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2" r:id="rId6"/>
    <p:sldId id="264" r:id="rId7"/>
    <p:sldId id="269" r:id="rId8"/>
    <p:sldId id="265" r:id="rId9"/>
    <p:sldId id="263" r:id="rId10"/>
    <p:sldId id="270" r:id="rId11"/>
    <p:sldId id="271" r:id="rId12"/>
    <p:sldId id="272" r:id="rId13"/>
    <p:sldId id="276" r:id="rId14"/>
    <p:sldId id="282" r:id="rId15"/>
    <p:sldId id="281" r:id="rId16"/>
    <p:sldId id="280" r:id="rId17"/>
    <p:sldId id="283" r:id="rId18"/>
    <p:sldId id="278" r:id="rId19"/>
    <p:sldId id="279" r:id="rId20"/>
    <p:sldId id="268" r:id="rId21"/>
    <p:sldId id="275" r:id="rId22"/>
    <p:sldId id="284" r:id="rId23"/>
    <p:sldId id="258" r:id="rId24"/>
    <p:sldId id="285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74" autoAdjust="0"/>
  </p:normalViewPr>
  <p:slideViewPr>
    <p:cSldViewPr snapToGrid="0" snapToObjects="1">
      <p:cViewPr varScale="1">
        <p:scale>
          <a:sx n="85" d="100"/>
          <a:sy n="85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30D1-983D-2A45-9C9E-3B48793BE9E5}" type="datetimeFigureOut">
              <a:rPr kumimoji="1" lang="zh-TW" altLang="en-US" smtClean="0"/>
              <a:t>13/10/3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7315-42D2-1B4E-87D5-50DF58201C1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547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444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源自於 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所產生。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是一個複雜大型的專案，最早此專案使用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進行版本控制，但後來與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的公司決裂後，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使用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的經驗，設計一套符合下列五點的板控系統。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</a:t>
            </a:r>
            <a:endParaRPr lang="zh-CHT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快速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簡潔的設計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完整支援非線性的開發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完全的分散式系統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能夠有效的處理像</a:t>
            </a:r>
          </a:p>
          <a:p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規模的專案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58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Launched in 2008, became the the most popular code repository site for open source projects by 2011.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2. functionality such as feeds, followers and the social network graph to display how developers work on their versions of a repository.</a:t>
            </a:r>
          </a:p>
          <a:p>
            <a:r>
              <a:rPr kumimoji="1" lang="en-US" altLang="zh-TW" dirty="0" smtClean="0"/>
              <a:t>3. Offer paid plans for private repositories, and free accounts for open source projects.</a:t>
            </a:r>
          </a:p>
          <a:p>
            <a:endParaRPr kumimoji="1" lang="zh-TW" alt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432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557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with an emphasis on speed.</a:t>
            </a:r>
            <a:endParaRPr kumimoji="1"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373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版本控制系統是一個能夠記錄一個或一組檔案在某一段時間的變更，使得讀者以後能取回特定版本的系統。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556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使用者將檔案複製到本機端其他目錄下，方法很簡單，但也很容易出現人為操作錯誤而發生問題。使用者容易忘記複製哪個目錄，或者寫入錯誤的檔案內。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缺點是無法共同協作 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if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computer breakdown -&gt; </a:t>
            </a:r>
            <a:r>
              <a:rPr lang="en-US" altLang="zh-TW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20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然而許多大型專案，都需要多人共同協作開發編輯。為了解決此問題，出現了集中化版本控制系統。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類型版控系統皆具有一個單一伺服器，記錄所有檔案變動過程。而專案成員或者客戶也可以至伺服器端取得檔案。這種版本控制系統比本地版控系統多出許多優點，此類種板控可以讓所有專案相關人員知道檔案所有異動過程，對專案做何種修改有相對程度的了解。管理者也可以針對所有使用者設定權限，限定各個成員能執行的動作。管理者維護集中化的檔案也比維護散落各地檔案的版本容易許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865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使用者端不僅是最新的版本，並且使用者端會複製整個資料庫內容。即使開發者常用的電腦損壞，皆可將任何一位使用者先前的內容複製還原。每一次取得變動檔案資料，就是將所有資料庫內容複製一份。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627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源自於 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所產生。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是一個複雜大型的專案，最早此專案使用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進行版本控制，但後來與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的公司決裂後，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使用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的經驗，設計一套符合下列五點的板控系統。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</a:t>
            </a:r>
            <a:endParaRPr lang="zh-CHT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快速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簡潔的設計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完整支援非線性的開發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完全的分散式系統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能夠有效的處理像</a:t>
            </a:r>
          </a:p>
          <a:p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規模的專案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587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源自於 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所產生。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是一個複雜大型的專案，最早此專案使用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進行版本控制，但後來與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的公司決裂後，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使用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的經驗，設計一套符合下列五點的板控系統。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</a:t>
            </a:r>
            <a:endParaRPr lang="zh-CHT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快速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簡潔的設計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完整支援非線性的開發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完全的分散式系統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能夠有效的處理像</a:t>
            </a:r>
          </a:p>
          <a:p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規模的專案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5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源自於 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開發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所產生。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是一個複雜大型的專案，最早此專案使用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進行版本控制，但後來與 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的公司決裂後， 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使用 </a:t>
            </a:r>
            <a:r>
              <a:rPr lang="en-US" altLang="zh-CH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BitKeeper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的經驗，設計一套符合下列五點的板控系統。</a:t>
            </a:r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</a:t>
            </a:r>
            <a:endParaRPr lang="zh-CHT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快速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簡潔的設計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完整支援非線性的開發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完全的分散式系統</a:t>
            </a:r>
          </a:p>
          <a:p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能夠有效的處理像</a:t>
            </a:r>
          </a:p>
          <a:p>
            <a:r>
              <a:rPr lang="en-US" altLang="zh-CH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kernel </a:t>
            </a:r>
            <a:r>
              <a:rPr lang="zh-CH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規模的專案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315-42D2-1B4E-87D5-50DF58201C16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58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CEC41E-48BD-4881-B6FF-D82EEBBCD904}" type="datetimeFigureOut">
              <a:rPr lang="en-US" smtClean="0"/>
              <a:t>13/10/3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ascc.sinica.edu.tw/iascc/articals.php?_section=2.4&amp;_op=?articalID:4811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it_(software)" TargetMode="External"/><Relationship Id="rId4" Type="http://schemas.openxmlformats.org/officeDocument/2006/relationships/hyperlink" Target="http://ascc.sinica.edu.tw/iascc/articals.php?_section=2.4&amp;_op=?articalID:4811" TargetMode="External"/><Relationship Id="rId5" Type="http://schemas.openxmlformats.org/officeDocument/2006/relationships/hyperlink" Target="http://coolshell.cn/articles/3288.html" TargetMode="External"/><Relationship Id="rId6" Type="http://schemas.openxmlformats.org/officeDocument/2006/relationships/hyperlink" Target="http://en.wikipedia.org/wiki/Revision_control" TargetMode="External"/><Relationship Id="rId7" Type="http://schemas.openxmlformats.org/officeDocument/2006/relationships/hyperlink" Target="http://billy3321.blogspot.tw/2009/02/github-howto.html" TargetMode="External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ascc.sinica.edu.tw/iascc/articals.php?_section=2.4&amp;_op=?articalID:481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ascc.sinica.edu.tw/iascc/articals.php?_section=2.4&amp;_op=?articalID:481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ascc.sinica.edu.tw/iascc/articals.php?_section=2.4&amp;_op=?articalID:481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ascc.sinica.edu.tw/iascc/articals.php?_section=2.4&amp;_op=?articalID:4811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GitHub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SOCIAL CODING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811">
            <a:off x="1304619" y="2243869"/>
            <a:ext cx="2854633" cy="28546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60303" y="5873018"/>
            <a:ext cx="26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i="1" dirty="0" smtClean="0">
                <a:solidFill>
                  <a:schemeClr val="bg1"/>
                </a:solidFill>
              </a:rPr>
              <a:t>Chia-Jung Lin   10/04/13</a:t>
            </a:r>
            <a:endParaRPr kumimoji="1" lang="zh-TW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Git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2135" y="6365664"/>
            <a:ext cx="812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Image source : </a:t>
            </a:r>
            <a:r>
              <a:rPr lang="en-US" altLang="zh-TW" sz="1400" dirty="0">
                <a:hlinkClick r:id="rId4"/>
              </a:rPr>
              <a:t>http://ascc.sinica.edu.tw/iascc/articals.php?_section=2.4&amp;_op=?articalID:4811</a:t>
            </a:r>
            <a:endParaRPr lang="zh-TW" altLang="en-US" sz="1400" dirty="0"/>
          </a:p>
        </p:txBody>
      </p:sp>
      <p:pic>
        <p:nvPicPr>
          <p:cNvPr id="1026" name="Picture 2" descr="http://newsletter.ascc.sinica.edu.tw/file/file/38/3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54" y="2634753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ewsletter.ascc.sinica.edu.tw/file/file/38/38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54" y="2644277"/>
            <a:ext cx="42862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3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Fun Facts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Design Criteria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/>
              <a:t>Take </a:t>
            </a:r>
            <a:r>
              <a:rPr lang="en-US" altLang="zh-TW" dirty="0">
                <a:solidFill>
                  <a:schemeClr val="accent1"/>
                </a:solidFill>
              </a:rPr>
              <a:t>CVS</a:t>
            </a:r>
            <a:r>
              <a:rPr lang="en-US" altLang="zh-TW" dirty="0"/>
              <a:t> as an example of what </a:t>
            </a:r>
            <a:r>
              <a:rPr lang="en-US" altLang="zh-TW" i="1" dirty="0">
                <a:solidFill>
                  <a:schemeClr val="accent1"/>
                </a:solidFill>
              </a:rPr>
              <a:t>not</a:t>
            </a:r>
            <a:r>
              <a:rPr lang="en-US" altLang="zh-TW" dirty="0"/>
              <a:t> to do; if in doubt, make the exact opposite decision.</a:t>
            </a:r>
          </a:p>
          <a:p>
            <a:r>
              <a:rPr lang="en-US" altLang="zh-TW" dirty="0"/>
              <a:t>Support a distributed, </a:t>
            </a:r>
            <a:r>
              <a:rPr lang="en-US" altLang="zh-TW" dirty="0" err="1"/>
              <a:t>BitKeeper</a:t>
            </a:r>
            <a:r>
              <a:rPr lang="en-US" altLang="zh-TW" dirty="0"/>
              <a:t>-like workflow.</a:t>
            </a:r>
          </a:p>
          <a:p>
            <a:r>
              <a:rPr lang="en-US" altLang="zh-TW" dirty="0"/>
              <a:t>Very strong safeguards against corruption, either accidental or malicious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3074" name="Picture 2" descr="http://coolshell.cn/wp-content/uploads/2010/11/scmhis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68" y="1580469"/>
            <a:ext cx="7620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7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Fun </a:t>
            </a:r>
            <a:r>
              <a:rPr kumimoji="1" lang="en-US" altLang="zh-TW" dirty="0" smtClean="0"/>
              <a:t>Facts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Design Criteria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/>
              <a:t>Take </a:t>
            </a:r>
            <a:r>
              <a:rPr lang="en-US" altLang="zh-TW" dirty="0">
                <a:solidFill>
                  <a:schemeClr val="accent1"/>
                </a:solidFill>
              </a:rPr>
              <a:t>CVS</a:t>
            </a:r>
            <a:r>
              <a:rPr lang="en-US" altLang="zh-TW" dirty="0"/>
              <a:t> as an example of what </a:t>
            </a:r>
            <a:r>
              <a:rPr lang="en-US" altLang="zh-TW" i="1" dirty="0">
                <a:solidFill>
                  <a:schemeClr val="accent1"/>
                </a:solidFill>
              </a:rPr>
              <a:t>not</a:t>
            </a:r>
            <a:r>
              <a:rPr lang="en-US" altLang="zh-TW" dirty="0"/>
              <a:t> to do; if in doubt, make the exact opposite decision.</a:t>
            </a:r>
          </a:p>
          <a:p>
            <a:r>
              <a:rPr lang="en-US" altLang="zh-TW" dirty="0"/>
              <a:t>Support a distributed, </a:t>
            </a:r>
            <a:r>
              <a:rPr lang="en-US" altLang="zh-TW" dirty="0" err="1"/>
              <a:t>BitKeeper</a:t>
            </a:r>
            <a:r>
              <a:rPr lang="en-US" altLang="zh-TW" dirty="0"/>
              <a:t>-like workflow.</a:t>
            </a:r>
          </a:p>
          <a:p>
            <a:r>
              <a:rPr lang="en-US" altLang="zh-TW" dirty="0"/>
              <a:t>Very strong safeguards against corruption, either accidental or malicious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0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33797" y="2006930"/>
            <a:ext cx="1009403" cy="4334494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33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53839" y="2018805"/>
            <a:ext cx="2066306" cy="43226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550721" y="1649473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</a:t>
            </a:r>
            <a:r>
              <a:rPr lang="en-US" altLang="zh-TW" dirty="0" err="1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</a:t>
            </a:r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repository</a:t>
            </a:r>
            <a:endParaRPr lang="zh-TW" altLang="en-US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33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3896" y="4999512"/>
            <a:ext cx="1080655" cy="13656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33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3896" y="2018805"/>
            <a:ext cx="1781299" cy="43463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8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336960" y="2028290"/>
            <a:ext cx="855030" cy="369332"/>
          </a:xfrm>
          <a:prstGeom prst="rect">
            <a:avLst/>
          </a:prstGeom>
          <a:solidFill>
            <a:srgbClr val="BDFF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clone</a:t>
            </a:r>
            <a:endParaRPr lang="zh-TW" altLang="en-US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09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57000" y="2942691"/>
            <a:ext cx="1294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checkout</a:t>
            </a:r>
            <a:endParaRPr lang="zh-TW" altLang="en-US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6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44495" r="-44495"/>
          <a:stretch>
            <a:fillRect/>
          </a:stretch>
        </p:blipFill>
        <p:spPr>
          <a:xfrm>
            <a:off x="1651731" y="1"/>
            <a:ext cx="6198553" cy="327984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38" y="3274367"/>
            <a:ext cx="3138740" cy="31387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147500"/>
            <a:ext cx="2873738" cy="28737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62" y="3357952"/>
            <a:ext cx="3335841" cy="305515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164" y="3378305"/>
            <a:ext cx="3034802" cy="3034802"/>
          </a:xfrm>
          <a:prstGeom prst="rect">
            <a:avLst/>
          </a:prstGeom>
        </p:spPr>
      </p:pic>
      <p:pic>
        <p:nvPicPr>
          <p:cNvPr id="17410" name="Picture 2" descr="http://www.wired.com/wiredenterprise/wp-content/uploads/2013/03/founding-fathe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10" y="271159"/>
            <a:ext cx="3055643" cy="27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9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44485" y="2422568"/>
            <a:ext cx="665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pull</a:t>
            </a:r>
            <a:endParaRPr lang="zh-TW" altLang="en-US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5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99513" y="5355770"/>
            <a:ext cx="97377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commit</a:t>
            </a:r>
            <a:endParaRPr lang="zh-TW" altLang="en-US" sz="1700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11379" y="5781897"/>
            <a:ext cx="1371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ommit -a</a:t>
            </a:r>
            <a:endParaRPr lang="zh-TW" altLang="en-US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75994" y="5353190"/>
            <a:ext cx="65919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add</a:t>
            </a:r>
            <a:endParaRPr lang="zh-TW" altLang="en-US" sz="1700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7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Operations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60" b="-2760"/>
          <a:stretch>
            <a:fillRect/>
          </a:stretch>
        </p:blipFill>
        <p:spPr>
          <a:xfrm>
            <a:off x="1596309" y="1733177"/>
            <a:ext cx="5679191" cy="4898614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199" y="5332020"/>
            <a:ext cx="71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push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is </a:t>
            </a:r>
            <a:r>
              <a:rPr kumimoji="1" lang="en-US" altLang="zh-TW" dirty="0" err="1" smtClean="0"/>
              <a:t>GitHub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A web-based hosting service for software development projects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that used </a:t>
            </a:r>
            <a:r>
              <a:rPr kumimoji="1" lang="en-US" altLang="zh-TW" dirty="0" err="1" smtClean="0"/>
              <a:t>Git</a:t>
            </a:r>
            <a:r>
              <a:rPr kumimoji="1" lang="en-US" altLang="zh-TW" dirty="0" smtClean="0"/>
              <a:t> revision control system.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P</a:t>
            </a:r>
            <a:r>
              <a:rPr kumimoji="1" lang="en-US" altLang="zh-TW" dirty="0" smtClean="0"/>
              <a:t>rovides</a:t>
            </a:r>
            <a:r>
              <a:rPr kumimoji="1" lang="en-US" altLang="zh-TW" dirty="0"/>
              <a:t> social networking </a:t>
            </a:r>
            <a:r>
              <a:rPr kumimoji="1" lang="en-US" altLang="zh-TW" dirty="0" smtClean="0"/>
              <a:t>functionality</a:t>
            </a:r>
          </a:p>
          <a:p>
            <a:endParaRPr kumimoji="1" lang="en-US" altLang="zh-TW" dirty="0" smtClean="0"/>
          </a:p>
        </p:txBody>
      </p:sp>
      <p:pic>
        <p:nvPicPr>
          <p:cNvPr id="5122" name="Picture 2" descr="http://t1.gstatic.com/images?q=tbn:ANd9GcTfdAaocyiGTpL2eM8Sbekvf5Xdstj65_rXcH_9YTstZr6mGa3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64" y="295476"/>
            <a:ext cx="1742911" cy="1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Projects on </a:t>
            </a:r>
            <a:r>
              <a:rPr lang="en-US" altLang="zh-TW" dirty="0" err="1" smtClean="0"/>
              <a:t>GitHub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Linux </a:t>
            </a:r>
            <a:r>
              <a:rPr lang="en-US" altLang="zh-TW" dirty="0" smtClean="0"/>
              <a:t>Mint</a:t>
            </a:r>
            <a:endParaRPr lang="en-US" altLang="zh-TW" dirty="0"/>
          </a:p>
          <a:p>
            <a:r>
              <a:rPr lang="en-US" altLang="zh-TW" dirty="0" smtClean="0"/>
              <a:t>Perl</a:t>
            </a:r>
            <a:endParaRPr lang="en-US" altLang="zh-TW" dirty="0"/>
          </a:p>
          <a:p>
            <a:r>
              <a:rPr lang="en-US" altLang="zh-TW" dirty="0" smtClean="0"/>
              <a:t>PHP</a:t>
            </a:r>
            <a:endParaRPr lang="en-US" altLang="zh-TW" dirty="0"/>
          </a:p>
          <a:p>
            <a:r>
              <a:rPr lang="en-US" altLang="zh-TW" dirty="0" smtClean="0"/>
              <a:t>Prey </a:t>
            </a:r>
          </a:p>
          <a:p>
            <a:r>
              <a:rPr lang="en-US" altLang="zh-TW" dirty="0" smtClean="0"/>
              <a:t>Prototype JavaScript</a:t>
            </a:r>
          </a:p>
          <a:p>
            <a:r>
              <a:rPr lang="en-US" altLang="zh-TW" dirty="0" smtClean="0"/>
              <a:t>Ruby</a:t>
            </a:r>
            <a:endParaRPr lang="en-US" altLang="zh-TW" dirty="0"/>
          </a:p>
          <a:p>
            <a:r>
              <a:rPr lang="en-US" altLang="zh-TW" dirty="0"/>
              <a:t>Ruby on </a:t>
            </a:r>
            <a:r>
              <a:rPr lang="en-US" altLang="zh-TW" dirty="0" smtClean="0"/>
              <a:t>Rails</a:t>
            </a:r>
            <a:endParaRPr lang="zh-TW" altLang="en-US" dirty="0"/>
          </a:p>
        </p:txBody>
      </p:sp>
      <p:pic>
        <p:nvPicPr>
          <p:cNvPr id="16386" name="Picture 2" descr="http://ruby-journal.com/images/octocat/dr-octoca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59" y="140882"/>
            <a:ext cx="1984800" cy="19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Reference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://en.wikipedia.org/wiki/Git_(software</a:t>
            </a:r>
            <a:r>
              <a:rPr lang="en-US" altLang="zh-TW" dirty="0" smtClean="0">
                <a:hlinkClick r:id="rId3"/>
              </a:rPr>
              <a:t>)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4"/>
              </a:rPr>
              <a:t>http://ascc.sinica.edu.tw/iascc/articals.php?_section=2.4&amp;_op=?</a:t>
            </a:r>
            <a:r>
              <a:rPr lang="en-US" altLang="zh-TW" dirty="0" smtClean="0">
                <a:hlinkClick r:id="rId4"/>
              </a:rPr>
              <a:t>articalID:4811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coolshell.cn/articles/3288.html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en.wikipedia.org/wiki/Revision_control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7"/>
              </a:rPr>
              <a:t>http://billy3321.blogspot.tw/2009/02/github-howto.html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930" y="0"/>
            <a:ext cx="2565070" cy="25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is </a:t>
            </a:r>
            <a:r>
              <a:rPr kumimoji="1" lang="en-US" altLang="zh-TW" dirty="0" err="1" smtClean="0"/>
              <a:t>GitHub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What is </a:t>
            </a:r>
            <a:r>
              <a:rPr kumimoji="1" lang="en-US" altLang="zh-TW" dirty="0" err="1" smtClean="0"/>
              <a:t>Git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14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Git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r>
              <a:rPr kumimoji="1" lang="en-US" altLang="zh-TW" dirty="0"/>
              <a:t>a</a:t>
            </a:r>
            <a:r>
              <a:rPr kumimoji="1" lang="en-US" altLang="zh-TW" dirty="0">
                <a:solidFill>
                  <a:schemeClr val="tx1"/>
                </a:solidFill>
              </a:rPr>
              <a:t> distributed </a:t>
            </a:r>
            <a:r>
              <a:rPr kumimoji="1" lang="en-US" altLang="zh-TW" dirty="0" smtClean="0">
                <a:solidFill>
                  <a:schemeClr val="tx1"/>
                </a:solidFill>
              </a:rPr>
              <a:t>revision </a:t>
            </a:r>
            <a:r>
              <a:rPr kumimoji="1" lang="en-US" altLang="zh-TW" dirty="0">
                <a:solidFill>
                  <a:schemeClr val="tx1"/>
                </a:solidFill>
              </a:rPr>
              <a:t>control </a:t>
            </a:r>
            <a:r>
              <a:rPr kumimoji="1" lang="en-US" altLang="zh-TW" dirty="0" smtClean="0">
                <a:solidFill>
                  <a:schemeClr val="tx1"/>
                </a:solidFill>
              </a:rPr>
              <a:t>system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982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Git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r>
              <a:rPr kumimoji="1" lang="en-US" altLang="zh-TW" dirty="0"/>
              <a:t>a </a:t>
            </a:r>
            <a:r>
              <a:rPr kumimoji="1" lang="en-US" altLang="zh-TW" dirty="0">
                <a:solidFill>
                  <a:schemeClr val="tx1"/>
                </a:solidFill>
              </a:rPr>
              <a:t>distributed</a:t>
            </a:r>
            <a:r>
              <a:rPr kumimoji="1" lang="en-US" altLang="zh-TW" dirty="0">
                <a:solidFill>
                  <a:schemeClr val="accent1"/>
                </a:solidFill>
              </a:rPr>
              <a:t> </a:t>
            </a:r>
            <a:r>
              <a:rPr kumimoji="1" lang="en-US" altLang="zh-TW" dirty="0" smtClean="0">
                <a:solidFill>
                  <a:schemeClr val="accent1"/>
                </a:solidFill>
              </a:rPr>
              <a:t>revision </a:t>
            </a:r>
            <a:r>
              <a:rPr kumimoji="1" lang="en-US" altLang="zh-TW" dirty="0">
                <a:solidFill>
                  <a:schemeClr val="accent1"/>
                </a:solidFill>
              </a:rPr>
              <a:t>control system </a:t>
            </a:r>
            <a:endParaRPr kumimoji="1" lang="en-US" altLang="zh-TW" dirty="0" smtClean="0">
              <a:solidFill>
                <a:schemeClr val="accent1"/>
              </a:solidFill>
            </a:endParaRPr>
          </a:p>
          <a:p>
            <a:pPr lvl="2"/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 </a:t>
            </a:r>
          </a:p>
          <a:p>
            <a:pPr lvl="2"/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Centralized </a:t>
            </a:r>
          </a:p>
          <a:p>
            <a:pPr lvl="2"/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449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Revision Control System</a:t>
            </a:r>
            <a:endParaRPr kumimoji="1" lang="zh-TW" altLang="en-US" sz="4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14303" b="-14303"/>
          <a:stretch>
            <a:fillRect/>
          </a:stretch>
        </p:blipFill>
        <p:spPr>
          <a:xfrm>
            <a:off x="2712908" y="2024632"/>
            <a:ext cx="3657600" cy="3951288"/>
          </a:xfrm>
        </p:spPr>
      </p:pic>
      <p:sp>
        <p:nvSpPr>
          <p:cNvPr id="7" name="文字方塊 6"/>
          <p:cNvSpPr txBox="1"/>
          <p:nvPr/>
        </p:nvSpPr>
        <p:spPr>
          <a:xfrm>
            <a:off x="4099921" y="1879237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chemeClr val="accent1"/>
                </a:solidFill>
              </a:rPr>
              <a:t>Local</a:t>
            </a:r>
            <a:endParaRPr kumimoji="1"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2135" y="6365664"/>
            <a:ext cx="812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Image source : </a:t>
            </a:r>
            <a:r>
              <a:rPr lang="en-US" altLang="zh-TW" sz="1400" dirty="0">
                <a:hlinkClick r:id="rId4"/>
              </a:rPr>
              <a:t>http://ascc.sinica.edu.tw/iascc/articals.php?_section=2.4&amp;_op=?articalID:4811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27453" y="5804972"/>
            <a:ext cx="102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Ex. RCS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2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Revision </a:t>
            </a:r>
            <a:r>
              <a:rPr kumimoji="1" lang="en-US" altLang="zh-TW" sz="4000" dirty="0"/>
              <a:t>Control System</a:t>
            </a:r>
            <a:endParaRPr lang="zh-TW" altLang="en-US" sz="4000" dirty="0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/>
          <a:srcRect t="-18978" b="-18978"/>
          <a:stretch>
            <a:fillRect/>
          </a:stretch>
        </p:blipFill>
        <p:spPr>
          <a:xfrm>
            <a:off x="2816352" y="2224096"/>
            <a:ext cx="3657600" cy="39502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69250" y="1900926"/>
            <a:ext cx="168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chemeClr val="accent1"/>
                </a:solidFill>
              </a:rPr>
              <a:t>Centralized</a:t>
            </a:r>
            <a:endParaRPr kumimoji="1"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2135" y="6365664"/>
            <a:ext cx="812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Image source : </a:t>
            </a:r>
            <a:r>
              <a:rPr lang="en-US" altLang="zh-TW" sz="1400" dirty="0">
                <a:hlinkClick r:id="rId4"/>
              </a:rPr>
              <a:t>http://ascc.sinica.edu.tw/iascc/articals.php?_section=2.4&amp;_op=?articalID:4811</a:t>
            </a:r>
            <a:endParaRPr lang="zh-TW" altLang="en-US" sz="1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769122" y="5804972"/>
            <a:ext cx="148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Ex. CVS, SVN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7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Revision </a:t>
            </a:r>
            <a:r>
              <a:rPr kumimoji="1" lang="en-US" altLang="zh-TW" sz="4000" dirty="0"/>
              <a:t>Control System</a:t>
            </a:r>
            <a:endParaRPr kumimoji="1" lang="zh-TW" altLang="en-US" sz="40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rcRect l="-31929" r="-31929"/>
          <a:stretch>
            <a:fillRect/>
          </a:stretch>
        </p:blipFill>
        <p:spPr>
          <a:xfrm>
            <a:off x="1514419" y="2129822"/>
            <a:ext cx="6137030" cy="4216164"/>
          </a:xfrm>
        </p:spPr>
      </p:pic>
      <p:sp>
        <p:nvSpPr>
          <p:cNvPr id="8" name="文字方塊 7"/>
          <p:cNvSpPr txBox="1"/>
          <p:nvPr/>
        </p:nvSpPr>
        <p:spPr>
          <a:xfrm>
            <a:off x="3835944" y="1479645"/>
            <a:ext cx="16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chemeClr val="accent1"/>
                </a:solidFill>
              </a:rPr>
              <a:t>Distributed</a:t>
            </a:r>
            <a:endParaRPr kumimoji="1"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2135" y="6365664"/>
            <a:ext cx="812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Image source : </a:t>
            </a:r>
            <a:r>
              <a:rPr lang="en-US" altLang="zh-TW" sz="1400" dirty="0">
                <a:hlinkClick r:id="rId4"/>
              </a:rPr>
              <a:t>http://ascc.sinica.edu.tw/iascc/articals.php?_section=2.4&amp;_op=?articalID:4811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42950" y="5734574"/>
            <a:ext cx="240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Ex. Mercurial, Bazaar, </a:t>
            </a:r>
            <a:r>
              <a:rPr lang="en-US" altLang="zh-TW" dirty="0" err="1" smtClean="0"/>
              <a:t>Darcs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510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Git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79316" b="-79316"/>
          <a:stretch>
            <a:fillRect/>
          </a:stretch>
        </p:blipFill>
        <p:spPr>
          <a:xfrm>
            <a:off x="6842473" y="598613"/>
            <a:ext cx="1185763" cy="1280624"/>
          </a:xfr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821068" y="2039112"/>
            <a:ext cx="7481684" cy="3950208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29111" y="2450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2135" y="6365664"/>
            <a:ext cx="812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Image source : </a:t>
            </a:r>
            <a:r>
              <a:rPr lang="en-US" altLang="zh-TW" sz="1400" dirty="0">
                <a:hlinkClick r:id="rId4"/>
              </a:rPr>
              <a:t>http://ascc.sinica.edu.tw/iascc/articals.php?_section=2.4&amp;_op=?articalID:4811</a:t>
            </a:r>
            <a:endParaRPr lang="zh-TW" altLang="en-US" sz="1400" dirty="0"/>
          </a:p>
        </p:txBody>
      </p:sp>
      <p:pic>
        <p:nvPicPr>
          <p:cNvPr id="1026" name="Picture 2" descr="http://newsletter.ascc.sinica.edu.tw/file/file/38/3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54" y="2634753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9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寫生簿">
  <a:themeElements>
    <a:clrScheme name="寫生簿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寫生簿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寫生簿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寫生簿.thmx</Template>
  <TotalTime>2327</TotalTime>
  <Words>567</Words>
  <Application>Microsoft Macintosh PowerPoint</Application>
  <PresentationFormat>如螢幕大小 (4:3)</PresentationFormat>
  <Paragraphs>127</Paragraphs>
  <Slides>25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寫生簿</vt:lpstr>
      <vt:lpstr>GitHub</vt:lpstr>
      <vt:lpstr>PowerPoint 簡報</vt:lpstr>
      <vt:lpstr>What is GitHub?</vt:lpstr>
      <vt:lpstr>Git</vt:lpstr>
      <vt:lpstr>Git</vt:lpstr>
      <vt:lpstr>Revision Control System</vt:lpstr>
      <vt:lpstr>Revision Control System</vt:lpstr>
      <vt:lpstr>Revision Control System</vt:lpstr>
      <vt:lpstr>Git</vt:lpstr>
      <vt:lpstr>Git</vt:lpstr>
      <vt:lpstr>Fun Facts</vt:lpstr>
      <vt:lpstr>Fun Facts</vt:lpstr>
      <vt:lpstr>Operations</vt:lpstr>
      <vt:lpstr>Operations</vt:lpstr>
      <vt:lpstr>Operations</vt:lpstr>
      <vt:lpstr>Operations</vt:lpstr>
      <vt:lpstr>Operations</vt:lpstr>
      <vt:lpstr>Operations</vt:lpstr>
      <vt:lpstr>Operations</vt:lpstr>
      <vt:lpstr>Operations</vt:lpstr>
      <vt:lpstr>Operations</vt:lpstr>
      <vt:lpstr>Operations</vt:lpstr>
      <vt:lpstr>What is GitHub?</vt:lpstr>
      <vt:lpstr>Projects on GitHub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</dc:title>
  <dc:creator>LIN CHIA-JUNG</dc:creator>
  <cp:lastModifiedBy>LIN CHIA-JUNG</cp:lastModifiedBy>
  <cp:revision>37</cp:revision>
  <dcterms:created xsi:type="dcterms:W3CDTF">2013-09-09T14:42:58Z</dcterms:created>
  <dcterms:modified xsi:type="dcterms:W3CDTF">2013-10-03T13:38:10Z</dcterms:modified>
</cp:coreProperties>
</file>