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6" r:id="rId2"/>
    <p:sldId id="257" r:id="rId3"/>
    <p:sldId id="288" r:id="rId4"/>
    <p:sldId id="267" r:id="rId5"/>
    <p:sldId id="268" r:id="rId6"/>
    <p:sldId id="258" r:id="rId7"/>
    <p:sldId id="278" r:id="rId8"/>
    <p:sldId id="279" r:id="rId9"/>
    <p:sldId id="259" r:id="rId10"/>
    <p:sldId id="260" r:id="rId11"/>
    <p:sldId id="262" r:id="rId12"/>
    <p:sldId id="276" r:id="rId13"/>
    <p:sldId id="281" r:id="rId14"/>
    <p:sldId id="282" r:id="rId15"/>
    <p:sldId id="264" r:id="rId16"/>
    <p:sldId id="286" r:id="rId17"/>
    <p:sldId id="272" r:id="rId18"/>
    <p:sldId id="265" r:id="rId19"/>
    <p:sldId id="273" r:id="rId20"/>
    <p:sldId id="280" r:id="rId21"/>
    <p:sldId id="275" r:id="rId22"/>
    <p:sldId id="270" r:id="rId23"/>
    <p:sldId id="284" r:id="rId24"/>
    <p:sldId id="266" r:id="rId25"/>
    <p:sldId id="283"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0024" autoAdjust="0"/>
  </p:normalViewPr>
  <p:slideViewPr>
    <p:cSldViewPr>
      <p:cViewPr varScale="1">
        <p:scale>
          <a:sx n="62" d="100"/>
          <a:sy n="62" d="100"/>
        </p:scale>
        <p:origin x="2045"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3CE7A-18CE-4F46-83B2-77DEC727BDB6}" type="datetimeFigureOut">
              <a:rPr lang="zh-TW" altLang="en-US" smtClean="0"/>
              <a:t>2017/3/27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8345E-C0D1-4DA8-A2E8-09021004308D}" type="slidenum">
              <a:rPr lang="zh-TW" altLang="en-US" smtClean="0"/>
              <a:t>‹#›</a:t>
            </a:fld>
            <a:endParaRPr lang="zh-TW" altLang="en-US"/>
          </a:p>
        </p:txBody>
      </p:sp>
    </p:spTree>
    <p:extLst>
      <p:ext uri="{BB962C8B-B14F-4D97-AF65-F5344CB8AC3E}">
        <p14:creationId xmlns:p14="http://schemas.microsoft.com/office/powerpoint/2010/main" val="124683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3</a:t>
            </a:fld>
            <a:endParaRPr lang="zh-TW" altLang="en-US"/>
          </a:p>
        </p:txBody>
      </p:sp>
    </p:spTree>
    <p:extLst>
      <p:ext uri="{BB962C8B-B14F-4D97-AF65-F5344CB8AC3E}">
        <p14:creationId xmlns:p14="http://schemas.microsoft.com/office/powerpoint/2010/main" val="3835096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先將顏色分成三類</a:t>
            </a:r>
            <a:r>
              <a:rPr lang="en-US" altLang="zh-TW" dirty="0" smtClean="0"/>
              <a:t>,</a:t>
            </a:r>
            <a:r>
              <a:rPr lang="zh-TW" altLang="en-US" dirty="0" smtClean="0"/>
              <a:t>分別是</a:t>
            </a:r>
            <a:r>
              <a:rPr lang="en-US" altLang="zh-TW" dirty="0" smtClean="0"/>
              <a:t>0-9.10-19</a:t>
            </a:r>
            <a:r>
              <a:rPr lang="zh-TW" altLang="en-US" dirty="0" smtClean="0"/>
              <a:t>及</a:t>
            </a:r>
            <a:r>
              <a:rPr lang="en-US" altLang="zh-TW" dirty="0" smtClean="0"/>
              <a:t>20-29</a:t>
            </a:r>
          </a:p>
          <a:p>
            <a:r>
              <a:rPr lang="zh-TW" altLang="en-US" dirty="0" smtClean="0"/>
              <a:t>再來就去做</a:t>
            </a:r>
            <a:r>
              <a:rPr lang="en-US" altLang="zh-TW" dirty="0" smtClean="0"/>
              <a:t>connected</a:t>
            </a:r>
            <a:r>
              <a:rPr lang="zh-TW" altLang="en-US" dirty="0" smtClean="0"/>
              <a:t> </a:t>
            </a:r>
            <a:r>
              <a:rPr lang="en-US" altLang="zh-TW" dirty="0" smtClean="0"/>
              <a:t>components</a:t>
            </a:r>
          </a:p>
          <a:p>
            <a:r>
              <a:rPr lang="zh-TW" altLang="en-US" dirty="0" smtClean="0"/>
              <a:t>先從</a:t>
            </a:r>
            <a:r>
              <a:rPr lang="en-US" altLang="zh-TW" dirty="0" smtClean="0"/>
              <a:t>0</a:t>
            </a:r>
            <a:r>
              <a:rPr lang="zh-TW" altLang="en-US" dirty="0" smtClean="0"/>
              <a:t>開始看</a:t>
            </a:r>
            <a:r>
              <a:rPr lang="en-US" altLang="zh-TW" dirty="0" smtClean="0"/>
              <a:t>-</a:t>
            </a:r>
            <a:r>
              <a:rPr lang="en-US" altLang="zh-TW" dirty="0" smtClean="0">
                <a:sym typeface="Wingdings" panose="05000000000000000000" pitchFamily="2" charset="2"/>
              </a:rPr>
              <a:t></a:t>
            </a:r>
            <a:r>
              <a:rPr lang="zh-TW" altLang="en-US" dirty="0" smtClean="0">
                <a:sym typeface="Wingdings" panose="05000000000000000000" pitchFamily="2" charset="2"/>
              </a:rPr>
              <a:t>可以發現他有兩個</a:t>
            </a:r>
            <a:r>
              <a:rPr lang="en-US" altLang="zh-TW" dirty="0" smtClean="0">
                <a:sym typeface="Wingdings" panose="05000000000000000000" pitchFamily="2" charset="2"/>
              </a:rPr>
              <a:t>connected components,</a:t>
            </a:r>
            <a:r>
              <a:rPr lang="zh-TW" altLang="en-US" dirty="0" smtClean="0">
                <a:sym typeface="Wingdings" panose="05000000000000000000" pitchFamily="2" charset="2"/>
              </a:rPr>
              <a:t>其鍵結的</a:t>
            </a:r>
            <a:r>
              <a:rPr lang="en-US" altLang="zh-TW" dirty="0" smtClean="0">
                <a:sym typeface="Wingdings" panose="05000000000000000000" pitchFamily="2" charset="2"/>
              </a:rPr>
              <a:t>pixel</a:t>
            </a:r>
            <a:r>
              <a:rPr lang="zh-TW" altLang="en-US" dirty="0" smtClean="0">
                <a:sym typeface="Wingdings" panose="05000000000000000000" pitchFamily="2" charset="2"/>
              </a:rPr>
              <a:t>數目都是</a:t>
            </a:r>
            <a:r>
              <a:rPr lang="en-US" altLang="zh-TW" dirty="0" smtClean="0">
                <a:sym typeface="Wingdings" panose="05000000000000000000" pitchFamily="2" charset="2"/>
              </a:rPr>
              <a:t>4</a:t>
            </a:r>
            <a:r>
              <a:rPr lang="zh-TW" altLang="en-US" dirty="0" smtClean="0">
                <a:sym typeface="Wingdings" panose="05000000000000000000" pitchFamily="2" charset="2"/>
              </a:rPr>
              <a:t>個</a:t>
            </a:r>
            <a:endParaRPr lang="en-US" altLang="zh-TW"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ym typeface="Wingdings" panose="05000000000000000000" pitchFamily="2" charset="2"/>
              </a:rPr>
              <a:t>1--</a:t>
            </a:r>
            <a:r>
              <a:rPr lang="zh-TW" altLang="en-US" dirty="0" smtClean="0">
                <a:sym typeface="Wingdings" panose="05000000000000000000" pitchFamily="2" charset="2"/>
              </a:rPr>
              <a:t>可以發現他有</a:t>
            </a:r>
            <a:r>
              <a:rPr lang="en-US" altLang="zh-TW" dirty="0" smtClean="0">
                <a:sym typeface="Wingdings" panose="05000000000000000000" pitchFamily="2" charset="2"/>
              </a:rPr>
              <a:t>1</a:t>
            </a:r>
            <a:r>
              <a:rPr lang="zh-TW" altLang="en-US" dirty="0" smtClean="0">
                <a:sym typeface="Wingdings" panose="05000000000000000000" pitchFamily="2" charset="2"/>
              </a:rPr>
              <a:t>個</a:t>
            </a:r>
            <a:r>
              <a:rPr lang="en-US" altLang="zh-TW" dirty="0" smtClean="0">
                <a:sym typeface="Wingdings" panose="05000000000000000000" pitchFamily="2" charset="2"/>
              </a:rPr>
              <a:t>connected components,</a:t>
            </a:r>
            <a:r>
              <a:rPr lang="zh-TW" altLang="en-US" dirty="0" smtClean="0">
                <a:sym typeface="Wingdings" panose="05000000000000000000" pitchFamily="2" charset="2"/>
              </a:rPr>
              <a:t>因為是八鄰邊計算</a:t>
            </a:r>
            <a:r>
              <a:rPr lang="en-US" altLang="zh-TW" dirty="0" smtClean="0">
                <a:sym typeface="Wingdings" panose="05000000000000000000" pitchFamily="2" charset="2"/>
              </a:rPr>
              <a:t>,</a:t>
            </a:r>
            <a:r>
              <a:rPr lang="zh-TW" altLang="en-US" dirty="0" smtClean="0">
                <a:sym typeface="Wingdings" panose="05000000000000000000" pitchFamily="2" charset="2"/>
              </a:rPr>
              <a:t>所以斜的也能連接</a:t>
            </a:r>
            <a:r>
              <a:rPr lang="en-US" altLang="zh-TW" dirty="0" smtClean="0">
                <a:sym typeface="Wingdings" panose="05000000000000000000" pitchFamily="2" charset="2"/>
              </a:rPr>
              <a:t>,</a:t>
            </a:r>
            <a:r>
              <a:rPr lang="zh-TW" altLang="en-US" dirty="0" smtClean="0">
                <a:sym typeface="Wingdings" panose="05000000000000000000" pitchFamily="2" charset="2"/>
              </a:rPr>
              <a:t>其鍵結的</a:t>
            </a:r>
            <a:r>
              <a:rPr lang="en-US" altLang="zh-TW" dirty="0" smtClean="0">
                <a:sym typeface="Wingdings" panose="05000000000000000000" pitchFamily="2" charset="2"/>
              </a:rPr>
              <a:t>pixel</a:t>
            </a:r>
            <a:r>
              <a:rPr lang="zh-TW" altLang="en-US" dirty="0" smtClean="0">
                <a:sym typeface="Wingdings" panose="05000000000000000000" pitchFamily="2" charset="2"/>
              </a:rPr>
              <a:t>數目是</a:t>
            </a:r>
            <a:r>
              <a:rPr lang="en-US" altLang="zh-TW" dirty="0" smtClean="0">
                <a:sym typeface="Wingdings" panose="05000000000000000000" pitchFamily="2" charset="2"/>
              </a:rPr>
              <a:t>8</a:t>
            </a:r>
            <a:r>
              <a:rPr lang="zh-TW" altLang="en-US" dirty="0" smtClean="0">
                <a:sym typeface="Wingdings" panose="05000000000000000000" pitchFamily="2" charset="2"/>
              </a:rPr>
              <a:t>個</a:t>
            </a:r>
            <a:endParaRPr lang="en-US" altLang="zh-TW" dirty="0" smtClean="0">
              <a:sym typeface="Wingdings" panose="05000000000000000000" pitchFamily="2" charset="2"/>
            </a:endParaRPr>
          </a:p>
          <a:p>
            <a:endParaRPr lang="en-US" altLang="zh-TW"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ym typeface="Wingdings" panose="05000000000000000000" pitchFamily="2" charset="2"/>
              </a:rPr>
              <a:t>2--</a:t>
            </a:r>
            <a:r>
              <a:rPr lang="zh-TW" altLang="en-US" dirty="0" smtClean="0">
                <a:sym typeface="Wingdings" panose="05000000000000000000" pitchFamily="2" charset="2"/>
              </a:rPr>
              <a:t>可以發現他有兩個</a:t>
            </a:r>
            <a:r>
              <a:rPr lang="en-US" altLang="zh-TW" dirty="0" smtClean="0">
                <a:sym typeface="Wingdings" panose="05000000000000000000" pitchFamily="2" charset="2"/>
              </a:rPr>
              <a:t>connected components,</a:t>
            </a:r>
            <a:r>
              <a:rPr lang="zh-TW" altLang="en-US" dirty="0" smtClean="0">
                <a:sym typeface="Wingdings" panose="05000000000000000000" pitchFamily="2" charset="2"/>
              </a:rPr>
              <a:t>其鍵結的</a:t>
            </a:r>
            <a:r>
              <a:rPr lang="en-US" altLang="zh-TW" dirty="0" smtClean="0">
                <a:sym typeface="Wingdings" panose="05000000000000000000" pitchFamily="2" charset="2"/>
              </a:rPr>
              <a:t>pixel</a:t>
            </a:r>
            <a:r>
              <a:rPr lang="zh-TW" altLang="en-US" dirty="0" smtClean="0">
                <a:sym typeface="Wingdings" panose="05000000000000000000" pitchFamily="2" charset="2"/>
              </a:rPr>
              <a:t>數目是</a:t>
            </a:r>
            <a:r>
              <a:rPr lang="en-US" altLang="zh-TW" dirty="0" smtClean="0">
                <a:sym typeface="Wingdings" panose="05000000000000000000" pitchFamily="2" charset="2"/>
              </a:rPr>
              <a:t>6</a:t>
            </a:r>
            <a:r>
              <a:rPr lang="zh-TW" altLang="en-US" dirty="0" smtClean="0">
                <a:sym typeface="Wingdings" panose="05000000000000000000" pitchFamily="2" charset="2"/>
              </a:rPr>
              <a:t>個以及三個</a:t>
            </a:r>
            <a:endParaRPr lang="en-US" altLang="zh-TW"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panose="05000000000000000000" pitchFamily="2" charset="2"/>
              </a:rPr>
              <a:t>又因為我的掏值訂為</a:t>
            </a:r>
            <a:r>
              <a:rPr lang="en-US" altLang="zh-TW" dirty="0" smtClean="0">
                <a:sym typeface="Wingdings" panose="05000000000000000000" pitchFamily="2" charset="2"/>
              </a:rPr>
              <a:t>4,</a:t>
            </a:r>
            <a:r>
              <a:rPr lang="zh-TW" altLang="en-US" dirty="0" smtClean="0">
                <a:sym typeface="Wingdings" panose="05000000000000000000" pitchFamily="2" charset="2"/>
              </a:rPr>
              <a:t>只要大於等於</a:t>
            </a:r>
            <a:r>
              <a:rPr lang="en-US" altLang="zh-TW" dirty="0" smtClean="0">
                <a:sym typeface="Wingdings" panose="05000000000000000000" pitchFamily="2" charset="2"/>
              </a:rPr>
              <a:t>4</a:t>
            </a:r>
            <a:r>
              <a:rPr lang="zh-TW" altLang="en-US" dirty="0" smtClean="0">
                <a:sym typeface="Wingdings" panose="05000000000000000000" pitchFamily="2" charset="2"/>
              </a:rPr>
              <a:t>才為相干</a:t>
            </a:r>
            <a:endParaRPr lang="en-US" altLang="zh-TW"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panose="05000000000000000000" pitchFamily="2" charset="2"/>
              </a:rPr>
              <a:t>所以</a:t>
            </a:r>
            <a:r>
              <a:rPr lang="en-US" altLang="zh-TW" dirty="0" smtClean="0">
                <a:sym typeface="Wingdings" panose="05000000000000000000" pitchFamily="2" charset="2"/>
              </a:rPr>
              <a:t>0</a:t>
            </a:r>
            <a:r>
              <a:rPr lang="zh-TW" altLang="en-US" dirty="0" smtClean="0">
                <a:sym typeface="Wingdings" panose="05000000000000000000" pitchFamily="2" charset="2"/>
              </a:rPr>
              <a:t>有</a:t>
            </a:r>
            <a:r>
              <a:rPr lang="en-US" altLang="zh-TW" dirty="0" smtClean="0">
                <a:sym typeface="Wingdings" panose="05000000000000000000" pitchFamily="2" charset="2"/>
              </a:rPr>
              <a:t>8</a:t>
            </a:r>
            <a:r>
              <a:rPr lang="zh-TW" altLang="en-US" dirty="0" smtClean="0">
                <a:sym typeface="Wingdings" panose="05000000000000000000" pitchFamily="2" charset="2"/>
              </a:rPr>
              <a:t>個相干</a:t>
            </a:r>
            <a:r>
              <a:rPr lang="en-US" altLang="zh-TW" dirty="0" smtClean="0">
                <a:sym typeface="Wingdings" panose="05000000000000000000" pitchFamily="2" charset="2"/>
              </a:rPr>
              <a:t>.1</a:t>
            </a:r>
            <a:r>
              <a:rPr lang="zh-TW" altLang="en-US" dirty="0" smtClean="0">
                <a:sym typeface="Wingdings" panose="05000000000000000000" pitchFamily="2" charset="2"/>
              </a:rPr>
              <a:t>有</a:t>
            </a:r>
            <a:r>
              <a:rPr lang="en-US" altLang="zh-TW" dirty="0" smtClean="0">
                <a:sym typeface="Wingdings" panose="05000000000000000000" pitchFamily="2" charset="2"/>
              </a:rPr>
              <a:t>8</a:t>
            </a:r>
            <a:r>
              <a:rPr lang="zh-TW" altLang="en-US" dirty="0" smtClean="0">
                <a:sym typeface="Wingdings" panose="05000000000000000000" pitchFamily="2" charset="2"/>
              </a:rPr>
              <a:t>個相干</a:t>
            </a:r>
            <a:r>
              <a:rPr lang="en-US" altLang="zh-TW" dirty="0" smtClean="0">
                <a:sym typeface="Wingdings" panose="05000000000000000000" pitchFamily="2" charset="2"/>
              </a:rPr>
              <a:t>.2</a:t>
            </a:r>
            <a:r>
              <a:rPr lang="zh-TW" altLang="en-US" dirty="0" smtClean="0">
                <a:sym typeface="Wingdings" panose="05000000000000000000" pitchFamily="2" charset="2"/>
              </a:rPr>
              <a:t>只有</a:t>
            </a:r>
            <a:r>
              <a:rPr lang="en-US" altLang="zh-TW" dirty="0" smtClean="0">
                <a:sym typeface="Wingdings" panose="05000000000000000000" pitchFamily="2" charset="2"/>
              </a:rPr>
              <a:t>6</a:t>
            </a:r>
            <a:r>
              <a:rPr lang="zh-TW" altLang="en-US" dirty="0" smtClean="0">
                <a:sym typeface="Wingdings" panose="05000000000000000000" pitchFamily="2" charset="2"/>
              </a:rPr>
              <a:t>個相干</a:t>
            </a:r>
            <a:endParaRPr lang="en-US" altLang="zh-TW"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panose="05000000000000000000" pitchFamily="2" charset="2"/>
              </a:rPr>
              <a:t>不過我們可能遇到的另一個問題是這些顯著的連接分量相對於彼此的位置。</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panose="05000000000000000000" pitchFamily="2" charset="2"/>
              </a:rPr>
              <a:t>這些圖片具有相同的</a:t>
            </a:r>
            <a:r>
              <a:rPr lang="en-US" altLang="zh-TW" dirty="0" smtClean="0">
                <a:sym typeface="Wingdings" panose="05000000000000000000" pitchFamily="2" charset="2"/>
              </a:rPr>
              <a:t>CCV</a:t>
            </a:r>
            <a:r>
              <a:rPr lang="zh-TW" altLang="en-US" dirty="0" smtClean="0">
                <a:sym typeface="Wingdings" panose="05000000000000000000" pitchFamily="2" charset="2"/>
              </a:rPr>
              <a:t>，具有不同的外觀。</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ym typeface="Wingdings" panose="05000000000000000000" pitchFamily="2" charset="2"/>
            </a:endParaRPr>
          </a:p>
          <a:p>
            <a:endParaRPr lang="en-US" altLang="zh-TW" dirty="0" smtClean="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14</a:t>
            </a:fld>
            <a:endParaRPr lang="zh-TW" altLang="en-US"/>
          </a:p>
        </p:txBody>
      </p:sp>
    </p:spTree>
    <p:extLst>
      <p:ext uri="{BB962C8B-B14F-4D97-AF65-F5344CB8AC3E}">
        <p14:creationId xmlns:p14="http://schemas.microsoft.com/office/powerpoint/2010/main" val="97583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在最簡簡化的情況下，局部二值模式特徵向量可以通過如下方式計算：</a:t>
            </a:r>
          </a:p>
          <a:p>
            <a:r>
              <a:rPr lang="zh-TW" altLang="en-US" dirty="0" smtClean="0"/>
              <a:t>將檢測窗口切分為區塊（</a:t>
            </a:r>
            <a:r>
              <a:rPr lang="en-US" altLang="zh-TW" dirty="0" smtClean="0"/>
              <a:t>cells</a:t>
            </a:r>
            <a:r>
              <a:rPr lang="zh-TW" altLang="en-US" dirty="0" smtClean="0"/>
              <a:t>，例如，每個區塊</a:t>
            </a:r>
            <a:r>
              <a:rPr lang="en-US" altLang="zh-TW" dirty="0" smtClean="0"/>
              <a:t>16x16</a:t>
            </a:r>
            <a:r>
              <a:rPr lang="zh-TW" altLang="en-US" dirty="0" smtClean="0"/>
              <a:t>像素）。</a:t>
            </a:r>
          </a:p>
          <a:p>
            <a:r>
              <a:rPr lang="zh-TW" altLang="en-US" dirty="0" smtClean="0"/>
              <a:t>對區塊中的每個像素，與它的八個鄰域像素進行比較（左上、左中、左下、右上等）。可以按照順時針或者逆時針的順序進行比較。</a:t>
            </a:r>
            <a:endParaRPr lang="en-US" altLang="zh-TW" dirty="0" smtClean="0"/>
          </a:p>
          <a:p>
            <a:r>
              <a:rPr lang="zh-TW" altLang="en-US" dirty="0" smtClean="0"/>
              <a:t>我們可能針對</a:t>
            </a:r>
            <a:r>
              <a:rPr lang="en-US" altLang="zh-TW" dirty="0" smtClean="0"/>
              <a:t>pixel(1,1)</a:t>
            </a:r>
            <a:r>
              <a:rPr lang="zh-TW" altLang="en-US" dirty="0" smtClean="0"/>
              <a:t>這塊來看</a:t>
            </a:r>
            <a:r>
              <a:rPr lang="en-US" altLang="zh-TW" dirty="0" smtClean="0"/>
              <a:t>,</a:t>
            </a:r>
            <a:endParaRPr lang="zh-TW" altLang="en-US" dirty="0" smtClean="0"/>
          </a:p>
          <a:p>
            <a:r>
              <a:rPr lang="zh-TW" altLang="en-US" dirty="0" smtClean="0"/>
              <a:t>對於中心像素大於某個鄰域的，設置為</a:t>
            </a:r>
            <a:r>
              <a:rPr lang="en-US" altLang="zh-TW" dirty="0" smtClean="0"/>
              <a:t>1</a:t>
            </a:r>
            <a:r>
              <a:rPr lang="zh-TW" altLang="en-US" dirty="0" smtClean="0"/>
              <a:t>；否則，設置為</a:t>
            </a:r>
            <a:r>
              <a:rPr lang="en-US" altLang="zh-TW" dirty="0" smtClean="0"/>
              <a:t>0</a:t>
            </a:r>
            <a:r>
              <a:rPr lang="zh-TW" altLang="en-US" dirty="0" smtClean="0"/>
              <a:t>。如果其鄰域不存在的話</a:t>
            </a:r>
            <a:r>
              <a:rPr lang="en-US" altLang="zh-TW" dirty="0" smtClean="0"/>
              <a:t>,</a:t>
            </a:r>
            <a:r>
              <a:rPr lang="zh-TW" altLang="en-US" dirty="0" smtClean="0"/>
              <a:t>像邊緣可以透過內插或是補編的方式去補</a:t>
            </a:r>
            <a:r>
              <a:rPr lang="en-US" altLang="zh-TW" dirty="0" smtClean="0"/>
              <a:t>,</a:t>
            </a:r>
            <a:r>
              <a:rPr lang="zh-TW" altLang="en-US" dirty="0" smtClean="0"/>
              <a:t>這就獲得了一個</a:t>
            </a:r>
            <a:r>
              <a:rPr lang="en-US" altLang="zh-TW" dirty="0" smtClean="0"/>
              <a:t>8</a:t>
            </a:r>
            <a:r>
              <a:rPr lang="zh-TW" altLang="en-US" dirty="0" smtClean="0"/>
              <a:t>位的二進位數（通常情況下會轉換為十進位數字），作為該位置的特徵。</a:t>
            </a:r>
            <a:r>
              <a:rPr lang="en-US" altLang="zh-TW" dirty="0" smtClean="0"/>
              <a:t>(</a:t>
            </a:r>
            <a:r>
              <a:rPr lang="zh-TW" altLang="en-US" dirty="0" smtClean="0"/>
              <a:t>就是將圖轉換為</a:t>
            </a:r>
            <a:r>
              <a:rPr lang="en-US" altLang="zh-TW" dirty="0" smtClean="0"/>
              <a:t>0101</a:t>
            </a:r>
            <a:r>
              <a:rPr lang="zh-TW" altLang="en-US" dirty="0" smtClean="0"/>
              <a:t>的黑白圖</a:t>
            </a:r>
            <a:r>
              <a:rPr lang="en-US" altLang="zh-TW" dirty="0" smtClean="0"/>
              <a:t>)</a:t>
            </a:r>
          </a:p>
          <a:p>
            <a:r>
              <a:rPr lang="zh-TW" altLang="en-US" dirty="0" smtClean="0"/>
              <a:t>把這個十進位的值存起來</a:t>
            </a:r>
            <a:r>
              <a:rPr lang="en-US" altLang="zh-TW" dirty="0" smtClean="0"/>
              <a:t>,</a:t>
            </a:r>
            <a:r>
              <a:rPr lang="zh-TW" altLang="en-US" dirty="0" smtClean="0"/>
              <a:t>做成直方圖</a:t>
            </a:r>
            <a:r>
              <a:rPr lang="en-US" altLang="zh-TW" dirty="0" smtClean="0"/>
              <a:t>,</a:t>
            </a:r>
            <a:r>
              <a:rPr lang="zh-TW" altLang="en-US" dirty="0" smtClean="0"/>
              <a:t>算有幾個</a:t>
            </a:r>
            <a:r>
              <a:rPr lang="en-US" altLang="zh-TW" dirty="0" smtClean="0"/>
              <a:t>,</a:t>
            </a:r>
            <a:r>
              <a:rPr lang="zh-TW" altLang="en-US" dirty="0" smtClean="0"/>
              <a:t>例如</a:t>
            </a:r>
            <a:r>
              <a:rPr lang="en-US" altLang="zh-TW" dirty="0" smtClean="0"/>
              <a:t>110</a:t>
            </a:r>
            <a:r>
              <a:rPr lang="zh-TW" altLang="en-US" dirty="0" smtClean="0"/>
              <a:t>這個值佔有幾個成分</a:t>
            </a:r>
            <a:endParaRPr lang="en-US" altLang="zh-TW" dirty="0" smtClean="0"/>
          </a:p>
          <a:p>
            <a:r>
              <a:rPr lang="zh-TW" altLang="en-US" dirty="0" smtClean="0"/>
              <a:t>對每一個區塊計算直方圖。</a:t>
            </a:r>
          </a:p>
          <a:p>
            <a:r>
              <a:rPr lang="zh-TW" altLang="en-US" dirty="0" smtClean="0"/>
              <a:t>此時，可以選擇將直方圖歸一化；</a:t>
            </a:r>
          </a:p>
          <a:p>
            <a:r>
              <a:rPr lang="zh-TW" altLang="en-US" dirty="0" smtClean="0"/>
              <a:t>串聯所有區塊的直方圖，這就得到了當前檢測窗口的特徵向量。</a:t>
            </a:r>
          </a:p>
          <a:p>
            <a:r>
              <a:rPr lang="zh-TW" altLang="en-US" dirty="0" smtClean="0"/>
              <a:t>此特徵向量可以當作我們的</a:t>
            </a:r>
            <a:r>
              <a:rPr lang="en-US" altLang="zh-TW" dirty="0" smtClean="0"/>
              <a:t>training data,</a:t>
            </a:r>
            <a:r>
              <a:rPr lang="zh-TW" altLang="en-US" dirty="0" smtClean="0"/>
              <a:t>再透過諸如支持向量機</a:t>
            </a:r>
            <a:r>
              <a:rPr lang="en-US" altLang="zh-TW" dirty="0" smtClean="0"/>
              <a:t>SVM</a:t>
            </a:r>
            <a:r>
              <a:rPr lang="zh-TW" altLang="en-US" dirty="0" smtClean="0"/>
              <a:t>等機器學習算法來產生一個分類器。</a:t>
            </a:r>
          </a:p>
          <a:p>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15</a:t>
            </a:fld>
            <a:endParaRPr lang="zh-TW" altLang="en-US"/>
          </a:p>
        </p:txBody>
      </p:sp>
    </p:spTree>
    <p:extLst>
      <p:ext uri="{BB962C8B-B14F-4D97-AF65-F5344CB8AC3E}">
        <p14:creationId xmlns:p14="http://schemas.microsoft.com/office/powerpoint/2010/main" val="881279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以將一幅圖片劃分為若干的子區域，對每個子區域內的每個像素點都提取局部二值模式特徵，然後，在每個子區域內建立局部二值模式特徵的統計直方圖。如此一來，每個子區域，就可以用一個統計直方圖來進行描述；整個圖片就由若干個統計直方圖組成。</a:t>
            </a:r>
            <a:r>
              <a:rPr lang="en-US" altLang="zh-TW" dirty="0" smtClean="0"/>
              <a:t>(</a:t>
            </a:r>
            <a:r>
              <a:rPr lang="zh-TW" altLang="en-US" dirty="0" smtClean="0"/>
              <a:t>將上面的圖分成六塊來看的話</a:t>
            </a:r>
            <a:r>
              <a:rPr lang="en-US" altLang="zh-TW" dirty="0" smtClean="0"/>
              <a:t>,</a:t>
            </a:r>
            <a:r>
              <a:rPr lang="zh-TW" altLang="en-US" dirty="0" smtClean="0"/>
              <a:t>就有六個直方圖</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17</a:t>
            </a:fld>
            <a:endParaRPr lang="zh-TW" altLang="en-US"/>
          </a:p>
        </p:txBody>
      </p:sp>
    </p:spTree>
    <p:extLst>
      <p:ext uri="{BB962C8B-B14F-4D97-AF65-F5344CB8AC3E}">
        <p14:creationId xmlns:p14="http://schemas.microsoft.com/office/powerpoint/2010/main" val="214573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CLBP</a:t>
            </a:r>
            <a:r>
              <a:rPr lang="zh-TW" altLang="en-US" dirty="0" smtClean="0"/>
              <a:t>具有三個不同的組成部分，</a:t>
            </a:r>
            <a:r>
              <a:rPr lang="en-US" altLang="zh-TW" dirty="0" smtClean="0"/>
              <a:t>CLBP-S(c)</a:t>
            </a:r>
            <a:r>
              <a:rPr lang="zh-TW" altLang="en-US" dirty="0" smtClean="0"/>
              <a:t>表示中心像素與局部像素之間的差異的符號（正或負）根據</a:t>
            </a:r>
            <a:r>
              <a:rPr lang="en-US" altLang="zh-TW" dirty="0" smtClean="0"/>
              <a:t>local</a:t>
            </a:r>
            <a:r>
              <a:rPr lang="zh-TW" altLang="en-US" dirty="0" smtClean="0"/>
              <a:t> </a:t>
            </a:r>
            <a:r>
              <a:rPr lang="en-US" altLang="zh-TW" dirty="0" smtClean="0"/>
              <a:t>difference</a:t>
            </a:r>
            <a:r>
              <a:rPr lang="zh-TW" altLang="en-US" dirty="0" smtClean="0"/>
              <a:t> 判斷正負，</a:t>
            </a:r>
            <a:r>
              <a:rPr lang="en-US" altLang="zh-TW" dirty="0" smtClean="0"/>
              <a:t>CLBP-M(b)</a:t>
            </a:r>
            <a:r>
              <a:rPr lang="zh-TW" altLang="en-US" dirty="0" smtClean="0"/>
              <a:t>表示中心像素與局部像素之間的差值</a:t>
            </a:r>
            <a:r>
              <a:rPr lang="en-US" altLang="zh-TW" dirty="0" smtClean="0"/>
              <a:t>(local difference</a:t>
            </a:r>
            <a:r>
              <a:rPr lang="zh-TW" altLang="en-US" dirty="0" smtClean="0"/>
              <a:t>的大小</a:t>
            </a:r>
            <a:r>
              <a:rPr lang="en-US" altLang="zh-TW" dirty="0" smtClean="0"/>
              <a:t>)</a:t>
            </a:r>
            <a:r>
              <a:rPr lang="zh-TW" altLang="en-US" dirty="0" smtClean="0"/>
              <a:t>，</a:t>
            </a:r>
            <a:r>
              <a:rPr lang="en-US" altLang="zh-TW" dirty="0" smtClean="0"/>
              <a:t>CLBP-C(d)</a:t>
            </a:r>
            <a:r>
              <a:rPr lang="zh-TW" altLang="en-US" dirty="0" smtClean="0"/>
              <a:t>表示原始中心灰度值。 </a:t>
            </a:r>
            <a:r>
              <a:rPr lang="en-US" altLang="zh-TW" dirty="0" smtClean="0"/>
              <a:t>CLBP-S</a:t>
            </a:r>
            <a:r>
              <a:rPr lang="zh-TW" altLang="en-US" dirty="0" smtClean="0"/>
              <a:t>只不過是正常的</a:t>
            </a:r>
            <a:r>
              <a:rPr lang="en-US" altLang="zh-TW" dirty="0" smtClean="0"/>
              <a:t>LBP</a:t>
            </a:r>
            <a:r>
              <a:rPr lang="zh-TW" altLang="en-US" dirty="0" smtClean="0"/>
              <a:t>。閾值</a:t>
            </a:r>
            <a:r>
              <a:rPr lang="en-US" altLang="zh-TW" dirty="0" smtClean="0"/>
              <a:t>c</a:t>
            </a:r>
            <a:r>
              <a:rPr lang="zh-TW" altLang="en-US" dirty="0" smtClean="0"/>
              <a:t>是輸入</a:t>
            </a:r>
            <a:r>
              <a:rPr lang="en-US" altLang="zh-TW" dirty="0" smtClean="0"/>
              <a:t>image</a:t>
            </a:r>
            <a:r>
              <a:rPr lang="zh-TW" altLang="en-US" dirty="0" smtClean="0"/>
              <a:t>的平均</a:t>
            </a:r>
            <a:r>
              <a:rPr lang="en-US" altLang="zh-TW" dirty="0" smtClean="0"/>
              <a:t>gray level</a:t>
            </a:r>
            <a:r>
              <a:rPr lang="zh-TW" altLang="en-US" dirty="0" smtClean="0"/>
              <a:t>值</a:t>
            </a:r>
            <a:r>
              <a:rPr lang="en-US" altLang="zh-TW" dirty="0" smtClean="0"/>
              <a:t>.</a:t>
            </a:r>
            <a:r>
              <a:rPr lang="zh-TW" altLang="en-US" dirty="0" smtClean="0"/>
              <a:t>根據以上的演算法同樣化成</a:t>
            </a:r>
            <a:r>
              <a:rPr lang="en-US" altLang="zh-TW" dirty="0" smtClean="0"/>
              <a:t>0.1,</a:t>
            </a:r>
            <a:r>
              <a:rPr lang="zh-TW" altLang="en-US" dirty="0" smtClean="0"/>
              <a:t>再去做跟</a:t>
            </a:r>
            <a:r>
              <a:rPr lang="en-US" altLang="zh-TW" dirty="0" smtClean="0"/>
              <a:t>LBP</a:t>
            </a:r>
            <a:r>
              <a:rPr lang="zh-TW" altLang="en-US" dirty="0" smtClean="0"/>
              <a:t>同樣的方式</a:t>
            </a:r>
            <a:r>
              <a:rPr lang="en-US" altLang="zh-TW" dirty="0" smtClean="0"/>
              <a:t>,</a:t>
            </a:r>
            <a:r>
              <a:rPr lang="zh-TW" altLang="en-US" dirty="0" smtClean="0"/>
              <a:t>就可以找出特徵向量</a:t>
            </a:r>
            <a:r>
              <a:rPr lang="en-US" altLang="zh-TW" dirty="0" smtClean="0"/>
              <a:t>,</a:t>
            </a:r>
            <a:r>
              <a:rPr lang="zh-TW" altLang="en-US" dirty="0" smtClean="0"/>
              <a:t>最後再做分類</a:t>
            </a:r>
            <a:r>
              <a:rPr lang="en-US" altLang="zh-TW" dirty="0" smtClean="0"/>
              <a:t>!</a:t>
            </a:r>
            <a:endParaRPr lang="zh-TW" altLang="en-US" dirty="0" smtClean="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18</a:t>
            </a:fld>
            <a:endParaRPr lang="zh-TW" altLang="en-US"/>
          </a:p>
        </p:txBody>
      </p:sp>
    </p:spTree>
    <p:extLst>
      <p:ext uri="{BB962C8B-B14F-4D97-AF65-F5344CB8AC3E}">
        <p14:creationId xmlns:p14="http://schemas.microsoft.com/office/powerpoint/2010/main" val="262817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支持向量機</a:t>
            </a:r>
            <a:r>
              <a:rPr lang="en-US" altLang="zh-TW" dirty="0" smtClean="0"/>
              <a:t>(Support Vector Machine</a:t>
            </a:r>
            <a:r>
              <a:rPr lang="zh-TW" altLang="en-US" dirty="0" smtClean="0"/>
              <a:t>，簡稱</a:t>
            </a:r>
            <a:r>
              <a:rPr lang="en-US" altLang="zh-TW" dirty="0" smtClean="0"/>
              <a:t>SVM)</a:t>
            </a:r>
            <a:r>
              <a:rPr lang="zh-TW" altLang="en-US" dirty="0" smtClean="0"/>
              <a:t>，是一種機械學習</a:t>
            </a:r>
            <a:r>
              <a:rPr lang="en-US" altLang="zh-TW" dirty="0" smtClean="0"/>
              <a:t>(machine learning)</a:t>
            </a:r>
            <a:r>
              <a:rPr lang="zh-TW" altLang="en-US" dirty="0" smtClean="0"/>
              <a:t>中監督式學習</a:t>
            </a:r>
            <a:r>
              <a:rPr lang="en-US" altLang="zh-TW" dirty="0" smtClean="0"/>
              <a:t>(Supervised learning)</a:t>
            </a:r>
            <a:r>
              <a:rPr lang="zh-TW" altLang="en-US" dirty="0" smtClean="0"/>
              <a:t>的方法，</a:t>
            </a:r>
            <a:r>
              <a:rPr lang="en-US" altLang="zh-TW" dirty="0" smtClean="0"/>
              <a:t>SVM</a:t>
            </a:r>
            <a:r>
              <a:rPr lang="zh-TW" altLang="en-US" dirty="0" smtClean="0"/>
              <a:t>最主要的概念，就是希望可以在一個由不同類別混合而成的資料集中，依據一些特徵</a:t>
            </a:r>
            <a:r>
              <a:rPr lang="en-US" altLang="zh-TW" dirty="0" smtClean="0"/>
              <a:t>(feature)</a:t>
            </a:r>
            <a:r>
              <a:rPr lang="zh-TW" altLang="en-US" dirty="0" smtClean="0"/>
              <a:t>，找到一個最佳的超平面</a:t>
            </a:r>
            <a:r>
              <a:rPr lang="en-US" altLang="zh-TW" dirty="0" smtClean="0"/>
              <a:t>(hyper plane)</a:t>
            </a:r>
            <a:r>
              <a:rPr lang="zh-TW" altLang="en-US" dirty="0" smtClean="0"/>
              <a:t>將不同類別的資料分開來。所謂最佳的超平面就是其距離兩個類別的邊界可以達到最大，而最靠近邊界的這些樣本點提供</a:t>
            </a:r>
            <a:r>
              <a:rPr lang="en-US" altLang="zh-TW" dirty="0" smtClean="0"/>
              <a:t>SVM</a:t>
            </a:r>
            <a:r>
              <a:rPr lang="zh-TW" altLang="en-US" dirty="0" smtClean="0"/>
              <a:t>最多的分類資訊，就叫做支持向量</a:t>
            </a:r>
            <a:r>
              <a:rPr lang="en-US" altLang="zh-TW" dirty="0" smtClean="0"/>
              <a:t>(Support Vector)</a:t>
            </a:r>
            <a:r>
              <a:rPr lang="zh-TW" altLang="en-US" dirty="0" smtClean="0"/>
              <a:t>。</a:t>
            </a:r>
          </a:p>
          <a:p>
            <a:r>
              <a:rPr lang="zh-TW" altLang="en-US" dirty="0" smtClean="0"/>
              <a:t>以二維的例子來說，如下圖，我們希望能找出一條線能夠將黑點和白點分開，而 且我們還希望這條線距離這兩個集合的邊界</a:t>
            </a:r>
            <a:r>
              <a:rPr lang="en-US" altLang="zh-TW" dirty="0" smtClean="0"/>
              <a:t>(margin)</a:t>
            </a:r>
            <a:r>
              <a:rPr lang="zh-TW" altLang="en-US" dirty="0" smtClean="0"/>
              <a:t>越大越好，這樣我們才能夠 很明確的分辨這個點是屬於那個集合，否則在計算上容易因精度的問題而產生誤 差。</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19</a:t>
            </a:fld>
            <a:endParaRPr lang="zh-TW" altLang="en-US"/>
          </a:p>
        </p:txBody>
      </p:sp>
    </p:spTree>
    <p:extLst>
      <p:ext uri="{BB962C8B-B14F-4D97-AF65-F5344CB8AC3E}">
        <p14:creationId xmlns:p14="http://schemas.microsoft.com/office/powerpoint/2010/main" val="252397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這篇論文用到這個</a:t>
            </a:r>
            <a:r>
              <a:rPr lang="en-US" altLang="zh-TW" dirty="0" smtClean="0"/>
              <a:t>:</a:t>
            </a:r>
          </a:p>
          <a:p>
            <a:r>
              <a:rPr lang="zh-TW" altLang="en-US" dirty="0" smtClean="0"/>
              <a:t>將 </a:t>
            </a:r>
            <a:r>
              <a:rPr lang="en-US" altLang="zh-TW" dirty="0" smtClean="0"/>
              <a:t>SVM </a:t>
            </a:r>
            <a:r>
              <a:rPr lang="zh-TW" altLang="en-US" dirty="0" smtClean="0"/>
              <a:t>由二元分類擴展到多元分類 </a:t>
            </a:r>
            <a:r>
              <a:rPr lang="en-US" altLang="zh-TW" dirty="0" smtClean="0"/>
              <a:t>:</a:t>
            </a:r>
          </a:p>
          <a:p>
            <a:r>
              <a:rPr lang="zh-TW" altLang="en-US" dirty="0" smtClean="0"/>
              <a:t>基本上 </a:t>
            </a:r>
            <a:r>
              <a:rPr lang="en-US" altLang="zh-TW" dirty="0" smtClean="0"/>
              <a:t>SVM </a:t>
            </a:r>
            <a:r>
              <a:rPr lang="zh-TW" altLang="en-US" dirty="0" smtClean="0"/>
              <a:t>是一個二元的分類器</a:t>
            </a:r>
            <a:r>
              <a:rPr lang="en-US" altLang="zh-TW" dirty="0" smtClean="0"/>
              <a:t>(binary classifier)</a:t>
            </a:r>
            <a:r>
              <a:rPr lang="zh-TW" altLang="en-US" dirty="0" smtClean="0"/>
              <a:t>，而實際的情形常常是需要多 元的分類，我們需要使用一些策略讓我們在多元的分類上也可以使用 </a:t>
            </a:r>
            <a:r>
              <a:rPr lang="en-US" altLang="zh-TW" dirty="0" smtClean="0"/>
              <a:t>SVM</a:t>
            </a:r>
            <a:r>
              <a:rPr lang="zh-TW" altLang="en-US" dirty="0" smtClean="0"/>
              <a:t>。 </a:t>
            </a:r>
            <a:r>
              <a:rPr lang="en-US" altLang="zh-TW" dirty="0" smtClean="0"/>
              <a:t>SVM </a:t>
            </a:r>
            <a:r>
              <a:rPr lang="zh-TW" altLang="en-US" dirty="0" smtClean="0"/>
              <a:t>在多元分類上的策略主要有兩種：</a:t>
            </a:r>
          </a:p>
          <a:p>
            <a:r>
              <a:rPr lang="en-US" altLang="zh-TW" dirty="0" smtClean="0"/>
              <a:t>a.</a:t>
            </a:r>
            <a:r>
              <a:rPr lang="zh-TW" altLang="en-US" dirty="0" smtClean="0"/>
              <a:t>一對多</a:t>
            </a:r>
            <a:r>
              <a:rPr lang="en-US" altLang="zh-TW" dirty="0" smtClean="0"/>
              <a:t>(one-against-rest) </a:t>
            </a:r>
            <a:r>
              <a:rPr lang="zh-TW" altLang="en-US" dirty="0" smtClean="0"/>
              <a:t>於 </a:t>
            </a:r>
            <a:r>
              <a:rPr lang="en-US" altLang="zh-TW" dirty="0" smtClean="0"/>
              <a:t>k </a:t>
            </a:r>
            <a:r>
              <a:rPr lang="zh-TW" altLang="en-US" dirty="0" smtClean="0"/>
              <a:t>類有 </a:t>
            </a:r>
            <a:r>
              <a:rPr lang="en-US" altLang="zh-TW" dirty="0" smtClean="0"/>
              <a:t>k </a:t>
            </a:r>
            <a:r>
              <a:rPr lang="zh-TW" altLang="en-US" dirty="0" smtClean="0"/>
              <a:t>個 </a:t>
            </a:r>
            <a:r>
              <a:rPr lang="en-US" altLang="zh-TW" dirty="0" smtClean="0"/>
              <a:t>SVM</a:t>
            </a:r>
            <a:r>
              <a:rPr lang="zh-TW" altLang="en-US" dirty="0" smtClean="0"/>
              <a:t>，第 </a:t>
            </a:r>
            <a:r>
              <a:rPr lang="en-US" altLang="zh-TW" dirty="0" smtClean="0"/>
              <a:t>m </a:t>
            </a:r>
            <a:r>
              <a:rPr lang="zh-TW" altLang="en-US" dirty="0" smtClean="0"/>
              <a:t>個 </a:t>
            </a:r>
            <a:r>
              <a:rPr lang="en-US" altLang="zh-TW" dirty="0" smtClean="0"/>
              <a:t>SVM </a:t>
            </a:r>
            <a:r>
              <a:rPr lang="zh-TW" altLang="en-US" dirty="0" smtClean="0"/>
              <a:t>可以將第 </a:t>
            </a:r>
            <a:r>
              <a:rPr lang="en-US" altLang="zh-TW" dirty="0" smtClean="0"/>
              <a:t>m </a:t>
            </a:r>
            <a:r>
              <a:rPr lang="zh-TW" altLang="en-US" dirty="0" smtClean="0"/>
              <a:t>類和其他類分開，也就是會 分辨是不是屬於特定類的 </a:t>
            </a:r>
            <a:r>
              <a:rPr lang="en-US" altLang="zh-TW" dirty="0" smtClean="0"/>
              <a:t>SVM</a:t>
            </a:r>
            <a:r>
              <a:rPr lang="zh-TW" altLang="en-US" dirty="0" smtClean="0"/>
              <a:t>。 </a:t>
            </a:r>
          </a:p>
          <a:p>
            <a:r>
              <a:rPr lang="en-US" altLang="zh-TW" dirty="0" smtClean="0"/>
              <a:t>b. </a:t>
            </a:r>
            <a:r>
              <a:rPr lang="zh-TW" altLang="en-US" dirty="0" smtClean="0"/>
              <a:t>一對一</a:t>
            </a:r>
            <a:r>
              <a:rPr lang="en-US" altLang="zh-TW" dirty="0" smtClean="0"/>
              <a:t>(one-against-one) </a:t>
            </a:r>
            <a:r>
              <a:rPr lang="zh-TW" altLang="en-US" dirty="0" smtClean="0"/>
              <a:t>對於任兩個類別都造一個 </a:t>
            </a:r>
            <a:r>
              <a:rPr lang="en-US" altLang="zh-TW" dirty="0" smtClean="0"/>
              <a:t>SVM</a:t>
            </a:r>
            <a:r>
              <a:rPr lang="zh-TW" altLang="en-US" dirty="0" smtClean="0"/>
              <a:t>，共需要 </a:t>
            </a:r>
            <a:r>
              <a:rPr lang="en-US" altLang="zh-TW" dirty="0" smtClean="0"/>
              <a:t>k(k-1)/2 </a:t>
            </a:r>
            <a:r>
              <a:rPr lang="zh-TW" altLang="en-US" dirty="0" smtClean="0"/>
              <a:t>個 </a:t>
            </a:r>
            <a:r>
              <a:rPr lang="en-US" altLang="zh-TW" dirty="0" smtClean="0"/>
              <a:t>SVM</a:t>
            </a:r>
            <a:r>
              <a:rPr lang="zh-TW" altLang="en-US" dirty="0" smtClean="0"/>
              <a:t>。 </a:t>
            </a:r>
            <a:r>
              <a:rPr lang="en-US" altLang="zh-TW" dirty="0" smtClean="0"/>
              <a:t>SVM </a:t>
            </a:r>
            <a:r>
              <a:rPr lang="zh-TW" altLang="en-US" dirty="0" smtClean="0"/>
              <a:t>只能分辨當初訓練時所使用的兩類。假設當初是用 </a:t>
            </a:r>
            <a:r>
              <a:rPr lang="en-US" altLang="zh-TW" dirty="0" smtClean="0"/>
              <a:t>a </a:t>
            </a:r>
            <a:r>
              <a:rPr lang="zh-TW" altLang="en-US" dirty="0" smtClean="0"/>
              <a:t>類和 </a:t>
            </a:r>
            <a:r>
              <a:rPr lang="en-US" altLang="zh-TW" dirty="0" smtClean="0"/>
              <a:t>b </a:t>
            </a:r>
            <a:r>
              <a:rPr lang="zh-TW" altLang="en-US" dirty="0" smtClean="0"/>
              <a:t>類來訓練這 個 </a:t>
            </a:r>
            <a:r>
              <a:rPr lang="en-US" altLang="zh-TW" dirty="0" smtClean="0"/>
              <a:t>SVM</a:t>
            </a:r>
            <a:r>
              <a:rPr lang="zh-TW" altLang="en-US" dirty="0" smtClean="0"/>
              <a:t>，那它自然對屬於 </a:t>
            </a:r>
            <a:r>
              <a:rPr lang="en-US" altLang="zh-TW" dirty="0" smtClean="0"/>
              <a:t>a </a:t>
            </a:r>
            <a:r>
              <a:rPr lang="zh-TW" altLang="en-US" dirty="0" smtClean="0"/>
              <a:t>類或 </a:t>
            </a:r>
            <a:r>
              <a:rPr lang="en-US" altLang="zh-TW" dirty="0" smtClean="0"/>
              <a:t>b </a:t>
            </a:r>
            <a:r>
              <a:rPr lang="zh-TW" altLang="en-US" dirty="0" smtClean="0"/>
              <a:t>類的資料會分辨的相當好，但如果我們的 測試資料還夾雜著其他類的資料，如 </a:t>
            </a:r>
            <a:r>
              <a:rPr lang="en-US" altLang="zh-TW" dirty="0" smtClean="0"/>
              <a:t>c </a:t>
            </a:r>
            <a:r>
              <a:rPr lang="zh-TW" altLang="en-US" dirty="0" smtClean="0"/>
              <a:t>類，那我們就很難確定這到底是那一 類的資料，我們只能由這個 </a:t>
            </a:r>
            <a:r>
              <a:rPr lang="en-US" altLang="zh-TW" dirty="0" smtClean="0"/>
              <a:t>SVM </a:t>
            </a:r>
            <a:r>
              <a:rPr lang="zh-TW" altLang="en-US" dirty="0" smtClean="0"/>
              <a:t>知道這是不屬於那類的資料。 我們可藉由一個淘汰賽的方式來判斷這是屬於那一類的資料。比賽是由樹的最底 層開始，到最後看是那一類勝出。</a:t>
            </a:r>
          </a:p>
          <a:p>
            <a:endParaRPr lang="en-US" altLang="zh-TW" dirty="0" smtClean="0"/>
          </a:p>
          <a:p>
            <a:r>
              <a:rPr lang="zh-TW" altLang="en-US" dirty="0" smtClean="0"/>
              <a:t>這樣在分類時</a:t>
            </a:r>
            <a:r>
              <a:rPr lang="en-US" altLang="zh-TW" dirty="0" smtClean="0"/>
              <a:t>,</a:t>
            </a:r>
            <a:r>
              <a:rPr lang="zh-TW" altLang="en-US" dirty="0" smtClean="0"/>
              <a:t>我們就可以先問分類器「</a:t>
            </a:r>
            <a:r>
              <a:rPr lang="en-US" altLang="zh-TW" dirty="0" smtClean="0"/>
              <a:t>1</a:t>
            </a:r>
            <a:r>
              <a:rPr lang="zh-TW" altLang="en-US" dirty="0" smtClean="0"/>
              <a:t>對</a:t>
            </a:r>
            <a:r>
              <a:rPr lang="en-US" altLang="zh-TW" dirty="0" smtClean="0"/>
              <a:t>5</a:t>
            </a:r>
            <a:r>
              <a:rPr lang="zh-TW" altLang="en-US" dirty="0" smtClean="0"/>
              <a:t>」（意思是它能夠回答「是第</a:t>
            </a:r>
            <a:r>
              <a:rPr lang="en-US" altLang="zh-TW" dirty="0" smtClean="0"/>
              <a:t>1</a:t>
            </a:r>
            <a:r>
              <a:rPr lang="zh-TW" altLang="en-US" dirty="0" smtClean="0"/>
              <a:t>類還是第</a:t>
            </a:r>
            <a:r>
              <a:rPr lang="en-US" altLang="zh-TW" dirty="0" smtClean="0"/>
              <a:t>5</a:t>
            </a:r>
            <a:r>
              <a:rPr lang="zh-TW" altLang="en-US" dirty="0" smtClean="0"/>
              <a:t>類」），如果它回答</a:t>
            </a:r>
            <a:r>
              <a:rPr lang="en-US" altLang="zh-TW" dirty="0" smtClean="0"/>
              <a:t>5</a:t>
            </a:r>
            <a:r>
              <a:rPr lang="zh-TW" altLang="en-US" dirty="0" smtClean="0"/>
              <a:t>，我們就往左走，再問「</a:t>
            </a:r>
            <a:r>
              <a:rPr lang="en-US" altLang="zh-TW" dirty="0" smtClean="0"/>
              <a:t>2</a:t>
            </a:r>
            <a:r>
              <a:rPr lang="zh-TW" altLang="en-US" dirty="0" smtClean="0"/>
              <a:t>對</a:t>
            </a:r>
            <a:r>
              <a:rPr lang="en-US" altLang="zh-TW" dirty="0" smtClean="0"/>
              <a:t>5</a:t>
            </a:r>
            <a:r>
              <a:rPr lang="zh-TW" altLang="en-US" dirty="0" smtClean="0"/>
              <a:t>」這個分類器，如果它還說是「</a:t>
            </a:r>
            <a:r>
              <a:rPr lang="en-US" altLang="zh-TW" dirty="0" smtClean="0"/>
              <a:t>5</a:t>
            </a:r>
            <a:r>
              <a:rPr lang="zh-TW" altLang="en-US" dirty="0" smtClean="0"/>
              <a:t>」，我們就繼續往左走，這樣一直問下去，就可以得到分類結果。好處在哪？我們其實只調用了</a:t>
            </a:r>
            <a:r>
              <a:rPr lang="en-US" altLang="zh-TW" dirty="0" smtClean="0"/>
              <a:t>4</a:t>
            </a:r>
            <a:r>
              <a:rPr lang="zh-TW" altLang="en-US" dirty="0" smtClean="0"/>
              <a:t>個分類器（如果類別數是</a:t>
            </a:r>
            <a:r>
              <a:rPr lang="en-US" altLang="zh-TW" dirty="0" smtClean="0"/>
              <a:t>k</a:t>
            </a:r>
            <a:r>
              <a:rPr lang="zh-TW" altLang="en-US" dirty="0" smtClean="0"/>
              <a:t>，則只調用</a:t>
            </a:r>
            <a:r>
              <a:rPr lang="en-US" altLang="zh-TW" dirty="0" smtClean="0"/>
              <a:t>k-1</a:t>
            </a:r>
            <a:r>
              <a:rPr lang="zh-TW" altLang="en-US" dirty="0" smtClean="0"/>
              <a:t>個），分類速度飛快，且沒有分類重疊和不可分類現象！缺點在哪？假如最一開始的分類器回答錯誤（明明是類別</a:t>
            </a:r>
            <a:r>
              <a:rPr lang="en-US" altLang="zh-TW" dirty="0" smtClean="0"/>
              <a:t>1</a:t>
            </a:r>
            <a:r>
              <a:rPr lang="zh-TW" altLang="en-US" dirty="0" smtClean="0"/>
              <a:t>的文章，它說成了</a:t>
            </a:r>
            <a:r>
              <a:rPr lang="en-US" altLang="zh-TW" dirty="0" smtClean="0"/>
              <a:t>5</a:t>
            </a:r>
            <a:r>
              <a:rPr lang="zh-TW" altLang="en-US" dirty="0" smtClean="0"/>
              <a:t>），那麼後面的分類器是無論如何也無法糾正它的錯誤的（因為後面的分類器壓根沒有出現「</a:t>
            </a:r>
            <a:r>
              <a:rPr lang="en-US" altLang="zh-TW" dirty="0" smtClean="0"/>
              <a:t>1</a:t>
            </a:r>
            <a:r>
              <a:rPr lang="zh-TW" altLang="en-US" dirty="0" smtClean="0"/>
              <a:t>」這個類別標籤），其實對下面每一層的分類器都存在這種錯誤向下累積的現象。。</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20</a:t>
            </a:fld>
            <a:endParaRPr lang="zh-TW" altLang="en-US"/>
          </a:p>
        </p:txBody>
      </p:sp>
    </p:spTree>
    <p:extLst>
      <p:ext uri="{BB962C8B-B14F-4D97-AF65-F5344CB8AC3E}">
        <p14:creationId xmlns:p14="http://schemas.microsoft.com/office/powerpoint/2010/main" val="2579742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最後此篇論文的作者是將</a:t>
            </a:r>
            <a:r>
              <a:rPr lang="en-US" altLang="zh-TW" dirty="0" smtClean="0"/>
              <a:t>database</a:t>
            </a:r>
            <a:r>
              <a:rPr lang="zh-TW" altLang="en-US" dirty="0" smtClean="0"/>
              <a:t>取四大類</a:t>
            </a:r>
            <a:r>
              <a:rPr lang="en-US" altLang="zh-TW" dirty="0" smtClean="0"/>
              <a:t>,</a:t>
            </a:r>
            <a:r>
              <a:rPr lang="zh-TW" altLang="en-US" dirty="0" smtClean="0"/>
              <a:t>包含正常的貧果</a:t>
            </a:r>
            <a:r>
              <a:rPr lang="en-US" altLang="zh-TW" dirty="0" smtClean="0"/>
              <a:t>,</a:t>
            </a:r>
            <a:r>
              <a:rPr lang="zh-TW" altLang="en-US" dirty="0" smtClean="0"/>
              <a:t>貧果加</a:t>
            </a:r>
            <a:r>
              <a:rPr lang="en-US" altLang="zh-TW" dirty="0" smtClean="0"/>
              <a:t>.</a:t>
            </a:r>
            <a:r>
              <a:rPr lang="zh-TW" altLang="en-US" dirty="0" smtClean="0"/>
              <a:t>貧果腐爛</a:t>
            </a:r>
            <a:r>
              <a:rPr lang="en-US" altLang="zh-TW" dirty="0" smtClean="0"/>
              <a:t>.</a:t>
            </a:r>
            <a:r>
              <a:rPr lang="zh-TW" altLang="en-US" dirty="0" smtClean="0"/>
              <a:t>貧果班</a:t>
            </a:r>
            <a:r>
              <a:rPr lang="en-US" altLang="zh-TW" dirty="0" smtClean="0"/>
              <a:t>,</a:t>
            </a:r>
            <a:r>
              <a:rPr lang="zh-TW" altLang="en-US" dirty="0" smtClean="0"/>
              <a:t>去做</a:t>
            </a:r>
            <a:r>
              <a:rPr lang="en-US" altLang="zh-TW" dirty="0" err="1" smtClean="0"/>
              <a:t>traning</a:t>
            </a:r>
            <a:endParaRPr lang="en-US" altLang="zh-TW" dirty="0" smtClean="0"/>
          </a:p>
          <a:p>
            <a:r>
              <a:rPr lang="zh-TW" altLang="en-US" dirty="0" smtClean="0"/>
              <a:t>他用</a:t>
            </a:r>
            <a:r>
              <a:rPr lang="en-US" altLang="zh-TW" dirty="0" smtClean="0"/>
              <a:t>RGB</a:t>
            </a:r>
            <a:r>
              <a:rPr lang="zh-TW" altLang="en-US" dirty="0" smtClean="0"/>
              <a:t>顏色的情況下的圖片以及</a:t>
            </a:r>
            <a:r>
              <a:rPr lang="en-US" altLang="zh-TW" dirty="0" smtClean="0"/>
              <a:t>HSV</a:t>
            </a:r>
            <a:r>
              <a:rPr lang="zh-TW" altLang="en-US" dirty="0" smtClean="0"/>
              <a:t>情況下的圖片去做比較</a:t>
            </a:r>
            <a:endParaRPr lang="en-US" altLang="zh-TW" dirty="0" smtClean="0"/>
          </a:p>
          <a:p>
            <a:r>
              <a:rPr lang="en-US" altLang="zh-TW" dirty="0" smtClean="0"/>
              <a:t>HSL</a:t>
            </a:r>
            <a:r>
              <a:rPr lang="zh-TW" altLang="en-US" dirty="0" smtClean="0"/>
              <a:t>和</a:t>
            </a:r>
            <a:r>
              <a:rPr lang="en-US" altLang="zh-TW" dirty="0" smtClean="0"/>
              <a:t>HSV</a:t>
            </a:r>
            <a:r>
              <a:rPr lang="zh-TW" altLang="en-US" dirty="0" smtClean="0"/>
              <a:t>都是一種將</a:t>
            </a:r>
            <a:r>
              <a:rPr lang="en-US" altLang="zh-TW" dirty="0" smtClean="0"/>
              <a:t>RGB</a:t>
            </a:r>
            <a:r>
              <a:rPr lang="zh-TW" altLang="en-US" dirty="0" smtClean="0"/>
              <a:t>色彩模型中的點在圓柱坐標系中的表示法。這兩種表示法試圖做到比</a:t>
            </a:r>
            <a:r>
              <a:rPr lang="en-US" altLang="zh-TW" dirty="0" smtClean="0"/>
              <a:t>RGB</a:t>
            </a:r>
            <a:r>
              <a:rPr lang="zh-TW" altLang="en-US" dirty="0" smtClean="0"/>
              <a:t>基於笛卡爾坐標系的幾何結構更加直觀。</a:t>
            </a:r>
            <a:endParaRPr lang="en-US" altLang="zh-TW" dirty="0" smtClean="0"/>
          </a:p>
          <a:p>
            <a:r>
              <a:rPr lang="zh-TW" altLang="en-US" dirty="0" smtClean="0"/>
              <a:t>色相（</a:t>
            </a:r>
            <a:r>
              <a:rPr lang="en-US" altLang="zh-TW" dirty="0" smtClean="0"/>
              <a:t>H</a:t>
            </a:r>
            <a:r>
              <a:rPr lang="zh-TW" altLang="en-US" dirty="0" smtClean="0"/>
              <a:t>）是色彩的基本屬性，就是平常所說的顏色名稱，如紅色、黃色等。</a:t>
            </a:r>
          </a:p>
          <a:p>
            <a:r>
              <a:rPr lang="zh-TW" altLang="en-US" dirty="0" smtClean="0"/>
              <a:t>飽和度（</a:t>
            </a:r>
            <a:r>
              <a:rPr lang="en-US" altLang="zh-TW" dirty="0" smtClean="0"/>
              <a:t>S</a:t>
            </a:r>
            <a:r>
              <a:rPr lang="zh-TW" altLang="en-US" dirty="0" smtClean="0"/>
              <a:t>）是指色彩的純度，越高色彩越純，低則逐漸變灰，取</a:t>
            </a:r>
            <a:r>
              <a:rPr lang="en-US" altLang="zh-TW" dirty="0" smtClean="0"/>
              <a:t>0-100%</a:t>
            </a:r>
            <a:r>
              <a:rPr lang="zh-TW" altLang="en-US" dirty="0" smtClean="0"/>
              <a:t>的數值。</a:t>
            </a:r>
          </a:p>
          <a:p>
            <a:r>
              <a:rPr lang="zh-TW" altLang="en-US" dirty="0" smtClean="0"/>
              <a:t>明度（</a:t>
            </a:r>
            <a:r>
              <a:rPr lang="en-US" altLang="zh-TW" dirty="0" smtClean="0"/>
              <a:t>V</a:t>
            </a:r>
            <a:r>
              <a:rPr lang="zh-TW" altLang="en-US" dirty="0" smtClean="0"/>
              <a:t>），亮度（</a:t>
            </a:r>
            <a:r>
              <a:rPr lang="en-US" altLang="zh-TW" dirty="0" smtClean="0"/>
              <a:t>L</a:t>
            </a:r>
            <a:r>
              <a:rPr lang="zh-TW" altLang="en-US" dirty="0" smtClean="0"/>
              <a:t>），取</a:t>
            </a:r>
            <a:r>
              <a:rPr lang="en-US" altLang="zh-TW" dirty="0" smtClean="0"/>
              <a:t>0-100%</a:t>
            </a:r>
            <a:r>
              <a:rPr lang="zh-TW" altLang="en-US" dirty="0" smtClean="0"/>
              <a:t>。</a:t>
            </a:r>
            <a:endParaRPr lang="en-US" altLang="zh-TW" dirty="0" smtClean="0"/>
          </a:p>
          <a:p>
            <a:r>
              <a:rPr lang="en-US" altLang="zh-TW" dirty="0" smtClean="0"/>
              <a:t>HSL</a:t>
            </a:r>
            <a:r>
              <a:rPr lang="zh-TW" altLang="en-US" dirty="0" smtClean="0"/>
              <a:t>和</a:t>
            </a:r>
            <a:r>
              <a:rPr lang="en-US" altLang="zh-TW" dirty="0" smtClean="0"/>
              <a:t>HSV</a:t>
            </a:r>
            <a:r>
              <a:rPr lang="zh-TW" altLang="en-US" dirty="0" smtClean="0"/>
              <a:t>二者都把顏色描述在圓柱坐標系內的點，這個圓柱的中心軸取值為自底部的黑色到頂部的白色而在它們中間的是灰色，繞這個軸的角度對應於「色相」，到這個軸的距離對應於「飽和度」，而沿著這個軸的高度對應於「亮度」，「色調」或「明度」。</a:t>
            </a:r>
            <a:r>
              <a:rPr lang="en-US" altLang="zh-TW" dirty="0" smtClean="0"/>
              <a:t>HSV</a:t>
            </a:r>
            <a:r>
              <a:rPr lang="zh-TW" altLang="en-US" dirty="0" smtClean="0"/>
              <a:t>（色相，飽和度，明度）在概念上可以被認為是顏色的倒圓錐體（黑點在下頂點，白色在上底面圓心）</a:t>
            </a:r>
            <a:endParaRPr lang="en-US" altLang="zh-TW" dirty="0" smtClean="0"/>
          </a:p>
          <a:p>
            <a:endParaRPr lang="en-US" altLang="zh-TW" dirty="0" smtClean="0"/>
          </a:p>
          <a:p>
            <a:r>
              <a:rPr lang="en-US" altLang="zh-TW" dirty="0" smtClean="0"/>
              <a:t>x</a:t>
            </a:r>
            <a:r>
              <a:rPr lang="zh-TW" altLang="en-US" dirty="0" smtClean="0"/>
              <a:t>軸表示訓練集中每個類的圖像數</a:t>
            </a:r>
          </a:p>
          <a:p>
            <a:r>
              <a:rPr lang="en-US" altLang="zh-TW" dirty="0" smtClean="0"/>
              <a:t>y</a:t>
            </a:r>
            <a:r>
              <a:rPr lang="zh-TW" altLang="en-US" dirty="0" smtClean="0"/>
              <a:t>軸表示測試圖像的精度。</a:t>
            </a:r>
            <a:endParaRPr lang="en-US" altLang="zh-TW" dirty="0" smtClean="0"/>
          </a:p>
          <a:p>
            <a:r>
              <a:rPr lang="zh-TW" altLang="en-US" dirty="0" smtClean="0"/>
              <a:t>分別透過四個方法去取特徵向量</a:t>
            </a:r>
            <a:endParaRPr lang="en-US" altLang="zh-TW" dirty="0" smtClean="0"/>
          </a:p>
          <a:p>
            <a:endParaRPr lang="en-US" altLang="zh-TW" dirty="0" smtClean="0"/>
          </a:p>
          <a:p>
            <a:r>
              <a:rPr lang="zh-TW" altLang="en-US" dirty="0" smtClean="0"/>
              <a:t>該實驗表明</a:t>
            </a:r>
            <a:r>
              <a:rPr lang="en-US" altLang="zh-TW" dirty="0" smtClean="0"/>
              <a:t>GCH</a:t>
            </a:r>
            <a:r>
              <a:rPr lang="zh-TW" altLang="en-US" dirty="0" smtClean="0"/>
              <a:t>表現不佳</a:t>
            </a:r>
            <a:endParaRPr lang="en-US" altLang="zh-TW" dirty="0" smtClean="0"/>
          </a:p>
          <a:p>
            <a:r>
              <a:rPr lang="zh-TW" altLang="en-US" dirty="0" smtClean="0"/>
              <a:t>然而</a:t>
            </a:r>
            <a:r>
              <a:rPr lang="en-US" altLang="zh-TW" dirty="0" smtClean="0"/>
              <a:t>CCV</a:t>
            </a:r>
            <a:r>
              <a:rPr lang="zh-TW" altLang="en-US" dirty="0" smtClean="0"/>
              <a:t>使用每種顏色的相干和非相干的頻率</a:t>
            </a:r>
          </a:p>
          <a:p>
            <a:r>
              <a:rPr lang="zh-TW" altLang="en-US" dirty="0" smtClean="0"/>
              <a:t>區域分開，所以</a:t>
            </a:r>
            <a:r>
              <a:rPr lang="en-US" altLang="zh-TW" dirty="0" smtClean="0"/>
              <a:t>CCV</a:t>
            </a:r>
            <a:r>
              <a:rPr lang="zh-TW" altLang="en-US" dirty="0" smtClean="0"/>
              <a:t>在兩者中表現優於</a:t>
            </a:r>
            <a:r>
              <a:rPr lang="en-US" altLang="zh-TW" dirty="0" smtClean="0"/>
              <a:t>GCH</a:t>
            </a:r>
          </a:p>
          <a:p>
            <a:r>
              <a:rPr lang="zh-TW" altLang="en-US" dirty="0" smtClean="0"/>
              <a:t>顏色空間。</a:t>
            </a:r>
            <a:endParaRPr lang="en-US" altLang="zh-TW" dirty="0" smtClean="0"/>
          </a:p>
          <a:p>
            <a:r>
              <a:rPr lang="zh-TW" altLang="en-US" dirty="0" smtClean="0"/>
              <a:t>很明顯，</a:t>
            </a:r>
            <a:r>
              <a:rPr lang="en-US" altLang="zh-TW" dirty="0" smtClean="0"/>
              <a:t>LBP</a:t>
            </a:r>
            <a:r>
              <a:rPr lang="zh-TW" altLang="en-US" dirty="0" smtClean="0"/>
              <a:t>和</a:t>
            </a:r>
            <a:r>
              <a:rPr lang="en-US" altLang="zh-TW" dirty="0" smtClean="0"/>
              <a:t>CLBP</a:t>
            </a:r>
            <a:r>
              <a:rPr lang="zh-TW" altLang="en-US" dirty="0" smtClean="0"/>
              <a:t>特徵產生比</a:t>
            </a:r>
            <a:r>
              <a:rPr lang="en-US" altLang="zh-TW" dirty="0" smtClean="0"/>
              <a:t>GCH</a:t>
            </a:r>
            <a:r>
              <a:rPr lang="zh-TW" altLang="en-US" dirty="0" smtClean="0"/>
              <a:t>和</a:t>
            </a:r>
            <a:r>
              <a:rPr lang="en-US" altLang="zh-TW" dirty="0" smtClean="0"/>
              <a:t>CCV</a:t>
            </a:r>
            <a:r>
              <a:rPr lang="zh-TW" altLang="en-US" dirty="0" smtClean="0"/>
              <a:t>特徵更好的結果</a:t>
            </a:r>
          </a:p>
          <a:p>
            <a:r>
              <a:rPr lang="zh-TW" altLang="en-US" dirty="0" smtClean="0"/>
              <a:t>因為</a:t>
            </a:r>
            <a:r>
              <a:rPr lang="en-US" altLang="zh-TW" dirty="0" smtClean="0"/>
              <a:t>LBP</a:t>
            </a:r>
            <a:r>
              <a:rPr lang="zh-TW" altLang="en-US" dirty="0" smtClean="0"/>
              <a:t>和</a:t>
            </a:r>
            <a:r>
              <a:rPr lang="en-US" altLang="zh-TW" dirty="0" smtClean="0"/>
              <a:t>CLBP</a:t>
            </a:r>
            <a:r>
              <a:rPr lang="zh-TW" altLang="en-US" dirty="0" smtClean="0"/>
              <a:t>都使用相鄰的圖像中每個像素的信息。</a:t>
            </a:r>
            <a:endParaRPr lang="en-US" altLang="zh-TW" dirty="0" smtClean="0"/>
          </a:p>
          <a:p>
            <a:r>
              <a:rPr lang="zh-TW" altLang="en-US" dirty="0" smtClean="0"/>
              <a:t>我們還觀察到每個功能的表現</a:t>
            </a:r>
          </a:p>
          <a:p>
            <a:r>
              <a:rPr lang="zh-TW" altLang="en-US" dirty="0" smtClean="0"/>
              <a:t>在</a:t>
            </a:r>
            <a:r>
              <a:rPr lang="en-US" altLang="zh-TW" dirty="0" smtClean="0"/>
              <a:t>HSV</a:t>
            </a:r>
            <a:r>
              <a:rPr lang="zh-TW" altLang="en-US" dirty="0" smtClean="0"/>
              <a:t>顏色空間中比</a:t>
            </a:r>
            <a:r>
              <a:rPr lang="en-US" altLang="zh-TW" dirty="0" smtClean="0"/>
              <a:t>RGB</a:t>
            </a:r>
            <a:r>
              <a:rPr lang="zh-TW" altLang="en-US" dirty="0" smtClean="0"/>
              <a:t>顏色空間更好</a:t>
            </a:r>
          </a:p>
          <a:p>
            <a:r>
              <a:rPr lang="zh-TW" altLang="en-US" dirty="0" smtClean="0"/>
              <a:t>如圖所示。</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21</a:t>
            </a:fld>
            <a:endParaRPr lang="zh-TW" altLang="en-US"/>
          </a:p>
        </p:txBody>
      </p:sp>
    </p:spTree>
    <p:extLst>
      <p:ext uri="{BB962C8B-B14F-4D97-AF65-F5344CB8AC3E}">
        <p14:creationId xmlns:p14="http://schemas.microsoft.com/office/powerpoint/2010/main" val="241042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描述了使用</a:t>
            </a:r>
            <a:r>
              <a:rPr lang="en-US" altLang="zh-TW" dirty="0" smtClean="0"/>
              <a:t>RGB</a:t>
            </a:r>
            <a:r>
              <a:rPr lang="zh-TW" altLang="en-US" dirty="0" smtClean="0"/>
              <a:t>和</a:t>
            </a:r>
            <a:r>
              <a:rPr lang="en-US" altLang="zh-TW" dirty="0" smtClean="0"/>
              <a:t>HSV</a:t>
            </a:r>
            <a:r>
              <a:rPr lang="zh-TW" altLang="en-US" dirty="0" smtClean="0"/>
              <a:t>顏色空間中的</a:t>
            </a:r>
            <a:r>
              <a:rPr lang="en-US" altLang="zh-TW" dirty="0" smtClean="0"/>
              <a:t>LBP</a:t>
            </a:r>
            <a:r>
              <a:rPr lang="zh-TW" altLang="en-US" dirty="0" smtClean="0"/>
              <a:t>和</a:t>
            </a:r>
            <a:r>
              <a:rPr lang="en-US" altLang="zh-TW" dirty="0" smtClean="0"/>
              <a:t>CLBP</a:t>
            </a:r>
            <a:r>
              <a:rPr lang="zh-TW" altLang="en-US" dirty="0" smtClean="0"/>
              <a:t>特徵的每一類的精度。分別針對蘋果腹爛</a:t>
            </a:r>
            <a:r>
              <a:rPr lang="en-US" altLang="zh-TW" dirty="0" smtClean="0"/>
              <a:t>….</a:t>
            </a:r>
            <a:r>
              <a:rPr lang="zh-TW" altLang="en-US" dirty="0" smtClean="0"/>
              <a:t>去做觀察驗證</a:t>
            </a:r>
            <a:endParaRPr lang="en-US" altLang="zh-TW" dirty="0" smtClean="0"/>
          </a:p>
          <a:p>
            <a:r>
              <a:rPr lang="en-US" altLang="zh-TW" dirty="0" smtClean="0"/>
              <a:t>Apple Blotch</a:t>
            </a:r>
            <a:r>
              <a:rPr lang="zh-TW" altLang="en-US" dirty="0" smtClean="0"/>
              <a:t>是一個需要關注的課程</a:t>
            </a:r>
          </a:p>
          <a:p>
            <a:r>
              <a:rPr lang="zh-TW" altLang="en-US" dirty="0" smtClean="0"/>
              <a:t>在兩個顏色空間。 它產生最低的精度</a:t>
            </a:r>
          </a:p>
          <a:p>
            <a:r>
              <a:rPr lang="zh-TW" altLang="en-US" dirty="0" smtClean="0"/>
              <a:t>與其他班級相比。</a:t>
            </a:r>
            <a:endParaRPr lang="en-US" altLang="zh-TW" dirty="0" smtClean="0"/>
          </a:p>
          <a:p>
            <a:endParaRPr lang="en-US" altLang="zh-TW" dirty="0" smtClean="0"/>
          </a:p>
          <a:p>
            <a:r>
              <a:rPr lang="en-US" altLang="zh-TW" dirty="0" smtClean="0"/>
              <a:t>Apple Rot</a:t>
            </a:r>
            <a:r>
              <a:rPr lang="zh-TW" altLang="en-US" dirty="0" smtClean="0"/>
              <a:t>的行為在每種情況下幾乎相同。</a:t>
            </a:r>
            <a:endParaRPr lang="en-US" altLang="zh-TW" dirty="0" smtClean="0"/>
          </a:p>
          <a:p>
            <a:endParaRPr lang="en-US" altLang="zh-TW" dirty="0" smtClean="0"/>
          </a:p>
          <a:p>
            <a:r>
              <a:rPr lang="zh-TW" altLang="en-US" dirty="0" smtClean="0"/>
              <a:t>普通蘋果可以很容易地與病斑區分開來，並且在兩個顏色空間中都能獲得非常好的分類結果。</a:t>
            </a:r>
            <a:endParaRPr lang="en-US" altLang="zh-TW" dirty="0" smtClean="0"/>
          </a:p>
          <a:p>
            <a:endParaRPr lang="en-US" altLang="zh-TW" dirty="0" smtClean="0"/>
          </a:p>
          <a:p>
            <a:r>
              <a:rPr lang="zh-TW" altLang="en-US" dirty="0" smtClean="0"/>
              <a:t>對於</a:t>
            </a:r>
            <a:r>
              <a:rPr lang="en-US" altLang="zh-TW" dirty="0" smtClean="0"/>
              <a:t>CLBP</a:t>
            </a:r>
            <a:r>
              <a:rPr lang="zh-TW" altLang="en-US" dirty="0" smtClean="0"/>
              <a:t>功能和</a:t>
            </a:r>
            <a:r>
              <a:rPr lang="en-US" altLang="zh-TW" dirty="0" smtClean="0"/>
              <a:t>(</a:t>
            </a:r>
            <a:r>
              <a:rPr lang="zh-TW" altLang="en-US" dirty="0" smtClean="0"/>
              <a:t>一</a:t>
            </a:r>
            <a:r>
              <a:rPr lang="en-US" altLang="zh-TW" dirty="0" smtClean="0"/>
              <a:t>class</a:t>
            </a:r>
            <a:r>
              <a:rPr lang="zh-TW" altLang="en-US" dirty="0" smtClean="0"/>
              <a:t>有</a:t>
            </a:r>
            <a:r>
              <a:rPr lang="en-US" altLang="zh-TW" dirty="0" smtClean="0"/>
              <a:t>50</a:t>
            </a:r>
            <a:r>
              <a:rPr lang="zh-TW" altLang="en-US" dirty="0" smtClean="0"/>
              <a:t>張圖來看</a:t>
            </a:r>
            <a:r>
              <a:rPr lang="en-US" altLang="zh-TW" dirty="0" smtClean="0"/>
              <a:t>)</a:t>
            </a:r>
            <a:endParaRPr lang="zh-TW" altLang="en-US" dirty="0" smtClean="0"/>
          </a:p>
          <a:p>
            <a:r>
              <a:rPr lang="en-US" altLang="zh-TW" dirty="0" smtClean="0"/>
              <a:t>HSV</a:t>
            </a:r>
            <a:r>
              <a:rPr lang="zh-TW" altLang="en-US" dirty="0" smtClean="0"/>
              <a:t>顏色空間，例如報告分類</a:t>
            </a:r>
          </a:p>
          <a:p>
            <a:r>
              <a:rPr lang="zh-TW" altLang="en-US" dirty="0" smtClean="0"/>
              <a:t>準確度分別為</a:t>
            </a:r>
            <a:r>
              <a:rPr lang="en-US" altLang="zh-TW" dirty="0" smtClean="0"/>
              <a:t>89.88</a:t>
            </a:r>
            <a:r>
              <a:rPr lang="zh-TW" altLang="en-US" dirty="0" smtClean="0"/>
              <a:t>％，</a:t>
            </a:r>
            <a:r>
              <a:rPr lang="en-US" altLang="zh-TW" dirty="0" smtClean="0"/>
              <a:t>90.71</a:t>
            </a:r>
            <a:r>
              <a:rPr lang="zh-TW" altLang="en-US" dirty="0" smtClean="0"/>
              <a:t>％，</a:t>
            </a:r>
            <a:r>
              <a:rPr lang="en-US" altLang="zh-TW" dirty="0" smtClean="0"/>
              <a:t>96.66</a:t>
            </a:r>
            <a:r>
              <a:rPr lang="zh-TW" altLang="en-US" dirty="0" smtClean="0"/>
              <a:t>％和</a:t>
            </a:r>
            <a:r>
              <a:rPr lang="en-US" altLang="zh-TW" dirty="0" smtClean="0"/>
              <a:t>99.33</a:t>
            </a:r>
            <a:r>
              <a:rPr lang="zh-TW" altLang="en-US" dirty="0" smtClean="0"/>
              <a:t>％</a:t>
            </a:r>
          </a:p>
          <a:p>
            <a:r>
              <a:rPr lang="en-US" altLang="zh-TW" dirty="0" smtClean="0"/>
              <a:t>Apple Blotch</a:t>
            </a:r>
            <a:r>
              <a:rPr lang="zh-TW" altLang="en-US" dirty="0" smtClean="0"/>
              <a:t>，</a:t>
            </a:r>
            <a:r>
              <a:rPr lang="en-US" altLang="zh-TW" dirty="0" smtClean="0"/>
              <a:t>Apple Rot</a:t>
            </a:r>
            <a:r>
              <a:rPr lang="zh-TW" altLang="en-US" dirty="0" smtClean="0"/>
              <a:t>，</a:t>
            </a:r>
            <a:r>
              <a:rPr lang="en-US" altLang="zh-TW" dirty="0" smtClean="0"/>
              <a:t>Apple Scab</a:t>
            </a:r>
            <a:r>
              <a:rPr lang="zh-TW" altLang="en-US" dirty="0" smtClean="0"/>
              <a:t>和</a:t>
            </a:r>
            <a:r>
              <a:rPr lang="en-US" altLang="zh-TW" dirty="0" smtClean="0"/>
              <a:t>normal Apple</a:t>
            </a:r>
          </a:p>
          <a:p>
            <a:r>
              <a:rPr lang="zh-TW" altLang="en-US" dirty="0" smtClean="0"/>
              <a:t>平均達到</a:t>
            </a:r>
            <a:r>
              <a:rPr lang="en-US" altLang="zh-TW" dirty="0" smtClean="0"/>
              <a:t>93.14</a:t>
            </a:r>
            <a:r>
              <a:rPr lang="zh-TW" altLang="en-US" dirty="0" smtClean="0"/>
              <a:t>％的平均精度</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22</a:t>
            </a:fld>
            <a:endParaRPr lang="zh-TW" altLang="en-US"/>
          </a:p>
        </p:txBody>
      </p:sp>
    </p:spTree>
    <p:extLst>
      <p:ext uri="{BB962C8B-B14F-4D97-AF65-F5344CB8AC3E}">
        <p14:creationId xmlns:p14="http://schemas.microsoft.com/office/powerpoint/2010/main" val="205655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23</a:t>
            </a:fld>
            <a:endParaRPr lang="zh-TW" altLang="en-US"/>
          </a:p>
        </p:txBody>
      </p:sp>
    </p:spTree>
    <p:extLst>
      <p:ext uri="{BB962C8B-B14F-4D97-AF65-F5344CB8AC3E}">
        <p14:creationId xmlns:p14="http://schemas.microsoft.com/office/powerpoint/2010/main" val="228192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Scab-</a:t>
            </a:r>
            <a:r>
              <a:rPr lang="en-US" altLang="zh-TW" dirty="0" smtClean="0">
                <a:sym typeface="Wingdings" panose="05000000000000000000" pitchFamily="2" charset="2"/>
              </a:rPr>
              <a:t></a:t>
            </a:r>
            <a:r>
              <a:rPr lang="zh-TW" altLang="en-US" dirty="0" smtClean="0">
                <a:sym typeface="Wingdings" panose="05000000000000000000" pitchFamily="2" charset="2"/>
              </a:rPr>
              <a:t>蘋果結痂的部分</a:t>
            </a:r>
            <a:endParaRPr lang="en-US" altLang="zh-TW" dirty="0" smtClean="0">
              <a:sym typeface="Wingdings" panose="05000000000000000000" pitchFamily="2" charset="2"/>
            </a:endParaRPr>
          </a:p>
          <a:p>
            <a:r>
              <a:rPr lang="en-US" altLang="zh-TW" dirty="0" smtClean="0">
                <a:sym typeface="Wingdings" panose="05000000000000000000" pitchFamily="2" charset="2"/>
              </a:rPr>
              <a:t>Rot-</a:t>
            </a:r>
            <a:r>
              <a:rPr lang="zh-TW" altLang="en-US" dirty="0" smtClean="0">
                <a:sym typeface="Wingdings" panose="05000000000000000000" pitchFamily="2" charset="2"/>
              </a:rPr>
              <a:t>腐爛的部分</a:t>
            </a:r>
            <a:r>
              <a:rPr lang="en-US" altLang="zh-TW" dirty="0" smtClean="0">
                <a:sym typeface="Wingdings" panose="05000000000000000000" pitchFamily="2" charset="2"/>
              </a:rPr>
              <a:t>(</a:t>
            </a:r>
            <a:r>
              <a:rPr lang="zh-TW" altLang="en-US" dirty="0" smtClean="0">
                <a:sym typeface="Wingdings" panose="05000000000000000000" pitchFamily="2" charset="2"/>
              </a:rPr>
              <a:t>很像年輪的感覺</a:t>
            </a:r>
            <a:r>
              <a:rPr lang="en-US" altLang="zh-TW" dirty="0" smtClean="0">
                <a:sym typeface="Wingdings" panose="05000000000000000000" pitchFamily="2" charset="2"/>
              </a:rPr>
              <a:t>)</a:t>
            </a:r>
          </a:p>
          <a:p>
            <a:r>
              <a:rPr lang="en-US" altLang="zh-TW" dirty="0" smtClean="0">
                <a:sym typeface="Wingdings" panose="05000000000000000000" pitchFamily="2" charset="2"/>
              </a:rPr>
              <a:t>blotch-</a:t>
            </a:r>
            <a:r>
              <a:rPr lang="zh-TW" altLang="en-US" dirty="0" smtClean="0">
                <a:sym typeface="Wingdings" panose="05000000000000000000" pitchFamily="2" charset="2"/>
              </a:rPr>
              <a:t>大塊的斑紋</a:t>
            </a:r>
            <a:endParaRPr lang="en-US" altLang="zh-TW" dirty="0" smtClean="0">
              <a:sym typeface="Wingdings" panose="05000000000000000000" pitchFamily="2" charset="2"/>
            </a:endParaRPr>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5</a:t>
            </a:fld>
            <a:endParaRPr lang="zh-TW" altLang="en-US"/>
          </a:p>
        </p:txBody>
      </p:sp>
    </p:spTree>
    <p:extLst>
      <p:ext uri="{BB962C8B-B14F-4D97-AF65-F5344CB8AC3E}">
        <p14:creationId xmlns:p14="http://schemas.microsoft.com/office/powerpoint/2010/main" val="40352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首先</a:t>
            </a:r>
            <a:r>
              <a:rPr lang="en-US" altLang="zh-TW" dirty="0" smtClean="0"/>
              <a:t>,</a:t>
            </a:r>
            <a:r>
              <a:rPr lang="zh-TW" altLang="en-US" dirty="0" smtClean="0"/>
              <a:t>先藉由影像切割的方式</a:t>
            </a:r>
            <a:r>
              <a:rPr lang="en-US" altLang="zh-TW" dirty="0" smtClean="0"/>
              <a:t>,</a:t>
            </a:r>
            <a:r>
              <a:rPr lang="zh-TW" altLang="en-US" dirty="0" smtClean="0"/>
              <a:t>去做類似分類的動作</a:t>
            </a:r>
            <a:r>
              <a:rPr lang="en-US" altLang="zh-TW" dirty="0" smtClean="0"/>
              <a:t>,</a:t>
            </a:r>
            <a:r>
              <a:rPr lang="zh-TW" altLang="en-US" dirty="0" smtClean="0"/>
              <a:t>在這所使用的方式為</a:t>
            </a:r>
            <a:r>
              <a:rPr lang="en-US" altLang="zh-TW" dirty="0" smtClean="0"/>
              <a:t>K-means</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r>
              <a:rPr lang="zh-TW" altLang="zh-TW" sz="1200" kern="1200" dirty="0" smtClean="0">
                <a:solidFill>
                  <a:schemeClr val="tx1"/>
                </a:solidFill>
                <a:effectLst/>
                <a:latin typeface="+mn-lt"/>
                <a:ea typeface="+mn-ea"/>
                <a:cs typeface="+mn-cs"/>
              </a:rPr>
              <a:t>必須事前設定群集的數量</a:t>
            </a:r>
            <a:r>
              <a:rPr lang="en-US" altLang="zh-TW" sz="1200" kern="1200" dirty="0" smtClean="0">
                <a:solidFill>
                  <a:schemeClr val="tx1"/>
                </a:solidFill>
                <a:effectLst/>
                <a:latin typeface="+mn-lt"/>
                <a:ea typeface="+mn-ea"/>
                <a:cs typeface="+mn-cs"/>
              </a:rPr>
              <a:t> k</a:t>
            </a:r>
            <a:r>
              <a:rPr lang="zh-TW" altLang="zh-TW" sz="1200" kern="1200" dirty="0" smtClean="0">
                <a:solidFill>
                  <a:schemeClr val="tx1"/>
                </a:solidFill>
                <a:effectLst/>
                <a:latin typeface="+mn-lt"/>
                <a:ea typeface="+mn-ea"/>
                <a:cs typeface="+mn-cs"/>
              </a:rPr>
              <a:t>，然後找尋下列公式的極大值，以達到分群的最佳化之目的。</a:t>
            </a:r>
          </a:p>
          <a:p>
            <a:r>
              <a:rPr lang="en-US" altLang="zh-TW" sz="1200" kern="1200" dirty="0" smtClean="0">
                <a:solidFill>
                  <a:schemeClr val="tx1"/>
                </a:solidFill>
                <a:effectLst/>
                <a:latin typeface="+mn-lt"/>
                <a:ea typeface="+mn-ea"/>
                <a:cs typeface="+mn-cs"/>
              </a:rPr>
              <a:t>1. </a:t>
            </a:r>
            <a:r>
              <a:rPr lang="zh-TW" altLang="zh-TW" sz="1200" kern="1200" dirty="0" smtClean="0">
                <a:solidFill>
                  <a:schemeClr val="tx1"/>
                </a:solidFill>
                <a:effectLst/>
                <a:latin typeface="+mn-lt"/>
                <a:ea typeface="+mn-ea"/>
                <a:cs typeface="+mn-cs"/>
              </a:rPr>
              <a:t>隨機指派群集中心：</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圖一</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在訓練組資料中「隨機」找出</a:t>
            </a:r>
            <a:r>
              <a:rPr lang="en-US" altLang="zh-TW" sz="1200" kern="1200" dirty="0" smtClean="0">
                <a:solidFill>
                  <a:schemeClr val="tx1"/>
                </a:solidFill>
                <a:effectLst/>
                <a:latin typeface="+mn-lt"/>
                <a:ea typeface="+mn-ea"/>
                <a:cs typeface="+mn-cs"/>
              </a:rPr>
              <a:t>K</a:t>
            </a:r>
            <a:r>
              <a:rPr lang="zh-TW" altLang="zh-TW" sz="1200" kern="1200" dirty="0" smtClean="0">
                <a:solidFill>
                  <a:schemeClr val="tx1"/>
                </a:solidFill>
                <a:effectLst/>
                <a:latin typeface="+mn-lt"/>
                <a:ea typeface="+mn-ea"/>
                <a:cs typeface="+mn-cs"/>
              </a:rPr>
              <a:t>筆紀錄來作為初始種子</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初始群集的中心</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2. </a:t>
            </a:r>
            <a:r>
              <a:rPr lang="zh-TW" altLang="zh-TW" sz="1200" kern="1200" dirty="0" smtClean="0">
                <a:solidFill>
                  <a:schemeClr val="tx1"/>
                </a:solidFill>
                <a:effectLst/>
                <a:latin typeface="+mn-lt"/>
                <a:ea typeface="+mn-ea"/>
                <a:cs typeface="+mn-cs"/>
              </a:rPr>
              <a:t>產生初始群集：</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圖二</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計算每一筆紀錄到各個隨機種子之間的距離，然後比較該筆紀錄究竟離哪一個隨機種子最近，然後這筆紀錄就會被指派到最接近的那個群集中心，此時就會形成一個群集邊界，產生了初始群集的成員集合</a:t>
            </a:r>
          </a:p>
          <a:p>
            <a:r>
              <a:rPr lang="en-US" altLang="zh-TW" sz="1200" kern="1200" dirty="0" smtClean="0">
                <a:solidFill>
                  <a:schemeClr val="tx1"/>
                </a:solidFill>
                <a:effectLst/>
                <a:latin typeface="+mn-lt"/>
                <a:ea typeface="+mn-ea"/>
                <a:cs typeface="+mn-cs"/>
              </a:rPr>
              <a:t>3. </a:t>
            </a:r>
            <a:r>
              <a:rPr lang="zh-TW" altLang="zh-TW" sz="1200" kern="1200" dirty="0" smtClean="0">
                <a:solidFill>
                  <a:schemeClr val="tx1"/>
                </a:solidFill>
                <a:effectLst/>
                <a:latin typeface="+mn-lt"/>
                <a:ea typeface="+mn-ea"/>
                <a:cs typeface="+mn-cs"/>
              </a:rPr>
              <a:t>產生新的質量中心：</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圖三</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根據邊界內的每一個案例重新計算出該群集的質量中心，利用新的質量中心取代之前的隨機種子，來做為該群的中心</a:t>
            </a:r>
          </a:p>
          <a:p>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變動群集邊界：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圖四</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指定完新的質量中心之後，再一次比較每一筆紀錄與新的群集中心之間的距離，然後根據距離，再度重新分配每一個案例所屬的群集</a:t>
            </a:r>
          </a:p>
          <a:p>
            <a:r>
              <a:rPr lang="en-US" altLang="zh-TW" sz="1200" kern="1200" dirty="0" smtClean="0">
                <a:solidFill>
                  <a:schemeClr val="tx1"/>
                </a:solidFill>
                <a:effectLst/>
                <a:latin typeface="+mn-lt"/>
                <a:ea typeface="+mn-ea"/>
                <a:cs typeface="+mn-cs"/>
              </a:rPr>
              <a:t>5. </a:t>
            </a:r>
            <a:r>
              <a:rPr lang="zh-TW" altLang="zh-TW" sz="1200" kern="1200" dirty="0" smtClean="0">
                <a:solidFill>
                  <a:schemeClr val="tx1"/>
                </a:solidFill>
                <a:effectLst/>
                <a:latin typeface="+mn-lt"/>
                <a:ea typeface="+mn-ea"/>
                <a:cs typeface="+mn-cs"/>
              </a:rPr>
              <a:t>持續反覆</a:t>
            </a:r>
            <a:r>
              <a:rPr lang="en-US" altLang="zh-TW" sz="1200" kern="1200" dirty="0" smtClean="0">
                <a:solidFill>
                  <a:schemeClr val="tx1"/>
                </a:solidFill>
                <a:effectLst/>
                <a:latin typeface="+mn-lt"/>
                <a:ea typeface="+mn-ea"/>
                <a:cs typeface="+mn-cs"/>
              </a:rPr>
              <a:t> 3, 4 </a:t>
            </a:r>
            <a:r>
              <a:rPr lang="zh-TW" altLang="zh-TW" sz="1200" kern="1200" dirty="0" smtClean="0">
                <a:solidFill>
                  <a:schemeClr val="tx1"/>
                </a:solidFill>
                <a:effectLst/>
                <a:latin typeface="+mn-lt"/>
                <a:ea typeface="+mn-ea"/>
                <a:cs typeface="+mn-cs"/>
              </a:rPr>
              <a:t>的步驟，一直執行到群集成員不再變動為止</a:t>
            </a:r>
          </a:p>
          <a:p>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6</a:t>
            </a:fld>
            <a:endParaRPr lang="zh-TW" altLang="en-US"/>
          </a:p>
        </p:txBody>
      </p:sp>
    </p:spTree>
    <p:extLst>
      <p:ext uri="{BB962C8B-B14F-4D97-AF65-F5344CB8AC3E}">
        <p14:creationId xmlns:p14="http://schemas.microsoft.com/office/powerpoint/2010/main" val="233149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一般我們螢幕是以</a:t>
            </a:r>
            <a:r>
              <a:rPr lang="en-US" altLang="zh-TW" dirty="0" smtClean="0"/>
              <a:t>RGB</a:t>
            </a:r>
            <a:r>
              <a:rPr lang="zh-TW" altLang="en-US" dirty="0" smtClean="0"/>
              <a:t>來衡量，然我們的眼睛可以用更精確的</a:t>
            </a:r>
            <a:r>
              <a:rPr lang="en-US" altLang="zh-TW" dirty="0" smtClean="0"/>
              <a:t>L*a*b* </a:t>
            </a:r>
            <a:r>
              <a:rPr lang="zh-TW" altLang="en-US" dirty="0" smtClean="0"/>
              <a:t>色彩空間 </a:t>
            </a:r>
            <a:r>
              <a:rPr lang="en-US" altLang="zh-TW" dirty="0" smtClean="0"/>
              <a:t>(L*a*b* Color Space)</a:t>
            </a:r>
            <a:r>
              <a:rPr lang="zh-TW" altLang="en-US" dirty="0" smtClean="0"/>
              <a:t>來描述，但因為過於複雜而鮮少使用於日常生活。</a:t>
            </a:r>
            <a:endParaRPr lang="en-US" altLang="zh-TW" dirty="0" smtClean="0"/>
          </a:p>
          <a:p>
            <a:endParaRPr lang="en-US" altLang="zh-TW" dirty="0" smtClean="0"/>
          </a:p>
          <a:p>
            <a:r>
              <a:rPr lang="zh-TW" altLang="en-US" dirty="0" smtClean="0"/>
              <a:t>我們使用了</a:t>
            </a:r>
            <a:r>
              <a:rPr lang="en-US" altLang="zh-TW" dirty="0" smtClean="0"/>
              <a:t>L * a * b *</a:t>
            </a:r>
            <a:r>
              <a:rPr lang="zh-TW" altLang="en-US" dirty="0" smtClean="0"/>
              <a:t>顏色空間，因為顏色</a:t>
            </a:r>
          </a:p>
          <a:p>
            <a:r>
              <a:rPr lang="en-US" altLang="zh-TW" dirty="0" smtClean="0"/>
              <a:t>L * a * b *</a:t>
            </a:r>
            <a:r>
              <a:rPr lang="zh-TW" altLang="en-US" dirty="0" smtClean="0"/>
              <a:t>顏色空間中的信息僅存儲在兩個中</a:t>
            </a:r>
          </a:p>
          <a:p>
            <a:r>
              <a:rPr lang="zh-TW" altLang="en-US" dirty="0" smtClean="0"/>
              <a:t>通道（即</a:t>
            </a:r>
            <a:r>
              <a:rPr lang="en-US" altLang="zh-TW" dirty="0" smtClean="0"/>
              <a:t>a *</a:t>
            </a:r>
            <a:r>
              <a:rPr lang="zh-TW" altLang="en-US" dirty="0" smtClean="0"/>
              <a:t>和</a:t>
            </a:r>
            <a:r>
              <a:rPr lang="en-US" altLang="zh-TW" dirty="0" smtClean="0"/>
              <a:t>b *</a:t>
            </a:r>
            <a:r>
              <a:rPr lang="zh-TW" altLang="en-US" dirty="0" smtClean="0"/>
              <a:t>分量），並且它減少影像切割的時間</a:t>
            </a:r>
            <a:endParaRPr lang="en-US" altLang="zh-TW" dirty="0" smtClean="0"/>
          </a:p>
          <a:p>
            <a:endParaRPr lang="zh-TW" altLang="en-US" dirty="0" smtClean="0"/>
          </a:p>
          <a:p>
            <a:r>
              <a:rPr lang="zh-TW" altLang="en-US" dirty="0" smtClean="0"/>
              <a:t>該顏色模式由一個發光率</a:t>
            </a:r>
            <a:r>
              <a:rPr lang="en-US" altLang="zh-TW" dirty="0" smtClean="0"/>
              <a:t>(Luminance)</a:t>
            </a:r>
            <a:r>
              <a:rPr lang="zh-TW" altLang="en-US" dirty="0" smtClean="0"/>
              <a:t>和兩個顏色</a:t>
            </a:r>
            <a:r>
              <a:rPr lang="en-US" altLang="zh-TW" dirty="0" smtClean="0"/>
              <a:t>(</a:t>
            </a:r>
            <a:r>
              <a:rPr lang="en-US" altLang="zh-TW" dirty="0" err="1" smtClean="0"/>
              <a:t>a,b</a:t>
            </a:r>
            <a:r>
              <a:rPr lang="en-US" altLang="zh-TW" dirty="0" smtClean="0"/>
              <a:t>)</a:t>
            </a:r>
            <a:r>
              <a:rPr lang="zh-TW" altLang="en-US" dirty="0" smtClean="0"/>
              <a:t>軸組成</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7</a:t>
            </a:fld>
            <a:endParaRPr lang="zh-TW" altLang="en-US"/>
          </a:p>
        </p:txBody>
      </p:sp>
    </p:spTree>
    <p:extLst>
      <p:ext uri="{BB962C8B-B14F-4D97-AF65-F5344CB8AC3E}">
        <p14:creationId xmlns:p14="http://schemas.microsoft.com/office/powerpoint/2010/main" val="253745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8</a:t>
            </a:fld>
            <a:endParaRPr lang="zh-TW" altLang="en-US"/>
          </a:p>
        </p:txBody>
      </p:sp>
    </p:spTree>
    <p:extLst>
      <p:ext uri="{BB962C8B-B14F-4D97-AF65-F5344CB8AC3E}">
        <p14:creationId xmlns:p14="http://schemas.microsoft.com/office/powerpoint/2010/main" val="10652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全局顏色直方圖</a:t>
            </a:r>
            <a:r>
              <a:rPr lang="en-US" altLang="zh-TW" dirty="0" smtClean="0"/>
              <a:t>:</a:t>
            </a:r>
          </a:p>
          <a:p>
            <a:r>
              <a:rPr lang="zh-TW" altLang="en-US" dirty="0" smtClean="0"/>
              <a:t>特徵提取算法：</a:t>
            </a:r>
          </a:p>
          <a:p>
            <a:endParaRPr lang="zh-TW" altLang="en-US" dirty="0" smtClean="0"/>
          </a:p>
          <a:p>
            <a:r>
              <a:rPr lang="zh-TW" altLang="en-US" dirty="0" smtClean="0"/>
              <a:t>將顏色空間（圖像的顏色）分散為</a:t>
            </a:r>
            <a:r>
              <a:rPr lang="en-US" altLang="zh-TW" dirty="0" smtClean="0"/>
              <a:t>n</a:t>
            </a:r>
            <a:r>
              <a:rPr lang="zh-TW" altLang="en-US" dirty="0" smtClean="0"/>
              <a:t>色（您可以使用</a:t>
            </a:r>
            <a:r>
              <a:rPr lang="en-US" altLang="zh-TW" dirty="0" smtClean="0"/>
              <a:t>8 * 8 * 8 = 512</a:t>
            </a:r>
            <a:r>
              <a:rPr lang="zh-TW" altLang="en-US" dirty="0" smtClean="0"/>
              <a:t>色，而不是</a:t>
            </a:r>
            <a:r>
              <a:rPr lang="en-US" altLang="zh-TW" dirty="0" smtClean="0"/>
              <a:t>256 * 256 * 256 = 16777216</a:t>
            </a:r>
            <a:r>
              <a:rPr lang="zh-TW" altLang="en-US" dirty="0" smtClean="0"/>
              <a:t>顏色）。</a:t>
            </a:r>
          </a:p>
          <a:p>
            <a:r>
              <a:rPr lang="zh-TW" altLang="en-US" dirty="0" smtClean="0"/>
              <a:t>為每種顏色創建一個紙槽。</a:t>
            </a:r>
          </a:p>
          <a:p>
            <a:r>
              <a:rPr lang="zh-TW" altLang="en-US" dirty="0" smtClean="0"/>
              <a:t>計算每種顏色的像素數，並將其存儲在直方圖的分區中。</a:t>
            </a:r>
            <a:endParaRPr lang="en-US" altLang="zh-TW" dirty="0" smtClean="0"/>
          </a:p>
          <a:p>
            <a:r>
              <a:rPr lang="zh-TW" altLang="en-US" dirty="0" smtClean="0"/>
              <a:t>匹配函數：</a:t>
            </a:r>
          </a:p>
          <a:p>
            <a:r>
              <a:rPr lang="zh-TW" altLang="en-US" dirty="0" smtClean="0"/>
              <a:t>該方法最常用的匹配函數是歐氏距離。</a:t>
            </a:r>
          </a:p>
          <a:p>
            <a:r>
              <a:rPr lang="zh-TW" altLang="en-US" dirty="0" smtClean="0"/>
              <a:t>比較</a:t>
            </a:r>
            <a:r>
              <a:rPr lang="en-US" altLang="zh-TW" dirty="0" smtClean="0"/>
              <a:t>2</a:t>
            </a:r>
            <a:r>
              <a:rPr lang="zh-TW" altLang="en-US" dirty="0" smtClean="0"/>
              <a:t>幅圖像</a:t>
            </a:r>
            <a:r>
              <a:rPr lang="en-US" altLang="zh-TW" dirty="0" smtClean="0"/>
              <a:t>A</a:t>
            </a:r>
            <a:r>
              <a:rPr lang="zh-TW" altLang="en-US" dirty="0" smtClean="0"/>
              <a:t>，</a:t>
            </a:r>
            <a:r>
              <a:rPr lang="en-US" altLang="zh-TW" dirty="0" smtClean="0"/>
              <a:t>B</a:t>
            </a:r>
          </a:p>
          <a:p>
            <a:endParaRPr lang="en-US" altLang="zh-TW" dirty="0" smtClean="0"/>
          </a:p>
          <a:p>
            <a:r>
              <a:rPr lang="en-US" altLang="zh-TW" dirty="0" smtClean="0"/>
              <a:t>A</a:t>
            </a:r>
            <a:r>
              <a:rPr lang="zh-TW" altLang="en-US" dirty="0" smtClean="0"/>
              <a:t>（</a:t>
            </a:r>
            <a:r>
              <a:rPr lang="en-US" altLang="zh-TW" dirty="0" smtClean="0"/>
              <a:t>R</a:t>
            </a:r>
            <a:r>
              <a:rPr lang="zh-TW" altLang="en-US" dirty="0" smtClean="0"/>
              <a:t>，</a:t>
            </a:r>
            <a:r>
              <a:rPr lang="en-US" altLang="zh-TW" dirty="0" smtClean="0"/>
              <a:t>G</a:t>
            </a:r>
            <a:r>
              <a:rPr lang="zh-TW" altLang="en-US" dirty="0" smtClean="0"/>
              <a:t>，</a:t>
            </a:r>
            <a:r>
              <a:rPr lang="en-US" altLang="zh-TW" dirty="0" smtClean="0"/>
              <a:t>B</a:t>
            </a:r>
            <a:r>
              <a:rPr lang="zh-TW" altLang="en-US" dirty="0" smtClean="0"/>
              <a:t>）：表示彩色像素數</a:t>
            </a:r>
            <a:r>
              <a:rPr lang="en-US" altLang="zh-TW" dirty="0" smtClean="0"/>
              <a:t>=</a:t>
            </a:r>
            <a:r>
              <a:rPr lang="zh-TW" altLang="en-US" dirty="0" smtClean="0"/>
              <a:t>（</a:t>
            </a:r>
            <a:r>
              <a:rPr lang="en-US" altLang="zh-TW" dirty="0" smtClean="0"/>
              <a:t>R</a:t>
            </a:r>
            <a:r>
              <a:rPr lang="zh-TW" altLang="en-US" dirty="0" smtClean="0"/>
              <a:t>，</a:t>
            </a:r>
            <a:r>
              <a:rPr lang="en-US" altLang="zh-TW" dirty="0" smtClean="0"/>
              <a:t>G</a:t>
            </a:r>
            <a:r>
              <a:rPr lang="zh-TW" altLang="en-US" dirty="0" smtClean="0"/>
              <a:t>，</a:t>
            </a:r>
            <a:r>
              <a:rPr lang="en-US" altLang="zh-TW" dirty="0" smtClean="0"/>
              <a:t>B</a:t>
            </a:r>
            <a:r>
              <a:rPr lang="zh-TW" altLang="en-US" dirty="0" smtClean="0"/>
              <a:t>）。（例如</a:t>
            </a:r>
            <a:r>
              <a:rPr lang="en-US" altLang="zh-TW" dirty="0" smtClean="0"/>
              <a:t>A</a:t>
            </a:r>
            <a:r>
              <a:rPr lang="zh-TW" altLang="en-US" dirty="0" smtClean="0"/>
              <a:t>（</a:t>
            </a:r>
            <a:r>
              <a:rPr lang="en-US" altLang="zh-TW" dirty="0" smtClean="0"/>
              <a:t>6,2,4</a:t>
            </a:r>
            <a:r>
              <a:rPr lang="zh-TW" altLang="en-US" dirty="0" smtClean="0"/>
              <a:t>）表示顏色</a:t>
            </a:r>
            <a:r>
              <a:rPr lang="en-US" altLang="zh-TW" dirty="0" smtClean="0"/>
              <a:t>R = 6</a:t>
            </a:r>
            <a:r>
              <a:rPr lang="zh-TW" altLang="en-US" dirty="0" smtClean="0"/>
              <a:t>，</a:t>
            </a:r>
            <a:r>
              <a:rPr lang="en-US" altLang="zh-TW" dirty="0" smtClean="0"/>
              <a:t>G = 2</a:t>
            </a:r>
            <a:r>
              <a:rPr lang="zh-TW" altLang="en-US" dirty="0" smtClean="0"/>
              <a:t>和</a:t>
            </a:r>
            <a:r>
              <a:rPr lang="en-US" altLang="zh-TW" dirty="0" smtClean="0"/>
              <a:t>B = 4</a:t>
            </a:r>
            <a:r>
              <a:rPr lang="zh-TW" altLang="en-US" dirty="0" smtClean="0"/>
              <a:t>的離散像素的數量）。</a:t>
            </a:r>
          </a:p>
          <a:p>
            <a:r>
              <a:rPr lang="en-US" altLang="zh-TW" dirty="0" smtClean="0"/>
              <a:t>D</a:t>
            </a:r>
            <a:r>
              <a:rPr lang="zh-TW" altLang="en-US" dirty="0" smtClean="0"/>
              <a:t>：歐氏距離之和。</a:t>
            </a:r>
            <a:endParaRPr lang="en-US" altLang="zh-TW" dirty="0" smtClean="0"/>
          </a:p>
          <a:p>
            <a:endParaRPr lang="en-US" altLang="zh-TW" dirty="0" smtClean="0"/>
          </a:p>
          <a:p>
            <a:r>
              <a:rPr lang="zh-TW" altLang="en-US" dirty="0" smtClean="0"/>
              <a:t>距離越大</a:t>
            </a:r>
            <a:r>
              <a:rPr lang="en-US" altLang="zh-TW" dirty="0" smtClean="0"/>
              <a:t>,</a:t>
            </a:r>
            <a:r>
              <a:rPr lang="zh-TW" altLang="en-US" dirty="0" smtClean="0"/>
              <a:t>其相似度越低</a:t>
            </a:r>
            <a:r>
              <a:rPr lang="en-US" altLang="zh-TW" dirty="0" smtClean="0"/>
              <a:t>!!!!!</a:t>
            </a:r>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10</a:t>
            </a:fld>
            <a:endParaRPr lang="zh-TW" altLang="en-US"/>
          </a:p>
        </p:txBody>
      </p:sp>
    </p:spTree>
    <p:extLst>
      <p:ext uri="{BB962C8B-B14F-4D97-AF65-F5344CB8AC3E}">
        <p14:creationId xmlns:p14="http://schemas.microsoft.com/office/powerpoint/2010/main" val="204822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這裡</a:t>
            </a:r>
            <a:r>
              <a:rPr lang="en-US" altLang="zh-TW" dirty="0" smtClean="0"/>
              <a:t>C</a:t>
            </a:r>
            <a:r>
              <a:rPr lang="zh-TW" altLang="en-US" dirty="0" smtClean="0"/>
              <a:t>具有與</a:t>
            </a:r>
            <a:r>
              <a:rPr lang="en-US" altLang="zh-TW" dirty="0" smtClean="0"/>
              <a:t>B</a:t>
            </a:r>
            <a:r>
              <a:rPr lang="zh-TW" altLang="en-US" dirty="0" smtClean="0"/>
              <a:t>相同的顏色直方圖，但</a:t>
            </a:r>
            <a:r>
              <a:rPr lang="en-US" altLang="zh-TW" dirty="0" smtClean="0"/>
              <a:t>A</a:t>
            </a:r>
            <a:r>
              <a:rPr lang="zh-TW" altLang="en-US" dirty="0" smtClean="0"/>
              <a:t>與它們不同。</a:t>
            </a:r>
          </a:p>
          <a:p>
            <a:endParaRPr lang="zh-TW" altLang="en-US" dirty="0" smtClean="0"/>
          </a:p>
          <a:p>
            <a:r>
              <a:rPr lang="zh-TW" altLang="en-US" dirty="0" smtClean="0"/>
              <a:t>對於這些顏色直方圖，使用歐幾里德距離，我們發現</a:t>
            </a:r>
            <a:r>
              <a:rPr lang="en-US" altLang="zh-TW" dirty="0" smtClean="0"/>
              <a:t>D</a:t>
            </a:r>
            <a:r>
              <a:rPr lang="zh-TW" altLang="en-US" dirty="0" smtClean="0"/>
              <a:t>（</a:t>
            </a:r>
            <a:r>
              <a:rPr lang="en-US" altLang="zh-TW" dirty="0" smtClean="0"/>
              <a:t>A</a:t>
            </a:r>
            <a:r>
              <a:rPr lang="zh-TW" altLang="en-US" dirty="0" smtClean="0"/>
              <a:t>，</a:t>
            </a:r>
            <a:r>
              <a:rPr lang="en-US" altLang="zh-TW" dirty="0" smtClean="0"/>
              <a:t>C</a:t>
            </a:r>
            <a:r>
              <a:rPr lang="zh-TW" altLang="en-US" dirty="0" smtClean="0"/>
              <a:t>）</a:t>
            </a:r>
            <a:r>
              <a:rPr lang="en-US" altLang="zh-TW" dirty="0" smtClean="0"/>
              <a:t>= D</a:t>
            </a:r>
            <a:r>
              <a:rPr lang="zh-TW" altLang="en-US" dirty="0" smtClean="0"/>
              <a:t>（</a:t>
            </a:r>
            <a:r>
              <a:rPr lang="en-US" altLang="zh-TW" dirty="0" smtClean="0"/>
              <a:t>A</a:t>
            </a:r>
            <a:r>
              <a:rPr lang="zh-TW" altLang="en-US" dirty="0" smtClean="0"/>
              <a:t>，</a:t>
            </a:r>
            <a:r>
              <a:rPr lang="en-US" altLang="zh-TW" dirty="0" smtClean="0"/>
              <a:t>B</a:t>
            </a:r>
            <a:r>
              <a:rPr lang="zh-TW" altLang="en-US" dirty="0" smtClean="0"/>
              <a:t>）和</a:t>
            </a:r>
            <a:r>
              <a:rPr lang="en-US" altLang="zh-TW" dirty="0" smtClean="0"/>
              <a:t>D</a:t>
            </a:r>
            <a:r>
              <a:rPr lang="zh-TW" altLang="en-US" dirty="0" smtClean="0"/>
              <a:t>（</a:t>
            </a:r>
            <a:r>
              <a:rPr lang="en-US" altLang="zh-TW" dirty="0" smtClean="0"/>
              <a:t>B</a:t>
            </a:r>
            <a:r>
              <a:rPr lang="zh-TW" altLang="en-US" dirty="0" smtClean="0"/>
              <a:t>，</a:t>
            </a:r>
            <a:r>
              <a:rPr lang="en-US" altLang="zh-TW" dirty="0" smtClean="0"/>
              <a:t>C</a:t>
            </a:r>
            <a:r>
              <a:rPr lang="zh-TW" altLang="en-US" dirty="0" smtClean="0"/>
              <a:t>）</a:t>
            </a:r>
            <a:r>
              <a:rPr lang="en-US" altLang="zh-TW" dirty="0" smtClean="0"/>
              <a:t>= 0</a:t>
            </a:r>
            <a:r>
              <a:rPr lang="zh-TW" altLang="en-US" dirty="0" smtClean="0"/>
              <a:t>，但是這裡有一個問題是，</a:t>
            </a:r>
            <a:r>
              <a:rPr lang="en-US" altLang="zh-TW" dirty="0" smtClean="0"/>
              <a:t>B</a:t>
            </a:r>
            <a:r>
              <a:rPr lang="zh-TW" altLang="en-US" dirty="0" smtClean="0"/>
              <a:t>，</a:t>
            </a:r>
            <a:r>
              <a:rPr lang="en-US" altLang="zh-TW" dirty="0" smtClean="0"/>
              <a:t>C</a:t>
            </a:r>
            <a:r>
              <a:rPr lang="zh-TW" altLang="en-US" dirty="0" smtClean="0"/>
              <a:t>完全不相似，所以</a:t>
            </a:r>
            <a:r>
              <a:rPr lang="en-US" altLang="zh-TW" dirty="0" smtClean="0"/>
              <a:t>D (B</a:t>
            </a:r>
            <a:r>
              <a:rPr lang="zh-TW" altLang="en-US" dirty="0" smtClean="0"/>
              <a:t>，</a:t>
            </a:r>
            <a:r>
              <a:rPr lang="en-US" altLang="zh-TW" dirty="0" smtClean="0"/>
              <a:t>C</a:t>
            </a:r>
            <a:r>
              <a:rPr lang="zh-TW" altLang="en-US" dirty="0" smtClean="0"/>
              <a:t>）不應該為零</a:t>
            </a:r>
          </a:p>
          <a:p>
            <a:endParaRPr lang="zh-TW" altLang="en-US" dirty="0" smtClean="0"/>
          </a:p>
          <a:p>
            <a:r>
              <a:rPr lang="zh-TW" altLang="en-US" dirty="0" smtClean="0"/>
              <a:t>另一個問題是</a:t>
            </a:r>
            <a:r>
              <a:rPr lang="en-US" altLang="zh-TW" dirty="0" smtClean="0"/>
              <a:t>D</a:t>
            </a:r>
            <a:r>
              <a:rPr lang="zh-TW" altLang="en-US" dirty="0" smtClean="0"/>
              <a:t>（</a:t>
            </a:r>
            <a:r>
              <a:rPr lang="en-US" altLang="zh-TW" dirty="0" smtClean="0"/>
              <a:t>A</a:t>
            </a:r>
            <a:r>
              <a:rPr lang="zh-TW" altLang="en-US" dirty="0" smtClean="0"/>
              <a:t>，</a:t>
            </a:r>
            <a:r>
              <a:rPr lang="en-US" altLang="zh-TW" dirty="0" smtClean="0"/>
              <a:t>C</a:t>
            </a:r>
            <a:r>
              <a:rPr lang="zh-TW" altLang="en-US" dirty="0" smtClean="0"/>
              <a:t>）應該小於</a:t>
            </a:r>
            <a:r>
              <a:rPr lang="en-US" altLang="zh-TW" dirty="0" smtClean="0"/>
              <a:t>D</a:t>
            </a:r>
            <a:r>
              <a:rPr lang="zh-TW" altLang="en-US" dirty="0" smtClean="0"/>
              <a:t>（</a:t>
            </a:r>
            <a:r>
              <a:rPr lang="en-US" altLang="zh-TW" dirty="0" smtClean="0"/>
              <a:t>A</a:t>
            </a:r>
            <a:r>
              <a:rPr lang="zh-TW" altLang="en-US" dirty="0" smtClean="0"/>
              <a:t>，</a:t>
            </a:r>
            <a:r>
              <a:rPr lang="en-US" altLang="zh-TW" dirty="0" smtClean="0"/>
              <a:t>B</a:t>
            </a:r>
            <a:r>
              <a:rPr lang="zh-TW" altLang="en-US" dirty="0" smtClean="0"/>
              <a:t>），因為</a:t>
            </a:r>
            <a:r>
              <a:rPr lang="en-US" altLang="zh-TW" dirty="0" smtClean="0"/>
              <a:t>A</a:t>
            </a:r>
            <a:r>
              <a:rPr lang="zh-TW" altLang="en-US" dirty="0" smtClean="0"/>
              <a:t>，</a:t>
            </a:r>
            <a:r>
              <a:rPr lang="en-US" altLang="zh-TW" dirty="0" smtClean="0"/>
              <a:t>C</a:t>
            </a:r>
            <a:r>
              <a:rPr lang="zh-TW" altLang="en-US" dirty="0" smtClean="0"/>
              <a:t>除了只有兩個像素以外具有相同的像素。</a:t>
            </a:r>
          </a:p>
          <a:p>
            <a:endParaRPr lang="zh-TW" altLang="en-US" dirty="0" smtClean="0"/>
          </a:p>
          <a:p>
            <a:r>
              <a:rPr lang="zh-TW" altLang="en-US" dirty="0" smtClean="0"/>
              <a:t>這就是為什麼我們稱之為</a:t>
            </a:r>
            <a:r>
              <a:rPr lang="en-US" altLang="zh-TW" dirty="0" smtClean="0"/>
              <a:t>GCH</a:t>
            </a:r>
            <a:r>
              <a:rPr lang="zh-TW" altLang="en-US" dirty="0" smtClean="0"/>
              <a:t>不包括顏色空間分佈的信息。</a:t>
            </a:r>
          </a:p>
          <a:p>
            <a:endParaRPr lang="zh-TW" altLang="en-US" dirty="0" smtClean="0"/>
          </a:p>
          <a:p>
            <a:r>
              <a:rPr lang="zh-TW" altLang="en-US" dirty="0" smtClean="0"/>
              <a:t>有一個嘗試來解決這個問題，這是這篇文章的下一部分。</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11</a:t>
            </a:fld>
            <a:endParaRPr lang="zh-TW" altLang="en-US"/>
          </a:p>
        </p:txBody>
      </p:sp>
    </p:spTree>
    <p:extLst>
      <p:ext uri="{BB962C8B-B14F-4D97-AF65-F5344CB8AC3E}">
        <p14:creationId xmlns:p14="http://schemas.microsoft.com/office/powerpoint/2010/main" val="4512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顏色相干向量</a:t>
            </a:r>
            <a:r>
              <a:rPr lang="en-US" altLang="zh-TW" dirty="0" smtClean="0"/>
              <a:t>:</a:t>
            </a:r>
          </a:p>
          <a:p>
            <a:r>
              <a:rPr lang="zh-TW" altLang="en-US" dirty="0" smtClean="0"/>
              <a:t>就是將顏色分成相干</a:t>
            </a:r>
            <a:r>
              <a:rPr lang="en-US" altLang="zh-TW" dirty="0" smtClean="0"/>
              <a:t>(</a:t>
            </a:r>
            <a:r>
              <a:rPr lang="zh-TW" altLang="en-US" dirty="0" smtClean="0"/>
              <a:t>一致性</a:t>
            </a:r>
            <a:r>
              <a:rPr lang="en-US" altLang="zh-TW" dirty="0" smtClean="0"/>
              <a:t>)</a:t>
            </a:r>
            <a:r>
              <a:rPr lang="zh-TW" altLang="en-US" dirty="0" smtClean="0"/>
              <a:t>及不相干</a:t>
            </a:r>
            <a:endParaRPr lang="en-US" altLang="zh-TW" dirty="0" smtClean="0"/>
          </a:p>
          <a:p>
            <a:endParaRPr lang="en-US" altLang="zh-TW" dirty="0" smtClean="0"/>
          </a:p>
          <a:p>
            <a:r>
              <a:rPr lang="zh-TW" altLang="en-US" dirty="0" smtClean="0"/>
              <a:t>顏色相干向量（</a:t>
            </a:r>
            <a:r>
              <a:rPr lang="en-US" altLang="zh-TW" dirty="0" smtClean="0"/>
              <a:t>CCV</a:t>
            </a:r>
            <a:r>
              <a:rPr lang="zh-TW" altLang="en-US" dirty="0" smtClean="0"/>
              <a:t>）是一種比顏色直方圖更複雜的方法。它將每個像素分類為相干或不相干。相干像素意味著它是大的連通分量（</a:t>
            </a:r>
            <a:r>
              <a:rPr lang="en-US" altLang="zh-TW" dirty="0" smtClean="0"/>
              <a:t>CC</a:t>
            </a:r>
            <a:r>
              <a:rPr lang="zh-TW" altLang="en-US" dirty="0" smtClean="0"/>
              <a:t>）的一部分，而不相干像素是小連通分量的一部分。當然首先我們定義我們用來測量連接的組件是否大的標準。</a:t>
            </a:r>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12</a:t>
            </a:fld>
            <a:endParaRPr lang="zh-TW" altLang="en-US"/>
          </a:p>
        </p:txBody>
      </p:sp>
    </p:spTree>
    <p:extLst>
      <p:ext uri="{BB962C8B-B14F-4D97-AF65-F5344CB8AC3E}">
        <p14:creationId xmlns:p14="http://schemas.microsoft.com/office/powerpoint/2010/main" val="198922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特徵抽取算法</a:t>
            </a:r>
          </a:p>
          <a:p>
            <a:r>
              <a:rPr lang="en-US" altLang="zh-TW" dirty="0" smtClean="0"/>
              <a:t>1.</a:t>
            </a:r>
            <a:r>
              <a:rPr lang="zh-TW" altLang="en-US" dirty="0" smtClean="0"/>
              <a:t>模糊圖像（通過用該像素周圍的</a:t>
            </a:r>
            <a:r>
              <a:rPr lang="en-US" altLang="zh-TW" dirty="0" smtClean="0"/>
              <a:t>8</a:t>
            </a:r>
            <a:r>
              <a:rPr lang="zh-TW" altLang="en-US" dirty="0" smtClean="0"/>
              <a:t>個相鄰像素的平均值替換每個像素的值）。</a:t>
            </a:r>
          </a:p>
          <a:p>
            <a:r>
              <a:rPr lang="en-US" altLang="zh-TW" dirty="0" smtClean="0"/>
              <a:t>2.</a:t>
            </a:r>
            <a:r>
              <a:rPr lang="zh-TW" altLang="en-US" dirty="0" smtClean="0"/>
              <a:t>將顏色空間（圖像的顏色）離散為</a:t>
            </a:r>
            <a:r>
              <a:rPr lang="en-US" altLang="zh-TW" dirty="0" smtClean="0"/>
              <a:t>n</a:t>
            </a:r>
            <a:r>
              <a:rPr lang="zh-TW" altLang="en-US" dirty="0" smtClean="0"/>
              <a:t>個不同的顏色。</a:t>
            </a:r>
          </a:p>
          <a:p>
            <a:r>
              <a:rPr lang="en-US" altLang="zh-TW" dirty="0" smtClean="0"/>
              <a:t>3.</a:t>
            </a:r>
            <a:r>
              <a:rPr lang="zh-TW" altLang="en-US" dirty="0" smtClean="0"/>
              <a:t>將每個像素分類為相干或不相干。這是通過計算</a:t>
            </a:r>
          </a:p>
          <a:p>
            <a:r>
              <a:rPr lang="en-US" altLang="zh-TW" dirty="0" smtClean="0"/>
              <a:t>•</a:t>
            </a:r>
            <a:r>
              <a:rPr lang="zh-TW" altLang="en-US" dirty="0" smtClean="0"/>
              <a:t>為每個離散顏色找到連接的組件。</a:t>
            </a:r>
          </a:p>
          <a:p>
            <a:r>
              <a:rPr lang="en-US" altLang="zh-TW" dirty="0" smtClean="0"/>
              <a:t>•</a:t>
            </a:r>
            <a:r>
              <a:rPr lang="zh-TW" altLang="en-US" dirty="0" smtClean="0"/>
              <a:t>確定</a:t>
            </a:r>
            <a:r>
              <a:rPr lang="en-US" altLang="zh-TW" dirty="0" smtClean="0"/>
              <a:t>tau</a:t>
            </a:r>
            <a:r>
              <a:rPr lang="zh-TW" altLang="en-US" dirty="0" smtClean="0"/>
              <a:t>的值（</a:t>
            </a:r>
            <a:r>
              <a:rPr lang="en-US" altLang="zh-TW" dirty="0" smtClean="0"/>
              <a:t>Tau</a:t>
            </a:r>
            <a:r>
              <a:rPr lang="zh-TW" altLang="en-US" dirty="0" smtClean="0"/>
              <a:t>是用戶指定的值（通常大約為圖像大小的</a:t>
            </a:r>
            <a:r>
              <a:rPr lang="en-US" altLang="zh-TW" dirty="0" smtClean="0"/>
              <a:t>1</a:t>
            </a:r>
            <a:r>
              <a:rPr lang="zh-TW" altLang="en-US" dirty="0" smtClean="0"/>
              <a:t>％））。</a:t>
            </a:r>
          </a:p>
          <a:p>
            <a:r>
              <a:rPr lang="en-US" altLang="zh-TW" dirty="0" smtClean="0"/>
              <a:t>•</a:t>
            </a:r>
            <a:r>
              <a:rPr lang="zh-TW" altLang="en-US" dirty="0" smtClean="0"/>
              <a:t>任何連接分量具有大於或等於</a:t>
            </a:r>
            <a:r>
              <a:rPr lang="en-US" altLang="zh-TW" dirty="0" smtClean="0"/>
              <a:t>tau</a:t>
            </a:r>
            <a:r>
              <a:rPr lang="zh-TW" altLang="en-US" dirty="0" smtClean="0"/>
              <a:t>的像素數，則其像素被認為是相干的，而其它像素是不相干的。</a:t>
            </a:r>
          </a:p>
          <a:p>
            <a:r>
              <a:rPr lang="en-US" altLang="zh-TW" dirty="0" smtClean="0"/>
              <a:t>4.</a:t>
            </a:r>
            <a:r>
              <a:rPr lang="zh-TW" altLang="en-US" dirty="0" smtClean="0"/>
              <a:t>對於每種顏色，計算兩個值（</a:t>
            </a:r>
            <a:r>
              <a:rPr lang="en-US" altLang="zh-TW" dirty="0" smtClean="0"/>
              <a:t>C</a:t>
            </a:r>
            <a:r>
              <a:rPr lang="zh-TW" altLang="en-US" dirty="0" smtClean="0"/>
              <a:t>和</a:t>
            </a:r>
            <a:r>
              <a:rPr lang="en-US" altLang="zh-TW" dirty="0" smtClean="0"/>
              <a:t>N</a:t>
            </a:r>
            <a:r>
              <a:rPr lang="zh-TW" altLang="en-US" dirty="0" smtClean="0"/>
              <a:t>）。</a:t>
            </a:r>
          </a:p>
          <a:p>
            <a:r>
              <a:rPr lang="en-US" altLang="zh-TW" dirty="0" smtClean="0"/>
              <a:t>•C</a:t>
            </a:r>
            <a:r>
              <a:rPr lang="zh-TW" altLang="en-US" dirty="0" smtClean="0"/>
              <a:t>是相干像素的數量。</a:t>
            </a:r>
          </a:p>
          <a:p>
            <a:r>
              <a:rPr lang="en-US" altLang="zh-TW" dirty="0" smtClean="0"/>
              <a:t>•N</a:t>
            </a:r>
            <a:r>
              <a:rPr lang="zh-TW" altLang="en-US" dirty="0" smtClean="0"/>
              <a:t>是非相干像素的數量。</a:t>
            </a:r>
          </a:p>
          <a:p>
            <a:r>
              <a:rPr lang="zh-TW" altLang="en-US" dirty="0" smtClean="0"/>
              <a:t>很明顯，所有顏色的總和</a:t>
            </a:r>
            <a:r>
              <a:rPr lang="en-US" altLang="zh-TW" dirty="0" smtClean="0"/>
              <a:t>C</a:t>
            </a:r>
            <a:r>
              <a:rPr lang="zh-TW" altLang="en-US" dirty="0" smtClean="0"/>
              <a:t>和</a:t>
            </a:r>
            <a:r>
              <a:rPr lang="en-US" altLang="zh-TW" dirty="0" smtClean="0"/>
              <a:t>N =</a:t>
            </a:r>
            <a:r>
              <a:rPr lang="zh-TW" altLang="en-US" dirty="0" smtClean="0"/>
              <a:t>像素數。</a:t>
            </a:r>
          </a:p>
          <a:p>
            <a:endParaRPr lang="zh-TW" altLang="en-US" dirty="0"/>
          </a:p>
        </p:txBody>
      </p:sp>
      <p:sp>
        <p:nvSpPr>
          <p:cNvPr id="4" name="投影片編號版面配置區 3"/>
          <p:cNvSpPr>
            <a:spLocks noGrp="1"/>
          </p:cNvSpPr>
          <p:nvPr>
            <p:ph type="sldNum" sz="quarter" idx="10"/>
          </p:nvPr>
        </p:nvSpPr>
        <p:spPr/>
        <p:txBody>
          <a:bodyPr/>
          <a:lstStyle/>
          <a:p>
            <a:fld id="{D588345E-C0D1-4DA8-A2E8-09021004308D}" type="slidenum">
              <a:rPr lang="zh-TW" altLang="en-US" smtClean="0"/>
              <a:t>13</a:t>
            </a:fld>
            <a:endParaRPr lang="zh-TW" altLang="en-US"/>
          </a:p>
        </p:txBody>
      </p:sp>
    </p:spTree>
    <p:extLst>
      <p:ext uri="{BB962C8B-B14F-4D97-AF65-F5344CB8AC3E}">
        <p14:creationId xmlns:p14="http://schemas.microsoft.com/office/powerpoint/2010/main" val="351681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381141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39742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658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368838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878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177942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44629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407335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7328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407323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184862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97894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424140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292801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14154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CA3C59D-5EA1-49CC-BE3C-C41F236190D8}" type="datetimeFigureOut">
              <a:rPr lang="zh-TW" altLang="en-US" smtClean="0"/>
              <a:t>2017/3/27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235249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A3C59D-5EA1-49CC-BE3C-C41F236190D8}" type="datetimeFigureOut">
              <a:rPr lang="zh-TW" altLang="en-US" smtClean="0"/>
              <a:t>2017/3/27</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4792CF3-5A7D-489C-8D1D-0B5D7CB1CA3B}" type="slidenum">
              <a:rPr lang="zh-TW" altLang="en-US" smtClean="0"/>
              <a:t>‹#›</a:t>
            </a:fld>
            <a:endParaRPr lang="zh-TW" altLang="en-US"/>
          </a:p>
        </p:txBody>
      </p:sp>
    </p:spTree>
    <p:extLst>
      <p:ext uri="{BB962C8B-B14F-4D97-AF65-F5344CB8AC3E}">
        <p14:creationId xmlns:p14="http://schemas.microsoft.com/office/powerpoint/2010/main" val="24815819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en-US" altLang="zh-TW" sz="4000" b="1" dirty="0" smtClean="0">
                <a:solidFill>
                  <a:schemeClr val="tx1"/>
                </a:solidFill>
              </a:rPr>
              <a:t>Detection and Classification of Apple Fruit Diseases Using Complete Local Binary Patterns</a:t>
            </a:r>
            <a:r>
              <a:rPr lang="en-US" altLang="zh-TW" sz="4000" b="1" dirty="0">
                <a:solidFill>
                  <a:schemeClr val="tx1"/>
                </a:solidFill>
              </a:rPr>
              <a:t/>
            </a:r>
            <a:br>
              <a:rPr lang="en-US" altLang="zh-TW" sz="4000" b="1" dirty="0">
                <a:solidFill>
                  <a:schemeClr val="tx1"/>
                </a:solidFill>
              </a:rPr>
            </a:br>
            <a:endParaRPr lang="zh-TW" altLang="en-US" sz="4000" b="1" dirty="0">
              <a:solidFill>
                <a:schemeClr val="tx1"/>
              </a:solidFill>
            </a:endParaRPr>
          </a:p>
        </p:txBody>
      </p:sp>
      <p:sp>
        <p:nvSpPr>
          <p:cNvPr id="3" name="副標題 2"/>
          <p:cNvSpPr>
            <a:spLocks noGrp="1"/>
          </p:cNvSpPr>
          <p:nvPr>
            <p:ph type="subTitle" idx="1"/>
          </p:nvPr>
        </p:nvSpPr>
        <p:spPr>
          <a:xfrm>
            <a:off x="1403648" y="4437112"/>
            <a:ext cx="6400800" cy="1752600"/>
          </a:xfrm>
        </p:spPr>
        <p:txBody>
          <a:bodyPr/>
          <a:lstStyle/>
          <a:p>
            <a:r>
              <a:rPr lang="zh-TW" altLang="en-US" sz="2000" b="1" dirty="0" smtClean="0">
                <a:solidFill>
                  <a:schemeClr val="tx1"/>
                </a:solidFill>
                <a:latin typeface="標楷體" panose="03000509000000000000" pitchFamily="65" charset="-120"/>
                <a:ea typeface="標楷體" panose="03000509000000000000" pitchFamily="65" charset="-120"/>
              </a:rPr>
              <a:t>學生</a:t>
            </a:r>
            <a:r>
              <a:rPr lang="en-US" altLang="zh-TW" sz="2000" b="1" dirty="0" smtClean="0">
                <a:solidFill>
                  <a:schemeClr val="tx1"/>
                </a:solidFill>
                <a:latin typeface="標楷體" panose="03000509000000000000" pitchFamily="65" charset="-120"/>
                <a:ea typeface="標楷體" panose="03000509000000000000" pitchFamily="65" charset="-120"/>
              </a:rPr>
              <a:t>:</a:t>
            </a:r>
            <a:r>
              <a:rPr lang="zh-TW" altLang="en-US" sz="2000" b="1" dirty="0" smtClean="0">
                <a:solidFill>
                  <a:schemeClr val="tx1"/>
                </a:solidFill>
                <a:latin typeface="標楷體" panose="03000509000000000000" pitchFamily="65" charset="-120"/>
                <a:ea typeface="標楷體" panose="03000509000000000000" pitchFamily="65" charset="-120"/>
              </a:rPr>
              <a:t>陳建宇</a:t>
            </a:r>
            <a:endParaRPr lang="en-US" altLang="zh-TW" sz="2000" b="1" dirty="0" smtClean="0">
              <a:solidFill>
                <a:schemeClr val="tx1"/>
              </a:solidFill>
              <a:latin typeface="標楷體" panose="03000509000000000000" pitchFamily="65" charset="-120"/>
              <a:ea typeface="標楷體" panose="03000509000000000000" pitchFamily="65" charset="-120"/>
            </a:endParaRPr>
          </a:p>
          <a:p>
            <a:r>
              <a:rPr lang="zh-TW" altLang="en-US" sz="2000" b="1" dirty="0" smtClean="0">
                <a:solidFill>
                  <a:schemeClr val="tx1"/>
                </a:solidFill>
                <a:latin typeface="標楷體" panose="03000509000000000000" pitchFamily="65" charset="-120"/>
                <a:ea typeface="標楷體" panose="03000509000000000000" pitchFamily="65" charset="-120"/>
              </a:rPr>
              <a:t>指導教授</a:t>
            </a:r>
            <a:r>
              <a:rPr lang="en-US" altLang="zh-TW" sz="2000" b="1" dirty="0" smtClean="0">
                <a:solidFill>
                  <a:schemeClr val="tx1"/>
                </a:solidFill>
                <a:latin typeface="標楷體" panose="03000509000000000000" pitchFamily="65" charset="-120"/>
                <a:ea typeface="標楷體" panose="03000509000000000000" pitchFamily="65" charset="-120"/>
              </a:rPr>
              <a:t>:</a:t>
            </a:r>
            <a:r>
              <a:rPr lang="zh-TW" altLang="en-US" sz="2000" b="1" dirty="0" smtClean="0">
                <a:solidFill>
                  <a:schemeClr val="tx1"/>
                </a:solidFill>
                <a:latin typeface="標楷體" panose="03000509000000000000" pitchFamily="65" charset="-120"/>
                <a:ea typeface="標楷體" panose="03000509000000000000" pitchFamily="65" charset="-120"/>
              </a:rPr>
              <a:t>丁建均 教授</a:t>
            </a:r>
          </a:p>
          <a:p>
            <a:endParaRPr lang="zh-TW" altLang="en-US"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474206"/>
            <a:ext cx="3984104" cy="2656069"/>
          </a:xfrm>
          <a:prstGeom prst="rect">
            <a:avLst/>
          </a:prstGeom>
        </p:spPr>
      </p:pic>
    </p:spTree>
    <p:extLst>
      <p:ext uri="{BB962C8B-B14F-4D97-AF65-F5344CB8AC3E}">
        <p14:creationId xmlns:p14="http://schemas.microsoft.com/office/powerpoint/2010/main" val="426544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Feature </a:t>
            </a:r>
            <a:r>
              <a:rPr lang="en-US" altLang="zh-TW" sz="4000" dirty="0" smtClean="0"/>
              <a:t>Extraction</a:t>
            </a:r>
            <a:endParaRPr lang="zh-TW" altLang="en-US" sz="4000" dirty="0"/>
          </a:p>
        </p:txBody>
      </p:sp>
      <p:sp>
        <p:nvSpPr>
          <p:cNvPr id="3" name="內容版面配置區 2"/>
          <p:cNvSpPr>
            <a:spLocks noGrp="1"/>
          </p:cNvSpPr>
          <p:nvPr>
            <p:ph idx="1"/>
          </p:nvPr>
        </p:nvSpPr>
        <p:spPr/>
        <p:txBody>
          <a:bodyPr/>
          <a:lstStyle/>
          <a:p>
            <a:r>
              <a:rPr lang="en-US" altLang="zh-TW" dirty="0"/>
              <a:t>Global </a:t>
            </a:r>
            <a:r>
              <a:rPr lang="en-US" altLang="zh-TW" dirty="0" smtClean="0"/>
              <a:t>Color </a:t>
            </a:r>
            <a:r>
              <a:rPr lang="en-US" altLang="zh-TW" dirty="0"/>
              <a:t>Histogram (GCH</a:t>
            </a:r>
            <a:r>
              <a:rPr lang="en-US" altLang="zh-TW" dirty="0" smtClean="0"/>
              <a:t>)</a:t>
            </a:r>
          </a:p>
          <a:p>
            <a:endParaRPr lang="en-US" altLang="zh-TW" dirty="0"/>
          </a:p>
          <a:p>
            <a:endParaRPr lang="zh-TW"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587" y="2460099"/>
            <a:ext cx="50387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259632" y="5408930"/>
            <a:ext cx="6840760" cy="400110"/>
          </a:xfrm>
          <a:prstGeom prst="rect">
            <a:avLst/>
          </a:prstGeom>
        </p:spPr>
        <p:txBody>
          <a:bodyPr wrap="square">
            <a:spAutoFit/>
          </a:bodyPr>
          <a:lstStyle/>
          <a:p>
            <a:r>
              <a:rPr lang="en-US" altLang="zh-TW" sz="2000" i="1" dirty="0" smtClean="0">
                <a:solidFill>
                  <a:srgbClr val="FF0000"/>
                </a:solidFill>
              </a:rPr>
              <a:t>The </a:t>
            </a:r>
            <a:r>
              <a:rPr lang="en-US" altLang="zh-TW" sz="2000" i="1" dirty="0">
                <a:solidFill>
                  <a:srgbClr val="FF0000"/>
                </a:solidFill>
              </a:rPr>
              <a:t>larger the distance value, the less similar the images are</a:t>
            </a:r>
            <a:endParaRPr lang="zh-TW" altLang="en-US" sz="2000" i="1" dirty="0">
              <a:solidFill>
                <a:srgbClr val="FF0000"/>
              </a:solidFill>
            </a:endParaRPr>
          </a:p>
        </p:txBody>
      </p:sp>
      <p:sp>
        <p:nvSpPr>
          <p:cNvPr id="6" name="矩形 5"/>
          <p:cNvSpPr/>
          <p:nvPr/>
        </p:nvSpPr>
        <p:spPr>
          <a:xfrm>
            <a:off x="2051720" y="3712096"/>
            <a:ext cx="4512646" cy="369332"/>
          </a:xfrm>
          <a:prstGeom prst="rect">
            <a:avLst/>
          </a:prstGeom>
        </p:spPr>
        <p:txBody>
          <a:bodyPr wrap="none">
            <a:spAutoFit/>
          </a:bodyPr>
          <a:lstStyle/>
          <a:p>
            <a:r>
              <a:rPr lang="en-US" altLang="zh-TW" dirty="0"/>
              <a:t>A(R,G,B) : represents number of pixels in color</a:t>
            </a:r>
            <a:endParaRPr lang="zh-TW" altLang="en-US" dirty="0"/>
          </a:p>
        </p:txBody>
      </p:sp>
      <p:sp>
        <p:nvSpPr>
          <p:cNvPr id="7" name="矩形 6"/>
          <p:cNvSpPr/>
          <p:nvPr/>
        </p:nvSpPr>
        <p:spPr>
          <a:xfrm>
            <a:off x="2079719" y="4412373"/>
            <a:ext cx="3026213" cy="369332"/>
          </a:xfrm>
          <a:prstGeom prst="rect">
            <a:avLst/>
          </a:prstGeom>
        </p:spPr>
        <p:txBody>
          <a:bodyPr wrap="none">
            <a:spAutoFit/>
          </a:bodyPr>
          <a:lstStyle/>
          <a:p>
            <a:r>
              <a:rPr lang="en-US" altLang="zh-TW" dirty="0"/>
              <a:t>D: sum of Euclidean distances.</a:t>
            </a:r>
            <a:endParaRPr lang="zh-TW" altLang="en-US" dirty="0"/>
          </a:p>
        </p:txBody>
      </p:sp>
    </p:spTree>
    <p:extLst>
      <p:ext uri="{BB962C8B-B14F-4D97-AF65-F5344CB8AC3E}">
        <p14:creationId xmlns:p14="http://schemas.microsoft.com/office/powerpoint/2010/main" val="3365574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Global Color Histogram (GCH)</a:t>
            </a:r>
            <a:endParaRPr lang="zh-TW" altLang="en-US" sz="40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8221" y="2204864"/>
            <a:ext cx="6154395" cy="213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475656" y="4827347"/>
            <a:ext cx="6152646" cy="523220"/>
          </a:xfrm>
          <a:prstGeom prst="rect">
            <a:avLst/>
          </a:prstGeom>
        </p:spPr>
        <p:txBody>
          <a:bodyPr wrap="none">
            <a:spAutoFit/>
          </a:bodyPr>
          <a:lstStyle/>
          <a:p>
            <a:r>
              <a:rPr lang="en-US" altLang="zh-TW" sz="2800" dirty="0"/>
              <a:t>D</a:t>
            </a:r>
            <a:r>
              <a:rPr lang="zh-TW" altLang="en-US" sz="2800" dirty="0"/>
              <a:t>（</a:t>
            </a:r>
            <a:r>
              <a:rPr lang="en-US" altLang="zh-TW" sz="2800" dirty="0"/>
              <a:t>A</a:t>
            </a:r>
            <a:r>
              <a:rPr lang="zh-TW" altLang="en-US" sz="2800" dirty="0"/>
              <a:t>，</a:t>
            </a:r>
            <a:r>
              <a:rPr lang="en-US" altLang="zh-TW" sz="2800" dirty="0"/>
              <a:t>C</a:t>
            </a:r>
            <a:r>
              <a:rPr lang="zh-TW" altLang="en-US" sz="2800" dirty="0"/>
              <a:t>）</a:t>
            </a:r>
            <a:r>
              <a:rPr lang="en-US" altLang="zh-TW" sz="2800" dirty="0"/>
              <a:t>= D</a:t>
            </a:r>
            <a:r>
              <a:rPr lang="zh-TW" altLang="en-US" sz="2800" dirty="0"/>
              <a:t>（</a:t>
            </a:r>
            <a:r>
              <a:rPr lang="en-US" altLang="zh-TW" sz="2800" dirty="0"/>
              <a:t>A</a:t>
            </a:r>
            <a:r>
              <a:rPr lang="zh-TW" altLang="en-US" sz="2800" dirty="0"/>
              <a:t>，</a:t>
            </a:r>
            <a:r>
              <a:rPr lang="en-US" altLang="zh-TW" sz="2800" dirty="0"/>
              <a:t>B</a:t>
            </a:r>
            <a:r>
              <a:rPr lang="zh-TW" altLang="en-US" sz="2800" dirty="0" smtClean="0"/>
              <a:t>）</a:t>
            </a:r>
            <a:r>
              <a:rPr lang="en-US" altLang="zh-TW" sz="2800" dirty="0" smtClean="0"/>
              <a:t>;</a:t>
            </a:r>
            <a:r>
              <a:rPr lang="en-US" altLang="zh-TW" sz="2800" dirty="0"/>
              <a:t> D</a:t>
            </a:r>
            <a:r>
              <a:rPr lang="zh-TW" altLang="en-US" sz="2800" dirty="0"/>
              <a:t>（</a:t>
            </a:r>
            <a:r>
              <a:rPr lang="en-US" altLang="zh-TW" sz="2800" dirty="0"/>
              <a:t>B</a:t>
            </a:r>
            <a:r>
              <a:rPr lang="zh-TW" altLang="en-US" sz="2800" dirty="0"/>
              <a:t>，</a:t>
            </a:r>
            <a:r>
              <a:rPr lang="en-US" altLang="zh-TW" sz="2800" dirty="0"/>
              <a:t>C</a:t>
            </a:r>
            <a:r>
              <a:rPr lang="zh-TW" altLang="en-US" sz="2800" dirty="0"/>
              <a:t>）</a:t>
            </a:r>
            <a:r>
              <a:rPr lang="en-US" altLang="zh-TW" sz="2800" dirty="0"/>
              <a:t>= 0</a:t>
            </a:r>
            <a:endParaRPr lang="zh-TW" altLang="en-US" sz="2800" dirty="0"/>
          </a:p>
        </p:txBody>
      </p:sp>
    </p:spTree>
    <p:extLst>
      <p:ext uri="{BB962C8B-B14F-4D97-AF65-F5344CB8AC3E}">
        <p14:creationId xmlns:p14="http://schemas.microsoft.com/office/powerpoint/2010/main" val="526283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 </a:t>
            </a:r>
            <a:r>
              <a:rPr lang="en-US" altLang="zh-TW" dirty="0"/>
              <a:t>Color Coherence Vector (CCV</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smtClean="0"/>
              <a:t>Improve color histogram</a:t>
            </a:r>
          </a:p>
          <a:p>
            <a:r>
              <a:rPr lang="en-US" altLang="zh-TW" dirty="0"/>
              <a:t>CCV computes two color </a:t>
            </a:r>
            <a:r>
              <a:rPr lang="en-US" altLang="zh-TW" dirty="0" smtClean="0"/>
              <a:t>histograms</a:t>
            </a:r>
          </a:p>
          <a:p>
            <a:pPr lvl="1"/>
            <a:r>
              <a:rPr lang="en-US" altLang="zh-TW" dirty="0" smtClean="0"/>
              <a:t>one </a:t>
            </a:r>
            <a:r>
              <a:rPr lang="en-US" altLang="zh-TW" dirty="0"/>
              <a:t>for coherent </a:t>
            </a:r>
            <a:r>
              <a:rPr lang="en-US" altLang="zh-TW" dirty="0" smtClean="0"/>
              <a:t>pixels</a:t>
            </a:r>
          </a:p>
          <a:p>
            <a:pPr lvl="1"/>
            <a:r>
              <a:rPr lang="en-US" altLang="zh-TW" dirty="0"/>
              <a:t>another for incoherent pixels</a:t>
            </a:r>
            <a:endParaRPr lang="zh-TW" altLang="en-US" dirty="0"/>
          </a:p>
        </p:txBody>
      </p:sp>
    </p:spTree>
    <p:extLst>
      <p:ext uri="{BB962C8B-B14F-4D97-AF65-F5344CB8AC3E}">
        <p14:creationId xmlns:p14="http://schemas.microsoft.com/office/powerpoint/2010/main" val="390311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599" y="116632"/>
            <a:ext cx="6347714" cy="5924731"/>
          </a:xfrm>
        </p:spPr>
        <p:txBody>
          <a:bodyPr>
            <a:normAutofit fontScale="92500" lnSpcReduction="10000"/>
          </a:bodyPr>
          <a:lstStyle/>
          <a:p>
            <a:r>
              <a:rPr lang="en-US" altLang="zh-TW" b="1" dirty="0"/>
              <a:t>Feature extraction algorithm</a:t>
            </a:r>
          </a:p>
          <a:p>
            <a:pPr marL="0" indent="0">
              <a:buNone/>
            </a:pPr>
            <a:r>
              <a:rPr lang="en-US" altLang="zh-TW" dirty="0" smtClean="0"/>
              <a:t>1.Blur </a:t>
            </a:r>
            <a:r>
              <a:rPr lang="en-US" altLang="zh-TW" dirty="0"/>
              <a:t>the image (by replacing each pixel’s value with the average value of the 8 adjacent pixels surrounding that pixel).</a:t>
            </a:r>
          </a:p>
          <a:p>
            <a:pPr marL="0" indent="0">
              <a:buNone/>
            </a:pPr>
            <a:r>
              <a:rPr lang="en-US" altLang="zh-TW" dirty="0" smtClean="0"/>
              <a:t>2.Discretize </a:t>
            </a:r>
            <a:r>
              <a:rPr lang="en-US" altLang="zh-TW" dirty="0"/>
              <a:t>the color-space (images’ colors) into n distinct color.</a:t>
            </a:r>
          </a:p>
          <a:p>
            <a:pPr marL="0" indent="0">
              <a:buNone/>
            </a:pPr>
            <a:r>
              <a:rPr lang="en-US" altLang="zh-TW" dirty="0" smtClean="0"/>
              <a:t>3.Classify </a:t>
            </a:r>
            <a:r>
              <a:rPr lang="en-US" altLang="zh-TW" dirty="0"/>
              <a:t>each pixel either as coherent or incoherent. This is computed by</a:t>
            </a:r>
          </a:p>
          <a:p>
            <a:pPr marL="0" indent="0">
              <a:buNone/>
            </a:pPr>
            <a:r>
              <a:rPr lang="en-US" altLang="zh-TW" dirty="0" smtClean="0"/>
              <a:t>  *Find </a:t>
            </a:r>
            <a:r>
              <a:rPr lang="en-US" altLang="zh-TW" dirty="0"/>
              <a:t>connected components for each discretized color.</a:t>
            </a:r>
          </a:p>
          <a:p>
            <a:pPr marL="0" indent="0">
              <a:buNone/>
            </a:pPr>
            <a:r>
              <a:rPr lang="en-US" altLang="zh-TW" dirty="0" smtClean="0"/>
              <a:t>  * Determine </a:t>
            </a:r>
            <a:r>
              <a:rPr lang="en-US" altLang="zh-TW" dirty="0"/>
              <a:t>tau’s value (Tau is a user-specified value (Normally it’s about 1% of image’s size)).</a:t>
            </a:r>
          </a:p>
          <a:p>
            <a:pPr marL="0" indent="0">
              <a:buNone/>
            </a:pPr>
            <a:r>
              <a:rPr lang="en-US" altLang="zh-TW" dirty="0" smtClean="0"/>
              <a:t>  * Any </a:t>
            </a:r>
            <a:r>
              <a:rPr lang="en-US" altLang="zh-TW" dirty="0"/>
              <a:t>Connected Component has number of pixels more than or equal to tau then its pixels are considered coherent and the others are incoherent.</a:t>
            </a:r>
          </a:p>
          <a:p>
            <a:pPr marL="0" indent="0">
              <a:buNone/>
            </a:pPr>
            <a:r>
              <a:rPr lang="en-US" altLang="zh-TW" dirty="0"/>
              <a:t>4. For each color compute two values (C and N).</a:t>
            </a:r>
          </a:p>
          <a:p>
            <a:pPr marL="0" indent="0">
              <a:buNone/>
            </a:pPr>
            <a:r>
              <a:rPr lang="en-US" altLang="zh-TW" dirty="0" smtClean="0"/>
              <a:t>  *C </a:t>
            </a:r>
            <a:r>
              <a:rPr lang="en-US" altLang="zh-TW" dirty="0"/>
              <a:t>is the number of coherent pixels.</a:t>
            </a:r>
          </a:p>
          <a:p>
            <a:pPr marL="0" indent="0">
              <a:buNone/>
            </a:pPr>
            <a:r>
              <a:rPr lang="en-US" altLang="zh-TW" dirty="0" smtClean="0"/>
              <a:t>  *N </a:t>
            </a:r>
            <a:r>
              <a:rPr lang="en-US" altLang="zh-TW" dirty="0"/>
              <a:t>is the number of incoherent pixels.</a:t>
            </a:r>
          </a:p>
          <a:p>
            <a:pPr marL="0" indent="0">
              <a:buNone/>
            </a:pPr>
            <a:r>
              <a:rPr lang="en-US" altLang="zh-TW" dirty="0" smtClean="0"/>
              <a:t>  *It’s </a:t>
            </a:r>
            <a:r>
              <a:rPr lang="en-US" altLang="zh-TW" dirty="0"/>
              <a:t>clear that the summation of all color’s C and N = number of pixels.</a:t>
            </a:r>
          </a:p>
          <a:p>
            <a:endParaRPr lang="zh-TW" altLang="en-US" dirty="0"/>
          </a:p>
        </p:txBody>
      </p:sp>
    </p:spTree>
    <p:extLst>
      <p:ext uri="{BB962C8B-B14F-4D97-AF65-F5344CB8AC3E}">
        <p14:creationId xmlns:p14="http://schemas.microsoft.com/office/powerpoint/2010/main" val="2263810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260648"/>
            <a:ext cx="2476500" cy="2105025"/>
          </a:xfr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289223"/>
            <a:ext cx="2476500" cy="2076450"/>
          </a:xfrm>
          <a:prstGeom prst="rect">
            <a:avLst/>
          </a:prstGeom>
        </p:spPr>
      </p:pic>
      <p:cxnSp>
        <p:nvCxnSpPr>
          <p:cNvPr id="7" name="直線單箭頭接點 6"/>
          <p:cNvCxnSpPr/>
          <p:nvPr/>
        </p:nvCxnSpPr>
        <p:spPr>
          <a:xfrm>
            <a:off x="3491880" y="1313160"/>
            <a:ext cx="18722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矩形 8"/>
          <p:cNvSpPr/>
          <p:nvPr/>
        </p:nvSpPr>
        <p:spPr>
          <a:xfrm>
            <a:off x="2555776" y="2420888"/>
            <a:ext cx="4572000" cy="646331"/>
          </a:xfrm>
          <a:prstGeom prst="rect">
            <a:avLst/>
          </a:prstGeom>
        </p:spPr>
        <p:txBody>
          <a:bodyPr>
            <a:spAutoFit/>
          </a:bodyPr>
          <a:lstStyle/>
          <a:p>
            <a:r>
              <a:rPr lang="en-US" altLang="zh-TW" dirty="0"/>
              <a:t>Now we’ll discretize the colors to only three colors (0:9, 10:19, </a:t>
            </a:r>
            <a:r>
              <a:rPr lang="en-US" altLang="zh-TW" dirty="0" smtClean="0"/>
              <a:t>20:29</a:t>
            </a:r>
            <a:r>
              <a:rPr lang="en-US" altLang="zh-TW" dirty="0"/>
              <a:t>).</a:t>
            </a:r>
            <a:endParaRPr lang="zh-TW" altLang="en-US" dirty="0"/>
          </a:p>
        </p:txBody>
      </p:sp>
      <p:sp>
        <p:nvSpPr>
          <p:cNvPr id="10" name="矩形 9"/>
          <p:cNvSpPr/>
          <p:nvPr/>
        </p:nvSpPr>
        <p:spPr>
          <a:xfrm>
            <a:off x="777519" y="3212976"/>
            <a:ext cx="4572000" cy="2308324"/>
          </a:xfrm>
          <a:prstGeom prst="rect">
            <a:avLst/>
          </a:prstGeom>
        </p:spPr>
        <p:txBody>
          <a:bodyPr>
            <a:spAutoFit/>
          </a:bodyPr>
          <a:lstStyle/>
          <a:p>
            <a:r>
              <a:rPr lang="en-US" altLang="zh-TW" dirty="0">
                <a:solidFill>
                  <a:srgbClr val="333333"/>
                </a:solidFill>
                <a:latin typeface="Arial" panose="020B0604020202020204" pitchFamily="34" charset="0"/>
              </a:rPr>
              <a:t>Assuming that our tau is </a:t>
            </a:r>
            <a:r>
              <a:rPr lang="en-US" altLang="zh-TW" dirty="0" smtClean="0">
                <a:solidFill>
                  <a:srgbClr val="333333"/>
                </a:solidFill>
                <a:latin typeface="Arial" panose="020B0604020202020204" pitchFamily="34" charset="0"/>
              </a:rPr>
              <a:t>4:</a:t>
            </a:r>
            <a:endParaRPr lang="en-US" altLang="zh-TW" dirty="0">
              <a:solidFill>
                <a:srgbClr val="333333"/>
              </a:solidFill>
              <a:latin typeface="Arial" panose="020B0604020202020204" pitchFamily="34" charset="0"/>
            </a:endParaRPr>
          </a:p>
          <a:p>
            <a:r>
              <a:rPr lang="en-US" altLang="zh-TW" dirty="0" smtClean="0">
                <a:solidFill>
                  <a:srgbClr val="333333"/>
                </a:solidFill>
                <a:latin typeface="Arial" panose="020B0604020202020204" pitchFamily="34" charset="0"/>
              </a:rPr>
              <a:t>1.For </a:t>
            </a:r>
            <a:r>
              <a:rPr lang="en-US" altLang="zh-TW" dirty="0">
                <a:solidFill>
                  <a:srgbClr val="333333"/>
                </a:solidFill>
                <a:latin typeface="Arial" panose="020B0604020202020204" pitchFamily="34" charset="0"/>
              </a:rPr>
              <a:t>color 0 we have 2 CC (8 coherent pixels)</a:t>
            </a:r>
          </a:p>
          <a:p>
            <a:r>
              <a:rPr lang="en-US" altLang="zh-TW" dirty="0" smtClean="0">
                <a:solidFill>
                  <a:srgbClr val="333333"/>
                </a:solidFill>
                <a:latin typeface="Arial" panose="020B0604020202020204" pitchFamily="34" charset="0"/>
              </a:rPr>
              <a:t>2.For </a:t>
            </a:r>
            <a:r>
              <a:rPr lang="en-US" altLang="zh-TW" dirty="0">
                <a:solidFill>
                  <a:srgbClr val="333333"/>
                </a:solidFill>
                <a:latin typeface="Arial" panose="020B0604020202020204" pitchFamily="34" charset="0"/>
              </a:rPr>
              <a:t>color 1 we have 1 CC (8 coherent pixels)</a:t>
            </a:r>
          </a:p>
          <a:p>
            <a:r>
              <a:rPr lang="en-US" altLang="zh-TW" dirty="0" smtClean="0">
                <a:solidFill>
                  <a:srgbClr val="333333"/>
                </a:solidFill>
                <a:latin typeface="Arial" panose="020B0604020202020204" pitchFamily="34" charset="0"/>
              </a:rPr>
              <a:t>3.For </a:t>
            </a:r>
            <a:r>
              <a:rPr lang="en-US" altLang="zh-TW" dirty="0">
                <a:solidFill>
                  <a:srgbClr val="333333"/>
                </a:solidFill>
                <a:latin typeface="Arial" panose="020B0604020202020204" pitchFamily="34" charset="0"/>
              </a:rPr>
              <a:t>color 2 we have 2 CC (6 coherent pixels and 3 incoherent pixels)</a:t>
            </a:r>
          </a:p>
          <a:p>
            <a:r>
              <a:rPr lang="en-US" altLang="zh-TW" dirty="0">
                <a:solidFill>
                  <a:srgbClr val="333333"/>
                </a:solidFill>
                <a:latin typeface="Arial" panose="020B0604020202020204" pitchFamily="34" charset="0"/>
              </a:rPr>
              <a:t>So finally our feature vector is</a:t>
            </a:r>
            <a:endParaRPr lang="en-US" altLang="zh-TW" b="0" i="0" dirty="0">
              <a:solidFill>
                <a:srgbClr val="333333"/>
              </a:solidFill>
              <a:effectLst/>
              <a:latin typeface="Arial" panose="020B0604020202020204" pitchFamily="34" charset="0"/>
            </a:endParaRPr>
          </a:p>
        </p:txBody>
      </p:sp>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3914522"/>
            <a:ext cx="3688189" cy="1078086"/>
          </a:xfrm>
          <a:prstGeom prst="rect">
            <a:avLst/>
          </a:prstGeom>
        </p:spPr>
      </p:pic>
    </p:spTree>
    <p:extLst>
      <p:ext uri="{BB962C8B-B14F-4D97-AF65-F5344CB8AC3E}">
        <p14:creationId xmlns:p14="http://schemas.microsoft.com/office/powerpoint/2010/main" val="7333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620688"/>
            <a:ext cx="6347713" cy="1320800"/>
          </a:xfrm>
        </p:spPr>
        <p:txBody>
          <a:bodyPr>
            <a:normAutofit/>
          </a:bodyPr>
          <a:lstStyle/>
          <a:p>
            <a:r>
              <a:rPr lang="en-US" altLang="zh-TW" sz="4000" dirty="0" smtClean="0"/>
              <a:t>Local Binary Pattern (LBP)</a:t>
            </a:r>
            <a:endParaRPr lang="en-US" altLang="zh-TW" sz="4000" dirty="0"/>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2526111"/>
            <a:ext cx="6348413" cy="315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041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05848" y="1954456"/>
            <a:ext cx="3346994" cy="3048264"/>
          </a:xfrm>
          <a:prstGeom prst="rect">
            <a:avLst/>
          </a:prstGeom>
        </p:spPr>
      </p:pic>
      <p:pic>
        <p:nvPicPr>
          <p:cNvPr id="5" name="圖片 4"/>
          <p:cNvPicPr>
            <a:picLocks noChangeAspect="1"/>
          </p:cNvPicPr>
          <p:nvPr/>
        </p:nvPicPr>
        <p:blipFill>
          <a:blip r:embed="rId3"/>
          <a:stretch>
            <a:fillRect/>
          </a:stretch>
        </p:blipFill>
        <p:spPr>
          <a:xfrm>
            <a:off x="3752842" y="1692305"/>
            <a:ext cx="4737003" cy="3572566"/>
          </a:xfrm>
          <a:prstGeom prst="rect">
            <a:avLst/>
          </a:prstGeom>
        </p:spPr>
      </p:pic>
    </p:spTree>
    <p:extLst>
      <p:ext uri="{BB962C8B-B14F-4D97-AF65-F5344CB8AC3E}">
        <p14:creationId xmlns:p14="http://schemas.microsoft.com/office/powerpoint/2010/main" val="185946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Local Binary Pattern (LBP)</a:t>
            </a:r>
            <a:endParaRPr lang="zh-TW" altLang="en-US" sz="4000"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268760"/>
            <a:ext cx="6242845" cy="44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圖片 4"/>
          <p:cNvPicPr>
            <a:picLocks noChangeAspect="1"/>
          </p:cNvPicPr>
          <p:nvPr/>
        </p:nvPicPr>
        <p:blipFill>
          <a:blip r:embed="rId4"/>
          <a:stretch>
            <a:fillRect/>
          </a:stretch>
        </p:blipFill>
        <p:spPr>
          <a:xfrm>
            <a:off x="971600" y="5805264"/>
            <a:ext cx="7961087" cy="700220"/>
          </a:xfrm>
          <a:prstGeom prst="rect">
            <a:avLst/>
          </a:prstGeom>
        </p:spPr>
      </p:pic>
    </p:spTree>
    <p:extLst>
      <p:ext uri="{BB962C8B-B14F-4D97-AF65-F5344CB8AC3E}">
        <p14:creationId xmlns:p14="http://schemas.microsoft.com/office/powerpoint/2010/main" val="1849998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Complete Local Binary Pattern (CLBP)</a:t>
            </a:r>
            <a:endParaRPr lang="zh-TW" alt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5364" y="1948249"/>
            <a:ext cx="3745684" cy="379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730" y="3284984"/>
            <a:ext cx="38957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09" y="4581128"/>
            <a:ext cx="18573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270" y="4194807"/>
            <a:ext cx="151447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2214563"/>
            <a:ext cx="27051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543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rtl="0">
              <a:spcBef>
                <a:spcPct val="0"/>
              </a:spcBef>
            </a:pPr>
            <a:r>
              <a:rPr lang="en-US" altLang="zh-TW" sz="4000" dirty="0" smtClean="0"/>
              <a:t>Training by multi-class SVM</a:t>
            </a:r>
            <a:endParaRPr lang="zh-TW" altLang="en-US" sz="4000" dirty="0"/>
          </a:p>
        </p:txBody>
      </p:sp>
      <p:sp>
        <p:nvSpPr>
          <p:cNvPr id="3" name="內容版面配置區 2"/>
          <p:cNvSpPr>
            <a:spLocks noGrp="1"/>
          </p:cNvSpPr>
          <p:nvPr>
            <p:ph idx="1"/>
          </p:nvPr>
        </p:nvSpPr>
        <p:spPr/>
        <p:txBody>
          <a:bodyPr/>
          <a:lstStyle/>
          <a:p>
            <a:pPr marL="342900" lvl="1" indent="-342900">
              <a:buFont typeface="Arial" panose="020B0604020202020204" pitchFamily="34" charset="0"/>
              <a:buChar char="•"/>
            </a:pPr>
            <a:r>
              <a:rPr lang="en-US" altLang="zh-TW" dirty="0" smtClean="0"/>
              <a:t>SVM</a:t>
            </a:r>
          </a:p>
          <a:p>
            <a:endParaRPr lang="zh-TW" alt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009" y="1268760"/>
            <a:ext cx="40576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038" y="3717032"/>
            <a:ext cx="48863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55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Outline</a:t>
            </a:r>
            <a:endParaRPr lang="zh-TW" altLang="en-US" sz="4000" dirty="0"/>
          </a:p>
        </p:txBody>
      </p:sp>
      <p:sp>
        <p:nvSpPr>
          <p:cNvPr id="3" name="內容版面配置區 2"/>
          <p:cNvSpPr>
            <a:spLocks noGrp="1"/>
          </p:cNvSpPr>
          <p:nvPr>
            <p:ph idx="1"/>
          </p:nvPr>
        </p:nvSpPr>
        <p:spPr>
          <a:xfrm>
            <a:off x="609598" y="1700808"/>
            <a:ext cx="6347714" cy="3880773"/>
          </a:xfrm>
        </p:spPr>
        <p:txBody>
          <a:bodyPr>
            <a:normAutofit/>
          </a:bodyPr>
          <a:lstStyle/>
          <a:p>
            <a:r>
              <a:rPr lang="zh-TW" altLang="en-US" dirty="0" smtClean="0">
                <a:solidFill>
                  <a:schemeClr val="tx1"/>
                </a:solidFill>
                <a:latin typeface="Adobe 繁黑體 Std B" panose="020B0700000000000000" pitchFamily="34" charset="-120"/>
                <a:ea typeface="Adobe 繁黑體 Std B" panose="020B0700000000000000" pitchFamily="34" charset="-120"/>
              </a:rPr>
              <a:t>秘密任</a:t>
            </a:r>
            <a:r>
              <a:rPr lang="zh-TW" altLang="en-US" dirty="0">
                <a:solidFill>
                  <a:schemeClr val="tx1"/>
                </a:solidFill>
                <a:latin typeface="Adobe 繁黑體 Std B" panose="020B0700000000000000" pitchFamily="34" charset="-120"/>
                <a:ea typeface="Adobe 繁黑體 Std B" panose="020B0700000000000000" pitchFamily="34" charset="-120"/>
              </a:rPr>
              <a:t>務</a:t>
            </a:r>
            <a:endParaRPr lang="en-US" altLang="zh-TW" dirty="0" smtClean="0">
              <a:solidFill>
                <a:schemeClr val="tx1"/>
              </a:solidFill>
              <a:latin typeface="Adobe 繁黑體 Std B" panose="020B0700000000000000" pitchFamily="34" charset="-120"/>
              <a:ea typeface="Adobe 繁黑體 Std B" panose="020B0700000000000000" pitchFamily="34" charset="-120"/>
            </a:endParaRPr>
          </a:p>
          <a:p>
            <a:r>
              <a:rPr lang="en-US" altLang="zh-TW" dirty="0" smtClean="0"/>
              <a:t>Framework</a:t>
            </a:r>
          </a:p>
          <a:p>
            <a:pPr lvl="1"/>
            <a:r>
              <a:rPr lang="en-US" altLang="zh-TW" dirty="0" smtClean="0"/>
              <a:t>Training apple fruit images</a:t>
            </a:r>
          </a:p>
          <a:p>
            <a:pPr lvl="1"/>
            <a:r>
              <a:rPr lang="en-US" altLang="zh-TW" dirty="0" smtClean="0"/>
              <a:t>Image segmentation</a:t>
            </a:r>
          </a:p>
          <a:p>
            <a:pPr lvl="1"/>
            <a:r>
              <a:rPr lang="en-US" altLang="zh-TW" dirty="0" smtClean="0"/>
              <a:t>Feature extraction</a:t>
            </a:r>
          </a:p>
          <a:p>
            <a:pPr lvl="1"/>
            <a:r>
              <a:rPr lang="en-US" altLang="zh-TW" dirty="0" smtClean="0"/>
              <a:t>Training by multi-class SVM</a:t>
            </a:r>
          </a:p>
          <a:p>
            <a:r>
              <a:rPr lang="en-US" altLang="zh-TW" dirty="0" smtClean="0"/>
              <a:t>Result</a:t>
            </a:r>
          </a:p>
          <a:p>
            <a:r>
              <a:rPr lang="en-US" altLang="zh-TW" dirty="0" smtClean="0"/>
              <a:t>Future work</a:t>
            </a:r>
          </a:p>
          <a:p>
            <a:r>
              <a:rPr lang="en-US" altLang="zh-TW" dirty="0" smtClean="0"/>
              <a:t>Q&amp;A</a:t>
            </a:r>
          </a:p>
        </p:txBody>
      </p:sp>
    </p:spTree>
    <p:extLst>
      <p:ext uri="{BB962C8B-B14F-4D97-AF65-F5344CB8AC3E}">
        <p14:creationId xmlns:p14="http://schemas.microsoft.com/office/powerpoint/2010/main" val="1389919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1916832"/>
            <a:ext cx="4536504" cy="3610447"/>
          </a:xfrm>
        </p:spPr>
      </p:pic>
      <p:sp>
        <p:nvSpPr>
          <p:cNvPr id="5" name="標題 1"/>
          <p:cNvSpPr>
            <a:spLocks noGrp="1"/>
          </p:cNvSpPr>
          <p:nvPr>
            <p:ph type="title"/>
          </p:nvPr>
        </p:nvSpPr>
        <p:spPr>
          <a:xfrm>
            <a:off x="971600" y="692696"/>
            <a:ext cx="6347713" cy="875184"/>
          </a:xfrm>
        </p:spPr>
        <p:txBody>
          <a:bodyPr>
            <a:normAutofit/>
          </a:bodyPr>
          <a:lstStyle/>
          <a:p>
            <a:pPr lvl="1" algn="ctr" rtl="0">
              <a:spcBef>
                <a:spcPct val="0"/>
              </a:spcBef>
            </a:pPr>
            <a:r>
              <a:rPr lang="en-US" altLang="zh-TW" sz="4000" dirty="0" smtClean="0"/>
              <a:t>multi-class SVM</a:t>
            </a:r>
            <a:endParaRPr lang="zh-TW" altLang="en-US" sz="4000" dirty="0"/>
          </a:p>
        </p:txBody>
      </p:sp>
    </p:spTree>
    <p:extLst>
      <p:ext uri="{BB962C8B-B14F-4D97-AF65-F5344CB8AC3E}">
        <p14:creationId xmlns:p14="http://schemas.microsoft.com/office/powerpoint/2010/main" val="3615541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285" y="481236"/>
            <a:ext cx="8229600" cy="1143000"/>
          </a:xfrm>
        </p:spPr>
        <p:txBody>
          <a:bodyPr>
            <a:normAutofit/>
          </a:bodyPr>
          <a:lstStyle/>
          <a:p>
            <a:r>
              <a:rPr lang="en-US" altLang="zh-TW" sz="4000" dirty="0"/>
              <a:t>R</a:t>
            </a:r>
            <a:r>
              <a:rPr lang="en-US" altLang="zh-TW" sz="4000" dirty="0" smtClean="0"/>
              <a:t>esult</a:t>
            </a:r>
            <a:endParaRPr lang="zh-TW" altLang="en-US" sz="4000"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7787" y="3920410"/>
            <a:ext cx="8083294" cy="238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534198"/>
            <a:ext cx="46577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052736"/>
            <a:ext cx="26765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687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lstStyle/>
          <a:p>
            <a:r>
              <a:rPr lang="en-US" altLang="zh-TW" dirty="0" smtClean="0"/>
              <a:t>Result</a:t>
            </a:r>
            <a:endParaRPr lang="zh-TW" alt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11560" y="1268760"/>
            <a:ext cx="7653298" cy="45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811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a:t>
            </a:r>
            <a:endParaRPr lang="zh-TW" altLang="en-US" dirty="0"/>
          </a:p>
        </p:txBody>
      </p:sp>
      <p:sp>
        <p:nvSpPr>
          <p:cNvPr id="3" name="內容版面配置區 2"/>
          <p:cNvSpPr>
            <a:spLocks noGrp="1"/>
          </p:cNvSpPr>
          <p:nvPr>
            <p:ph idx="1"/>
          </p:nvPr>
        </p:nvSpPr>
        <p:spPr>
          <a:xfrm>
            <a:off x="609599" y="1340768"/>
            <a:ext cx="6347714" cy="5256584"/>
          </a:xfrm>
        </p:spPr>
        <p:txBody>
          <a:bodyPr>
            <a:normAutofit/>
          </a:bodyPr>
          <a:lstStyle/>
          <a:p>
            <a:r>
              <a:rPr lang="en-US" altLang="zh-TW" dirty="0"/>
              <a:t>The proposed approach is composed </a:t>
            </a:r>
            <a:r>
              <a:rPr lang="en-US" altLang="zh-TW" dirty="0" smtClean="0"/>
              <a:t>of</a:t>
            </a:r>
            <a:r>
              <a:rPr lang="zh-TW" altLang="en-US" dirty="0" smtClean="0"/>
              <a:t> </a:t>
            </a:r>
            <a:r>
              <a:rPr lang="en-US" altLang="zh-TW" dirty="0" smtClean="0"/>
              <a:t>mainly </a:t>
            </a:r>
            <a:r>
              <a:rPr lang="en-US" altLang="zh-TW" dirty="0"/>
              <a:t>three steps. In the first step </a:t>
            </a:r>
            <a:r>
              <a:rPr lang="en-US" altLang="zh-TW" dirty="0">
                <a:solidFill>
                  <a:srgbClr val="FF0000"/>
                </a:solidFill>
              </a:rPr>
              <a:t>image segmentation </a:t>
            </a:r>
            <a:r>
              <a:rPr lang="en-US" altLang="zh-TW" dirty="0" smtClean="0"/>
              <a:t>is</a:t>
            </a:r>
            <a:r>
              <a:rPr lang="zh-TW" altLang="en-US" dirty="0" smtClean="0"/>
              <a:t> </a:t>
            </a:r>
            <a:r>
              <a:rPr lang="en-US" altLang="zh-TW" dirty="0" smtClean="0"/>
              <a:t>performed </a:t>
            </a:r>
            <a:r>
              <a:rPr lang="en-US" altLang="zh-TW" dirty="0"/>
              <a:t>using </a:t>
            </a:r>
            <a:r>
              <a:rPr lang="en-US" altLang="zh-TW" dirty="0">
                <a:solidFill>
                  <a:srgbClr val="FF0000"/>
                </a:solidFill>
              </a:rPr>
              <a:t>K-Means clustering </a:t>
            </a:r>
            <a:r>
              <a:rPr lang="en-US" altLang="zh-TW" dirty="0"/>
              <a:t>technique. In the </a:t>
            </a:r>
            <a:r>
              <a:rPr lang="en-US" altLang="zh-TW" dirty="0" smtClean="0"/>
              <a:t>second</a:t>
            </a:r>
            <a:r>
              <a:rPr lang="zh-TW" altLang="en-US" dirty="0" smtClean="0"/>
              <a:t> </a:t>
            </a:r>
            <a:r>
              <a:rPr lang="en-US" altLang="zh-TW" dirty="0" smtClean="0"/>
              <a:t>step </a:t>
            </a:r>
            <a:r>
              <a:rPr lang="en-US" altLang="zh-TW" dirty="0">
                <a:solidFill>
                  <a:srgbClr val="FF0000"/>
                </a:solidFill>
              </a:rPr>
              <a:t>features are extracted</a:t>
            </a:r>
            <a:r>
              <a:rPr lang="en-US" altLang="zh-TW" dirty="0"/>
              <a:t>. In the third </a:t>
            </a:r>
            <a:r>
              <a:rPr lang="en-US" altLang="zh-TW" dirty="0">
                <a:solidFill>
                  <a:srgbClr val="FF0000"/>
                </a:solidFill>
              </a:rPr>
              <a:t>step training </a:t>
            </a:r>
            <a:r>
              <a:rPr lang="en-US" altLang="zh-TW" dirty="0" smtClean="0"/>
              <a:t>and</a:t>
            </a:r>
            <a:r>
              <a:rPr lang="zh-TW" altLang="en-US" dirty="0" smtClean="0"/>
              <a:t> </a:t>
            </a:r>
            <a:r>
              <a:rPr lang="en-US" altLang="zh-TW" dirty="0" smtClean="0"/>
              <a:t>classification </a:t>
            </a:r>
            <a:r>
              <a:rPr lang="en-US" altLang="zh-TW" dirty="0"/>
              <a:t>are performed on a </a:t>
            </a:r>
            <a:r>
              <a:rPr lang="en-US" altLang="zh-TW" dirty="0">
                <a:solidFill>
                  <a:srgbClr val="FF0000"/>
                </a:solidFill>
              </a:rPr>
              <a:t>Multiclass SVM</a:t>
            </a:r>
            <a:r>
              <a:rPr lang="en-US" altLang="zh-TW" dirty="0"/>
              <a:t>. </a:t>
            </a:r>
            <a:r>
              <a:rPr lang="en-US" altLang="zh-TW" dirty="0" smtClean="0"/>
              <a:t>They have</a:t>
            </a:r>
            <a:r>
              <a:rPr lang="zh-TW" altLang="en-US" dirty="0" smtClean="0"/>
              <a:t> </a:t>
            </a:r>
            <a:r>
              <a:rPr lang="en-US" altLang="zh-TW" dirty="0" smtClean="0"/>
              <a:t>used </a:t>
            </a:r>
            <a:r>
              <a:rPr lang="en-US" altLang="zh-TW" dirty="0"/>
              <a:t>three types of apple diseases namely: Apple </a:t>
            </a:r>
            <a:r>
              <a:rPr lang="en-US" altLang="zh-TW" dirty="0" err="1" smtClean="0"/>
              <a:t>Blotch,Apple</a:t>
            </a:r>
            <a:r>
              <a:rPr lang="en-US" altLang="zh-TW" dirty="0" smtClean="0"/>
              <a:t> </a:t>
            </a:r>
            <a:r>
              <a:rPr lang="en-US" altLang="zh-TW" dirty="0"/>
              <a:t>Rot, and Apple </a:t>
            </a:r>
            <a:r>
              <a:rPr lang="en-US" altLang="zh-TW" dirty="0" smtClean="0"/>
              <a:t>Scab.</a:t>
            </a:r>
          </a:p>
          <a:p>
            <a:r>
              <a:rPr lang="en-US" altLang="zh-TW" dirty="0"/>
              <a:t>Based on </a:t>
            </a:r>
            <a:r>
              <a:rPr lang="en-US" altLang="zh-TW" dirty="0" smtClean="0"/>
              <a:t>the experiments</a:t>
            </a:r>
            <a:r>
              <a:rPr lang="en-US" altLang="zh-TW" dirty="0"/>
              <a:t>, we have found that normal apples are </a:t>
            </a:r>
            <a:r>
              <a:rPr lang="en-US" altLang="zh-TW" dirty="0" smtClean="0"/>
              <a:t>easily distinguishable </a:t>
            </a:r>
            <a:r>
              <a:rPr lang="en-US" altLang="zh-TW" dirty="0"/>
              <a:t>with the diseased apples and </a:t>
            </a:r>
            <a:r>
              <a:rPr lang="en-US" altLang="zh-TW" dirty="0">
                <a:solidFill>
                  <a:srgbClr val="FF0000"/>
                </a:solidFill>
              </a:rPr>
              <a:t>CLBP </a:t>
            </a:r>
            <a:r>
              <a:rPr lang="en-US" altLang="zh-TW" dirty="0" smtClean="0"/>
              <a:t>feature shows </a:t>
            </a:r>
            <a:r>
              <a:rPr lang="en-US" altLang="zh-TW" dirty="0"/>
              <a:t>more accurate result for the classification of apple </a:t>
            </a:r>
            <a:r>
              <a:rPr lang="en-US" altLang="zh-TW" dirty="0" smtClean="0"/>
              <a:t>fruit diseases </a:t>
            </a:r>
            <a:r>
              <a:rPr lang="en-US" altLang="zh-TW" dirty="0"/>
              <a:t>and achieved more than </a:t>
            </a:r>
            <a:r>
              <a:rPr lang="en-US" altLang="zh-TW" dirty="0">
                <a:solidFill>
                  <a:srgbClr val="FF0000"/>
                </a:solidFill>
              </a:rPr>
              <a:t>93%</a:t>
            </a:r>
            <a:r>
              <a:rPr lang="en-US" altLang="zh-TW" dirty="0"/>
              <a:t> classification accuracy.</a:t>
            </a:r>
          </a:p>
          <a:p>
            <a:r>
              <a:rPr lang="en-US" altLang="zh-TW" dirty="0"/>
              <a:t>Further work includes consideration of fusion of more </a:t>
            </a:r>
            <a:r>
              <a:rPr lang="en-US" altLang="zh-TW" dirty="0" smtClean="0"/>
              <a:t>than one </a:t>
            </a:r>
            <a:r>
              <a:rPr lang="en-US" altLang="zh-TW" dirty="0"/>
              <a:t>feature to improve the output of the proposed method.</a:t>
            </a:r>
            <a:endParaRPr lang="zh-TW" altLang="en-US" dirty="0"/>
          </a:p>
        </p:txBody>
      </p:sp>
    </p:spTree>
    <p:extLst>
      <p:ext uri="{BB962C8B-B14F-4D97-AF65-F5344CB8AC3E}">
        <p14:creationId xmlns:p14="http://schemas.microsoft.com/office/powerpoint/2010/main" val="4121804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Future work</a:t>
            </a:r>
            <a:endParaRPr lang="zh-TW" altLang="en-US" sz="4000" dirty="0"/>
          </a:p>
        </p:txBody>
      </p:sp>
      <p:sp>
        <p:nvSpPr>
          <p:cNvPr id="3" name="內容版面配置區 2"/>
          <p:cNvSpPr>
            <a:spLocks noGrp="1"/>
          </p:cNvSpPr>
          <p:nvPr>
            <p:ph idx="1"/>
          </p:nvPr>
        </p:nvSpPr>
        <p:spPr/>
        <p:txBody>
          <a:bodyPr>
            <a:normAutofit/>
          </a:bodyPr>
          <a:lstStyle/>
          <a:p>
            <a:r>
              <a:rPr lang="zh-TW" altLang="en-US" sz="2800" dirty="0" smtClean="0"/>
              <a:t>找水果相關的</a:t>
            </a:r>
            <a:r>
              <a:rPr lang="en-US" altLang="zh-TW" sz="2800" dirty="0" smtClean="0"/>
              <a:t>feature</a:t>
            </a:r>
            <a:r>
              <a:rPr lang="zh-TW" altLang="en-US" sz="2800" dirty="0" smtClean="0"/>
              <a:t>，尤其是針對紋理的</a:t>
            </a:r>
            <a:endParaRPr lang="en-US" altLang="zh-TW" sz="2800" dirty="0" smtClean="0"/>
          </a:p>
          <a:p>
            <a:r>
              <a:rPr lang="zh-TW" altLang="en-US" sz="2800" dirty="0" smtClean="0"/>
              <a:t>找公開的水果</a:t>
            </a:r>
            <a:r>
              <a:rPr lang="en-US" altLang="zh-TW" sz="2800" dirty="0" smtClean="0"/>
              <a:t>database</a:t>
            </a:r>
            <a:endParaRPr lang="zh-TW" altLang="en-US" sz="2800" dirty="0"/>
          </a:p>
        </p:txBody>
      </p:sp>
    </p:spTree>
    <p:extLst>
      <p:ext uri="{BB962C8B-B14F-4D97-AF65-F5344CB8AC3E}">
        <p14:creationId xmlns:p14="http://schemas.microsoft.com/office/powerpoint/2010/main" val="211899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[1] J. Hartman, “Apple Fruit Diseases Appearing at </a:t>
            </a:r>
            <a:r>
              <a:rPr lang="en-US" altLang="zh-TW" dirty="0" err="1"/>
              <a:t>Harvest</a:t>
            </a:r>
            <a:r>
              <a:rPr lang="en-US" altLang="zh-TW" dirty="0" err="1" smtClean="0"/>
              <a:t>”,Plant</a:t>
            </a:r>
            <a:r>
              <a:rPr lang="en-US" altLang="zh-TW" dirty="0" smtClean="0"/>
              <a:t> </a:t>
            </a:r>
            <a:r>
              <a:rPr lang="en-US" altLang="zh-TW" dirty="0"/>
              <a:t>Pathology Fact Sheet, College of </a:t>
            </a:r>
            <a:r>
              <a:rPr lang="en-US" altLang="zh-TW" dirty="0" err="1" smtClean="0"/>
              <a:t>Agriculture,University</a:t>
            </a:r>
            <a:r>
              <a:rPr lang="en-US" altLang="zh-TW" dirty="0" smtClean="0"/>
              <a:t> </a:t>
            </a:r>
            <a:r>
              <a:rPr lang="en-US" altLang="zh-TW" dirty="0"/>
              <a:t>of </a:t>
            </a:r>
            <a:r>
              <a:rPr lang="en-US" altLang="zh-TW" dirty="0" err="1" smtClean="0"/>
              <a:t>Kentucky,http</a:t>
            </a:r>
            <a:r>
              <a:rPr lang="en-US" altLang="zh-TW" dirty="0"/>
              <a:t>://</a:t>
            </a:r>
            <a:r>
              <a:rPr lang="en-US" altLang="zh-TW" dirty="0" smtClean="0"/>
              <a:t>www.ca.uky.edu/agcollege/plantpathology/ext_files/PPFShtml/PPFS-FR-T-2.pdf</a:t>
            </a:r>
            <a:r>
              <a:rPr lang="en-US" altLang="zh-TW" dirty="0"/>
              <a:t>, viewed on December 2011.</a:t>
            </a:r>
          </a:p>
          <a:p>
            <a:r>
              <a:rPr lang="en-US" altLang="zh-TW" dirty="0"/>
              <a:t>[2] Q. Li, M. Wang, and W. </a:t>
            </a:r>
            <a:r>
              <a:rPr lang="en-US" altLang="zh-TW" dirty="0" err="1"/>
              <a:t>Gu</a:t>
            </a:r>
            <a:r>
              <a:rPr lang="en-US" altLang="zh-TW" dirty="0"/>
              <a:t>, “Computer vision based </a:t>
            </a:r>
            <a:r>
              <a:rPr lang="en-US" altLang="zh-TW" dirty="0" err="1" smtClean="0"/>
              <a:t>systemfor</a:t>
            </a:r>
            <a:r>
              <a:rPr lang="en-US" altLang="zh-TW" dirty="0" smtClean="0"/>
              <a:t> </a:t>
            </a:r>
            <a:r>
              <a:rPr lang="en-US" altLang="zh-TW" dirty="0"/>
              <a:t>apple surface defect detection,” Computers </a:t>
            </a:r>
            <a:r>
              <a:rPr lang="en-US" altLang="zh-TW" dirty="0" err="1" smtClean="0"/>
              <a:t>andElectronics</a:t>
            </a:r>
            <a:r>
              <a:rPr lang="en-US" altLang="zh-TW" dirty="0" smtClean="0"/>
              <a:t> </a:t>
            </a:r>
            <a:r>
              <a:rPr lang="en-US" altLang="zh-TW" dirty="0"/>
              <a:t>in Agriculture, vol. 36, pp. 215–223, Nov. 2002</a:t>
            </a:r>
            <a:r>
              <a:rPr lang="en-US" altLang="zh-TW" dirty="0" smtClean="0"/>
              <a:t>.</a:t>
            </a:r>
          </a:p>
          <a:p>
            <a:r>
              <a:rPr lang="en-US" altLang="zh-TW" dirty="0" smtClean="0"/>
              <a:t>[3]</a:t>
            </a:r>
            <a:r>
              <a:rPr lang="sv-SE" altLang="zh-TW" dirty="0"/>
              <a:t> </a:t>
            </a:r>
            <a:r>
              <a:rPr lang="sv-SE" altLang="zh-TW" dirty="0" smtClean="0"/>
              <a:t>Shiv </a:t>
            </a:r>
            <a:r>
              <a:rPr lang="sv-SE" altLang="zh-TW" dirty="0"/>
              <a:t>Ram </a:t>
            </a:r>
            <a:r>
              <a:rPr lang="sv-SE" altLang="zh-TW" dirty="0" smtClean="0"/>
              <a:t>Dubey,and Anand </a:t>
            </a:r>
            <a:r>
              <a:rPr lang="sv-SE" altLang="zh-TW" dirty="0"/>
              <a:t>Singh </a:t>
            </a:r>
            <a:r>
              <a:rPr lang="sv-SE" altLang="zh-TW" dirty="0" smtClean="0"/>
              <a:t>Jalal,”</a:t>
            </a:r>
            <a:r>
              <a:rPr lang="en-US" altLang="zh-TW" dirty="0"/>
              <a:t> Detection and Classification of Apple </a:t>
            </a:r>
            <a:r>
              <a:rPr lang="en-US" altLang="zh-TW" dirty="0" smtClean="0"/>
              <a:t>Fruit Diseases </a:t>
            </a:r>
            <a:r>
              <a:rPr lang="en-US" altLang="zh-TW" dirty="0"/>
              <a:t>using Complete Local Binary Patterns</a:t>
            </a:r>
            <a:r>
              <a:rPr lang="sv-SE" altLang="zh-TW" dirty="0"/>
              <a:t>”, 23-25 Nov. </a:t>
            </a:r>
            <a:r>
              <a:rPr lang="sv-SE" altLang="zh-TW" dirty="0" smtClean="0"/>
              <a:t>2012.</a:t>
            </a:r>
          </a:p>
          <a:p>
            <a:endParaRPr lang="zh-TW" altLang="en-US" dirty="0"/>
          </a:p>
        </p:txBody>
      </p:sp>
    </p:spTree>
    <p:extLst>
      <p:ext uri="{BB962C8B-B14F-4D97-AF65-F5344CB8AC3E}">
        <p14:creationId xmlns:p14="http://schemas.microsoft.com/office/powerpoint/2010/main" val="1249479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11560" y="5103674"/>
            <a:ext cx="7987824" cy="1754326"/>
          </a:xfrm>
          <a:prstGeom prst="rect">
            <a:avLst/>
          </a:prstGeom>
          <a:noFill/>
        </p:spPr>
        <p:txBody>
          <a:bodyPr wrap="square" lIns="91440" tIns="45720" rIns="91440" bIns="45720">
            <a:prstTxWarp prst="textCanUp">
              <a:avLst/>
            </a:prstTxWarp>
            <a:spAutoFit/>
            <a:scene3d>
              <a:camera prst="orthographicFront"/>
              <a:lightRig rig="threePt" dir="t"/>
            </a:scene3d>
            <a:sp3d extrusionH="57150">
              <a:bevelT w="38100" h="38100" prst="angle"/>
            </a:sp3d>
          </a:bodyPr>
          <a:lstStyle/>
          <a:p>
            <a:pPr algn="ctr"/>
            <a:r>
              <a:rPr lang="en-US" altLang="zh-TW" sz="5400" b="1" cap="none" spc="0" dirty="0" smtClean="0">
                <a:ln w="22225">
                  <a:solidFill>
                    <a:schemeClr val="accent2"/>
                  </a:solidFill>
                  <a:prstDash val="solid"/>
                </a:ln>
                <a:solidFill>
                  <a:srgbClr val="002060"/>
                </a:solidFill>
                <a:effectLst/>
                <a:latin typeface="STLiti" panose="02010800040101010101" pitchFamily="2" charset="-122"/>
                <a:ea typeface="STLiti" panose="02010800040101010101" pitchFamily="2" charset="-122"/>
              </a:rPr>
              <a:t>LAB</a:t>
            </a:r>
            <a:r>
              <a:rPr lang="zh-TW" altLang="en-US" sz="5400" b="1" cap="none" spc="0" dirty="0" smtClean="0">
                <a:ln w="22225">
                  <a:solidFill>
                    <a:schemeClr val="accent2"/>
                  </a:solidFill>
                  <a:prstDash val="solid"/>
                </a:ln>
                <a:solidFill>
                  <a:srgbClr val="002060"/>
                </a:solidFill>
                <a:effectLst/>
                <a:latin typeface="STLiti" panose="02010800040101010101" pitchFamily="2" charset="-122"/>
                <a:ea typeface="STLiti" panose="02010800040101010101" pitchFamily="2" charset="-122"/>
              </a:rPr>
              <a:t>全體人員祝丁老師</a:t>
            </a:r>
            <a:endParaRPr lang="en-US" altLang="zh-TW" sz="5400" b="1" cap="none" spc="0" dirty="0" smtClean="0">
              <a:ln w="22225">
                <a:solidFill>
                  <a:schemeClr val="accent2"/>
                </a:solidFill>
                <a:prstDash val="solid"/>
              </a:ln>
              <a:solidFill>
                <a:srgbClr val="002060"/>
              </a:solidFill>
              <a:effectLst/>
              <a:latin typeface="STLiti" panose="02010800040101010101" pitchFamily="2" charset="-122"/>
              <a:ea typeface="STLiti" panose="02010800040101010101" pitchFamily="2" charset="-122"/>
            </a:endParaRPr>
          </a:p>
          <a:p>
            <a:pPr algn="ctr"/>
            <a:r>
              <a:rPr lang="zh-TW" altLang="en-US" sz="5400" b="1" dirty="0" smtClean="0">
                <a:ln w="22225">
                  <a:solidFill>
                    <a:schemeClr val="accent2"/>
                  </a:solidFill>
                  <a:prstDash val="solid"/>
                </a:ln>
                <a:solidFill>
                  <a:srgbClr val="002060"/>
                </a:solidFill>
                <a:latin typeface="STLiti" panose="02010800040101010101" pitchFamily="2" charset="-122"/>
                <a:ea typeface="STLiti" panose="02010800040101010101" pitchFamily="2" charset="-122"/>
              </a:rPr>
              <a:t>生日快樂</a:t>
            </a:r>
            <a:r>
              <a:rPr lang="en-US" altLang="zh-TW" sz="5400" b="1" dirty="0" smtClean="0">
                <a:ln w="22225">
                  <a:solidFill>
                    <a:schemeClr val="accent2"/>
                  </a:solidFill>
                  <a:prstDash val="solid"/>
                </a:ln>
                <a:solidFill>
                  <a:srgbClr val="002060"/>
                </a:solidFill>
                <a:latin typeface="STLiti" panose="02010800040101010101" pitchFamily="2" charset="-122"/>
                <a:ea typeface="STLiti" panose="02010800040101010101" pitchFamily="2" charset="-122"/>
              </a:rPr>
              <a:t>!!</a:t>
            </a:r>
            <a:r>
              <a:rPr lang="zh-TW" altLang="en-US" sz="5400" b="1" dirty="0" smtClean="0">
                <a:ln w="22225">
                  <a:solidFill>
                    <a:schemeClr val="accent2"/>
                  </a:solidFill>
                  <a:prstDash val="solid"/>
                </a:ln>
                <a:solidFill>
                  <a:srgbClr val="002060"/>
                </a:solidFill>
                <a:latin typeface="STLiti" panose="02010800040101010101" pitchFamily="2" charset="-122"/>
                <a:ea typeface="STLiti" panose="02010800040101010101" pitchFamily="2" charset="-122"/>
              </a:rPr>
              <a:t>事事順    </a:t>
            </a:r>
            <a:r>
              <a:rPr lang="en-US" altLang="zh-TW" sz="5400" b="1" dirty="0" smtClean="0">
                <a:ln w="22225">
                  <a:solidFill>
                    <a:schemeClr val="accent2"/>
                  </a:solidFill>
                  <a:prstDash val="solid"/>
                </a:ln>
                <a:solidFill>
                  <a:srgbClr val="002060"/>
                </a:solidFill>
                <a:latin typeface="STLiti" panose="02010800040101010101" pitchFamily="2" charset="-122"/>
                <a:ea typeface="STLiti" panose="02010800040101010101" pitchFamily="2" charset="-122"/>
              </a:rPr>
              <a:t>!!!!</a:t>
            </a:r>
            <a:endParaRPr lang="zh-TW" altLang="en-US" sz="5400" b="1" cap="none" spc="0" dirty="0">
              <a:ln w="22225">
                <a:solidFill>
                  <a:schemeClr val="accent2"/>
                </a:solidFill>
                <a:prstDash val="solid"/>
              </a:ln>
              <a:solidFill>
                <a:srgbClr val="002060"/>
              </a:solidFill>
              <a:effectLst/>
              <a:latin typeface="STLiti" panose="02010800040101010101" pitchFamily="2" charset="-122"/>
              <a:ea typeface="STLiti" panose="02010800040101010101" pitchFamily="2" charset="-122"/>
            </a:endParaRPr>
          </a:p>
        </p:txBody>
      </p:sp>
      <p:sp>
        <p:nvSpPr>
          <p:cNvPr id="5" name="心形 4"/>
          <p:cNvSpPr/>
          <p:nvPr/>
        </p:nvSpPr>
        <p:spPr>
          <a:xfrm>
            <a:off x="6958487" y="5877272"/>
            <a:ext cx="792088" cy="908720"/>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88640"/>
            <a:ext cx="2520280" cy="2520280"/>
          </a:xfrm>
          <a:prstGeom prst="ellipse">
            <a:avLst/>
          </a:prstGeom>
          <a:ln w="63500" cap="rnd">
            <a:solidFill>
              <a:srgbClr val="333333"/>
            </a:solidFill>
          </a:ln>
          <a:effectLst>
            <a:glow rad="101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592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heel(1)">
                                      <p:cBhvr>
                                        <p:cTn id="11" dur="2000"/>
                                        <p:tgtEl>
                                          <p:spTgt spid="4">
                                            <p:txEl>
                                              <p:pRg st="1" end="1"/>
                                            </p:txEl>
                                          </p:spTgt>
                                        </p:tgtEl>
                                      </p:cBhvr>
                                    </p:animEffect>
                                  </p:childTnLst>
                                </p:cTn>
                              </p:par>
                              <p:par>
                                <p:cTn id="12" presetID="26"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Framework</a:t>
            </a:r>
            <a:endParaRPr lang="zh-TW" alt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00836" y="2160588"/>
            <a:ext cx="4165940" cy="388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57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Training apple fruit images</a:t>
            </a:r>
            <a:endParaRPr lang="zh-TW" altLang="en-US" sz="4000" dirty="0"/>
          </a:p>
        </p:txBody>
      </p:sp>
      <p:sp>
        <p:nvSpPr>
          <p:cNvPr id="4" name="文字方塊 3"/>
          <p:cNvSpPr txBox="1"/>
          <p:nvPr/>
        </p:nvSpPr>
        <p:spPr>
          <a:xfrm>
            <a:off x="1053262" y="3573016"/>
            <a:ext cx="7272808" cy="369332"/>
          </a:xfrm>
          <a:prstGeom prst="rect">
            <a:avLst/>
          </a:prstGeom>
          <a:noFill/>
        </p:spPr>
        <p:txBody>
          <a:bodyPr wrap="square" rtlCol="0">
            <a:spAutoFit/>
          </a:bodyPr>
          <a:lstStyle/>
          <a:p>
            <a:r>
              <a:rPr lang="en-US" altLang="zh-TW" dirty="0" smtClean="0"/>
              <a:t>         scab            </a:t>
            </a:r>
            <a:r>
              <a:rPr lang="en-US" altLang="zh-TW" dirty="0" err="1" smtClean="0"/>
              <a:t>gray.brown</a:t>
            </a:r>
            <a:r>
              <a:rPr lang="en-US" altLang="zh-TW" dirty="0" smtClean="0"/>
              <a:t>                     rot(</a:t>
            </a:r>
            <a:r>
              <a:rPr lang="en-US" altLang="zh-TW" dirty="0" err="1" smtClean="0"/>
              <a:t>sunken.brown</a:t>
            </a:r>
            <a:r>
              <a:rPr lang="en-US" altLang="zh-TW" dirty="0" smtClean="0"/>
              <a:t> spots)</a:t>
            </a:r>
            <a:endParaRPr lang="zh-TW"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659" y="1704711"/>
            <a:ext cx="2160240" cy="195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00808"/>
            <a:ext cx="2088232" cy="196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687" y="4236940"/>
            <a:ext cx="2016224" cy="191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4158271"/>
            <a:ext cx="1944216" cy="197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1779877" y="6161018"/>
            <a:ext cx="5472608" cy="646331"/>
          </a:xfrm>
          <a:prstGeom prst="rect">
            <a:avLst/>
          </a:prstGeom>
          <a:noFill/>
        </p:spPr>
        <p:txBody>
          <a:bodyPr wrap="square" rtlCol="0">
            <a:spAutoFit/>
          </a:bodyPr>
          <a:lstStyle/>
          <a:p>
            <a:r>
              <a:rPr lang="en-US" altLang="zh-TW" dirty="0" smtClean="0"/>
              <a:t>blotch (</a:t>
            </a:r>
            <a:r>
              <a:rPr lang="en-US" altLang="zh-TW" dirty="0"/>
              <a:t>irregular</a:t>
            </a:r>
            <a:r>
              <a:rPr lang="en-US" altLang="zh-TW" dirty="0" smtClean="0"/>
              <a:t>)                                 </a:t>
            </a:r>
            <a:r>
              <a:rPr lang="en-US" altLang="zh-TW" dirty="0"/>
              <a:t>normal</a:t>
            </a:r>
            <a:endParaRPr lang="zh-TW" altLang="en-US" dirty="0"/>
          </a:p>
          <a:p>
            <a:endParaRPr lang="zh-TW" altLang="en-US" dirty="0"/>
          </a:p>
        </p:txBody>
      </p:sp>
      <p:cxnSp>
        <p:nvCxnSpPr>
          <p:cNvPr id="5" name="直線單箭頭接點 4"/>
          <p:cNvCxnSpPr/>
          <p:nvPr/>
        </p:nvCxnSpPr>
        <p:spPr>
          <a:xfrm>
            <a:off x="2411760" y="3789040"/>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751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Image </a:t>
            </a:r>
            <a:r>
              <a:rPr lang="en-US" altLang="zh-TW" sz="4000" dirty="0" smtClean="0"/>
              <a:t>Segmentation</a:t>
            </a:r>
            <a:endParaRPr lang="zh-TW" altLang="en-US" sz="4000" dirty="0"/>
          </a:p>
        </p:txBody>
      </p:sp>
      <p:sp>
        <p:nvSpPr>
          <p:cNvPr id="3" name="內容版面配置區 2"/>
          <p:cNvSpPr>
            <a:spLocks noGrp="1"/>
          </p:cNvSpPr>
          <p:nvPr>
            <p:ph idx="1"/>
          </p:nvPr>
        </p:nvSpPr>
        <p:spPr>
          <a:xfrm>
            <a:off x="530679" y="1268760"/>
            <a:ext cx="8229600" cy="4525963"/>
          </a:xfrm>
        </p:spPr>
        <p:txBody>
          <a:bodyPr/>
          <a:lstStyle/>
          <a:p>
            <a:r>
              <a:rPr lang="en-US" altLang="zh-TW" dirty="0" smtClean="0"/>
              <a:t>K-means</a:t>
            </a:r>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64" y="1844824"/>
            <a:ext cx="3358703" cy="217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向右箭號 3"/>
          <p:cNvSpPr/>
          <p:nvPr/>
        </p:nvSpPr>
        <p:spPr>
          <a:xfrm>
            <a:off x="4016887" y="2963374"/>
            <a:ext cx="47698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左箭號 4"/>
          <p:cNvSpPr/>
          <p:nvPr/>
        </p:nvSpPr>
        <p:spPr>
          <a:xfrm rot="19322406">
            <a:off x="4009490" y="4152953"/>
            <a:ext cx="548956" cy="332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4022679" y="5587424"/>
            <a:ext cx="52257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309" y="1732306"/>
            <a:ext cx="35528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98" y="4342185"/>
            <a:ext cx="34956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585" y="4377749"/>
            <a:ext cx="39624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圖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5975" y="629730"/>
            <a:ext cx="2520514" cy="687413"/>
          </a:xfrm>
          <a:prstGeom prst="rect">
            <a:avLst/>
          </a:prstGeom>
        </p:spPr>
      </p:pic>
    </p:spTree>
    <p:extLst>
      <p:ext uri="{BB962C8B-B14F-4D97-AF65-F5344CB8AC3E}">
        <p14:creationId xmlns:p14="http://schemas.microsoft.com/office/powerpoint/2010/main" val="3318714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5616" y="1412776"/>
            <a:ext cx="6347714" cy="4464496"/>
          </a:xfrm>
        </p:spPr>
        <p:txBody>
          <a:bodyPr>
            <a:normAutofit/>
          </a:bodyPr>
          <a:lstStyle/>
          <a:p>
            <a:r>
              <a:rPr lang="en-US" altLang="zh-TW" sz="2000" dirty="0"/>
              <a:t>Step 1. Read input image.</a:t>
            </a:r>
          </a:p>
          <a:p>
            <a:r>
              <a:rPr lang="en-US" altLang="zh-TW" sz="2000" dirty="0"/>
              <a:t>Step 2. Transform image from RGB to L*a*b* color space.</a:t>
            </a:r>
          </a:p>
          <a:p>
            <a:r>
              <a:rPr lang="en-US" altLang="zh-TW" sz="2000" dirty="0"/>
              <a:t>Step 3. Classify colors using K-Means clustering in 'a*b*</a:t>
            </a:r>
            <a:r>
              <a:rPr lang="en-US" altLang="zh-TW" sz="2000" dirty="0" smtClean="0"/>
              <a:t>'space</a:t>
            </a:r>
            <a:r>
              <a:rPr lang="en-US" altLang="zh-TW" sz="2000" dirty="0"/>
              <a:t>.</a:t>
            </a:r>
          </a:p>
          <a:p>
            <a:r>
              <a:rPr lang="en-US" altLang="zh-TW" sz="2000" dirty="0"/>
              <a:t>Step 4. Label each pixel in the image from the results of </a:t>
            </a:r>
            <a:r>
              <a:rPr lang="en-US" altLang="zh-TW" sz="2000" dirty="0" smtClean="0"/>
              <a:t>K-Means</a:t>
            </a:r>
            <a:r>
              <a:rPr lang="en-US" altLang="zh-TW" sz="2000" dirty="0"/>
              <a:t>.</a:t>
            </a:r>
          </a:p>
          <a:p>
            <a:r>
              <a:rPr lang="en-US" altLang="zh-TW" sz="2000" dirty="0"/>
              <a:t>Step 5. Generate images that segment the image by color.</a:t>
            </a:r>
          </a:p>
          <a:p>
            <a:r>
              <a:rPr lang="en-US" altLang="zh-TW" sz="2000" dirty="0"/>
              <a:t>Step 6. Select the segment containing disease.</a:t>
            </a:r>
            <a:endParaRPr lang="zh-TW" altLang="en-US" sz="2000" dirty="0"/>
          </a:p>
        </p:txBody>
      </p:sp>
      <p:sp>
        <p:nvSpPr>
          <p:cNvPr id="4" name="文字方塊 3"/>
          <p:cNvSpPr txBox="1"/>
          <p:nvPr/>
        </p:nvSpPr>
        <p:spPr>
          <a:xfrm>
            <a:off x="3419872" y="620688"/>
            <a:ext cx="2880320" cy="584775"/>
          </a:xfrm>
          <a:prstGeom prst="rect">
            <a:avLst/>
          </a:prstGeom>
          <a:noFill/>
        </p:spPr>
        <p:txBody>
          <a:bodyPr wrap="square" rtlCol="0">
            <a:spAutoFit/>
          </a:bodyPr>
          <a:lstStyle/>
          <a:p>
            <a:r>
              <a:rPr lang="en-US" altLang="zh-TW" sz="3200" dirty="0" smtClean="0"/>
              <a:t>Procedure</a:t>
            </a:r>
            <a:endParaRPr lang="zh-TW" altLang="en-US" sz="3200" dirty="0"/>
          </a:p>
        </p:txBody>
      </p:sp>
    </p:spTree>
    <p:extLst>
      <p:ext uri="{BB962C8B-B14F-4D97-AF65-F5344CB8AC3E}">
        <p14:creationId xmlns:p14="http://schemas.microsoft.com/office/powerpoint/2010/main" val="945706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stretch>
            <a:fillRect/>
          </a:stretch>
        </p:blipFill>
        <p:spPr>
          <a:xfrm>
            <a:off x="3779912" y="116632"/>
            <a:ext cx="1837688" cy="1832939"/>
          </a:xfrm>
          <a:prstGeom prst="rect">
            <a:avLst/>
          </a:prstGeom>
        </p:spPr>
      </p:pic>
      <p:pic>
        <p:nvPicPr>
          <p:cNvPr id="5" name="圖片 4"/>
          <p:cNvPicPr>
            <a:picLocks noChangeAspect="1"/>
          </p:cNvPicPr>
          <p:nvPr/>
        </p:nvPicPr>
        <p:blipFill>
          <a:blip r:embed="rId4"/>
          <a:stretch>
            <a:fillRect/>
          </a:stretch>
        </p:blipFill>
        <p:spPr>
          <a:xfrm>
            <a:off x="107504" y="2596400"/>
            <a:ext cx="1908635" cy="1903704"/>
          </a:xfrm>
          <a:prstGeom prst="rect">
            <a:avLst/>
          </a:prstGeom>
        </p:spPr>
      </p:pic>
      <p:pic>
        <p:nvPicPr>
          <p:cNvPr id="6" name="圖片 5"/>
          <p:cNvPicPr>
            <a:picLocks noChangeAspect="1"/>
          </p:cNvPicPr>
          <p:nvPr/>
        </p:nvPicPr>
        <p:blipFill>
          <a:blip r:embed="rId5"/>
          <a:stretch>
            <a:fillRect/>
          </a:stretch>
        </p:blipFill>
        <p:spPr>
          <a:xfrm>
            <a:off x="2411760" y="2628672"/>
            <a:ext cx="1876281" cy="1871432"/>
          </a:xfrm>
          <a:prstGeom prst="rect">
            <a:avLst/>
          </a:prstGeom>
        </p:spPr>
      </p:pic>
      <p:pic>
        <p:nvPicPr>
          <p:cNvPr id="7" name="圖片 6"/>
          <p:cNvPicPr>
            <a:picLocks noChangeAspect="1"/>
          </p:cNvPicPr>
          <p:nvPr/>
        </p:nvPicPr>
        <p:blipFill>
          <a:blip r:embed="rId6"/>
          <a:stretch>
            <a:fillRect/>
          </a:stretch>
        </p:blipFill>
        <p:spPr>
          <a:xfrm>
            <a:off x="4788024" y="2632733"/>
            <a:ext cx="1872208" cy="1867371"/>
          </a:xfrm>
          <a:prstGeom prst="rect">
            <a:avLst/>
          </a:prstGeom>
        </p:spPr>
      </p:pic>
      <p:pic>
        <p:nvPicPr>
          <p:cNvPr id="8" name="圖片 7"/>
          <p:cNvPicPr>
            <a:picLocks noChangeAspect="1"/>
          </p:cNvPicPr>
          <p:nvPr/>
        </p:nvPicPr>
        <p:blipFill>
          <a:blip r:embed="rId7"/>
          <a:stretch>
            <a:fillRect/>
          </a:stretch>
        </p:blipFill>
        <p:spPr>
          <a:xfrm>
            <a:off x="7092280" y="2628672"/>
            <a:ext cx="1940143" cy="1935130"/>
          </a:xfrm>
          <a:prstGeom prst="rect">
            <a:avLst/>
          </a:prstGeom>
        </p:spPr>
      </p:pic>
      <p:cxnSp>
        <p:nvCxnSpPr>
          <p:cNvPr id="10" name="直線單箭頭接點 9"/>
          <p:cNvCxnSpPr/>
          <p:nvPr/>
        </p:nvCxnSpPr>
        <p:spPr>
          <a:xfrm flipH="1">
            <a:off x="1911032" y="2021578"/>
            <a:ext cx="1728192" cy="399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線單箭頭接點 11"/>
          <p:cNvCxnSpPr/>
          <p:nvPr/>
        </p:nvCxnSpPr>
        <p:spPr>
          <a:xfrm flipH="1">
            <a:off x="3779912" y="2057195"/>
            <a:ext cx="576064" cy="3636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單箭頭接點 13"/>
          <p:cNvCxnSpPr/>
          <p:nvPr/>
        </p:nvCxnSpPr>
        <p:spPr>
          <a:xfrm>
            <a:off x="5220072" y="2041923"/>
            <a:ext cx="504056" cy="385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單箭頭接點 15"/>
          <p:cNvCxnSpPr/>
          <p:nvPr/>
        </p:nvCxnSpPr>
        <p:spPr>
          <a:xfrm>
            <a:off x="5724128" y="1949571"/>
            <a:ext cx="2232248" cy="543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文字方塊 1"/>
          <p:cNvSpPr txBox="1"/>
          <p:nvPr/>
        </p:nvSpPr>
        <p:spPr>
          <a:xfrm>
            <a:off x="369627" y="4675617"/>
            <a:ext cx="2016224" cy="369332"/>
          </a:xfrm>
          <a:prstGeom prst="rect">
            <a:avLst/>
          </a:prstGeom>
          <a:noFill/>
        </p:spPr>
        <p:txBody>
          <a:bodyPr wrap="square" rtlCol="0">
            <a:spAutoFit/>
          </a:bodyPr>
          <a:lstStyle/>
          <a:p>
            <a:r>
              <a:rPr lang="en-US" altLang="zh-TW" dirty="0" smtClean="0"/>
              <a:t>First cluster</a:t>
            </a:r>
            <a:endParaRPr lang="zh-TW" altLang="en-US" dirty="0"/>
          </a:p>
        </p:txBody>
      </p:sp>
      <p:cxnSp>
        <p:nvCxnSpPr>
          <p:cNvPr id="9" name="直線單箭頭接點 8"/>
          <p:cNvCxnSpPr/>
          <p:nvPr/>
        </p:nvCxnSpPr>
        <p:spPr>
          <a:xfrm>
            <a:off x="2171022" y="4897354"/>
            <a:ext cx="50405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文字方塊 14"/>
          <p:cNvSpPr txBox="1"/>
          <p:nvPr/>
        </p:nvSpPr>
        <p:spPr>
          <a:xfrm>
            <a:off x="7211582" y="4675617"/>
            <a:ext cx="2016224" cy="369332"/>
          </a:xfrm>
          <a:prstGeom prst="rect">
            <a:avLst/>
          </a:prstGeom>
          <a:noFill/>
        </p:spPr>
        <p:txBody>
          <a:bodyPr wrap="square" rtlCol="0">
            <a:spAutoFit/>
          </a:bodyPr>
          <a:lstStyle/>
          <a:p>
            <a:r>
              <a:rPr lang="en-US" altLang="zh-TW" dirty="0" smtClean="0"/>
              <a:t>Fourth cluster</a:t>
            </a:r>
            <a:endParaRPr lang="zh-TW" altLang="en-US" dirty="0"/>
          </a:p>
        </p:txBody>
      </p:sp>
    </p:spTree>
    <p:extLst>
      <p:ext uri="{BB962C8B-B14F-4D97-AF65-F5344CB8AC3E}">
        <p14:creationId xmlns:p14="http://schemas.microsoft.com/office/powerpoint/2010/main" val="953844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Image Segmentation</a:t>
            </a:r>
            <a:endParaRPr lang="zh-TW" altLang="en-US"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1510" y="2160588"/>
            <a:ext cx="6284592" cy="388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11560" y="1484784"/>
            <a:ext cx="1212961" cy="584775"/>
          </a:xfrm>
          <a:prstGeom prst="rect">
            <a:avLst/>
          </a:prstGeom>
        </p:spPr>
        <p:txBody>
          <a:bodyPr wrap="none">
            <a:spAutoFit/>
          </a:bodyPr>
          <a:lstStyle/>
          <a:p>
            <a:r>
              <a:rPr lang="en-US" altLang="zh-TW" sz="3200" dirty="0" smtClean="0"/>
              <a:t>Result</a:t>
            </a:r>
          </a:p>
        </p:txBody>
      </p:sp>
    </p:spTree>
    <p:extLst>
      <p:ext uri="{BB962C8B-B14F-4D97-AF65-F5344CB8AC3E}">
        <p14:creationId xmlns:p14="http://schemas.microsoft.com/office/powerpoint/2010/main" val="1443471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2427</TotalTime>
  <Words>3550</Words>
  <Application>Microsoft Office PowerPoint</Application>
  <PresentationFormat>如螢幕大小 (4:3)</PresentationFormat>
  <Paragraphs>226</Paragraphs>
  <Slides>25</Slides>
  <Notes>18</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25</vt:i4>
      </vt:variant>
    </vt:vector>
  </HeadingPairs>
  <TitlesOfParts>
    <vt:vector size="36" baseType="lpstr">
      <vt:lpstr>Adobe 繁黑體 Std B</vt:lpstr>
      <vt:lpstr>STLiti</vt:lpstr>
      <vt:lpstr>微軟正黑體</vt:lpstr>
      <vt:lpstr>新細明體</vt:lpstr>
      <vt:lpstr>標楷體</vt:lpstr>
      <vt:lpstr>Arial</vt:lpstr>
      <vt:lpstr>Calibri</vt:lpstr>
      <vt:lpstr>Trebuchet MS</vt:lpstr>
      <vt:lpstr>Wingdings</vt:lpstr>
      <vt:lpstr>Wingdings 3</vt:lpstr>
      <vt:lpstr>多面向</vt:lpstr>
      <vt:lpstr>Detection and Classification of Apple Fruit Diseases Using Complete Local Binary Patterns </vt:lpstr>
      <vt:lpstr>Outline</vt:lpstr>
      <vt:lpstr>PowerPoint 簡報</vt:lpstr>
      <vt:lpstr>Framework</vt:lpstr>
      <vt:lpstr>Training apple fruit images</vt:lpstr>
      <vt:lpstr>Image Segmentation</vt:lpstr>
      <vt:lpstr>PowerPoint 簡報</vt:lpstr>
      <vt:lpstr>PowerPoint 簡報</vt:lpstr>
      <vt:lpstr>Image Segmentation</vt:lpstr>
      <vt:lpstr>Feature Extraction</vt:lpstr>
      <vt:lpstr>Global Color Histogram (GCH)</vt:lpstr>
      <vt:lpstr> Color Coherence Vector (CCV)</vt:lpstr>
      <vt:lpstr>PowerPoint 簡報</vt:lpstr>
      <vt:lpstr>PowerPoint 簡報</vt:lpstr>
      <vt:lpstr>Local Binary Pattern (LBP)</vt:lpstr>
      <vt:lpstr>PowerPoint 簡報</vt:lpstr>
      <vt:lpstr>Local Binary Pattern (LBP)</vt:lpstr>
      <vt:lpstr>Complete Local Binary Pattern (CLBP)</vt:lpstr>
      <vt:lpstr>Training by multi-class SVM</vt:lpstr>
      <vt:lpstr>multi-class SVM</vt:lpstr>
      <vt:lpstr>Result</vt:lpstr>
      <vt:lpstr>Result</vt:lpstr>
      <vt:lpstr>CONCLUSIONS</vt:lpstr>
      <vt:lpstr>Future work</vt:lpstr>
      <vt:lpstr>References</vt:lpstr>
    </vt:vector>
  </TitlesOfParts>
  <Company>NCTU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Detection and Classification of Apple Fruit Diseases Using Complete Local Binary Patterns</dc:title>
  <dc:creator>Yu-Ting Liu</dc:creator>
  <cp:lastModifiedBy>User</cp:lastModifiedBy>
  <cp:revision>86</cp:revision>
  <dcterms:created xsi:type="dcterms:W3CDTF">2016-12-12T11:47:06Z</dcterms:created>
  <dcterms:modified xsi:type="dcterms:W3CDTF">2017-03-27T08:34:49Z</dcterms:modified>
</cp:coreProperties>
</file>