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3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80" r:id="rId12"/>
    <p:sldId id="281" r:id="rId13"/>
    <p:sldId id="276" r:id="rId14"/>
    <p:sldId id="275" r:id="rId15"/>
    <p:sldId id="273" r:id="rId16"/>
    <p:sldId id="274" r:id="rId17"/>
    <p:sldId id="278" r:id="rId18"/>
    <p:sldId id="279" r:id="rId19"/>
    <p:sldId id="277" r:id="rId20"/>
    <p:sldId id="272" r:id="rId21"/>
    <p:sldId id="266" r:id="rId22"/>
    <p:sldId id="267" r:id="rId23"/>
    <p:sldId id="269" r:id="rId24"/>
    <p:sldId id="268" r:id="rId25"/>
    <p:sldId id="270" r:id="rId26"/>
    <p:sldId id="271" r:id="rId27"/>
    <p:sldId id="285" r:id="rId28"/>
    <p:sldId id="282" r:id="rId29"/>
    <p:sldId id="283" r:id="rId30"/>
    <p:sldId id="286" r:id="rId31"/>
    <p:sldId id="284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927" autoAdjust="0"/>
  </p:normalViewPr>
  <p:slideViewPr>
    <p:cSldViewPr snapToGrid="0">
      <p:cViewPr varScale="1">
        <p:scale>
          <a:sx n="99" d="100"/>
          <a:sy n="99" d="100"/>
        </p:scale>
        <p:origin x="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86DAA-658C-4CAA-A996-A76FFFC274C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D1AD9D5-3E3E-4430-B711-556A8717DCEF}" type="pres">
      <dgm:prSet presAssocID="{7B486DAA-658C-4CAA-A996-A76FFFC274C0}" presName="Name0" presStyleCnt="0">
        <dgm:presLayoutVars>
          <dgm:dir/>
          <dgm:resizeHandles val="exact"/>
        </dgm:presLayoutVars>
      </dgm:prSet>
      <dgm:spPr/>
    </dgm:pt>
  </dgm:ptLst>
  <dgm:cxnLst>
    <dgm:cxn modelId="{A74366A6-4B71-46C7-81CE-70B4EFE4B380}" type="presOf" srcId="{7B486DAA-658C-4CAA-A996-A76FFFC274C0}" destId="{2D1AD9D5-3E3E-4430-B711-556A8717DCEF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A7A90-9B9D-4B55-9241-BB8A2E48A5F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DD33D1F-EA09-4C8E-8A68-AF76A1C337B1}">
      <dgm:prSet phldrT="[文字]"/>
      <dgm:spPr/>
      <dgm:t>
        <a:bodyPr/>
        <a:lstStyle/>
        <a:p>
          <a:r>
            <a:rPr lang="zh-TW" altLang="en-US" dirty="0" smtClean="0"/>
            <a:t>資料預處理</a:t>
          </a:r>
          <a:endParaRPr lang="zh-TW" altLang="en-US" dirty="0"/>
        </a:p>
      </dgm:t>
    </dgm:pt>
    <dgm:pt modelId="{D42DF8A6-271A-4E17-96FC-C8DFB86490C4}" type="parTrans" cxnId="{A9150708-B0CF-4FC1-A4F2-0F7EB4ABB6FD}">
      <dgm:prSet/>
      <dgm:spPr/>
      <dgm:t>
        <a:bodyPr/>
        <a:lstStyle/>
        <a:p>
          <a:endParaRPr lang="zh-TW" altLang="en-US"/>
        </a:p>
      </dgm:t>
    </dgm:pt>
    <dgm:pt modelId="{ED4A6CBD-7541-4416-83D6-8E042CA70106}" type="sibTrans" cxnId="{A9150708-B0CF-4FC1-A4F2-0F7EB4ABB6FD}">
      <dgm:prSet/>
      <dgm:spPr/>
      <dgm:t>
        <a:bodyPr/>
        <a:lstStyle/>
        <a:p>
          <a:endParaRPr lang="zh-TW" altLang="en-US"/>
        </a:p>
      </dgm:t>
    </dgm:pt>
    <dgm:pt modelId="{9AE12348-B68D-4BDC-9707-7B014D4FD590}">
      <dgm:prSet phldrT="[文字]"/>
      <dgm:spPr/>
      <dgm:t>
        <a:bodyPr/>
        <a:lstStyle/>
        <a:p>
          <a:r>
            <a:rPr lang="zh-TW" altLang="en-US" dirty="0" smtClean="0"/>
            <a:t>多層感知器</a:t>
          </a:r>
          <a:endParaRPr lang="en-US" altLang="zh-TW" dirty="0" smtClean="0"/>
        </a:p>
        <a:p>
          <a:r>
            <a:rPr lang="zh-TW" altLang="en-US" dirty="0" smtClean="0"/>
            <a:t>模型</a:t>
          </a:r>
          <a:endParaRPr lang="zh-TW" altLang="en-US" dirty="0"/>
        </a:p>
      </dgm:t>
    </dgm:pt>
    <dgm:pt modelId="{AB645FF1-265F-499C-9BE2-EEAA7C53B7E6}" type="sibTrans" cxnId="{5A609AC2-181A-4501-B4C2-CE2C7F57789C}">
      <dgm:prSet/>
      <dgm:spPr/>
      <dgm:t>
        <a:bodyPr/>
        <a:lstStyle/>
        <a:p>
          <a:endParaRPr lang="zh-TW" altLang="en-US"/>
        </a:p>
      </dgm:t>
    </dgm:pt>
    <dgm:pt modelId="{1372975E-917E-4732-A1A8-FE563FAADE3E}" type="parTrans" cxnId="{5A609AC2-181A-4501-B4C2-CE2C7F57789C}">
      <dgm:prSet/>
      <dgm:spPr/>
      <dgm:t>
        <a:bodyPr/>
        <a:lstStyle/>
        <a:p>
          <a:endParaRPr lang="zh-TW" altLang="en-US"/>
        </a:p>
      </dgm:t>
    </dgm:pt>
    <dgm:pt modelId="{4EE892E4-D815-4B40-A1F2-E9C09A900D6F}" type="pres">
      <dgm:prSet presAssocID="{623A7A90-9B9D-4B55-9241-BB8A2E48A5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F3B866-D16E-419B-ADB6-B13187F4EA72}" type="pres">
      <dgm:prSet presAssocID="{BDD33D1F-EA09-4C8E-8A68-AF76A1C337B1}" presName="node" presStyleLbl="node1" presStyleIdx="0" presStyleCnt="2" custScaleX="88795" custScaleY="95318" custLinFactNeighborX="9057" custLinFactNeighborY="-173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C710E4-E1B7-41B1-93B1-9E86D8587DE5}" type="pres">
      <dgm:prSet presAssocID="{ED4A6CBD-7541-4416-83D6-8E042CA70106}" presName="sibTrans" presStyleLbl="sibTrans2D1" presStyleIdx="0" presStyleCnt="1" custLinFactNeighborX="-3067" custLinFactNeighborY="1213"/>
      <dgm:spPr/>
      <dgm:t>
        <a:bodyPr/>
        <a:lstStyle/>
        <a:p>
          <a:endParaRPr lang="zh-TW" altLang="en-US"/>
        </a:p>
      </dgm:t>
    </dgm:pt>
    <dgm:pt modelId="{FC47E752-26A6-4E2B-BA9B-DEE01F0C381B}" type="pres">
      <dgm:prSet presAssocID="{ED4A6CBD-7541-4416-83D6-8E042CA70106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72C082B4-4D56-463A-BCEE-1E17BD2B0581}" type="pres">
      <dgm:prSet presAssocID="{9AE12348-B68D-4BDC-9707-7B014D4FD590}" presName="node" presStyleLbl="node1" presStyleIdx="1" presStyleCnt="2" custScaleX="78654" custScaleY="95318" custLinFactNeighborX="-3895" custLinFactNeighborY="-1819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609AC2-181A-4501-B4C2-CE2C7F57789C}" srcId="{623A7A90-9B9D-4B55-9241-BB8A2E48A5F8}" destId="{9AE12348-B68D-4BDC-9707-7B014D4FD590}" srcOrd="1" destOrd="0" parTransId="{1372975E-917E-4732-A1A8-FE563FAADE3E}" sibTransId="{AB645FF1-265F-499C-9BE2-EEAA7C53B7E6}"/>
    <dgm:cxn modelId="{32508CA3-022C-46D0-A060-DD1C59DB1BDB}" type="presOf" srcId="{623A7A90-9B9D-4B55-9241-BB8A2E48A5F8}" destId="{4EE892E4-D815-4B40-A1F2-E9C09A900D6F}" srcOrd="0" destOrd="0" presId="urn:microsoft.com/office/officeart/2005/8/layout/process1"/>
    <dgm:cxn modelId="{5DBE9902-3DA7-4D9E-ACFD-30FD78E30D46}" type="presOf" srcId="{ED4A6CBD-7541-4416-83D6-8E042CA70106}" destId="{7DC710E4-E1B7-41B1-93B1-9E86D8587DE5}" srcOrd="0" destOrd="0" presId="urn:microsoft.com/office/officeart/2005/8/layout/process1"/>
    <dgm:cxn modelId="{A9150708-B0CF-4FC1-A4F2-0F7EB4ABB6FD}" srcId="{623A7A90-9B9D-4B55-9241-BB8A2E48A5F8}" destId="{BDD33D1F-EA09-4C8E-8A68-AF76A1C337B1}" srcOrd="0" destOrd="0" parTransId="{D42DF8A6-271A-4E17-96FC-C8DFB86490C4}" sibTransId="{ED4A6CBD-7541-4416-83D6-8E042CA70106}"/>
    <dgm:cxn modelId="{8FBD6D54-D978-427C-89A6-D6D470F978FE}" type="presOf" srcId="{BDD33D1F-EA09-4C8E-8A68-AF76A1C337B1}" destId="{53F3B866-D16E-419B-ADB6-B13187F4EA72}" srcOrd="0" destOrd="0" presId="urn:microsoft.com/office/officeart/2005/8/layout/process1"/>
    <dgm:cxn modelId="{2B0D93FB-7CC7-4CE5-9E58-956A9C8C8699}" type="presOf" srcId="{9AE12348-B68D-4BDC-9707-7B014D4FD590}" destId="{72C082B4-4D56-463A-BCEE-1E17BD2B0581}" srcOrd="0" destOrd="0" presId="urn:microsoft.com/office/officeart/2005/8/layout/process1"/>
    <dgm:cxn modelId="{26BD320D-B827-4014-9768-AA3EE41F3E23}" type="presOf" srcId="{ED4A6CBD-7541-4416-83D6-8E042CA70106}" destId="{FC47E752-26A6-4E2B-BA9B-DEE01F0C381B}" srcOrd="1" destOrd="0" presId="urn:microsoft.com/office/officeart/2005/8/layout/process1"/>
    <dgm:cxn modelId="{70FB2786-98A8-4F37-A558-E500B808141B}" type="presParOf" srcId="{4EE892E4-D815-4B40-A1F2-E9C09A900D6F}" destId="{53F3B866-D16E-419B-ADB6-B13187F4EA72}" srcOrd="0" destOrd="0" presId="urn:microsoft.com/office/officeart/2005/8/layout/process1"/>
    <dgm:cxn modelId="{4B030635-D006-4644-AFC3-7B25229DB720}" type="presParOf" srcId="{4EE892E4-D815-4B40-A1F2-E9C09A900D6F}" destId="{7DC710E4-E1B7-41B1-93B1-9E86D8587DE5}" srcOrd="1" destOrd="0" presId="urn:microsoft.com/office/officeart/2005/8/layout/process1"/>
    <dgm:cxn modelId="{CD81F2F4-C172-4225-8E0B-287D123A656F}" type="presParOf" srcId="{7DC710E4-E1B7-41B1-93B1-9E86D8587DE5}" destId="{FC47E752-26A6-4E2B-BA9B-DEE01F0C381B}" srcOrd="0" destOrd="0" presId="urn:microsoft.com/office/officeart/2005/8/layout/process1"/>
    <dgm:cxn modelId="{C5367EFA-3C3F-4C76-B57F-5E41D36F6077}" type="presParOf" srcId="{4EE892E4-D815-4B40-A1F2-E9C09A900D6F}" destId="{72C082B4-4D56-463A-BCEE-1E17BD2B058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A7A90-9B9D-4B55-9241-BB8A2E48A5F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9F446B4-50BA-4184-AABB-835D64967634}">
      <dgm:prSet phldrT="[文字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 dirty="0" smtClean="0"/>
            <a:t/>
          </a:r>
          <a:br>
            <a:rPr lang="zh-TW" altLang="en-US" dirty="0" smtClean="0"/>
          </a:br>
          <a:endParaRPr lang="zh-TW" altLang="en-US" b="1" dirty="0"/>
        </a:p>
      </dgm:t>
    </dgm:pt>
    <dgm:pt modelId="{BC3AC664-563B-440B-A020-871CD3CF397A}" type="parTrans" cxnId="{C6F9D17E-D913-4610-AA10-C5AE174FA69D}">
      <dgm:prSet/>
      <dgm:spPr/>
      <dgm:t>
        <a:bodyPr/>
        <a:lstStyle/>
        <a:p>
          <a:endParaRPr lang="zh-TW" altLang="en-US" b="1"/>
        </a:p>
      </dgm:t>
    </dgm:pt>
    <dgm:pt modelId="{35C1B331-DF61-4083-A9FF-A19695A685AC}" type="sibTrans" cxnId="{C6F9D17E-D913-4610-AA10-C5AE174FA69D}">
      <dgm:prSet/>
      <dgm:spPr/>
      <dgm:t>
        <a:bodyPr/>
        <a:lstStyle/>
        <a:p>
          <a:endParaRPr lang="zh-TW" altLang="en-US" b="1"/>
        </a:p>
      </dgm:t>
    </dgm:pt>
    <dgm:pt modelId="{BDD33D1F-EA09-4C8E-8A68-AF76A1C337B1}">
      <dgm:prSet phldrT="[文字]"/>
      <dgm:spPr/>
      <dgm:t>
        <a:bodyPr/>
        <a:lstStyle/>
        <a:p>
          <a:r>
            <a:rPr lang="zh-TW" altLang="en-US" dirty="0" smtClean="0"/>
            <a:t>多層感知器</a:t>
          </a:r>
          <a:endParaRPr lang="en-US" altLang="zh-TW" dirty="0" smtClean="0"/>
        </a:p>
        <a:p>
          <a:r>
            <a:rPr lang="zh-TW" altLang="en-US" dirty="0" smtClean="0"/>
            <a:t>模型</a:t>
          </a:r>
          <a:endParaRPr lang="zh-TW" altLang="en-US" b="1" dirty="0"/>
        </a:p>
      </dgm:t>
    </dgm:pt>
    <dgm:pt modelId="{D42DF8A6-271A-4E17-96FC-C8DFB86490C4}" type="parTrans" cxnId="{A9150708-B0CF-4FC1-A4F2-0F7EB4ABB6FD}">
      <dgm:prSet/>
      <dgm:spPr/>
      <dgm:t>
        <a:bodyPr/>
        <a:lstStyle/>
        <a:p>
          <a:endParaRPr lang="zh-TW" altLang="en-US" b="1"/>
        </a:p>
      </dgm:t>
    </dgm:pt>
    <dgm:pt modelId="{ED4A6CBD-7541-4416-83D6-8E042CA70106}" type="sibTrans" cxnId="{A9150708-B0CF-4FC1-A4F2-0F7EB4ABB6FD}">
      <dgm:prSet/>
      <dgm:spPr/>
      <dgm:t>
        <a:bodyPr/>
        <a:lstStyle/>
        <a:p>
          <a:endParaRPr lang="zh-TW" altLang="en-US" b="1"/>
        </a:p>
      </dgm:t>
    </dgm:pt>
    <dgm:pt modelId="{9AE12348-B68D-4BDC-9707-7B014D4FD590}">
      <dgm:prSet phldrT="[文字]"/>
      <dgm:spPr/>
      <dgm:t>
        <a:bodyPr/>
        <a:lstStyle/>
        <a:p>
          <a:r>
            <a:rPr lang="en-US" altLang="zh-TW" b="1" dirty="0" smtClean="0"/>
            <a:t>0~9</a:t>
          </a:r>
          <a:r>
            <a:rPr lang="zh-TW" altLang="en-US" b="1" dirty="0" smtClean="0"/>
            <a:t>的數字</a:t>
          </a:r>
          <a:endParaRPr lang="zh-TW" altLang="en-US" b="1" dirty="0"/>
        </a:p>
      </dgm:t>
    </dgm:pt>
    <dgm:pt modelId="{1372975E-917E-4732-A1A8-FE563FAADE3E}" type="parTrans" cxnId="{5A609AC2-181A-4501-B4C2-CE2C7F57789C}">
      <dgm:prSet/>
      <dgm:spPr/>
      <dgm:t>
        <a:bodyPr/>
        <a:lstStyle/>
        <a:p>
          <a:endParaRPr lang="zh-TW" altLang="en-US" b="1"/>
        </a:p>
      </dgm:t>
    </dgm:pt>
    <dgm:pt modelId="{AB645FF1-265F-499C-9BE2-EEAA7C53B7E6}" type="sibTrans" cxnId="{5A609AC2-181A-4501-B4C2-CE2C7F57789C}">
      <dgm:prSet/>
      <dgm:spPr/>
      <dgm:t>
        <a:bodyPr/>
        <a:lstStyle/>
        <a:p>
          <a:endParaRPr lang="zh-TW" altLang="en-US" b="1"/>
        </a:p>
      </dgm:t>
    </dgm:pt>
    <dgm:pt modelId="{4EE892E4-D815-4B40-A1F2-E9C09A900D6F}" type="pres">
      <dgm:prSet presAssocID="{623A7A90-9B9D-4B55-9241-BB8A2E48A5F8}" presName="Name0" presStyleCnt="0">
        <dgm:presLayoutVars>
          <dgm:dir/>
          <dgm:resizeHandles val="exact"/>
        </dgm:presLayoutVars>
      </dgm:prSet>
      <dgm:spPr/>
    </dgm:pt>
    <dgm:pt modelId="{99E3703E-C023-43CE-AF8C-231CB9BF5441}" type="pres">
      <dgm:prSet presAssocID="{F9F446B4-50BA-4184-AABB-835D64967634}" presName="node" presStyleLbl="node1" presStyleIdx="0" presStyleCnt="3" custScaleX="77292" custScaleY="86475" custLinFactNeighborX="-8617" custLinFactNeighborY="19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E2A868-42E0-4A3F-9342-8FDA9E38768E}" type="pres">
      <dgm:prSet presAssocID="{35C1B331-DF61-4083-A9FF-A19695A685AC}" presName="sibTrans" presStyleLbl="sibTrans2D1" presStyleIdx="0" presStyleCnt="2" custAng="77502" custScaleX="182227" custLinFactNeighborX="-31040" custLinFactNeighborY="-11092"/>
      <dgm:spPr/>
      <dgm:t>
        <a:bodyPr/>
        <a:lstStyle/>
        <a:p>
          <a:endParaRPr lang="zh-TW" altLang="en-US"/>
        </a:p>
      </dgm:t>
    </dgm:pt>
    <dgm:pt modelId="{135F5A01-005E-4843-980E-C0A0040F1C3D}" type="pres">
      <dgm:prSet presAssocID="{35C1B331-DF61-4083-A9FF-A19695A685AC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53F3B866-D16E-419B-ADB6-B13187F4EA72}" type="pres">
      <dgm:prSet presAssocID="{BDD33D1F-EA09-4C8E-8A68-AF76A1C337B1}" presName="node" presStyleLbl="node1" presStyleIdx="1" presStyleCnt="3" custScaleX="91118" custScaleY="92862" custLinFactNeighborX="-805" custLinFactNeighborY="-14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C710E4-E1B7-41B1-93B1-9E86D8587DE5}" type="pres">
      <dgm:prSet presAssocID="{ED4A6CBD-7541-4416-83D6-8E042CA70106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FC47E752-26A6-4E2B-BA9B-DEE01F0C381B}" type="pres">
      <dgm:prSet presAssocID="{ED4A6CBD-7541-4416-83D6-8E042CA70106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72C082B4-4D56-463A-BCEE-1E17BD2B0581}" type="pres">
      <dgm:prSet presAssocID="{9AE12348-B68D-4BDC-9707-7B014D4FD590}" presName="node" presStyleLbl="node1" presStyleIdx="2" presStyleCnt="3" custScaleX="87157" custScaleY="92982" custLinFactNeighborX="3621" custLinFactNeighborY="-201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5A275DA-529F-412E-91A3-FA72271D4F27}" type="presOf" srcId="{623A7A90-9B9D-4B55-9241-BB8A2E48A5F8}" destId="{4EE892E4-D815-4B40-A1F2-E9C09A900D6F}" srcOrd="0" destOrd="0" presId="urn:microsoft.com/office/officeart/2005/8/layout/process1"/>
    <dgm:cxn modelId="{11AEF7EF-4022-41ED-9F9B-8F3386F5CD71}" type="presOf" srcId="{35C1B331-DF61-4083-A9FF-A19695A685AC}" destId="{135F5A01-005E-4843-980E-C0A0040F1C3D}" srcOrd="1" destOrd="0" presId="urn:microsoft.com/office/officeart/2005/8/layout/process1"/>
    <dgm:cxn modelId="{554DD925-F65A-4173-81B3-AAA12EE47072}" type="presOf" srcId="{ED4A6CBD-7541-4416-83D6-8E042CA70106}" destId="{FC47E752-26A6-4E2B-BA9B-DEE01F0C381B}" srcOrd="1" destOrd="0" presId="urn:microsoft.com/office/officeart/2005/8/layout/process1"/>
    <dgm:cxn modelId="{A171C6D0-5057-4C9C-A485-664CEDA848B6}" type="presOf" srcId="{BDD33D1F-EA09-4C8E-8A68-AF76A1C337B1}" destId="{53F3B866-D16E-419B-ADB6-B13187F4EA72}" srcOrd="0" destOrd="0" presId="urn:microsoft.com/office/officeart/2005/8/layout/process1"/>
    <dgm:cxn modelId="{D802D8E3-E328-4A52-85BF-7E6916BC8890}" type="presOf" srcId="{9AE12348-B68D-4BDC-9707-7B014D4FD590}" destId="{72C082B4-4D56-463A-BCEE-1E17BD2B0581}" srcOrd="0" destOrd="0" presId="urn:microsoft.com/office/officeart/2005/8/layout/process1"/>
    <dgm:cxn modelId="{719692B1-3CF8-487D-B72C-6C9A1A9FA8B9}" type="presOf" srcId="{35C1B331-DF61-4083-A9FF-A19695A685AC}" destId="{A8E2A868-42E0-4A3F-9342-8FDA9E38768E}" srcOrd="0" destOrd="0" presId="urn:microsoft.com/office/officeart/2005/8/layout/process1"/>
    <dgm:cxn modelId="{5F386390-6A4A-4912-96AE-B3A7DDFBA8DC}" type="presOf" srcId="{ED4A6CBD-7541-4416-83D6-8E042CA70106}" destId="{7DC710E4-E1B7-41B1-93B1-9E86D8587DE5}" srcOrd="0" destOrd="0" presId="urn:microsoft.com/office/officeart/2005/8/layout/process1"/>
    <dgm:cxn modelId="{A9150708-B0CF-4FC1-A4F2-0F7EB4ABB6FD}" srcId="{623A7A90-9B9D-4B55-9241-BB8A2E48A5F8}" destId="{BDD33D1F-EA09-4C8E-8A68-AF76A1C337B1}" srcOrd="1" destOrd="0" parTransId="{D42DF8A6-271A-4E17-96FC-C8DFB86490C4}" sibTransId="{ED4A6CBD-7541-4416-83D6-8E042CA70106}"/>
    <dgm:cxn modelId="{C6F9D17E-D913-4610-AA10-C5AE174FA69D}" srcId="{623A7A90-9B9D-4B55-9241-BB8A2E48A5F8}" destId="{F9F446B4-50BA-4184-AABB-835D64967634}" srcOrd="0" destOrd="0" parTransId="{BC3AC664-563B-440B-A020-871CD3CF397A}" sibTransId="{35C1B331-DF61-4083-A9FF-A19695A685AC}"/>
    <dgm:cxn modelId="{5A609AC2-181A-4501-B4C2-CE2C7F57789C}" srcId="{623A7A90-9B9D-4B55-9241-BB8A2E48A5F8}" destId="{9AE12348-B68D-4BDC-9707-7B014D4FD590}" srcOrd="2" destOrd="0" parTransId="{1372975E-917E-4732-A1A8-FE563FAADE3E}" sibTransId="{AB645FF1-265F-499C-9BE2-EEAA7C53B7E6}"/>
    <dgm:cxn modelId="{B07FFCEE-045E-4AFA-A4D9-65025972BEBE}" type="presOf" srcId="{F9F446B4-50BA-4184-AABB-835D64967634}" destId="{99E3703E-C023-43CE-AF8C-231CB9BF5441}" srcOrd="0" destOrd="0" presId="urn:microsoft.com/office/officeart/2005/8/layout/process1"/>
    <dgm:cxn modelId="{185BDF09-FA91-4F27-8E66-0DA14496A203}" type="presParOf" srcId="{4EE892E4-D815-4B40-A1F2-E9C09A900D6F}" destId="{99E3703E-C023-43CE-AF8C-231CB9BF5441}" srcOrd="0" destOrd="0" presId="urn:microsoft.com/office/officeart/2005/8/layout/process1"/>
    <dgm:cxn modelId="{5781255D-E05F-4911-BA36-C89E2193E76C}" type="presParOf" srcId="{4EE892E4-D815-4B40-A1F2-E9C09A900D6F}" destId="{A8E2A868-42E0-4A3F-9342-8FDA9E38768E}" srcOrd="1" destOrd="0" presId="urn:microsoft.com/office/officeart/2005/8/layout/process1"/>
    <dgm:cxn modelId="{B9122864-C12B-470A-838F-9EFD0ABA7034}" type="presParOf" srcId="{A8E2A868-42E0-4A3F-9342-8FDA9E38768E}" destId="{135F5A01-005E-4843-980E-C0A0040F1C3D}" srcOrd="0" destOrd="0" presId="urn:microsoft.com/office/officeart/2005/8/layout/process1"/>
    <dgm:cxn modelId="{8B008707-51CB-4761-83D6-95A9D386C39E}" type="presParOf" srcId="{4EE892E4-D815-4B40-A1F2-E9C09A900D6F}" destId="{53F3B866-D16E-419B-ADB6-B13187F4EA72}" srcOrd="2" destOrd="0" presId="urn:microsoft.com/office/officeart/2005/8/layout/process1"/>
    <dgm:cxn modelId="{27AF4CF6-F6BB-4EA1-B7F3-E423840D9BDD}" type="presParOf" srcId="{4EE892E4-D815-4B40-A1F2-E9C09A900D6F}" destId="{7DC710E4-E1B7-41B1-93B1-9E86D8587DE5}" srcOrd="3" destOrd="0" presId="urn:microsoft.com/office/officeart/2005/8/layout/process1"/>
    <dgm:cxn modelId="{C15D6108-1377-4F41-B16E-2D972F38961A}" type="presParOf" srcId="{7DC710E4-E1B7-41B1-93B1-9E86D8587DE5}" destId="{FC47E752-26A6-4E2B-BA9B-DEE01F0C381B}" srcOrd="0" destOrd="0" presId="urn:microsoft.com/office/officeart/2005/8/layout/process1"/>
    <dgm:cxn modelId="{67DCA7C5-4AE0-4034-A73F-39DC5B0FC7EB}" type="presParOf" srcId="{4EE892E4-D815-4B40-A1F2-E9C09A900D6F}" destId="{72C082B4-4D56-463A-BCEE-1E17BD2B058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09FACA-AC91-4E73-8016-DB1B8762B020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7BAD0B6-8C16-4C52-B586-CE141B6A35DF}">
      <dgm:prSet phldrT="[文字]"/>
      <dgm:spPr/>
      <dgm:t>
        <a:bodyPr/>
        <a:lstStyle/>
        <a:p>
          <a:r>
            <a:rPr lang="en-US" altLang="zh-TW" dirty="0" smtClean="0"/>
            <a:t>1.</a:t>
          </a:r>
          <a:r>
            <a:rPr lang="zh-TW" altLang="en-US" dirty="0" smtClean="0"/>
            <a:t>資料預處理</a:t>
          </a:r>
          <a:endParaRPr lang="zh-TW" altLang="en-US" dirty="0"/>
        </a:p>
      </dgm:t>
    </dgm:pt>
    <dgm:pt modelId="{371A2539-F061-43F4-99BD-78A65AB03D30}" type="parTrans" cxnId="{4EDAD67C-B9FE-4C3F-90F2-1FE3D80F67EC}">
      <dgm:prSet/>
      <dgm:spPr/>
      <dgm:t>
        <a:bodyPr/>
        <a:lstStyle/>
        <a:p>
          <a:endParaRPr lang="zh-TW" altLang="en-US"/>
        </a:p>
      </dgm:t>
    </dgm:pt>
    <dgm:pt modelId="{8F4F4B9E-62B6-47D9-96D5-1365935C7B24}" type="sibTrans" cxnId="{4EDAD67C-B9FE-4C3F-90F2-1FE3D80F67EC}">
      <dgm:prSet/>
      <dgm:spPr/>
      <dgm:t>
        <a:bodyPr/>
        <a:lstStyle/>
        <a:p>
          <a:endParaRPr lang="zh-TW" altLang="en-US"/>
        </a:p>
      </dgm:t>
    </dgm:pt>
    <dgm:pt modelId="{C63B465A-0F32-4C3C-9716-23C8399A89AB}">
      <dgm:prSet phldrT="[文字]"/>
      <dgm:spPr/>
      <dgm:t>
        <a:bodyPr/>
        <a:lstStyle/>
        <a:p>
          <a:r>
            <a:rPr lang="en-US" altLang="zh-TW" dirty="0" smtClean="0"/>
            <a:t>2.</a:t>
          </a:r>
          <a:r>
            <a:rPr lang="zh-TW" altLang="en-US" dirty="0" smtClean="0"/>
            <a:t>建立模型</a:t>
          </a:r>
          <a:endParaRPr lang="zh-TW" altLang="en-US" dirty="0"/>
        </a:p>
      </dgm:t>
    </dgm:pt>
    <dgm:pt modelId="{0DBE771F-182A-4C06-ABBE-219A72D09BC0}" type="parTrans" cxnId="{2EB11333-6F9F-449A-B510-21F14E7F4990}">
      <dgm:prSet/>
      <dgm:spPr/>
      <dgm:t>
        <a:bodyPr/>
        <a:lstStyle/>
        <a:p>
          <a:endParaRPr lang="zh-TW" altLang="en-US"/>
        </a:p>
      </dgm:t>
    </dgm:pt>
    <dgm:pt modelId="{82249ACA-D43D-4857-AF4A-F85C1A8CF593}" type="sibTrans" cxnId="{2EB11333-6F9F-449A-B510-21F14E7F4990}">
      <dgm:prSet/>
      <dgm:spPr/>
      <dgm:t>
        <a:bodyPr/>
        <a:lstStyle/>
        <a:p>
          <a:endParaRPr lang="zh-TW" altLang="en-US"/>
        </a:p>
      </dgm:t>
    </dgm:pt>
    <dgm:pt modelId="{2822358E-3BF3-4F41-A4D9-D9DDFB2FB004}">
      <dgm:prSet phldrT="[文字]"/>
      <dgm:spPr/>
      <dgm:t>
        <a:bodyPr/>
        <a:lstStyle/>
        <a:p>
          <a:r>
            <a:rPr lang="en-US" altLang="zh-TW" dirty="0" smtClean="0"/>
            <a:t>3.</a:t>
          </a:r>
          <a:r>
            <a:rPr lang="zh-TW" altLang="en-US" dirty="0" smtClean="0"/>
            <a:t>訓練模型</a:t>
          </a:r>
          <a:endParaRPr lang="zh-TW" altLang="en-US" dirty="0"/>
        </a:p>
      </dgm:t>
    </dgm:pt>
    <dgm:pt modelId="{FB946F16-0F92-4D27-BCFB-AEDCDAAF81D1}" type="parTrans" cxnId="{77205231-2DED-4E20-9295-A9E103271F0A}">
      <dgm:prSet/>
      <dgm:spPr/>
      <dgm:t>
        <a:bodyPr/>
        <a:lstStyle/>
        <a:p>
          <a:endParaRPr lang="zh-TW" altLang="en-US"/>
        </a:p>
      </dgm:t>
    </dgm:pt>
    <dgm:pt modelId="{AC2359B2-22AB-4DD0-94D2-8CA02A7B22E2}" type="sibTrans" cxnId="{77205231-2DED-4E20-9295-A9E103271F0A}">
      <dgm:prSet/>
      <dgm:spPr/>
      <dgm:t>
        <a:bodyPr/>
        <a:lstStyle/>
        <a:p>
          <a:endParaRPr lang="zh-TW" altLang="en-US"/>
        </a:p>
      </dgm:t>
    </dgm:pt>
    <dgm:pt modelId="{90E4C22D-1DEB-41E8-B12F-5CDFEE2E9D97}">
      <dgm:prSet phldrT="[文字]"/>
      <dgm:spPr/>
      <dgm:t>
        <a:bodyPr/>
        <a:lstStyle/>
        <a:p>
          <a:r>
            <a:rPr lang="en-US" altLang="zh-TW" dirty="0" smtClean="0"/>
            <a:t>4.</a:t>
          </a:r>
          <a:r>
            <a:rPr lang="zh-TW" altLang="en-US" dirty="0" smtClean="0"/>
            <a:t>評估模型準確率</a:t>
          </a:r>
          <a:endParaRPr lang="zh-TW" altLang="en-US" dirty="0"/>
        </a:p>
      </dgm:t>
    </dgm:pt>
    <dgm:pt modelId="{06567D8A-207E-4B1B-94A4-A46AC808DF21}" type="parTrans" cxnId="{D461C42F-65CD-400B-B62C-626797E13857}">
      <dgm:prSet/>
      <dgm:spPr/>
      <dgm:t>
        <a:bodyPr/>
        <a:lstStyle/>
        <a:p>
          <a:endParaRPr lang="zh-TW" altLang="en-US"/>
        </a:p>
      </dgm:t>
    </dgm:pt>
    <dgm:pt modelId="{5417C7DA-C3AC-4C65-9D7B-FEBCF8788B9F}" type="sibTrans" cxnId="{D461C42F-65CD-400B-B62C-626797E13857}">
      <dgm:prSet/>
      <dgm:spPr/>
      <dgm:t>
        <a:bodyPr/>
        <a:lstStyle/>
        <a:p>
          <a:endParaRPr lang="zh-TW" altLang="en-US"/>
        </a:p>
      </dgm:t>
    </dgm:pt>
    <dgm:pt modelId="{A847D06A-4F1C-4494-B838-A60072E097D8}">
      <dgm:prSet phldrT="[文字]"/>
      <dgm:spPr/>
      <dgm:t>
        <a:bodyPr/>
        <a:lstStyle/>
        <a:p>
          <a:r>
            <a:rPr lang="en-US" altLang="zh-TW" dirty="0" smtClean="0"/>
            <a:t>5.</a:t>
          </a:r>
          <a:r>
            <a:rPr lang="zh-TW" altLang="en-US" dirty="0" smtClean="0"/>
            <a:t>進行預測</a:t>
          </a:r>
          <a:endParaRPr lang="zh-TW" altLang="en-US" dirty="0"/>
        </a:p>
      </dgm:t>
    </dgm:pt>
    <dgm:pt modelId="{F5CDB933-57F2-42AA-8048-538561EF40ED}" type="parTrans" cxnId="{2313E0E2-EB7C-49F7-99F8-96215A95FC06}">
      <dgm:prSet/>
      <dgm:spPr/>
      <dgm:t>
        <a:bodyPr/>
        <a:lstStyle/>
        <a:p>
          <a:endParaRPr lang="zh-TW" altLang="en-US"/>
        </a:p>
      </dgm:t>
    </dgm:pt>
    <dgm:pt modelId="{6DE40ED1-E817-4B3F-8108-1062DCCE8D5B}" type="sibTrans" cxnId="{2313E0E2-EB7C-49F7-99F8-96215A95FC06}">
      <dgm:prSet/>
      <dgm:spPr/>
      <dgm:t>
        <a:bodyPr/>
        <a:lstStyle/>
        <a:p>
          <a:endParaRPr lang="zh-TW" altLang="en-US"/>
        </a:p>
      </dgm:t>
    </dgm:pt>
    <dgm:pt modelId="{9494966A-2BAA-4DA4-8021-7668BB6D197F}" type="pres">
      <dgm:prSet presAssocID="{9409FACA-AC91-4E73-8016-DB1B8762B0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F2E1947-1CE2-4BDE-88E2-355AA6CE7755}" type="pres">
      <dgm:prSet presAssocID="{57BAD0B6-8C16-4C52-B586-CE141B6A35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6A5AA0-50C7-45E3-8EB7-EDE3693FAAD7}" type="pres">
      <dgm:prSet presAssocID="{8F4F4B9E-62B6-47D9-96D5-1365935C7B24}" presName="sibTrans" presStyleLbl="sibTrans1D1" presStyleIdx="0" presStyleCnt="4"/>
      <dgm:spPr/>
      <dgm:t>
        <a:bodyPr/>
        <a:lstStyle/>
        <a:p>
          <a:endParaRPr lang="zh-TW" altLang="en-US"/>
        </a:p>
      </dgm:t>
    </dgm:pt>
    <dgm:pt modelId="{3F6FD2C1-B0D0-45AD-A757-116F14341C4B}" type="pres">
      <dgm:prSet presAssocID="{8F4F4B9E-62B6-47D9-96D5-1365935C7B24}" presName="connectorText" presStyleLbl="sibTrans1D1" presStyleIdx="0" presStyleCnt="4"/>
      <dgm:spPr/>
      <dgm:t>
        <a:bodyPr/>
        <a:lstStyle/>
        <a:p>
          <a:endParaRPr lang="zh-TW" altLang="en-US"/>
        </a:p>
      </dgm:t>
    </dgm:pt>
    <dgm:pt modelId="{BB7F8B3C-57B3-4F5E-9C20-0557A895971D}" type="pres">
      <dgm:prSet presAssocID="{C63B465A-0F32-4C3C-9716-23C8399A89A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AAC804-8180-4A71-B5FE-FA752EE39610}" type="pres">
      <dgm:prSet presAssocID="{82249ACA-D43D-4857-AF4A-F85C1A8CF593}" presName="sibTrans" presStyleLbl="sibTrans1D1" presStyleIdx="1" presStyleCnt="4"/>
      <dgm:spPr/>
      <dgm:t>
        <a:bodyPr/>
        <a:lstStyle/>
        <a:p>
          <a:endParaRPr lang="zh-TW" altLang="en-US"/>
        </a:p>
      </dgm:t>
    </dgm:pt>
    <dgm:pt modelId="{07097D81-0A4D-4AFA-BCC3-D70B29339CF9}" type="pres">
      <dgm:prSet presAssocID="{82249ACA-D43D-4857-AF4A-F85C1A8CF593}" presName="connectorText" presStyleLbl="sibTrans1D1" presStyleIdx="1" presStyleCnt="4"/>
      <dgm:spPr/>
      <dgm:t>
        <a:bodyPr/>
        <a:lstStyle/>
        <a:p>
          <a:endParaRPr lang="zh-TW" altLang="en-US"/>
        </a:p>
      </dgm:t>
    </dgm:pt>
    <dgm:pt modelId="{CFE2689C-4268-41A9-BF6B-749E6C42626C}" type="pres">
      <dgm:prSet presAssocID="{2822358E-3BF3-4F41-A4D9-D9DDFB2FB00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66D468-5506-446B-8B62-AF16DF2BDB49}" type="pres">
      <dgm:prSet presAssocID="{AC2359B2-22AB-4DD0-94D2-8CA02A7B22E2}" presName="sibTrans" presStyleLbl="sibTrans1D1" presStyleIdx="2" presStyleCnt="4"/>
      <dgm:spPr/>
      <dgm:t>
        <a:bodyPr/>
        <a:lstStyle/>
        <a:p>
          <a:endParaRPr lang="zh-TW" altLang="en-US"/>
        </a:p>
      </dgm:t>
    </dgm:pt>
    <dgm:pt modelId="{8334F2F5-9A7D-4749-BFF9-DE9DBD865474}" type="pres">
      <dgm:prSet presAssocID="{AC2359B2-22AB-4DD0-94D2-8CA02A7B22E2}" presName="connectorText" presStyleLbl="sibTrans1D1" presStyleIdx="2" presStyleCnt="4"/>
      <dgm:spPr/>
      <dgm:t>
        <a:bodyPr/>
        <a:lstStyle/>
        <a:p>
          <a:endParaRPr lang="zh-TW" altLang="en-US"/>
        </a:p>
      </dgm:t>
    </dgm:pt>
    <dgm:pt modelId="{B4F200D1-B3B5-423B-A12B-66A38DF19DAD}" type="pres">
      <dgm:prSet presAssocID="{90E4C22D-1DEB-41E8-B12F-5CDFEE2E9D97}" presName="node" presStyleLbl="node1" presStyleIdx="3" presStyleCnt="5" custLinFactNeighborX="18772" custLinFactNeighborY="73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509F2E-4228-46E7-8F58-729EC540FAF9}" type="pres">
      <dgm:prSet presAssocID="{5417C7DA-C3AC-4C65-9D7B-FEBCF8788B9F}" presName="sibTrans" presStyleLbl="sibTrans1D1" presStyleIdx="3" presStyleCnt="4"/>
      <dgm:spPr/>
      <dgm:t>
        <a:bodyPr/>
        <a:lstStyle/>
        <a:p>
          <a:endParaRPr lang="zh-TW" altLang="en-US"/>
        </a:p>
      </dgm:t>
    </dgm:pt>
    <dgm:pt modelId="{EA327A80-D077-48E2-8436-AEAAB96C25EE}" type="pres">
      <dgm:prSet presAssocID="{5417C7DA-C3AC-4C65-9D7B-FEBCF8788B9F}" presName="connectorText" presStyleLbl="sibTrans1D1" presStyleIdx="3" presStyleCnt="4"/>
      <dgm:spPr/>
      <dgm:t>
        <a:bodyPr/>
        <a:lstStyle/>
        <a:p>
          <a:endParaRPr lang="zh-TW" altLang="en-US"/>
        </a:p>
      </dgm:t>
    </dgm:pt>
    <dgm:pt modelId="{C7225F9B-357A-442E-8B27-1C0BD6527631}" type="pres">
      <dgm:prSet presAssocID="{A847D06A-4F1C-4494-B838-A60072E097D8}" presName="node" presStyleLbl="node1" presStyleIdx="4" presStyleCnt="5" custScaleY="98302" custLinFactNeighborX="39747" custLinFactNeighborY="73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D2CCC41-6A48-4AA0-8BE8-3834EA2100A5}" type="presOf" srcId="{57BAD0B6-8C16-4C52-B586-CE141B6A35DF}" destId="{AF2E1947-1CE2-4BDE-88E2-355AA6CE7755}" srcOrd="0" destOrd="0" presId="urn:microsoft.com/office/officeart/2005/8/layout/bProcess3"/>
    <dgm:cxn modelId="{219F036F-F680-4800-8B4C-E55F55D33AF0}" type="presOf" srcId="{9409FACA-AC91-4E73-8016-DB1B8762B020}" destId="{9494966A-2BAA-4DA4-8021-7668BB6D197F}" srcOrd="0" destOrd="0" presId="urn:microsoft.com/office/officeart/2005/8/layout/bProcess3"/>
    <dgm:cxn modelId="{2313E0E2-EB7C-49F7-99F8-96215A95FC06}" srcId="{9409FACA-AC91-4E73-8016-DB1B8762B020}" destId="{A847D06A-4F1C-4494-B838-A60072E097D8}" srcOrd="4" destOrd="0" parTransId="{F5CDB933-57F2-42AA-8048-538561EF40ED}" sibTransId="{6DE40ED1-E817-4B3F-8108-1062DCCE8D5B}"/>
    <dgm:cxn modelId="{CBFE97B9-FC4B-42A6-8C19-F6E3A30BB949}" type="presOf" srcId="{AC2359B2-22AB-4DD0-94D2-8CA02A7B22E2}" destId="{0566D468-5506-446B-8B62-AF16DF2BDB49}" srcOrd="0" destOrd="0" presId="urn:microsoft.com/office/officeart/2005/8/layout/bProcess3"/>
    <dgm:cxn modelId="{77205231-2DED-4E20-9295-A9E103271F0A}" srcId="{9409FACA-AC91-4E73-8016-DB1B8762B020}" destId="{2822358E-3BF3-4F41-A4D9-D9DDFB2FB004}" srcOrd="2" destOrd="0" parTransId="{FB946F16-0F92-4D27-BCFB-AEDCDAAF81D1}" sibTransId="{AC2359B2-22AB-4DD0-94D2-8CA02A7B22E2}"/>
    <dgm:cxn modelId="{CBD19BCB-CE4F-4106-BA49-30F2AC1586DA}" type="presOf" srcId="{A847D06A-4F1C-4494-B838-A60072E097D8}" destId="{C7225F9B-357A-442E-8B27-1C0BD6527631}" srcOrd="0" destOrd="0" presId="urn:microsoft.com/office/officeart/2005/8/layout/bProcess3"/>
    <dgm:cxn modelId="{DD80BF0D-F19F-4711-B73D-2A11B09B5DFE}" type="presOf" srcId="{5417C7DA-C3AC-4C65-9D7B-FEBCF8788B9F}" destId="{EA327A80-D077-48E2-8436-AEAAB96C25EE}" srcOrd="1" destOrd="0" presId="urn:microsoft.com/office/officeart/2005/8/layout/bProcess3"/>
    <dgm:cxn modelId="{2EB11333-6F9F-449A-B510-21F14E7F4990}" srcId="{9409FACA-AC91-4E73-8016-DB1B8762B020}" destId="{C63B465A-0F32-4C3C-9716-23C8399A89AB}" srcOrd="1" destOrd="0" parTransId="{0DBE771F-182A-4C06-ABBE-219A72D09BC0}" sibTransId="{82249ACA-D43D-4857-AF4A-F85C1A8CF593}"/>
    <dgm:cxn modelId="{A412C9EA-78AE-423E-BA78-D9756FE39377}" type="presOf" srcId="{82249ACA-D43D-4857-AF4A-F85C1A8CF593}" destId="{07097D81-0A4D-4AFA-BCC3-D70B29339CF9}" srcOrd="1" destOrd="0" presId="urn:microsoft.com/office/officeart/2005/8/layout/bProcess3"/>
    <dgm:cxn modelId="{C654DE9F-A5E4-40CF-97CE-D6E36D96CA80}" type="presOf" srcId="{C63B465A-0F32-4C3C-9716-23C8399A89AB}" destId="{BB7F8B3C-57B3-4F5E-9C20-0557A895971D}" srcOrd="0" destOrd="0" presId="urn:microsoft.com/office/officeart/2005/8/layout/bProcess3"/>
    <dgm:cxn modelId="{93248BD1-5F28-4DCD-81D9-7486E267251C}" type="presOf" srcId="{2822358E-3BF3-4F41-A4D9-D9DDFB2FB004}" destId="{CFE2689C-4268-41A9-BF6B-749E6C42626C}" srcOrd="0" destOrd="0" presId="urn:microsoft.com/office/officeart/2005/8/layout/bProcess3"/>
    <dgm:cxn modelId="{8853C635-4B32-4863-8F2F-7D4C15546CFF}" type="presOf" srcId="{5417C7DA-C3AC-4C65-9D7B-FEBCF8788B9F}" destId="{F7509F2E-4228-46E7-8F58-729EC540FAF9}" srcOrd="0" destOrd="0" presId="urn:microsoft.com/office/officeart/2005/8/layout/bProcess3"/>
    <dgm:cxn modelId="{D461C42F-65CD-400B-B62C-626797E13857}" srcId="{9409FACA-AC91-4E73-8016-DB1B8762B020}" destId="{90E4C22D-1DEB-41E8-B12F-5CDFEE2E9D97}" srcOrd="3" destOrd="0" parTransId="{06567D8A-207E-4B1B-94A4-A46AC808DF21}" sibTransId="{5417C7DA-C3AC-4C65-9D7B-FEBCF8788B9F}"/>
    <dgm:cxn modelId="{9A960976-EBE5-4F5F-AB8A-5ED29A699D0C}" type="presOf" srcId="{82249ACA-D43D-4857-AF4A-F85C1A8CF593}" destId="{66AAC804-8180-4A71-B5FE-FA752EE39610}" srcOrd="0" destOrd="0" presId="urn:microsoft.com/office/officeart/2005/8/layout/bProcess3"/>
    <dgm:cxn modelId="{4EDAD67C-B9FE-4C3F-90F2-1FE3D80F67EC}" srcId="{9409FACA-AC91-4E73-8016-DB1B8762B020}" destId="{57BAD0B6-8C16-4C52-B586-CE141B6A35DF}" srcOrd="0" destOrd="0" parTransId="{371A2539-F061-43F4-99BD-78A65AB03D30}" sibTransId="{8F4F4B9E-62B6-47D9-96D5-1365935C7B24}"/>
    <dgm:cxn modelId="{739962BE-C180-4B1C-8995-BF2B0F2DC897}" type="presOf" srcId="{8F4F4B9E-62B6-47D9-96D5-1365935C7B24}" destId="{7B6A5AA0-50C7-45E3-8EB7-EDE3693FAAD7}" srcOrd="0" destOrd="0" presId="urn:microsoft.com/office/officeart/2005/8/layout/bProcess3"/>
    <dgm:cxn modelId="{D073A2BA-8C4D-468C-8E19-4A40905C1AC7}" type="presOf" srcId="{90E4C22D-1DEB-41E8-B12F-5CDFEE2E9D97}" destId="{B4F200D1-B3B5-423B-A12B-66A38DF19DAD}" srcOrd="0" destOrd="0" presId="urn:microsoft.com/office/officeart/2005/8/layout/bProcess3"/>
    <dgm:cxn modelId="{E09A69AF-91F4-4CD5-93D9-9854C4753CF2}" type="presOf" srcId="{8F4F4B9E-62B6-47D9-96D5-1365935C7B24}" destId="{3F6FD2C1-B0D0-45AD-A757-116F14341C4B}" srcOrd="1" destOrd="0" presId="urn:microsoft.com/office/officeart/2005/8/layout/bProcess3"/>
    <dgm:cxn modelId="{295724DF-80A2-4C4A-A744-376D6565C656}" type="presOf" srcId="{AC2359B2-22AB-4DD0-94D2-8CA02A7B22E2}" destId="{8334F2F5-9A7D-4749-BFF9-DE9DBD865474}" srcOrd="1" destOrd="0" presId="urn:microsoft.com/office/officeart/2005/8/layout/bProcess3"/>
    <dgm:cxn modelId="{0E0BD390-A9E2-4592-9A70-CFF5A6AA6063}" type="presParOf" srcId="{9494966A-2BAA-4DA4-8021-7668BB6D197F}" destId="{AF2E1947-1CE2-4BDE-88E2-355AA6CE7755}" srcOrd="0" destOrd="0" presId="urn:microsoft.com/office/officeart/2005/8/layout/bProcess3"/>
    <dgm:cxn modelId="{C57E77A5-C467-4C10-A211-DBB44C84E66E}" type="presParOf" srcId="{9494966A-2BAA-4DA4-8021-7668BB6D197F}" destId="{7B6A5AA0-50C7-45E3-8EB7-EDE3693FAAD7}" srcOrd="1" destOrd="0" presId="urn:microsoft.com/office/officeart/2005/8/layout/bProcess3"/>
    <dgm:cxn modelId="{B07566CC-3E9C-4F3F-8CD3-1260D313530A}" type="presParOf" srcId="{7B6A5AA0-50C7-45E3-8EB7-EDE3693FAAD7}" destId="{3F6FD2C1-B0D0-45AD-A757-116F14341C4B}" srcOrd="0" destOrd="0" presId="urn:microsoft.com/office/officeart/2005/8/layout/bProcess3"/>
    <dgm:cxn modelId="{524EC32E-3076-4A6D-BA29-E7001DDFFD9C}" type="presParOf" srcId="{9494966A-2BAA-4DA4-8021-7668BB6D197F}" destId="{BB7F8B3C-57B3-4F5E-9C20-0557A895971D}" srcOrd="2" destOrd="0" presId="urn:microsoft.com/office/officeart/2005/8/layout/bProcess3"/>
    <dgm:cxn modelId="{F5E67E63-CF7F-4DC8-9143-B6FD3E5445CE}" type="presParOf" srcId="{9494966A-2BAA-4DA4-8021-7668BB6D197F}" destId="{66AAC804-8180-4A71-B5FE-FA752EE39610}" srcOrd="3" destOrd="0" presId="urn:microsoft.com/office/officeart/2005/8/layout/bProcess3"/>
    <dgm:cxn modelId="{852C79A2-7582-4BC1-974C-9EECC3A0EBA6}" type="presParOf" srcId="{66AAC804-8180-4A71-B5FE-FA752EE39610}" destId="{07097D81-0A4D-4AFA-BCC3-D70B29339CF9}" srcOrd="0" destOrd="0" presId="urn:microsoft.com/office/officeart/2005/8/layout/bProcess3"/>
    <dgm:cxn modelId="{1DBBD54C-95B7-4C56-92C8-4C04A71E5B61}" type="presParOf" srcId="{9494966A-2BAA-4DA4-8021-7668BB6D197F}" destId="{CFE2689C-4268-41A9-BF6B-749E6C42626C}" srcOrd="4" destOrd="0" presId="urn:microsoft.com/office/officeart/2005/8/layout/bProcess3"/>
    <dgm:cxn modelId="{ED862034-4D43-476C-A29A-178B1BB7BDB3}" type="presParOf" srcId="{9494966A-2BAA-4DA4-8021-7668BB6D197F}" destId="{0566D468-5506-446B-8B62-AF16DF2BDB49}" srcOrd="5" destOrd="0" presId="urn:microsoft.com/office/officeart/2005/8/layout/bProcess3"/>
    <dgm:cxn modelId="{BB51146D-32BB-44F5-935E-F9D2541599A5}" type="presParOf" srcId="{0566D468-5506-446B-8B62-AF16DF2BDB49}" destId="{8334F2F5-9A7D-4749-BFF9-DE9DBD865474}" srcOrd="0" destOrd="0" presId="urn:microsoft.com/office/officeart/2005/8/layout/bProcess3"/>
    <dgm:cxn modelId="{C1385212-ED9E-4FBB-B7F6-11E0D6B7AFE2}" type="presParOf" srcId="{9494966A-2BAA-4DA4-8021-7668BB6D197F}" destId="{B4F200D1-B3B5-423B-A12B-66A38DF19DAD}" srcOrd="6" destOrd="0" presId="urn:microsoft.com/office/officeart/2005/8/layout/bProcess3"/>
    <dgm:cxn modelId="{AE742F69-1096-47C7-BE72-09ED29F0E27F}" type="presParOf" srcId="{9494966A-2BAA-4DA4-8021-7668BB6D197F}" destId="{F7509F2E-4228-46E7-8F58-729EC540FAF9}" srcOrd="7" destOrd="0" presId="urn:microsoft.com/office/officeart/2005/8/layout/bProcess3"/>
    <dgm:cxn modelId="{7C3635A6-D483-46F2-99AA-65777EF57FFF}" type="presParOf" srcId="{F7509F2E-4228-46E7-8F58-729EC540FAF9}" destId="{EA327A80-D077-48E2-8436-AEAAB96C25EE}" srcOrd="0" destOrd="0" presId="urn:microsoft.com/office/officeart/2005/8/layout/bProcess3"/>
    <dgm:cxn modelId="{45744BA7-81D4-4199-BA27-DD5B0772E708}" type="presParOf" srcId="{9494966A-2BAA-4DA4-8021-7668BB6D197F}" destId="{C7225F9B-357A-442E-8B27-1C0BD6527631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3B866-D16E-419B-ADB6-B13187F4EA72}">
      <dsp:nvSpPr>
        <dsp:cNvPr id="0" name=""/>
        <dsp:cNvSpPr/>
      </dsp:nvSpPr>
      <dsp:spPr>
        <a:xfrm>
          <a:off x="118670" y="0"/>
          <a:ext cx="2889284" cy="1860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資料預處理</a:t>
          </a:r>
          <a:endParaRPr lang="zh-TW" altLang="en-US" sz="3100" kern="1200" dirty="0"/>
        </a:p>
      </dsp:txBody>
      <dsp:txXfrm>
        <a:off x="173175" y="54505"/>
        <a:ext cx="2780274" cy="1751911"/>
      </dsp:txXfrm>
    </dsp:sp>
    <dsp:sp modelId="{7DC710E4-E1B7-41B1-93B1-9E86D8587DE5}">
      <dsp:nvSpPr>
        <dsp:cNvPr id="0" name=""/>
        <dsp:cNvSpPr/>
      </dsp:nvSpPr>
      <dsp:spPr>
        <a:xfrm>
          <a:off x="3272782" y="536767"/>
          <a:ext cx="600477" cy="806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272782" y="698159"/>
        <a:ext cx="420334" cy="484178"/>
      </dsp:txXfrm>
    </dsp:sp>
    <dsp:sp modelId="{72C082B4-4D56-463A-BCEE-1E17BD2B0581}">
      <dsp:nvSpPr>
        <dsp:cNvPr id="0" name=""/>
        <dsp:cNvSpPr/>
      </dsp:nvSpPr>
      <dsp:spPr>
        <a:xfrm>
          <a:off x="4140930" y="0"/>
          <a:ext cx="2559308" cy="18609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多層感知器</a:t>
          </a:r>
          <a:endParaRPr lang="en-US" altLang="zh-TW" sz="3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模型</a:t>
          </a:r>
          <a:endParaRPr lang="zh-TW" altLang="en-US" sz="3100" kern="1200" dirty="0"/>
        </a:p>
      </dsp:txBody>
      <dsp:txXfrm>
        <a:off x="4195435" y="54505"/>
        <a:ext cx="2450298" cy="1751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3703E-C023-43CE-AF8C-231CB9BF5441}">
      <dsp:nvSpPr>
        <dsp:cNvPr id="0" name=""/>
        <dsp:cNvSpPr/>
      </dsp:nvSpPr>
      <dsp:spPr>
        <a:xfrm>
          <a:off x="0" y="609484"/>
          <a:ext cx="2336305" cy="15683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/>
          </a:r>
          <a:br>
            <a:rPr lang="zh-TW" altLang="en-US" sz="2800" kern="1200" dirty="0" smtClean="0"/>
          </a:br>
          <a:endParaRPr lang="zh-TW" altLang="en-US" sz="2800" b="1" kern="1200" dirty="0"/>
        </a:p>
      </dsp:txBody>
      <dsp:txXfrm>
        <a:off x="45935" y="655419"/>
        <a:ext cx="2244435" cy="1476457"/>
      </dsp:txXfrm>
    </dsp:sp>
    <dsp:sp modelId="{A8E2A868-42E0-4A3F-9342-8FDA9E38768E}">
      <dsp:nvSpPr>
        <dsp:cNvPr id="0" name=""/>
        <dsp:cNvSpPr/>
      </dsp:nvSpPr>
      <dsp:spPr>
        <a:xfrm rot="21651">
          <a:off x="2177051" y="906648"/>
          <a:ext cx="1160977" cy="749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b="1" kern="1200"/>
        </a:p>
      </dsp:txBody>
      <dsp:txXfrm>
        <a:off x="2177053" y="1055866"/>
        <a:ext cx="936088" cy="449777"/>
      </dsp:txXfrm>
    </dsp:sp>
    <dsp:sp modelId="{53F3B866-D16E-419B-ADB6-B13187F4EA72}">
      <dsp:nvSpPr>
        <dsp:cNvPr id="0" name=""/>
        <dsp:cNvSpPr/>
      </dsp:nvSpPr>
      <dsp:spPr>
        <a:xfrm>
          <a:off x="3538232" y="490683"/>
          <a:ext cx="2754223" cy="1684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多層感知器</a:t>
          </a:r>
          <a:endParaRPr lang="en-US" altLang="zh-TW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模型</a:t>
          </a:r>
          <a:endParaRPr lang="zh-TW" altLang="en-US" sz="2800" b="1" kern="1200" dirty="0"/>
        </a:p>
      </dsp:txBody>
      <dsp:txXfrm>
        <a:off x="3587559" y="540010"/>
        <a:ext cx="2655569" cy="1585509"/>
      </dsp:txXfrm>
    </dsp:sp>
    <dsp:sp modelId="{7DC710E4-E1B7-41B1-93B1-9E86D8587DE5}">
      <dsp:nvSpPr>
        <dsp:cNvPr id="0" name=""/>
        <dsp:cNvSpPr/>
      </dsp:nvSpPr>
      <dsp:spPr>
        <a:xfrm rot="21590845">
          <a:off x="6597803" y="952608"/>
          <a:ext cx="647340" cy="749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b="1" kern="1200"/>
        </a:p>
      </dsp:txBody>
      <dsp:txXfrm>
        <a:off x="6597803" y="1102793"/>
        <a:ext cx="453138" cy="449777"/>
      </dsp:txXfrm>
    </dsp:sp>
    <dsp:sp modelId="{72C082B4-4D56-463A-BCEE-1E17BD2B0581}">
      <dsp:nvSpPr>
        <dsp:cNvPr id="0" name=""/>
        <dsp:cNvSpPr/>
      </dsp:nvSpPr>
      <dsp:spPr>
        <a:xfrm>
          <a:off x="7513849" y="479167"/>
          <a:ext cx="2634494" cy="1686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/>
            <a:t>0~9</a:t>
          </a:r>
          <a:r>
            <a:rPr lang="zh-TW" altLang="en-US" sz="2800" b="1" kern="1200" dirty="0" smtClean="0"/>
            <a:t>的數字</a:t>
          </a:r>
          <a:endParaRPr lang="zh-TW" altLang="en-US" sz="2800" b="1" kern="1200" dirty="0"/>
        </a:p>
      </dsp:txBody>
      <dsp:txXfrm>
        <a:off x="7563240" y="528558"/>
        <a:ext cx="2535712" cy="15875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5AA0-50C7-45E3-8EB7-EDE3693FAAD7}">
      <dsp:nvSpPr>
        <dsp:cNvPr id="0" name=""/>
        <dsp:cNvSpPr/>
      </dsp:nvSpPr>
      <dsp:spPr>
        <a:xfrm>
          <a:off x="2485463" y="1149946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741177" y="1192813"/>
        <a:ext cx="28527" cy="5705"/>
      </dsp:txXfrm>
    </dsp:sp>
    <dsp:sp modelId="{AF2E1947-1CE2-4BDE-88E2-355AA6CE7755}">
      <dsp:nvSpPr>
        <dsp:cNvPr id="0" name=""/>
        <dsp:cNvSpPr/>
      </dsp:nvSpPr>
      <dsp:spPr>
        <a:xfrm>
          <a:off x="6589" y="451464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1.</a:t>
          </a:r>
          <a:r>
            <a:rPr lang="zh-TW" altLang="en-US" sz="2700" kern="1200" dirty="0" smtClean="0"/>
            <a:t>資料預處理</a:t>
          </a:r>
          <a:endParaRPr lang="zh-TW" altLang="en-US" sz="2700" kern="1200" dirty="0"/>
        </a:p>
      </dsp:txBody>
      <dsp:txXfrm>
        <a:off x="6589" y="451464"/>
        <a:ext cx="2480674" cy="1488404"/>
      </dsp:txXfrm>
    </dsp:sp>
    <dsp:sp modelId="{66AAC804-8180-4A71-B5FE-FA752EE39610}">
      <dsp:nvSpPr>
        <dsp:cNvPr id="0" name=""/>
        <dsp:cNvSpPr/>
      </dsp:nvSpPr>
      <dsp:spPr>
        <a:xfrm>
          <a:off x="5536693" y="1149946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792406" y="1192813"/>
        <a:ext cx="28527" cy="5705"/>
      </dsp:txXfrm>
    </dsp:sp>
    <dsp:sp modelId="{BB7F8B3C-57B3-4F5E-9C20-0557A895971D}">
      <dsp:nvSpPr>
        <dsp:cNvPr id="0" name=""/>
        <dsp:cNvSpPr/>
      </dsp:nvSpPr>
      <dsp:spPr>
        <a:xfrm>
          <a:off x="3057818" y="451464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2.</a:t>
          </a:r>
          <a:r>
            <a:rPr lang="zh-TW" altLang="en-US" sz="2700" kern="1200" dirty="0" smtClean="0"/>
            <a:t>建立模型</a:t>
          </a:r>
          <a:endParaRPr lang="zh-TW" altLang="en-US" sz="2700" kern="1200" dirty="0"/>
        </a:p>
      </dsp:txBody>
      <dsp:txXfrm>
        <a:off x="3057818" y="451464"/>
        <a:ext cx="2480674" cy="1488404"/>
      </dsp:txXfrm>
    </dsp:sp>
    <dsp:sp modelId="{0566D468-5506-446B-8B62-AF16DF2BDB49}">
      <dsp:nvSpPr>
        <dsp:cNvPr id="0" name=""/>
        <dsp:cNvSpPr/>
      </dsp:nvSpPr>
      <dsp:spPr>
        <a:xfrm>
          <a:off x="1712599" y="1938068"/>
          <a:ext cx="5636785" cy="650022"/>
        </a:xfrm>
        <a:custGeom>
          <a:avLst/>
          <a:gdLst/>
          <a:ahLst/>
          <a:cxnLst/>
          <a:rect l="0" t="0" r="0" b="0"/>
          <a:pathLst>
            <a:path>
              <a:moveTo>
                <a:pt x="5636785" y="0"/>
              </a:moveTo>
              <a:lnTo>
                <a:pt x="5636785" y="342111"/>
              </a:lnTo>
              <a:lnTo>
                <a:pt x="0" y="342111"/>
              </a:lnTo>
              <a:lnTo>
                <a:pt x="0" y="650022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389048" y="2260226"/>
        <a:ext cx="283886" cy="5705"/>
      </dsp:txXfrm>
    </dsp:sp>
    <dsp:sp modelId="{CFE2689C-4268-41A9-BF6B-749E6C42626C}">
      <dsp:nvSpPr>
        <dsp:cNvPr id="0" name=""/>
        <dsp:cNvSpPr/>
      </dsp:nvSpPr>
      <dsp:spPr>
        <a:xfrm>
          <a:off x="6109048" y="451464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3.</a:t>
          </a:r>
          <a:r>
            <a:rPr lang="zh-TW" altLang="en-US" sz="2700" kern="1200" dirty="0" smtClean="0"/>
            <a:t>訓練模型</a:t>
          </a:r>
          <a:endParaRPr lang="zh-TW" altLang="en-US" sz="2700" kern="1200" dirty="0"/>
        </a:p>
      </dsp:txBody>
      <dsp:txXfrm>
        <a:off x="6109048" y="451464"/>
        <a:ext cx="2480674" cy="1488404"/>
      </dsp:txXfrm>
    </dsp:sp>
    <dsp:sp modelId="{F7509F2E-4228-46E7-8F58-729EC540FAF9}">
      <dsp:nvSpPr>
        <dsp:cNvPr id="0" name=""/>
        <dsp:cNvSpPr/>
      </dsp:nvSpPr>
      <dsp:spPr>
        <a:xfrm>
          <a:off x="2951136" y="3318973"/>
          <a:ext cx="10602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60276" y="45720"/>
              </a:lnTo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454002" y="3361840"/>
        <a:ext cx="54543" cy="5705"/>
      </dsp:txXfrm>
    </dsp:sp>
    <dsp:sp modelId="{B4F200D1-B3B5-423B-A12B-66A38DF19DAD}">
      <dsp:nvSpPr>
        <dsp:cNvPr id="0" name=""/>
        <dsp:cNvSpPr/>
      </dsp:nvSpPr>
      <dsp:spPr>
        <a:xfrm>
          <a:off x="472262" y="2620491"/>
          <a:ext cx="2480674" cy="14884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4.</a:t>
          </a:r>
          <a:r>
            <a:rPr lang="zh-TW" altLang="en-US" sz="2700" kern="1200" dirty="0" smtClean="0"/>
            <a:t>評估模型準確率</a:t>
          </a:r>
          <a:endParaRPr lang="zh-TW" altLang="en-US" sz="2700" kern="1200" dirty="0"/>
        </a:p>
      </dsp:txBody>
      <dsp:txXfrm>
        <a:off x="472262" y="2620491"/>
        <a:ext cx="2480674" cy="1488404"/>
      </dsp:txXfrm>
    </dsp:sp>
    <dsp:sp modelId="{C7225F9B-357A-442E-8B27-1C0BD6527631}">
      <dsp:nvSpPr>
        <dsp:cNvPr id="0" name=""/>
        <dsp:cNvSpPr/>
      </dsp:nvSpPr>
      <dsp:spPr>
        <a:xfrm>
          <a:off x="4043812" y="2633127"/>
          <a:ext cx="2480674" cy="146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5.</a:t>
          </a:r>
          <a:r>
            <a:rPr lang="zh-TW" altLang="en-US" sz="2700" kern="1200" dirty="0" smtClean="0"/>
            <a:t>進行預測</a:t>
          </a:r>
          <a:endParaRPr lang="zh-TW" altLang="en-US" sz="2700" kern="1200" dirty="0"/>
        </a:p>
      </dsp:txBody>
      <dsp:txXfrm>
        <a:off x="4043812" y="2633127"/>
        <a:ext cx="2480674" cy="146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41ADE-BBEB-4C9A-9BA8-53F5834DF6DA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50796-5D65-43BB-98FE-CB91485606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75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147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814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874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316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6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067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4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274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026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215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067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897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50796-5D65-43BB-98FE-CB914856061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48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55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727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930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398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561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239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89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61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43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73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20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55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03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62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66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85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304C-0F67-4E83-84FC-9A98F9FF29E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23A8F3-D59D-4688-AEC0-9794C43F18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0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tensorflowkeras.blogspot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1.png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MNIST </a:t>
            </a:r>
            <a:r>
              <a:rPr lang="zh-TW" altLang="en-US" dirty="0" smtClean="0"/>
              <a:t>手寫數字影像辨識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48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3067" y="745066"/>
            <a:ext cx="8596668" cy="1134533"/>
          </a:xfrm>
        </p:spPr>
        <p:txBody>
          <a:bodyPr/>
          <a:lstStyle/>
          <a:p>
            <a:pPr algn="ctr"/>
            <a:r>
              <a:rPr lang="zh-TW" altLang="en-US" dirty="0" smtClean="0"/>
              <a:t>設定訓練方式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253067" y="1769533"/>
                <a:ext cx="8596668" cy="42210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1.</a:t>
                </a:r>
                <a:r>
                  <a:rPr lang="zh-TW" altLang="en-US" dirty="0" smtClean="0"/>
                  <a:t>設定訓練與驗證比例</a:t>
                </a:r>
                <a:endParaRPr lang="en-US" altLang="zh-TW" dirty="0" smtClean="0"/>
              </a:p>
              <a:p>
                <a:r>
                  <a:rPr lang="en-US" altLang="zh-TW" dirty="0" smtClean="0"/>
                  <a:t>80%</a:t>
                </a:r>
                <a:r>
                  <a:rPr lang="zh-TW" altLang="en-US" dirty="0" smtClean="0"/>
                  <a:t>作為訓練資料</a:t>
                </a:r>
                <a:r>
                  <a:rPr lang="en-US" altLang="zh-TW" dirty="0" smtClean="0">
                    <a:sym typeface="Wingdings" panose="05000000000000000000" pitchFamily="2" charset="2"/>
                  </a:rPr>
                  <a:t>60000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8</m:t>
                    </m:r>
                    <m:r>
                      <a:rPr lang="zh-TW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altLang="zh-TW" dirty="0" smtClean="0"/>
                  <a:t>=48000</a:t>
                </a:r>
                <a:r>
                  <a:rPr lang="zh-TW" altLang="en-US" dirty="0" smtClean="0"/>
                  <a:t>筆</a:t>
                </a:r>
                <a:endParaRPr lang="en-US" altLang="zh-TW" dirty="0"/>
              </a:p>
              <a:p>
                <a:r>
                  <a:rPr lang="en-US" altLang="zh-TW" dirty="0" smtClean="0"/>
                  <a:t>20%</a:t>
                </a:r>
                <a:r>
                  <a:rPr lang="zh-TW" altLang="en-US" dirty="0" smtClean="0"/>
                  <a:t>作為驗證資料</a:t>
                </a:r>
                <a:r>
                  <a:rPr lang="en-US" altLang="zh-TW" dirty="0" smtClean="0">
                    <a:sym typeface="Wingdings" panose="05000000000000000000" pitchFamily="2" charset="2"/>
                  </a:rPr>
                  <a:t>60000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</m:oMath>
                </a14:m>
                <a:r>
                  <a:rPr lang="en-US" altLang="zh-TW" dirty="0" smtClean="0"/>
                  <a:t>0.2=12000</a:t>
                </a:r>
                <a:r>
                  <a:rPr lang="zh-TW" altLang="en-US" dirty="0" smtClean="0"/>
                  <a:t>筆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2.</a:t>
                </a:r>
                <a:r>
                  <a:rPr lang="zh-TW" altLang="en-US" dirty="0" smtClean="0"/>
                  <a:t>設定</a:t>
                </a:r>
                <a:r>
                  <a:rPr lang="en-US" altLang="zh-TW" dirty="0" smtClean="0"/>
                  <a:t>epochs</a:t>
                </a:r>
                <a:r>
                  <a:rPr lang="zh-TW" altLang="en-US" dirty="0" smtClean="0"/>
                  <a:t>次數與每一批次筆數</a:t>
                </a:r>
                <a:endParaRPr lang="en-US" altLang="zh-TW" dirty="0" smtClean="0"/>
              </a:p>
              <a:p>
                <a:r>
                  <a:rPr lang="en-US" altLang="zh-TW" dirty="0" smtClean="0"/>
                  <a:t>Epochs=10</a:t>
                </a:r>
              </a:p>
              <a:p>
                <a:r>
                  <a:rPr lang="zh-TW" altLang="en-US" dirty="0"/>
                  <a:t>每一批次筆</a:t>
                </a:r>
                <a:r>
                  <a:rPr lang="zh-TW" altLang="en-US" dirty="0" smtClean="0"/>
                  <a:t>數</a:t>
                </a:r>
                <a:r>
                  <a:rPr lang="en-US" altLang="zh-TW" dirty="0" smtClean="0"/>
                  <a:t>=200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3.</a:t>
                </a:r>
                <a:r>
                  <a:rPr lang="zh-TW" altLang="en-US" dirty="0" smtClean="0"/>
                  <a:t>設定訓練過程</a:t>
                </a:r>
                <a:endParaRPr lang="en-US" altLang="zh-TW" dirty="0"/>
              </a:p>
              <a:p>
                <a:r>
                  <a:rPr lang="en-US" altLang="zh-TW" dirty="0" smtClean="0"/>
                  <a:t>48000</a:t>
                </a:r>
                <a:r>
                  <a:rPr lang="zh-TW" altLang="en-US" dirty="0" smtClean="0"/>
                  <a:t>筆訓練資料</a:t>
                </a:r>
                <a:r>
                  <a:rPr lang="en-US" altLang="zh-TW" dirty="0" smtClean="0"/>
                  <a:t>,</a:t>
                </a:r>
                <a:r>
                  <a:rPr lang="zh-TW" altLang="en-US" dirty="0" smtClean="0"/>
                  <a:t>每一批次</a:t>
                </a:r>
                <a:r>
                  <a:rPr lang="en-US" altLang="zh-TW" dirty="0" smtClean="0"/>
                  <a:t>200</a:t>
                </a:r>
                <a:r>
                  <a:rPr lang="zh-TW" altLang="en-US" dirty="0" smtClean="0"/>
                  <a:t>筆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zh-TW" altLang="en-US" dirty="0" smtClean="0">
                    <a:sym typeface="Wingdings" panose="05000000000000000000" pitchFamily="2" charset="2"/>
                  </a:rPr>
                  <a:t>    </a:t>
                </a:r>
                <a:r>
                  <a:rPr lang="en-US" altLang="zh-TW" dirty="0" smtClean="0">
                    <a:sym typeface="Wingdings" panose="05000000000000000000" pitchFamily="2" charset="2"/>
                  </a:rPr>
                  <a:t></a:t>
                </a:r>
                <a:r>
                  <a:rPr lang="zh-TW" altLang="en-US" dirty="0" smtClean="0"/>
                  <a:t>大約分為</a:t>
                </a:r>
                <a:r>
                  <a:rPr lang="en-US" altLang="zh-TW" dirty="0" smtClean="0"/>
                  <a:t>48000/200=240</a:t>
                </a:r>
                <a:r>
                  <a:rPr lang="zh-TW" altLang="en-US" dirty="0" smtClean="0"/>
                  <a:t>批次</a:t>
                </a:r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sz="1400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3067" y="1769533"/>
                <a:ext cx="8596668" cy="4221029"/>
              </a:xfrm>
              <a:blipFill rotWithShape="0">
                <a:blip r:embed="rId3"/>
                <a:stretch>
                  <a:fillRect l="-638" t="-8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20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462" y="804332"/>
            <a:ext cx="8596668" cy="922867"/>
          </a:xfrm>
        </p:spPr>
        <p:txBody>
          <a:bodyPr/>
          <a:lstStyle/>
          <a:p>
            <a:pPr algn="ctr"/>
            <a:r>
              <a:rPr lang="en-US" altLang="zh-TW" dirty="0"/>
              <a:t>M</a:t>
            </a:r>
            <a:r>
              <a:rPr lang="en-US" altLang="zh-TW" dirty="0" smtClean="0"/>
              <a:t>LP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744133" y="1591733"/>
            <a:ext cx="67201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多層感知器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輸入層</a:t>
            </a:r>
            <a:r>
              <a:rPr lang="en-US" altLang="zh-TW" dirty="0" smtClean="0"/>
              <a:t>:784</a:t>
            </a:r>
            <a:r>
              <a:rPr lang="zh-TW" altLang="en-US" dirty="0"/>
              <a:t>個</a:t>
            </a:r>
            <a:r>
              <a:rPr lang="zh-TW" altLang="en-US" dirty="0" smtClean="0"/>
              <a:t>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隱藏層</a:t>
            </a:r>
            <a:r>
              <a:rPr lang="en-US" altLang="zh-TW" dirty="0" smtClean="0"/>
              <a:t>:256</a:t>
            </a:r>
            <a:r>
              <a:rPr lang="zh-TW" altLang="en-US" dirty="0" smtClean="0"/>
              <a:t>個神經元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輸出層</a:t>
            </a:r>
            <a:r>
              <a:rPr lang="en-US" altLang="zh-TW" dirty="0" smtClean="0"/>
              <a:t>:10</a:t>
            </a:r>
            <a:r>
              <a:rPr lang="zh-TW" altLang="en-US" dirty="0" smtClean="0"/>
              <a:t>個神經元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Epoch=10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325" y="2654250"/>
            <a:ext cx="5442942" cy="370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5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12334" y="812542"/>
            <a:ext cx="8596668" cy="872067"/>
          </a:xfrm>
        </p:spPr>
        <p:txBody>
          <a:bodyPr/>
          <a:lstStyle/>
          <a:p>
            <a:pPr algn="ctr"/>
            <a:r>
              <a:rPr lang="en-US" altLang="zh-TW" dirty="0" smtClean="0"/>
              <a:t>MLP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7" y="1879600"/>
            <a:ext cx="5485340" cy="406560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231467" y="2252134"/>
            <a:ext cx="12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Test data: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067" y="3088192"/>
            <a:ext cx="5884333" cy="55425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40833" y="3924506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 </a:t>
            </a:r>
            <a:r>
              <a:rPr lang="en-US" altLang="zh-TW" dirty="0">
                <a:solidFill>
                  <a:srgbClr val="7030A0"/>
                </a:solidFill>
              </a:rPr>
              <a:t>accuracy=0.9762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38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2532" y="855133"/>
            <a:ext cx="7631469" cy="999068"/>
          </a:xfrm>
        </p:spPr>
        <p:txBody>
          <a:bodyPr/>
          <a:lstStyle/>
          <a:p>
            <a:pPr algn="ctr"/>
            <a:r>
              <a:rPr lang="en-US" altLang="zh-TW" dirty="0" smtClean="0"/>
              <a:t>MLP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849" y="2590801"/>
            <a:ext cx="5142675" cy="354118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744133" y="1591733"/>
            <a:ext cx="67201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多層感知器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輸入層</a:t>
            </a:r>
            <a:r>
              <a:rPr lang="en-US" altLang="zh-TW" dirty="0" smtClean="0"/>
              <a:t>:784</a:t>
            </a:r>
            <a:r>
              <a:rPr lang="zh-TW" altLang="en-US" dirty="0"/>
              <a:t>個</a:t>
            </a:r>
            <a:r>
              <a:rPr lang="zh-TW" altLang="en-US" dirty="0" smtClean="0"/>
              <a:t>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隱藏層</a:t>
            </a:r>
            <a:r>
              <a:rPr lang="en-US" altLang="zh-TW" dirty="0" smtClean="0"/>
              <a:t>:800</a:t>
            </a:r>
            <a:r>
              <a:rPr lang="zh-TW" altLang="en-US" dirty="0" smtClean="0"/>
              <a:t>個神經元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輸出層</a:t>
            </a:r>
            <a:r>
              <a:rPr lang="en-US" altLang="zh-TW" dirty="0" smtClean="0"/>
              <a:t>:10</a:t>
            </a:r>
            <a:r>
              <a:rPr lang="zh-TW" altLang="en-US" dirty="0" smtClean="0"/>
              <a:t>個神經元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Epoch=10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6001102" y="2629132"/>
            <a:ext cx="1693333" cy="156587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7675524" y="3629089"/>
            <a:ext cx="755958" cy="262929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8303375" y="3908025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5"/>
                </a:solidFill>
              </a:rPr>
              <a:t>overfitting</a:t>
            </a:r>
            <a:endParaRPr lang="zh-TW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400" y="863600"/>
            <a:ext cx="8596668" cy="914401"/>
          </a:xfrm>
        </p:spPr>
        <p:txBody>
          <a:bodyPr/>
          <a:lstStyle/>
          <a:p>
            <a:pPr algn="ctr"/>
            <a:r>
              <a:rPr lang="en-US" altLang="zh-TW" dirty="0" smtClean="0"/>
              <a:t>Overfitting</a:t>
            </a:r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1000" y="1862667"/>
            <a:ext cx="6815667" cy="3975495"/>
          </a:xfrm>
        </p:spPr>
        <p:txBody>
          <a:bodyPr/>
          <a:lstStyle/>
          <a:p>
            <a:r>
              <a:rPr lang="en-US" altLang="zh-TW" dirty="0" smtClean="0"/>
              <a:t>Overfitting(</a:t>
            </a:r>
            <a:r>
              <a:rPr lang="zh-TW" altLang="en-US" dirty="0" smtClean="0"/>
              <a:t>過度訓練</a:t>
            </a:r>
            <a:r>
              <a:rPr lang="en-US" altLang="zh-TW" dirty="0" smtClean="0"/>
              <a:t>):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當可選擇的參數自由度超過資料所包含的資訊內容時，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	</a:t>
            </a:r>
            <a:r>
              <a:rPr lang="zh-TW" altLang="en-US" dirty="0" smtClean="0"/>
              <a:t>這會破壞模型一般化得能力。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解決方法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據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r>
              <a:rPr lang="en-US" altLang="zh-CN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大部分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</a:t>
            </a:r>
            <a:r>
              <a:rPr lang="zh-CN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的原因是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數據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r>
              <a:rPr lang="zh-CN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太少</a:t>
            </a:r>
            <a:r>
              <a:rPr lang="zh-CN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 smtClean="0">
                <a:latin typeface="+mn-ea"/>
              </a:rPr>
              <a:t>加入</a:t>
            </a:r>
            <a:r>
              <a:rPr lang="en-US" altLang="zh-TW" dirty="0" err="1">
                <a:latin typeface="+mn-ea"/>
              </a:rPr>
              <a:t>DropOut</a:t>
            </a:r>
            <a:r>
              <a:rPr lang="zh-TW" altLang="en-US" dirty="0" smtClean="0">
                <a:latin typeface="+mn-ea"/>
              </a:rPr>
              <a:t>功能，</a:t>
            </a:r>
            <a:r>
              <a:rPr lang="zh-TW" altLang="en-US" dirty="0">
                <a:latin typeface="+mn-ea"/>
              </a:rPr>
              <a:t>在</a:t>
            </a:r>
            <a:r>
              <a:rPr lang="zh-TW" altLang="en-US" dirty="0" smtClean="0">
                <a:latin typeface="+mn-ea"/>
              </a:rPr>
              <a:t>訓練</a:t>
            </a:r>
            <a:r>
              <a:rPr lang="zh-TW" altLang="en-US" dirty="0">
                <a:latin typeface="+mn-ea"/>
              </a:rPr>
              <a:t>的</a:t>
            </a:r>
            <a:r>
              <a:rPr lang="zh-TW" altLang="en-US" dirty="0" smtClean="0">
                <a:latin typeface="+mn-ea"/>
              </a:rPr>
              <a:t>時候，我們隨機忽略掉一些神  </a:t>
            </a:r>
            <a:r>
              <a:rPr lang="en-US" altLang="zh-TW" dirty="0" smtClean="0">
                <a:latin typeface="+mn-ea"/>
              </a:rPr>
              <a:t>	</a:t>
            </a:r>
            <a:r>
              <a:rPr lang="zh-TW" altLang="en-US" dirty="0" smtClean="0">
                <a:latin typeface="+mn-ea"/>
              </a:rPr>
              <a:t>  經元和神經元的連結，</a:t>
            </a:r>
            <a:r>
              <a:rPr lang="zh-TW" altLang="en-US" dirty="0" smtClean="0"/>
              <a:t>讓每一次預測結果都不會太過依賴於</a:t>
            </a:r>
            <a:r>
              <a:rPr lang="en-US" altLang="zh-TW" dirty="0" smtClean="0"/>
              <a:t>	</a:t>
            </a:r>
            <a:r>
              <a:rPr lang="zh-TW" altLang="en-US" dirty="0" smtClean="0"/>
              <a:t>  其中某部分特定神經元。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56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956733"/>
            <a:ext cx="8596668" cy="973666"/>
          </a:xfrm>
        </p:spPr>
        <p:txBody>
          <a:bodyPr/>
          <a:lstStyle/>
          <a:p>
            <a:pPr algn="ctr"/>
            <a:r>
              <a:rPr lang="zh-TW" altLang="en-US" dirty="0" smtClean="0"/>
              <a:t>多層感知器加入</a:t>
            </a:r>
            <a:r>
              <a:rPr lang="en-US" altLang="zh-TW" dirty="0" err="1" smtClean="0"/>
              <a:t>DropOut</a:t>
            </a:r>
            <a:r>
              <a:rPr lang="zh-TW" altLang="en-US" dirty="0" smtClean="0"/>
              <a:t>功能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0335" y="2040467"/>
            <a:ext cx="7450666" cy="3369734"/>
          </a:xfrm>
        </p:spPr>
        <p:txBody>
          <a:bodyPr/>
          <a:lstStyle/>
          <a:p>
            <a:r>
              <a:rPr lang="zh-TW" altLang="en-US" dirty="0" smtClean="0"/>
              <a:t>增加</a:t>
            </a:r>
            <a:r>
              <a:rPr lang="en-US" altLang="zh-TW" dirty="0" err="1" smtClean="0"/>
              <a:t>DropOut</a:t>
            </a:r>
            <a:r>
              <a:rPr lang="zh-TW" altLang="en-US" dirty="0" smtClean="0"/>
              <a:t>功能</a:t>
            </a:r>
            <a:r>
              <a:rPr lang="en-US" altLang="zh-TW" dirty="0" smtClean="0"/>
              <a:t>:</a:t>
            </a:r>
            <a:r>
              <a:rPr lang="zh-TW" altLang="en-US" dirty="0" smtClean="0"/>
              <a:t>為了解決</a:t>
            </a:r>
            <a:r>
              <a:rPr lang="en-US" altLang="zh-TW" dirty="0" smtClean="0"/>
              <a:t>Overfitting</a:t>
            </a:r>
            <a:r>
              <a:rPr lang="zh-TW" altLang="en-US" dirty="0" smtClean="0"/>
              <a:t>的問題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err="1" smtClean="0"/>
              <a:t>DropOut</a:t>
            </a:r>
            <a:r>
              <a:rPr lang="zh-TW" altLang="en-US" dirty="0" smtClean="0"/>
              <a:t>的功能</a:t>
            </a:r>
            <a:r>
              <a:rPr lang="en-US" altLang="zh-TW" dirty="0" smtClean="0"/>
              <a:t>:</a:t>
            </a:r>
            <a:r>
              <a:rPr lang="zh-TW" altLang="en-US" dirty="0" smtClean="0"/>
              <a:t>每次訓練迭代時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隨機地在隱藏層中放棄神經元</a:t>
            </a:r>
            <a:r>
              <a:rPr lang="en-US" altLang="zh-TW" dirty="0" smtClean="0"/>
              <a:t>,</a:t>
            </a:r>
          </a:p>
          <a:p>
            <a:pPr marL="0" indent="0">
              <a:buNone/>
            </a:pPr>
            <a:r>
              <a:rPr lang="en-US" altLang="zh-TW" dirty="0" smtClean="0"/>
              <a:t>				</a:t>
            </a:r>
            <a:r>
              <a:rPr lang="zh-TW" altLang="en-US" dirty="0" smtClean="0"/>
              <a:t>  以避免</a:t>
            </a:r>
            <a:r>
              <a:rPr lang="en-US" altLang="zh-TW" dirty="0" smtClean="0"/>
              <a:t>overfitting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	</a:t>
            </a:r>
            <a:r>
              <a:rPr lang="en-US" altLang="zh-TW" dirty="0"/>
              <a:t> </a:t>
            </a:r>
            <a:r>
              <a:rPr lang="en-US" altLang="zh-TW" dirty="0" err="1" smtClean="0"/>
              <a:t>DropOut</a:t>
            </a:r>
            <a:r>
              <a:rPr lang="en-US" altLang="zh-TW" dirty="0" smtClean="0"/>
              <a:t>(0.5)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zh-TW" altLang="en-US" dirty="0" smtClean="0">
                <a:sym typeface="Wingdings" panose="05000000000000000000" pitchFamily="2" charset="2"/>
              </a:rPr>
              <a:t>放棄隱藏層中</a:t>
            </a:r>
            <a:r>
              <a:rPr lang="en-US" altLang="zh-TW" dirty="0" smtClean="0">
                <a:sym typeface="Wingdings" panose="05000000000000000000" pitchFamily="2" charset="2"/>
              </a:rPr>
              <a:t>50%</a:t>
            </a:r>
            <a:r>
              <a:rPr lang="zh-TW" altLang="en-US" dirty="0" smtClean="0">
                <a:sym typeface="Wingdings" panose="05000000000000000000" pitchFamily="2" charset="2"/>
              </a:rPr>
              <a:t>的神經元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                    </a:t>
            </a:r>
            <a:r>
              <a:rPr lang="en-US" altLang="zh-TW" dirty="0" err="1" smtClean="0"/>
              <a:t>DropOut</a:t>
            </a:r>
            <a:r>
              <a:rPr lang="en-US" altLang="zh-TW" dirty="0" smtClean="0"/>
              <a:t>(0.25)</a:t>
            </a:r>
            <a:r>
              <a:rPr lang="en-US" altLang="zh-TW" dirty="0">
                <a:sym typeface="Wingdings" panose="05000000000000000000" pitchFamily="2" charset="2"/>
              </a:rPr>
              <a:t></a:t>
            </a:r>
            <a:r>
              <a:rPr lang="zh-TW" altLang="en-US" dirty="0">
                <a:sym typeface="Wingdings" panose="05000000000000000000" pitchFamily="2" charset="2"/>
              </a:rPr>
              <a:t>放棄隱藏層</a:t>
            </a:r>
            <a:r>
              <a:rPr lang="zh-TW" altLang="en-US" dirty="0" smtClean="0">
                <a:sym typeface="Wingdings" panose="05000000000000000000" pitchFamily="2" charset="2"/>
              </a:rPr>
              <a:t>中</a:t>
            </a:r>
            <a:r>
              <a:rPr lang="en-US" altLang="zh-TW" dirty="0" smtClean="0">
                <a:sym typeface="Wingdings" panose="05000000000000000000" pitchFamily="2" charset="2"/>
              </a:rPr>
              <a:t>25%</a:t>
            </a:r>
            <a:r>
              <a:rPr lang="zh-TW" altLang="en-US" dirty="0">
                <a:sym typeface="Wingdings" panose="05000000000000000000" pitchFamily="2" charset="2"/>
              </a:rPr>
              <a:t>的神經元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56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700916"/>
            <a:ext cx="8596668" cy="934251"/>
          </a:xfrm>
        </p:spPr>
        <p:txBody>
          <a:bodyPr/>
          <a:lstStyle/>
          <a:p>
            <a:pPr algn="ctr"/>
            <a:r>
              <a:rPr lang="zh-TW" altLang="en-US" dirty="0" smtClean="0"/>
              <a:t>隱藏層</a:t>
            </a:r>
            <a:r>
              <a:rPr lang="en-US" altLang="zh-TW" dirty="0" smtClean="0"/>
              <a:t>800</a:t>
            </a:r>
            <a:r>
              <a:rPr lang="zh-TW" altLang="en-US" dirty="0" smtClean="0"/>
              <a:t>個神經元並加入</a:t>
            </a:r>
            <a:r>
              <a:rPr lang="en-US" altLang="zh-TW" dirty="0" err="1"/>
              <a:t>DropOut</a:t>
            </a:r>
            <a:r>
              <a:rPr lang="zh-TW" altLang="en-US" dirty="0"/>
              <a:t>功能</a:t>
            </a:r>
          </a:p>
        </p:txBody>
      </p:sp>
      <p:sp>
        <p:nvSpPr>
          <p:cNvPr id="73" name="流程圖: 接點 72"/>
          <p:cNvSpPr/>
          <p:nvPr/>
        </p:nvSpPr>
        <p:spPr>
          <a:xfrm>
            <a:off x="2599267" y="163406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78" name="群組 77"/>
          <p:cNvGrpSpPr/>
          <p:nvPr/>
        </p:nvGrpSpPr>
        <p:grpSpPr>
          <a:xfrm>
            <a:off x="1955801" y="3311926"/>
            <a:ext cx="5686866" cy="457200"/>
            <a:chOff x="1955801" y="3618185"/>
            <a:chExt cx="5686866" cy="457200"/>
          </a:xfrm>
        </p:grpSpPr>
        <p:sp>
          <p:nvSpPr>
            <p:cNvPr id="74" name="流程圖: 接點 73"/>
            <p:cNvSpPr/>
            <p:nvPr/>
          </p:nvSpPr>
          <p:spPr>
            <a:xfrm>
              <a:off x="7185467" y="361818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流程圖: 接點 74"/>
            <p:cNvSpPr/>
            <p:nvPr/>
          </p:nvSpPr>
          <p:spPr>
            <a:xfrm>
              <a:off x="1955801" y="361818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流程圖: 接點 75"/>
            <p:cNvSpPr/>
            <p:nvPr/>
          </p:nvSpPr>
          <p:spPr>
            <a:xfrm>
              <a:off x="2582334" y="361818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7" name="流程圖: 接點 76"/>
          <p:cNvSpPr/>
          <p:nvPr/>
        </p:nvSpPr>
        <p:spPr>
          <a:xfrm>
            <a:off x="7185467" y="163406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9" name="群組 78"/>
          <p:cNvGrpSpPr/>
          <p:nvPr/>
        </p:nvGrpSpPr>
        <p:grpSpPr>
          <a:xfrm>
            <a:off x="1955801" y="4989785"/>
            <a:ext cx="5686866" cy="457200"/>
            <a:chOff x="1955801" y="3618185"/>
            <a:chExt cx="5686866" cy="457200"/>
          </a:xfrm>
        </p:grpSpPr>
        <p:sp>
          <p:nvSpPr>
            <p:cNvPr id="80" name="流程圖: 接點 79"/>
            <p:cNvSpPr/>
            <p:nvPr/>
          </p:nvSpPr>
          <p:spPr>
            <a:xfrm>
              <a:off x="7185467" y="361818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流程圖: 接點 80"/>
            <p:cNvSpPr/>
            <p:nvPr/>
          </p:nvSpPr>
          <p:spPr>
            <a:xfrm>
              <a:off x="1955801" y="361818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流程圖: 接點 81"/>
            <p:cNvSpPr/>
            <p:nvPr/>
          </p:nvSpPr>
          <p:spPr>
            <a:xfrm>
              <a:off x="2582334" y="361818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3" name="文字方塊 82"/>
          <p:cNvSpPr txBox="1"/>
          <p:nvPr/>
        </p:nvSpPr>
        <p:spPr>
          <a:xfrm>
            <a:off x="3327400" y="1678001"/>
            <a:ext cx="369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3262534" y="3311926"/>
            <a:ext cx="369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3262534" y="5005619"/>
            <a:ext cx="369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91" name="流程圖: 接點 90"/>
          <p:cNvSpPr/>
          <p:nvPr/>
        </p:nvSpPr>
        <p:spPr>
          <a:xfrm>
            <a:off x="1955801" y="163406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2" name="文字方塊 91"/>
          <p:cNvSpPr txBox="1"/>
          <p:nvPr/>
        </p:nvSpPr>
        <p:spPr>
          <a:xfrm>
            <a:off x="1967034" y="167800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X1</a:t>
            </a:r>
            <a:endParaRPr lang="zh-TW" altLang="en-US" dirty="0"/>
          </a:p>
        </p:txBody>
      </p:sp>
      <p:sp>
        <p:nvSpPr>
          <p:cNvPr id="93" name="文字方塊 92"/>
          <p:cNvSpPr txBox="1"/>
          <p:nvPr/>
        </p:nvSpPr>
        <p:spPr>
          <a:xfrm>
            <a:off x="2604800" y="167800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X2</a:t>
            </a:r>
            <a:endParaRPr lang="zh-TW" altLang="en-US" dirty="0"/>
          </a:p>
        </p:txBody>
      </p:sp>
      <p:sp>
        <p:nvSpPr>
          <p:cNvPr id="94" name="文字方塊 93"/>
          <p:cNvSpPr txBox="1"/>
          <p:nvPr/>
        </p:nvSpPr>
        <p:spPr>
          <a:xfrm>
            <a:off x="7091805" y="1678001"/>
            <a:ext cx="68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X784</a:t>
            </a:r>
            <a:endParaRPr lang="zh-TW" altLang="en-US" dirty="0"/>
          </a:p>
        </p:txBody>
      </p:sp>
      <p:sp>
        <p:nvSpPr>
          <p:cNvPr id="95" name="文字方塊 94"/>
          <p:cNvSpPr txBox="1"/>
          <p:nvPr/>
        </p:nvSpPr>
        <p:spPr>
          <a:xfrm>
            <a:off x="1979869" y="335476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h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97" name="文字方塊 96"/>
          <p:cNvSpPr txBox="1"/>
          <p:nvPr/>
        </p:nvSpPr>
        <p:spPr>
          <a:xfrm>
            <a:off x="2606402" y="335476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98" name="文字方塊 97"/>
          <p:cNvSpPr txBox="1"/>
          <p:nvPr/>
        </p:nvSpPr>
        <p:spPr>
          <a:xfrm>
            <a:off x="7091805" y="335586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h800</a:t>
            </a:r>
            <a:endParaRPr lang="zh-TW" altLang="en-US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1967034" y="503371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y0</a:t>
            </a:r>
            <a:endParaRPr lang="zh-TW" altLang="en-US" dirty="0"/>
          </a:p>
        </p:txBody>
      </p:sp>
      <p:sp>
        <p:nvSpPr>
          <p:cNvPr id="100" name="文字方塊 99"/>
          <p:cNvSpPr txBox="1"/>
          <p:nvPr/>
        </p:nvSpPr>
        <p:spPr>
          <a:xfrm>
            <a:off x="2606402" y="500845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y1</a:t>
            </a:r>
            <a:endParaRPr lang="zh-TW" altLang="en-US" dirty="0"/>
          </a:p>
        </p:txBody>
      </p:sp>
      <p:sp>
        <p:nvSpPr>
          <p:cNvPr id="101" name="文字方塊 100"/>
          <p:cNvSpPr txBox="1"/>
          <p:nvPr/>
        </p:nvSpPr>
        <p:spPr>
          <a:xfrm>
            <a:off x="7222359" y="500561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y9</a:t>
            </a:r>
            <a:endParaRPr lang="zh-TW" altLang="en-US" dirty="0"/>
          </a:p>
        </p:txBody>
      </p:sp>
      <p:grpSp>
        <p:nvGrpSpPr>
          <p:cNvPr id="136" name="群組 135"/>
          <p:cNvGrpSpPr/>
          <p:nvPr/>
        </p:nvGrpSpPr>
        <p:grpSpPr>
          <a:xfrm>
            <a:off x="2177188" y="1955001"/>
            <a:ext cx="5240485" cy="1584425"/>
            <a:chOff x="2177188" y="1955001"/>
            <a:chExt cx="5240485" cy="1584425"/>
          </a:xfrm>
        </p:grpSpPr>
        <p:cxnSp>
          <p:nvCxnSpPr>
            <p:cNvPr id="103" name="直線接點 102"/>
            <p:cNvCxnSpPr>
              <a:endCxn id="75" idx="0"/>
            </p:cNvCxnSpPr>
            <p:nvPr/>
          </p:nvCxnSpPr>
          <p:spPr>
            <a:xfrm>
              <a:off x="2177188" y="2109933"/>
              <a:ext cx="7213" cy="1201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>
              <a:stCxn id="91" idx="4"/>
              <a:endCxn id="76" idx="0"/>
            </p:cNvCxnSpPr>
            <p:nvPr/>
          </p:nvCxnSpPr>
          <p:spPr>
            <a:xfrm>
              <a:off x="2184401" y="2091267"/>
              <a:ext cx="626533" cy="1220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2810934" y="2109933"/>
              <a:ext cx="7213" cy="1201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/>
            <p:nvPr/>
          </p:nvCxnSpPr>
          <p:spPr>
            <a:xfrm>
              <a:off x="7410460" y="2089109"/>
              <a:ext cx="7213" cy="1201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>
              <a:stCxn id="73" idx="4"/>
            </p:cNvCxnSpPr>
            <p:nvPr/>
          </p:nvCxnSpPr>
          <p:spPr>
            <a:xfrm>
              <a:off x="2827867" y="2091267"/>
              <a:ext cx="2941538" cy="14481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>
              <a:stCxn id="77" idx="4"/>
            </p:cNvCxnSpPr>
            <p:nvPr/>
          </p:nvCxnSpPr>
          <p:spPr>
            <a:xfrm flipH="1">
              <a:off x="5779125" y="2091267"/>
              <a:ext cx="1634942" cy="14481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>
              <a:endCxn id="74" idx="0"/>
            </p:cNvCxnSpPr>
            <p:nvPr/>
          </p:nvCxnSpPr>
          <p:spPr>
            <a:xfrm>
              <a:off x="5284648" y="1955001"/>
              <a:ext cx="2129419" cy="1356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 flipV="1">
              <a:off x="4189006" y="1955001"/>
              <a:ext cx="1085922" cy="15415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>
              <a:stCxn id="73" idx="4"/>
            </p:cNvCxnSpPr>
            <p:nvPr/>
          </p:nvCxnSpPr>
          <p:spPr>
            <a:xfrm>
              <a:off x="2827867" y="2091267"/>
              <a:ext cx="1344206" cy="1405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接點 126"/>
            <p:cNvCxnSpPr>
              <a:stCxn id="91" idx="4"/>
            </p:cNvCxnSpPr>
            <p:nvPr/>
          </p:nvCxnSpPr>
          <p:spPr>
            <a:xfrm>
              <a:off x="2184401" y="2091267"/>
              <a:ext cx="1987672" cy="1405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接點 127"/>
            <p:cNvCxnSpPr>
              <a:stCxn id="77" idx="4"/>
            </p:cNvCxnSpPr>
            <p:nvPr/>
          </p:nvCxnSpPr>
          <p:spPr>
            <a:xfrm flipH="1">
              <a:off x="4189006" y="2091267"/>
              <a:ext cx="3225061" cy="13959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>
              <a:stCxn id="73" idx="4"/>
              <a:endCxn id="74" idx="0"/>
            </p:cNvCxnSpPr>
            <p:nvPr/>
          </p:nvCxnSpPr>
          <p:spPr>
            <a:xfrm>
              <a:off x="2827867" y="2091267"/>
              <a:ext cx="4586200" cy="1220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群組 136"/>
          <p:cNvGrpSpPr/>
          <p:nvPr/>
        </p:nvGrpSpPr>
        <p:grpSpPr>
          <a:xfrm flipV="1">
            <a:off x="2111724" y="3675692"/>
            <a:ext cx="5240485" cy="1401661"/>
            <a:chOff x="2177188" y="1955001"/>
            <a:chExt cx="5240485" cy="1584425"/>
          </a:xfrm>
        </p:grpSpPr>
        <p:cxnSp>
          <p:nvCxnSpPr>
            <p:cNvPr id="138" name="直線接點 137"/>
            <p:cNvCxnSpPr/>
            <p:nvPr/>
          </p:nvCxnSpPr>
          <p:spPr>
            <a:xfrm>
              <a:off x="2177188" y="2109933"/>
              <a:ext cx="7213" cy="1201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接點 138"/>
            <p:cNvCxnSpPr/>
            <p:nvPr/>
          </p:nvCxnSpPr>
          <p:spPr>
            <a:xfrm>
              <a:off x="2184401" y="2091267"/>
              <a:ext cx="626533" cy="1220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/>
            <p:nvPr/>
          </p:nvCxnSpPr>
          <p:spPr>
            <a:xfrm>
              <a:off x="2810934" y="2109933"/>
              <a:ext cx="7213" cy="1201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/>
            <p:nvPr/>
          </p:nvCxnSpPr>
          <p:spPr>
            <a:xfrm>
              <a:off x="7410460" y="2089109"/>
              <a:ext cx="7213" cy="12019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/>
            <p:nvPr/>
          </p:nvCxnSpPr>
          <p:spPr>
            <a:xfrm>
              <a:off x="2827867" y="2091267"/>
              <a:ext cx="2941538" cy="14481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/>
            <p:nvPr/>
          </p:nvCxnSpPr>
          <p:spPr>
            <a:xfrm flipH="1">
              <a:off x="5779125" y="2091267"/>
              <a:ext cx="1634942" cy="14481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/>
            <p:nvPr/>
          </p:nvCxnSpPr>
          <p:spPr>
            <a:xfrm>
              <a:off x="5284648" y="1955001"/>
              <a:ext cx="2129419" cy="13569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接點 144"/>
            <p:cNvCxnSpPr/>
            <p:nvPr/>
          </p:nvCxnSpPr>
          <p:spPr>
            <a:xfrm flipV="1">
              <a:off x="4189006" y="1955001"/>
              <a:ext cx="1085922" cy="15415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接點 145"/>
            <p:cNvCxnSpPr/>
            <p:nvPr/>
          </p:nvCxnSpPr>
          <p:spPr>
            <a:xfrm>
              <a:off x="2827867" y="2091267"/>
              <a:ext cx="1344206" cy="1405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/>
            <p:cNvCxnSpPr/>
            <p:nvPr/>
          </p:nvCxnSpPr>
          <p:spPr>
            <a:xfrm>
              <a:off x="2184401" y="2091267"/>
              <a:ext cx="1987672" cy="1405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/>
            <p:cNvCxnSpPr/>
            <p:nvPr/>
          </p:nvCxnSpPr>
          <p:spPr>
            <a:xfrm flipH="1">
              <a:off x="4189006" y="2091267"/>
              <a:ext cx="3225061" cy="13959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/>
            <p:nvPr/>
          </p:nvCxnSpPr>
          <p:spPr>
            <a:xfrm>
              <a:off x="2827867" y="2091267"/>
              <a:ext cx="4586200" cy="1220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4" name="直線接點 163"/>
          <p:cNvCxnSpPr/>
          <p:nvPr/>
        </p:nvCxnSpPr>
        <p:spPr>
          <a:xfrm>
            <a:off x="2117971" y="3887457"/>
            <a:ext cx="3091493" cy="1189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接點 165"/>
          <p:cNvCxnSpPr>
            <a:endCxn id="80" idx="0"/>
          </p:cNvCxnSpPr>
          <p:nvPr/>
        </p:nvCxnSpPr>
        <p:spPr>
          <a:xfrm>
            <a:off x="2735750" y="3895372"/>
            <a:ext cx="4678317" cy="1094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接點 168"/>
          <p:cNvCxnSpPr/>
          <p:nvPr/>
        </p:nvCxnSpPr>
        <p:spPr>
          <a:xfrm flipH="1">
            <a:off x="2708285" y="3419750"/>
            <a:ext cx="260185" cy="244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679042" y="3461851"/>
            <a:ext cx="312795" cy="204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接點 175"/>
          <p:cNvCxnSpPr/>
          <p:nvPr/>
        </p:nvCxnSpPr>
        <p:spPr>
          <a:xfrm>
            <a:off x="5678075" y="3495133"/>
            <a:ext cx="271399" cy="142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/>
          <p:nvPr/>
        </p:nvCxnSpPr>
        <p:spPr>
          <a:xfrm flipH="1">
            <a:off x="5710055" y="3452811"/>
            <a:ext cx="214319" cy="194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4623726" y="3456543"/>
            <a:ext cx="260069" cy="1977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flipH="1">
            <a:off x="4646602" y="3469592"/>
            <a:ext cx="214319" cy="194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55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905933"/>
            <a:ext cx="8596668" cy="897468"/>
          </a:xfrm>
        </p:spPr>
        <p:txBody>
          <a:bodyPr/>
          <a:lstStyle/>
          <a:p>
            <a:pPr algn="ctr"/>
            <a:r>
              <a:rPr lang="zh-TW" altLang="en-US" dirty="0" smtClean="0"/>
              <a:t>      </a:t>
            </a:r>
            <a:r>
              <a:rPr lang="en-US" altLang="zh-TW" dirty="0" smtClean="0"/>
              <a:t>MLP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44133" y="1591733"/>
            <a:ext cx="67201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多層感知器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輸入層</a:t>
            </a:r>
            <a:r>
              <a:rPr lang="en-US" altLang="zh-TW" dirty="0" smtClean="0"/>
              <a:t>:784</a:t>
            </a:r>
            <a:r>
              <a:rPr lang="zh-TW" altLang="en-US" dirty="0"/>
              <a:t>個</a:t>
            </a:r>
            <a:r>
              <a:rPr lang="zh-TW" altLang="en-US" dirty="0" smtClean="0"/>
              <a:t>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隱藏層</a:t>
            </a:r>
            <a:r>
              <a:rPr lang="en-US" altLang="zh-TW" dirty="0" smtClean="0"/>
              <a:t>:800</a:t>
            </a:r>
            <a:r>
              <a:rPr lang="zh-TW" altLang="en-US" dirty="0" smtClean="0"/>
              <a:t>個神經元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輸出層</a:t>
            </a:r>
            <a:r>
              <a:rPr lang="en-US" altLang="zh-TW" dirty="0" smtClean="0"/>
              <a:t>:10</a:t>
            </a:r>
            <a:r>
              <a:rPr lang="zh-TW" altLang="en-US" dirty="0" smtClean="0"/>
              <a:t>個神經元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Epoch=10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加入</a:t>
            </a:r>
            <a:r>
              <a:rPr lang="en-US" altLang="zh-TW" dirty="0" err="1" smtClean="0"/>
              <a:t>DropOut</a:t>
            </a:r>
            <a:r>
              <a:rPr lang="en-US" altLang="zh-TW" dirty="0" smtClean="0"/>
              <a:t>(0.5)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426" y="2792062"/>
            <a:ext cx="5177521" cy="3451681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5825681" y="2694927"/>
            <a:ext cx="1693333" cy="1565870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>
            <a:off x="7478164" y="3700975"/>
            <a:ext cx="755958" cy="262929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8145423" y="3956941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accent5"/>
                </a:solidFill>
              </a:rPr>
              <a:t>改善</a:t>
            </a:r>
            <a:r>
              <a:rPr lang="en-US" altLang="zh-TW" dirty="0" smtClean="0">
                <a:solidFill>
                  <a:schemeClr val="accent5"/>
                </a:solidFill>
              </a:rPr>
              <a:t>overfitting</a:t>
            </a:r>
            <a:endParaRPr lang="zh-TW" alt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594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914400"/>
            <a:ext cx="8596668" cy="914400"/>
          </a:xfrm>
        </p:spPr>
        <p:txBody>
          <a:bodyPr/>
          <a:lstStyle/>
          <a:p>
            <a:pPr algn="ctr"/>
            <a:r>
              <a:rPr lang="en-US" altLang="zh-TW" dirty="0" smtClean="0"/>
              <a:t>Confusion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4667" y="1998135"/>
            <a:ext cx="8043333" cy="3395131"/>
          </a:xfrm>
        </p:spPr>
        <p:txBody>
          <a:bodyPr>
            <a:normAutofit fontScale="55000" lnSpcReduction="20000"/>
          </a:bodyPr>
          <a:lstStyle/>
          <a:p>
            <a:endParaRPr lang="en-US" altLang="zh-TW" dirty="0" smtClean="0"/>
          </a:p>
          <a:p>
            <a:r>
              <a:rPr lang="zh-TW" altLang="en-US" sz="3800" dirty="0" smtClean="0"/>
              <a:t>混淆矩陣</a:t>
            </a:r>
            <a:r>
              <a:rPr lang="en-US" altLang="zh-TW" sz="3800" dirty="0"/>
              <a:t>(Confusion matrix</a:t>
            </a:r>
            <a:r>
              <a:rPr lang="en-US" altLang="zh-TW" sz="3800" dirty="0" smtClean="0"/>
              <a:t>)</a:t>
            </a:r>
            <a:r>
              <a:rPr lang="zh-TW" altLang="en-US" sz="3800" dirty="0" smtClean="0"/>
              <a:t>是一種</a:t>
            </a:r>
            <a:r>
              <a:rPr lang="zh-TW" altLang="en-US" sz="3800" dirty="0"/>
              <a:t>對分類模型進行效果評估的</a:t>
            </a:r>
            <a:r>
              <a:rPr lang="zh-TW" altLang="en-US" sz="3800" dirty="0" smtClean="0"/>
              <a:t>方法</a:t>
            </a:r>
            <a:endParaRPr lang="en-US" altLang="zh-TW" sz="3800" dirty="0" smtClean="0"/>
          </a:p>
          <a:p>
            <a:pPr marL="0" indent="0">
              <a:buNone/>
            </a:pPr>
            <a:endParaRPr lang="en-US" altLang="zh-TW" sz="3800" dirty="0" smtClean="0"/>
          </a:p>
          <a:p>
            <a:r>
              <a:rPr lang="zh-TW" altLang="en-US" sz="3800" dirty="0"/>
              <a:t>通過將模型預測的數據與測試數據進行對比，使用</a:t>
            </a:r>
            <a:r>
              <a:rPr lang="zh-TW" altLang="en-US" sz="3800" dirty="0" smtClean="0"/>
              <a:t>準確率，</a:t>
            </a:r>
            <a:endParaRPr lang="en-US" altLang="zh-TW" sz="3800" dirty="0" smtClean="0"/>
          </a:p>
          <a:p>
            <a:pPr marL="0" indent="0">
              <a:buNone/>
            </a:pPr>
            <a:r>
              <a:rPr lang="zh-TW" altLang="en-US" sz="3800" dirty="0" smtClean="0"/>
              <a:t>    覆蓋率和</a:t>
            </a:r>
            <a:r>
              <a:rPr lang="zh-TW" altLang="en-US" sz="3800" dirty="0"/>
              <a:t>命中率等指標對模型的分類效果進行度量。 </a:t>
            </a:r>
            <a:r>
              <a:rPr lang="zh-TW" altLang="en-US" sz="2900" dirty="0"/>
              <a:t/>
            </a:r>
            <a:br>
              <a:rPr lang="zh-TW" altLang="en-US" sz="2900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/>
            </a:r>
            <a:br>
              <a:rPr lang="zh-TW" altLang="en-US" dirty="0"/>
            </a:b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2212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0" y="601134"/>
            <a:ext cx="8258002" cy="863599"/>
          </a:xfrm>
        </p:spPr>
        <p:txBody>
          <a:bodyPr/>
          <a:lstStyle/>
          <a:p>
            <a:pPr algn="ctr"/>
            <a:r>
              <a:rPr lang="zh-TW" altLang="en-US" dirty="0" smtClean="0"/>
              <a:t>   </a:t>
            </a:r>
            <a:r>
              <a:rPr lang="en-US" altLang="zh-TW" dirty="0" smtClean="0"/>
              <a:t>MLP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993" y="2784507"/>
            <a:ext cx="5504607" cy="383156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784946" y="1091736"/>
            <a:ext cx="67201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多層感知器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輸入層</a:t>
            </a:r>
            <a:r>
              <a:rPr lang="en-US" altLang="zh-TW" dirty="0" smtClean="0"/>
              <a:t>:784</a:t>
            </a:r>
            <a:r>
              <a:rPr lang="zh-TW" altLang="en-US" dirty="0"/>
              <a:t>個</a:t>
            </a:r>
            <a:r>
              <a:rPr lang="zh-TW" altLang="en-US" dirty="0" smtClean="0"/>
              <a:t>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隱藏層</a:t>
            </a:r>
            <a:r>
              <a:rPr lang="en-US" altLang="zh-TW" dirty="0" smtClean="0"/>
              <a:t>:800</a:t>
            </a:r>
            <a:r>
              <a:rPr lang="zh-TW" altLang="en-US" dirty="0" smtClean="0"/>
              <a:t>個神經元</a:t>
            </a:r>
            <a:r>
              <a:rPr lang="en-US" altLang="zh-TW" dirty="0" smtClean="0"/>
              <a:t>,</a:t>
            </a:r>
            <a:r>
              <a:rPr lang="zh-TW" altLang="en-US" dirty="0" smtClean="0"/>
              <a:t>輸出層</a:t>
            </a:r>
            <a:r>
              <a:rPr lang="en-US" altLang="zh-TW" dirty="0" smtClean="0"/>
              <a:t>:10</a:t>
            </a:r>
            <a:r>
              <a:rPr lang="zh-TW" altLang="en-US" dirty="0" smtClean="0"/>
              <a:t>個神經元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Epoch=10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加入</a:t>
            </a:r>
            <a:r>
              <a:rPr lang="en-US" altLang="zh-TW" dirty="0" err="1"/>
              <a:t>DropOut</a:t>
            </a:r>
            <a:r>
              <a:rPr lang="en-US" altLang="zh-TW" dirty="0"/>
              <a:t>(0.5)</a:t>
            </a:r>
          </a:p>
          <a:p>
            <a:endParaRPr lang="en-US" altLang="zh-TW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4262545" y="2353620"/>
            <a:ext cx="2580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dirty="0" smtClean="0">
                <a:solidFill>
                  <a:srgbClr val="7030A0"/>
                </a:solidFill>
              </a:rPr>
              <a:t>Confusion matrix</a:t>
            </a:r>
            <a:endParaRPr lang="zh-TW" altLang="en-US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0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Keras</a:t>
            </a:r>
            <a:r>
              <a:rPr lang="en-US" altLang="zh-TW" dirty="0" smtClean="0"/>
              <a:t> MNIST</a:t>
            </a:r>
            <a:r>
              <a:rPr lang="zh-TW" altLang="en-US" dirty="0" smtClean="0"/>
              <a:t> 手寫數字資料集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5772" y="2132383"/>
            <a:ext cx="8596668" cy="3880773"/>
          </a:xfrm>
        </p:spPr>
        <p:txBody>
          <a:bodyPr/>
          <a:lstStyle/>
          <a:p>
            <a:r>
              <a:rPr lang="en-US" altLang="zh-TW" dirty="0" smtClean="0"/>
              <a:t>Training data : </a:t>
            </a:r>
            <a:r>
              <a:rPr lang="en-US" altLang="zh-TW" dirty="0"/>
              <a:t>(</a:t>
            </a:r>
            <a:r>
              <a:rPr lang="en-US" altLang="zh-TW" dirty="0" smtClean="0"/>
              <a:t>60000,28,28)</a:t>
            </a:r>
          </a:p>
          <a:p>
            <a:r>
              <a:rPr lang="en-US" altLang="zh-TW" dirty="0" smtClean="0"/>
              <a:t>Training label: </a:t>
            </a:r>
            <a:r>
              <a:rPr lang="en-US" altLang="zh-TW" dirty="0" smtClean="0">
                <a:sym typeface="Wingdings" panose="05000000000000000000" pitchFamily="2" charset="2"/>
              </a:rPr>
              <a:t>(60000,)</a:t>
            </a:r>
            <a:endParaRPr lang="en-US" altLang="zh-TW" dirty="0"/>
          </a:p>
          <a:p>
            <a:r>
              <a:rPr lang="en-US" altLang="zh-TW" dirty="0" smtClean="0"/>
              <a:t>Test data : (10000</a:t>
            </a:r>
            <a:r>
              <a:rPr lang="en-US" altLang="zh-TW" dirty="0"/>
              <a:t>, 28,28)</a:t>
            </a:r>
            <a:endParaRPr lang="en-US" altLang="zh-TW" dirty="0" smtClean="0"/>
          </a:p>
          <a:p>
            <a:r>
              <a:rPr lang="en-US" altLang="zh-TW" dirty="0" smtClean="0"/>
              <a:t>Test label: (10000,)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877" y="4114742"/>
            <a:ext cx="2365664" cy="199857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209" y="2926372"/>
            <a:ext cx="2000250" cy="17621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7547" y="3913189"/>
            <a:ext cx="1847850" cy="17526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6214" y="4789489"/>
            <a:ext cx="2209800" cy="17811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0125" y="2050072"/>
            <a:ext cx="18954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702732"/>
            <a:ext cx="8596668" cy="1227667"/>
          </a:xfrm>
        </p:spPr>
        <p:txBody>
          <a:bodyPr/>
          <a:lstStyle/>
          <a:p>
            <a:pPr algn="ctr"/>
            <a:r>
              <a:rPr lang="en-US" altLang="zh-TW" dirty="0" smtClean="0"/>
              <a:t>CNN</a:t>
            </a:r>
            <a:r>
              <a:rPr lang="zh-TW" altLang="en-US" dirty="0"/>
              <a:t>卷</a:t>
            </a:r>
            <a:r>
              <a:rPr lang="zh-TW" altLang="en-US" dirty="0" smtClean="0"/>
              <a:t>積</a:t>
            </a:r>
            <a:r>
              <a:rPr lang="zh-TW" altLang="en-US" dirty="0"/>
              <a:t>神經網路介紹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5334" y="1930398"/>
            <a:ext cx="8596668" cy="3674534"/>
          </a:xfrm>
        </p:spPr>
        <p:txBody>
          <a:bodyPr/>
          <a:lstStyle/>
          <a:p>
            <a:r>
              <a:rPr lang="en-US" altLang="zh-TW" dirty="0" smtClean="0"/>
              <a:t>CNN</a:t>
            </a:r>
            <a:r>
              <a:rPr lang="zh-TW" altLang="en-US" dirty="0" smtClean="0"/>
              <a:t>卷積</a:t>
            </a:r>
            <a:r>
              <a:rPr lang="zh-TW" altLang="en-US" dirty="0"/>
              <a:t>神經</a:t>
            </a:r>
            <a:r>
              <a:rPr lang="zh-TW" altLang="en-US" dirty="0" smtClean="0"/>
              <a:t>網路分為兩個部分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1.</a:t>
            </a:r>
            <a:r>
              <a:rPr lang="zh-TW" altLang="en-US" dirty="0" smtClean="0"/>
              <a:t>影像的特徵提取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透過卷積層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、池化層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/>
              <a:t>卷積</a:t>
            </a:r>
            <a:r>
              <a:rPr lang="zh-TW" altLang="en-US" dirty="0" smtClean="0"/>
              <a:t>層</a:t>
            </a:r>
            <a:r>
              <a:rPr lang="en-US" altLang="zh-TW" dirty="0" smtClean="0"/>
              <a:t>2</a:t>
            </a:r>
            <a:r>
              <a:rPr lang="zh-TW" altLang="en-US" dirty="0" smtClean="0"/>
              <a:t>、</a:t>
            </a:r>
            <a:r>
              <a:rPr lang="zh-TW" altLang="en-US" dirty="0"/>
              <a:t>池化</a:t>
            </a:r>
            <a:r>
              <a:rPr lang="zh-TW" altLang="en-US" dirty="0" smtClean="0"/>
              <a:t>層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，提取影像特徵。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sz="1200" dirty="0"/>
          </a:p>
          <a:p>
            <a:pPr marL="0" indent="0">
              <a:buNone/>
            </a:pPr>
            <a:r>
              <a:rPr lang="en-US" altLang="zh-TW" dirty="0" smtClean="0"/>
              <a:t>	2.</a:t>
            </a:r>
            <a:r>
              <a:rPr lang="zh-TW" altLang="en-US" dirty="0" smtClean="0"/>
              <a:t>完全連結神經網路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 </a:t>
            </a:r>
            <a:r>
              <a:rPr lang="zh-TW" altLang="en-US" dirty="0" smtClean="0"/>
              <a:t>  包含平坦層、隱藏層、輸出層，所組成的類神經網路。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99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32072"/>
            <a:ext cx="8596668" cy="1298328"/>
          </a:xfrm>
        </p:spPr>
        <p:txBody>
          <a:bodyPr/>
          <a:lstStyle/>
          <a:p>
            <a:pPr algn="ctr"/>
            <a:r>
              <a:rPr lang="en-US" altLang="zh-TW" dirty="0" smtClean="0"/>
              <a:t>CNN</a:t>
            </a:r>
            <a:r>
              <a:rPr lang="zh-TW" altLang="en-US" dirty="0"/>
              <a:t>卷</a:t>
            </a:r>
            <a:r>
              <a:rPr lang="zh-TW" altLang="en-US" dirty="0" smtClean="0"/>
              <a:t>積神經網路介紹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42" y="1930399"/>
            <a:ext cx="2630751" cy="424338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2080" y="1097469"/>
            <a:ext cx="971919" cy="888891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604917" y="135724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輸入層</a:t>
            </a:r>
            <a:endParaRPr lang="zh-TW" altLang="en-US" dirty="0"/>
          </a:p>
        </p:txBody>
      </p:sp>
      <p:cxnSp>
        <p:nvCxnSpPr>
          <p:cNvPr id="16" name="直線接點 15"/>
          <p:cNvCxnSpPr>
            <a:stCxn id="8" idx="2"/>
          </p:cNvCxnSpPr>
          <p:nvPr/>
        </p:nvCxnSpPr>
        <p:spPr>
          <a:xfrm flipH="1">
            <a:off x="2177917" y="6173786"/>
            <a:ext cx="1" cy="235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177917" y="6409267"/>
            <a:ext cx="15423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3720294" y="2160823"/>
            <a:ext cx="0" cy="4248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群組 25"/>
          <p:cNvGrpSpPr/>
          <p:nvPr/>
        </p:nvGrpSpPr>
        <p:grpSpPr>
          <a:xfrm>
            <a:off x="4506568" y="1654869"/>
            <a:ext cx="4533145" cy="4636657"/>
            <a:chOff x="3467039" y="1879603"/>
            <a:chExt cx="4533145" cy="4636657"/>
          </a:xfrm>
        </p:grpSpPr>
        <p:sp>
          <p:nvSpPr>
            <p:cNvPr id="27" name="流程圖: 接點 26"/>
            <p:cNvSpPr/>
            <p:nvPr/>
          </p:nvSpPr>
          <p:spPr>
            <a:xfrm>
              <a:off x="4267683" y="190663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流程圖: 接點 27"/>
            <p:cNvSpPr/>
            <p:nvPr/>
          </p:nvSpPr>
          <p:spPr>
            <a:xfrm>
              <a:off x="4275667" y="243417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流程圖: 接點 28"/>
            <p:cNvSpPr/>
            <p:nvPr/>
          </p:nvSpPr>
          <p:spPr>
            <a:xfrm>
              <a:off x="4275667" y="4631269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流程圖: 接點 29"/>
            <p:cNvSpPr/>
            <p:nvPr/>
          </p:nvSpPr>
          <p:spPr>
            <a:xfrm>
              <a:off x="4268100" y="5231394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350330" y="2868147"/>
              <a:ext cx="26962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32" name="直線接點 31"/>
            <p:cNvCxnSpPr>
              <a:endCxn id="27" idx="2"/>
            </p:cNvCxnSpPr>
            <p:nvPr/>
          </p:nvCxnSpPr>
          <p:spPr>
            <a:xfrm flipV="1">
              <a:off x="3467039" y="2135235"/>
              <a:ext cx="800644" cy="334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3486366" y="2442643"/>
              <a:ext cx="883088" cy="1302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3475023" y="2434170"/>
              <a:ext cx="867599" cy="1662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endCxn id="30" idx="2"/>
            </p:cNvCxnSpPr>
            <p:nvPr/>
          </p:nvCxnSpPr>
          <p:spPr>
            <a:xfrm>
              <a:off x="3475023" y="2442643"/>
              <a:ext cx="793077" cy="30173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3475023" y="2442643"/>
              <a:ext cx="800644" cy="2306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endCxn id="42" idx="2"/>
            </p:cNvCxnSpPr>
            <p:nvPr/>
          </p:nvCxnSpPr>
          <p:spPr>
            <a:xfrm>
              <a:off x="4691250" y="2720826"/>
              <a:ext cx="684952" cy="2747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左大括弧 37"/>
            <p:cNvSpPr/>
            <p:nvPr/>
          </p:nvSpPr>
          <p:spPr>
            <a:xfrm rot="16200000">
              <a:off x="5421404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117516" y="6208483"/>
              <a:ext cx="773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/>
                <a:t>平</a:t>
              </a:r>
              <a:r>
                <a:rPr lang="zh-TW" altLang="en-US" sz="1400" dirty="0"/>
                <a:t>坦</a:t>
              </a:r>
              <a:r>
                <a:rPr lang="zh-TW" altLang="en-US" sz="1400" dirty="0" smtClean="0"/>
                <a:t>層</a:t>
              </a:r>
              <a:endParaRPr lang="zh-TW" altLang="en-US" sz="1400" dirty="0"/>
            </a:p>
          </p:txBody>
        </p:sp>
        <p:sp>
          <p:nvSpPr>
            <p:cNvPr id="40" name="流程圖: 接點 39"/>
            <p:cNvSpPr/>
            <p:nvPr/>
          </p:nvSpPr>
          <p:spPr>
            <a:xfrm>
              <a:off x="5384941" y="244687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流程圖: 接點 40"/>
            <p:cNvSpPr/>
            <p:nvPr/>
          </p:nvSpPr>
          <p:spPr>
            <a:xfrm>
              <a:off x="5389473" y="188383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流程圖: 接點 41"/>
            <p:cNvSpPr/>
            <p:nvPr/>
          </p:nvSpPr>
          <p:spPr>
            <a:xfrm>
              <a:off x="5376202" y="523925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3" name="直線接點 42"/>
            <p:cNvCxnSpPr>
              <a:endCxn id="41" idx="2"/>
            </p:cNvCxnSpPr>
            <p:nvPr/>
          </p:nvCxnSpPr>
          <p:spPr>
            <a:xfrm flipV="1">
              <a:off x="4732867" y="2112437"/>
              <a:ext cx="656606" cy="36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>
              <a:endCxn id="41" idx="2"/>
            </p:cNvCxnSpPr>
            <p:nvPr/>
          </p:nvCxnSpPr>
          <p:spPr>
            <a:xfrm flipV="1">
              <a:off x="4699110" y="2112437"/>
              <a:ext cx="690363" cy="592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4714936" y="2722818"/>
              <a:ext cx="895570" cy="2010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>
              <a:endCxn id="40" idx="2"/>
            </p:cNvCxnSpPr>
            <p:nvPr/>
          </p:nvCxnSpPr>
          <p:spPr>
            <a:xfrm flipV="1">
              <a:off x="4721667" y="2675473"/>
              <a:ext cx="663274" cy="31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27" idx="6"/>
              <a:endCxn id="40" idx="2"/>
            </p:cNvCxnSpPr>
            <p:nvPr/>
          </p:nvCxnSpPr>
          <p:spPr>
            <a:xfrm>
              <a:off x="4724883" y="2135235"/>
              <a:ext cx="660058" cy="540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>
              <a:endCxn id="41" idx="2"/>
            </p:cNvCxnSpPr>
            <p:nvPr/>
          </p:nvCxnSpPr>
          <p:spPr>
            <a:xfrm flipV="1">
              <a:off x="4753737" y="2112437"/>
              <a:ext cx="635736" cy="33288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>
              <a:endCxn id="40" idx="2"/>
            </p:cNvCxnSpPr>
            <p:nvPr/>
          </p:nvCxnSpPr>
          <p:spPr>
            <a:xfrm flipV="1">
              <a:off x="4743538" y="2675473"/>
              <a:ext cx="641403" cy="2752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4741444" y="4758289"/>
              <a:ext cx="829990" cy="701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>
              <a:endCxn id="42" idx="2"/>
            </p:cNvCxnSpPr>
            <p:nvPr/>
          </p:nvCxnSpPr>
          <p:spPr>
            <a:xfrm flipV="1">
              <a:off x="4709907" y="5467857"/>
              <a:ext cx="666295" cy="11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字方塊 51"/>
            <p:cNvSpPr txBox="1"/>
            <p:nvPr/>
          </p:nvSpPr>
          <p:spPr>
            <a:xfrm>
              <a:off x="5478728" y="2855121"/>
              <a:ext cx="269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53" name="直線接點 52"/>
            <p:cNvCxnSpPr>
              <a:endCxn id="42" idx="2"/>
            </p:cNvCxnSpPr>
            <p:nvPr/>
          </p:nvCxnSpPr>
          <p:spPr>
            <a:xfrm>
              <a:off x="4699648" y="2155419"/>
              <a:ext cx="676554" cy="3312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>
              <a:stCxn id="27" idx="6"/>
            </p:cNvCxnSpPr>
            <p:nvPr/>
          </p:nvCxnSpPr>
          <p:spPr>
            <a:xfrm>
              <a:off x="4724883" y="2135235"/>
              <a:ext cx="877639" cy="2616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>
              <a:endCxn id="41" idx="2"/>
            </p:cNvCxnSpPr>
            <p:nvPr/>
          </p:nvCxnSpPr>
          <p:spPr>
            <a:xfrm flipV="1">
              <a:off x="4734961" y="2112437"/>
              <a:ext cx="654512" cy="27356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V="1">
              <a:off x="4750811" y="2684398"/>
              <a:ext cx="626563" cy="2190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>
              <a:stCxn id="29" idx="6"/>
            </p:cNvCxnSpPr>
            <p:nvPr/>
          </p:nvCxnSpPr>
          <p:spPr>
            <a:xfrm>
              <a:off x="4732867" y="4859869"/>
              <a:ext cx="637773" cy="5762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flipV="1">
              <a:off x="4664582" y="4758289"/>
              <a:ext cx="893804" cy="149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左大括弧 58"/>
            <p:cNvSpPr/>
            <p:nvPr/>
          </p:nvSpPr>
          <p:spPr>
            <a:xfrm rot="16200000">
              <a:off x="4329352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5246066" y="6202130"/>
              <a:ext cx="734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/>
                <a:t>隱</a:t>
              </a:r>
              <a:r>
                <a:rPr lang="zh-TW" altLang="en-US" sz="1400" dirty="0" smtClean="0"/>
                <a:t>藏層</a:t>
              </a:r>
              <a:endParaRPr lang="zh-TW" altLang="en-US" sz="1400" dirty="0"/>
            </a:p>
          </p:txBody>
        </p:sp>
        <p:sp>
          <p:nvSpPr>
            <p:cNvPr id="61" name="流程圖: 接點 60"/>
            <p:cNvSpPr/>
            <p:nvPr/>
          </p:nvSpPr>
          <p:spPr>
            <a:xfrm>
              <a:off x="7379140" y="187960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流程圖: 接點 61"/>
            <p:cNvSpPr/>
            <p:nvPr/>
          </p:nvSpPr>
          <p:spPr>
            <a:xfrm>
              <a:off x="7379140" y="244264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流程圖: 接點 62"/>
            <p:cNvSpPr/>
            <p:nvPr/>
          </p:nvSpPr>
          <p:spPr>
            <a:xfrm>
              <a:off x="7383813" y="5298999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4" name="直線接點 63"/>
            <p:cNvCxnSpPr>
              <a:endCxn id="63" idx="2"/>
            </p:cNvCxnSpPr>
            <p:nvPr/>
          </p:nvCxnSpPr>
          <p:spPr>
            <a:xfrm>
              <a:off x="5652173" y="4758289"/>
              <a:ext cx="1731640" cy="7693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>
              <a:endCxn id="71" idx="1"/>
            </p:cNvCxnSpPr>
            <p:nvPr/>
          </p:nvCxnSpPr>
          <p:spPr>
            <a:xfrm flipV="1">
              <a:off x="5656947" y="4018372"/>
              <a:ext cx="1815980" cy="71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>
              <a:endCxn id="62" idx="2"/>
            </p:cNvCxnSpPr>
            <p:nvPr/>
          </p:nvCxnSpPr>
          <p:spPr>
            <a:xfrm flipV="1">
              <a:off x="5643807" y="2671243"/>
              <a:ext cx="1735333" cy="2062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>
              <a:endCxn id="61" idx="2"/>
            </p:cNvCxnSpPr>
            <p:nvPr/>
          </p:nvCxnSpPr>
          <p:spPr>
            <a:xfrm flipV="1">
              <a:off x="5835487" y="2108203"/>
              <a:ext cx="1543653" cy="34012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>
              <a:stCxn id="42" idx="6"/>
              <a:endCxn id="62" idx="2"/>
            </p:cNvCxnSpPr>
            <p:nvPr/>
          </p:nvCxnSpPr>
          <p:spPr>
            <a:xfrm flipV="1">
              <a:off x="5833402" y="2671243"/>
              <a:ext cx="1545738" cy="27966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>
              <a:stCxn id="42" idx="6"/>
              <a:endCxn id="71" idx="1"/>
            </p:cNvCxnSpPr>
            <p:nvPr/>
          </p:nvCxnSpPr>
          <p:spPr>
            <a:xfrm flipV="1">
              <a:off x="5833402" y="4018372"/>
              <a:ext cx="1639525" cy="1449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>
              <a:stCxn id="42" idx="6"/>
              <a:endCxn id="63" idx="2"/>
            </p:cNvCxnSpPr>
            <p:nvPr/>
          </p:nvCxnSpPr>
          <p:spPr>
            <a:xfrm>
              <a:off x="5833402" y="5467857"/>
              <a:ext cx="1550411" cy="59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文字方塊 70"/>
            <p:cNvSpPr txBox="1"/>
            <p:nvPr/>
          </p:nvSpPr>
          <p:spPr>
            <a:xfrm>
              <a:off x="7472927" y="2864210"/>
              <a:ext cx="269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72" name="直線接點 71"/>
            <p:cNvCxnSpPr>
              <a:endCxn id="71" idx="1"/>
            </p:cNvCxnSpPr>
            <p:nvPr/>
          </p:nvCxnSpPr>
          <p:spPr>
            <a:xfrm>
              <a:off x="5822439" y="2124642"/>
              <a:ext cx="1650488" cy="1893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>
              <a:stCxn id="41" idx="6"/>
              <a:endCxn id="61" idx="2"/>
            </p:cNvCxnSpPr>
            <p:nvPr/>
          </p:nvCxnSpPr>
          <p:spPr>
            <a:xfrm flipV="1">
              <a:off x="5846673" y="2108203"/>
              <a:ext cx="1532467" cy="4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>
              <a:stCxn id="41" idx="6"/>
            </p:cNvCxnSpPr>
            <p:nvPr/>
          </p:nvCxnSpPr>
          <p:spPr>
            <a:xfrm>
              <a:off x="5846673" y="2112437"/>
              <a:ext cx="1683172" cy="638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>
              <a:endCxn id="61" idx="2"/>
            </p:cNvCxnSpPr>
            <p:nvPr/>
          </p:nvCxnSpPr>
          <p:spPr>
            <a:xfrm flipV="1">
              <a:off x="5643582" y="2108203"/>
              <a:ext cx="1735558" cy="2625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>
              <a:endCxn id="61" idx="2"/>
            </p:cNvCxnSpPr>
            <p:nvPr/>
          </p:nvCxnSpPr>
          <p:spPr>
            <a:xfrm flipV="1">
              <a:off x="5848758" y="2108203"/>
              <a:ext cx="1530382" cy="608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>
              <a:endCxn id="63" idx="2"/>
            </p:cNvCxnSpPr>
            <p:nvPr/>
          </p:nvCxnSpPr>
          <p:spPr>
            <a:xfrm>
              <a:off x="5796120" y="2106475"/>
              <a:ext cx="1587693" cy="34211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>
              <a:endCxn id="71" idx="1"/>
            </p:cNvCxnSpPr>
            <p:nvPr/>
          </p:nvCxnSpPr>
          <p:spPr>
            <a:xfrm>
              <a:off x="5822439" y="2699317"/>
              <a:ext cx="1650488" cy="1319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 flipV="1">
              <a:off x="5851346" y="2705996"/>
              <a:ext cx="1536999" cy="42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>
              <a:stCxn id="40" idx="6"/>
              <a:endCxn id="63" idx="2"/>
            </p:cNvCxnSpPr>
            <p:nvPr/>
          </p:nvCxnSpPr>
          <p:spPr>
            <a:xfrm>
              <a:off x="5842141" y="2675473"/>
              <a:ext cx="1541672" cy="28521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左大括弧 80"/>
            <p:cNvSpPr/>
            <p:nvPr/>
          </p:nvSpPr>
          <p:spPr>
            <a:xfrm rot="16200000">
              <a:off x="7401940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文字方塊 81"/>
            <p:cNvSpPr txBox="1"/>
            <p:nvPr/>
          </p:nvSpPr>
          <p:spPr>
            <a:xfrm>
              <a:off x="7178500" y="6188342"/>
              <a:ext cx="796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/>
                <a:t>輸出</a:t>
              </a:r>
              <a:r>
                <a:rPr lang="zh-TW" altLang="en-US" sz="1400" dirty="0"/>
                <a:t>層</a:t>
              </a:r>
            </a:p>
          </p:txBody>
        </p:sp>
        <p:cxnSp>
          <p:nvCxnSpPr>
            <p:cNvPr id="83" name="直線接點 82"/>
            <p:cNvCxnSpPr>
              <a:endCxn id="28" idx="2"/>
            </p:cNvCxnSpPr>
            <p:nvPr/>
          </p:nvCxnSpPr>
          <p:spPr>
            <a:xfrm>
              <a:off x="3481693" y="2442643"/>
              <a:ext cx="793974" cy="2201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文字方塊 83"/>
            <p:cNvSpPr txBox="1"/>
            <p:nvPr/>
          </p:nvSpPr>
          <p:spPr>
            <a:xfrm>
              <a:off x="4288592" y="1947309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85" name="文字方塊 84"/>
            <p:cNvSpPr txBox="1"/>
            <p:nvPr/>
          </p:nvSpPr>
          <p:spPr>
            <a:xfrm>
              <a:off x="4287846" y="249851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2</a:t>
              </a:r>
              <a:endParaRPr lang="zh-TW" altLang="en-US" sz="1600" dirty="0"/>
            </a:p>
          </p:txBody>
        </p:sp>
        <p:sp>
          <p:nvSpPr>
            <p:cNvPr id="86" name="文字方塊 85"/>
            <p:cNvSpPr txBox="1"/>
            <p:nvPr/>
          </p:nvSpPr>
          <p:spPr>
            <a:xfrm>
              <a:off x="4143046" y="4683562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d1763</a:t>
              </a:r>
              <a:endParaRPr lang="zh-TW" altLang="en-US" sz="1600" dirty="0"/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4127398" y="5315512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d1764</a:t>
              </a:r>
              <a:endParaRPr lang="zh-TW" altLang="en-US" sz="1600" dirty="0"/>
            </a:p>
          </p:txBody>
        </p:sp>
        <p:sp>
          <p:nvSpPr>
            <p:cNvPr id="88" name="文字方塊 87"/>
            <p:cNvSpPr txBox="1"/>
            <p:nvPr/>
          </p:nvSpPr>
          <p:spPr>
            <a:xfrm>
              <a:off x="5422348" y="193934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89" name="文字方塊 88"/>
            <p:cNvSpPr txBox="1"/>
            <p:nvPr/>
          </p:nvSpPr>
          <p:spPr>
            <a:xfrm>
              <a:off x="5415153" y="2506196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2</a:t>
              </a:r>
              <a:endParaRPr lang="zh-TW" altLang="en-US" sz="1600" dirty="0"/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7428474" y="535832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y9</a:t>
              </a:r>
              <a:endParaRPr lang="zh-TW" altLang="en-US" sz="1600" dirty="0"/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7420200" y="251527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y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7430513" y="194730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y0</a:t>
              </a:r>
              <a:endParaRPr lang="zh-TW" altLang="en-US" sz="1600" dirty="0"/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5306246" y="5307788"/>
              <a:ext cx="6206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128</a:t>
              </a:r>
              <a:endParaRPr lang="zh-TW" altLang="en-US" sz="1600" dirty="0"/>
            </a:p>
          </p:txBody>
        </p:sp>
      </p:grpSp>
      <p:sp>
        <p:nvSpPr>
          <p:cNvPr id="98" name="向右箭號 97"/>
          <p:cNvSpPr/>
          <p:nvPr/>
        </p:nvSpPr>
        <p:spPr>
          <a:xfrm>
            <a:off x="3808436" y="2077721"/>
            <a:ext cx="616861" cy="210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9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6515" y="607200"/>
            <a:ext cx="8596668" cy="1007533"/>
          </a:xfrm>
        </p:spPr>
        <p:txBody>
          <a:bodyPr/>
          <a:lstStyle/>
          <a:p>
            <a:pPr algn="ctr"/>
            <a:r>
              <a:rPr lang="zh-TW" altLang="en-US" dirty="0"/>
              <a:t>卷</a:t>
            </a:r>
            <a:r>
              <a:rPr lang="zh-TW" altLang="en-US" dirty="0" smtClean="0"/>
              <a:t>積運算</a:t>
            </a:r>
            <a:endParaRPr lang="zh-TW" altLang="en-US" dirty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247645"/>
              </p:ext>
            </p:extLst>
          </p:nvPr>
        </p:nvGraphicFramePr>
        <p:xfrm>
          <a:off x="1312863" y="3090331"/>
          <a:ext cx="3961870" cy="258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374"/>
                <a:gridCol w="792374"/>
                <a:gridCol w="792374"/>
                <a:gridCol w="792374"/>
                <a:gridCol w="792374"/>
              </a:tblGrid>
              <a:tr h="516469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5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3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7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9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17475"/>
              </p:ext>
            </p:extLst>
          </p:nvPr>
        </p:nvGraphicFramePr>
        <p:xfrm>
          <a:off x="508001" y="2565400"/>
          <a:ext cx="2379132" cy="154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355"/>
                <a:gridCol w="791844"/>
                <a:gridCol w="778933"/>
              </a:tblGrid>
              <a:tr h="513645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zh-TW" alt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211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單箭頭接點 7"/>
          <p:cNvCxnSpPr/>
          <p:nvPr/>
        </p:nvCxnSpPr>
        <p:spPr>
          <a:xfrm flipV="1">
            <a:off x="2887133" y="1921933"/>
            <a:ext cx="1193800" cy="6434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080932" y="1552601"/>
                <a:ext cx="2692401" cy="923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(0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0)+(0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1)+(</a:t>
                </a:r>
                <a:r>
                  <a:rPr lang="en-US" altLang="zh-TW" dirty="0"/>
                  <a:t>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0)+</a:t>
                </a:r>
              </a:p>
              <a:p>
                <a:r>
                  <a:rPr lang="en-US" altLang="zh-TW" dirty="0" smtClean="0"/>
                  <a:t>(</a:t>
                </a:r>
                <a:r>
                  <a:rPr lang="en-US" altLang="zh-TW" dirty="0"/>
                  <a:t>0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)+(1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)+(1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</a:t>
                </a:r>
              </a:p>
              <a:p>
                <a:r>
                  <a:rPr lang="en-US" altLang="zh-TW" dirty="0" smtClean="0"/>
                  <a:t>(</a:t>
                </a:r>
                <a:r>
                  <a:rPr lang="en-US" altLang="zh-TW" dirty="0"/>
                  <a:t>0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0)+(5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)+(3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0)=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932" y="1552601"/>
                <a:ext cx="269240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577" t="-3922" b="-849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39611"/>
              </p:ext>
            </p:extLst>
          </p:nvPr>
        </p:nvGraphicFramePr>
        <p:xfrm>
          <a:off x="5384074" y="2989996"/>
          <a:ext cx="2362926" cy="147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849"/>
                <a:gridCol w="772435"/>
                <a:gridCol w="787642"/>
              </a:tblGrid>
              <a:tr h="490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zh-TW" alt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55689" y="4472468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Filter weight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H="1" flipV="1">
            <a:off x="5049633" y="2475932"/>
            <a:ext cx="1410432" cy="50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281542"/>
              </p:ext>
            </p:extLst>
          </p:nvPr>
        </p:nvGraphicFramePr>
        <p:xfrm>
          <a:off x="8007490" y="2980496"/>
          <a:ext cx="3797770" cy="248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554"/>
                <a:gridCol w="759554"/>
                <a:gridCol w="759554"/>
                <a:gridCol w="759554"/>
                <a:gridCol w="759554"/>
              </a:tblGrid>
              <a:tr h="49784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流程圖: 接點 17"/>
          <p:cNvSpPr/>
          <p:nvPr/>
        </p:nvSpPr>
        <p:spPr>
          <a:xfrm>
            <a:off x="6273800" y="2106600"/>
            <a:ext cx="338667" cy="35983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7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單箭頭接點 18"/>
          <p:cNvCxnSpPr>
            <a:stCxn id="18" idx="5"/>
          </p:cNvCxnSpPr>
          <p:nvPr/>
        </p:nvCxnSpPr>
        <p:spPr>
          <a:xfrm>
            <a:off x="6562870" y="2413735"/>
            <a:ext cx="1444620" cy="576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14190" y="558674"/>
            <a:ext cx="8596668" cy="977060"/>
          </a:xfrm>
        </p:spPr>
        <p:txBody>
          <a:bodyPr/>
          <a:lstStyle/>
          <a:p>
            <a:pPr algn="ctr"/>
            <a:r>
              <a:rPr lang="zh-TW" altLang="en-US" dirty="0"/>
              <a:t>卷</a:t>
            </a:r>
            <a:r>
              <a:rPr lang="zh-TW" altLang="en-US" dirty="0" smtClean="0"/>
              <a:t>積</a:t>
            </a:r>
            <a:r>
              <a:rPr lang="zh-TW" altLang="en-US" dirty="0"/>
              <a:t>運算</a:t>
            </a:r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899647"/>
              </p:ext>
            </p:extLst>
          </p:nvPr>
        </p:nvGraphicFramePr>
        <p:xfrm>
          <a:off x="745597" y="3090523"/>
          <a:ext cx="3961870" cy="258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374"/>
                <a:gridCol w="792374"/>
                <a:gridCol w="792374"/>
                <a:gridCol w="792374"/>
                <a:gridCol w="792374"/>
              </a:tblGrid>
              <a:tr h="516469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5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3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7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2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/>
                        <a:t>9</a:t>
                      </a:r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6467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9542"/>
              </p:ext>
            </p:extLst>
          </p:nvPr>
        </p:nvGraphicFramePr>
        <p:xfrm>
          <a:off x="736857" y="2565592"/>
          <a:ext cx="2379132" cy="154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355"/>
                <a:gridCol w="791844"/>
                <a:gridCol w="778933"/>
              </a:tblGrid>
              <a:tr h="513645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zh-TW" alt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2110"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endParaRPr lang="zh-TW" altLang="en-US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單箭頭接點 5"/>
          <p:cNvCxnSpPr/>
          <p:nvPr/>
        </p:nvCxnSpPr>
        <p:spPr>
          <a:xfrm flipV="1">
            <a:off x="2319867" y="1922125"/>
            <a:ext cx="1193800" cy="6434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3513666" y="1552793"/>
                <a:ext cx="3105844" cy="9233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(0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0)+(0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1)+(</a:t>
                </a:r>
                <a:r>
                  <a:rPr lang="en-US" altLang="zh-TW" dirty="0"/>
                  <a:t>0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0)+</a:t>
                </a:r>
              </a:p>
              <a:p>
                <a:r>
                  <a:rPr lang="en-US" altLang="zh-TW" dirty="0" smtClean="0"/>
                  <a:t>(1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)+(1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)+(8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</a:t>
                </a:r>
              </a:p>
              <a:p>
                <a:r>
                  <a:rPr lang="en-US" altLang="zh-TW" dirty="0" smtClean="0"/>
                  <a:t>(5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0)+(3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1</a:t>
                </a:r>
                <a:r>
                  <a:rPr lang="en-US" altLang="zh-TW" dirty="0" smtClean="0"/>
                  <a:t>)+(7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0)=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666" y="1552793"/>
                <a:ext cx="3105844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367" t="-3922" b="-849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22176"/>
              </p:ext>
            </p:extLst>
          </p:nvPr>
        </p:nvGraphicFramePr>
        <p:xfrm>
          <a:off x="4816808" y="2990188"/>
          <a:ext cx="2362926" cy="147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849"/>
                <a:gridCol w="772435"/>
                <a:gridCol w="787642"/>
              </a:tblGrid>
              <a:tr h="490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zh-TW" alt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64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288423" y="4472660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Filter weight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 flipV="1">
            <a:off x="4503863" y="2485623"/>
            <a:ext cx="1410432" cy="50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46221"/>
              </p:ext>
            </p:extLst>
          </p:nvPr>
        </p:nvGraphicFramePr>
        <p:xfrm>
          <a:off x="7440224" y="2980688"/>
          <a:ext cx="3797770" cy="248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554"/>
                <a:gridCol w="759554"/>
                <a:gridCol w="759554"/>
                <a:gridCol w="759554"/>
                <a:gridCol w="759554"/>
              </a:tblGrid>
              <a:tr h="49784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流程圖: 接點 11"/>
          <p:cNvSpPr/>
          <p:nvPr/>
        </p:nvSpPr>
        <p:spPr>
          <a:xfrm>
            <a:off x="5782733" y="2057592"/>
            <a:ext cx="638979" cy="39215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13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>
          <a:xfrm>
            <a:off x="6421419" y="2286729"/>
            <a:ext cx="2036781" cy="6770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0333" y="838198"/>
            <a:ext cx="7766935" cy="1092200"/>
          </a:xfrm>
        </p:spPr>
        <p:txBody>
          <a:bodyPr/>
          <a:lstStyle/>
          <a:p>
            <a:pPr algn="ctr"/>
            <a:r>
              <a:rPr lang="en-US" altLang="zh-TW" dirty="0"/>
              <a:t>Max-Pool</a:t>
            </a:r>
            <a:r>
              <a:rPr lang="zh-TW" altLang="en-US" dirty="0" smtClean="0"/>
              <a:t>運算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979719" y="2989302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Max-Pool</a:t>
            </a:r>
            <a:endParaRPr lang="zh-TW" altLang="en-US" dirty="0"/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690805"/>
              </p:ext>
            </p:extLst>
          </p:nvPr>
        </p:nvGraphicFramePr>
        <p:xfrm>
          <a:off x="830262" y="2040465"/>
          <a:ext cx="4479840" cy="300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960"/>
                <a:gridCol w="1119960"/>
                <a:gridCol w="1119960"/>
                <a:gridCol w="1119960"/>
              </a:tblGrid>
              <a:tr h="7514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14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14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514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49596"/>
              </p:ext>
            </p:extLst>
          </p:nvPr>
        </p:nvGraphicFramePr>
        <p:xfrm>
          <a:off x="7484012" y="2709948"/>
          <a:ext cx="2297990" cy="168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995"/>
                <a:gridCol w="1148995"/>
              </a:tblGrid>
              <a:tr h="83596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5087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單箭頭接點 7"/>
          <p:cNvCxnSpPr/>
          <p:nvPr/>
        </p:nvCxnSpPr>
        <p:spPr>
          <a:xfrm flipV="1">
            <a:off x="5310100" y="3537466"/>
            <a:ext cx="2132100" cy="159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0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4733" y="770892"/>
            <a:ext cx="8596668" cy="1185333"/>
          </a:xfrm>
        </p:spPr>
        <p:txBody>
          <a:bodyPr/>
          <a:lstStyle/>
          <a:p>
            <a:pPr algn="ctr"/>
            <a:r>
              <a:rPr lang="en-US" altLang="zh-TW" dirty="0"/>
              <a:t>Max-Pool</a:t>
            </a:r>
            <a:r>
              <a:rPr lang="zh-TW" altLang="en-US" dirty="0" smtClean="0"/>
              <a:t>運算說明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053368"/>
              </p:ext>
            </p:extLst>
          </p:nvPr>
        </p:nvGraphicFramePr>
        <p:xfrm>
          <a:off x="1592262" y="1701800"/>
          <a:ext cx="3623204" cy="20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01"/>
                <a:gridCol w="905801"/>
                <a:gridCol w="905801"/>
                <a:gridCol w="905801"/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單箭頭接點 5"/>
          <p:cNvCxnSpPr/>
          <p:nvPr/>
        </p:nvCxnSpPr>
        <p:spPr>
          <a:xfrm flipV="1">
            <a:off x="3403599" y="2015067"/>
            <a:ext cx="3072605" cy="677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57545"/>
              </p:ext>
            </p:extLst>
          </p:nvPr>
        </p:nvGraphicFramePr>
        <p:xfrm>
          <a:off x="6476204" y="1701800"/>
          <a:ext cx="1727994" cy="1215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997"/>
                <a:gridCol w="863997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6591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587636"/>
              </p:ext>
            </p:extLst>
          </p:nvPr>
        </p:nvGraphicFramePr>
        <p:xfrm>
          <a:off x="1592262" y="4182533"/>
          <a:ext cx="3623204" cy="20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01"/>
                <a:gridCol w="905801"/>
                <a:gridCol w="905801"/>
                <a:gridCol w="905801"/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804499"/>
              </p:ext>
            </p:extLst>
          </p:nvPr>
        </p:nvGraphicFramePr>
        <p:xfrm>
          <a:off x="6476204" y="4182533"/>
          <a:ext cx="1727994" cy="1215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997"/>
                <a:gridCol w="863997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56591"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直線單箭頭接點 17"/>
          <p:cNvCxnSpPr/>
          <p:nvPr/>
        </p:nvCxnSpPr>
        <p:spPr>
          <a:xfrm flipV="1">
            <a:off x="5215466" y="4487333"/>
            <a:ext cx="2124735" cy="1439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1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9334" y="863600"/>
            <a:ext cx="8596668" cy="939801"/>
          </a:xfrm>
        </p:spPr>
        <p:txBody>
          <a:bodyPr/>
          <a:lstStyle/>
          <a:p>
            <a:pPr algn="ctr"/>
            <a:r>
              <a:rPr lang="en-US" altLang="zh-TW" dirty="0"/>
              <a:t>Max-Pool</a:t>
            </a:r>
            <a:r>
              <a:rPr lang="zh-TW" altLang="en-US" dirty="0" smtClean="0"/>
              <a:t>運算說明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226611"/>
              </p:ext>
            </p:extLst>
          </p:nvPr>
        </p:nvGraphicFramePr>
        <p:xfrm>
          <a:off x="1812396" y="4148667"/>
          <a:ext cx="3623204" cy="20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01"/>
                <a:gridCol w="905801"/>
                <a:gridCol w="905801"/>
                <a:gridCol w="905801"/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57689"/>
              </p:ext>
            </p:extLst>
          </p:nvPr>
        </p:nvGraphicFramePr>
        <p:xfrm>
          <a:off x="6696338" y="4148667"/>
          <a:ext cx="1727994" cy="1178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997"/>
                <a:gridCol w="863997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單箭頭接點 5"/>
          <p:cNvCxnSpPr/>
          <p:nvPr/>
        </p:nvCxnSpPr>
        <p:spPr>
          <a:xfrm flipV="1">
            <a:off x="5435600" y="5147734"/>
            <a:ext cx="2142067" cy="5164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900924"/>
              </p:ext>
            </p:extLst>
          </p:nvPr>
        </p:nvGraphicFramePr>
        <p:xfrm>
          <a:off x="1812396" y="1803401"/>
          <a:ext cx="3623204" cy="200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01"/>
                <a:gridCol w="905801"/>
                <a:gridCol w="905801"/>
                <a:gridCol w="905801"/>
              </a:tblGrid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37472"/>
              </p:ext>
            </p:extLst>
          </p:nvPr>
        </p:nvGraphicFramePr>
        <p:xfrm>
          <a:off x="6696338" y="1803401"/>
          <a:ext cx="1727994" cy="127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997"/>
                <a:gridCol w="863997"/>
              </a:tblGrid>
              <a:tr h="61806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659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直線單箭頭接點 11"/>
          <p:cNvCxnSpPr/>
          <p:nvPr/>
        </p:nvCxnSpPr>
        <p:spPr>
          <a:xfrm flipV="1">
            <a:off x="3632200" y="2667001"/>
            <a:ext cx="3064138" cy="6265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7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399166" y="768672"/>
            <a:ext cx="8596668" cy="889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zh-TW" dirty="0" smtClean="0"/>
              <a:t>CNN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6176404" y="1514363"/>
            <a:ext cx="3919251" cy="4636657"/>
            <a:chOff x="4080933" y="1879603"/>
            <a:chExt cx="3919251" cy="4636657"/>
          </a:xfrm>
        </p:grpSpPr>
        <p:sp>
          <p:nvSpPr>
            <p:cNvPr id="9" name="流程圖: 接點 8"/>
            <p:cNvSpPr/>
            <p:nvPr/>
          </p:nvSpPr>
          <p:spPr>
            <a:xfrm>
              <a:off x="4267683" y="190663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流程圖: 接點 9"/>
            <p:cNvSpPr/>
            <p:nvPr/>
          </p:nvSpPr>
          <p:spPr>
            <a:xfrm>
              <a:off x="4275667" y="243417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流程圖: 接點 10"/>
            <p:cNvSpPr/>
            <p:nvPr/>
          </p:nvSpPr>
          <p:spPr>
            <a:xfrm>
              <a:off x="4275667" y="4631269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流程圖: 接點 11"/>
            <p:cNvSpPr/>
            <p:nvPr/>
          </p:nvSpPr>
          <p:spPr>
            <a:xfrm>
              <a:off x="4268100" y="5231394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4350330" y="2868147"/>
              <a:ext cx="26962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19" name="直線接點 18"/>
            <p:cNvCxnSpPr>
              <a:endCxn id="24" idx="2"/>
            </p:cNvCxnSpPr>
            <p:nvPr/>
          </p:nvCxnSpPr>
          <p:spPr>
            <a:xfrm>
              <a:off x="4691250" y="2720826"/>
              <a:ext cx="684952" cy="2747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左大括弧 19"/>
            <p:cNvSpPr/>
            <p:nvPr/>
          </p:nvSpPr>
          <p:spPr>
            <a:xfrm rot="16200000">
              <a:off x="5421404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4117516" y="6208483"/>
              <a:ext cx="773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/>
                <a:t>平</a:t>
              </a:r>
              <a:r>
                <a:rPr lang="zh-TW" altLang="en-US" sz="1400" dirty="0"/>
                <a:t>坦</a:t>
              </a:r>
              <a:r>
                <a:rPr lang="zh-TW" altLang="en-US" sz="1400" dirty="0" smtClean="0"/>
                <a:t>層</a:t>
              </a:r>
              <a:endParaRPr lang="zh-TW" altLang="en-US" sz="1400" dirty="0"/>
            </a:p>
          </p:txBody>
        </p:sp>
        <p:sp>
          <p:nvSpPr>
            <p:cNvPr id="22" name="流程圖: 接點 21"/>
            <p:cNvSpPr/>
            <p:nvPr/>
          </p:nvSpPr>
          <p:spPr>
            <a:xfrm>
              <a:off x="5384941" y="244687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流程圖: 接點 22"/>
            <p:cNvSpPr/>
            <p:nvPr/>
          </p:nvSpPr>
          <p:spPr>
            <a:xfrm>
              <a:off x="5389473" y="188383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流程圖: 接點 23"/>
            <p:cNvSpPr/>
            <p:nvPr/>
          </p:nvSpPr>
          <p:spPr>
            <a:xfrm>
              <a:off x="5376202" y="523925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5" name="直線接點 24"/>
            <p:cNvCxnSpPr>
              <a:endCxn id="23" idx="2"/>
            </p:cNvCxnSpPr>
            <p:nvPr/>
          </p:nvCxnSpPr>
          <p:spPr>
            <a:xfrm flipV="1">
              <a:off x="4732867" y="2112437"/>
              <a:ext cx="656606" cy="36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>
              <a:endCxn id="23" idx="2"/>
            </p:cNvCxnSpPr>
            <p:nvPr/>
          </p:nvCxnSpPr>
          <p:spPr>
            <a:xfrm flipV="1">
              <a:off x="4699110" y="2112437"/>
              <a:ext cx="690363" cy="592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4714936" y="2722818"/>
              <a:ext cx="895570" cy="2010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>
              <a:endCxn id="22" idx="2"/>
            </p:cNvCxnSpPr>
            <p:nvPr/>
          </p:nvCxnSpPr>
          <p:spPr>
            <a:xfrm flipV="1">
              <a:off x="4721667" y="2675473"/>
              <a:ext cx="663274" cy="31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9" idx="6"/>
              <a:endCxn id="22" idx="2"/>
            </p:cNvCxnSpPr>
            <p:nvPr/>
          </p:nvCxnSpPr>
          <p:spPr>
            <a:xfrm>
              <a:off x="4724883" y="2135235"/>
              <a:ext cx="660058" cy="540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>
              <a:endCxn id="23" idx="2"/>
            </p:cNvCxnSpPr>
            <p:nvPr/>
          </p:nvCxnSpPr>
          <p:spPr>
            <a:xfrm flipV="1">
              <a:off x="4753737" y="2112437"/>
              <a:ext cx="635736" cy="33288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endCxn id="22" idx="2"/>
            </p:cNvCxnSpPr>
            <p:nvPr/>
          </p:nvCxnSpPr>
          <p:spPr>
            <a:xfrm flipV="1">
              <a:off x="4743538" y="2675473"/>
              <a:ext cx="641403" cy="2752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 flipV="1">
              <a:off x="4741444" y="4758289"/>
              <a:ext cx="829990" cy="701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endCxn id="24" idx="2"/>
            </p:cNvCxnSpPr>
            <p:nvPr/>
          </p:nvCxnSpPr>
          <p:spPr>
            <a:xfrm flipV="1">
              <a:off x="4709907" y="5467857"/>
              <a:ext cx="666295" cy="11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字方塊 33"/>
            <p:cNvSpPr txBox="1"/>
            <p:nvPr/>
          </p:nvSpPr>
          <p:spPr>
            <a:xfrm>
              <a:off x="5478728" y="2855121"/>
              <a:ext cx="269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35" name="直線接點 34"/>
            <p:cNvCxnSpPr>
              <a:endCxn id="24" idx="2"/>
            </p:cNvCxnSpPr>
            <p:nvPr/>
          </p:nvCxnSpPr>
          <p:spPr>
            <a:xfrm>
              <a:off x="4699648" y="2155419"/>
              <a:ext cx="676554" cy="3312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>
              <a:stCxn id="9" idx="6"/>
            </p:cNvCxnSpPr>
            <p:nvPr/>
          </p:nvCxnSpPr>
          <p:spPr>
            <a:xfrm>
              <a:off x="4724883" y="2135235"/>
              <a:ext cx="877639" cy="2616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endCxn id="23" idx="2"/>
            </p:cNvCxnSpPr>
            <p:nvPr/>
          </p:nvCxnSpPr>
          <p:spPr>
            <a:xfrm flipV="1">
              <a:off x="4734961" y="2112437"/>
              <a:ext cx="654512" cy="27356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V="1">
              <a:off x="4750811" y="2684398"/>
              <a:ext cx="626563" cy="2190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11" idx="6"/>
            </p:cNvCxnSpPr>
            <p:nvPr/>
          </p:nvCxnSpPr>
          <p:spPr>
            <a:xfrm>
              <a:off x="4732867" y="4859869"/>
              <a:ext cx="637773" cy="5762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V="1">
              <a:off x="4664582" y="4758289"/>
              <a:ext cx="893804" cy="149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左大括弧 40"/>
            <p:cNvSpPr/>
            <p:nvPr/>
          </p:nvSpPr>
          <p:spPr>
            <a:xfrm rot="16200000">
              <a:off x="4329352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5246066" y="6202130"/>
              <a:ext cx="734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/>
                <a:t>隱</a:t>
              </a:r>
              <a:r>
                <a:rPr lang="zh-TW" altLang="en-US" sz="1400" dirty="0" smtClean="0"/>
                <a:t>藏層</a:t>
              </a:r>
              <a:endParaRPr lang="zh-TW" altLang="en-US" sz="1400" dirty="0"/>
            </a:p>
          </p:txBody>
        </p:sp>
        <p:sp>
          <p:nvSpPr>
            <p:cNvPr id="43" name="流程圖: 接點 42"/>
            <p:cNvSpPr/>
            <p:nvPr/>
          </p:nvSpPr>
          <p:spPr>
            <a:xfrm>
              <a:off x="7379140" y="187960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流程圖: 接點 43"/>
            <p:cNvSpPr/>
            <p:nvPr/>
          </p:nvSpPr>
          <p:spPr>
            <a:xfrm>
              <a:off x="7379140" y="244264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流程圖: 接點 44"/>
            <p:cNvSpPr/>
            <p:nvPr/>
          </p:nvSpPr>
          <p:spPr>
            <a:xfrm>
              <a:off x="7383813" y="5298999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6" name="直線接點 45"/>
            <p:cNvCxnSpPr>
              <a:endCxn id="45" idx="2"/>
            </p:cNvCxnSpPr>
            <p:nvPr/>
          </p:nvCxnSpPr>
          <p:spPr>
            <a:xfrm>
              <a:off x="5652173" y="4758289"/>
              <a:ext cx="1731640" cy="7693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endCxn id="53" idx="1"/>
            </p:cNvCxnSpPr>
            <p:nvPr/>
          </p:nvCxnSpPr>
          <p:spPr>
            <a:xfrm flipV="1">
              <a:off x="5656947" y="4018372"/>
              <a:ext cx="1815980" cy="71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>
              <a:endCxn id="44" idx="2"/>
            </p:cNvCxnSpPr>
            <p:nvPr/>
          </p:nvCxnSpPr>
          <p:spPr>
            <a:xfrm flipV="1">
              <a:off x="5643807" y="2671243"/>
              <a:ext cx="1735333" cy="2062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>
              <a:endCxn id="43" idx="2"/>
            </p:cNvCxnSpPr>
            <p:nvPr/>
          </p:nvCxnSpPr>
          <p:spPr>
            <a:xfrm flipV="1">
              <a:off x="5835487" y="2108203"/>
              <a:ext cx="1543653" cy="34012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>
              <a:stCxn id="24" idx="6"/>
              <a:endCxn id="44" idx="2"/>
            </p:cNvCxnSpPr>
            <p:nvPr/>
          </p:nvCxnSpPr>
          <p:spPr>
            <a:xfrm flipV="1">
              <a:off x="5833402" y="2671243"/>
              <a:ext cx="1545738" cy="27966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>
              <a:stCxn id="24" idx="6"/>
              <a:endCxn id="53" idx="1"/>
            </p:cNvCxnSpPr>
            <p:nvPr/>
          </p:nvCxnSpPr>
          <p:spPr>
            <a:xfrm flipV="1">
              <a:off x="5833402" y="4018372"/>
              <a:ext cx="1639525" cy="1449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>
              <a:stCxn id="24" idx="6"/>
              <a:endCxn id="45" idx="2"/>
            </p:cNvCxnSpPr>
            <p:nvPr/>
          </p:nvCxnSpPr>
          <p:spPr>
            <a:xfrm>
              <a:off x="5833402" y="5467857"/>
              <a:ext cx="1550411" cy="59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字方塊 52"/>
            <p:cNvSpPr txBox="1"/>
            <p:nvPr/>
          </p:nvSpPr>
          <p:spPr>
            <a:xfrm>
              <a:off x="7472927" y="2864210"/>
              <a:ext cx="269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54" name="直線接點 53"/>
            <p:cNvCxnSpPr>
              <a:endCxn id="53" idx="1"/>
            </p:cNvCxnSpPr>
            <p:nvPr/>
          </p:nvCxnSpPr>
          <p:spPr>
            <a:xfrm>
              <a:off x="5822439" y="2124642"/>
              <a:ext cx="1650488" cy="1893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>
              <a:stCxn id="23" idx="6"/>
              <a:endCxn id="43" idx="2"/>
            </p:cNvCxnSpPr>
            <p:nvPr/>
          </p:nvCxnSpPr>
          <p:spPr>
            <a:xfrm flipV="1">
              <a:off x="5846673" y="2108203"/>
              <a:ext cx="1532467" cy="4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>
              <a:stCxn id="23" idx="6"/>
            </p:cNvCxnSpPr>
            <p:nvPr/>
          </p:nvCxnSpPr>
          <p:spPr>
            <a:xfrm>
              <a:off x="5846673" y="2112437"/>
              <a:ext cx="1683172" cy="638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>
              <a:endCxn id="43" idx="2"/>
            </p:cNvCxnSpPr>
            <p:nvPr/>
          </p:nvCxnSpPr>
          <p:spPr>
            <a:xfrm flipV="1">
              <a:off x="5643582" y="2108203"/>
              <a:ext cx="1735558" cy="2625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>
              <a:endCxn id="43" idx="2"/>
            </p:cNvCxnSpPr>
            <p:nvPr/>
          </p:nvCxnSpPr>
          <p:spPr>
            <a:xfrm flipV="1">
              <a:off x="5848758" y="2108203"/>
              <a:ext cx="1530382" cy="608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>
              <a:endCxn id="45" idx="2"/>
            </p:cNvCxnSpPr>
            <p:nvPr/>
          </p:nvCxnSpPr>
          <p:spPr>
            <a:xfrm>
              <a:off x="5796120" y="2106475"/>
              <a:ext cx="1587693" cy="34211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>
              <a:endCxn id="53" idx="1"/>
            </p:cNvCxnSpPr>
            <p:nvPr/>
          </p:nvCxnSpPr>
          <p:spPr>
            <a:xfrm>
              <a:off x="5822439" y="2699317"/>
              <a:ext cx="1650488" cy="1319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5851346" y="2705996"/>
              <a:ext cx="1536999" cy="42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>
              <a:stCxn id="22" idx="6"/>
              <a:endCxn id="45" idx="2"/>
            </p:cNvCxnSpPr>
            <p:nvPr/>
          </p:nvCxnSpPr>
          <p:spPr>
            <a:xfrm>
              <a:off x="5842141" y="2675473"/>
              <a:ext cx="1541672" cy="28521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左大括弧 62"/>
            <p:cNvSpPr/>
            <p:nvPr/>
          </p:nvSpPr>
          <p:spPr>
            <a:xfrm rot="16200000">
              <a:off x="7401940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7178500" y="6188342"/>
              <a:ext cx="796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/>
                <a:t>輸出</a:t>
              </a:r>
              <a:r>
                <a:rPr lang="zh-TW" altLang="en-US" sz="1400" dirty="0"/>
                <a:t>層</a:t>
              </a: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4288592" y="1947309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4287846" y="249851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2</a:t>
              </a:r>
              <a:endParaRPr lang="zh-TW" altLang="en-US" sz="1600" dirty="0"/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4143046" y="4683562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d1763</a:t>
              </a:r>
              <a:endParaRPr lang="zh-TW" altLang="en-US" sz="1600" dirty="0"/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4127398" y="5315512"/>
              <a:ext cx="7280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d1764</a:t>
              </a:r>
              <a:endParaRPr lang="zh-TW" altLang="en-US" sz="1600" dirty="0"/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5422348" y="1939345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5415153" y="2506196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2</a:t>
              </a:r>
              <a:endParaRPr lang="zh-TW" altLang="en-US" sz="1600" dirty="0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7428474" y="535832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y9</a:t>
              </a:r>
              <a:endParaRPr lang="zh-TW" altLang="en-US" sz="1600" dirty="0"/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7420200" y="251527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y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74" name="文字方塊 73"/>
            <p:cNvSpPr txBox="1"/>
            <p:nvPr/>
          </p:nvSpPr>
          <p:spPr>
            <a:xfrm>
              <a:off x="7430513" y="194730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y0</a:t>
              </a:r>
              <a:endParaRPr lang="zh-TW" altLang="en-US" sz="1600" dirty="0"/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5306246" y="5307788"/>
              <a:ext cx="6206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d</a:t>
              </a:r>
              <a:r>
                <a:rPr lang="en-US" altLang="zh-TW" sz="1600" dirty="0" smtClean="0"/>
                <a:t>128</a:t>
              </a:r>
              <a:endParaRPr lang="zh-TW" altLang="en-US" sz="1600" dirty="0"/>
            </a:p>
          </p:txBody>
        </p:sp>
      </p:grpSp>
      <p:sp>
        <p:nvSpPr>
          <p:cNvPr id="76" name="向右箭號 75"/>
          <p:cNvSpPr/>
          <p:nvPr/>
        </p:nvSpPr>
        <p:spPr>
          <a:xfrm>
            <a:off x="6032454" y="2910391"/>
            <a:ext cx="287900" cy="179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7" name="表格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54713"/>
              </p:ext>
            </p:extLst>
          </p:nvPr>
        </p:nvGraphicFramePr>
        <p:xfrm>
          <a:off x="691397" y="2687127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496036" y="3135800"/>
                <a:ext cx="6912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>
                    <a:solidFill>
                      <a:schemeClr val="accent2"/>
                    </a:solidFill>
                  </a:rPr>
                  <a:t>28</a:t>
                </a:r>
                <a14:m>
                  <m:oMath xmlns:m="http://schemas.openxmlformats.org/officeDocument/2006/math">
                    <m:r>
                      <a:rPr lang="en-US" altLang="zh-TW" sz="14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1400" dirty="0" smtClean="0">
                    <a:solidFill>
                      <a:schemeClr val="accent2"/>
                    </a:solidFill>
                  </a:rPr>
                  <a:t>28</a:t>
                </a:r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36" y="3135800"/>
                <a:ext cx="691215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2632" t="-3922" b="-176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向右箭號 78"/>
          <p:cNvSpPr/>
          <p:nvPr/>
        </p:nvSpPr>
        <p:spPr>
          <a:xfrm>
            <a:off x="1081006" y="2780428"/>
            <a:ext cx="287900" cy="179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7" name="表格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91978"/>
              </p:ext>
            </p:extLst>
          </p:nvPr>
        </p:nvGraphicFramePr>
        <p:xfrm>
          <a:off x="1525150" y="2384040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表格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547320"/>
              </p:ext>
            </p:extLst>
          </p:nvPr>
        </p:nvGraphicFramePr>
        <p:xfrm>
          <a:off x="1440980" y="3460556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表格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15452"/>
              </p:ext>
            </p:extLst>
          </p:nvPr>
        </p:nvGraphicFramePr>
        <p:xfrm>
          <a:off x="1592993" y="3260697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表格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5391"/>
              </p:ext>
            </p:extLst>
          </p:nvPr>
        </p:nvGraphicFramePr>
        <p:xfrm>
          <a:off x="1729207" y="3030910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表格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390103"/>
              </p:ext>
            </p:extLst>
          </p:nvPr>
        </p:nvGraphicFramePr>
        <p:xfrm>
          <a:off x="1542009" y="2866304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表格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81023"/>
              </p:ext>
            </p:extLst>
          </p:nvPr>
        </p:nvGraphicFramePr>
        <p:xfrm>
          <a:off x="1693705" y="2597548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3" name="矩形 92"/>
              <p:cNvSpPr/>
              <p:nvPr/>
            </p:nvSpPr>
            <p:spPr>
              <a:xfrm>
                <a:off x="1189919" y="3953281"/>
                <a:ext cx="88678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200" dirty="0" smtClean="0">
                    <a:solidFill>
                      <a:schemeClr val="accent2"/>
                    </a:solidFill>
                  </a:rPr>
                  <a:t>16</a:t>
                </a:r>
                <a14:m>
                  <m:oMath xmlns:m="http://schemas.openxmlformats.org/officeDocument/2006/math"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1200" dirty="0">
                    <a:solidFill>
                      <a:schemeClr val="accent2"/>
                    </a:solidFill>
                  </a:rPr>
                  <a:t>28</a:t>
                </a:r>
                <a14:m>
                  <m:oMath xmlns:m="http://schemas.openxmlformats.org/officeDocument/2006/math"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1200" dirty="0">
                    <a:solidFill>
                      <a:schemeClr val="accent2"/>
                    </a:solidFill>
                  </a:rPr>
                  <a:t>28</a:t>
                </a:r>
                <a:endParaRPr lang="zh-TW" altLang="en-US" sz="1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3" name="矩形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919" y="3953281"/>
                <a:ext cx="886781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文字方塊 93"/>
          <p:cNvSpPr txBox="1"/>
          <p:nvPr/>
        </p:nvSpPr>
        <p:spPr>
          <a:xfrm>
            <a:off x="1104330" y="1892783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第一次</a:t>
            </a:r>
            <a:r>
              <a:rPr lang="en-US" altLang="zh-TW" sz="1200" dirty="0" smtClean="0"/>
              <a:t>convolutio</a:t>
            </a:r>
            <a:r>
              <a:rPr lang="en-US" altLang="zh-TW" sz="1200" dirty="0"/>
              <a:t>n</a:t>
            </a:r>
            <a:endParaRPr lang="zh-TW" altLang="en-US" dirty="0"/>
          </a:p>
        </p:txBody>
      </p:sp>
      <p:sp>
        <p:nvSpPr>
          <p:cNvPr id="95" name="向右箭號 94"/>
          <p:cNvSpPr/>
          <p:nvPr/>
        </p:nvSpPr>
        <p:spPr>
          <a:xfrm>
            <a:off x="2419290" y="2841547"/>
            <a:ext cx="287900" cy="1791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2496788" y="1902612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 smtClean="0"/>
              <a:t>第一次</a:t>
            </a:r>
            <a:r>
              <a:rPr lang="en-US" altLang="zh-TW" sz="1200" dirty="0" smtClean="0"/>
              <a:t>pooling</a:t>
            </a:r>
            <a:endParaRPr lang="zh-TW" altLang="en-US" sz="1200" dirty="0"/>
          </a:p>
        </p:txBody>
      </p:sp>
      <p:graphicFrame>
        <p:nvGraphicFramePr>
          <p:cNvPr id="98" name="表格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93409"/>
              </p:ext>
            </p:extLst>
          </p:nvPr>
        </p:nvGraphicFramePr>
        <p:xfrm>
          <a:off x="1899142" y="2864397"/>
          <a:ext cx="3082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表格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72163"/>
              </p:ext>
            </p:extLst>
          </p:nvPr>
        </p:nvGraphicFramePr>
        <p:xfrm>
          <a:off x="3052760" y="2334077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表格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52247"/>
              </p:ext>
            </p:extLst>
          </p:nvPr>
        </p:nvGraphicFramePr>
        <p:xfrm>
          <a:off x="2902422" y="2610256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表格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17276"/>
              </p:ext>
            </p:extLst>
          </p:nvPr>
        </p:nvGraphicFramePr>
        <p:xfrm>
          <a:off x="3118726" y="2749800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表格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77454"/>
              </p:ext>
            </p:extLst>
          </p:nvPr>
        </p:nvGraphicFramePr>
        <p:xfrm>
          <a:off x="2929635" y="2943677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表格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27023"/>
              </p:ext>
            </p:extLst>
          </p:nvPr>
        </p:nvGraphicFramePr>
        <p:xfrm>
          <a:off x="3019392" y="3213790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" name="表格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622765"/>
              </p:ext>
            </p:extLst>
          </p:nvPr>
        </p:nvGraphicFramePr>
        <p:xfrm>
          <a:off x="3163549" y="3125474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表格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45184"/>
              </p:ext>
            </p:extLst>
          </p:nvPr>
        </p:nvGraphicFramePr>
        <p:xfrm>
          <a:off x="2976399" y="3514459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矩形 108"/>
              <p:cNvSpPr/>
              <p:nvPr/>
            </p:nvSpPr>
            <p:spPr>
              <a:xfrm>
                <a:off x="2636350" y="3933988"/>
                <a:ext cx="96475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200" dirty="0" smtClean="0">
                    <a:solidFill>
                      <a:schemeClr val="accent2"/>
                    </a:solidFill>
                  </a:rPr>
                  <a:t>16</a:t>
                </a:r>
                <a14:m>
                  <m:oMath xmlns:m="http://schemas.openxmlformats.org/officeDocument/2006/math"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12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</m:t>
                    </m:r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1200" dirty="0" smtClean="0">
                    <a:solidFill>
                      <a:schemeClr val="accent2"/>
                    </a:solidFill>
                  </a:rPr>
                  <a:t>14</a:t>
                </a:r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09" name="矩形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350" y="3933988"/>
                <a:ext cx="964751" cy="276999"/>
              </a:xfrm>
              <a:prstGeom prst="rect">
                <a:avLst/>
              </a:prstGeom>
              <a:blipFill rotWithShape="0">
                <a:blip r:embed="rId4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矩形 109"/>
              <p:cNvSpPr/>
              <p:nvPr/>
            </p:nvSpPr>
            <p:spPr>
              <a:xfrm>
                <a:off x="3877089" y="3958508"/>
                <a:ext cx="96475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200" dirty="0">
                    <a:solidFill>
                      <a:schemeClr val="accent2"/>
                    </a:solidFill>
                  </a:rPr>
                  <a:t>3</a:t>
                </a:r>
                <a:r>
                  <a:rPr lang="en-US" altLang="zh-TW" sz="1200" dirty="0" smtClean="0">
                    <a:solidFill>
                      <a:schemeClr val="accent2"/>
                    </a:solidFill>
                  </a:rPr>
                  <a:t>6</a:t>
                </a:r>
                <a14:m>
                  <m:oMath xmlns:m="http://schemas.openxmlformats.org/officeDocument/2006/math"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12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</m:t>
                    </m:r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1200" dirty="0" smtClean="0">
                    <a:solidFill>
                      <a:schemeClr val="accent2"/>
                    </a:solidFill>
                  </a:rPr>
                  <a:t>14</a:t>
                </a:r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10" name="矩形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89" y="3958508"/>
                <a:ext cx="964751" cy="276999"/>
              </a:xfrm>
              <a:prstGeom prst="rect">
                <a:avLst/>
              </a:prstGeom>
              <a:blipFill rotWithShape="0">
                <a:blip r:embed="rId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矩形 110"/>
              <p:cNvSpPr/>
              <p:nvPr/>
            </p:nvSpPr>
            <p:spPr>
              <a:xfrm>
                <a:off x="5135219" y="3966996"/>
                <a:ext cx="8386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200" dirty="0" smtClean="0">
                    <a:solidFill>
                      <a:schemeClr val="accent2"/>
                    </a:solidFill>
                  </a:rPr>
                  <a:t>36</a:t>
                </a:r>
                <a14:m>
                  <m:oMath xmlns:m="http://schemas.openxmlformats.org/officeDocument/2006/math"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12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sz="12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12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zh-TW" alt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11" name="矩形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219" y="3966996"/>
                <a:ext cx="838628" cy="276999"/>
              </a:xfrm>
              <a:prstGeom prst="rect">
                <a:avLst/>
              </a:prstGeom>
              <a:blipFill rotWithShape="0">
                <a:blip r:embed="rId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文字方塊 111"/>
          <p:cNvSpPr txBox="1"/>
          <p:nvPr/>
        </p:nvSpPr>
        <p:spPr>
          <a:xfrm>
            <a:off x="1324422" y="211082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Filter=16</a:t>
            </a:r>
            <a:endParaRPr lang="zh-TW" altLang="en-US" dirty="0"/>
          </a:p>
        </p:txBody>
      </p:sp>
      <p:sp>
        <p:nvSpPr>
          <p:cNvPr id="113" name="文字方塊 112"/>
          <p:cNvSpPr txBox="1"/>
          <p:nvPr/>
        </p:nvSpPr>
        <p:spPr>
          <a:xfrm>
            <a:off x="4037353" y="2094928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Filter=36</a:t>
            </a:r>
            <a:endParaRPr lang="zh-TW" altLang="en-US" dirty="0"/>
          </a:p>
        </p:txBody>
      </p:sp>
      <p:sp>
        <p:nvSpPr>
          <p:cNvPr id="115" name="矩形 114"/>
          <p:cNvSpPr/>
          <p:nvPr/>
        </p:nvSpPr>
        <p:spPr>
          <a:xfrm>
            <a:off x="4990035" y="1901536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 smtClean="0"/>
              <a:t>第</a:t>
            </a:r>
            <a:r>
              <a:rPr lang="zh-TW" altLang="en-US" sz="1200" dirty="0"/>
              <a:t>二</a:t>
            </a:r>
            <a:r>
              <a:rPr lang="zh-TW" altLang="en-US" sz="1200" dirty="0" smtClean="0"/>
              <a:t>次</a:t>
            </a:r>
            <a:r>
              <a:rPr lang="en-US" altLang="zh-TW" sz="1200" dirty="0" smtClean="0"/>
              <a:t>pooling</a:t>
            </a:r>
            <a:endParaRPr lang="zh-TW" altLang="en-US" sz="1200" dirty="0"/>
          </a:p>
        </p:txBody>
      </p:sp>
      <p:sp>
        <p:nvSpPr>
          <p:cNvPr id="116" name="文字方塊 115"/>
          <p:cNvSpPr txBox="1"/>
          <p:nvPr/>
        </p:nvSpPr>
        <p:spPr>
          <a:xfrm>
            <a:off x="3624071" y="1901536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第二次</a:t>
            </a:r>
            <a:r>
              <a:rPr lang="en-US" altLang="zh-TW" sz="1200" dirty="0" smtClean="0"/>
              <a:t>convolutio</a:t>
            </a:r>
            <a:r>
              <a:rPr lang="en-US" altLang="zh-TW" sz="1200" dirty="0"/>
              <a:t>n</a:t>
            </a:r>
            <a:endParaRPr lang="zh-TW" altLang="en-US" dirty="0"/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06715"/>
              </p:ext>
            </p:extLst>
          </p:nvPr>
        </p:nvGraphicFramePr>
        <p:xfrm>
          <a:off x="4089630" y="2896651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表格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34502"/>
              </p:ext>
            </p:extLst>
          </p:nvPr>
        </p:nvGraphicFramePr>
        <p:xfrm>
          <a:off x="4450749" y="3003320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61576"/>
              </p:ext>
            </p:extLst>
          </p:nvPr>
        </p:nvGraphicFramePr>
        <p:xfrm>
          <a:off x="4418450" y="3247474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" name="表格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68915"/>
              </p:ext>
            </p:extLst>
          </p:nvPr>
        </p:nvGraphicFramePr>
        <p:xfrm>
          <a:off x="4257692" y="3115046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032705"/>
              </p:ext>
            </p:extLst>
          </p:nvPr>
        </p:nvGraphicFramePr>
        <p:xfrm>
          <a:off x="4140364" y="3311366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304365"/>
              </p:ext>
            </p:extLst>
          </p:nvPr>
        </p:nvGraphicFramePr>
        <p:xfrm>
          <a:off x="4060808" y="3524542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96597"/>
              </p:ext>
            </p:extLst>
          </p:nvPr>
        </p:nvGraphicFramePr>
        <p:xfrm>
          <a:off x="4453281" y="3550876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" name="表格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04655"/>
              </p:ext>
            </p:extLst>
          </p:nvPr>
        </p:nvGraphicFramePr>
        <p:xfrm>
          <a:off x="4312677" y="2420712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" name="表格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59027"/>
              </p:ext>
            </p:extLst>
          </p:nvPr>
        </p:nvGraphicFramePr>
        <p:xfrm>
          <a:off x="4350511" y="2708046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" name="表格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43181"/>
              </p:ext>
            </p:extLst>
          </p:nvPr>
        </p:nvGraphicFramePr>
        <p:xfrm>
          <a:off x="4155113" y="2596009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表格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81384"/>
              </p:ext>
            </p:extLst>
          </p:nvPr>
        </p:nvGraphicFramePr>
        <p:xfrm>
          <a:off x="4546830" y="3353851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8" name="表格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78408"/>
              </p:ext>
            </p:extLst>
          </p:nvPr>
        </p:nvGraphicFramePr>
        <p:xfrm>
          <a:off x="4353150" y="3121710"/>
          <a:ext cx="308244" cy="34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44"/>
              </a:tblGrid>
              <a:tr h="3437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表格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07333"/>
              </p:ext>
            </p:extLst>
          </p:nvPr>
        </p:nvGraphicFramePr>
        <p:xfrm>
          <a:off x="5363733" y="3566872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表格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91085"/>
              </p:ext>
            </p:extLst>
          </p:nvPr>
        </p:nvGraphicFramePr>
        <p:xfrm>
          <a:off x="5230051" y="2416886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" name="表格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089794"/>
              </p:ext>
            </p:extLst>
          </p:nvPr>
        </p:nvGraphicFramePr>
        <p:xfrm>
          <a:off x="5397506" y="2514993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表格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21291"/>
              </p:ext>
            </p:extLst>
          </p:nvPr>
        </p:nvGraphicFramePr>
        <p:xfrm>
          <a:off x="5292983" y="2651311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表格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1186"/>
              </p:ext>
            </p:extLst>
          </p:nvPr>
        </p:nvGraphicFramePr>
        <p:xfrm>
          <a:off x="5477633" y="2750376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表格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7784"/>
              </p:ext>
            </p:extLst>
          </p:nvPr>
        </p:nvGraphicFramePr>
        <p:xfrm>
          <a:off x="5306076" y="2942534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表格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7462"/>
              </p:ext>
            </p:extLst>
          </p:nvPr>
        </p:nvGraphicFramePr>
        <p:xfrm>
          <a:off x="5402388" y="3069650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表格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444425"/>
              </p:ext>
            </p:extLst>
          </p:nvPr>
        </p:nvGraphicFramePr>
        <p:xfrm>
          <a:off x="5243632" y="3378049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表格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984650"/>
              </p:ext>
            </p:extLst>
          </p:nvPr>
        </p:nvGraphicFramePr>
        <p:xfrm>
          <a:off x="5490309" y="3282065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表格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565140"/>
              </p:ext>
            </p:extLst>
          </p:nvPr>
        </p:nvGraphicFramePr>
        <p:xfrm>
          <a:off x="5138900" y="3156620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表格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08747"/>
              </p:ext>
            </p:extLst>
          </p:nvPr>
        </p:nvGraphicFramePr>
        <p:xfrm>
          <a:off x="5531369" y="3470685"/>
          <a:ext cx="247582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2"/>
              </a:tblGrid>
              <a:tr h="246964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0" name="文字方塊 139"/>
          <p:cNvSpPr txBox="1"/>
          <p:nvPr/>
        </p:nvSpPr>
        <p:spPr>
          <a:xfrm>
            <a:off x="440645" y="3489547"/>
            <a:ext cx="773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輸</a:t>
            </a:r>
            <a:r>
              <a:rPr lang="zh-TW" altLang="en-US" sz="1400" dirty="0"/>
              <a:t>入</a:t>
            </a:r>
            <a:r>
              <a:rPr lang="zh-TW" altLang="en-US" sz="1400" dirty="0" smtClean="0"/>
              <a:t>層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42739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44600" y="744602"/>
            <a:ext cx="8596668" cy="821267"/>
          </a:xfrm>
        </p:spPr>
        <p:txBody>
          <a:bodyPr/>
          <a:lstStyle/>
          <a:p>
            <a:pPr algn="ctr"/>
            <a:r>
              <a:rPr lang="en-US" altLang="zh-TW" dirty="0" smtClean="0"/>
              <a:t>CNN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615613" y="1565869"/>
                <a:ext cx="6841938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dirty="0" smtClean="0"/>
                  <a:t>CNN</a:t>
                </a:r>
                <a:r>
                  <a:rPr lang="zh-TW" altLang="en-US" dirty="0" smtClean="0"/>
                  <a:t>卷</a:t>
                </a:r>
                <a:r>
                  <a:rPr lang="zh-TW" altLang="en-US" dirty="0"/>
                  <a:t>積</a:t>
                </a:r>
                <a:r>
                  <a:rPr lang="zh-TW" altLang="en-US" dirty="0" smtClean="0"/>
                  <a:t>神經網路</a:t>
                </a:r>
                <a:endParaRPr lang="en-US" altLang="zh-TW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dirty="0" smtClean="0"/>
                  <a:t>卷積層</a:t>
                </a:r>
                <a:r>
                  <a:rPr lang="en-US" altLang="zh-TW" dirty="0" smtClean="0"/>
                  <a:t>1:16</a:t>
                </a:r>
                <a:r>
                  <a:rPr lang="zh-TW" altLang="en-US" dirty="0" smtClean="0"/>
                  <a:t>層</a:t>
                </a:r>
                <a:r>
                  <a:rPr lang="en-US" altLang="zh-TW" dirty="0" smtClean="0"/>
                  <a:t>(28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28),</a:t>
                </a:r>
                <a:r>
                  <a:rPr lang="zh-TW" altLang="en-US" dirty="0" smtClean="0"/>
                  <a:t>池化層</a:t>
                </a:r>
                <a:r>
                  <a:rPr lang="en-US" altLang="zh-TW" dirty="0" smtClean="0"/>
                  <a:t>1:16</a:t>
                </a:r>
                <a:r>
                  <a:rPr lang="zh-TW" altLang="en-US" dirty="0" smtClean="0"/>
                  <a:t>層</a:t>
                </a:r>
                <a:r>
                  <a:rPr lang="en-US" altLang="zh-TW" dirty="0" smtClean="0"/>
                  <a:t>(14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14)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dirty="0"/>
                  <a:t>卷積層</a:t>
                </a:r>
                <a:r>
                  <a:rPr lang="en-US" altLang="zh-TW" dirty="0" smtClean="0"/>
                  <a:t>1:36</a:t>
                </a:r>
                <a:r>
                  <a:rPr lang="zh-TW" altLang="en-US" dirty="0"/>
                  <a:t>層</a:t>
                </a:r>
                <a:r>
                  <a:rPr lang="en-US" altLang="zh-TW" dirty="0"/>
                  <a:t>(</a:t>
                </a:r>
                <a:r>
                  <a:rPr lang="en-US" altLang="zh-TW" dirty="0" smtClean="0"/>
                  <a:t>14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14</a:t>
                </a:r>
                <a:r>
                  <a:rPr lang="en-US" altLang="zh-TW" dirty="0"/>
                  <a:t>),</a:t>
                </a:r>
                <a:r>
                  <a:rPr lang="zh-TW" altLang="en-US" dirty="0"/>
                  <a:t>池化層</a:t>
                </a:r>
                <a:r>
                  <a:rPr lang="en-US" altLang="zh-TW" dirty="0" smtClean="0"/>
                  <a:t>1:36</a:t>
                </a:r>
                <a:r>
                  <a:rPr lang="zh-TW" altLang="en-US" dirty="0"/>
                  <a:t>層</a:t>
                </a:r>
                <a:r>
                  <a:rPr lang="en-US" altLang="zh-TW" dirty="0"/>
                  <a:t>(</a:t>
                </a:r>
                <a:r>
                  <a:rPr lang="en-US" altLang="zh-TW" dirty="0" smtClean="0"/>
                  <a:t>7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7)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dirty="0" smtClean="0"/>
                  <a:t>輸入層</a:t>
                </a:r>
                <a:r>
                  <a:rPr lang="en-US" altLang="zh-TW" dirty="0" smtClean="0"/>
                  <a:t>:1764</a:t>
                </a:r>
                <a:r>
                  <a:rPr lang="zh-TW" altLang="en-US" dirty="0"/>
                  <a:t>個</a:t>
                </a:r>
                <a:r>
                  <a:rPr lang="zh-TW" altLang="en-US" dirty="0" smtClean="0"/>
                  <a:t>神經元</a:t>
                </a:r>
                <a:r>
                  <a:rPr lang="en-US" altLang="zh-TW" dirty="0" smtClean="0"/>
                  <a:t>,</a:t>
                </a:r>
                <a:r>
                  <a:rPr lang="zh-TW" altLang="en-US" dirty="0" smtClean="0"/>
                  <a:t>隱藏層</a:t>
                </a:r>
                <a:r>
                  <a:rPr lang="en-US" altLang="zh-TW" dirty="0" smtClean="0"/>
                  <a:t>:128</a:t>
                </a:r>
                <a:r>
                  <a:rPr lang="zh-TW" altLang="en-US" dirty="0" smtClean="0"/>
                  <a:t>個神經元</a:t>
                </a:r>
                <a:r>
                  <a:rPr lang="en-US" altLang="zh-TW" dirty="0" smtClean="0"/>
                  <a:t>,</a:t>
                </a:r>
                <a:r>
                  <a:rPr lang="zh-TW" altLang="en-US" dirty="0" smtClean="0"/>
                  <a:t>輸出層</a:t>
                </a:r>
                <a:r>
                  <a:rPr lang="en-US" altLang="zh-TW" dirty="0" smtClean="0"/>
                  <a:t>:10</a:t>
                </a:r>
                <a:r>
                  <a:rPr lang="zh-TW" altLang="en-US" dirty="0" smtClean="0"/>
                  <a:t>個神經元</a:t>
                </a:r>
                <a:endParaRPr lang="en-US" altLang="zh-TW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dirty="0" smtClean="0"/>
                  <a:t>Epoch=10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dirty="0"/>
                  <a:t>加入</a:t>
                </a:r>
                <a:r>
                  <a:rPr lang="en-US" altLang="zh-TW" dirty="0" err="1" smtClean="0"/>
                  <a:t>DropOut</a:t>
                </a:r>
                <a:r>
                  <a:rPr lang="en-US" altLang="zh-TW" dirty="0" smtClean="0"/>
                  <a:t>(0.25</a:t>
                </a:r>
                <a:r>
                  <a:rPr lang="en-US" altLang="zh-TW" dirty="0"/>
                  <a:t>)</a:t>
                </a:r>
              </a:p>
              <a:p>
                <a:endParaRPr lang="en-US" altLang="zh-TW" dirty="0" smtClean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613" y="1565869"/>
                <a:ext cx="6841938" cy="2031325"/>
              </a:xfrm>
              <a:prstGeom prst="rect">
                <a:avLst/>
              </a:prstGeom>
              <a:blipFill rotWithShape="0">
                <a:blip r:embed="rId2"/>
                <a:stretch>
                  <a:fillRect l="-535" t="-2102" r="-1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046" y="2973917"/>
            <a:ext cx="5293784" cy="357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95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9306" y="972373"/>
            <a:ext cx="8596668" cy="787401"/>
          </a:xfrm>
        </p:spPr>
        <p:txBody>
          <a:bodyPr/>
          <a:lstStyle/>
          <a:p>
            <a:pPr algn="ctr"/>
            <a:r>
              <a:rPr lang="en-US" altLang="zh-TW" dirty="0" smtClean="0"/>
              <a:t>CNN</a:t>
            </a:r>
            <a:r>
              <a:rPr lang="zh-TW" altLang="en-US" dirty="0" smtClean="0"/>
              <a:t>實驗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955800"/>
            <a:ext cx="4998508" cy="373345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 rot="16200000">
            <a:off x="743055" y="3422897"/>
            <a:ext cx="437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loss</a:t>
            </a:r>
            <a:endParaRPr lang="zh-TW" altLang="en-US" sz="12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640" y="3113826"/>
            <a:ext cx="6200775" cy="4572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231467" y="2252134"/>
            <a:ext cx="12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Test data:</a:t>
            </a:r>
          </a:p>
        </p:txBody>
      </p:sp>
      <p:sp>
        <p:nvSpPr>
          <p:cNvPr id="9" name="矩形 8"/>
          <p:cNvSpPr/>
          <p:nvPr/>
        </p:nvSpPr>
        <p:spPr>
          <a:xfrm>
            <a:off x="7094833" y="3878720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 </a:t>
            </a:r>
            <a:r>
              <a:rPr lang="en-US" altLang="zh-TW" dirty="0" smtClean="0">
                <a:solidFill>
                  <a:srgbClr val="7030A0"/>
                </a:solidFill>
              </a:rPr>
              <a:t>accuracy=0.9902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066015" y="5885279"/>
            <a:ext cx="68820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結論</a:t>
            </a:r>
            <a:r>
              <a:rPr lang="en-US" altLang="zh-TW" sz="2400" dirty="0" smtClean="0">
                <a:solidFill>
                  <a:srgbClr val="FF0000"/>
                </a:solidFill>
              </a:rPr>
              <a:t>:</a:t>
            </a:r>
            <a:r>
              <a:rPr lang="zh-TW" altLang="en-US" sz="2400" dirty="0" smtClean="0">
                <a:solidFill>
                  <a:srgbClr val="FF0000"/>
                </a:solidFill>
              </a:rPr>
              <a:t>使用</a:t>
            </a:r>
            <a:r>
              <a:rPr lang="en-US" altLang="zh-TW" sz="2400" dirty="0" smtClean="0">
                <a:solidFill>
                  <a:srgbClr val="FF0000"/>
                </a:solidFill>
              </a:rPr>
              <a:t>CNN</a:t>
            </a:r>
            <a:r>
              <a:rPr lang="zh-TW" altLang="en-US" sz="2400" dirty="0" smtClean="0">
                <a:solidFill>
                  <a:srgbClr val="FF0000"/>
                </a:solidFill>
              </a:rPr>
              <a:t>會</a:t>
            </a:r>
            <a:r>
              <a:rPr lang="zh-TW" altLang="en-US" sz="2400" dirty="0">
                <a:solidFill>
                  <a:srgbClr val="FF0000"/>
                </a:solidFill>
              </a:rPr>
              <a:t>比用多層感知</a:t>
            </a:r>
            <a:r>
              <a:rPr lang="zh-TW" altLang="en-US" sz="2400" dirty="0" smtClean="0">
                <a:solidFill>
                  <a:srgbClr val="FF0000"/>
                </a:solidFill>
              </a:rPr>
              <a:t>器</a:t>
            </a:r>
            <a:r>
              <a:rPr lang="en-US" altLang="zh-TW" sz="2400" dirty="0" smtClean="0">
                <a:solidFill>
                  <a:srgbClr val="FF0000"/>
                </a:solidFill>
              </a:rPr>
              <a:t>(MLP)</a:t>
            </a:r>
            <a:r>
              <a:rPr lang="zh-TW" altLang="en-US" sz="2400" dirty="0" smtClean="0">
                <a:solidFill>
                  <a:srgbClr val="FF0000"/>
                </a:solidFill>
              </a:rPr>
              <a:t>模型</a:t>
            </a:r>
            <a:r>
              <a:rPr lang="zh-TW" altLang="en-US" sz="2400" dirty="0">
                <a:solidFill>
                  <a:srgbClr val="FF0000"/>
                </a:solidFill>
              </a:rPr>
              <a:t>來</a:t>
            </a:r>
            <a:r>
              <a:rPr lang="zh-TW" altLang="en-US" sz="2400" dirty="0" smtClean="0">
                <a:solidFill>
                  <a:srgbClr val="FF0000"/>
                </a:solidFill>
              </a:rPr>
              <a:t>的好</a:t>
            </a:r>
            <a:endParaRPr lang="zh-TW" altLang="en-US" sz="24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75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6267" y="965200"/>
            <a:ext cx="8596668" cy="990600"/>
          </a:xfrm>
        </p:spPr>
        <p:txBody>
          <a:bodyPr/>
          <a:lstStyle/>
          <a:p>
            <a:pPr algn="ctr"/>
            <a:r>
              <a:rPr lang="zh-TW" altLang="en-US" dirty="0" smtClean="0"/>
              <a:t>資料預處理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6267" y="2057401"/>
            <a:ext cx="8596668" cy="3208866"/>
          </a:xfrm>
        </p:spPr>
        <p:txBody>
          <a:bodyPr/>
          <a:lstStyle/>
          <a:p>
            <a:r>
              <a:rPr lang="zh-TW" altLang="en-US" sz="2000" dirty="0" smtClean="0"/>
              <a:t>建立多層感知器模型必須先將內容進行資料預處理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資料預處理分為兩個部分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sz="1800" dirty="0" smtClean="0">
                <a:solidFill>
                  <a:schemeClr val="tx2"/>
                </a:solidFill>
              </a:rPr>
              <a:t>1.Features(</a:t>
            </a:r>
            <a:r>
              <a:rPr lang="zh-TW" altLang="en-US" sz="1800" dirty="0" smtClean="0">
                <a:solidFill>
                  <a:schemeClr val="tx2"/>
                </a:solidFill>
              </a:rPr>
              <a:t>數字影像特徵值</a:t>
            </a:r>
            <a:r>
              <a:rPr lang="en-US" altLang="zh-TW" sz="1800" dirty="0" smtClean="0">
                <a:solidFill>
                  <a:schemeClr val="tx2"/>
                </a:solidFill>
              </a:rPr>
              <a:t>)</a:t>
            </a:r>
            <a:r>
              <a:rPr lang="zh-TW" altLang="en-US" sz="1800" dirty="0" smtClean="0">
                <a:solidFill>
                  <a:schemeClr val="tx2"/>
                </a:solidFill>
              </a:rPr>
              <a:t>資料預處理</a:t>
            </a:r>
            <a:endParaRPr lang="en-US" altLang="zh-TW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	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2.Labels(</a:t>
            </a:r>
            <a:r>
              <a:rPr lang="zh-TW" altLang="en-US" dirty="0" smtClean="0"/>
              <a:t>數字影像真實值</a:t>
            </a:r>
            <a:r>
              <a:rPr lang="en-US" altLang="zh-TW" dirty="0" smtClean="0"/>
              <a:t>)</a:t>
            </a:r>
            <a:r>
              <a:rPr lang="zh-TW" altLang="en-US" dirty="0" smtClean="0"/>
              <a:t>資料預處理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86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984142"/>
            <a:ext cx="8596668" cy="946258"/>
          </a:xfrm>
        </p:spPr>
        <p:txBody>
          <a:bodyPr/>
          <a:lstStyle/>
          <a:p>
            <a:pPr algn="ctr"/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3313" y="1930400"/>
            <a:ext cx="8596668" cy="3880773"/>
          </a:xfrm>
        </p:spPr>
        <p:txBody>
          <a:bodyPr/>
          <a:lstStyle/>
          <a:p>
            <a:r>
              <a:rPr lang="en-US" altLang="zh-TW" u="sng" dirty="0" err="1">
                <a:hlinkClick r:id="rId2"/>
              </a:rPr>
              <a:t>TensorFlow+Keras</a:t>
            </a:r>
            <a:r>
              <a:rPr lang="zh-TW" altLang="en-US" u="sng" dirty="0">
                <a:hlinkClick r:id="rId2"/>
              </a:rPr>
              <a:t>深度學習人工智慧實務應用</a:t>
            </a:r>
            <a:endParaRPr lang="zh-TW" altLang="en-US" u="sng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02086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0" y="246380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7200" dirty="0" smtClean="0"/>
              <a:t>The End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9272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490451"/>
            <a:ext cx="8596668" cy="1439949"/>
          </a:xfrm>
        </p:spPr>
        <p:txBody>
          <a:bodyPr/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資料預處理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Features</a:t>
            </a:r>
            <a:r>
              <a:rPr lang="zh-TW" altLang="en-US" dirty="0" smtClean="0"/>
              <a:t>預處理分為兩個步驟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altLang="zh-TW" dirty="0" smtClean="0"/>
              <a:t>28*28</a:t>
            </a:r>
            <a:r>
              <a:rPr lang="zh-TW" altLang="en-US" dirty="0" smtClean="0"/>
              <a:t>數字影像 </a:t>
            </a:r>
            <a:r>
              <a:rPr lang="en-US" altLang="zh-TW" dirty="0" smtClean="0">
                <a:sym typeface="Wingdings" panose="05000000000000000000" pitchFamily="2" charset="2"/>
              </a:rPr>
              <a:t>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784 ,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err="1" smtClean="0">
                <a:sym typeface="Wingdings" panose="05000000000000000000" pitchFamily="2" charset="2"/>
              </a:rPr>
              <a:t>type:float</a:t>
            </a:r>
            <a:endParaRPr lang="en-US" altLang="zh-TW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1574342625"/>
              </p:ext>
            </p:extLst>
          </p:nvPr>
        </p:nvGraphicFramePr>
        <p:xfrm>
          <a:off x="1" y="584200"/>
          <a:ext cx="11675532" cy="6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圖片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20890" y="3070494"/>
            <a:ext cx="4720889" cy="260462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513" y="3234267"/>
            <a:ext cx="4703589" cy="2600248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5004792" y="41009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84867"/>
            <a:ext cx="8596668" cy="43564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數字影像</a:t>
            </a:r>
            <a:r>
              <a:rPr lang="en-US" altLang="zh-TW" dirty="0" smtClean="0">
                <a:solidFill>
                  <a:schemeClr val="tx1"/>
                </a:solidFill>
              </a:rPr>
              <a:t>Image</a:t>
            </a:r>
            <a:r>
              <a:rPr lang="zh-TW" altLang="en-US" dirty="0" smtClean="0">
                <a:solidFill>
                  <a:schemeClr val="tx1"/>
                </a:solidFill>
              </a:rPr>
              <a:t>的數字影像標準化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640667" y="677334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dirty="0" smtClean="0">
                <a:solidFill>
                  <a:schemeClr val="accent1"/>
                </a:solidFill>
              </a:rPr>
              <a:t>資料預處理</a:t>
            </a:r>
            <a:endParaRPr lang="zh-TW" altLang="en-US" sz="3600" dirty="0">
              <a:solidFill>
                <a:schemeClr val="accent1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6283"/>
            <a:ext cx="5180821" cy="2858384"/>
          </a:xfrm>
          <a:prstGeom prst="rect">
            <a:avLst/>
          </a:prstGeom>
        </p:spPr>
      </p:pic>
      <p:sp>
        <p:nvSpPr>
          <p:cNvPr id="2" name="向右箭號 1"/>
          <p:cNvSpPr/>
          <p:nvPr/>
        </p:nvSpPr>
        <p:spPr>
          <a:xfrm>
            <a:off x="5283200" y="3620799"/>
            <a:ext cx="635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0579" y="2192236"/>
            <a:ext cx="5092350" cy="308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1" y="846666"/>
            <a:ext cx="8596668" cy="1032933"/>
          </a:xfrm>
        </p:spPr>
        <p:txBody>
          <a:bodyPr/>
          <a:lstStyle/>
          <a:p>
            <a:pPr algn="ctr"/>
            <a:r>
              <a:rPr lang="zh-TW" altLang="en-US" dirty="0" smtClean="0"/>
              <a:t>資料預處理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5401" y="2109789"/>
            <a:ext cx="8596668" cy="3880773"/>
          </a:xfrm>
        </p:spPr>
        <p:txBody>
          <a:bodyPr/>
          <a:lstStyle/>
          <a:p>
            <a:r>
              <a:rPr lang="en-US" altLang="zh-TW" dirty="0" smtClean="0"/>
              <a:t>labels</a:t>
            </a:r>
            <a:r>
              <a:rPr lang="zh-TW" altLang="en-US" dirty="0" smtClean="0"/>
              <a:t>資料預處理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label</a:t>
            </a:r>
            <a:r>
              <a:rPr lang="zh-TW" altLang="en-US" dirty="0" smtClean="0"/>
              <a:t>原本是</a:t>
            </a:r>
            <a:r>
              <a:rPr lang="en-US" altLang="zh-TW" dirty="0" smtClean="0"/>
              <a:t>0~9</a:t>
            </a:r>
            <a:r>
              <a:rPr lang="zh-TW" altLang="en-US" dirty="0" smtClean="0"/>
              <a:t>的數字   </a:t>
            </a:r>
            <a:r>
              <a:rPr lang="en-US" altLang="zh-TW" dirty="0" smtClean="0">
                <a:sym typeface="Wingdings" panose="05000000000000000000" pitchFamily="2" charset="2"/>
              </a:rPr>
              <a:t>                          </a:t>
            </a:r>
            <a:r>
              <a:rPr lang="zh-TW" altLang="en-US" dirty="0" smtClean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10</a:t>
            </a:r>
            <a:r>
              <a:rPr lang="zh-TW" altLang="en-US" dirty="0" smtClean="0">
                <a:sym typeface="Wingdings" panose="05000000000000000000" pitchFamily="2" charset="2"/>
              </a:rPr>
              <a:t>個</a:t>
            </a:r>
            <a:r>
              <a:rPr lang="en-US" altLang="zh-TW" dirty="0" smtClean="0">
                <a:sym typeface="Wingdings" panose="05000000000000000000" pitchFamily="2" charset="2"/>
              </a:rPr>
              <a:t>0</a:t>
            </a:r>
            <a:r>
              <a:rPr lang="zh-TW" altLang="en-US" dirty="0" smtClean="0">
                <a:sym typeface="Wingdings" panose="05000000000000000000" pitchFamily="2" charset="2"/>
              </a:rPr>
              <a:t>或</a:t>
            </a:r>
            <a:r>
              <a:rPr lang="en-US" altLang="zh-TW" dirty="0" smtClean="0">
                <a:sym typeface="Wingdings" panose="05000000000000000000" pitchFamily="2" charset="2"/>
              </a:rPr>
              <a:t>1</a:t>
            </a:r>
            <a:r>
              <a:rPr lang="zh-TW" altLang="en-US" dirty="0" smtClean="0">
                <a:sym typeface="Wingdings" panose="05000000000000000000" pitchFamily="2" charset="2"/>
              </a:rPr>
              <a:t>的組合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zh-TW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 smtClean="0">
                <a:sym typeface="Wingdings" panose="05000000000000000000" pitchFamily="2" charset="2"/>
              </a:rPr>
              <a:t>例如</a:t>
            </a:r>
            <a:r>
              <a:rPr lang="en-US" altLang="zh-TW" dirty="0" smtClean="0">
                <a:sym typeface="Wingdings" panose="05000000000000000000" pitchFamily="2" charset="2"/>
              </a:rPr>
              <a:t>: </a:t>
            </a:r>
          </a:p>
          <a:p>
            <a:pPr marL="0" indent="0">
              <a:buNone/>
            </a:pPr>
            <a:r>
              <a:rPr lang="en-US" altLang="zh-TW" dirty="0" smtClean="0">
                <a:sym typeface="Wingdings" panose="05000000000000000000" pitchFamily="2" charset="2"/>
              </a:rPr>
              <a:t>         	</a:t>
            </a:r>
            <a:r>
              <a:rPr lang="zh-TW" altLang="en-US" dirty="0" smtClean="0">
                <a:sym typeface="Wingdings" panose="05000000000000000000" pitchFamily="2" charset="2"/>
              </a:rPr>
              <a:t>數字</a:t>
            </a:r>
            <a:r>
              <a:rPr lang="en-US" altLang="zh-TW" dirty="0" smtClean="0">
                <a:sym typeface="Wingdings" panose="05000000000000000000" pitchFamily="2" charset="2"/>
              </a:rPr>
              <a:t>3</a:t>
            </a:r>
            <a:r>
              <a:rPr lang="zh-TW" altLang="en-US" dirty="0" smtClean="0">
                <a:sym typeface="Wingdings" panose="05000000000000000000" pitchFamily="2" charset="2"/>
              </a:rPr>
              <a:t>經過</a:t>
            </a:r>
            <a:r>
              <a:rPr lang="en-US" altLang="zh-TW" dirty="0" smtClean="0">
                <a:sym typeface="Wingdings" panose="05000000000000000000" pitchFamily="2" charset="2"/>
              </a:rPr>
              <a:t>one-hot encoding0001000000</a:t>
            </a:r>
          </a:p>
          <a:p>
            <a:pPr marL="0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        	</a:t>
            </a:r>
            <a:r>
              <a:rPr lang="zh-TW" altLang="en-US" dirty="0" smtClean="0">
                <a:sym typeface="Wingdings" panose="05000000000000000000" pitchFamily="2" charset="2"/>
              </a:rPr>
              <a:t>數字</a:t>
            </a:r>
            <a:r>
              <a:rPr lang="en-US" altLang="zh-TW" dirty="0" smtClean="0">
                <a:sym typeface="Wingdings" panose="05000000000000000000" pitchFamily="2" charset="2"/>
              </a:rPr>
              <a:t>7</a:t>
            </a:r>
            <a:r>
              <a:rPr lang="zh-TW" altLang="en-US" dirty="0">
                <a:sym typeface="Wingdings" panose="05000000000000000000" pitchFamily="2" charset="2"/>
              </a:rPr>
              <a:t>經過</a:t>
            </a:r>
            <a:r>
              <a:rPr lang="en-US" altLang="zh-TW" dirty="0">
                <a:sym typeface="Wingdings" panose="05000000000000000000" pitchFamily="2" charset="2"/>
              </a:rPr>
              <a:t>one-hot encoding</a:t>
            </a:r>
            <a:r>
              <a:rPr lang="en-US" altLang="zh-TW" dirty="0" smtClean="0">
                <a:sym typeface="Wingdings" panose="05000000000000000000" pitchFamily="2" charset="2"/>
              </a:rPr>
              <a:t>0000000100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097867" y="2579356"/>
            <a:ext cx="2125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   One-hot encoding</a:t>
            </a:r>
            <a:endParaRPr lang="zh-TW" altLang="en-US" sz="1400" dirty="0"/>
          </a:p>
        </p:txBody>
      </p:sp>
      <p:sp>
        <p:nvSpPr>
          <p:cNvPr id="5" name="向右箭號 4"/>
          <p:cNvSpPr/>
          <p:nvPr/>
        </p:nvSpPr>
        <p:spPr>
          <a:xfrm>
            <a:off x="4201584" y="2887133"/>
            <a:ext cx="1917700" cy="389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0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0067" y="795866"/>
            <a:ext cx="8596668" cy="846668"/>
          </a:xfrm>
        </p:spPr>
        <p:txBody>
          <a:bodyPr/>
          <a:lstStyle/>
          <a:p>
            <a:pPr algn="ctr"/>
            <a:r>
              <a:rPr lang="zh-TW" altLang="en-US" dirty="0" smtClean="0"/>
              <a:t>多層感知器模型</a:t>
            </a:r>
            <a:r>
              <a:rPr lang="en-US" altLang="zh-TW" dirty="0" smtClean="0"/>
              <a:t>(MLP)</a:t>
            </a:r>
            <a:r>
              <a:rPr lang="zh-TW" altLang="en-US" dirty="0" smtClean="0"/>
              <a:t>介紹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1467" y="1498601"/>
            <a:ext cx="1847850" cy="1752600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2816871" y="2125469"/>
            <a:ext cx="1283114" cy="389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文字方塊 135"/>
          <p:cNvSpPr txBox="1"/>
          <p:nvPr/>
        </p:nvSpPr>
        <p:spPr>
          <a:xfrm>
            <a:off x="2841655" y="192059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資料預處理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4169772" y="1744136"/>
            <a:ext cx="4533145" cy="4636657"/>
            <a:chOff x="3467039" y="1879603"/>
            <a:chExt cx="4533145" cy="4636657"/>
          </a:xfrm>
        </p:grpSpPr>
        <p:sp>
          <p:nvSpPr>
            <p:cNvPr id="8" name="流程圖: 接點 7"/>
            <p:cNvSpPr/>
            <p:nvPr/>
          </p:nvSpPr>
          <p:spPr>
            <a:xfrm>
              <a:off x="4267683" y="1906635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流程圖: 接點 8"/>
            <p:cNvSpPr/>
            <p:nvPr/>
          </p:nvSpPr>
          <p:spPr>
            <a:xfrm>
              <a:off x="4275667" y="2434170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流程圖: 接點 10"/>
            <p:cNvSpPr/>
            <p:nvPr/>
          </p:nvSpPr>
          <p:spPr>
            <a:xfrm>
              <a:off x="4275667" y="4631269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流程圖: 接點 11"/>
            <p:cNvSpPr/>
            <p:nvPr/>
          </p:nvSpPr>
          <p:spPr>
            <a:xfrm>
              <a:off x="4268100" y="5231394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4350330" y="2868147"/>
              <a:ext cx="26962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15" name="直線接點 14"/>
            <p:cNvCxnSpPr>
              <a:endCxn id="8" idx="2"/>
            </p:cNvCxnSpPr>
            <p:nvPr/>
          </p:nvCxnSpPr>
          <p:spPr>
            <a:xfrm flipV="1">
              <a:off x="3467039" y="2135235"/>
              <a:ext cx="800644" cy="3344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486366" y="2442643"/>
              <a:ext cx="883088" cy="1302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3475023" y="2434170"/>
              <a:ext cx="867599" cy="16629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>
              <a:endCxn id="12" idx="2"/>
            </p:cNvCxnSpPr>
            <p:nvPr/>
          </p:nvCxnSpPr>
          <p:spPr>
            <a:xfrm>
              <a:off x="3475023" y="2442643"/>
              <a:ext cx="793077" cy="30173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3475023" y="2442643"/>
              <a:ext cx="800644" cy="2306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>
              <a:endCxn id="35" idx="2"/>
            </p:cNvCxnSpPr>
            <p:nvPr/>
          </p:nvCxnSpPr>
          <p:spPr>
            <a:xfrm>
              <a:off x="4691250" y="2720826"/>
              <a:ext cx="684952" cy="2747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左大括弧 30"/>
            <p:cNvSpPr/>
            <p:nvPr/>
          </p:nvSpPr>
          <p:spPr>
            <a:xfrm rot="16200000">
              <a:off x="5421404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117516" y="6208483"/>
              <a:ext cx="773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/>
                <a:t>輸入層</a:t>
              </a:r>
              <a:endParaRPr lang="zh-TW" altLang="en-US" sz="1400" dirty="0"/>
            </a:p>
          </p:txBody>
        </p:sp>
        <p:sp>
          <p:nvSpPr>
            <p:cNvPr id="33" name="流程圖: 接點 32"/>
            <p:cNvSpPr/>
            <p:nvPr/>
          </p:nvSpPr>
          <p:spPr>
            <a:xfrm>
              <a:off x="5384941" y="244687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流程圖: 接點 33"/>
            <p:cNvSpPr/>
            <p:nvPr/>
          </p:nvSpPr>
          <p:spPr>
            <a:xfrm>
              <a:off x="5389473" y="188383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流程圖: 接點 34"/>
            <p:cNvSpPr/>
            <p:nvPr/>
          </p:nvSpPr>
          <p:spPr>
            <a:xfrm>
              <a:off x="5376202" y="5239257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6" name="直線接點 35"/>
            <p:cNvCxnSpPr>
              <a:endCxn id="34" idx="2"/>
            </p:cNvCxnSpPr>
            <p:nvPr/>
          </p:nvCxnSpPr>
          <p:spPr>
            <a:xfrm flipV="1">
              <a:off x="4732867" y="2112437"/>
              <a:ext cx="656606" cy="36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endCxn id="34" idx="2"/>
            </p:cNvCxnSpPr>
            <p:nvPr/>
          </p:nvCxnSpPr>
          <p:spPr>
            <a:xfrm flipV="1">
              <a:off x="4699110" y="2112437"/>
              <a:ext cx="690363" cy="592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4714936" y="2722818"/>
              <a:ext cx="895570" cy="20107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endCxn id="33" idx="2"/>
            </p:cNvCxnSpPr>
            <p:nvPr/>
          </p:nvCxnSpPr>
          <p:spPr>
            <a:xfrm flipV="1">
              <a:off x="4721667" y="2675473"/>
              <a:ext cx="663274" cy="31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>
              <a:stCxn id="8" idx="6"/>
              <a:endCxn id="33" idx="2"/>
            </p:cNvCxnSpPr>
            <p:nvPr/>
          </p:nvCxnSpPr>
          <p:spPr>
            <a:xfrm>
              <a:off x="4724883" y="2135235"/>
              <a:ext cx="660058" cy="5402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endCxn id="34" idx="2"/>
            </p:cNvCxnSpPr>
            <p:nvPr/>
          </p:nvCxnSpPr>
          <p:spPr>
            <a:xfrm flipV="1">
              <a:off x="4753737" y="2112437"/>
              <a:ext cx="635736" cy="33288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>
              <a:endCxn id="33" idx="2"/>
            </p:cNvCxnSpPr>
            <p:nvPr/>
          </p:nvCxnSpPr>
          <p:spPr>
            <a:xfrm flipV="1">
              <a:off x="4743538" y="2675473"/>
              <a:ext cx="641403" cy="27521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 flipV="1">
              <a:off x="4741444" y="4758289"/>
              <a:ext cx="829990" cy="701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>
              <a:endCxn id="35" idx="2"/>
            </p:cNvCxnSpPr>
            <p:nvPr/>
          </p:nvCxnSpPr>
          <p:spPr>
            <a:xfrm flipV="1">
              <a:off x="4709907" y="5467857"/>
              <a:ext cx="666295" cy="110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字方塊 46"/>
            <p:cNvSpPr txBox="1"/>
            <p:nvPr/>
          </p:nvSpPr>
          <p:spPr>
            <a:xfrm>
              <a:off x="5478728" y="2855121"/>
              <a:ext cx="269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58" name="直線接點 57"/>
            <p:cNvCxnSpPr>
              <a:endCxn id="35" idx="2"/>
            </p:cNvCxnSpPr>
            <p:nvPr/>
          </p:nvCxnSpPr>
          <p:spPr>
            <a:xfrm>
              <a:off x="4699648" y="2155419"/>
              <a:ext cx="676554" cy="3312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>
              <a:stCxn id="8" idx="6"/>
            </p:cNvCxnSpPr>
            <p:nvPr/>
          </p:nvCxnSpPr>
          <p:spPr>
            <a:xfrm>
              <a:off x="4724883" y="2135235"/>
              <a:ext cx="877639" cy="2616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>
              <a:endCxn id="34" idx="2"/>
            </p:cNvCxnSpPr>
            <p:nvPr/>
          </p:nvCxnSpPr>
          <p:spPr>
            <a:xfrm flipV="1">
              <a:off x="4734961" y="2112437"/>
              <a:ext cx="654512" cy="27356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V="1">
              <a:off x="4750811" y="2684398"/>
              <a:ext cx="626563" cy="2190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>
              <a:stCxn id="11" idx="6"/>
            </p:cNvCxnSpPr>
            <p:nvPr/>
          </p:nvCxnSpPr>
          <p:spPr>
            <a:xfrm>
              <a:off x="4732867" y="4859869"/>
              <a:ext cx="637773" cy="5762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V="1">
              <a:off x="4664582" y="4758289"/>
              <a:ext cx="893804" cy="1491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左大括弧 76"/>
            <p:cNvSpPr/>
            <p:nvPr/>
          </p:nvSpPr>
          <p:spPr>
            <a:xfrm rot="16200000">
              <a:off x="4329352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5246066" y="6202130"/>
              <a:ext cx="734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/>
                <a:t>隱</a:t>
              </a:r>
              <a:r>
                <a:rPr lang="zh-TW" altLang="en-US" sz="1400" dirty="0" smtClean="0"/>
                <a:t>藏層</a:t>
              </a:r>
              <a:endParaRPr lang="zh-TW" altLang="en-US" sz="1400" dirty="0"/>
            </a:p>
          </p:txBody>
        </p:sp>
        <p:sp>
          <p:nvSpPr>
            <p:cNvPr id="79" name="流程圖: 接點 78"/>
            <p:cNvSpPr/>
            <p:nvPr/>
          </p:nvSpPr>
          <p:spPr>
            <a:xfrm>
              <a:off x="7379140" y="187960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流程圖: 接點 79"/>
            <p:cNvSpPr/>
            <p:nvPr/>
          </p:nvSpPr>
          <p:spPr>
            <a:xfrm>
              <a:off x="7379140" y="2442643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流程圖: 接點 80"/>
            <p:cNvSpPr/>
            <p:nvPr/>
          </p:nvSpPr>
          <p:spPr>
            <a:xfrm>
              <a:off x="7383813" y="5298999"/>
              <a:ext cx="457200" cy="4572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2" name="直線接點 81"/>
            <p:cNvCxnSpPr>
              <a:endCxn id="81" idx="2"/>
            </p:cNvCxnSpPr>
            <p:nvPr/>
          </p:nvCxnSpPr>
          <p:spPr>
            <a:xfrm>
              <a:off x="5652173" y="4758289"/>
              <a:ext cx="1731640" cy="7693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endCxn id="90" idx="1"/>
            </p:cNvCxnSpPr>
            <p:nvPr/>
          </p:nvCxnSpPr>
          <p:spPr>
            <a:xfrm flipV="1">
              <a:off x="5656947" y="4018372"/>
              <a:ext cx="1815980" cy="71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>
              <a:endCxn id="80" idx="2"/>
            </p:cNvCxnSpPr>
            <p:nvPr/>
          </p:nvCxnSpPr>
          <p:spPr>
            <a:xfrm flipV="1">
              <a:off x="5643807" y="2671243"/>
              <a:ext cx="1735333" cy="20623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endCxn id="79" idx="2"/>
            </p:cNvCxnSpPr>
            <p:nvPr/>
          </p:nvCxnSpPr>
          <p:spPr>
            <a:xfrm flipV="1">
              <a:off x="5835487" y="2108203"/>
              <a:ext cx="1543653" cy="34012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>
              <a:stCxn id="35" idx="6"/>
              <a:endCxn id="80" idx="2"/>
            </p:cNvCxnSpPr>
            <p:nvPr/>
          </p:nvCxnSpPr>
          <p:spPr>
            <a:xfrm flipV="1">
              <a:off x="5833402" y="2671243"/>
              <a:ext cx="1545738" cy="27966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>
              <a:stCxn id="35" idx="6"/>
              <a:endCxn id="90" idx="1"/>
            </p:cNvCxnSpPr>
            <p:nvPr/>
          </p:nvCxnSpPr>
          <p:spPr>
            <a:xfrm flipV="1">
              <a:off x="5833402" y="4018372"/>
              <a:ext cx="1639525" cy="1449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>
              <a:stCxn id="35" idx="6"/>
              <a:endCxn id="81" idx="2"/>
            </p:cNvCxnSpPr>
            <p:nvPr/>
          </p:nvCxnSpPr>
          <p:spPr>
            <a:xfrm>
              <a:off x="5833402" y="5467857"/>
              <a:ext cx="1550411" cy="59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文字方塊 89"/>
            <p:cNvSpPr txBox="1"/>
            <p:nvPr/>
          </p:nvSpPr>
          <p:spPr>
            <a:xfrm>
              <a:off x="7472927" y="2864210"/>
              <a:ext cx="269626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  <a:endParaRPr lang="en-US" altLang="zh-TW" dirty="0"/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 smtClean="0"/>
                <a:t>.</a:t>
              </a:r>
            </a:p>
            <a:p>
              <a:r>
                <a:rPr lang="en-US" altLang="zh-TW" dirty="0"/>
                <a:t>.</a:t>
              </a:r>
              <a:endParaRPr lang="zh-TW" altLang="en-US" dirty="0"/>
            </a:p>
          </p:txBody>
        </p:sp>
        <p:cxnSp>
          <p:nvCxnSpPr>
            <p:cNvPr id="102" name="直線接點 101"/>
            <p:cNvCxnSpPr>
              <a:endCxn id="90" idx="1"/>
            </p:cNvCxnSpPr>
            <p:nvPr/>
          </p:nvCxnSpPr>
          <p:spPr>
            <a:xfrm>
              <a:off x="5822439" y="2124642"/>
              <a:ext cx="1650488" cy="18937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>
              <a:stCxn id="34" idx="6"/>
              <a:endCxn id="79" idx="2"/>
            </p:cNvCxnSpPr>
            <p:nvPr/>
          </p:nvCxnSpPr>
          <p:spPr>
            <a:xfrm flipV="1">
              <a:off x="5846673" y="2108203"/>
              <a:ext cx="1532467" cy="4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>
              <a:stCxn id="34" idx="6"/>
            </p:cNvCxnSpPr>
            <p:nvPr/>
          </p:nvCxnSpPr>
          <p:spPr>
            <a:xfrm>
              <a:off x="5846673" y="2112437"/>
              <a:ext cx="1683172" cy="6383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>
              <a:endCxn id="79" idx="2"/>
            </p:cNvCxnSpPr>
            <p:nvPr/>
          </p:nvCxnSpPr>
          <p:spPr>
            <a:xfrm flipV="1">
              <a:off x="5643582" y="2108203"/>
              <a:ext cx="1735558" cy="26254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>
              <a:endCxn id="79" idx="2"/>
            </p:cNvCxnSpPr>
            <p:nvPr/>
          </p:nvCxnSpPr>
          <p:spPr>
            <a:xfrm flipV="1">
              <a:off x="5848758" y="2108203"/>
              <a:ext cx="1530382" cy="6081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>
              <a:endCxn id="81" idx="2"/>
            </p:cNvCxnSpPr>
            <p:nvPr/>
          </p:nvCxnSpPr>
          <p:spPr>
            <a:xfrm>
              <a:off x="5796120" y="2106475"/>
              <a:ext cx="1587693" cy="34211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>
              <a:endCxn id="90" idx="1"/>
            </p:cNvCxnSpPr>
            <p:nvPr/>
          </p:nvCxnSpPr>
          <p:spPr>
            <a:xfrm>
              <a:off x="5822439" y="2699317"/>
              <a:ext cx="1650488" cy="1319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接點 117"/>
            <p:cNvCxnSpPr/>
            <p:nvPr/>
          </p:nvCxnSpPr>
          <p:spPr>
            <a:xfrm flipV="1">
              <a:off x="5851346" y="2705996"/>
              <a:ext cx="1536999" cy="42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接點 118"/>
            <p:cNvCxnSpPr>
              <a:stCxn id="33" idx="6"/>
              <a:endCxn id="81" idx="2"/>
            </p:cNvCxnSpPr>
            <p:nvPr/>
          </p:nvCxnSpPr>
          <p:spPr>
            <a:xfrm>
              <a:off x="5842141" y="2675473"/>
              <a:ext cx="1541672" cy="28521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左大括弧 124"/>
            <p:cNvSpPr/>
            <p:nvPr/>
          </p:nvSpPr>
          <p:spPr>
            <a:xfrm rot="16200000">
              <a:off x="7401940" y="5508329"/>
              <a:ext cx="349826" cy="846663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7178500" y="6188342"/>
              <a:ext cx="796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/>
                <a:t>輸出</a:t>
              </a:r>
              <a:r>
                <a:rPr lang="zh-TW" altLang="en-US" sz="1400" dirty="0"/>
                <a:t>層</a:t>
              </a:r>
            </a:p>
          </p:txBody>
        </p:sp>
        <p:cxnSp>
          <p:nvCxnSpPr>
            <p:cNvPr id="133" name="直線接點 132"/>
            <p:cNvCxnSpPr>
              <a:endCxn id="9" idx="2"/>
            </p:cNvCxnSpPr>
            <p:nvPr/>
          </p:nvCxnSpPr>
          <p:spPr>
            <a:xfrm>
              <a:off x="3481693" y="2442643"/>
              <a:ext cx="793974" cy="2201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文字方塊 136"/>
            <p:cNvSpPr txBox="1"/>
            <p:nvPr/>
          </p:nvSpPr>
          <p:spPr>
            <a:xfrm>
              <a:off x="4288592" y="1947309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X1</a:t>
              </a:r>
              <a:endParaRPr lang="zh-TW" altLang="en-US" sz="1600" dirty="0"/>
            </a:p>
          </p:txBody>
        </p:sp>
        <p:sp>
          <p:nvSpPr>
            <p:cNvPr id="138" name="文字方塊 137"/>
            <p:cNvSpPr txBox="1"/>
            <p:nvPr/>
          </p:nvSpPr>
          <p:spPr>
            <a:xfrm>
              <a:off x="4287846" y="2498512"/>
              <a:ext cx="4058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X2</a:t>
              </a:r>
              <a:endParaRPr lang="zh-TW" altLang="en-US" sz="1600" dirty="0"/>
            </a:p>
          </p:txBody>
        </p:sp>
        <p:sp>
          <p:nvSpPr>
            <p:cNvPr id="139" name="文字方塊 138"/>
            <p:cNvSpPr txBox="1"/>
            <p:nvPr/>
          </p:nvSpPr>
          <p:spPr>
            <a:xfrm>
              <a:off x="4193923" y="4691179"/>
              <a:ext cx="6206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X783</a:t>
              </a:r>
              <a:endParaRPr lang="zh-TW" altLang="en-US" sz="1600" dirty="0"/>
            </a:p>
          </p:txBody>
        </p:sp>
        <p:sp>
          <p:nvSpPr>
            <p:cNvPr id="140" name="文字方塊 139"/>
            <p:cNvSpPr txBox="1"/>
            <p:nvPr/>
          </p:nvSpPr>
          <p:spPr>
            <a:xfrm>
              <a:off x="4186358" y="5307355"/>
              <a:ext cx="6206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X784</a:t>
              </a:r>
              <a:endParaRPr lang="zh-TW" altLang="en-US" sz="1600" dirty="0"/>
            </a:p>
          </p:txBody>
        </p:sp>
        <p:sp>
          <p:nvSpPr>
            <p:cNvPr id="142" name="文字方塊 141"/>
            <p:cNvSpPr txBox="1"/>
            <p:nvPr/>
          </p:nvSpPr>
          <p:spPr>
            <a:xfrm>
              <a:off x="5422348" y="1939345"/>
              <a:ext cx="404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h1</a:t>
              </a:r>
              <a:endParaRPr lang="zh-TW" altLang="en-US" sz="1600" dirty="0"/>
            </a:p>
          </p:txBody>
        </p:sp>
        <p:sp>
          <p:nvSpPr>
            <p:cNvPr id="143" name="文字方塊 142"/>
            <p:cNvSpPr txBox="1"/>
            <p:nvPr/>
          </p:nvSpPr>
          <p:spPr>
            <a:xfrm>
              <a:off x="5415153" y="2506196"/>
              <a:ext cx="404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h</a:t>
              </a:r>
              <a:r>
                <a:rPr lang="en-US" altLang="zh-TW" sz="1600" dirty="0" smtClean="0"/>
                <a:t>2</a:t>
              </a:r>
              <a:endParaRPr lang="zh-TW" altLang="en-US" sz="1600" dirty="0"/>
            </a:p>
          </p:txBody>
        </p:sp>
        <p:sp>
          <p:nvSpPr>
            <p:cNvPr id="144" name="文字方塊 143"/>
            <p:cNvSpPr txBox="1"/>
            <p:nvPr/>
          </p:nvSpPr>
          <p:spPr>
            <a:xfrm>
              <a:off x="7428474" y="535832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y9</a:t>
              </a:r>
              <a:endParaRPr lang="zh-TW" altLang="en-US" sz="1600" dirty="0"/>
            </a:p>
          </p:txBody>
        </p:sp>
        <p:sp>
          <p:nvSpPr>
            <p:cNvPr id="145" name="文字方塊 144"/>
            <p:cNvSpPr txBox="1"/>
            <p:nvPr/>
          </p:nvSpPr>
          <p:spPr>
            <a:xfrm>
              <a:off x="7420200" y="251527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/>
                <a:t>y</a:t>
              </a:r>
              <a:r>
                <a:rPr lang="en-US" altLang="zh-TW" sz="1600" dirty="0" smtClean="0"/>
                <a:t>1</a:t>
              </a:r>
              <a:endParaRPr lang="zh-TW" altLang="en-US" sz="1600" dirty="0"/>
            </a:p>
          </p:txBody>
        </p:sp>
        <p:sp>
          <p:nvSpPr>
            <p:cNvPr id="146" name="文字方塊 145"/>
            <p:cNvSpPr txBox="1"/>
            <p:nvPr/>
          </p:nvSpPr>
          <p:spPr>
            <a:xfrm>
              <a:off x="7430513" y="194730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y0</a:t>
              </a:r>
              <a:endParaRPr lang="zh-TW" altLang="en-US" sz="1600" dirty="0"/>
            </a:p>
          </p:txBody>
        </p:sp>
        <p:sp>
          <p:nvSpPr>
            <p:cNvPr id="147" name="文字方塊 146"/>
            <p:cNvSpPr txBox="1"/>
            <p:nvPr/>
          </p:nvSpPr>
          <p:spPr>
            <a:xfrm>
              <a:off x="5306246" y="5307788"/>
              <a:ext cx="6190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/>
                <a:t>h256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39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700097"/>
            <a:ext cx="8596668" cy="123030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多層感知</a:t>
            </a:r>
            <a:r>
              <a:rPr lang="zh-TW" altLang="en-US" dirty="0" smtClean="0"/>
              <a:t>器</a:t>
            </a:r>
            <a:r>
              <a:rPr lang="en-US" altLang="zh-TW" dirty="0" smtClean="0"/>
              <a:t>(</a:t>
            </a:r>
            <a:r>
              <a:rPr lang="en-US" altLang="zh-TW" dirty="0"/>
              <a:t>MLP</a:t>
            </a:r>
            <a:r>
              <a:rPr lang="en-US" altLang="zh-TW" dirty="0" smtClean="0"/>
              <a:t>)</a:t>
            </a:r>
            <a:r>
              <a:rPr lang="zh-TW" altLang="en-US" dirty="0" smtClean="0"/>
              <a:t>訓練與預</a:t>
            </a:r>
            <a:r>
              <a:rPr lang="zh-TW" altLang="en-US" dirty="0"/>
              <a:t>測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858850"/>
              </p:ext>
            </p:extLst>
          </p:nvPr>
        </p:nvGraphicFramePr>
        <p:xfrm>
          <a:off x="3509876" y="1720333"/>
          <a:ext cx="6751723" cy="244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692747" y="12177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</a:rPr>
              <a:t>訓練</a:t>
            </a:r>
            <a:endParaRPr lang="zh-TW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52568"/>
              </p:ext>
            </p:extLst>
          </p:nvPr>
        </p:nvGraphicFramePr>
        <p:xfrm>
          <a:off x="223323" y="3462867"/>
          <a:ext cx="10148344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95856" y="36883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</a:rPr>
              <a:t>預</a:t>
            </a:r>
            <a:r>
              <a:rPr lang="zh-TW" altLang="en-US" dirty="0">
                <a:solidFill>
                  <a:srgbClr val="0070C0"/>
                </a:solidFill>
              </a:rPr>
              <a:t>測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663267" y="1846301"/>
            <a:ext cx="67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訓練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996" y="1770876"/>
            <a:ext cx="1009721" cy="88951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5913" y="1805000"/>
            <a:ext cx="928592" cy="821267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880442" y="208760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…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180129" y="1771501"/>
            <a:ext cx="971919" cy="888891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223322" y="2783469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   7           1       …       3     </a:t>
            </a:r>
            <a:endParaRPr lang="zh-TW" altLang="en-US" dirty="0"/>
          </a:p>
        </p:txBody>
      </p:sp>
      <p:sp>
        <p:nvSpPr>
          <p:cNvPr id="14" name="向右箭號 13"/>
          <p:cNvSpPr/>
          <p:nvPr/>
        </p:nvSpPr>
        <p:spPr>
          <a:xfrm>
            <a:off x="3201728" y="2087602"/>
            <a:ext cx="250889" cy="241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3201728" y="2823063"/>
            <a:ext cx="250889" cy="241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6770381" y="4071437"/>
            <a:ext cx="67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預</a:t>
            </a:r>
            <a:r>
              <a:rPr lang="zh-TW" altLang="en-US" dirty="0"/>
              <a:t>測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8029403" y="3639634"/>
            <a:ext cx="124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預測結</a:t>
            </a:r>
            <a:r>
              <a:rPr lang="zh-TW" altLang="en-US" dirty="0"/>
              <a:t>果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2347600" y="4071437"/>
            <a:ext cx="138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資料預</a:t>
            </a:r>
            <a:r>
              <a:rPr lang="zh-TW" altLang="en-US" dirty="0"/>
              <a:t>處理</a:t>
            </a:r>
          </a:p>
        </p:txBody>
      </p:sp>
    </p:spTree>
    <p:extLst>
      <p:ext uri="{BB962C8B-B14F-4D97-AF65-F5344CB8AC3E}">
        <p14:creationId xmlns:p14="http://schemas.microsoft.com/office/powerpoint/2010/main" val="30106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880533"/>
            <a:ext cx="8596668" cy="95673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/>
              <a:t>流程圖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283664"/>
              </p:ext>
            </p:extLst>
          </p:nvPr>
        </p:nvGraphicFramePr>
        <p:xfrm>
          <a:off x="677863" y="1591734"/>
          <a:ext cx="8596312" cy="4450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70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1000</TotalTime>
  <Words>1075</Words>
  <Application>Microsoft Office PowerPoint</Application>
  <PresentationFormat>寬螢幕</PresentationFormat>
  <Paragraphs>519</Paragraphs>
  <Slides>31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0" baseType="lpstr">
      <vt:lpstr>微軟正黑體</vt:lpstr>
      <vt:lpstr>新細明體</vt:lpstr>
      <vt:lpstr>Arial</vt:lpstr>
      <vt:lpstr>Calibri</vt:lpstr>
      <vt:lpstr>Cambria Math</vt:lpstr>
      <vt:lpstr>Trebuchet MS</vt:lpstr>
      <vt:lpstr>Wingdings</vt:lpstr>
      <vt:lpstr>Wingdings 3</vt:lpstr>
      <vt:lpstr>多面向</vt:lpstr>
      <vt:lpstr>MNIST 手寫數字影像辨識</vt:lpstr>
      <vt:lpstr> Keras MNIST 手寫數字資料集</vt:lpstr>
      <vt:lpstr>資料預處理</vt:lpstr>
      <vt:lpstr> 資料預處理</vt:lpstr>
      <vt:lpstr>PowerPoint 簡報</vt:lpstr>
      <vt:lpstr>資料預處理</vt:lpstr>
      <vt:lpstr>多層感知器模型(MLP)介紹</vt:lpstr>
      <vt:lpstr>多層感知器(MLP)訓練與預測     </vt:lpstr>
      <vt:lpstr>流程圖 </vt:lpstr>
      <vt:lpstr>設定訓練方式</vt:lpstr>
      <vt:lpstr>MLP實驗</vt:lpstr>
      <vt:lpstr>MLP實驗</vt:lpstr>
      <vt:lpstr>MLP實驗</vt:lpstr>
      <vt:lpstr>Overfitting問題</vt:lpstr>
      <vt:lpstr>多層感知器加入DropOut功能</vt:lpstr>
      <vt:lpstr>隱藏層800個神經元並加入DropOut功能</vt:lpstr>
      <vt:lpstr>      MLP實驗</vt:lpstr>
      <vt:lpstr>Confusion matrix</vt:lpstr>
      <vt:lpstr>   MLP實驗</vt:lpstr>
      <vt:lpstr>CNN卷積神經網路介紹</vt:lpstr>
      <vt:lpstr>CNN卷積神經網路介紹</vt:lpstr>
      <vt:lpstr>卷積運算</vt:lpstr>
      <vt:lpstr>卷積運算</vt:lpstr>
      <vt:lpstr>Max-Pool運算</vt:lpstr>
      <vt:lpstr>Max-Pool運算說明</vt:lpstr>
      <vt:lpstr>Max-Pool運算說明</vt:lpstr>
      <vt:lpstr>PowerPoint 簡報</vt:lpstr>
      <vt:lpstr>CNN實驗</vt:lpstr>
      <vt:lpstr>CNN實驗</vt:lpstr>
      <vt:lpstr>Reference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MNIST 手寫數字影像辨識</dc:title>
  <dc:creator>user</dc:creator>
  <cp:lastModifiedBy>user</cp:lastModifiedBy>
  <cp:revision>178</cp:revision>
  <dcterms:created xsi:type="dcterms:W3CDTF">2018-01-26T06:43:27Z</dcterms:created>
  <dcterms:modified xsi:type="dcterms:W3CDTF">2018-02-23T08:01:52Z</dcterms:modified>
</cp:coreProperties>
</file>