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43"/>
  </p:notesMasterIdLst>
  <p:sldIdLst>
    <p:sldId id="256" r:id="rId2"/>
    <p:sldId id="289" r:id="rId3"/>
    <p:sldId id="257" r:id="rId4"/>
    <p:sldId id="258" r:id="rId5"/>
    <p:sldId id="262" r:id="rId6"/>
    <p:sldId id="263" r:id="rId7"/>
    <p:sldId id="264" r:id="rId8"/>
    <p:sldId id="259" r:id="rId9"/>
    <p:sldId id="261" r:id="rId10"/>
    <p:sldId id="260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9" r:id="rId19"/>
    <p:sldId id="272" r:id="rId20"/>
    <p:sldId id="273" r:id="rId21"/>
    <p:sldId id="275" r:id="rId22"/>
    <p:sldId id="274" r:id="rId23"/>
    <p:sldId id="277" r:id="rId24"/>
    <p:sldId id="276" r:id="rId25"/>
    <p:sldId id="278" r:id="rId26"/>
    <p:sldId id="282" r:id="rId27"/>
    <p:sldId id="281" r:id="rId28"/>
    <p:sldId id="280" r:id="rId29"/>
    <p:sldId id="283" r:id="rId30"/>
    <p:sldId id="284" r:id="rId31"/>
    <p:sldId id="288" r:id="rId32"/>
    <p:sldId id="290" r:id="rId33"/>
    <p:sldId id="291" r:id="rId34"/>
    <p:sldId id="285" r:id="rId35"/>
    <p:sldId id="286" r:id="rId36"/>
    <p:sldId id="287" r:id="rId37"/>
    <p:sldId id="296" r:id="rId38"/>
    <p:sldId id="293" r:id="rId39"/>
    <p:sldId id="294" r:id="rId40"/>
    <p:sldId id="295" r:id="rId41"/>
    <p:sldId id="292" r:id="rId4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1" autoAdjust="0"/>
    <p:restoredTop sz="71776" autoAdjust="0"/>
  </p:normalViewPr>
  <p:slideViewPr>
    <p:cSldViewPr snapToGrid="0">
      <p:cViewPr varScale="1">
        <p:scale>
          <a:sx n="53" d="100"/>
          <a:sy n="53" d="100"/>
        </p:scale>
        <p:origin x="90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DAD0D3-6815-4B4A-BBE0-E65CB0F19C48}" type="datetimeFigureOut">
              <a:rPr lang="zh-TW" altLang="en-US" smtClean="0"/>
              <a:t>2016/4/27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2632A-FDB1-4A04-88C1-6EDB509AB1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0743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2632A-FDB1-4A04-88C1-6EDB509AB1BE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3643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一個程式碼被閱讀的次數很高，且某種程度上讀程式比寫程式困難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python2.0  - 2000</a:t>
            </a:r>
            <a:r>
              <a:rPr lang="zh-TW" altLang="en-US" dirty="0" smtClean="0"/>
              <a:t>年發布</a:t>
            </a:r>
            <a:r>
              <a:rPr lang="en-US" altLang="zh-TW" dirty="0" smtClean="0"/>
              <a:t>.</a:t>
            </a:r>
            <a:r>
              <a:rPr lang="zh-TW" altLang="en-US" dirty="0" smtClean="0"/>
              <a:t>   </a:t>
            </a:r>
            <a:r>
              <a:rPr lang="en-US" altLang="zh-TW" dirty="0" smtClean="0"/>
              <a:t>(</a:t>
            </a:r>
            <a:r>
              <a:rPr lang="zh-TW" altLang="en-US" dirty="0" smtClean="0"/>
              <a:t> </a:t>
            </a:r>
            <a:r>
              <a:rPr lang="en-US" altLang="zh-TW" dirty="0" smtClean="0"/>
              <a:t>c</a:t>
            </a:r>
            <a:r>
              <a:rPr lang="zh-TW" altLang="en-US" dirty="0" smtClean="0"/>
              <a:t>大約</a:t>
            </a:r>
            <a:r>
              <a:rPr lang="en-US" altLang="zh-TW" dirty="0" smtClean="0"/>
              <a:t>40</a:t>
            </a:r>
            <a:r>
              <a:rPr lang="zh-TW" altLang="en-US" dirty="0" smtClean="0"/>
              <a:t>年 </a:t>
            </a:r>
            <a:r>
              <a:rPr lang="en-US" altLang="zh-TW" dirty="0" smtClean="0"/>
              <a:t>.c++ 30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/>
              <a:t>直譯式語言</a:t>
            </a:r>
            <a:r>
              <a:rPr lang="zh-TW" altLang="en-US" dirty="0" smtClean="0"/>
              <a:t>會將程式碼一句一句直接執行，不需先行編譯，好處是在開發修改時無須一一重新編譯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動態語言程式在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執行時可以改變其結構，例如新的函式、物件、變數的型別也可以變換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2632A-FDB1-4A04-88C1-6EDB509AB1BE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8540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Python </a:t>
            </a:r>
            <a:r>
              <a:rPr lang="zh-TW" altLang="en-US" dirty="0" smtClean="0"/>
              <a:t>高階的資料型別能在一陳述句 </a:t>
            </a:r>
            <a:r>
              <a:rPr lang="en-US" altLang="zh-TW" dirty="0" smtClean="0"/>
              <a:t>(statement) </a:t>
            </a:r>
            <a:r>
              <a:rPr lang="zh-TW" altLang="en-US" dirty="0" smtClean="0"/>
              <a:t>中表達很複雜的操作</a:t>
            </a:r>
          </a:p>
          <a:p>
            <a:r>
              <a:rPr lang="zh-TW" altLang="en-US" dirty="0" smtClean="0"/>
              <a:t>陳述句的段落以縮排為區格而非刮號</a:t>
            </a:r>
          </a:p>
          <a:p>
            <a:r>
              <a:rPr lang="zh-TW" altLang="en-US" dirty="0" smtClean="0"/>
              <a:t>不需要宣告變數和引數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2632A-FDB1-4A04-88C1-6EDB509AB1BE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337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windows</a:t>
            </a:r>
            <a:r>
              <a:rPr lang="zh-TW" altLang="en-US" dirty="0" smtClean="0"/>
              <a:t>也有內建的一些方式可以修改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2632A-FDB1-4A04-88C1-6EDB509AB1BE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4585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語法簡單、閱讀性高，使用上也相當彈性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函式庫使用相較其他語言容易得多，只需</a:t>
            </a:r>
            <a:r>
              <a:rPr lang="en-US" altLang="zh-TW" dirty="0" smtClean="0"/>
              <a:t>import</a:t>
            </a:r>
            <a:r>
              <a:rPr lang="zh-TW" altLang="en-US" dirty="0" smtClean="0"/>
              <a:t>，拿來即用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IOT</a:t>
            </a:r>
            <a:r>
              <a:rPr lang="zh-TW" altLang="en-US" dirty="0" smtClean="0"/>
              <a:t>、</a:t>
            </a:r>
            <a:r>
              <a:rPr lang="en-US" altLang="zh-TW" dirty="0" smtClean="0"/>
              <a:t>SDN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2632A-FDB1-4A04-88C1-6EDB509AB1BE}" type="slidenum">
              <a:rPr lang="zh-TW" altLang="en-US" smtClean="0"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0394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8522-5750-48D2-AC42-97B2E892BCAE}" type="datetimeFigureOut">
              <a:rPr lang="zh-TW" altLang="en-US" smtClean="0"/>
              <a:t>2016/4/27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789BF-4504-4D9B-9848-B3275BB36DC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8173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8522-5750-48D2-AC42-97B2E892BCAE}" type="datetimeFigureOut">
              <a:rPr lang="zh-TW" altLang="en-US" smtClean="0"/>
              <a:t>2016/4/27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789BF-4504-4D9B-9848-B3275BB36DC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745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8522-5750-48D2-AC42-97B2E892BCAE}" type="datetimeFigureOut">
              <a:rPr lang="zh-TW" altLang="en-US" smtClean="0"/>
              <a:t>2016/4/27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789BF-4504-4D9B-9848-B3275BB36DC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7622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8522-5750-48D2-AC42-97B2E892BCAE}" type="datetimeFigureOut">
              <a:rPr lang="zh-TW" altLang="en-US" smtClean="0"/>
              <a:t>2016/4/27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789BF-4504-4D9B-9848-B3275BB36DC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2075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8522-5750-48D2-AC42-97B2E892BCAE}" type="datetimeFigureOut">
              <a:rPr lang="zh-TW" altLang="en-US" smtClean="0"/>
              <a:t>2016/4/27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789BF-4504-4D9B-9848-B3275BB36DC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807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8522-5750-48D2-AC42-97B2E892BCAE}" type="datetimeFigureOut">
              <a:rPr lang="zh-TW" altLang="en-US" smtClean="0"/>
              <a:t>2016/4/27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789BF-4504-4D9B-9848-B3275BB36DC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5393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8522-5750-48D2-AC42-97B2E892BCAE}" type="datetimeFigureOut">
              <a:rPr lang="zh-TW" altLang="en-US" smtClean="0"/>
              <a:t>2016/4/27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789BF-4504-4D9B-9848-B3275BB36DC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6676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8522-5750-48D2-AC42-97B2E892BCAE}" type="datetimeFigureOut">
              <a:rPr lang="zh-TW" altLang="en-US" smtClean="0"/>
              <a:t>2016/4/27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789BF-4504-4D9B-9848-B3275BB36DC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4962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8522-5750-48D2-AC42-97B2E892BCAE}" type="datetimeFigureOut">
              <a:rPr lang="zh-TW" altLang="en-US" smtClean="0"/>
              <a:t>2016/4/27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789BF-4504-4D9B-9848-B3275BB36DC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2009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8428522-5750-48D2-AC42-97B2E892BCAE}" type="datetimeFigureOut">
              <a:rPr lang="zh-TW" altLang="en-US" smtClean="0"/>
              <a:t>2016/4/27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4789BF-4504-4D9B-9848-B3275BB36DC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3098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8522-5750-48D2-AC42-97B2E892BCAE}" type="datetimeFigureOut">
              <a:rPr lang="zh-TW" altLang="en-US" smtClean="0"/>
              <a:t>2016/4/27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789BF-4504-4D9B-9848-B3275BB36DC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5832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8428522-5750-48D2-AC42-97B2E892BCAE}" type="datetimeFigureOut">
              <a:rPr lang="zh-TW" altLang="en-US" smtClean="0"/>
              <a:t>2016/4/27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C4789BF-4504-4D9B-9848-B3275BB36DC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2197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etbrains.com/pycharm/" TargetMode="External"/><Relationship Id="rId2" Type="http://schemas.openxmlformats.org/officeDocument/2006/relationships/hyperlink" Target="http://www.pyzo.org/start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ydev.org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dedata.com.tw/python/python-3-tutorial-1-1-getting-started/" TargetMode="External"/><Relationship Id="rId7" Type="http://schemas.openxmlformats.org/officeDocument/2006/relationships/hyperlink" Target="http://city.shaform.com/blog/2016/02/28/scrapy.html" TargetMode="External"/><Relationship Id="rId2" Type="http://schemas.openxmlformats.org/officeDocument/2006/relationships/hyperlink" Target="http://wiki.python.org.tw/Pyth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h.wikipedia.org/wiki/Python" TargetMode="External"/><Relationship Id="rId5" Type="http://schemas.openxmlformats.org/officeDocument/2006/relationships/hyperlink" Target="http://dokelung-blog.logdown.com/posts/280520-python-quickstart" TargetMode="External"/><Relationship Id="rId4" Type="http://schemas.openxmlformats.org/officeDocument/2006/relationships/hyperlink" Target="http://www.openfoundry.org/tw/tech-column/8536-introduction-of-python-extension-management-tools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ython.org/downloads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00051" y="749808"/>
            <a:ext cx="10058400" cy="3566160"/>
          </a:xfrm>
        </p:spPr>
        <p:txBody>
          <a:bodyPr/>
          <a:lstStyle/>
          <a:p>
            <a:r>
              <a:rPr lang="en-US" altLang="zh-TW" dirty="0" smtClean="0"/>
              <a:t>Python</a:t>
            </a:r>
            <a:r>
              <a:rPr lang="zh-TW" altLang="en-US" dirty="0" smtClean="0"/>
              <a:t> 簡介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林子傑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4784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Hello world!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7280" y="1845734"/>
            <a:ext cx="10972800" cy="4344754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2800" dirty="0" smtClean="0"/>
              <a:t>&gt;&gt;&gt; print ‘hello world!’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024" y="2485775"/>
            <a:ext cx="7922538" cy="356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28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開發環</a:t>
            </a:r>
            <a:r>
              <a:rPr lang="zh-TW" altLang="en-US" dirty="0"/>
              <a:t>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err="1" smtClean="0"/>
              <a:t>Pyzo</a:t>
            </a:r>
            <a:r>
              <a:rPr lang="zh-TW" altLang="en-US" sz="2800" dirty="0"/>
              <a:t> </a:t>
            </a:r>
            <a:r>
              <a:rPr lang="en-US" altLang="zh-TW" sz="2800" dirty="0" smtClean="0"/>
              <a:t>– </a:t>
            </a:r>
            <a:r>
              <a:rPr lang="zh-TW" altLang="en-US" sz="2800" dirty="0" smtClean="0"/>
              <a:t>輕量、小巧</a:t>
            </a:r>
            <a:endParaRPr lang="en-US" altLang="zh-TW" sz="2800" dirty="0" smtClean="0"/>
          </a:p>
          <a:p>
            <a:pPr lvl="1"/>
            <a:r>
              <a:rPr lang="en-US" altLang="zh-TW" sz="2600" dirty="0">
                <a:hlinkClick r:id="rId2"/>
              </a:rPr>
              <a:t>http://</a:t>
            </a:r>
            <a:r>
              <a:rPr lang="en-US" altLang="zh-TW" sz="2600" dirty="0" smtClean="0">
                <a:hlinkClick r:id="rId2"/>
              </a:rPr>
              <a:t>www.pyzo.org/start.html</a:t>
            </a:r>
            <a:endParaRPr lang="en-US" altLang="zh-TW" sz="2600" dirty="0" smtClean="0"/>
          </a:p>
          <a:p>
            <a:endParaRPr lang="en-US" altLang="zh-TW" sz="2800" dirty="0"/>
          </a:p>
          <a:p>
            <a:r>
              <a:rPr lang="en-US" altLang="zh-TW" sz="2800" dirty="0" err="1" smtClean="0"/>
              <a:t>PyCharm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– </a:t>
            </a:r>
            <a:r>
              <a:rPr lang="zh-TW" altLang="en-US" sz="2800" dirty="0" smtClean="0"/>
              <a:t>中大型專案需求</a:t>
            </a:r>
            <a:endParaRPr lang="en-US" altLang="zh-TW" sz="2800" dirty="0" smtClean="0"/>
          </a:p>
          <a:p>
            <a:pPr lvl="1"/>
            <a:r>
              <a:rPr lang="en-US" altLang="zh-TW" sz="2600" dirty="0">
                <a:hlinkClick r:id="rId3"/>
              </a:rPr>
              <a:t>http://www.jetbrains.com/pycharm/</a:t>
            </a:r>
            <a:endParaRPr lang="en-US" altLang="zh-TW" sz="2600" dirty="0" smtClean="0"/>
          </a:p>
          <a:p>
            <a:r>
              <a:rPr lang="en-US" altLang="zh-TW" sz="2800" dirty="0" smtClean="0"/>
              <a:t>Eclipse </a:t>
            </a:r>
            <a:r>
              <a:rPr lang="en-US" altLang="zh-TW" sz="2800" dirty="0"/>
              <a:t>with </a:t>
            </a:r>
            <a:r>
              <a:rPr lang="en-US" altLang="zh-TW" sz="2800" dirty="0" err="1" smtClean="0"/>
              <a:t>PyDev</a:t>
            </a:r>
            <a:r>
              <a:rPr lang="en-US" altLang="zh-TW" sz="2800" dirty="0" smtClean="0"/>
              <a:t> </a:t>
            </a:r>
          </a:p>
          <a:p>
            <a:pPr lvl="1"/>
            <a:r>
              <a:rPr lang="en-US" altLang="zh-TW" sz="2600" dirty="0">
                <a:hlinkClick r:id="rId4"/>
              </a:rPr>
              <a:t>http://www.pydev.org/</a:t>
            </a:r>
            <a:endParaRPr lang="zh-TW" altLang="en-US" sz="2600" dirty="0"/>
          </a:p>
        </p:txBody>
      </p:sp>
    </p:spTree>
    <p:extLst>
      <p:ext uri="{BB962C8B-B14F-4D97-AF65-F5344CB8AC3E}">
        <p14:creationId xmlns:p14="http://schemas.microsoft.com/office/powerpoint/2010/main" val="46577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478536" y="538788"/>
            <a:ext cx="10058400" cy="1449387"/>
          </a:xfrm>
        </p:spPr>
        <p:txBody>
          <a:bodyPr/>
          <a:lstStyle/>
          <a:p>
            <a:r>
              <a:rPr lang="en-US" altLang="zh-TW" dirty="0" err="1" smtClean="0"/>
              <a:t>Pyzo</a:t>
            </a: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type="body" orient="vert" idx="4294967295"/>
          </p:nvPr>
        </p:nvSpPr>
        <p:spPr>
          <a:xfrm>
            <a:off x="2133600" y="1846263"/>
            <a:ext cx="10058400" cy="4022725"/>
          </a:xfrm>
        </p:spPr>
        <p:txBody>
          <a:bodyPr/>
          <a:lstStyle/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688" y="456492"/>
            <a:ext cx="7648224" cy="5595488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044" y="94488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37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703" y="538111"/>
            <a:ext cx="7575073" cy="554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1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784" y="443396"/>
            <a:ext cx="6756556" cy="568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11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332" y="466344"/>
            <a:ext cx="7877433" cy="565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81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332" y="462164"/>
            <a:ext cx="7881907" cy="565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43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Pyzo</a:t>
            </a:r>
            <a:r>
              <a:rPr lang="zh-TW" altLang="en-US" dirty="0" smtClean="0"/>
              <a:t> 好用指令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553712" cy="4023361"/>
          </a:xfrm>
        </p:spPr>
        <p:txBody>
          <a:bodyPr>
            <a:normAutofit/>
          </a:bodyPr>
          <a:lstStyle/>
          <a:p>
            <a:r>
              <a:rPr lang="zh-TW" altLang="en-US" sz="2400" dirty="0" smtClean="0"/>
              <a:t>查看說明文件：</a:t>
            </a:r>
            <a:endParaRPr lang="en-US" altLang="zh-TW" sz="2400" dirty="0" smtClean="0"/>
          </a:p>
          <a:p>
            <a:r>
              <a:rPr lang="en-US" altLang="zh-TW" sz="2400" dirty="0" smtClean="0"/>
              <a:t>?</a:t>
            </a:r>
            <a:r>
              <a:rPr lang="en-US" altLang="zh-TW" sz="2400" dirty="0"/>
              <a:t>X or X</a:t>
            </a:r>
            <a:r>
              <a:rPr lang="en-US" altLang="zh-TW" sz="2400" dirty="0" smtClean="0"/>
              <a:t>?</a:t>
            </a:r>
          </a:p>
          <a:p>
            <a:r>
              <a:rPr lang="en-US" altLang="zh-TW" sz="2400" dirty="0" smtClean="0"/>
              <a:t>??</a:t>
            </a:r>
            <a:r>
              <a:rPr lang="en-US" altLang="zh-TW" sz="2400" dirty="0"/>
              <a:t>X or X</a:t>
            </a:r>
            <a:r>
              <a:rPr lang="en-US" altLang="zh-TW" sz="2400" dirty="0" smtClean="0"/>
              <a:t>??</a:t>
            </a:r>
          </a:p>
          <a:p>
            <a:r>
              <a:rPr lang="en-US" altLang="zh-TW" sz="2400" dirty="0" smtClean="0"/>
              <a:t> </a:t>
            </a:r>
          </a:p>
          <a:p>
            <a:r>
              <a:rPr lang="zh-TW" altLang="en-US" sz="2400" dirty="0" smtClean="0"/>
              <a:t>路徑相關</a:t>
            </a:r>
            <a:r>
              <a:rPr lang="zh-TW" altLang="en-US" sz="2400" dirty="0"/>
              <a:t>：</a:t>
            </a:r>
            <a:endParaRPr lang="en-US" altLang="zh-TW" sz="2400" dirty="0"/>
          </a:p>
          <a:p>
            <a:r>
              <a:rPr lang="en-US" altLang="zh-TW" sz="2400" dirty="0" smtClean="0"/>
              <a:t>cd</a:t>
            </a:r>
          </a:p>
          <a:p>
            <a:r>
              <a:rPr lang="en-US" altLang="zh-TW" sz="2400" dirty="0" smtClean="0"/>
              <a:t>ls</a:t>
            </a:r>
            <a:endParaRPr lang="en-US" altLang="zh-TW" sz="2400" dirty="0"/>
          </a:p>
        </p:txBody>
      </p:sp>
      <p:sp>
        <p:nvSpPr>
          <p:cNvPr id="6" name="內容版面配置區 5"/>
          <p:cNvSpPr>
            <a:spLocks noGrp="1"/>
          </p:cNvSpPr>
          <p:nvPr>
            <p:ph sz="half" idx="2"/>
          </p:nvPr>
        </p:nvSpPr>
        <p:spPr>
          <a:xfrm>
            <a:off x="5394960" y="1845734"/>
            <a:ext cx="5715000" cy="4023360"/>
          </a:xfrm>
        </p:spPr>
        <p:txBody>
          <a:bodyPr>
            <a:noAutofit/>
          </a:bodyPr>
          <a:lstStyle/>
          <a:p>
            <a:r>
              <a:rPr lang="zh-TW" altLang="en-US" sz="2400" dirty="0" smtClean="0"/>
              <a:t>變數相關：</a:t>
            </a:r>
            <a:endParaRPr lang="en-US" altLang="zh-TW" sz="2400" dirty="0" smtClean="0"/>
          </a:p>
          <a:p>
            <a:r>
              <a:rPr lang="en-US" altLang="zh-TW" sz="2400" dirty="0" smtClean="0"/>
              <a:t>who </a:t>
            </a:r>
            <a:r>
              <a:rPr lang="en-US" altLang="zh-TW" sz="2400" dirty="0"/>
              <a:t>- list variables in current workspace</a:t>
            </a:r>
          </a:p>
          <a:p>
            <a:r>
              <a:rPr lang="en-US" altLang="zh-TW" sz="2400" dirty="0" err="1"/>
              <a:t>whos</a:t>
            </a:r>
            <a:r>
              <a:rPr lang="en-US" altLang="zh-TW" sz="2400" dirty="0"/>
              <a:t> - list variables plus their class and </a:t>
            </a:r>
            <a:r>
              <a:rPr lang="en-US" altLang="zh-TW" sz="2400" dirty="0" smtClean="0"/>
              <a:t>representation</a:t>
            </a:r>
          </a:p>
          <a:p>
            <a:endParaRPr lang="en-US" altLang="zh-TW" sz="2400" dirty="0"/>
          </a:p>
          <a:p>
            <a:r>
              <a:rPr lang="zh-TW" altLang="en-US" sz="2400" dirty="0" smtClean="0"/>
              <a:t>執行相關：</a:t>
            </a:r>
            <a:endParaRPr lang="en-US" altLang="zh-TW" sz="2400" dirty="0"/>
          </a:p>
          <a:p>
            <a:r>
              <a:rPr lang="en-US" altLang="zh-TW" sz="2400" dirty="0" err="1"/>
              <a:t>timeit</a:t>
            </a:r>
            <a:r>
              <a:rPr lang="en-US" altLang="zh-TW" sz="2400" dirty="0"/>
              <a:t> X - times execution of command X</a:t>
            </a:r>
          </a:p>
          <a:p>
            <a:r>
              <a:rPr lang="en-US" altLang="zh-TW" sz="2400" dirty="0" smtClean="0"/>
              <a:t>run </a:t>
            </a:r>
            <a:r>
              <a:rPr lang="en-US" altLang="zh-TW" sz="2400" dirty="0"/>
              <a:t>X - run file </a:t>
            </a:r>
            <a:r>
              <a:rPr lang="en-US" altLang="zh-TW" sz="2400" dirty="0" smtClean="0"/>
              <a:t>X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8214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Python </a:t>
            </a:r>
            <a:r>
              <a:rPr lang="zh-TW" altLang="en-US" dirty="0"/>
              <a:t>語法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sz="2800" dirty="0" smtClean="0"/>
              <a:t>使用 </a:t>
            </a:r>
            <a:r>
              <a:rPr lang="en-US" altLang="zh-TW" sz="2800" dirty="0" smtClean="0"/>
              <a:t>”</a:t>
            </a:r>
            <a:r>
              <a:rPr lang="zh-TW" altLang="en-US" sz="2800" dirty="0" smtClean="0"/>
              <a:t>縮排</a:t>
            </a:r>
            <a:r>
              <a:rPr lang="en-US" altLang="zh-TW" sz="2800" dirty="0" smtClean="0"/>
              <a:t>”</a:t>
            </a:r>
            <a:r>
              <a:rPr lang="zh-TW" altLang="en-US" sz="2800" dirty="0" smtClean="0"/>
              <a:t> 代替大括號，且規範為 </a:t>
            </a:r>
            <a:r>
              <a:rPr lang="en-US" altLang="zh-TW" sz="2800" dirty="0" smtClean="0"/>
              <a:t>4 </a:t>
            </a:r>
            <a:r>
              <a:rPr lang="zh-TW" altLang="en-US" sz="2800" dirty="0" smtClean="0"/>
              <a:t>個空格</a:t>
            </a:r>
            <a:endParaRPr lang="en-US" altLang="zh-TW" sz="2800" dirty="0" smtClean="0"/>
          </a:p>
          <a:p>
            <a:r>
              <a:rPr lang="zh-TW" altLang="en-US" sz="2800" dirty="0" smtClean="0"/>
              <a:t>不使用分號 </a:t>
            </a:r>
            <a:r>
              <a:rPr lang="en-US" altLang="zh-TW" sz="2800" dirty="0" smtClean="0"/>
              <a:t>“ ; ”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911096"/>
            <a:ext cx="7217414" cy="256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71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Python </a:t>
            </a:r>
            <a:r>
              <a:rPr lang="zh-TW" altLang="en-US" dirty="0" smtClean="0"/>
              <a:t>語法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200" dirty="0" smtClean="0"/>
              <a:t>資料型態：</a:t>
            </a:r>
            <a:endParaRPr lang="en-US" altLang="zh-TW" sz="3200" dirty="0" smtClean="0"/>
          </a:p>
          <a:p>
            <a:pPr lvl="1"/>
            <a:r>
              <a:rPr lang="en-US" altLang="zh-TW" sz="2800" dirty="0" smtClean="0"/>
              <a:t>Integer</a:t>
            </a:r>
          </a:p>
          <a:p>
            <a:pPr lvl="1"/>
            <a:r>
              <a:rPr lang="en-US" altLang="zh-TW" sz="2800" dirty="0" smtClean="0"/>
              <a:t>Float</a:t>
            </a:r>
          </a:p>
          <a:p>
            <a:pPr lvl="1"/>
            <a:r>
              <a:rPr lang="en-US" altLang="zh-TW" sz="2800" dirty="0"/>
              <a:t>Boolean</a:t>
            </a:r>
          </a:p>
          <a:p>
            <a:pPr lvl="1"/>
            <a:r>
              <a:rPr lang="en-US" altLang="zh-TW" sz="2800" dirty="0" smtClean="0"/>
              <a:t>String – ‘hello</a:t>
            </a:r>
            <a:r>
              <a:rPr lang="en-US" altLang="zh-TW" sz="2800" dirty="0" smtClean="0"/>
              <a:t>’</a:t>
            </a:r>
          </a:p>
          <a:p>
            <a:pPr lvl="1"/>
            <a:r>
              <a:rPr lang="en-US" altLang="zh-TW" sz="2800" dirty="0" smtClean="0"/>
              <a:t>List – [ … ]</a:t>
            </a:r>
          </a:p>
          <a:p>
            <a:pPr lvl="1"/>
            <a:r>
              <a:rPr lang="en-US" altLang="zh-TW" sz="2800" dirty="0" smtClean="0"/>
              <a:t>Dictionary – { … }</a:t>
            </a:r>
          </a:p>
          <a:p>
            <a:pPr lvl="1"/>
            <a:endParaRPr lang="en-US" altLang="zh-TW" sz="2400" dirty="0"/>
          </a:p>
          <a:p>
            <a:pPr marL="201168" lvl="1" indent="0">
              <a:buNone/>
            </a:pPr>
            <a:endParaRPr lang="en-US" altLang="zh-TW" sz="2400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2465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en-US" altLang="zh-TW" sz="3200" dirty="0" smtClean="0"/>
              <a:t>Python </a:t>
            </a:r>
            <a:r>
              <a:rPr lang="zh-TW" altLang="en-US" sz="3200" dirty="0" smtClean="0"/>
              <a:t>特色</a:t>
            </a:r>
            <a:endParaRPr lang="en-US" altLang="zh-TW" sz="3200" dirty="0" smtClean="0"/>
          </a:p>
          <a:p>
            <a:pPr lvl="1">
              <a:buFont typeface="Wingdings" panose="05000000000000000000" pitchFamily="2" charset="2"/>
              <a:buChar char="u"/>
            </a:pPr>
            <a:endParaRPr lang="en-US" altLang="zh-TW" sz="3000" dirty="0" smtClean="0"/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3200" dirty="0" smtClean="0"/>
              <a:t>程式語法</a:t>
            </a:r>
            <a:endParaRPr lang="en-US" altLang="zh-TW" sz="3200" dirty="0" smtClean="0"/>
          </a:p>
          <a:p>
            <a:pPr lvl="1">
              <a:buFont typeface="Wingdings" panose="05000000000000000000" pitchFamily="2" charset="2"/>
              <a:buChar char="u"/>
            </a:pPr>
            <a:endParaRPr lang="en-US" altLang="zh-TW" sz="3000" dirty="0" smtClean="0"/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3200" dirty="0" smtClean="0"/>
              <a:t>應</a:t>
            </a:r>
            <a:r>
              <a:rPr lang="zh-TW" altLang="en-US" sz="3200" dirty="0"/>
              <a:t>用</a:t>
            </a:r>
          </a:p>
        </p:txBody>
      </p:sp>
    </p:spTree>
    <p:extLst>
      <p:ext uri="{BB962C8B-B14F-4D97-AF65-F5344CB8AC3E}">
        <p14:creationId xmlns:p14="http://schemas.microsoft.com/office/powerpoint/2010/main" val="48768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String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/>
              <a:t>str1 = ‘hello’</a:t>
            </a:r>
          </a:p>
          <a:p>
            <a:r>
              <a:rPr lang="en-US" altLang="zh-TW" sz="2800" dirty="0" smtClean="0"/>
              <a:t>str2 = “!!!”</a:t>
            </a:r>
          </a:p>
          <a:p>
            <a:r>
              <a:rPr lang="en-US" altLang="zh-TW" sz="2800" dirty="0" smtClean="0"/>
              <a:t>str3 = ““</a:t>
            </a:r>
            <a:r>
              <a:rPr lang="en-US" altLang="zh-TW" sz="2800" dirty="0"/>
              <a:t>“</a:t>
            </a:r>
            <a:r>
              <a:rPr lang="en-US" altLang="zh-TW" sz="2800" dirty="0" smtClean="0"/>
              <a:t> hello!</a:t>
            </a:r>
            <a:r>
              <a:rPr lang="en-US" altLang="zh-TW" sz="2800" dirty="0"/>
              <a:t/>
            </a:r>
            <a:br>
              <a:rPr lang="en-US" altLang="zh-TW" sz="2800" dirty="0"/>
            </a:br>
            <a:r>
              <a:rPr lang="en-US" altLang="zh-TW" sz="2800" dirty="0" smtClean="0"/>
              <a:t>	goodbye”””</a:t>
            </a:r>
          </a:p>
          <a:p>
            <a:r>
              <a:rPr lang="en-US" altLang="zh-TW" sz="2800" dirty="0" smtClean="0"/>
              <a:t>&gt;&gt;&gt; str3</a:t>
            </a:r>
          </a:p>
          <a:p>
            <a:r>
              <a:rPr lang="en-US" altLang="zh-TW" sz="2800" dirty="0">
                <a:solidFill>
                  <a:schemeClr val="accent5">
                    <a:lumMod val="75000"/>
                  </a:schemeClr>
                </a:solidFill>
              </a:rPr>
              <a:t>'hello!\</a:t>
            </a:r>
            <a:r>
              <a:rPr lang="en-US" altLang="zh-TW" sz="2800" dirty="0" err="1">
                <a:solidFill>
                  <a:schemeClr val="accent5">
                    <a:lumMod val="75000"/>
                  </a:schemeClr>
                </a:solidFill>
              </a:rPr>
              <a:t>ngoodbye</a:t>
            </a:r>
            <a:r>
              <a:rPr lang="en-US" altLang="zh-TW" sz="2800" dirty="0">
                <a:solidFill>
                  <a:schemeClr val="accent5">
                    <a:lumMod val="75000"/>
                  </a:schemeClr>
                </a:solidFill>
              </a:rPr>
              <a:t>'</a:t>
            </a:r>
            <a:endParaRPr lang="en-US" altLang="zh-TW" sz="2800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zh-TW" sz="2200" dirty="0"/>
          </a:p>
          <a:p>
            <a:endParaRPr lang="en-US" altLang="zh-TW" sz="2400" dirty="0" smtClean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zh-TW" sz="2800" dirty="0" smtClean="0"/>
              <a:t>str4 </a:t>
            </a:r>
            <a:r>
              <a:rPr lang="en-US" altLang="zh-TW" sz="2800" dirty="0"/>
              <a:t>= str1 + str2</a:t>
            </a:r>
          </a:p>
          <a:p>
            <a:r>
              <a:rPr lang="en-US" altLang="zh-TW" sz="2800" dirty="0" smtClean="0"/>
              <a:t>&gt;&gt;&gt; print str4</a:t>
            </a:r>
          </a:p>
          <a:p>
            <a:r>
              <a:rPr lang="en-US" altLang="zh-TW" sz="2800" dirty="0">
                <a:solidFill>
                  <a:schemeClr val="accent5">
                    <a:lumMod val="75000"/>
                  </a:schemeClr>
                </a:solidFill>
              </a:rPr>
              <a:t>hello!!!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4699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String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 sz="2800" dirty="0" err="1" smtClean="0"/>
              <a:t>str</a:t>
            </a:r>
            <a:r>
              <a:rPr lang="en-US" altLang="zh-TW" sz="2800" dirty="0" smtClean="0"/>
              <a:t> = ‘hello’</a:t>
            </a:r>
          </a:p>
          <a:p>
            <a:endParaRPr lang="en-US" altLang="zh-TW" sz="2800" dirty="0" smtClean="0"/>
          </a:p>
          <a:p>
            <a:r>
              <a:rPr lang="en-US" altLang="zh-TW" sz="2800" dirty="0" smtClean="0"/>
              <a:t>&gt;&gt;&gt; </a:t>
            </a:r>
            <a:r>
              <a:rPr lang="en-US" altLang="zh-TW" sz="2800" dirty="0" err="1" smtClean="0"/>
              <a:t>str</a:t>
            </a:r>
            <a:r>
              <a:rPr lang="en-US" altLang="zh-TW" sz="2800" dirty="0" smtClean="0"/>
              <a:t>[0]</a:t>
            </a:r>
          </a:p>
          <a:p>
            <a:r>
              <a:rPr lang="en-US" altLang="zh-TW" sz="2800" dirty="0" smtClean="0">
                <a:solidFill>
                  <a:schemeClr val="accent5">
                    <a:lumMod val="75000"/>
                  </a:schemeClr>
                </a:solidFill>
              </a:rPr>
              <a:t>‘h’</a:t>
            </a:r>
          </a:p>
          <a:p>
            <a:r>
              <a:rPr lang="en-US" altLang="zh-TW" sz="2800" dirty="0"/>
              <a:t>&gt;&gt;&gt; </a:t>
            </a:r>
            <a:r>
              <a:rPr lang="en-US" altLang="zh-TW" sz="2800" dirty="0" err="1" smtClean="0"/>
              <a:t>str</a:t>
            </a:r>
            <a:r>
              <a:rPr lang="en-US" altLang="zh-TW" sz="2800" dirty="0" smtClean="0"/>
              <a:t>[2]</a:t>
            </a:r>
            <a:endParaRPr lang="en-US" altLang="zh-TW" sz="2800" dirty="0"/>
          </a:p>
          <a:p>
            <a:r>
              <a:rPr lang="en-US" altLang="zh-TW" sz="2800" dirty="0" smtClean="0">
                <a:solidFill>
                  <a:schemeClr val="accent5">
                    <a:lumMod val="75000"/>
                  </a:schemeClr>
                </a:solidFill>
              </a:rPr>
              <a:t>‘l’</a:t>
            </a:r>
            <a:endParaRPr lang="en-US" altLang="zh-TW" sz="28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486400" y="1845735"/>
            <a:ext cx="5669280" cy="4023360"/>
          </a:xfrm>
        </p:spPr>
        <p:txBody>
          <a:bodyPr>
            <a:normAutofit/>
          </a:bodyPr>
          <a:lstStyle/>
          <a:p>
            <a:r>
              <a:rPr lang="en-US" altLang="zh-TW" sz="2800" dirty="0"/>
              <a:t>&gt;&gt;&gt; </a:t>
            </a:r>
            <a:r>
              <a:rPr lang="en-US" altLang="zh-TW" sz="2800" dirty="0" err="1" smtClean="0"/>
              <a:t>str</a:t>
            </a:r>
            <a:r>
              <a:rPr lang="en-US" altLang="zh-TW" sz="2800" dirty="0" smtClean="0"/>
              <a:t>[0:2]</a:t>
            </a:r>
            <a:endParaRPr lang="en-US" altLang="zh-TW" sz="2800" dirty="0"/>
          </a:p>
          <a:p>
            <a:r>
              <a:rPr lang="en-US" altLang="zh-TW" sz="2800" dirty="0">
                <a:solidFill>
                  <a:schemeClr val="accent5">
                    <a:lumMod val="75000"/>
                  </a:schemeClr>
                </a:solidFill>
              </a:rPr>
              <a:t>‘</a:t>
            </a:r>
            <a:r>
              <a:rPr lang="en-US" altLang="zh-TW" sz="2800" dirty="0" smtClean="0">
                <a:solidFill>
                  <a:schemeClr val="accent5">
                    <a:lumMod val="75000"/>
                  </a:schemeClr>
                </a:solidFill>
              </a:rPr>
              <a:t>he’</a:t>
            </a:r>
            <a:endParaRPr lang="en-US" altLang="zh-TW" sz="28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zh-TW" sz="2800" dirty="0" smtClean="0"/>
          </a:p>
          <a:p>
            <a:r>
              <a:rPr lang="en-US" altLang="zh-TW" sz="2800" dirty="0" smtClean="0"/>
              <a:t>a = 100</a:t>
            </a:r>
          </a:p>
          <a:p>
            <a:r>
              <a:rPr lang="en-US" altLang="zh-TW" sz="2800" dirty="0" err="1"/>
              <a:t>str</a:t>
            </a:r>
            <a:r>
              <a:rPr lang="en-US" altLang="zh-TW" sz="2800" dirty="0"/>
              <a:t> = </a:t>
            </a:r>
            <a:r>
              <a:rPr lang="en-US" altLang="zh-TW" sz="2800" dirty="0" smtClean="0">
                <a:solidFill>
                  <a:srgbClr val="7030A0"/>
                </a:solidFill>
              </a:rPr>
              <a:t>“</a:t>
            </a:r>
            <a:r>
              <a:rPr lang="en-US" altLang="zh-TW" sz="2800" dirty="0" err="1" smtClean="0">
                <a:solidFill>
                  <a:srgbClr val="7030A0"/>
                </a:solidFill>
              </a:rPr>
              <a:t>ans</a:t>
            </a:r>
            <a:r>
              <a:rPr lang="en-US" altLang="zh-TW" sz="2800" dirty="0">
                <a:solidFill>
                  <a:srgbClr val="7030A0"/>
                </a:solidFill>
              </a:rPr>
              <a:t>: {</a:t>
            </a:r>
            <a:r>
              <a:rPr lang="en-US" altLang="zh-TW" sz="2800" dirty="0" err="1">
                <a:solidFill>
                  <a:srgbClr val="7030A0"/>
                </a:solidFill>
              </a:rPr>
              <a:t>num</a:t>
            </a:r>
            <a:r>
              <a:rPr lang="en-US" altLang="zh-TW" sz="2800" dirty="0" smtClean="0">
                <a:solidFill>
                  <a:srgbClr val="7030A0"/>
                </a:solidFill>
              </a:rPr>
              <a:t>}” </a:t>
            </a:r>
            <a:r>
              <a:rPr lang="en-US" altLang="zh-TW" sz="2800" dirty="0" smtClean="0"/>
              <a:t>.format(</a:t>
            </a:r>
            <a:r>
              <a:rPr lang="en-US" altLang="zh-TW" sz="2800" dirty="0" err="1" smtClean="0">
                <a:solidFill>
                  <a:srgbClr val="7030A0"/>
                </a:solidFill>
              </a:rPr>
              <a:t>num</a:t>
            </a:r>
            <a:r>
              <a:rPr lang="en-US" altLang="zh-TW" sz="2800" dirty="0" smtClean="0"/>
              <a:t> </a:t>
            </a:r>
            <a:r>
              <a:rPr lang="en-US" altLang="zh-TW" sz="2800" dirty="0"/>
              <a:t>= a</a:t>
            </a:r>
            <a:r>
              <a:rPr lang="en-US" altLang="zh-TW" sz="2800" dirty="0" smtClean="0"/>
              <a:t>)</a:t>
            </a:r>
          </a:p>
          <a:p>
            <a:r>
              <a:rPr lang="en-US" altLang="zh-TW" sz="2800" dirty="0"/>
              <a:t>&gt;&gt;&gt; print </a:t>
            </a:r>
            <a:r>
              <a:rPr lang="en-US" altLang="zh-TW" sz="2800" dirty="0" err="1"/>
              <a:t>str</a:t>
            </a:r>
            <a:endParaRPr lang="en-US" altLang="zh-TW" sz="2800" dirty="0"/>
          </a:p>
          <a:p>
            <a:r>
              <a:rPr lang="en-US" altLang="zh-TW" sz="2800" dirty="0" err="1">
                <a:solidFill>
                  <a:schemeClr val="accent5">
                    <a:lumMod val="75000"/>
                  </a:schemeClr>
                </a:solidFill>
              </a:rPr>
              <a:t>ans</a:t>
            </a:r>
            <a:r>
              <a:rPr lang="en-US" altLang="zh-TW" sz="2800" dirty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en-US" altLang="zh-TW" sz="2800" dirty="0" smtClean="0">
                <a:solidFill>
                  <a:schemeClr val="accent5">
                    <a:lumMod val="75000"/>
                  </a:schemeClr>
                </a:solidFill>
              </a:rPr>
              <a:t>100</a:t>
            </a:r>
            <a:endParaRPr lang="zh-TW" alt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38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List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544568" cy="4023359"/>
          </a:xfrm>
        </p:spPr>
        <p:txBody>
          <a:bodyPr>
            <a:noAutofit/>
          </a:bodyPr>
          <a:lstStyle/>
          <a:p>
            <a:r>
              <a:rPr lang="en-US" altLang="zh-TW" sz="2400" dirty="0" err="1"/>
              <a:t>lst</a:t>
            </a:r>
            <a:r>
              <a:rPr lang="en-US" altLang="zh-TW" sz="2400" dirty="0"/>
              <a:t> = </a:t>
            </a:r>
            <a:r>
              <a:rPr lang="en-US" altLang="zh-TW" sz="2400" dirty="0" smtClean="0"/>
              <a:t>[  100 ,  'hello‘ ,  [</a:t>
            </a:r>
            <a:r>
              <a:rPr lang="en-US" altLang="zh-TW" sz="2400" dirty="0"/>
              <a:t>1,2</a:t>
            </a:r>
            <a:r>
              <a:rPr lang="en-US" altLang="zh-TW" sz="2400" dirty="0" smtClean="0"/>
              <a:t>]  ]</a:t>
            </a:r>
          </a:p>
          <a:p>
            <a:endParaRPr lang="en-US" altLang="zh-TW" sz="2400" dirty="0"/>
          </a:p>
          <a:p>
            <a:r>
              <a:rPr lang="en-US" altLang="zh-TW" sz="2400" dirty="0"/>
              <a:t>&gt;&gt;&gt; </a:t>
            </a:r>
            <a:r>
              <a:rPr lang="en-US" altLang="zh-TW" sz="2400" dirty="0" err="1"/>
              <a:t>lst</a:t>
            </a:r>
            <a:r>
              <a:rPr lang="en-US" altLang="zh-TW" sz="2400" dirty="0"/>
              <a:t>[0]</a:t>
            </a:r>
          </a:p>
          <a:p>
            <a:r>
              <a:rPr lang="en-US" altLang="zh-TW" sz="2400" dirty="0" smtClean="0">
                <a:solidFill>
                  <a:schemeClr val="accent5">
                    <a:lumMod val="75000"/>
                  </a:schemeClr>
                </a:solidFill>
              </a:rPr>
              <a:t>100</a:t>
            </a:r>
            <a:endParaRPr lang="en-US" altLang="zh-TW" sz="24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altLang="zh-TW" sz="2400" dirty="0"/>
              <a:t>&gt;&gt;&gt; </a:t>
            </a:r>
            <a:r>
              <a:rPr lang="en-US" altLang="zh-TW" sz="2400" dirty="0" err="1"/>
              <a:t>lst</a:t>
            </a:r>
            <a:r>
              <a:rPr lang="en-US" altLang="zh-TW" sz="2400" dirty="0"/>
              <a:t>[1]</a:t>
            </a:r>
          </a:p>
          <a:p>
            <a:r>
              <a:rPr lang="en-US" altLang="zh-TW" sz="2400" dirty="0">
                <a:solidFill>
                  <a:schemeClr val="accent5">
                    <a:lumMod val="75000"/>
                  </a:schemeClr>
                </a:solidFill>
              </a:rPr>
              <a:t>'hello</a:t>
            </a:r>
            <a:r>
              <a:rPr lang="en-US" altLang="zh-TW" sz="2400" dirty="0" smtClean="0">
                <a:solidFill>
                  <a:schemeClr val="accent5">
                    <a:lumMod val="75000"/>
                  </a:schemeClr>
                </a:solidFill>
              </a:rPr>
              <a:t>'</a:t>
            </a:r>
            <a:endParaRPr lang="en-US" altLang="zh-TW" sz="24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altLang="zh-TW" sz="2400" dirty="0"/>
              <a:t>&gt;&gt;&gt; </a:t>
            </a:r>
            <a:r>
              <a:rPr lang="en-US" altLang="zh-TW" sz="2400" dirty="0" err="1"/>
              <a:t>lst</a:t>
            </a:r>
            <a:r>
              <a:rPr lang="en-US" altLang="zh-TW" sz="2400" dirty="0"/>
              <a:t>[2]</a:t>
            </a:r>
          </a:p>
          <a:p>
            <a:r>
              <a:rPr lang="en-US" altLang="zh-TW" sz="2400" dirty="0">
                <a:solidFill>
                  <a:schemeClr val="accent5">
                    <a:lumMod val="75000"/>
                  </a:schemeClr>
                </a:solidFill>
              </a:rPr>
              <a:t>[1, 2]</a:t>
            </a:r>
            <a:endParaRPr lang="zh-TW" alt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641848" y="1845735"/>
            <a:ext cx="5513832" cy="4023360"/>
          </a:xfrm>
        </p:spPr>
        <p:txBody>
          <a:bodyPr/>
          <a:lstStyle/>
          <a:p>
            <a:r>
              <a:rPr lang="en-US" altLang="zh-TW" sz="2400" dirty="0"/>
              <a:t>&gt;&gt;&gt;</a:t>
            </a:r>
            <a:r>
              <a:rPr lang="en-US" altLang="zh-TW" sz="2400" dirty="0"/>
              <a:t> </a:t>
            </a:r>
            <a:r>
              <a:rPr lang="en-US" altLang="zh-TW" sz="2400" dirty="0" err="1"/>
              <a:t>lst.append</a:t>
            </a:r>
            <a:r>
              <a:rPr lang="en-US" altLang="zh-TW" sz="2400" dirty="0"/>
              <a:t>('hi')</a:t>
            </a:r>
          </a:p>
          <a:p>
            <a:endParaRPr lang="en-US" altLang="zh-TW" sz="2400" dirty="0"/>
          </a:p>
          <a:p>
            <a:r>
              <a:rPr lang="en-US" altLang="zh-TW" sz="2400" dirty="0"/>
              <a:t>&gt;&gt;&gt;</a:t>
            </a:r>
            <a:r>
              <a:rPr lang="en-US" altLang="zh-TW" sz="2400" dirty="0"/>
              <a:t> </a:t>
            </a:r>
            <a:r>
              <a:rPr lang="en-US" altLang="zh-TW" sz="2400" dirty="0" err="1"/>
              <a:t>lst</a:t>
            </a:r>
            <a:endParaRPr lang="en-US" altLang="zh-TW" sz="2400" dirty="0"/>
          </a:p>
          <a:p>
            <a:r>
              <a:rPr lang="en-US" altLang="zh-TW" sz="2400" dirty="0" smtClean="0">
                <a:solidFill>
                  <a:schemeClr val="accent5">
                    <a:lumMod val="75000"/>
                  </a:schemeClr>
                </a:solidFill>
              </a:rPr>
              <a:t>[  100,  'hello' ,  </a:t>
            </a:r>
            <a:r>
              <a:rPr lang="en-US" altLang="zh-TW" sz="2400" dirty="0">
                <a:solidFill>
                  <a:schemeClr val="accent5">
                    <a:lumMod val="75000"/>
                  </a:schemeClr>
                </a:solidFill>
              </a:rPr>
              <a:t>[1, 2</a:t>
            </a:r>
            <a:r>
              <a:rPr lang="en-US" altLang="zh-TW" sz="2400" dirty="0" smtClean="0">
                <a:solidFill>
                  <a:schemeClr val="accent5">
                    <a:lumMod val="75000"/>
                  </a:schemeClr>
                </a:solidFill>
              </a:rPr>
              <a:t>] ,  'hi'  ]</a:t>
            </a:r>
            <a:endParaRPr lang="en-US" altLang="zh-TW" sz="24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zh-TW" dirty="0" smtClean="0"/>
          </a:p>
          <a:p>
            <a:r>
              <a:rPr lang="en-US" altLang="zh-TW" sz="2400" dirty="0"/>
              <a:t>&gt;&gt;&gt; </a:t>
            </a:r>
            <a:r>
              <a:rPr lang="en-US" altLang="zh-TW" sz="2400" dirty="0" err="1"/>
              <a:t>lst</a:t>
            </a:r>
            <a:r>
              <a:rPr lang="en-US" altLang="zh-TW" sz="2400" dirty="0"/>
              <a:t>[-1]</a:t>
            </a:r>
          </a:p>
          <a:p>
            <a:r>
              <a:rPr lang="en-US" altLang="zh-TW" sz="2400" dirty="0">
                <a:solidFill>
                  <a:schemeClr val="accent5">
                    <a:lumMod val="75000"/>
                  </a:schemeClr>
                </a:solidFill>
              </a:rPr>
              <a:t>'hi'</a:t>
            </a:r>
            <a:endParaRPr lang="zh-TW" alt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59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List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544568" cy="4023359"/>
          </a:xfrm>
        </p:spPr>
        <p:txBody>
          <a:bodyPr>
            <a:noAutofit/>
          </a:bodyPr>
          <a:lstStyle/>
          <a:p>
            <a:r>
              <a:rPr lang="en-US" altLang="zh-TW" sz="2400" dirty="0" err="1"/>
              <a:t>lst</a:t>
            </a:r>
            <a:r>
              <a:rPr lang="en-US" altLang="zh-TW" sz="2400" dirty="0"/>
              <a:t> = </a:t>
            </a:r>
            <a:r>
              <a:rPr lang="en-US" altLang="zh-TW" sz="2400" dirty="0" smtClean="0"/>
              <a:t>[  100 ,  'hello</a:t>
            </a:r>
            <a:r>
              <a:rPr lang="en-US" altLang="zh-TW" sz="2400" dirty="0"/>
              <a:t>'</a:t>
            </a:r>
            <a:r>
              <a:rPr lang="en-US" altLang="zh-TW" sz="2400" dirty="0" smtClean="0"/>
              <a:t> ,  [</a:t>
            </a:r>
            <a:r>
              <a:rPr lang="en-US" altLang="zh-TW" sz="2400" dirty="0"/>
              <a:t>1,2</a:t>
            </a:r>
            <a:r>
              <a:rPr lang="en-US" altLang="zh-TW" sz="2400" dirty="0" smtClean="0"/>
              <a:t>]  , 'hi' ]</a:t>
            </a:r>
          </a:p>
          <a:p>
            <a:endParaRPr lang="en-US" altLang="zh-TW" sz="2400" dirty="0" smtClean="0"/>
          </a:p>
          <a:p>
            <a:r>
              <a:rPr lang="en-US" altLang="zh-TW" dirty="0"/>
              <a:t>&gt;&gt;&gt;</a:t>
            </a:r>
            <a:r>
              <a:rPr lang="en-US" altLang="zh-TW" sz="2400" dirty="0"/>
              <a:t> </a:t>
            </a:r>
            <a:r>
              <a:rPr lang="en-US" altLang="zh-TW" sz="2400" dirty="0" err="1"/>
              <a:t>lst.pop</a:t>
            </a:r>
            <a:r>
              <a:rPr lang="en-US" altLang="zh-TW" sz="2400" dirty="0"/>
              <a:t>(1)</a:t>
            </a:r>
          </a:p>
          <a:p>
            <a:r>
              <a:rPr lang="en-US" altLang="zh-TW" sz="2400" dirty="0" smtClean="0">
                <a:solidFill>
                  <a:schemeClr val="accent5">
                    <a:lumMod val="75000"/>
                  </a:schemeClr>
                </a:solidFill>
              </a:rPr>
              <a:t>'hello‘</a:t>
            </a:r>
          </a:p>
          <a:p>
            <a:r>
              <a:rPr lang="en-US" altLang="zh-TW" dirty="0"/>
              <a:t>&gt;&gt;&gt;</a:t>
            </a:r>
            <a:r>
              <a:rPr lang="en-US" altLang="zh-TW" sz="2400" dirty="0"/>
              <a:t> </a:t>
            </a:r>
            <a:r>
              <a:rPr lang="en-US" altLang="zh-TW" sz="2400" dirty="0" err="1"/>
              <a:t>lst</a:t>
            </a:r>
            <a:endParaRPr lang="en-US" altLang="zh-TW" sz="2400" dirty="0"/>
          </a:p>
          <a:p>
            <a:r>
              <a:rPr lang="en-US" altLang="zh-TW" sz="2400" dirty="0" smtClean="0">
                <a:solidFill>
                  <a:schemeClr val="accent5">
                    <a:lumMod val="75000"/>
                  </a:schemeClr>
                </a:solidFill>
              </a:rPr>
              <a:t>[  100 , </a:t>
            </a:r>
            <a:r>
              <a:rPr lang="en-US" altLang="zh-TW" sz="2400" dirty="0">
                <a:solidFill>
                  <a:schemeClr val="accent5">
                    <a:lumMod val="75000"/>
                  </a:schemeClr>
                </a:solidFill>
              </a:rPr>
              <a:t>[1, 2</a:t>
            </a:r>
            <a:r>
              <a:rPr lang="en-US" altLang="zh-TW" sz="2400" dirty="0" smtClean="0">
                <a:solidFill>
                  <a:schemeClr val="accent5">
                    <a:lumMod val="75000"/>
                  </a:schemeClr>
                </a:solidFill>
              </a:rPr>
              <a:t>] , 'hi'  ]</a:t>
            </a:r>
            <a:endParaRPr lang="en-US" altLang="zh-TW" sz="24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zh-TW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641848" y="1845735"/>
            <a:ext cx="5513832" cy="4023360"/>
          </a:xfrm>
        </p:spPr>
        <p:txBody>
          <a:bodyPr/>
          <a:lstStyle/>
          <a:p>
            <a:r>
              <a:rPr lang="en-US" altLang="zh-TW" dirty="0"/>
              <a:t>&gt;&gt;&gt;</a:t>
            </a:r>
            <a:r>
              <a:rPr lang="en-US" altLang="zh-TW" sz="2400" dirty="0"/>
              <a:t> </a:t>
            </a:r>
            <a:r>
              <a:rPr lang="en-US" altLang="zh-TW" sz="2400" dirty="0" err="1"/>
              <a:t>lst.insert</a:t>
            </a:r>
            <a:r>
              <a:rPr lang="en-US" altLang="zh-TW" sz="2400" dirty="0"/>
              <a:t>(1,'goodbye')</a:t>
            </a:r>
          </a:p>
          <a:p>
            <a:endParaRPr lang="en-US" altLang="zh-TW" sz="2400" dirty="0"/>
          </a:p>
          <a:p>
            <a:r>
              <a:rPr lang="en-US" altLang="zh-TW" dirty="0"/>
              <a:t>&gt;&gt;&gt;</a:t>
            </a:r>
            <a:r>
              <a:rPr lang="en-US" altLang="zh-TW" sz="2400" dirty="0"/>
              <a:t> </a:t>
            </a:r>
            <a:r>
              <a:rPr lang="en-US" altLang="zh-TW" sz="2400" dirty="0" err="1"/>
              <a:t>lst</a:t>
            </a:r>
            <a:endParaRPr lang="en-US" altLang="zh-TW" sz="2400" dirty="0"/>
          </a:p>
          <a:p>
            <a:r>
              <a:rPr lang="en-US" altLang="zh-TW" sz="2400" dirty="0" smtClean="0">
                <a:solidFill>
                  <a:schemeClr val="accent5">
                    <a:lumMod val="75000"/>
                  </a:schemeClr>
                </a:solidFill>
              </a:rPr>
              <a:t>[  100</a:t>
            </a:r>
            <a:r>
              <a:rPr lang="en-US" altLang="zh-TW" sz="24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altLang="zh-TW" sz="2400" dirty="0" smtClean="0">
                <a:solidFill>
                  <a:srgbClr val="C00000"/>
                </a:solidFill>
              </a:rPr>
              <a:t>'goodbye'</a:t>
            </a:r>
            <a:r>
              <a:rPr lang="en-US" altLang="zh-TW" sz="2400" dirty="0" smtClean="0">
                <a:solidFill>
                  <a:schemeClr val="accent5">
                    <a:lumMod val="75000"/>
                  </a:schemeClr>
                </a:solidFill>
              </a:rPr>
              <a:t> , </a:t>
            </a:r>
            <a:r>
              <a:rPr lang="en-US" altLang="zh-TW" sz="2400" dirty="0">
                <a:solidFill>
                  <a:schemeClr val="accent5">
                    <a:lumMod val="75000"/>
                  </a:schemeClr>
                </a:solidFill>
              </a:rPr>
              <a:t>[1, 2</a:t>
            </a:r>
            <a:r>
              <a:rPr lang="en-US" altLang="zh-TW" sz="2400" dirty="0" smtClean="0">
                <a:solidFill>
                  <a:schemeClr val="accent5">
                    <a:lumMod val="75000"/>
                  </a:schemeClr>
                </a:solidFill>
              </a:rPr>
              <a:t>] , 'hi'  ]</a:t>
            </a:r>
            <a:endParaRPr lang="en-US" altLang="zh-TW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98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Dictionary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 err="1"/>
              <a:t>dic</a:t>
            </a:r>
            <a:r>
              <a:rPr lang="en-US" altLang="zh-TW" sz="2400" dirty="0"/>
              <a:t> = </a:t>
            </a:r>
            <a:r>
              <a:rPr lang="en-US" altLang="zh-TW" sz="2400" dirty="0" smtClean="0"/>
              <a:t>{  'name' : 'john'  ,  'age' : 30  }</a:t>
            </a:r>
          </a:p>
          <a:p>
            <a:r>
              <a:rPr lang="en-US" altLang="zh-TW" sz="2400" dirty="0"/>
              <a:t>&gt;&gt;&gt;</a:t>
            </a:r>
            <a:r>
              <a:rPr lang="en-US" altLang="zh-TW" sz="2400" dirty="0"/>
              <a:t> </a:t>
            </a:r>
            <a:r>
              <a:rPr lang="en-US" altLang="zh-TW" sz="2400" dirty="0" err="1"/>
              <a:t>dic</a:t>
            </a:r>
            <a:r>
              <a:rPr lang="en-US" altLang="zh-TW" sz="2400" dirty="0"/>
              <a:t>['name']</a:t>
            </a:r>
          </a:p>
          <a:p>
            <a:r>
              <a:rPr lang="en-US" altLang="zh-TW" sz="2400" dirty="0" smtClean="0">
                <a:solidFill>
                  <a:schemeClr val="accent5">
                    <a:lumMod val="75000"/>
                  </a:schemeClr>
                </a:solidFill>
              </a:rPr>
              <a:t>'john'</a:t>
            </a:r>
          </a:p>
          <a:p>
            <a:endParaRPr lang="en-US" altLang="zh-TW" sz="2400" dirty="0" smtClean="0"/>
          </a:p>
          <a:p>
            <a:r>
              <a:rPr lang="en-US" altLang="zh-TW" sz="2400" dirty="0"/>
              <a:t>&gt;&gt;&gt;</a:t>
            </a:r>
            <a:r>
              <a:rPr lang="en-US" altLang="zh-TW" sz="2400" dirty="0"/>
              <a:t> </a:t>
            </a:r>
            <a:r>
              <a:rPr lang="en-US" altLang="zh-TW" sz="2400" dirty="0" err="1"/>
              <a:t>dic</a:t>
            </a:r>
            <a:r>
              <a:rPr lang="en-US" altLang="zh-TW" sz="2400" dirty="0"/>
              <a:t>['f</a:t>
            </a:r>
            <a:r>
              <a:rPr lang="en-US" altLang="zh-TW" sz="2400" dirty="0" smtClean="0"/>
              <a:t>'] = 2</a:t>
            </a:r>
            <a:endParaRPr lang="en-US" altLang="zh-TW" sz="2400" dirty="0"/>
          </a:p>
          <a:p>
            <a:r>
              <a:rPr lang="en-US" altLang="zh-TW" sz="2400" dirty="0"/>
              <a:t>&gt;&gt;&gt;</a:t>
            </a:r>
            <a:r>
              <a:rPr lang="en-US" altLang="zh-TW" sz="2400" dirty="0"/>
              <a:t> </a:t>
            </a:r>
            <a:r>
              <a:rPr lang="en-US" altLang="zh-TW" sz="2400" dirty="0" err="1"/>
              <a:t>dic</a:t>
            </a:r>
            <a:endParaRPr lang="en-US" altLang="zh-TW" sz="2400" dirty="0"/>
          </a:p>
          <a:p>
            <a:r>
              <a:rPr lang="en-US" altLang="zh-TW" sz="2400" dirty="0" smtClean="0">
                <a:solidFill>
                  <a:schemeClr val="accent5">
                    <a:lumMod val="75000"/>
                  </a:schemeClr>
                </a:solidFill>
              </a:rPr>
              <a:t>{ 'age' : 30 , 'name' : 'john' , </a:t>
            </a:r>
            <a:r>
              <a:rPr lang="en-US" altLang="zh-TW" sz="2400" dirty="0" smtClean="0">
                <a:solidFill>
                  <a:srgbClr val="C00000"/>
                </a:solidFill>
              </a:rPr>
              <a:t>'f' : 2 </a:t>
            </a:r>
            <a:r>
              <a:rPr lang="en-US" altLang="zh-TW" sz="2400" dirty="0" smtClean="0">
                <a:solidFill>
                  <a:schemeClr val="accent5">
                    <a:lumMod val="75000"/>
                  </a:schemeClr>
                </a:solidFill>
              </a:rPr>
              <a:t>}</a:t>
            </a:r>
            <a:endParaRPr lang="zh-TW" alt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&gt;&gt;&gt;</a:t>
            </a:r>
            <a:r>
              <a:rPr lang="en-US" altLang="zh-TW" sz="2400" dirty="0"/>
              <a:t> </a:t>
            </a:r>
            <a:r>
              <a:rPr lang="en-US" altLang="zh-TW" sz="2400" dirty="0" err="1"/>
              <a:t>dic.keys</a:t>
            </a:r>
            <a:r>
              <a:rPr lang="en-US" altLang="zh-TW" sz="2400" dirty="0"/>
              <a:t>()</a:t>
            </a:r>
          </a:p>
          <a:p>
            <a:r>
              <a:rPr lang="en-US" altLang="zh-TW" sz="2400" dirty="0" smtClean="0">
                <a:solidFill>
                  <a:schemeClr val="accent5">
                    <a:lumMod val="75000"/>
                  </a:schemeClr>
                </a:solidFill>
              </a:rPr>
              <a:t>[ 'age' , 'name' , 'f' ]</a:t>
            </a:r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&gt;&gt;&gt; </a:t>
            </a:r>
            <a:r>
              <a:rPr lang="en-US" altLang="zh-TW" sz="2400" dirty="0" err="1"/>
              <a:t>dic.pop</a:t>
            </a:r>
            <a:r>
              <a:rPr lang="en-US" altLang="zh-TW" sz="2400" dirty="0"/>
              <a:t>('f')</a:t>
            </a:r>
          </a:p>
          <a:p>
            <a:r>
              <a:rPr lang="en-US" altLang="zh-TW" sz="2400" dirty="0" smtClean="0">
                <a:solidFill>
                  <a:schemeClr val="accent5">
                    <a:lumMod val="75000"/>
                  </a:schemeClr>
                </a:solidFill>
              </a:rPr>
              <a:t>2</a:t>
            </a:r>
          </a:p>
          <a:p>
            <a:r>
              <a:rPr lang="en-US" altLang="zh-TW" sz="2400" dirty="0"/>
              <a:t>&gt;&gt;&gt;</a:t>
            </a:r>
            <a:r>
              <a:rPr lang="en-US" altLang="zh-TW" sz="2400" dirty="0"/>
              <a:t> </a:t>
            </a:r>
            <a:r>
              <a:rPr lang="en-US" altLang="zh-TW" sz="2400" dirty="0" err="1"/>
              <a:t>dic</a:t>
            </a:r>
            <a:endParaRPr lang="en-US" altLang="zh-TW" sz="2400" dirty="0"/>
          </a:p>
          <a:p>
            <a:r>
              <a:rPr lang="en-US" altLang="zh-TW" sz="2400" dirty="0" smtClean="0">
                <a:solidFill>
                  <a:schemeClr val="accent5">
                    <a:lumMod val="75000"/>
                  </a:schemeClr>
                </a:solidFill>
              </a:rPr>
              <a:t>{ 'age' : 30 , 'name' : 'john' }</a:t>
            </a:r>
            <a:endParaRPr lang="zh-TW" alt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87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流程控制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u"/>
            </a:pPr>
            <a:r>
              <a:rPr lang="en-US" altLang="zh-TW" sz="2800" dirty="0" smtClean="0"/>
              <a:t>if / while</a:t>
            </a:r>
          </a:p>
          <a:p>
            <a:r>
              <a:rPr lang="en-US" altLang="zh-TW" sz="2800" dirty="0"/>
              <a:t>if </a:t>
            </a:r>
            <a:r>
              <a:rPr lang="en-US" altLang="zh-TW" sz="2800" dirty="0">
                <a:solidFill>
                  <a:srgbClr val="00B050"/>
                </a:solidFill>
              </a:rPr>
              <a:t>a</a:t>
            </a:r>
            <a:r>
              <a:rPr lang="en-US" altLang="zh-TW" sz="2800" dirty="0"/>
              <a:t> == </a:t>
            </a:r>
            <a:r>
              <a:rPr lang="en-US" altLang="zh-TW" sz="2800" dirty="0" smtClean="0">
                <a:solidFill>
                  <a:srgbClr val="00B050"/>
                </a:solidFill>
              </a:rPr>
              <a:t>10</a:t>
            </a:r>
            <a:r>
              <a:rPr lang="en-US" altLang="zh-TW" sz="2800" dirty="0" smtClean="0"/>
              <a:t>:</a:t>
            </a:r>
          </a:p>
          <a:p>
            <a:r>
              <a:rPr lang="en-US" altLang="zh-TW" sz="2800" dirty="0" smtClean="0"/>
              <a:t>    print </a:t>
            </a:r>
            <a:r>
              <a:rPr lang="en-US" altLang="zh-TW" sz="2800" dirty="0"/>
              <a:t>'is </a:t>
            </a:r>
            <a:r>
              <a:rPr lang="en-US" altLang="zh-TW" sz="2800" dirty="0" smtClean="0"/>
              <a:t>10'</a:t>
            </a:r>
          </a:p>
          <a:p>
            <a:endParaRPr lang="en-US" altLang="zh-TW" sz="2800" dirty="0" smtClean="0"/>
          </a:p>
          <a:p>
            <a:r>
              <a:rPr lang="en-US" altLang="zh-TW" sz="2800" dirty="0" smtClean="0"/>
              <a:t>while </a:t>
            </a:r>
            <a:r>
              <a:rPr lang="en-US" altLang="zh-TW" sz="2800" dirty="0">
                <a:solidFill>
                  <a:srgbClr val="00B050"/>
                </a:solidFill>
              </a:rPr>
              <a:t>a</a:t>
            </a:r>
            <a:r>
              <a:rPr lang="en-US" altLang="zh-TW" sz="2800" dirty="0"/>
              <a:t> &gt; </a:t>
            </a:r>
            <a:r>
              <a:rPr lang="en-US" altLang="zh-TW" sz="2800" dirty="0">
                <a:solidFill>
                  <a:srgbClr val="00B050"/>
                </a:solidFill>
              </a:rPr>
              <a:t>0</a:t>
            </a:r>
            <a:r>
              <a:rPr lang="en-US" altLang="zh-TW" sz="2800" dirty="0"/>
              <a:t>:</a:t>
            </a:r>
          </a:p>
          <a:p>
            <a:r>
              <a:rPr lang="en-US" altLang="zh-TW" sz="2800" dirty="0"/>
              <a:t>    print a</a:t>
            </a:r>
          </a:p>
          <a:p>
            <a:r>
              <a:rPr lang="en-US" altLang="zh-TW" sz="2800" dirty="0"/>
              <a:t>    a -= 1</a:t>
            </a:r>
            <a:endParaRPr lang="en-US" altLang="zh-TW" sz="2800" dirty="0" smtClean="0"/>
          </a:p>
        </p:txBody>
      </p:sp>
      <p:sp>
        <p:nvSpPr>
          <p:cNvPr id="7" name="內容版面配置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zh-TW" sz="2800" dirty="0"/>
              <a:t>break</a:t>
            </a:r>
          </a:p>
          <a:p>
            <a:r>
              <a:rPr lang="en-US" altLang="zh-TW" sz="2800" dirty="0"/>
              <a:t>continue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459456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if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/>
              <a:t>a = 2</a:t>
            </a:r>
          </a:p>
          <a:p>
            <a:r>
              <a:rPr lang="en-US" altLang="zh-TW" sz="2800" dirty="0"/>
              <a:t>if </a:t>
            </a:r>
            <a:r>
              <a:rPr lang="en-US" altLang="zh-TW" sz="2800" dirty="0">
                <a:solidFill>
                  <a:srgbClr val="00B050"/>
                </a:solidFill>
              </a:rPr>
              <a:t>0</a:t>
            </a:r>
            <a:r>
              <a:rPr lang="en-US" altLang="zh-TW" sz="2800" dirty="0"/>
              <a:t> &lt;= </a:t>
            </a:r>
            <a:r>
              <a:rPr lang="en-US" altLang="zh-TW" sz="2800" dirty="0">
                <a:solidFill>
                  <a:srgbClr val="00B050"/>
                </a:solidFill>
              </a:rPr>
              <a:t>a</a:t>
            </a:r>
            <a:r>
              <a:rPr lang="en-US" altLang="zh-TW" sz="2800" dirty="0"/>
              <a:t> &lt;= </a:t>
            </a:r>
            <a:r>
              <a:rPr lang="en-US" altLang="zh-TW" sz="2800" dirty="0">
                <a:solidFill>
                  <a:srgbClr val="00B050"/>
                </a:solidFill>
              </a:rPr>
              <a:t>3</a:t>
            </a:r>
            <a:r>
              <a:rPr lang="en-US" altLang="zh-TW" sz="2800" dirty="0"/>
              <a:t>:</a:t>
            </a:r>
          </a:p>
          <a:p>
            <a:r>
              <a:rPr lang="en-US" altLang="zh-TW" sz="2800" dirty="0"/>
              <a:t>    print '0~3'</a:t>
            </a:r>
          </a:p>
          <a:p>
            <a:r>
              <a:rPr lang="en-US" altLang="zh-TW" sz="2800" dirty="0" err="1">
                <a:solidFill>
                  <a:srgbClr val="C00000"/>
                </a:solidFill>
              </a:rPr>
              <a:t>elif</a:t>
            </a:r>
            <a:r>
              <a:rPr lang="en-US" altLang="zh-TW" sz="2800" dirty="0"/>
              <a:t> </a:t>
            </a:r>
            <a:r>
              <a:rPr lang="en-US" altLang="zh-TW" sz="2800" dirty="0">
                <a:solidFill>
                  <a:srgbClr val="00B050"/>
                </a:solidFill>
              </a:rPr>
              <a:t>4</a:t>
            </a:r>
            <a:r>
              <a:rPr lang="en-US" altLang="zh-TW" sz="2800" dirty="0"/>
              <a:t> &lt;= </a:t>
            </a:r>
            <a:r>
              <a:rPr lang="en-US" altLang="zh-TW" sz="2800" dirty="0">
                <a:solidFill>
                  <a:srgbClr val="00B050"/>
                </a:solidFill>
              </a:rPr>
              <a:t>a</a:t>
            </a:r>
            <a:r>
              <a:rPr lang="en-US" altLang="zh-TW" sz="2800" dirty="0"/>
              <a:t> &lt;= </a:t>
            </a:r>
            <a:r>
              <a:rPr lang="en-US" altLang="zh-TW" sz="2800" dirty="0">
                <a:solidFill>
                  <a:srgbClr val="00B050"/>
                </a:solidFill>
              </a:rPr>
              <a:t>6</a:t>
            </a:r>
            <a:r>
              <a:rPr lang="en-US" altLang="zh-TW" sz="2800" dirty="0"/>
              <a:t>:</a:t>
            </a:r>
          </a:p>
          <a:p>
            <a:r>
              <a:rPr lang="en-US" altLang="zh-TW" sz="2800" dirty="0"/>
              <a:t>    print '4~6'</a:t>
            </a:r>
          </a:p>
          <a:p>
            <a:r>
              <a:rPr lang="en-US" altLang="zh-TW" sz="2800" dirty="0" smtClean="0"/>
              <a:t>else</a:t>
            </a:r>
            <a:r>
              <a:rPr lang="en-US" altLang="zh-TW" sz="2800" dirty="0"/>
              <a:t>:</a:t>
            </a:r>
          </a:p>
          <a:p>
            <a:r>
              <a:rPr lang="en-US" altLang="zh-TW" sz="2800" dirty="0"/>
              <a:t>    print 'not in </a:t>
            </a:r>
            <a:r>
              <a:rPr lang="en-US" altLang="zh-TW" sz="2800" dirty="0" smtClean="0"/>
              <a:t>0~6'</a:t>
            </a:r>
            <a:endParaRPr lang="zh-TW" altLang="en-US" sz="2800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449824" y="1845734"/>
            <a:ext cx="4937760" cy="4023360"/>
          </a:xfrm>
        </p:spPr>
        <p:txBody>
          <a:bodyPr/>
          <a:lstStyle/>
          <a:p>
            <a:r>
              <a:rPr lang="en-US" altLang="zh-TW" sz="2800" dirty="0" smtClean="0"/>
              <a:t>&gt;&gt;&gt; a = 3</a:t>
            </a:r>
          </a:p>
          <a:p>
            <a:r>
              <a:rPr lang="en-US" altLang="zh-TW" sz="2800" dirty="0" smtClean="0"/>
              <a:t>&gt;&gt;&gt; </a:t>
            </a:r>
            <a:r>
              <a:rPr lang="en-US" altLang="zh-TW" sz="2800" dirty="0" smtClean="0">
                <a:solidFill>
                  <a:srgbClr val="00B050"/>
                </a:solidFill>
              </a:rPr>
              <a:t>0</a:t>
            </a:r>
            <a:r>
              <a:rPr lang="en-US" altLang="zh-TW" sz="2800" dirty="0" smtClean="0"/>
              <a:t> </a:t>
            </a:r>
            <a:r>
              <a:rPr lang="en-US" altLang="zh-TW" sz="2800" dirty="0"/>
              <a:t>&lt;= </a:t>
            </a:r>
            <a:r>
              <a:rPr lang="en-US" altLang="zh-TW" sz="2800" dirty="0">
                <a:solidFill>
                  <a:srgbClr val="00B050"/>
                </a:solidFill>
              </a:rPr>
              <a:t>a</a:t>
            </a:r>
            <a:r>
              <a:rPr lang="en-US" altLang="zh-TW" sz="2800" dirty="0"/>
              <a:t> &lt;= </a:t>
            </a:r>
            <a:r>
              <a:rPr lang="en-US" altLang="zh-TW" sz="2800" dirty="0" smtClean="0">
                <a:solidFill>
                  <a:srgbClr val="00B050"/>
                </a:solidFill>
              </a:rPr>
              <a:t>3</a:t>
            </a:r>
          </a:p>
          <a:p>
            <a:r>
              <a:rPr lang="en-US" altLang="zh-TW" sz="2800" dirty="0" smtClean="0">
                <a:solidFill>
                  <a:schemeClr val="accent5">
                    <a:lumMod val="75000"/>
                  </a:schemeClr>
                </a:solidFill>
              </a:rPr>
              <a:t>True</a:t>
            </a:r>
            <a:endParaRPr lang="en-US" altLang="zh-TW" sz="28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084334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流程控制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u"/>
            </a:pPr>
            <a:r>
              <a:rPr lang="en-US" altLang="zh-TW" sz="3200" dirty="0" smtClean="0"/>
              <a:t>for</a:t>
            </a:r>
          </a:p>
          <a:p>
            <a:endParaRPr lang="en-US" altLang="zh-TW" sz="2800" dirty="0"/>
          </a:p>
          <a:p>
            <a:r>
              <a:rPr lang="en-US" altLang="zh-TW" sz="2800" dirty="0" smtClean="0"/>
              <a:t>for </a:t>
            </a:r>
            <a:r>
              <a:rPr lang="en-US" altLang="zh-TW" sz="2800" dirty="0" smtClean="0">
                <a:solidFill>
                  <a:srgbClr val="00B050"/>
                </a:solidFill>
              </a:rPr>
              <a:t>a</a:t>
            </a:r>
            <a:r>
              <a:rPr lang="en-US" altLang="zh-TW" sz="2800" dirty="0" smtClean="0"/>
              <a:t> </a:t>
            </a:r>
            <a:r>
              <a:rPr lang="en-US" altLang="zh-TW" sz="2800" dirty="0">
                <a:solidFill>
                  <a:srgbClr val="C00000"/>
                </a:solidFill>
              </a:rPr>
              <a:t>in</a:t>
            </a:r>
            <a:r>
              <a:rPr lang="en-US" altLang="zh-TW" sz="2800" dirty="0"/>
              <a:t> range(0,5):</a:t>
            </a:r>
          </a:p>
          <a:p>
            <a:r>
              <a:rPr lang="en-US" altLang="zh-TW" sz="2800" dirty="0"/>
              <a:t>    print </a:t>
            </a:r>
            <a:r>
              <a:rPr lang="en-US" altLang="zh-TW" sz="2800" dirty="0" smtClean="0"/>
              <a:t>a</a:t>
            </a:r>
          </a:p>
        </p:txBody>
      </p:sp>
      <p:sp>
        <p:nvSpPr>
          <p:cNvPr id="7" name="內容版面配置區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/>
              <a:t>&gt;&gt;&gt; </a:t>
            </a:r>
            <a:r>
              <a:rPr lang="en-US" altLang="zh-TW" sz="2800" dirty="0"/>
              <a:t>range(0,3)</a:t>
            </a:r>
          </a:p>
          <a:p>
            <a:r>
              <a:rPr lang="en-US" altLang="zh-TW" sz="2800" dirty="0">
                <a:solidFill>
                  <a:schemeClr val="accent5">
                    <a:lumMod val="75000"/>
                  </a:schemeClr>
                </a:solidFill>
              </a:rPr>
              <a:t>[0, 1, 2</a:t>
            </a:r>
            <a:r>
              <a:rPr lang="en-US" altLang="zh-TW" sz="2800" dirty="0" smtClean="0">
                <a:solidFill>
                  <a:schemeClr val="accent5">
                    <a:lumMod val="75000"/>
                  </a:schemeClr>
                </a:solidFill>
              </a:rPr>
              <a:t>]</a:t>
            </a:r>
          </a:p>
          <a:p>
            <a:r>
              <a:rPr lang="en-US" altLang="zh-TW" sz="2800" dirty="0"/>
              <a:t>&gt;&gt;&gt; </a:t>
            </a:r>
            <a:r>
              <a:rPr lang="en-US" altLang="zh-TW" sz="2800" dirty="0" smtClean="0"/>
              <a:t>range(0,5,2)</a:t>
            </a:r>
            <a:endParaRPr lang="en-US" altLang="zh-TW" sz="2800" dirty="0"/>
          </a:p>
          <a:p>
            <a:r>
              <a:rPr lang="en-US" altLang="zh-TW" sz="2800" dirty="0">
                <a:solidFill>
                  <a:schemeClr val="accent5">
                    <a:lumMod val="75000"/>
                  </a:schemeClr>
                </a:solidFill>
              </a:rPr>
              <a:t>[0, </a:t>
            </a:r>
            <a:r>
              <a:rPr lang="en-US" altLang="zh-TW" sz="2800" dirty="0" smtClean="0">
                <a:solidFill>
                  <a:schemeClr val="accent5">
                    <a:lumMod val="75000"/>
                  </a:schemeClr>
                </a:solidFill>
              </a:rPr>
              <a:t>2, 4]</a:t>
            </a:r>
            <a:endParaRPr lang="zh-TW" altLang="en-US" sz="28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altLang="zh-TW" sz="2800" dirty="0"/>
              <a:t>&gt;&gt;&gt; </a:t>
            </a:r>
            <a:r>
              <a:rPr lang="en-US" altLang="zh-TW" sz="2800" dirty="0" smtClean="0"/>
              <a:t>range(6,1,-1)</a:t>
            </a:r>
            <a:endParaRPr lang="en-US" altLang="zh-TW" sz="2800" dirty="0"/>
          </a:p>
          <a:p>
            <a:r>
              <a:rPr lang="en-US" altLang="zh-TW" sz="2800" dirty="0">
                <a:solidFill>
                  <a:schemeClr val="accent5">
                    <a:lumMod val="75000"/>
                  </a:schemeClr>
                </a:solidFill>
              </a:rPr>
              <a:t>[6, 5, 4, 3, 2]</a:t>
            </a:r>
            <a:endParaRPr lang="zh-TW" alt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3975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基本輸出</a:t>
            </a:r>
            <a:r>
              <a:rPr lang="en-US" altLang="zh-TW" dirty="0" smtClean="0"/>
              <a:t>/</a:t>
            </a:r>
            <a:r>
              <a:rPr lang="zh-TW" altLang="en-US" dirty="0" smtClean="0"/>
              <a:t>輸入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en-US" altLang="zh-TW" sz="3200" dirty="0" smtClean="0"/>
              <a:t>print</a:t>
            </a:r>
            <a:endParaRPr lang="en-US" altLang="zh-TW" sz="3200" dirty="0"/>
          </a:p>
          <a:p>
            <a:r>
              <a:rPr lang="en-US" altLang="zh-TW" sz="2800" dirty="0" smtClean="0"/>
              <a:t>print  ‘hello’</a:t>
            </a:r>
          </a:p>
          <a:p>
            <a:r>
              <a:rPr lang="en-US" altLang="zh-TW" sz="2800" dirty="0" err="1" smtClean="0"/>
              <a:t>num</a:t>
            </a:r>
            <a:r>
              <a:rPr lang="en-US" altLang="zh-TW" sz="2800" dirty="0" smtClean="0"/>
              <a:t> = 10</a:t>
            </a:r>
          </a:p>
          <a:p>
            <a:r>
              <a:rPr lang="en-US" altLang="zh-TW" sz="2800" dirty="0" smtClean="0"/>
              <a:t>print  </a:t>
            </a:r>
            <a:r>
              <a:rPr lang="en-US" altLang="zh-TW" sz="2800" dirty="0" err="1" smtClean="0"/>
              <a:t>num</a:t>
            </a:r>
            <a:endParaRPr lang="en-US" altLang="zh-TW" sz="2800" dirty="0" smtClean="0"/>
          </a:p>
          <a:p>
            <a:endParaRPr lang="en-US" altLang="zh-TW" sz="2800" dirty="0" smtClean="0"/>
          </a:p>
          <a:p>
            <a:r>
              <a:rPr lang="en-US" altLang="zh-TW" sz="2800" dirty="0" err="1" smtClean="0"/>
              <a:t>lst</a:t>
            </a:r>
            <a:r>
              <a:rPr lang="en-US" altLang="zh-TW" sz="2800" dirty="0" smtClean="0"/>
              <a:t> </a:t>
            </a:r>
            <a:r>
              <a:rPr lang="en-US" altLang="zh-TW" sz="2800" dirty="0"/>
              <a:t>= [1,'hi</a:t>
            </a:r>
            <a:r>
              <a:rPr lang="en-US" altLang="zh-TW" sz="2800" dirty="0" smtClean="0"/>
              <a:t>']</a:t>
            </a:r>
            <a:endParaRPr lang="en-US" altLang="zh-TW" sz="2800" dirty="0"/>
          </a:p>
          <a:p>
            <a:r>
              <a:rPr lang="en-US" altLang="zh-TW" sz="2800" dirty="0" smtClean="0"/>
              <a:t>print </a:t>
            </a:r>
            <a:r>
              <a:rPr lang="en-US" altLang="zh-TW" sz="2800" dirty="0" err="1" smtClean="0"/>
              <a:t>lst</a:t>
            </a:r>
            <a:endParaRPr lang="en-US" altLang="zh-TW" sz="2800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/>
              <a:t>&gt;&gt;&gt; </a:t>
            </a:r>
            <a:r>
              <a:rPr lang="en-US" altLang="zh-TW" sz="2800" dirty="0">
                <a:solidFill>
                  <a:srgbClr val="00B050"/>
                </a:solidFill>
              </a:rPr>
              <a:t>a</a:t>
            </a:r>
            <a:r>
              <a:rPr lang="en-US" altLang="zh-TW" sz="2800" dirty="0"/>
              <a:t> = 10</a:t>
            </a:r>
          </a:p>
          <a:p>
            <a:r>
              <a:rPr lang="en-US" altLang="zh-TW" sz="2800" dirty="0"/>
              <a:t>&gt;&gt;&gt; print  </a:t>
            </a:r>
            <a:r>
              <a:rPr lang="en-US" altLang="zh-TW" sz="2800" dirty="0">
                <a:solidFill>
                  <a:srgbClr val="7030A0"/>
                </a:solidFill>
              </a:rPr>
              <a:t>'he is' </a:t>
            </a:r>
            <a:r>
              <a:rPr lang="en-US" altLang="zh-TW" sz="2800" dirty="0"/>
              <a:t>, </a:t>
            </a:r>
            <a:r>
              <a:rPr lang="en-US" altLang="zh-TW" sz="2800" dirty="0">
                <a:solidFill>
                  <a:srgbClr val="00B050"/>
                </a:solidFill>
              </a:rPr>
              <a:t>a</a:t>
            </a:r>
            <a:r>
              <a:rPr lang="en-US" altLang="zh-TW" sz="2800" dirty="0"/>
              <a:t> , </a:t>
            </a:r>
            <a:r>
              <a:rPr lang="en-US" altLang="zh-TW" sz="2800" dirty="0">
                <a:solidFill>
                  <a:srgbClr val="7030A0"/>
                </a:solidFill>
              </a:rPr>
              <a:t>'years old'</a:t>
            </a:r>
          </a:p>
          <a:p>
            <a:r>
              <a:rPr lang="en-US" altLang="zh-TW" sz="2800" dirty="0">
                <a:solidFill>
                  <a:schemeClr val="accent5">
                    <a:lumMod val="75000"/>
                  </a:schemeClr>
                </a:solidFill>
              </a:rPr>
              <a:t>he is 10 years old</a:t>
            </a:r>
            <a:endParaRPr lang="zh-TW" altLang="en-US" sz="28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977037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基本輸出</a:t>
            </a:r>
            <a:r>
              <a:rPr lang="en-US" altLang="zh-TW" dirty="0" smtClean="0"/>
              <a:t>/</a:t>
            </a:r>
            <a:r>
              <a:rPr lang="zh-TW" altLang="en-US" dirty="0" smtClean="0"/>
              <a:t>輸入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9921240" cy="4023359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en-US" altLang="zh-TW" sz="3500" dirty="0" smtClean="0"/>
              <a:t>input</a:t>
            </a:r>
            <a:endParaRPr lang="en-US" altLang="zh-TW" sz="3500" dirty="0"/>
          </a:p>
          <a:p>
            <a:r>
              <a:rPr lang="en-US" altLang="zh-TW" sz="2800" dirty="0" err="1" smtClean="0"/>
              <a:t>imput</a:t>
            </a:r>
            <a:r>
              <a:rPr lang="en-US" altLang="zh-TW" sz="2800" dirty="0" smtClean="0"/>
              <a:t> </a:t>
            </a:r>
            <a:r>
              <a:rPr lang="en-US" altLang="zh-TW" sz="2800" dirty="0"/>
              <a:t>= </a:t>
            </a:r>
            <a:r>
              <a:rPr lang="en-US" altLang="zh-TW" sz="2800" dirty="0" smtClean="0"/>
              <a:t>input( 'message' )</a:t>
            </a:r>
            <a:endParaRPr lang="en-US" altLang="zh-TW" sz="2800" dirty="0"/>
          </a:p>
          <a:p>
            <a:endParaRPr lang="en-US" altLang="zh-TW" sz="2800" dirty="0" smtClean="0"/>
          </a:p>
          <a:p>
            <a:r>
              <a:rPr lang="en-US" altLang="zh-TW" sz="2800" dirty="0" smtClean="0"/>
              <a:t>2.x</a:t>
            </a:r>
          </a:p>
          <a:p>
            <a:pPr lvl="1"/>
            <a:r>
              <a:rPr lang="zh-TW" altLang="en-US" sz="2600" dirty="0" smtClean="0"/>
              <a:t>依據輸入不同給予不同類別 </a:t>
            </a:r>
            <a:endParaRPr lang="en-US" altLang="zh-TW" sz="2600" dirty="0" smtClean="0"/>
          </a:p>
          <a:p>
            <a:pPr lvl="1"/>
            <a:r>
              <a:rPr lang="en-US" altLang="zh-TW" sz="2600" dirty="0" smtClean="0"/>
              <a:t>ex. </a:t>
            </a:r>
            <a:r>
              <a:rPr lang="zh-TW" altLang="en-US" sz="2600" dirty="0" smtClean="0"/>
              <a:t>輸入 </a:t>
            </a:r>
            <a:r>
              <a:rPr lang="en-US" altLang="zh-TW" sz="2600" dirty="0" smtClean="0"/>
              <a:t>1 -&gt;</a:t>
            </a:r>
            <a:r>
              <a:rPr lang="zh-TW" altLang="en-US" sz="2600" dirty="0" smtClean="0"/>
              <a:t> </a:t>
            </a:r>
            <a:r>
              <a:rPr lang="en-US" altLang="zh-TW" sz="2600" dirty="0" err="1" smtClean="0"/>
              <a:t>int</a:t>
            </a:r>
            <a:r>
              <a:rPr lang="en-US" altLang="zh-TW" sz="2600" dirty="0" smtClean="0"/>
              <a:t>  ,   </a:t>
            </a:r>
            <a:r>
              <a:rPr lang="zh-TW" altLang="en-US" sz="2600" dirty="0" smtClean="0"/>
              <a:t>輸入 </a:t>
            </a:r>
            <a:r>
              <a:rPr lang="en-US" altLang="zh-TW" sz="2600" dirty="0" smtClean="0"/>
              <a:t>‘hello’ -&gt; string</a:t>
            </a:r>
          </a:p>
          <a:p>
            <a:pPr lvl="1"/>
            <a:r>
              <a:rPr lang="en-US" altLang="zh-TW" sz="2600" dirty="0" err="1" smtClean="0"/>
              <a:t>raw_input</a:t>
            </a:r>
            <a:r>
              <a:rPr lang="en-US" altLang="zh-TW" sz="2600" dirty="0" smtClean="0"/>
              <a:t>()</a:t>
            </a:r>
            <a:endParaRPr lang="en-US" altLang="zh-TW" sz="2600" dirty="0"/>
          </a:p>
          <a:p>
            <a:r>
              <a:rPr lang="en-US" altLang="zh-TW" sz="2800" dirty="0" smtClean="0"/>
              <a:t>3.x</a:t>
            </a:r>
          </a:p>
          <a:p>
            <a:pPr lvl="1"/>
            <a:r>
              <a:rPr lang="zh-TW" altLang="en-US" sz="2600" dirty="0" smtClean="0"/>
              <a:t>統一給予為</a:t>
            </a:r>
            <a:r>
              <a:rPr lang="zh-TW" altLang="en-US" sz="2600" dirty="0" smtClean="0">
                <a:solidFill>
                  <a:srgbClr val="7030A0"/>
                </a:solidFill>
              </a:rPr>
              <a:t>字串</a:t>
            </a:r>
            <a:endParaRPr lang="en-US" altLang="zh-TW" sz="2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0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56" y="541431"/>
            <a:ext cx="10136124" cy="5787931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Why </a:t>
            </a:r>
            <a:r>
              <a:rPr lang="en-US" altLang="zh-TW" dirty="0" smtClean="0"/>
              <a:t>Python?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3471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自定義函式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err="1"/>
              <a:t>def</a:t>
            </a:r>
            <a:r>
              <a:rPr lang="en-US" altLang="zh-TW" sz="2800" dirty="0"/>
              <a:t> </a:t>
            </a:r>
            <a:r>
              <a:rPr lang="en-US" altLang="zh-TW" sz="2800" dirty="0" err="1">
                <a:solidFill>
                  <a:srgbClr val="0070C0"/>
                </a:solidFill>
              </a:rPr>
              <a:t>myPower</a:t>
            </a:r>
            <a:r>
              <a:rPr lang="en-US" altLang="zh-TW" sz="2800" dirty="0" smtClean="0"/>
              <a:t>( </a:t>
            </a:r>
            <a:r>
              <a:rPr lang="en-US" altLang="zh-TW" sz="2800" dirty="0" err="1" smtClean="0">
                <a:solidFill>
                  <a:srgbClr val="00B050"/>
                </a:solidFill>
              </a:rPr>
              <a:t>num</a:t>
            </a:r>
            <a:r>
              <a:rPr lang="en-US" altLang="zh-TW" sz="2800" dirty="0"/>
              <a:t>, </a:t>
            </a:r>
            <a:r>
              <a:rPr lang="en-US" altLang="zh-TW" sz="2800" dirty="0" smtClean="0">
                <a:solidFill>
                  <a:srgbClr val="00B050"/>
                </a:solidFill>
              </a:rPr>
              <a:t>power</a:t>
            </a:r>
            <a:r>
              <a:rPr lang="en-US" altLang="zh-TW" sz="2800" dirty="0" smtClean="0"/>
              <a:t> ):</a:t>
            </a:r>
            <a:endParaRPr lang="en-US" altLang="zh-TW" sz="2800" dirty="0"/>
          </a:p>
          <a:p>
            <a:r>
              <a:rPr lang="en-US" altLang="zh-TW" sz="2800" dirty="0"/>
              <a:t>    return </a:t>
            </a:r>
            <a:r>
              <a:rPr lang="en-US" altLang="zh-TW" sz="2800" dirty="0" err="1">
                <a:solidFill>
                  <a:srgbClr val="7030A0"/>
                </a:solidFill>
              </a:rPr>
              <a:t>num</a:t>
            </a:r>
            <a:r>
              <a:rPr lang="en-US" altLang="zh-TW" sz="2800" dirty="0"/>
              <a:t> </a:t>
            </a:r>
            <a:r>
              <a:rPr lang="en-US" altLang="zh-TW" sz="2800" dirty="0" smtClean="0"/>
              <a:t>** </a:t>
            </a:r>
            <a:r>
              <a:rPr lang="en-US" altLang="zh-TW" sz="2800" dirty="0" smtClean="0">
                <a:solidFill>
                  <a:srgbClr val="7030A0"/>
                </a:solidFill>
              </a:rPr>
              <a:t>power</a:t>
            </a:r>
          </a:p>
          <a:p>
            <a:endParaRPr lang="en-US" altLang="zh-TW" sz="2800" dirty="0" smtClean="0"/>
          </a:p>
          <a:p>
            <a:r>
              <a:rPr lang="en-US" altLang="zh-TW" sz="2800" dirty="0"/>
              <a:t>&gt;&gt;&gt; </a:t>
            </a:r>
            <a:r>
              <a:rPr lang="en-US" altLang="zh-TW" sz="2800" dirty="0" err="1" smtClean="0"/>
              <a:t>myPower</a:t>
            </a:r>
            <a:r>
              <a:rPr lang="en-US" altLang="zh-TW" sz="2800" dirty="0" smtClean="0"/>
              <a:t>( 2 , 3 )</a:t>
            </a:r>
          </a:p>
          <a:p>
            <a:r>
              <a:rPr lang="en-US" altLang="zh-TW" sz="2800" dirty="0"/>
              <a:t>&gt;&gt;&gt; </a:t>
            </a:r>
            <a:r>
              <a:rPr lang="en-US" altLang="zh-TW" sz="2800" dirty="0" err="1" smtClean="0"/>
              <a:t>myPower</a:t>
            </a:r>
            <a:r>
              <a:rPr lang="en-US" altLang="zh-TW" sz="2800" dirty="0" smtClean="0"/>
              <a:t>( </a:t>
            </a:r>
            <a:r>
              <a:rPr lang="en-US" altLang="zh-TW" sz="2800" dirty="0" err="1" smtClean="0"/>
              <a:t>num</a:t>
            </a:r>
            <a:r>
              <a:rPr lang="en-US" altLang="zh-TW" sz="2800" dirty="0" smtClean="0"/>
              <a:t> = </a:t>
            </a:r>
            <a:r>
              <a:rPr lang="en-US" altLang="zh-TW" sz="2800" dirty="0"/>
              <a:t>2 , </a:t>
            </a:r>
            <a:r>
              <a:rPr lang="en-US" altLang="zh-TW" sz="2800" dirty="0" smtClean="0"/>
              <a:t>power = 3 </a:t>
            </a:r>
            <a:r>
              <a:rPr lang="en-US" altLang="zh-TW" sz="2800" dirty="0"/>
              <a:t>)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072380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import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 smtClean="0"/>
              <a:t>import  </a:t>
            </a:r>
            <a:r>
              <a:rPr lang="en-US" altLang="zh-TW" sz="3200" dirty="0" smtClean="0">
                <a:solidFill>
                  <a:srgbClr val="0070C0"/>
                </a:solidFill>
              </a:rPr>
              <a:t>math</a:t>
            </a:r>
            <a:r>
              <a:rPr lang="en-US" altLang="zh-TW" sz="3200" dirty="0" smtClean="0"/>
              <a:t>, </a:t>
            </a:r>
            <a:r>
              <a:rPr lang="en-US" altLang="zh-TW" sz="3200" dirty="0" err="1" smtClean="0">
                <a:solidFill>
                  <a:srgbClr val="0070C0"/>
                </a:solidFill>
              </a:rPr>
              <a:t>os</a:t>
            </a:r>
            <a:endParaRPr lang="en-US" altLang="zh-TW" sz="3200" dirty="0" smtClean="0">
              <a:solidFill>
                <a:srgbClr val="0070C0"/>
              </a:solidFill>
            </a:endParaRPr>
          </a:p>
          <a:p>
            <a:pPr lvl="1"/>
            <a:r>
              <a:rPr lang="zh-TW" altLang="en-US" sz="2800" dirty="0" smtClean="0"/>
              <a:t>現成的 </a:t>
            </a:r>
            <a:r>
              <a:rPr lang="en-US" altLang="zh-TW" sz="2800" dirty="0" smtClean="0"/>
              <a:t>library</a:t>
            </a:r>
          </a:p>
          <a:p>
            <a:r>
              <a:rPr lang="en-US" altLang="zh-TW" sz="3200" dirty="0" smtClean="0"/>
              <a:t>import  </a:t>
            </a:r>
            <a:r>
              <a:rPr lang="en-US" altLang="zh-TW" sz="3200" dirty="0" err="1" smtClean="0">
                <a:solidFill>
                  <a:srgbClr val="0070C0"/>
                </a:solidFill>
              </a:rPr>
              <a:t>myFunction</a:t>
            </a:r>
            <a:endParaRPr lang="en-US" altLang="zh-TW" sz="3200" dirty="0" smtClean="0">
              <a:solidFill>
                <a:srgbClr val="0070C0"/>
              </a:solidFill>
            </a:endParaRPr>
          </a:p>
          <a:p>
            <a:pPr lvl="1"/>
            <a:r>
              <a:rPr lang="zh-TW" altLang="en-US" sz="2800" dirty="0" smtClean="0"/>
              <a:t>自定義函式、類別</a:t>
            </a:r>
            <a:endParaRPr lang="en-US" altLang="zh-TW" sz="2800" dirty="0" smtClean="0"/>
          </a:p>
          <a:p>
            <a:pPr lvl="1"/>
            <a:r>
              <a:rPr lang="zh-TW" altLang="en-US" sz="2800" dirty="0" smtClean="0"/>
              <a:t>需在相同目錄下</a:t>
            </a:r>
            <a:endParaRPr lang="en-US" altLang="zh-TW" sz="2800" dirty="0" smtClean="0"/>
          </a:p>
          <a:p>
            <a:pPr lvl="1"/>
            <a:r>
              <a:rPr lang="en-US" altLang="zh-TW" sz="2800" dirty="0" err="1" smtClean="0"/>
              <a:t>myFunction.myPower</a:t>
            </a:r>
            <a:endParaRPr lang="en-US" altLang="zh-TW" sz="2800" dirty="0" smtClean="0"/>
          </a:p>
          <a:p>
            <a:pPr lvl="1"/>
            <a:r>
              <a:rPr lang="en-US" altLang="zh-TW" sz="2800" dirty="0" err="1" smtClean="0"/>
              <a:t>myFunction.str</a:t>
            </a:r>
            <a:endParaRPr lang="zh-TW" altLang="en-US" sz="28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266" y="3007022"/>
            <a:ext cx="5085996" cy="170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1123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第三方函式庫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altLang="zh-TW" sz="3200" dirty="0" smtClean="0"/>
              <a:t>web</a:t>
            </a:r>
            <a:r>
              <a:rPr lang="zh-TW" altLang="en-US" sz="3200" dirty="0" smtClean="0"/>
              <a:t>框架</a:t>
            </a:r>
            <a:endParaRPr lang="en-US" altLang="zh-TW" sz="3200" dirty="0" smtClean="0"/>
          </a:p>
          <a:p>
            <a:pPr lvl="1"/>
            <a:r>
              <a:rPr lang="en-US" altLang="zh-TW" sz="2800" dirty="0" smtClean="0"/>
              <a:t>Django</a:t>
            </a:r>
          </a:p>
          <a:p>
            <a:pPr lvl="1"/>
            <a:r>
              <a:rPr lang="en-US" altLang="zh-TW" sz="2800" dirty="0" smtClean="0"/>
              <a:t>Flask</a:t>
            </a:r>
          </a:p>
          <a:p>
            <a:r>
              <a:rPr lang="zh-TW" altLang="en-US" sz="3200" dirty="0" smtClean="0"/>
              <a:t>科學計算</a:t>
            </a:r>
            <a:endParaRPr lang="en-US" altLang="zh-TW" sz="3200" dirty="0" smtClean="0"/>
          </a:p>
          <a:p>
            <a:pPr lvl="1"/>
            <a:r>
              <a:rPr lang="en-US" altLang="zh-TW" sz="2800" dirty="0" err="1" smtClean="0"/>
              <a:t>Matplotlib</a:t>
            </a:r>
            <a:endParaRPr lang="en-US" altLang="zh-TW" sz="2800" dirty="0" smtClean="0"/>
          </a:p>
          <a:p>
            <a:pPr lvl="1"/>
            <a:r>
              <a:rPr lang="en-US" altLang="zh-TW" sz="2800" dirty="0" err="1" smtClean="0"/>
              <a:t>SciPy</a:t>
            </a:r>
            <a:endParaRPr lang="en-US" altLang="zh-TW" sz="2800" dirty="0" smtClean="0"/>
          </a:p>
          <a:p>
            <a:r>
              <a:rPr lang="en-US" altLang="zh-TW" sz="3000" dirty="0" smtClean="0"/>
              <a:t>Machine Learning</a:t>
            </a:r>
          </a:p>
          <a:p>
            <a:pPr lvl="1"/>
            <a:r>
              <a:rPr lang="en-US" altLang="zh-TW" sz="2800" dirty="0" err="1"/>
              <a:t>scikit</a:t>
            </a:r>
            <a:r>
              <a:rPr lang="en-US" altLang="zh-TW" sz="2800" dirty="0"/>
              <a:t>-learn</a:t>
            </a:r>
          </a:p>
          <a:p>
            <a:pPr lvl="1"/>
            <a:endParaRPr lang="en-US" altLang="zh-TW" sz="2800" dirty="0" smtClean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84648" y="1845735"/>
            <a:ext cx="5971032" cy="4023360"/>
          </a:xfrm>
        </p:spPr>
        <p:txBody>
          <a:bodyPr/>
          <a:lstStyle/>
          <a:p>
            <a:r>
              <a:rPr lang="en-US" altLang="zh-TW" sz="3200" dirty="0"/>
              <a:t>GUI</a:t>
            </a:r>
          </a:p>
          <a:p>
            <a:pPr lvl="1"/>
            <a:r>
              <a:rPr lang="en-US" altLang="zh-TW" sz="2800" dirty="0" err="1"/>
              <a:t>PyGtk</a:t>
            </a:r>
            <a:endParaRPr lang="en-US" altLang="zh-TW" sz="2800" dirty="0"/>
          </a:p>
          <a:p>
            <a:pPr lvl="1"/>
            <a:r>
              <a:rPr lang="en-US" altLang="zh-TW" sz="2800" dirty="0" err="1"/>
              <a:t>PyQt</a:t>
            </a:r>
            <a:endParaRPr lang="en-US" altLang="zh-TW" sz="2800" dirty="0"/>
          </a:p>
          <a:p>
            <a:r>
              <a:rPr lang="zh-TW" altLang="en-US" sz="3200" dirty="0"/>
              <a:t>影像處理</a:t>
            </a:r>
            <a:endParaRPr lang="en-US" altLang="zh-TW" sz="3200" dirty="0"/>
          </a:p>
          <a:p>
            <a:pPr lvl="1"/>
            <a:r>
              <a:rPr lang="en-US" altLang="zh-TW" sz="2800" dirty="0"/>
              <a:t>PIL</a:t>
            </a:r>
          </a:p>
          <a:p>
            <a:pPr lvl="1"/>
            <a:r>
              <a:rPr lang="en-US" altLang="zh-TW" sz="2800" dirty="0"/>
              <a:t>Pillow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486873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安</a:t>
            </a:r>
            <a:r>
              <a:rPr lang="zh-TW" altLang="en-US" dirty="0"/>
              <a:t>裝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/>
              <a:t>&gt;&gt;&gt; pip </a:t>
            </a:r>
            <a:r>
              <a:rPr lang="en-US" altLang="zh-TW" sz="2800" dirty="0"/>
              <a:t>install pillow</a:t>
            </a:r>
            <a:endParaRPr lang="zh-TW" altLang="en-US" sz="28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374340"/>
            <a:ext cx="8399168" cy="326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9392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批次作業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75" y="1737360"/>
            <a:ext cx="10097809" cy="3557016"/>
          </a:xfrm>
        </p:spPr>
      </p:pic>
    </p:spTree>
    <p:extLst>
      <p:ext uri="{BB962C8B-B14F-4D97-AF65-F5344CB8AC3E}">
        <p14:creationId xmlns:p14="http://schemas.microsoft.com/office/powerpoint/2010/main" val="277515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15" y="716470"/>
            <a:ext cx="9925113" cy="5534987"/>
          </a:xfrm>
        </p:spPr>
      </p:pic>
    </p:spTree>
    <p:extLst>
      <p:ext uri="{BB962C8B-B14F-4D97-AF65-F5344CB8AC3E}">
        <p14:creationId xmlns:p14="http://schemas.microsoft.com/office/powerpoint/2010/main" val="84134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web</a:t>
            </a:r>
            <a:r>
              <a:rPr lang="zh-TW" altLang="en-US" dirty="0" smtClean="0"/>
              <a:t>資訊抓取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sz="2800" dirty="0" smtClean="0"/>
              <a:t>parser – </a:t>
            </a:r>
            <a:r>
              <a:rPr lang="en-US" altLang="zh-TW" sz="2800" dirty="0" err="1" smtClean="0"/>
              <a:t>sgmllib</a:t>
            </a:r>
            <a:r>
              <a:rPr lang="en-US" altLang="zh-TW" sz="2800" dirty="0" smtClean="0"/>
              <a:t> </a:t>
            </a:r>
            <a:r>
              <a:rPr lang="en-US" altLang="zh-TW" sz="2800" dirty="0" err="1"/>
              <a:t>SGMLParser</a:t>
            </a:r>
            <a:endParaRPr lang="en-US" altLang="zh-TW" sz="2800" dirty="0" smtClean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110910"/>
            <a:ext cx="10126663" cy="174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9097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119099"/>
            <a:ext cx="5019125" cy="3764344"/>
          </a:xfrm>
          <a:prstGeom prst="rect">
            <a:avLst/>
          </a:prstGeom>
        </p:spPr>
      </p:pic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994" y="2026119"/>
            <a:ext cx="5734196" cy="3737008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科學計算 </a:t>
            </a:r>
            <a:r>
              <a:rPr lang="en-US" altLang="zh-TW" dirty="0" smtClean="0"/>
              <a:t>- </a:t>
            </a:r>
            <a:r>
              <a:rPr lang="en-US" altLang="zh-TW" dirty="0" err="1" smtClean="0"/>
              <a:t>SciPy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934952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Scrapy</a:t>
            </a:r>
            <a:r>
              <a:rPr lang="en-US" altLang="zh-TW" dirty="0"/>
              <a:t> </a:t>
            </a:r>
            <a:r>
              <a:rPr lang="en-US" altLang="zh-TW" dirty="0" smtClean="0"/>
              <a:t>1.1</a:t>
            </a:r>
            <a:r>
              <a:rPr lang="zh-TW" altLang="en-US" dirty="0" smtClean="0"/>
              <a:t> </a:t>
            </a:r>
            <a:r>
              <a:rPr lang="en-US" altLang="zh-TW" dirty="0" smtClean="0"/>
              <a:t>– PTT</a:t>
            </a:r>
            <a:r>
              <a:rPr lang="zh-TW" altLang="en-US" dirty="0" smtClean="0"/>
              <a:t>資料統計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sz="2400" dirty="0" smtClean="0"/>
              <a:t>擷取資料</a:t>
            </a:r>
            <a:endParaRPr lang="en-US" altLang="zh-TW" sz="2400" dirty="0" smtClean="0"/>
          </a:p>
          <a:p>
            <a:pPr lvl="1"/>
            <a:r>
              <a:rPr lang="zh-TW" altLang="en-US" sz="2200" dirty="0" smtClean="0"/>
              <a:t>自動</a:t>
            </a:r>
            <a:r>
              <a:rPr lang="zh-TW" altLang="en-US" sz="2200" dirty="0"/>
              <a:t>翻頁，</a:t>
            </a:r>
            <a:r>
              <a:rPr lang="zh-TW" altLang="en-US" sz="2200" dirty="0" smtClean="0"/>
              <a:t>並打開</a:t>
            </a:r>
            <a:r>
              <a:rPr lang="zh-TW" altLang="en-US" sz="2200" dirty="0"/>
              <a:t>每篇</a:t>
            </a:r>
            <a:r>
              <a:rPr lang="zh-TW" altLang="en-US" sz="2200" dirty="0" smtClean="0"/>
              <a:t>文章</a:t>
            </a:r>
            <a:endParaRPr lang="en-US" altLang="zh-TW" sz="2200" dirty="0" smtClean="0"/>
          </a:p>
          <a:p>
            <a:pPr lvl="1"/>
            <a:r>
              <a:rPr lang="zh-TW" altLang="en-US" sz="2200" dirty="0"/>
              <a:t>抓下標題、作者、</a:t>
            </a:r>
            <a:r>
              <a:rPr lang="zh-TW" altLang="en-US" sz="2200" dirty="0" smtClean="0"/>
              <a:t>本文</a:t>
            </a:r>
            <a:endParaRPr lang="en-US" altLang="zh-TW" sz="2200" dirty="0" smtClean="0"/>
          </a:p>
          <a:p>
            <a:pPr lvl="1"/>
            <a:r>
              <a:rPr lang="zh-TW" altLang="en-US" sz="2200" dirty="0" smtClean="0"/>
              <a:t>抓</a:t>
            </a:r>
            <a:r>
              <a:rPr lang="zh-TW" altLang="en-US" sz="2200" dirty="0"/>
              <a:t>下每一則推</a:t>
            </a:r>
            <a:r>
              <a:rPr lang="zh-TW" altLang="en-US" sz="2200" dirty="0" smtClean="0"/>
              <a:t>文的作者</a:t>
            </a:r>
            <a:r>
              <a:rPr lang="zh-TW" altLang="en-US" sz="2200" dirty="0"/>
              <a:t>和</a:t>
            </a:r>
            <a:r>
              <a:rPr lang="zh-TW" altLang="en-US" sz="2200" dirty="0" smtClean="0"/>
              <a:t>分數</a:t>
            </a:r>
            <a:endParaRPr lang="en-US" altLang="zh-TW" sz="2200" dirty="0" smtClean="0"/>
          </a:p>
          <a:p>
            <a:endParaRPr lang="en-US" altLang="zh-TW" sz="2400" dirty="0"/>
          </a:p>
          <a:p>
            <a:r>
              <a:rPr lang="zh-TW" altLang="en-US" sz="2400" dirty="0" smtClean="0"/>
              <a:t>推文分析</a:t>
            </a:r>
            <a:endParaRPr lang="en-US" altLang="zh-TW" sz="2400" dirty="0" smtClean="0"/>
          </a:p>
          <a:p>
            <a:pPr lvl="1"/>
            <a:r>
              <a:rPr lang="en-US" altLang="zh-TW" sz="2200" dirty="0" err="1"/>
              <a:t>matplotlib</a:t>
            </a:r>
            <a:endParaRPr lang="en-US" altLang="zh-TW" sz="2200" dirty="0"/>
          </a:p>
          <a:p>
            <a:pPr lvl="1"/>
            <a:r>
              <a:rPr lang="en-US" altLang="zh-TW" sz="2200" dirty="0" err="1"/>
              <a:t>Numpy</a:t>
            </a:r>
            <a:endParaRPr lang="en-US" altLang="zh-TW" sz="2200" dirty="0"/>
          </a:p>
          <a:p>
            <a:pPr lvl="1"/>
            <a:r>
              <a:rPr lang="en-US" altLang="zh-TW" sz="2200" dirty="0" err="1"/>
              <a:t>scikit</a:t>
            </a:r>
            <a:r>
              <a:rPr lang="en-US" altLang="zh-TW" sz="2200" dirty="0"/>
              <a:t>-learn</a:t>
            </a:r>
          </a:p>
          <a:p>
            <a:pPr lvl="1"/>
            <a:r>
              <a:rPr lang="en-US" altLang="zh-TW" sz="2200" dirty="0" err="1"/>
              <a:t>Seaborn</a:t>
            </a:r>
            <a:endParaRPr lang="zh-TW" altLang="en-US" sz="22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010" y="1737360"/>
            <a:ext cx="7620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67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19" y="-637676"/>
            <a:ext cx="10972802" cy="713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98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6562" y="1"/>
            <a:ext cx="10058400" cy="996695"/>
          </a:xfrm>
        </p:spPr>
        <p:txBody>
          <a:bodyPr/>
          <a:lstStyle/>
          <a:p>
            <a:r>
              <a:rPr lang="en-US" altLang="zh-TW" dirty="0" smtClean="0"/>
              <a:t>TIOBE Index for April 2016</a:t>
            </a:r>
            <a:endParaRPr lang="zh-TW" altLang="en-US" dirty="0"/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43" y="996696"/>
            <a:ext cx="10074403" cy="5166360"/>
          </a:xfrm>
        </p:spPr>
      </p:pic>
    </p:spTree>
    <p:extLst>
      <p:ext uri="{BB962C8B-B14F-4D97-AF65-F5344CB8AC3E}">
        <p14:creationId xmlns:p14="http://schemas.microsoft.com/office/powerpoint/2010/main" val="350268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總</a:t>
            </a:r>
            <a:r>
              <a:rPr lang="zh-TW" altLang="en-US" dirty="0"/>
              <a:t>結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en-US" altLang="zh-TW" sz="2800" dirty="0" smtClean="0"/>
              <a:t>Python </a:t>
            </a:r>
            <a:r>
              <a:rPr lang="zh-TW" altLang="en-US" sz="2800" dirty="0" smtClean="0"/>
              <a:t>是一個簡單易學且好用的程式語言</a:t>
            </a:r>
            <a:endParaRPr lang="en-US" altLang="zh-TW" sz="2800" dirty="0" smtClean="0"/>
          </a:p>
          <a:p>
            <a:pPr lvl="1">
              <a:buFont typeface="Wingdings" panose="05000000000000000000" pitchFamily="2" charset="2"/>
              <a:buChar char="u"/>
            </a:pPr>
            <a:endParaRPr lang="en-US" altLang="zh-TW" sz="2400" dirty="0" smtClean="0"/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2800" dirty="0" smtClean="0"/>
              <a:t>第三方函式庫使用方便</a:t>
            </a:r>
            <a:endParaRPr lang="en-US" altLang="zh-TW" sz="2800" dirty="0" smtClean="0"/>
          </a:p>
          <a:p>
            <a:pPr lvl="1">
              <a:buFont typeface="Wingdings" panose="05000000000000000000" pitchFamily="2" charset="2"/>
              <a:buChar char="u"/>
            </a:pPr>
            <a:endParaRPr lang="en-US" altLang="zh-TW" sz="2400" dirty="0"/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2800" dirty="0" smtClean="0"/>
              <a:t>開發</a:t>
            </a:r>
            <a:r>
              <a:rPr lang="zh-TW" altLang="en-US" sz="2800" smtClean="0"/>
              <a:t>快速，應用</a:t>
            </a:r>
            <a:r>
              <a:rPr lang="zh-TW" altLang="en-US" sz="2800" dirty="0" smtClean="0"/>
              <a:t>有潛力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56071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參考資料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94908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>
                <a:hlinkClick r:id="rId2"/>
              </a:rPr>
              <a:t>http</a:t>
            </a:r>
            <a:r>
              <a:rPr lang="en-US" altLang="zh-TW" dirty="0">
                <a:hlinkClick r:id="rId2"/>
              </a:rPr>
              <a:t>://</a:t>
            </a:r>
            <a:r>
              <a:rPr lang="en-US" altLang="zh-TW" dirty="0" smtClean="0">
                <a:hlinkClick r:id="rId2"/>
              </a:rPr>
              <a:t>wiki.python.org.tw/Python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Python </a:t>
            </a:r>
            <a:r>
              <a:rPr lang="zh-TW" altLang="en-US" dirty="0" smtClean="0"/>
              <a:t>台灣使用者群組</a:t>
            </a:r>
            <a:endParaRPr lang="en-US" altLang="zh-TW" dirty="0" smtClean="0"/>
          </a:p>
          <a:p>
            <a:r>
              <a:rPr lang="en-US" altLang="zh-TW" dirty="0">
                <a:hlinkClick r:id="rId3"/>
              </a:rPr>
              <a:t>http://</a:t>
            </a:r>
            <a:r>
              <a:rPr lang="en-US" altLang="zh-TW" dirty="0" smtClean="0">
                <a:hlinkClick r:id="rId3"/>
              </a:rPr>
              <a:t>www.codedata.com.tw/python/python-3-tutorial-1-1-getting-started/</a:t>
            </a:r>
            <a:endParaRPr lang="en-US" altLang="zh-TW" dirty="0"/>
          </a:p>
          <a:p>
            <a:pPr lvl="1"/>
            <a:r>
              <a:rPr lang="en-US" altLang="zh-TW" dirty="0"/>
              <a:t>Python 3 Tutorial</a:t>
            </a:r>
          </a:p>
          <a:p>
            <a:r>
              <a:rPr lang="en-US" altLang="zh-TW" dirty="0">
                <a:hlinkClick r:id="rId4"/>
              </a:rPr>
              <a:t>http://</a:t>
            </a:r>
            <a:r>
              <a:rPr lang="en-US" altLang="zh-TW" dirty="0" smtClean="0">
                <a:hlinkClick r:id="rId4"/>
              </a:rPr>
              <a:t>www.openfoundry.org/tw/tech-column/8536-introduction-of-python-extension-management-tools</a:t>
            </a:r>
            <a:endParaRPr lang="en-US" altLang="zh-TW" dirty="0" smtClean="0"/>
          </a:p>
          <a:p>
            <a:pPr lvl="1"/>
            <a:r>
              <a:rPr lang="en-US" altLang="zh-TW" dirty="0"/>
              <a:t>Python </a:t>
            </a:r>
            <a:r>
              <a:rPr lang="zh-TW" altLang="en-US" dirty="0"/>
              <a:t>套件管理程式簡介</a:t>
            </a:r>
          </a:p>
          <a:p>
            <a:r>
              <a:rPr lang="en-US" altLang="zh-TW" dirty="0">
                <a:hlinkClick r:id="rId5"/>
              </a:rPr>
              <a:t>http://</a:t>
            </a:r>
            <a:r>
              <a:rPr lang="en-US" altLang="zh-TW" dirty="0" smtClean="0">
                <a:hlinkClick r:id="rId5"/>
              </a:rPr>
              <a:t>dokelung-blog.logdown.com/posts/280520-python-quickstart</a:t>
            </a:r>
            <a:endParaRPr lang="en-US" altLang="zh-TW" dirty="0" smtClean="0"/>
          </a:p>
          <a:p>
            <a:pPr lvl="1"/>
            <a:r>
              <a:rPr lang="en-US" altLang="zh-TW" dirty="0"/>
              <a:t>Python </a:t>
            </a:r>
            <a:r>
              <a:rPr lang="zh-TW" altLang="en-US" dirty="0"/>
              <a:t>快速</a:t>
            </a:r>
            <a:r>
              <a:rPr lang="zh-TW" altLang="en-US" dirty="0" smtClean="0"/>
              <a:t>入門</a:t>
            </a:r>
            <a:endParaRPr lang="en-US" altLang="zh-TW" dirty="0" smtClean="0"/>
          </a:p>
          <a:p>
            <a:r>
              <a:rPr lang="en-US" altLang="zh-TW" dirty="0">
                <a:hlinkClick r:id="rId6"/>
              </a:rPr>
              <a:t>https://</a:t>
            </a:r>
            <a:r>
              <a:rPr lang="en-US" altLang="zh-TW" dirty="0" smtClean="0">
                <a:hlinkClick r:id="rId6"/>
              </a:rPr>
              <a:t>zh.wikipedia.org/wiki/Python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Wikipedia</a:t>
            </a:r>
          </a:p>
          <a:p>
            <a:r>
              <a:rPr lang="en-US" altLang="zh-TW" dirty="0" smtClean="0">
                <a:hlinkClick r:id="rId7"/>
              </a:rPr>
              <a:t>http</a:t>
            </a:r>
            <a:r>
              <a:rPr lang="en-US" altLang="zh-TW" dirty="0">
                <a:hlinkClick r:id="rId7"/>
              </a:rPr>
              <a:t>://</a:t>
            </a:r>
            <a:r>
              <a:rPr lang="en-US" altLang="zh-TW" dirty="0" smtClean="0">
                <a:hlinkClick r:id="rId7"/>
              </a:rPr>
              <a:t>city.shaform.com/blog/2016/02/28/scrapy.html</a:t>
            </a:r>
            <a:endParaRPr lang="en-US" altLang="zh-TW" dirty="0" smtClean="0"/>
          </a:p>
          <a:p>
            <a:pPr lvl="1"/>
            <a:r>
              <a:rPr lang="en-US" altLang="zh-TW" dirty="0" err="1"/>
              <a:t>Scrapy</a:t>
            </a:r>
            <a:r>
              <a:rPr lang="en-US" altLang="zh-TW" dirty="0"/>
              <a:t> + Python 3: PTT </a:t>
            </a:r>
            <a:r>
              <a:rPr lang="zh-TW" altLang="en-US" dirty="0"/>
              <a:t>資料抓取與分析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42561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Python</a:t>
            </a:r>
            <a:r>
              <a:rPr lang="zh-TW" altLang="en-US" dirty="0" smtClean="0"/>
              <a:t> 特色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sz="2400" dirty="0" smtClean="0"/>
              <a:t>設計哲學是：</a:t>
            </a:r>
            <a:endParaRPr lang="en-US" altLang="zh-TW" sz="2400" dirty="0" smtClean="0"/>
          </a:p>
          <a:p>
            <a:pPr lvl="1"/>
            <a:r>
              <a:rPr lang="zh-TW" altLang="en-US" sz="2200" dirty="0" smtClean="0"/>
              <a:t>「優雅」「明確」「簡單</a:t>
            </a:r>
            <a:r>
              <a:rPr lang="zh-TW" altLang="en-US" sz="2200" dirty="0" smtClean="0"/>
              <a:t>」</a:t>
            </a:r>
            <a:endParaRPr lang="en-US" altLang="zh-TW" sz="2200" dirty="0"/>
          </a:p>
          <a:p>
            <a:pPr lvl="1"/>
            <a:r>
              <a:rPr lang="zh-TW" altLang="en-US" sz="2200" dirty="0" smtClean="0"/>
              <a:t>程式可閱讀性高</a:t>
            </a:r>
            <a:endParaRPr lang="en-US" altLang="zh-TW" sz="2200" dirty="0" smtClean="0"/>
          </a:p>
          <a:p>
            <a:pPr marL="201168" lvl="1" indent="0">
              <a:buNone/>
            </a:pPr>
            <a:endParaRPr lang="en-US" altLang="zh-TW" sz="2400" dirty="0" smtClean="0"/>
          </a:p>
          <a:p>
            <a:r>
              <a:rPr lang="zh-TW" altLang="en-US" sz="2400" dirty="0" smtClean="0"/>
              <a:t>直譯式、動態</a:t>
            </a:r>
            <a:r>
              <a:rPr lang="zh-TW" altLang="en-US" sz="2400" dirty="0" smtClean="0"/>
              <a:t>語言</a:t>
            </a:r>
            <a:endParaRPr lang="en-US" altLang="zh-TW" sz="2400" dirty="0" smtClean="0"/>
          </a:p>
          <a:p>
            <a:pPr lvl="1"/>
            <a:r>
              <a:rPr lang="zh-TW" altLang="en-US" sz="2200" dirty="0" smtClean="0"/>
              <a:t>好學</a:t>
            </a:r>
            <a:r>
              <a:rPr lang="en-US" altLang="zh-TW" sz="2200" dirty="0" smtClean="0"/>
              <a:t>!</a:t>
            </a:r>
            <a:r>
              <a:rPr lang="zh-TW" altLang="en-US" sz="2200" dirty="0" smtClean="0"/>
              <a:t>   好寫</a:t>
            </a:r>
            <a:r>
              <a:rPr lang="en-US" altLang="zh-TW" sz="2200" dirty="0" smtClean="0"/>
              <a:t>!</a:t>
            </a:r>
            <a:endParaRPr lang="en-US" altLang="zh-TW" sz="2200" dirty="0"/>
          </a:p>
          <a:p>
            <a:pPr lvl="1"/>
            <a:r>
              <a:rPr lang="zh-TW" altLang="en-US" sz="2200" dirty="0" smtClean="0"/>
              <a:t>效能</a:t>
            </a:r>
            <a:r>
              <a:rPr lang="en-US" altLang="zh-TW" sz="2200" dirty="0" smtClean="0"/>
              <a:t>??</a:t>
            </a:r>
            <a:endParaRPr lang="en-US" altLang="zh-TW" sz="2200" dirty="0" smtClean="0"/>
          </a:p>
          <a:p>
            <a:pPr marL="201168" lvl="1" indent="0">
              <a:buNone/>
            </a:pPr>
            <a:endParaRPr lang="en-US" altLang="zh-TW" sz="2400" dirty="0" smtClean="0"/>
          </a:p>
          <a:p>
            <a:r>
              <a:rPr lang="zh-TW" altLang="en-US" sz="2400" dirty="0" smtClean="0"/>
              <a:t>開發快速</a:t>
            </a:r>
            <a:endParaRPr lang="en-US" altLang="zh-TW" sz="2400" dirty="0" smtClean="0"/>
          </a:p>
          <a:p>
            <a:pPr lvl="1"/>
            <a:r>
              <a:rPr lang="zh-TW" altLang="en-US" sz="2200" dirty="0" smtClean="0"/>
              <a:t>適合做 </a:t>
            </a:r>
            <a:r>
              <a:rPr lang="en-US" altLang="zh-TW" sz="2200" dirty="0" smtClean="0"/>
              <a:t>prototype</a:t>
            </a:r>
            <a:endParaRPr lang="en-US" altLang="zh-TW" sz="2200" dirty="0"/>
          </a:p>
        </p:txBody>
      </p:sp>
    </p:spTree>
    <p:extLst>
      <p:ext uri="{BB962C8B-B14F-4D97-AF65-F5344CB8AC3E}">
        <p14:creationId xmlns:p14="http://schemas.microsoft.com/office/powerpoint/2010/main" val="182201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064" y="283464"/>
            <a:ext cx="1237447" cy="6199632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591" y="822959"/>
            <a:ext cx="4791318" cy="3605893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598" y="2121407"/>
            <a:ext cx="4748032" cy="360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35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608" y="2949848"/>
            <a:ext cx="5933440" cy="333756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誰在用 </a:t>
            </a:r>
            <a:r>
              <a:rPr lang="en-US" altLang="zh-TW" dirty="0" smtClean="0"/>
              <a:t>Python?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551" y="2359870"/>
            <a:ext cx="4914900" cy="93345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178" y="3572358"/>
            <a:ext cx="2835529" cy="2238575"/>
          </a:xfrm>
          <a:prstGeom prst="rect">
            <a:avLst/>
          </a:prstGeom>
        </p:spPr>
      </p:pic>
      <p:pic>
        <p:nvPicPr>
          <p:cNvPr id="9" name="內容版面配置區 8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728" y="1208051"/>
            <a:ext cx="3483595" cy="3483595"/>
          </a:xfrm>
        </p:spPr>
      </p:pic>
    </p:spTree>
    <p:extLst>
      <p:ext uri="{BB962C8B-B14F-4D97-AF65-F5344CB8AC3E}">
        <p14:creationId xmlns:p14="http://schemas.microsoft.com/office/powerpoint/2010/main" val="412079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安裝 </a:t>
            </a:r>
            <a:r>
              <a:rPr lang="en-US" altLang="zh-TW" dirty="0" smtClean="0">
                <a:ea typeface="微軟正黑體" panose="020B0604030504040204" pitchFamily="34" charset="-120"/>
              </a:rPr>
              <a:t>Python</a:t>
            </a:r>
            <a:endParaRPr lang="zh-TW" altLang="en-US" dirty="0"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3200" dirty="0" smtClean="0"/>
              <a:t>Ver. 3.5.1 </a:t>
            </a:r>
            <a:r>
              <a:rPr lang="zh-TW" altLang="en-US" sz="3200" dirty="0" smtClean="0"/>
              <a:t>  </a:t>
            </a:r>
            <a:r>
              <a:rPr lang="en-US" altLang="zh-TW" sz="3200" dirty="0" smtClean="0"/>
              <a:t>or</a:t>
            </a:r>
            <a:r>
              <a:rPr lang="zh-TW" altLang="en-US" sz="3200" dirty="0" smtClean="0"/>
              <a:t>  </a:t>
            </a:r>
            <a:r>
              <a:rPr lang="en-US" altLang="zh-TW" sz="3200" dirty="0" smtClean="0"/>
              <a:t> Ver. 2.7.11 </a:t>
            </a:r>
          </a:p>
          <a:p>
            <a:r>
              <a:rPr lang="en-US" altLang="zh-TW" sz="3200" dirty="0" smtClean="0">
                <a:hlinkClick r:id="rId2"/>
              </a:rPr>
              <a:t>https://www.python.org/downloads/</a:t>
            </a:r>
            <a:endParaRPr lang="en-US" altLang="zh-TW" sz="3200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7347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開啟 </a:t>
            </a:r>
            <a:r>
              <a:rPr lang="en-US" altLang="zh-TW" dirty="0"/>
              <a:t>P</a:t>
            </a:r>
            <a:r>
              <a:rPr lang="en-US" altLang="zh-TW" dirty="0" smtClean="0"/>
              <a:t>ython shell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708" y="2185664"/>
            <a:ext cx="2815320" cy="676408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704" y="2073459"/>
            <a:ext cx="4434840" cy="372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44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回顧">
  <a:themeElements>
    <a:clrScheme name="綠黃色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自訂 2">
      <a:majorFont>
        <a:latin typeface="Calibri Light"/>
        <a:ea typeface="微軟正黑體 Light"/>
        <a:cs typeface=""/>
      </a:majorFont>
      <a:minorFont>
        <a:latin typeface="Calibri"/>
        <a:ea typeface="微軟正黑體"/>
        <a:cs typeface="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3066</TotalTime>
  <Words>1045</Words>
  <Application>Microsoft Office PowerPoint</Application>
  <PresentationFormat>寬螢幕</PresentationFormat>
  <Paragraphs>281</Paragraphs>
  <Slides>41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41</vt:i4>
      </vt:variant>
    </vt:vector>
  </HeadingPairs>
  <TitlesOfParts>
    <vt:vector size="49" baseType="lpstr">
      <vt:lpstr>微軟正黑體</vt:lpstr>
      <vt:lpstr>微軟正黑體 Light</vt:lpstr>
      <vt:lpstr>新細明體</vt:lpstr>
      <vt:lpstr>Arial</vt:lpstr>
      <vt:lpstr>Calibri</vt:lpstr>
      <vt:lpstr>Calibri Light</vt:lpstr>
      <vt:lpstr>Wingdings</vt:lpstr>
      <vt:lpstr>回顧</vt:lpstr>
      <vt:lpstr>Python 簡介</vt:lpstr>
      <vt:lpstr>Outline</vt:lpstr>
      <vt:lpstr>Why Python?</vt:lpstr>
      <vt:lpstr>TIOBE Index for April 2016</vt:lpstr>
      <vt:lpstr>Python 特色</vt:lpstr>
      <vt:lpstr>PowerPoint 簡報</vt:lpstr>
      <vt:lpstr>誰在用 Python?</vt:lpstr>
      <vt:lpstr>安裝 Python</vt:lpstr>
      <vt:lpstr>開啟 Python shell</vt:lpstr>
      <vt:lpstr>Hello world!</vt:lpstr>
      <vt:lpstr>開發環境</vt:lpstr>
      <vt:lpstr>Pyzo</vt:lpstr>
      <vt:lpstr>PowerPoint 簡報</vt:lpstr>
      <vt:lpstr>PowerPoint 簡報</vt:lpstr>
      <vt:lpstr>PowerPoint 簡報</vt:lpstr>
      <vt:lpstr>PowerPoint 簡報</vt:lpstr>
      <vt:lpstr>Pyzo 好用指令</vt:lpstr>
      <vt:lpstr>Python 語法</vt:lpstr>
      <vt:lpstr>Python 語法</vt:lpstr>
      <vt:lpstr>String</vt:lpstr>
      <vt:lpstr>String</vt:lpstr>
      <vt:lpstr>List</vt:lpstr>
      <vt:lpstr>List</vt:lpstr>
      <vt:lpstr>Dictionary</vt:lpstr>
      <vt:lpstr>流程控制</vt:lpstr>
      <vt:lpstr>if</vt:lpstr>
      <vt:lpstr>流程控制</vt:lpstr>
      <vt:lpstr>基本輸出/輸入</vt:lpstr>
      <vt:lpstr>基本輸出/輸入</vt:lpstr>
      <vt:lpstr>自定義函式</vt:lpstr>
      <vt:lpstr>import</vt:lpstr>
      <vt:lpstr>第三方函式庫</vt:lpstr>
      <vt:lpstr>安裝</vt:lpstr>
      <vt:lpstr>批次作業</vt:lpstr>
      <vt:lpstr>PowerPoint 簡報</vt:lpstr>
      <vt:lpstr>web資訊抓取</vt:lpstr>
      <vt:lpstr>科學計算 - SciPy</vt:lpstr>
      <vt:lpstr>Scrapy 1.1 – PTT資料統計</vt:lpstr>
      <vt:lpstr>PowerPoint 簡報</vt:lpstr>
      <vt:lpstr>總結</vt:lpstr>
      <vt:lpstr>參考資料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</dc:title>
  <dc:creator>jack</dc:creator>
  <cp:lastModifiedBy>jack</cp:lastModifiedBy>
  <cp:revision>122</cp:revision>
  <dcterms:created xsi:type="dcterms:W3CDTF">2016-04-25T12:28:35Z</dcterms:created>
  <dcterms:modified xsi:type="dcterms:W3CDTF">2016-04-28T19:36:50Z</dcterms:modified>
</cp:coreProperties>
</file>