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notesMasterIdLst>
    <p:notesMasterId r:id="rId38"/>
  </p:notesMasterIdLst>
  <p:sldIdLst>
    <p:sldId id="256" r:id="rId2"/>
    <p:sldId id="257" r:id="rId3"/>
    <p:sldId id="260" r:id="rId4"/>
    <p:sldId id="259" r:id="rId5"/>
    <p:sldId id="264" r:id="rId6"/>
    <p:sldId id="258" r:id="rId7"/>
    <p:sldId id="261" r:id="rId8"/>
    <p:sldId id="295" r:id="rId9"/>
    <p:sldId id="263" r:id="rId10"/>
    <p:sldId id="265" r:id="rId11"/>
    <p:sldId id="266" r:id="rId12"/>
    <p:sldId id="296" r:id="rId13"/>
    <p:sldId id="268" r:id="rId14"/>
    <p:sldId id="267" r:id="rId15"/>
    <p:sldId id="297" r:id="rId16"/>
    <p:sldId id="269" r:id="rId17"/>
    <p:sldId id="270" r:id="rId18"/>
    <p:sldId id="298" r:id="rId19"/>
    <p:sldId id="274" r:id="rId20"/>
    <p:sldId id="271" r:id="rId21"/>
    <p:sldId id="276" r:id="rId22"/>
    <p:sldId id="277" r:id="rId23"/>
    <p:sldId id="278" r:id="rId24"/>
    <p:sldId id="279" r:id="rId25"/>
    <p:sldId id="275" r:id="rId26"/>
    <p:sldId id="280" r:id="rId27"/>
    <p:sldId id="282" r:id="rId28"/>
    <p:sldId id="286" r:id="rId29"/>
    <p:sldId id="300" r:id="rId30"/>
    <p:sldId id="283" r:id="rId31"/>
    <p:sldId id="284" r:id="rId32"/>
    <p:sldId id="285" r:id="rId33"/>
    <p:sldId id="299" r:id="rId34"/>
    <p:sldId id="294" r:id="rId35"/>
    <p:sldId id="262" r:id="rId36"/>
    <p:sldId id="281" r:id="rId3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aLin" initials="F" lastIdx="2" clrIdx="0">
    <p:extLst>
      <p:ext uri="{19B8F6BF-5375-455C-9EA6-DF929625EA0E}">
        <p15:presenceInfo xmlns:p15="http://schemas.microsoft.com/office/powerpoint/2012/main" userId="FeaL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3" autoAdjust="0"/>
    <p:restoredTop sz="83197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66A999-A18D-4CFE-8402-2AA2D6507F73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6593-CE89-4CD1-91A7-5EDE770720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4826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difference over the threshold value, it means that there is a sudden, sufficient energy growth, which is exactly the position of onset.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36593-CE89-4CD1-91A7-5EDE7707208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71943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Trace back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36593-CE89-4CD1-91A7-5EDE77072082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10475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Onset: 98% TP rate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36593-CE89-4CD1-91A7-5EDE77072082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8998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difference over the threshold value, it means that there is a sudden, sufficient energy growth, which is exactly the position of onset.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36593-CE89-4CD1-91A7-5EDE7707208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9464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假設二個</a:t>
            </a:r>
            <a:r>
              <a:rPr lang="en-US" altLang="zh-TW" dirty="0" smtClean="0"/>
              <a:t>note</a:t>
            </a:r>
            <a:r>
              <a:rPr lang="zh-TW" altLang="en-US" dirty="0" smtClean="0"/>
              <a:t>之間一定有</a:t>
            </a:r>
            <a:r>
              <a:rPr lang="en-US" altLang="zh-TW" dirty="0" smtClean="0"/>
              <a:t>silence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36593-CE89-4CD1-91A7-5EDE7707208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5985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B: normalize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不是</a:t>
            </a:r>
            <a:r>
              <a:rPr lang="en-US" altLang="zh-TW" baseline="0" dirty="0" smtClean="0"/>
              <a:t>onset</a:t>
            </a:r>
            <a:r>
              <a:rPr lang="zh-TW" altLang="en-US" baseline="0" dirty="0" smtClean="0"/>
              <a:t>部份的波動也會放大→ </a:t>
            </a:r>
            <a:r>
              <a:rPr lang="en-US" altLang="zh-TW" baseline="0" dirty="0" smtClean="0"/>
              <a:t>^0.7</a:t>
            </a:r>
          </a:p>
          <a:p>
            <a:r>
              <a:rPr lang="en-US" altLang="zh-TW" baseline="0" dirty="0" smtClean="0"/>
              <a:t>Auto-correlation= f* </a:t>
            </a:r>
            <a:r>
              <a:rPr lang="en-US" altLang="zh-TW" baseline="0" dirty="0" err="1" smtClean="0"/>
              <a:t>conj</a:t>
            </a:r>
            <a:r>
              <a:rPr lang="en-US" altLang="zh-TW" baseline="0" dirty="0" smtClean="0"/>
              <a:t>(f(-t))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36593-CE89-4CD1-91A7-5EDE77072082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035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B: normalize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不是</a:t>
            </a:r>
            <a:r>
              <a:rPr lang="en-US" altLang="zh-TW" baseline="0" dirty="0" smtClean="0"/>
              <a:t>onset</a:t>
            </a:r>
            <a:r>
              <a:rPr lang="zh-TW" altLang="en-US" baseline="0" dirty="0" smtClean="0"/>
              <a:t>部份的波動也會放大→ </a:t>
            </a:r>
            <a:r>
              <a:rPr lang="en-US" altLang="zh-TW" baseline="0" dirty="0" smtClean="0"/>
              <a:t>^0.7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36593-CE89-4CD1-91A7-5EDE77072082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6547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Inner product of overlap part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36593-CE89-4CD1-91A7-5EDE77072082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52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max(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amdf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)-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amdf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-max(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amdf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)*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linspace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(0,1,length(</a:t>
            </a:r>
            <a:r>
              <a:rPr lang="en-US" altLang="zh-TW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amdf</a:t>
            </a: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))‘</a:t>
            </a:r>
          </a:p>
          <a:p>
            <a:r>
              <a:rPr lang="zh-TW" altLang="en-US" dirty="0" smtClean="0"/>
              <a:t>抓</a:t>
            </a:r>
            <a:r>
              <a:rPr lang="en-US" altLang="zh-TW" dirty="0" smtClean="0"/>
              <a:t>max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36593-CE89-4CD1-91A7-5EDE77072082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0813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Difficulty: sing at wrong key, sing too many or too few notes or sing from any part of the song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36593-CE89-4CD1-91A7-5EDE77072082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9104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As long as solution can be refine recursively</a:t>
            </a:r>
          </a:p>
          <a:p>
            <a:r>
              <a:rPr lang="en-US" altLang="zh-TW" dirty="0" smtClean="0"/>
              <a:t>DNA {A,T,C,G}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36593-CE89-4CD1-91A7-5EDE77072082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960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34CE-6A2C-4FDE-A428-4DC927BF7A87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B4F-6318-4583-97D8-611CC4605A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1651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34CE-6A2C-4FDE-A428-4DC927BF7A87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B4F-6318-4583-97D8-611CC4605A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420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34CE-6A2C-4FDE-A428-4DC927BF7A87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B4F-6318-4583-97D8-611CC4605A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546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34CE-6A2C-4FDE-A428-4DC927BF7A87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B4F-6318-4583-97D8-611CC4605A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67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34CE-6A2C-4FDE-A428-4DC927BF7A87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B4F-6318-4583-97D8-611CC4605A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5210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34CE-6A2C-4FDE-A428-4DC927BF7A87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B4F-6318-4583-97D8-611CC4605A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852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34CE-6A2C-4FDE-A428-4DC927BF7A87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B4F-6318-4583-97D8-611CC4605A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30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34CE-6A2C-4FDE-A428-4DC927BF7A87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B4F-6318-4583-97D8-611CC4605A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9837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34CE-6A2C-4FDE-A428-4DC927BF7A87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B4F-6318-4583-97D8-611CC4605A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209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34CE-6A2C-4FDE-A428-4DC927BF7A87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B4F-6318-4583-97D8-611CC4605A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026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234CE-6A2C-4FDE-A428-4DC927BF7A87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0B4F-6318-4583-97D8-611CC4605A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0525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34CE-6A2C-4FDE-A428-4DC927BF7A87}" type="datetimeFigureOut">
              <a:rPr lang="zh-TW" altLang="en-US" smtClean="0"/>
              <a:t>2015/12/2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40B4F-6318-4583-97D8-611CC4605A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2084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71550" y="1122363"/>
            <a:ext cx="8520199" cy="2387600"/>
          </a:xfrm>
        </p:spPr>
        <p:txBody>
          <a:bodyPr>
            <a:normAutofit/>
          </a:bodyPr>
          <a:lstStyle/>
          <a:p>
            <a:r>
              <a:rPr lang="en-US" altLang="zh-TW" smtClean="0"/>
              <a:t>Query </a:t>
            </a:r>
            <a:r>
              <a:rPr lang="en-US" altLang="zh-TW" smtClean="0"/>
              <a:t>by </a:t>
            </a:r>
            <a:r>
              <a:rPr lang="en-US" altLang="zh-TW" dirty="0" smtClean="0"/>
              <a:t>Singing and Humming System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TW" dirty="0" smtClean="0"/>
          </a:p>
          <a:p>
            <a:r>
              <a:rPr lang="en-US" altLang="zh-TW" dirty="0" smtClean="0"/>
              <a:t>LIN CHIAO WEI</a:t>
            </a:r>
          </a:p>
          <a:p>
            <a:r>
              <a:rPr lang="en-US" altLang="zh-TW" dirty="0" smtClean="0"/>
              <a:t>2015/12/02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662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Short-term Energy </a:t>
            </a:r>
            <a:r>
              <a:rPr lang="en-US" altLang="zh-TW" dirty="0" smtClean="0"/>
              <a:t>Method (1)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Type 1: similar to magnitude method.</a:t>
                </a:r>
              </a:p>
              <a:p>
                <a:endParaRPr lang="en-US" altLang="zh-TW" dirty="0" smtClean="0"/>
              </a:p>
              <a:p>
                <a:r>
                  <a:rPr lang="en-US" altLang="zh-TW" dirty="0" smtClean="0"/>
                  <a:t>Steps:</a:t>
                </a:r>
              </a:p>
              <a:p>
                <a:pPr marL="514350" indent="-514350">
                  <a:buAutoNum type="arabicParenBoth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 sz="26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zh-TW" altLang="zh-TW" sz="2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zh-TW" altLang="zh-TW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6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TW" sz="26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  <m:sup>
                        <m:d>
                          <m:dPr>
                            <m:ctrlPr>
                              <a:rPr lang="zh-TW" altLang="zh-TW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6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sz="26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sSub>
                          <m:sSubPr>
                            <m:ctrlPr>
                              <a:rPr lang="zh-TW" altLang="zh-TW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6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TW" sz="26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p>
                          <m:sSupPr>
                            <m:ctrlPr>
                              <a:rPr lang="zh-TW" altLang="zh-TW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TW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</m:oMath>
                </a14:m>
                <a:endParaRPr lang="en-US" altLang="zh-TW" sz="2600" dirty="0" smtClean="0"/>
              </a:p>
              <a:p>
                <a:pPr marL="514350" indent="-514350">
                  <a:buAutoNum type="arabicParenBoth"/>
                </a:pPr>
                <a:endParaRPr lang="zh-TW" altLang="zh-TW" sz="2600" dirty="0"/>
              </a:p>
              <a:p>
                <a:pPr marL="0" indent="0">
                  <a:buNone/>
                </a:pPr>
                <a:r>
                  <a:rPr lang="en-US" altLang="zh-TW" sz="2600" dirty="0" smtClean="0"/>
                  <a:t>(2)</a:t>
                </a:r>
                <a:r>
                  <a:rPr lang="zh-TW" altLang="zh-TW" sz="2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 sz="2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zh-TW" altLang="zh-TW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 sz="26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zh-TW" altLang="zh-TW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altLang="zh-TW" sz="2600" dirty="0" smtClean="0"/>
              </a:p>
              <a:p>
                <a:pPr marL="0" indent="0">
                  <a:buNone/>
                </a:pPr>
                <a:endParaRPr lang="en-US" altLang="zh-TW" sz="2600" dirty="0" smtClean="0"/>
              </a:p>
              <a:p>
                <a:pPr marL="0" indent="0">
                  <a:buNone/>
                </a:pPr>
                <a:r>
                  <a:rPr lang="en-US" altLang="zh-TW" sz="2600" dirty="0"/>
                  <a:t>(3) 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 sz="2600" i="1">
                        <a:latin typeface="Cambria Math" panose="02040503050406030204" pitchFamily="18" charset="0"/>
                      </a:rPr>
                      <m:t>&gt;</m:t>
                    </m:r>
                    <m:r>
                      <m:rPr>
                        <m:sty m:val="p"/>
                      </m:rPr>
                      <a:rPr lang="en-US" altLang="zh-TW" sz="2600">
                        <a:latin typeface="Cambria Math" panose="02040503050406030204" pitchFamily="18" charset="0"/>
                      </a:rPr>
                      <m:t>threshold</m:t>
                    </m:r>
                  </m:oMath>
                </a14:m>
                <a:r>
                  <a:rPr lang="en-US" altLang="zh-TW" sz="2600" dirty="0"/>
                  <a:t>, </a:t>
                </a:r>
                <a14:m>
                  <m:oMath xmlns:m="http://schemas.openxmlformats.org/officeDocument/2006/math">
                    <m:r>
                      <a:rPr lang="en-US" altLang="zh-TW" sz="2600" i="1">
                        <a:latin typeface="Cambria Math" panose="02040503050406030204" pitchFamily="18" charset="0"/>
                      </a:rPr>
                      <m:t>𝑘</m:t>
                    </m:r>
                    <m:sSub>
                      <m:sSubPr>
                        <m:ctrlPr>
                          <a:rPr lang="zh-TW" altLang="zh-TW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TW" sz="2600" dirty="0"/>
                  <a:t> is recognized as the location of onset.</a:t>
                </a:r>
                <a:endParaRPr lang="zh-TW" altLang="en-US" sz="26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255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Short-term Energy </a:t>
            </a:r>
            <a:r>
              <a:rPr lang="en-US" altLang="zh-TW" dirty="0" smtClean="0"/>
              <a:t>Method (2)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Type 2: transfer to binary sequence.</a:t>
                </a:r>
              </a:p>
              <a:p>
                <a:endParaRPr lang="en-US" altLang="zh-TW" dirty="0" smtClean="0"/>
              </a:p>
              <a:p>
                <a:r>
                  <a:rPr lang="en-US" altLang="zh-TW" dirty="0" smtClean="0"/>
                  <a:t>Steps:</a:t>
                </a:r>
              </a:p>
              <a:p>
                <a:pPr marL="0" indent="0">
                  <a:buNone/>
                </a:pPr>
                <a:r>
                  <a:rPr lang="en-US" altLang="zh-TW" sz="2600" dirty="0" smtClean="0"/>
                  <a:t>(1)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 sz="26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zh-TW" altLang="zh-TW" sz="26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zh-TW" altLang="zh-TW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6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TW" sz="26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  <m:sup>
                        <m:d>
                          <m:dPr>
                            <m:ctrlPr>
                              <a:rPr lang="zh-TW" altLang="zh-TW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6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sz="26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  <m:sSub>
                          <m:sSubPr>
                            <m:ctrlPr>
                              <a:rPr lang="zh-TW" altLang="zh-TW" sz="2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6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TW" sz="26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p>
                          <m:sSupPr>
                            <m:ctrlPr>
                              <a:rPr lang="zh-TW" altLang="zh-TW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altLang="zh-TW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</m:oMath>
                </a14:m>
                <a:endParaRPr lang="zh-TW" altLang="zh-TW" sz="2600" dirty="0"/>
              </a:p>
              <a:p>
                <a:pPr marL="0" indent="0">
                  <a:buNone/>
                </a:pPr>
                <a:r>
                  <a:rPr lang="en-US" altLang="zh-TW" sz="2600" dirty="0" smtClean="0"/>
                  <a:t>(2)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 sz="26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zh-TW" altLang="zh-TW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zh-TW" altLang="zh-TW" sz="26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TW" sz="2600" i="1">
                                <a:latin typeface="Cambria Math" panose="02040503050406030204" pitchFamily="18" charset="0"/>
                              </a:rPr>
                              <m:t>1,   </m:t>
                            </m:r>
                            <m:r>
                              <m:rPr>
                                <m:sty m:val="p"/>
                              </m:rPr>
                              <a:rPr lang="en-US" altLang="zh-TW" sz="2600">
                                <a:latin typeface="Cambria Math" panose="02040503050406030204" pitchFamily="18" charset="0"/>
                              </a:rPr>
                              <m:t>if</m:t>
                            </m:r>
                            <m:r>
                              <a:rPr lang="en-US" altLang="zh-TW" sz="26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zh-TW" altLang="zh-TW" sz="2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6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altLang="zh-TW" sz="26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altLang="zh-TW" sz="2600" i="1">
                                <a:latin typeface="Cambria Math" panose="02040503050406030204" pitchFamily="18" charset="0"/>
                              </a:rPr>
                              <m:t>&gt;</m:t>
                            </m:r>
                            <m:r>
                              <m:rPr>
                                <m:sty m:val="p"/>
                              </m:rPr>
                              <a:rPr lang="en-US" altLang="zh-TW" sz="2600">
                                <a:latin typeface="Cambria Math" panose="02040503050406030204" pitchFamily="18" charset="0"/>
                              </a:rPr>
                              <m:t>threshold</m:t>
                            </m:r>
                          </m:e>
                          <m:e>
                            <m:r>
                              <a:rPr lang="en-US" altLang="zh-TW" sz="2600" i="1">
                                <a:latin typeface="Cambria Math" panose="02040503050406030204" pitchFamily="18" charset="0"/>
                              </a:rPr>
                              <m:t>0,   </m:t>
                            </m:r>
                            <m:r>
                              <m:rPr>
                                <m:sty m:val="p"/>
                              </m:rPr>
                              <a:rPr lang="en-US" altLang="zh-TW" sz="2600">
                                <a:latin typeface="Cambria Math" panose="02040503050406030204" pitchFamily="18" charset="0"/>
                              </a:rPr>
                              <m:t>if</m:t>
                            </m:r>
                            <m:r>
                              <a:rPr lang="en-US" altLang="zh-TW" sz="2600">
                                <a:latin typeface="Cambria Math" panose="02040503050406030204" pitchFamily="18" charset="0"/>
                              </a:rPr>
                              <m:t> </m:t>
                            </m:r>
                            <m:sSub>
                              <m:sSubPr>
                                <m:ctrlPr>
                                  <a:rPr lang="zh-TW" altLang="zh-TW" sz="2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26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altLang="zh-TW" sz="26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sub>
                            </m:sSub>
                            <m:r>
                              <a:rPr lang="en-US" altLang="zh-TW" sz="2600" i="1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m:rPr>
                                <m:sty m:val="p"/>
                              </m:rPr>
                              <a:rPr lang="en-US" altLang="zh-TW" sz="2600">
                                <a:latin typeface="Cambria Math" panose="02040503050406030204" pitchFamily="18" charset="0"/>
                              </a:rPr>
                              <m:t>threshold</m:t>
                            </m:r>
                          </m:e>
                        </m:eqArr>
                      </m:e>
                    </m:d>
                  </m:oMath>
                </a14:m>
                <a:endParaRPr lang="en-US" altLang="zh-TW" sz="2600" dirty="0" smtClean="0"/>
              </a:p>
              <a:p>
                <a:pPr marL="0" indent="0">
                  <a:buNone/>
                </a:pPr>
                <a:r>
                  <a:rPr lang="en-US" altLang="zh-TW" sz="2600" dirty="0"/>
                  <a:t>(3) For each continuous </a:t>
                </a:r>
                <a:r>
                  <a:rPr lang="en-US" altLang="zh-TW" sz="2600" dirty="0" smtClean="0"/>
                  <a:t>1-sequences, </a:t>
                </a:r>
                <a:r>
                  <a:rPr lang="en-US" altLang="zh-TW" sz="2600" dirty="0"/>
                  <a:t>set the first one as onset and </a:t>
                </a:r>
                <a:r>
                  <a:rPr lang="en-US" altLang="zh-TW" sz="2600" dirty="0" smtClean="0"/>
                  <a:t>the</a:t>
                </a:r>
              </a:p>
              <a:p>
                <a:pPr marL="0" indent="0">
                  <a:buNone/>
                </a:pPr>
                <a:r>
                  <a:rPr lang="en-US" altLang="zh-TW" sz="2600" dirty="0"/>
                  <a:t> </a:t>
                </a:r>
                <a:r>
                  <a:rPr lang="en-US" altLang="zh-TW" sz="2600" dirty="0" smtClean="0"/>
                  <a:t>     last </a:t>
                </a:r>
                <a:r>
                  <a:rPr lang="en-US" altLang="zh-TW" sz="2600" dirty="0"/>
                  <a:t>one as offset.</a:t>
                </a:r>
                <a:endParaRPr lang="zh-TW" altLang="en-US" sz="2600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575558"/>
              </p:ext>
            </p:extLst>
          </p:nvPr>
        </p:nvGraphicFramePr>
        <p:xfrm>
          <a:off x="1841500" y="5991543"/>
          <a:ext cx="812799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3086100" y="6387783"/>
            <a:ext cx="9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↑</a:t>
            </a:r>
            <a:r>
              <a:rPr lang="en-US" altLang="zh-TW" dirty="0" smtClean="0"/>
              <a:t>onset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6467250" y="6387783"/>
            <a:ext cx="9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↑</a:t>
            </a:r>
            <a:r>
              <a:rPr lang="en-US" altLang="zh-TW" dirty="0" smtClean="0"/>
              <a:t>onset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705350" y="6387783"/>
            <a:ext cx="9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↑</a:t>
            </a:r>
            <a:r>
              <a:rPr lang="en-US" altLang="zh-TW" dirty="0" smtClean="0"/>
              <a:t>offset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8782050" y="6387783"/>
            <a:ext cx="9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↑</a:t>
            </a:r>
            <a:r>
              <a:rPr lang="en-US" altLang="zh-TW" dirty="0" smtClean="0"/>
              <a:t>offset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836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Short-term Energy Method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998662"/>
            <a:ext cx="5334000" cy="4000500"/>
          </a:xfrm>
          <a:prstGeom prst="rect">
            <a:avLst/>
          </a:prstGeom>
        </p:spPr>
      </p:pic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50" y="1998662"/>
            <a:ext cx="5334000" cy="4000500"/>
          </a:xfrm>
        </p:spPr>
      </p:pic>
    </p:spTree>
    <p:extLst>
      <p:ext uri="{BB962C8B-B14F-4D97-AF65-F5344CB8AC3E}">
        <p14:creationId xmlns:p14="http://schemas.microsoft.com/office/powerpoint/2010/main" val="116914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Surf 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Use </a:t>
            </a:r>
            <a:r>
              <a:rPr lang="en-US" altLang="zh-TW" dirty="0"/>
              <a:t>the slope </a:t>
            </a:r>
            <a:r>
              <a:rPr lang="en-US" altLang="zh-TW" dirty="0" smtClean="0"/>
              <a:t>of envelope to detect onsets.</a:t>
            </a:r>
          </a:p>
          <a:p>
            <a:endParaRPr lang="en-US" altLang="zh-TW" dirty="0"/>
          </a:p>
          <a:p>
            <a:r>
              <a:rPr lang="en-US" altLang="zh-TW" dirty="0" smtClean="0"/>
              <a:t>Disadvantage: require more computation time.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838200" y="6545818"/>
            <a:ext cx="1051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[2] S. </a:t>
            </a:r>
            <a:r>
              <a:rPr lang="en-US" altLang="zh-TW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Pauws</a:t>
            </a:r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"</a:t>
            </a:r>
            <a:r>
              <a:rPr lang="en-US" altLang="zh-TW" sz="1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CubyHum</a:t>
            </a:r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a fully operational" query by humming" system.“, </a:t>
            </a:r>
            <a:r>
              <a:rPr lang="en-GB" altLang="zh-TW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ISMIR</a:t>
            </a:r>
            <a:r>
              <a:rPr lang="en-GB" altLang="zh-TW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pp. 187-196, 2002</a:t>
            </a:r>
            <a:endParaRPr lang="zh-TW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258" y="3423206"/>
            <a:ext cx="4163483" cy="312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5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Surf Method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altLang="zh-TW" sz="3000" dirty="0" smtClean="0"/>
                  <a:t>Steps:</a:t>
                </a:r>
                <a:endParaRPr lang="en-US" altLang="zh-TW" sz="3000" dirty="0"/>
              </a:p>
              <a:p>
                <a:pPr marL="514350" indent="-514350">
                  <a:buAutoNum type="arabicParenBoth"/>
                </a:pPr>
                <a:r>
                  <a:rPr lang="en-US" altLang="zh-TW" dirty="0" smtClean="0"/>
                  <a:t>Find envelope amplitude: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>
                          <a:latin typeface="Cambria Math" panose="02040503050406030204" pitchFamily="18" charset="0"/>
                        </a:rPr>
                        <m:t>max</m:t>
                      </m:r>
                      <m:d>
                        <m:d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𝐿𝑃𝐹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}</m:t>
                          </m:r>
                        </m:e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≤(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+1)</m:t>
                          </m:r>
                          <m:sSub>
                            <m:sSubPr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 smtClean="0"/>
                  <a:t>(2)</a:t>
                </a:r>
                <a:r>
                  <a:rPr lang="en-US" altLang="zh-TW" dirty="0"/>
                  <a:t> Approximate </a:t>
                </a:r>
                <a:r>
                  <a:rPr lang="en-US" altLang="zh-TW" i="1" dirty="0"/>
                  <a:t>A</a:t>
                </a:r>
                <a:r>
                  <a:rPr lang="en-US" altLang="zh-TW" i="1" baseline="-25000" dirty="0"/>
                  <a:t>m</a:t>
                </a:r>
                <a:r>
                  <a:rPr lang="en-US" altLang="zh-TW" dirty="0"/>
                  <a:t> for </a:t>
                </a:r>
                <a:r>
                  <a:rPr lang="en-US" altLang="zh-TW" i="1" dirty="0"/>
                  <a:t>m</a:t>
                </a:r>
                <a:r>
                  <a:rPr lang="en-US" altLang="zh-TW" dirty="0"/>
                  <a:t>=</a:t>
                </a:r>
                <a:r>
                  <a:rPr lang="en-US" altLang="zh-TW" i="1" dirty="0"/>
                  <a:t>k</a:t>
                </a:r>
                <a:r>
                  <a:rPr lang="en-US" altLang="zh-TW" dirty="0"/>
                  <a:t>-2 ~ </a:t>
                </a:r>
                <a:r>
                  <a:rPr lang="en-US" altLang="zh-TW" i="1" dirty="0"/>
                  <a:t>k</a:t>
                </a:r>
                <a:r>
                  <a:rPr lang="en-US" altLang="zh-TW" dirty="0"/>
                  <a:t>+2 by a second-order polynomial function</a:t>
                </a:r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m:rPr>
                        <m:sty m:val="p"/>
                      </m:rPr>
                      <a:rPr lang="en-US" altLang="zh-TW">
                        <a:latin typeface="Cambria Math" panose="02040503050406030204" pitchFamily="18" charset="0"/>
                      </a:rPr>
                      <m:t>p</m:t>
                    </m:r>
                    <m:d>
                      <m:dPr>
                        <m:begChr m:val="["/>
                        <m:endChr m:val="]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TW">
                            <a:latin typeface="Cambria Math" panose="02040503050406030204" pitchFamily="18" charset="0"/>
                          </a:rPr>
                          <m:t>m</m:t>
                        </m:r>
                      </m:e>
                    </m:d>
                    <m:r>
                      <a:rPr lang="en-US" altLang="zh-TW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sSup>
                      <m:sSup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dirty="0"/>
                  <a:t>. The coefficients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TW" dirty="0"/>
                  <a:t> is the slope </a:t>
                </a:r>
                <a:r>
                  <a:rPr lang="en-US" altLang="zh-TW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   of   the </a:t>
                </a:r>
                <a:r>
                  <a:rPr lang="en-US" altLang="zh-TW" dirty="0"/>
                  <a:t>center (m=0) for which</a:t>
                </a:r>
                <a:endParaRPr lang="en-US" altLang="zh-TW" dirty="0" smtClean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zh-TW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=−2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sSub>
                          <m:sSub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sub>
                        </m:s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nary>
                    <m:r>
                      <a:rPr lang="en-US" altLang="zh-TW" i="1">
                        <a:latin typeface="Cambria Math" panose="02040503050406030204" pitchFamily="18" charset="0"/>
                      </a:rPr>
                      <m:t>/</m:t>
                    </m:r>
                    <m:nary>
                      <m:naryPr>
                        <m:chr m:val="∑"/>
                        <m:limLoc m:val="subSup"/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=−2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sSup>
                          <m:sSupPr>
                            <m:ctrlPr>
                              <a:rPr lang="zh-TW" altLang="zh-TW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𝜏</m:t>
                            </m:r>
                          </m:e>
                          <m:sup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altLang="zh-TW" dirty="0" smtClean="0"/>
                  <a:t>.</a:t>
                </a:r>
              </a:p>
              <a:p>
                <a:pPr marL="0" indent="0" algn="ctr">
                  <a:buNone/>
                </a:pPr>
                <a:endParaRPr lang="zh-TW" altLang="zh-TW" dirty="0"/>
              </a:p>
              <a:p>
                <a:pPr marL="0" indent="0">
                  <a:buNone/>
                </a:pPr>
                <a:r>
                  <a:rPr lang="en-US" altLang="zh-TW" dirty="0"/>
                  <a:t>(3) If </a:t>
                </a:r>
                <a:r>
                  <a:rPr lang="en-US" altLang="zh-TW" i="1" dirty="0" err="1"/>
                  <a:t>b</a:t>
                </a:r>
                <a:r>
                  <a:rPr lang="en-US" altLang="zh-TW" i="1" baseline="-25000" dirty="0" err="1"/>
                  <a:t>k</a:t>
                </a:r>
                <a:r>
                  <a:rPr lang="en-US" altLang="zh-TW" dirty="0"/>
                  <a:t> &gt; threshold,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𝑘</m:t>
                    </m:r>
                    <m:sSub>
                      <m:sSub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TW" dirty="0"/>
                  <a:t> is recognized as the location of onset</a:t>
                </a:r>
                <a:r>
                  <a:rPr lang="en-US" altLang="zh-TW" dirty="0" smtClean="0"/>
                  <a:t>.</a:t>
                </a:r>
                <a:endParaRPr lang="zh-TW" altLang="zh-TW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101" t="-3081" b="-378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39275" y="4500562"/>
            <a:ext cx="2152650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1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Surf Method</a:t>
            </a:r>
            <a:endParaRPr lang="zh-TW" altLang="en-US" dirty="0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50" y="1998662"/>
            <a:ext cx="5334000" cy="4000500"/>
          </a:xfrm>
        </p:spPr>
      </p:pic>
      <p:pic>
        <p:nvPicPr>
          <p:cNvPr id="6" name="內容版面配置區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998662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49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Envelope Match </a:t>
            </a:r>
            <a:r>
              <a:rPr lang="en-US" altLang="zh-TW" dirty="0" smtClean="0"/>
              <a:t>Filter</a:t>
            </a:r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502397" y="2209800"/>
            <a:ext cx="11187205" cy="3071939"/>
            <a:chOff x="0" y="0"/>
            <a:chExt cx="6958753" cy="1911138"/>
          </a:xfrm>
        </p:grpSpPr>
        <p:pic>
          <p:nvPicPr>
            <p:cNvPr id="5" name="圖片 4" descr="D:\group meeting\envelope.bmp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91" r="4702" b="5301"/>
            <a:stretch/>
          </p:blipFill>
          <p:spPr bwMode="auto">
            <a:xfrm>
              <a:off x="0" y="0"/>
              <a:ext cx="2378710" cy="190690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6" name="圖片 5" descr="D:\group meeting\attacking  signal.bmp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85" r="5606" b="5783"/>
            <a:stretch/>
          </p:blipFill>
          <p:spPr bwMode="auto">
            <a:xfrm>
              <a:off x="2391833" y="4233"/>
              <a:ext cx="2287905" cy="190690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圖片 6" descr="D:\group meeting\match filter.bmp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317" r="6747" b="5893"/>
            <a:stretch/>
          </p:blipFill>
          <p:spPr bwMode="auto">
            <a:xfrm>
              <a:off x="4690533" y="0"/>
              <a:ext cx="2268220" cy="190754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9179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Envelope Match Filter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89476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sz="2600" dirty="0" smtClean="0"/>
                  <a:t>Steps:</a:t>
                </a:r>
              </a:p>
              <a:p>
                <a:pPr marL="514350" indent="-514350">
                  <a:buAutoNum type="arabicParenBoth"/>
                </a:pPr>
                <a:r>
                  <a:rPr lang="en-US" altLang="zh-TW" sz="2600" dirty="0" smtClean="0"/>
                  <a:t>Find envelope amplitude: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TW" sz="2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600">
                          <a:latin typeface="Cambria Math" panose="02040503050406030204" pitchFamily="18" charset="0"/>
                        </a:rPr>
                        <m:t>max</m:t>
                      </m:r>
                      <m:d>
                        <m:dPr>
                          <m:ctrlPr>
                            <a:rPr lang="zh-TW" altLang="zh-TW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zh-TW" altLang="zh-TW" sz="2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  <m:e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zh-TW" altLang="zh-TW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≤(</m:t>
                          </m:r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+1)</m:t>
                          </m:r>
                          <m:sSub>
                            <m:sSubPr>
                              <m:ctrlPr>
                                <a:rPr lang="zh-TW" altLang="zh-TW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zh-TW" sz="2600" dirty="0"/>
              </a:p>
              <a:p>
                <a:pPr marL="0" indent="0">
                  <a:buNone/>
                </a:pPr>
                <a:r>
                  <a:rPr lang="en-US" altLang="zh-TW" sz="2600" dirty="0" smtClean="0"/>
                  <a:t>(2) Normalization </a:t>
                </a:r>
                <a:r>
                  <a:rPr lang="en-US" altLang="zh-TW" sz="2600" b="0" dirty="0" smtClean="0"/>
                  <a:t> </a:t>
                </a:r>
                <a:endParaRPr lang="en-US" altLang="zh-TW" sz="2600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TW" sz="2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zh-TW" altLang="zh-TW" sz="2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zh-TW" altLang="zh-TW" sz="2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zh-TW" altLang="zh-TW" sz="2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6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zh-TW" sz="2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0.2+0.1∗</m:t>
                              </m:r>
                              <m:sSub>
                                <m:sSubPr>
                                  <m:ctrlPr>
                                    <a:rPr lang="zh-TW" altLang="zh-TW" sz="2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6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altLang="zh-TW" sz="26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0.7</m:t>
                          </m:r>
                        </m:sup>
                      </m:sSup>
                    </m:oMath>
                  </m:oMathPara>
                </a14:m>
                <a:endParaRPr lang="en-US" altLang="zh-TW" sz="2600" dirty="0" smtClean="0"/>
              </a:p>
              <a:p>
                <a:pPr marL="0" indent="0">
                  <a:buNone/>
                </a:pPr>
                <a:r>
                  <a:rPr lang="en-US" altLang="zh-TW" sz="2600" dirty="0" smtClean="0"/>
                  <a:t>(3)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 sz="2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600" i="1">
                        <a:latin typeface="Cambria Math" panose="02040503050406030204" pitchFamily="18" charset="0"/>
                      </a:rPr>
                      <m:t>𝑐𝑜𝑛𝑣𝑜𝑙𝑢𝑡𝑖𝑜𝑛</m:t>
                    </m:r>
                    <m:r>
                      <a:rPr lang="en-US" altLang="zh-TW" sz="26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zh-TW" altLang="zh-TW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 sz="26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6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altLang="zh-TW" sz="2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sz="2600" dirty="0" smtClean="0"/>
                  <a:t>, </a:t>
                </a:r>
                <a:r>
                  <a:rPr lang="en-US" altLang="zh-TW" sz="2600" dirty="0"/>
                  <a:t>where </a:t>
                </a:r>
                <a:r>
                  <a:rPr lang="en-US" altLang="zh-TW" sz="2600" i="1" dirty="0"/>
                  <a:t>f</a:t>
                </a:r>
                <a:r>
                  <a:rPr lang="en-US" altLang="zh-TW" sz="2600" dirty="0"/>
                  <a:t> is the match </a:t>
                </a:r>
                <a:r>
                  <a:rPr lang="en-US" altLang="zh-TW" sz="2600" dirty="0" smtClean="0"/>
                  <a:t>filter.</a:t>
                </a:r>
              </a:p>
              <a:p>
                <a:pPr marL="0" indent="0">
                  <a:buNone/>
                </a:pPr>
                <a:r>
                  <a:rPr lang="en-US" altLang="zh-TW" sz="2600" dirty="0" smtClean="0"/>
                  <a:t>(4) </a:t>
                </a:r>
                <a:r>
                  <a:rPr lang="en-US" altLang="zh-TW" sz="26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 sz="2600" i="1">
                        <a:latin typeface="Cambria Math" panose="02040503050406030204" pitchFamily="18" charset="0"/>
                      </a:rPr>
                      <m:t>&gt;</m:t>
                    </m:r>
                    <m:r>
                      <m:rPr>
                        <m:sty m:val="p"/>
                      </m:rPr>
                      <a:rPr lang="en-US" altLang="zh-TW" sz="2600">
                        <a:latin typeface="Cambria Math" panose="02040503050406030204" pitchFamily="18" charset="0"/>
                      </a:rPr>
                      <m:t>threshold</m:t>
                    </m:r>
                  </m:oMath>
                </a14:m>
                <a:r>
                  <a:rPr lang="en-US" altLang="zh-TW" sz="2600" dirty="0"/>
                  <a:t>, then </a:t>
                </a:r>
                <a14:m>
                  <m:oMath xmlns:m="http://schemas.openxmlformats.org/officeDocument/2006/math">
                    <m:r>
                      <a:rPr lang="en-US" altLang="zh-TW" sz="2600" i="1">
                        <a:latin typeface="Cambria Math" panose="02040503050406030204" pitchFamily="18" charset="0"/>
                      </a:rPr>
                      <m:t>𝑘</m:t>
                    </m:r>
                    <m:sSub>
                      <m:sSubPr>
                        <m:ctrlPr>
                          <a:rPr lang="zh-TW" altLang="zh-TW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TW" sz="2600" dirty="0"/>
                  <a:t> is recognized as the location of onset</a:t>
                </a:r>
                <a:r>
                  <a:rPr lang="en-US" altLang="zh-TW" sz="2600" dirty="0" smtClean="0"/>
                  <a:t>.</a:t>
                </a: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89476"/>
              </a:xfrm>
              <a:blipFill rotWithShape="0">
                <a:blip r:embed="rId3"/>
                <a:stretch>
                  <a:fillRect l="-1101" t="-194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 descr="D:\group meeting\match filter.bmp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17" r="6747" b="5893"/>
          <a:stretch/>
        </p:blipFill>
        <p:spPr bwMode="auto">
          <a:xfrm>
            <a:off x="9125792" y="157315"/>
            <a:ext cx="2839113" cy="238727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2454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Envelope Match Filter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50" y="1998662"/>
            <a:ext cx="5334000" cy="4000500"/>
          </a:xfrm>
        </p:spPr>
      </p:pic>
      <p:pic>
        <p:nvPicPr>
          <p:cNvPr id="5" name="內容版面配置區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998662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09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819150" y="819150"/>
            <a:ext cx="105156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Onset detection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Magnitude Method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Short-term Energy Method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Surf Method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Envelope Match Filter</a:t>
            </a:r>
          </a:p>
          <a:p>
            <a:pPr marL="0" indent="0">
              <a:buNone/>
            </a:pPr>
            <a:r>
              <a:rPr lang="en-US" altLang="zh-TW" dirty="0" smtClean="0"/>
              <a:t>Pitch estimation</a:t>
            </a:r>
          </a:p>
          <a:p>
            <a:pPr marL="457200" lvl="1" indent="0">
              <a:buNone/>
            </a:pPr>
            <a:r>
              <a:rPr lang="en-US" altLang="zh-TW" dirty="0" smtClean="0"/>
              <a:t>- Autocorrelation Function</a:t>
            </a:r>
          </a:p>
          <a:p>
            <a:pPr marL="457200" lvl="1" indent="0">
              <a:buNone/>
            </a:pPr>
            <a:r>
              <a:rPr lang="en-US" altLang="zh-TW" dirty="0" smtClean="0"/>
              <a:t>- Average Magnitude Difference Function</a:t>
            </a:r>
          </a:p>
          <a:p>
            <a:pPr marL="457200" lvl="1" indent="0">
              <a:buNone/>
            </a:pPr>
            <a:r>
              <a:rPr lang="en-US" altLang="zh-TW" dirty="0" smtClean="0"/>
              <a:t>- Harmonic Product Spectrum</a:t>
            </a:r>
          </a:p>
          <a:p>
            <a:pPr marL="457200" lvl="1" indent="0">
              <a:buNone/>
            </a:pPr>
            <a:r>
              <a:rPr lang="en-US" altLang="zh-TW" dirty="0" smtClean="0"/>
              <a:t>- Proposed Method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Melody matching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Hidden Markov Model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Dynamic Programming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Linear Scaling</a:t>
            </a:r>
          </a:p>
        </p:txBody>
      </p:sp>
    </p:spTree>
    <p:extLst>
      <p:ext uri="{BB962C8B-B14F-4D97-AF65-F5344CB8AC3E}">
        <p14:creationId xmlns:p14="http://schemas.microsoft.com/office/powerpoint/2010/main" val="373358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QBSH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Retrieve a song when forgetting the names of singer and song.</a:t>
            </a:r>
          </a:p>
          <a:p>
            <a:endParaRPr lang="en-US" altLang="zh-TW" sz="2400" dirty="0"/>
          </a:p>
          <a:p>
            <a:r>
              <a:rPr lang="en-US" altLang="zh-TW" dirty="0" smtClean="0"/>
              <a:t>Extracting information from the humming input, comparing with database, and ranking by similarity.</a:t>
            </a:r>
          </a:p>
          <a:p>
            <a:endParaRPr lang="en-US" altLang="zh-TW" sz="2400" dirty="0"/>
          </a:p>
          <a:p>
            <a:r>
              <a:rPr lang="en-US" altLang="zh-TW" dirty="0" smtClean="0"/>
              <a:t>Include three main part:</a:t>
            </a:r>
          </a:p>
          <a:p>
            <a:pPr lvl="1"/>
            <a:r>
              <a:rPr lang="en-US" altLang="zh-TW" dirty="0" smtClean="0"/>
              <a:t>Onset detection</a:t>
            </a:r>
          </a:p>
          <a:p>
            <a:pPr lvl="1"/>
            <a:r>
              <a:rPr lang="en-US" altLang="zh-TW" dirty="0" smtClean="0"/>
              <a:t>Pitch estimation</a:t>
            </a:r>
          </a:p>
          <a:p>
            <a:pPr lvl="1"/>
            <a:r>
              <a:rPr lang="en-US" altLang="zh-TW" dirty="0" smtClean="0"/>
              <a:t>Melody matching</a:t>
            </a:r>
          </a:p>
          <a:p>
            <a:pPr marL="457200" lvl="1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086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Pitch extraction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Estimate the fundamental frequency of each note.</a:t>
            </a:r>
          </a:p>
          <a:p>
            <a:endParaRPr lang="en-US" altLang="zh-TW" dirty="0"/>
          </a:p>
          <a:p>
            <a:r>
              <a:rPr lang="en-US" altLang="zh-TW" dirty="0" smtClean="0"/>
              <a:t>Sound produced by humming are along with harmonics which interrupt the estimation of fundamental frequency.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040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Autocorrelation Function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>
                          <a:latin typeface="Cambria Math" panose="02040503050406030204" pitchFamily="18" charset="0"/>
                        </a:rPr>
                        <m:t>ACF</m:t>
                      </m:r>
                      <m:r>
                        <a:rPr lang="en-US" altLang="zh-TW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altLang="zh-TW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−1−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 smtClean="0"/>
                  <a:t>Where </a:t>
                </a:r>
                <a:r>
                  <a:rPr lang="en-US" altLang="zh-TW" i="1" dirty="0" smtClean="0"/>
                  <a:t>N</a:t>
                </a:r>
                <a:r>
                  <a:rPr lang="en-US" altLang="zh-TW" dirty="0" smtClean="0"/>
                  <a:t> </a:t>
                </a:r>
                <a:r>
                  <a:rPr lang="en-US" altLang="zh-TW" dirty="0"/>
                  <a:t>is the length of signal </a:t>
                </a:r>
                <a:r>
                  <a:rPr lang="en-US" altLang="zh-TW" i="1" dirty="0"/>
                  <a:t>x</a:t>
                </a:r>
                <a:r>
                  <a:rPr lang="en-US" altLang="zh-TW" dirty="0"/>
                  <a:t>, </a:t>
                </a:r>
                <a:r>
                  <a:rPr lang="en-US" altLang="zh-TW" i="1" dirty="0"/>
                  <a:t>n</a:t>
                </a:r>
                <a:r>
                  <a:rPr lang="en-US" altLang="zh-TW" dirty="0"/>
                  <a:t> is the time lag </a:t>
                </a:r>
                <a:r>
                  <a:rPr lang="en-US" altLang="zh-TW" dirty="0" smtClean="0"/>
                  <a:t>value.</a:t>
                </a:r>
              </a:p>
              <a:p>
                <a:r>
                  <a:rPr lang="en-US" altLang="zh-TW" dirty="0"/>
                  <a:t>If ACF has highest value at </a:t>
                </a:r>
                <a:r>
                  <a:rPr lang="en-US" altLang="zh-TW" i="1" dirty="0" smtClean="0"/>
                  <a:t>n</a:t>
                </a:r>
                <a:r>
                  <a:rPr lang="en-US" altLang="zh-TW" dirty="0" smtClean="0"/>
                  <a:t>=K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</a:t>
                </a:r>
                <a:r>
                  <a:rPr lang="zh-TW" altLang="en-US" dirty="0" smtClean="0"/>
                  <a:t>→  </a:t>
                </a:r>
                <a:r>
                  <a:rPr lang="en-US" altLang="zh-TW" dirty="0" smtClean="0"/>
                  <a:t>K </a:t>
                </a:r>
                <a:r>
                  <a:rPr lang="zh-TW" altLang="en-US" dirty="0" smtClean="0"/>
                  <a:t>＝</a:t>
                </a:r>
                <a:r>
                  <a:rPr lang="en-US" altLang="zh-TW" dirty="0" smtClean="0"/>
                  <a:t>time </a:t>
                </a:r>
                <a:r>
                  <a:rPr lang="en-US" altLang="zh-TW" dirty="0"/>
                  <a:t>period of </a:t>
                </a:r>
                <a:r>
                  <a:rPr lang="en-US" altLang="zh-TW" dirty="0" smtClean="0"/>
                  <a:t>signal</a:t>
                </a:r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</a:t>
                </a:r>
                <a:r>
                  <a:rPr lang="zh-TW" altLang="en-US" dirty="0" smtClean="0"/>
                  <a:t>→</a:t>
                </a:r>
                <a:r>
                  <a:rPr lang="en-US" altLang="zh-TW" dirty="0" smtClean="0"/>
                  <a:t>  fundamental </a:t>
                </a:r>
                <a:r>
                  <a:rPr lang="en-US" altLang="zh-TW" dirty="0"/>
                  <a:t>frequency </a:t>
                </a:r>
                <a:r>
                  <a:rPr lang="zh-TW" altLang="en-US" dirty="0" smtClean="0"/>
                  <a:t>＝</a:t>
                </a:r>
                <a:r>
                  <a:rPr lang="en-US" altLang="zh-TW" dirty="0" smtClean="0"/>
                  <a:t> </a:t>
                </a:r>
                <a:r>
                  <a:rPr lang="en-US" altLang="zh-TW" dirty="0"/>
                  <a:t>1/K.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文字方塊 6"/>
          <p:cNvSpPr txBox="1"/>
          <p:nvPr/>
        </p:nvSpPr>
        <p:spPr>
          <a:xfrm>
            <a:off x="838200" y="6330950"/>
            <a:ext cx="5829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[4] J.-S. R. Jang, “Audio signal processing and recognition,” </a:t>
            </a:r>
            <a:r>
              <a:rPr lang="en-US" altLang="zh-TW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on http://www. cs. </a:t>
            </a:r>
            <a:r>
              <a:rPr lang="en-US" altLang="zh-TW" sz="1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nthu</a:t>
            </a:r>
            <a:r>
              <a:rPr lang="en-US" altLang="zh-TW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altLang="zh-TW" sz="1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edu</a:t>
            </a:r>
            <a:r>
              <a:rPr lang="en-US" altLang="zh-TW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altLang="zh-TW" sz="1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tw</a:t>
            </a:r>
            <a:r>
              <a:rPr lang="en-US" altLang="zh-TW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/~ </a:t>
            </a:r>
            <a:r>
              <a:rPr lang="en-US" altLang="zh-TW" sz="1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jang</a:t>
            </a:r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2011.</a:t>
            </a:r>
            <a:endParaRPr lang="zh-TW" alt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zh-TW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圖片 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8"/>
          <a:stretch/>
        </p:blipFill>
        <p:spPr bwMode="auto">
          <a:xfrm>
            <a:off x="6972300" y="3289004"/>
            <a:ext cx="4823300" cy="33496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799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Average Magnitude  Difference </a:t>
            </a:r>
            <a:r>
              <a:rPr lang="en-US" altLang="zh-TW" dirty="0"/>
              <a:t>F</a:t>
            </a:r>
            <a:r>
              <a:rPr lang="en-US" altLang="zh-TW" dirty="0" smtClean="0"/>
              <a:t>unction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>
                          <a:latin typeface="Cambria Math" panose="02040503050406030204" pitchFamily="18" charset="0"/>
                        </a:rPr>
                        <m:t>AMDF</m:t>
                      </m:r>
                      <m:d>
                        <m:d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altLang="zh-TW">
                              <a:latin typeface="Cambria Math" panose="02040503050406030204" pitchFamily="18" charset="0"/>
                            </a:rPr>
                            <m:t>n</m:t>
                          </m:r>
                        </m:e>
                      </m:d>
                      <m:r>
                        <a:rPr lang="en-US" altLang="zh-TW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limLoc m:val="subSup"/>
                          <m:ctrlPr>
                            <a:rPr lang="zh-TW" altLang="zh-TW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−1−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zh-TW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d>
                                <m:dPr>
                                  <m:ctrlPr>
                                    <a:rPr lang="zh-TW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d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r>
                  <a:rPr lang="en-US" altLang="zh-TW" dirty="0" smtClean="0"/>
                  <a:t>If AMDF has a low value approximate to 0 at </a:t>
                </a:r>
                <a:r>
                  <a:rPr lang="en-US" altLang="zh-TW" i="1" dirty="0" smtClean="0"/>
                  <a:t>n</a:t>
                </a:r>
                <a:r>
                  <a:rPr lang="en-US" altLang="zh-TW" dirty="0" smtClean="0"/>
                  <a:t>=K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   </a:t>
                </a:r>
                <a:r>
                  <a:rPr lang="zh-TW" altLang="en-US" dirty="0" smtClean="0"/>
                  <a:t>→  </a:t>
                </a:r>
                <a:r>
                  <a:rPr lang="en-US" altLang="zh-TW" dirty="0" smtClean="0"/>
                  <a:t>K </a:t>
                </a:r>
                <a:r>
                  <a:rPr lang="zh-TW" altLang="en-US" dirty="0" smtClean="0"/>
                  <a:t>＝</a:t>
                </a:r>
                <a:r>
                  <a:rPr lang="en-US" altLang="zh-TW" dirty="0" smtClean="0"/>
                  <a:t>time period of signal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   </a:t>
                </a:r>
                <a:r>
                  <a:rPr lang="zh-TW" altLang="en-US" dirty="0" smtClean="0"/>
                  <a:t>→</a:t>
                </a:r>
                <a:r>
                  <a:rPr lang="en-US" altLang="zh-TW" dirty="0" smtClean="0"/>
                  <a:t>  fundamental frequency </a:t>
                </a:r>
                <a:r>
                  <a:rPr lang="zh-TW" altLang="en-US" dirty="0" smtClean="0"/>
                  <a:t>＝</a:t>
                </a:r>
                <a:r>
                  <a:rPr lang="en-US" altLang="zh-TW" dirty="0" smtClean="0"/>
                  <a:t> 1/K.</a:t>
                </a:r>
                <a:endParaRPr lang="zh-TW" altLang="en-US" dirty="0" smtClean="0"/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圖片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3" y="3762278"/>
            <a:ext cx="3960555" cy="292849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文字方塊 4"/>
          <p:cNvSpPr txBox="1"/>
          <p:nvPr/>
        </p:nvSpPr>
        <p:spPr>
          <a:xfrm>
            <a:off x="838200" y="6321443"/>
            <a:ext cx="5829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[4] J.-S. R. Jang, “Audio signal processing and recognition,” </a:t>
            </a:r>
            <a:r>
              <a:rPr lang="en-US" altLang="zh-TW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on http://www. cs. </a:t>
            </a:r>
            <a:r>
              <a:rPr lang="en-US" altLang="zh-TW" sz="1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nthu</a:t>
            </a:r>
            <a:r>
              <a:rPr lang="en-US" altLang="zh-TW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altLang="zh-TW" sz="1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edu</a:t>
            </a:r>
            <a:r>
              <a:rPr lang="en-US" altLang="zh-TW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altLang="zh-TW" sz="1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tw</a:t>
            </a:r>
            <a:r>
              <a:rPr lang="en-US" altLang="zh-TW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/~ </a:t>
            </a:r>
            <a:r>
              <a:rPr lang="en-US" altLang="zh-TW" sz="1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jang</a:t>
            </a:r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2011.</a:t>
            </a:r>
            <a:endParaRPr lang="zh-TW" alt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zh-TW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4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Harmonic Product Spectrum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pitch extraction </a:t>
            </a:r>
            <a:r>
              <a:rPr lang="en-US" altLang="zh-TW" dirty="0" smtClean="0"/>
              <a:t>method </a:t>
            </a:r>
            <a:r>
              <a:rPr lang="en-US" altLang="zh-TW" smtClean="0"/>
              <a:t>in the </a:t>
            </a:r>
            <a:r>
              <a:rPr lang="en-US" altLang="zh-TW" dirty="0"/>
              <a:t>frequency domain</a:t>
            </a:r>
            <a:endParaRPr lang="zh-TW" altLang="en-US" dirty="0"/>
          </a:p>
        </p:txBody>
      </p:sp>
      <p:pic>
        <p:nvPicPr>
          <p:cNvPr id="4" name="圖片 3" descr="D:\group meeting\hps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2463165"/>
            <a:ext cx="6648450" cy="41287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文字方塊 4"/>
          <p:cNvSpPr txBox="1"/>
          <p:nvPr/>
        </p:nvSpPr>
        <p:spPr>
          <a:xfrm>
            <a:off x="838200" y="6552893"/>
            <a:ext cx="11353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[4] J.-S. R. Jang, “Audio signal processing and recognition,” </a:t>
            </a:r>
            <a:r>
              <a:rPr lang="en-US" altLang="zh-TW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on http://www. cs. </a:t>
            </a:r>
            <a:r>
              <a:rPr lang="en-US" altLang="zh-TW" sz="1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nthu</a:t>
            </a:r>
            <a:r>
              <a:rPr lang="en-US" altLang="zh-TW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altLang="zh-TW" sz="1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edu</a:t>
            </a:r>
            <a:r>
              <a:rPr lang="en-US" altLang="zh-TW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altLang="zh-TW" sz="1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tw</a:t>
            </a:r>
            <a:r>
              <a:rPr lang="en-US" altLang="zh-TW" sz="1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/~ </a:t>
            </a:r>
            <a:r>
              <a:rPr lang="en-US" altLang="zh-TW" sz="1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jang</a:t>
            </a:r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2011.</a:t>
            </a:r>
            <a:endParaRPr lang="zh-TW" altLang="en-US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46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Proposed 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Frequency domain method</a:t>
            </a:r>
          </a:p>
          <a:p>
            <a:r>
              <a:rPr lang="en-US" altLang="zh-TW" dirty="0" smtClean="0"/>
              <a:t>Get top 3 peaks at f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, f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, f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. Fundamental frequency=min(f</a:t>
            </a:r>
            <a:r>
              <a:rPr lang="en-US" altLang="zh-TW" baseline="-25000" dirty="0" smtClean="0"/>
              <a:t>1</a:t>
            </a:r>
            <a:r>
              <a:rPr lang="en-US" altLang="zh-TW" dirty="0" smtClean="0"/>
              <a:t>, f</a:t>
            </a:r>
            <a:r>
              <a:rPr lang="en-US" altLang="zh-TW" baseline="-25000" dirty="0" smtClean="0"/>
              <a:t>2</a:t>
            </a:r>
            <a:r>
              <a:rPr lang="en-US" altLang="zh-TW" dirty="0" smtClean="0"/>
              <a:t>, f</a:t>
            </a:r>
            <a:r>
              <a:rPr lang="en-US" altLang="zh-TW" baseline="-25000" dirty="0" smtClean="0"/>
              <a:t>3</a:t>
            </a:r>
            <a:r>
              <a:rPr lang="en-US" altLang="zh-TW" dirty="0" smtClean="0"/>
              <a:t>).</a:t>
            </a:r>
          </a:p>
          <a:p>
            <a:endParaRPr lang="zh-TW" altLang="en-US" dirty="0"/>
          </a:p>
        </p:txBody>
      </p:sp>
      <p:pic>
        <p:nvPicPr>
          <p:cNvPr id="4" name="圖片 3" descr="D:\group meeting\note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10" t="7071"/>
          <a:stretch/>
        </p:blipFill>
        <p:spPr bwMode="auto">
          <a:xfrm>
            <a:off x="1375481" y="3140935"/>
            <a:ext cx="9441038" cy="33598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4012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819150" y="819150"/>
            <a:ext cx="105156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Onset detection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Magnitude Method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Short-term Energy Method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Surf Method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Envelope Match Filter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Pitch estimation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Autocorrelation Function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Average Magnitude Difference Function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Harmonic Product Spectrum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Proposed Method</a:t>
            </a:r>
          </a:p>
          <a:p>
            <a:pPr marL="0" indent="0">
              <a:buNone/>
            </a:pPr>
            <a:r>
              <a:rPr lang="en-US" altLang="zh-TW" dirty="0" smtClean="0"/>
              <a:t>Melody matching</a:t>
            </a:r>
          </a:p>
          <a:p>
            <a:pPr marL="457200" lvl="1" indent="0">
              <a:buNone/>
            </a:pPr>
            <a:r>
              <a:rPr lang="en-US" altLang="zh-TW" dirty="0" smtClean="0"/>
              <a:t>- Hidden Markov Model</a:t>
            </a:r>
          </a:p>
          <a:p>
            <a:pPr marL="457200" lvl="1" indent="0">
              <a:buNone/>
            </a:pPr>
            <a:r>
              <a:rPr lang="en-US" altLang="zh-TW" dirty="0" smtClean="0"/>
              <a:t>- Dynamic Programming</a:t>
            </a:r>
          </a:p>
          <a:p>
            <a:pPr marL="457200" lvl="1" indent="0">
              <a:buNone/>
            </a:pPr>
            <a:r>
              <a:rPr lang="en-US" altLang="zh-TW" dirty="0" smtClean="0"/>
              <a:t>- Linear Scaling</a:t>
            </a:r>
          </a:p>
        </p:txBody>
      </p:sp>
    </p:spTree>
    <p:extLst>
      <p:ext uri="{BB962C8B-B14F-4D97-AF65-F5344CB8AC3E}">
        <p14:creationId xmlns:p14="http://schemas.microsoft.com/office/powerpoint/2010/main" val="131836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Melody Matching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Transfer the pitch sequence extracted into MIDI number.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Compare the numeral sequence of sung input with  those in database.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012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Dynamic Programming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A method </a:t>
            </a:r>
            <a:r>
              <a:rPr lang="en-US" altLang="zh-TW" dirty="0"/>
              <a:t>to find an optimum solution to a multi-stage decision problem</a:t>
            </a:r>
            <a:r>
              <a:rPr lang="en-US" altLang="zh-TW" dirty="0" smtClean="0"/>
              <a:t>.</a:t>
            </a:r>
          </a:p>
          <a:p>
            <a:endParaRPr lang="en-US" altLang="zh-TW" dirty="0"/>
          </a:p>
          <a:p>
            <a:r>
              <a:rPr lang="en-US" altLang="zh-TW" dirty="0" smtClean="0"/>
              <a:t>Use </a:t>
            </a:r>
            <a:r>
              <a:rPr lang="en-US" altLang="zh-TW" dirty="0"/>
              <a:t>in DNA sequence </a:t>
            </a:r>
            <a:r>
              <a:rPr lang="en-US" altLang="zh-TW" dirty="0" smtClean="0"/>
              <a:t>matching.</a:t>
            </a:r>
          </a:p>
          <a:p>
            <a:endParaRPr lang="en-US" altLang="zh-TW" dirty="0"/>
          </a:p>
          <a:p>
            <a:r>
              <a:rPr lang="en-US" altLang="zh-TW" dirty="0" smtClean="0"/>
              <a:t>Alignment matrix</a:t>
            </a:r>
            <a:r>
              <a:rPr lang="en-US" altLang="zh-TW" dirty="0"/>
              <a:t> </a:t>
            </a:r>
            <a:r>
              <a:rPr lang="en-US" altLang="zh-TW" dirty="0" smtClean="0"/>
              <a:t>constructed by query  sequence </a:t>
            </a:r>
            <a:r>
              <a:rPr lang="en-US" altLang="zh-TW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TW" dirty="0" smtClean="0"/>
              <a:t> and target sequence </a:t>
            </a:r>
            <a:r>
              <a:rPr lang="en-US" altLang="zh-TW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endParaRPr lang="en-US" altLang="zh-TW" i="1" dirty="0" smtClean="0"/>
          </a:p>
          <a:p>
            <a:pPr marL="0" indent="0">
              <a:buNone/>
            </a:pPr>
            <a:endParaRPr lang="en-US" altLang="zh-TW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2668850" y="5956803"/>
                <a:ext cx="4377800" cy="7101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>
                          <a:latin typeface="Cambria Math" panose="02040503050406030204" pitchFamily="18" charset="0"/>
                        </a:rPr>
                        <m:t>𝑚𝑎𝑡𝑐h𝑆𝑐𝑜𝑟𝑒</m:t>
                      </m:r>
                      <m:d>
                        <m:d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zh-TW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zh-TW" altLang="en-US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&amp;2,  </m:t>
                              </m:r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&amp;−2,  </m:t>
                              </m:r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8850" y="5956803"/>
                <a:ext cx="4377800" cy="71019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2333625" y="4838805"/>
                <a:ext cx="7524750" cy="1117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 smtClean="0">
                          <a:latin typeface="Cambria Math" panose="02040503050406030204" pitchFamily="18" charset="0"/>
                        </a:rPr>
                        <m:t>𝐴𝑙𝑖𝑔𝑛𝑆𝑐𝑜𝑟𝑒</m:t>
                      </m:r>
                      <m:d>
                        <m:d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TW" alt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altLang="zh-TW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zh-TW" altLang="en-US" i="0">
                          <a:latin typeface="Cambria Math" panose="02040503050406030204" pitchFamily="18" charset="0"/>
                        </a:rPr>
                        <m:t>max</m:t>
                      </m:r>
                      <m:d>
                        <m:dPr>
                          <m:begChr m:val="{"/>
                          <m:endChr m:val=""/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d>
                                <m:dPr>
                                  <m:begChr m:val=""/>
                                  <m:ctrlP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𝐴𝑙𝑖𝑔𝑛𝑆𝑐𝑜𝑟𝑒</m:t>
                                  </m:r>
                                  <m:d>
                                    <m:dPr>
                                      <m:ctrlPr>
                                        <a:rPr lang="zh-TW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zh-TW" alt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zh-TW" altLang="en-US" i="0">
                                          <a:latin typeface="Cambria Math" panose="02040503050406030204" pitchFamily="18" charset="0"/>
                                        </a:rPr>
                                        <m:t>−1,</m:t>
                                      </m:r>
                                      <m:r>
                                        <a:rPr lang="zh-TW" alt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zh-TW" altLang="en-US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zh-TW" alt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𝑚𝑎𝑡𝑐h𝑆𝑐𝑜𝑟𝑒</m:t>
                                  </m:r>
                                  <m:r>
                                    <a:rPr lang="zh-TW" altLang="en-US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zh-TW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TW" altLang="en-US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zh-TW" altLang="en-US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zh-TW" altLang="en-US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zh-TW" alt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TW" altLang="en-US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zh-TW" alt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e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𝐴𝑙𝑖𝑔𝑛𝑆𝑐𝑜𝑟𝑒</m:t>
                              </m:r>
                              <m:d>
                                <m:dPr>
                                  <m:ctrlP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zh-TW" altLang="en-US" i="0">
                                      <a:latin typeface="Cambria Math" panose="02040503050406030204" pitchFamily="18" charset="0"/>
                                    </a:rPr>
                                    <m:t>−1,</m:t>
                                  </m:r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𝐴𝑙𝑖𝑔𝑛𝑆𝑐𝑜𝑟𝑒</m:t>
                              </m:r>
                              <m:d>
                                <m:dPr>
                                  <m:ctrlP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zh-TW" altLang="en-US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zh-TW" altLang="en-US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zh-TW" alt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625" y="4838805"/>
                <a:ext cx="7524750" cy="111799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509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Dynamic Programming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3661150" y="2479900"/>
                <a:ext cx="3916713" cy="6415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1600" i="1">
                          <a:latin typeface="Cambria Math" panose="02040503050406030204" pitchFamily="18" charset="0"/>
                        </a:rPr>
                        <m:t>𝑚𝑎𝑡𝑐h𝑆𝑐𝑜𝑟𝑒</m:t>
                      </m:r>
                      <m:d>
                        <m:dPr>
                          <m:ctrlPr>
                            <a:rPr lang="zh-TW" alt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zh-TW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6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zh-TW" alt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zh-TW" altLang="en-US" sz="1600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zh-TW" alt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TW" altLang="en-US" sz="1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zh-TW" altLang="en-US" sz="16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zh-TW" altLang="en-US" sz="160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zh-TW" alt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zh-TW" altLang="en-US" sz="1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zh-TW" altLang="en-US" sz="1600" i="0">
                                  <a:latin typeface="Cambria Math" panose="02040503050406030204" pitchFamily="18" charset="0"/>
                                </a:rPr>
                                <m:t>&amp;2,  </m:t>
                              </m:r>
                              <m:r>
                                <a:rPr lang="zh-TW" altLang="en-US" sz="1600" i="1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zh-TW" altLang="en-US" sz="1600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zh-TW" alt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600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b>
                                  <m:r>
                                    <a:rPr lang="zh-TW" alt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zh-TW" altLang="en-US" sz="16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zh-TW" alt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6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zh-TW" altLang="en-US" sz="16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 sz="1600" i="0">
                                  <a:latin typeface="Cambria Math" panose="02040503050406030204" pitchFamily="18" charset="0"/>
                                </a:rPr>
                                <m:t>&amp;−2,  </m:t>
                              </m:r>
                              <m:r>
                                <a:rPr lang="zh-TW" altLang="en-US" sz="1600" i="1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150" y="2479900"/>
                <a:ext cx="3916713" cy="64158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2562693" y="1405500"/>
                <a:ext cx="7524750" cy="10040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1600" i="1" smtClean="0">
                          <a:latin typeface="Cambria Math" panose="02040503050406030204" pitchFamily="18" charset="0"/>
                        </a:rPr>
                        <m:t>𝐴𝑙𝑖𝑔𝑛𝑆𝑐𝑜𝑟𝑒</m:t>
                      </m:r>
                      <m:d>
                        <m:dPr>
                          <m:ctrlPr>
                            <a:rPr lang="zh-TW" alt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sz="16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TW" altLang="en-US" sz="160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TW" altLang="en-US" sz="16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altLang="zh-TW" sz="16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zh-TW" altLang="en-US" sz="1600" i="0">
                          <a:latin typeface="Cambria Math" panose="02040503050406030204" pitchFamily="18" charset="0"/>
                        </a:rPr>
                        <m:t>max</m:t>
                      </m:r>
                      <m:d>
                        <m:dPr>
                          <m:begChr m:val="{"/>
                          <m:endChr m:val=""/>
                          <m:ctrlPr>
                            <a:rPr lang="zh-TW" alt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zh-TW" altLang="en-US" sz="1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zh-TW" altLang="en-US" sz="16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d>
                                <m:dPr>
                                  <m:begChr m:val=""/>
                                  <m:ctrlPr>
                                    <a:rPr lang="zh-TW" alt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TW" altLang="en-US" sz="1600" i="1">
                                      <a:latin typeface="Cambria Math" panose="02040503050406030204" pitchFamily="18" charset="0"/>
                                    </a:rPr>
                                    <m:t>𝐴𝑙𝑖𝑔𝑛𝑆𝑐𝑜𝑟𝑒</m:t>
                                  </m:r>
                                  <m:d>
                                    <m:dPr>
                                      <m:ctrlPr>
                                        <a:rPr lang="zh-TW" alt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zh-TW" altLang="en-US" sz="16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zh-TW" altLang="en-US" sz="1600" i="0">
                                          <a:latin typeface="Cambria Math" panose="02040503050406030204" pitchFamily="18" charset="0"/>
                                        </a:rPr>
                                        <m:t>−1,</m:t>
                                      </m:r>
                                      <m:r>
                                        <a:rPr lang="zh-TW" altLang="en-US" sz="16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zh-TW" altLang="en-US" sz="1600" i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  <m:r>
                                    <a:rPr lang="zh-TW" altLang="en-US" sz="16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zh-TW" altLang="en-US" sz="1600" i="1">
                                      <a:latin typeface="Cambria Math" panose="02040503050406030204" pitchFamily="18" charset="0"/>
                                    </a:rPr>
                                    <m:t>𝑚𝑎𝑡𝑐h𝑆𝑐𝑜𝑟𝑒</m:t>
                                  </m:r>
                                  <m:r>
                                    <a:rPr lang="zh-TW" altLang="en-US" sz="1600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zh-TW" alt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TW" altLang="en-US" sz="16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zh-TW" altLang="en-US" sz="16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zh-TW" altLang="en-US" sz="16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zh-TW" alt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TW" altLang="en-US" sz="16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zh-TW" altLang="en-US" sz="16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e>
                              <m:r>
                                <a:rPr lang="zh-TW" altLang="en-US" sz="16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zh-TW" altLang="en-US" sz="1600" i="1">
                                  <a:latin typeface="Cambria Math" panose="02040503050406030204" pitchFamily="18" charset="0"/>
                                </a:rPr>
                                <m:t>𝐴𝑙𝑖𝑔𝑛𝑆𝑐𝑜𝑟𝑒</m:t>
                              </m:r>
                              <m:d>
                                <m:dPr>
                                  <m:ctrlPr>
                                    <a:rPr lang="zh-TW" alt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TW" alt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zh-TW" altLang="en-US" sz="1600" i="0">
                                      <a:latin typeface="Cambria Math" panose="02040503050406030204" pitchFamily="18" charset="0"/>
                                    </a:rPr>
                                    <m:t>−1,</m:t>
                                  </m:r>
                                  <m:r>
                                    <a:rPr lang="zh-TW" altLang="en-US" sz="16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</m:d>
                              <m:r>
                                <a:rPr lang="zh-TW" altLang="en-US" sz="16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zh-TW" altLang="en-US" sz="16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zh-TW" altLang="en-US" sz="1600" i="1">
                                  <a:latin typeface="Cambria Math" panose="02040503050406030204" pitchFamily="18" charset="0"/>
                                </a:rPr>
                                <m:t>𝐴𝑙𝑖𝑔𝑛𝑆𝑐𝑜𝑟𝑒</m:t>
                              </m:r>
                              <m:d>
                                <m:dPr>
                                  <m:ctrlPr>
                                    <a:rPr lang="zh-TW" alt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TW" alt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zh-TW" altLang="en-US" sz="16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zh-TW" altLang="en-US" sz="16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zh-TW" altLang="en-US" sz="1600" i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zh-TW" altLang="en-US" sz="16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1600" dirty="0"/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693" y="1405500"/>
                <a:ext cx="7524750" cy="100405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5285209" y="4964353"/>
                <a:ext cx="7524750" cy="7761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1200" i="1" smtClean="0">
                          <a:latin typeface="Cambria Math" panose="02040503050406030204" pitchFamily="18" charset="0"/>
                        </a:rPr>
                        <m:t>𝐴𝑙𝑖𝑔𝑛𝑆𝑐𝑜𝑟𝑒</m:t>
                      </m:r>
                      <m:d>
                        <m:dPr>
                          <m:ctrlPr>
                            <a:rPr lang="zh-TW" alt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sz="12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TW" altLang="en-US" sz="1200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TW" altLang="en-US" sz="12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d>
                      <m:r>
                        <a:rPr lang="en-US" altLang="zh-TW" sz="1200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zh-TW" altLang="en-US" sz="1200" i="0">
                          <a:latin typeface="Cambria Math" panose="02040503050406030204" pitchFamily="18" charset="0"/>
                        </a:rPr>
                        <m:t>max</m:t>
                      </m:r>
                      <m:d>
                        <m:dPr>
                          <m:begChr m:val="{"/>
                          <m:endChr m:val=""/>
                          <m:ctrlPr>
                            <a:rPr lang="zh-TW" alt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zh-TW" altLang="en-US" sz="12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zh-TW" altLang="en-US" sz="12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d>
                                <m:dPr>
                                  <m:begChr m:val=""/>
                                  <m:ctrlPr>
                                    <a:rPr lang="zh-TW" alt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12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zh-TW" altLang="en-US" sz="12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zh-TW" altLang="en-US" sz="1200" i="1">
                                      <a:latin typeface="Cambria Math" panose="02040503050406030204" pitchFamily="18" charset="0"/>
                                    </a:rPr>
                                    <m:t>𝑚𝑎𝑡𝑐h𝑆𝑐𝑜𝑟𝑒</m:t>
                                  </m:r>
                                  <m:r>
                                    <a:rPr lang="zh-TW" altLang="en-US" sz="1200" i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zh-TW" alt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TW" altLang="en-US" sz="1200" i="1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e>
                                    <m:sub>
                                      <m:r>
                                        <a:rPr lang="zh-TW" altLang="en-US" sz="12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zh-TW" altLang="en-US" sz="1200" i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zh-TW" altLang="en-US" sz="1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TW" altLang="en-US" sz="12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zh-TW" altLang="en-US" sz="12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zh-TW" sz="1200" b="0" i="1" smtClean="0">
                                  <a:latin typeface="Cambria Math" panose="02040503050406030204" pitchFamily="18" charset="0"/>
                                </a:rPr>
                                <m:t>     =3</m:t>
                              </m:r>
                            </m:e>
                            <m:e>
                              <m:r>
                                <a:rPr lang="zh-TW" altLang="en-US" sz="12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altLang="zh-TW" sz="1200" b="0" i="1" smtClean="0">
                                  <a:latin typeface="Cambria Math" panose="02040503050406030204" pitchFamily="18" charset="0"/>
                                </a:rPr>
                                <m:t>0−</m:t>
                              </m:r>
                              <m:r>
                                <a:rPr lang="zh-TW" altLang="en-US" sz="1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altLang="zh-TW" sz="1200" b="0" i="1" smtClean="0">
                                  <a:latin typeface="Cambria Math" panose="02040503050406030204" pitchFamily="18" charset="0"/>
                                </a:rPr>
                                <m:t>                                        =−1</m:t>
                              </m:r>
                            </m:e>
                            <m:e>
                              <m:r>
                                <a:rPr lang="zh-TW" altLang="en-US" sz="1200" i="0"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r>
                                <a:rPr lang="en-US" altLang="zh-TW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zh-TW" altLang="en-US" sz="12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  <m:r>
                                <a:rPr lang="en-US" altLang="zh-TW" sz="1200" b="0" i="1" smtClean="0">
                                  <a:latin typeface="Cambria Math" panose="02040503050406030204" pitchFamily="18" charset="0"/>
                                </a:rPr>
                                <m:t>                                        =−1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5209" y="4964353"/>
                <a:ext cx="7524750" cy="7761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0" name="內容版面配置區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2814127"/>
              </p:ext>
            </p:extLst>
          </p:nvPr>
        </p:nvGraphicFramePr>
        <p:xfrm>
          <a:off x="747626" y="3452759"/>
          <a:ext cx="6220338" cy="30231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36223"/>
                <a:gridCol w="1036223"/>
                <a:gridCol w="1036973"/>
                <a:gridCol w="1036973"/>
                <a:gridCol w="1036973"/>
                <a:gridCol w="1036973"/>
              </a:tblGrid>
              <a:tr h="4318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   </a:t>
                      </a:r>
                      <a:r>
                        <a:rPr lang="en-US" sz="1400" kern="100" dirty="0" smtClean="0">
                          <a:effectLst/>
                        </a:rPr>
                        <a:t>       </a:t>
                      </a:r>
                      <a:r>
                        <a:rPr lang="en-US" sz="1400" kern="100" dirty="0">
                          <a:effectLst/>
                        </a:rPr>
                        <a:t>Target</a:t>
                      </a:r>
                      <a:endParaRPr lang="zh-TW" sz="1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Query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G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A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B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B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</a:tr>
              <a:tr h="431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-2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-3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-4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</a:tr>
              <a:tr h="431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G</a:t>
                      </a:r>
                      <a:endParaRPr lang="zh-TW" sz="14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-1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</a:tr>
              <a:tr h="431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D</a:t>
                      </a:r>
                      <a:endParaRPr lang="zh-TW" sz="14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-2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-2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</a:tr>
              <a:tr h="431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A</a:t>
                      </a:r>
                      <a:endParaRPr lang="zh-TW" sz="14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-3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zh-TW" sz="14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-1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</a:tr>
              <a:tr h="431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C</a:t>
                      </a:r>
                      <a:endParaRPr lang="zh-TW" sz="14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-4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-1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2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</a:tr>
              <a:tr h="431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B</a:t>
                      </a:r>
                      <a:endParaRPr lang="zh-TW" sz="14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-5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-2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4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3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</a:tr>
            </a:tbl>
          </a:graphicData>
        </a:graphic>
      </p:graphicFrame>
      <p:cxnSp>
        <p:nvCxnSpPr>
          <p:cNvPr id="31" name="直線單箭頭接點 30"/>
          <p:cNvCxnSpPr/>
          <p:nvPr/>
        </p:nvCxnSpPr>
        <p:spPr>
          <a:xfrm flipH="1">
            <a:off x="5663380" y="6285638"/>
            <a:ext cx="5407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/>
          <p:nvPr/>
        </p:nvCxnSpPr>
        <p:spPr>
          <a:xfrm flipH="1" flipV="1">
            <a:off x="5663380" y="5892350"/>
            <a:ext cx="540774" cy="294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/>
          <p:nvPr/>
        </p:nvCxnSpPr>
        <p:spPr>
          <a:xfrm flipV="1">
            <a:off x="5407742" y="5479395"/>
            <a:ext cx="0" cy="226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/>
          <p:nvPr/>
        </p:nvCxnSpPr>
        <p:spPr>
          <a:xfrm flipH="1">
            <a:off x="4547418" y="5813694"/>
            <a:ext cx="5997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/>
          <p:nvPr/>
        </p:nvCxnSpPr>
        <p:spPr>
          <a:xfrm flipH="1" flipV="1">
            <a:off x="4562166" y="5479395"/>
            <a:ext cx="599768" cy="226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 flipH="1">
            <a:off x="4562166" y="5390904"/>
            <a:ext cx="5997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/>
          <p:nvPr/>
        </p:nvCxnSpPr>
        <p:spPr>
          <a:xfrm flipH="1" flipV="1">
            <a:off x="3539613" y="5027111"/>
            <a:ext cx="560438" cy="275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 flipV="1">
            <a:off x="3333135" y="4614156"/>
            <a:ext cx="0" cy="216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flipH="1" flipV="1">
            <a:off x="2517059" y="4132376"/>
            <a:ext cx="530941" cy="324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/>
          <p:nvPr/>
        </p:nvCxnSpPr>
        <p:spPr>
          <a:xfrm flipH="1" flipV="1">
            <a:off x="4532670" y="5862854"/>
            <a:ext cx="629264" cy="294966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/>
          <p:nvPr/>
        </p:nvCxnSpPr>
        <p:spPr>
          <a:xfrm flipV="1">
            <a:off x="4414682" y="5489227"/>
            <a:ext cx="0" cy="22614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單箭頭接點 6"/>
          <p:cNvCxnSpPr/>
          <p:nvPr/>
        </p:nvCxnSpPr>
        <p:spPr>
          <a:xfrm flipH="1" flipV="1">
            <a:off x="4316361" y="5489227"/>
            <a:ext cx="9833" cy="226142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93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Dynamic Programming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691561"/>
              </p:ext>
            </p:extLst>
          </p:nvPr>
        </p:nvGraphicFramePr>
        <p:xfrm>
          <a:off x="838200" y="5061568"/>
          <a:ext cx="10515600" cy="56675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200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route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3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4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Target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G - AB - B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G - A - BB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G - ABB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G </a:t>
                      </a:r>
                      <a:r>
                        <a:rPr lang="en-US" sz="1200" kern="100" dirty="0" smtClean="0">
                          <a:effectLst/>
                        </a:rPr>
                        <a:t>- A  - B </a:t>
                      </a:r>
                      <a:r>
                        <a:rPr lang="en-US" sz="1200" kern="100" dirty="0" err="1" smtClean="0">
                          <a:effectLst/>
                        </a:rPr>
                        <a:t>B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Query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GDA - CB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GDAC - B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GDACB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G D A C B </a:t>
                      </a:r>
                      <a:r>
                        <a:rPr lang="en-US" sz="1200" kern="100" dirty="0">
                          <a:effectLst/>
                        </a:rPr>
                        <a:t>-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8" name="內容版面配置區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5236721"/>
              </p:ext>
            </p:extLst>
          </p:nvPr>
        </p:nvGraphicFramePr>
        <p:xfrm>
          <a:off x="2428942" y="1690688"/>
          <a:ext cx="6220338" cy="30231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36223"/>
                <a:gridCol w="1036223"/>
                <a:gridCol w="1036973"/>
                <a:gridCol w="1036973"/>
                <a:gridCol w="1036973"/>
                <a:gridCol w="1036973"/>
              </a:tblGrid>
              <a:tr h="4318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   </a:t>
                      </a:r>
                      <a:r>
                        <a:rPr lang="en-US" sz="1400" kern="100" dirty="0" smtClean="0">
                          <a:effectLst/>
                        </a:rPr>
                        <a:t>       </a:t>
                      </a:r>
                      <a:r>
                        <a:rPr lang="en-US" sz="1400" kern="100" dirty="0">
                          <a:effectLst/>
                        </a:rPr>
                        <a:t>Target</a:t>
                      </a:r>
                      <a:endParaRPr lang="zh-TW" sz="1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Query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G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A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B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B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</a:tr>
              <a:tr h="431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-2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-3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-4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</a:tr>
              <a:tr h="431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G</a:t>
                      </a:r>
                      <a:endParaRPr lang="zh-TW" sz="14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-1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</a:tr>
              <a:tr h="431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D</a:t>
                      </a:r>
                      <a:endParaRPr lang="zh-TW" sz="14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-2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-2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</a:tr>
              <a:tr h="431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A</a:t>
                      </a:r>
                      <a:endParaRPr lang="zh-TW" sz="14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-3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-1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</a:tr>
              <a:tr h="431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C</a:t>
                      </a:r>
                      <a:endParaRPr lang="zh-TW" sz="1400" kern="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 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-4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-1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2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0</a:t>
                      </a:r>
                      <a:endParaRPr lang="zh-TW" sz="14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</a:tr>
              <a:tr h="431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B</a:t>
                      </a:r>
                      <a:endParaRPr lang="zh-TW" sz="1400" kern="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-5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-2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4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3</a:t>
                      </a:r>
                      <a:endParaRPr lang="zh-TW" sz="14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80979" marR="80979" marT="0" marB="0" anchor="ctr"/>
                </a:tc>
              </a:tr>
            </a:tbl>
          </a:graphicData>
        </a:graphic>
      </p:graphicFrame>
      <p:cxnSp>
        <p:nvCxnSpPr>
          <p:cNvPr id="19" name="直線單箭頭接點 18"/>
          <p:cNvCxnSpPr/>
          <p:nvPr/>
        </p:nvCxnSpPr>
        <p:spPr>
          <a:xfrm flipH="1">
            <a:off x="7344696" y="4523567"/>
            <a:ext cx="5407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 flipH="1" flipV="1">
            <a:off x="7344696" y="4130279"/>
            <a:ext cx="540774" cy="2949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 flipV="1">
            <a:off x="7089058" y="3717324"/>
            <a:ext cx="0" cy="226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 flipH="1">
            <a:off x="6228734" y="4051623"/>
            <a:ext cx="5997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 flipH="1" flipV="1">
            <a:off x="6243482" y="3717324"/>
            <a:ext cx="599768" cy="2261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/>
          <p:nvPr/>
        </p:nvCxnSpPr>
        <p:spPr>
          <a:xfrm flipH="1">
            <a:off x="6243482" y="3628833"/>
            <a:ext cx="59976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 flipH="1" flipV="1">
            <a:off x="5220929" y="3265040"/>
            <a:ext cx="560438" cy="2753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 flipV="1">
            <a:off x="5014451" y="2852085"/>
            <a:ext cx="0" cy="216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/>
          <p:nvPr/>
        </p:nvCxnSpPr>
        <p:spPr>
          <a:xfrm flipH="1" flipV="1">
            <a:off x="4198375" y="2370305"/>
            <a:ext cx="530941" cy="324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 flipH="1" flipV="1">
            <a:off x="6213986" y="4100783"/>
            <a:ext cx="629264" cy="294966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 flipV="1">
            <a:off x="6115663" y="3727156"/>
            <a:ext cx="0" cy="22614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 flipV="1">
            <a:off x="5978010" y="3727156"/>
            <a:ext cx="0" cy="226142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79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system diagram</a:t>
            </a:r>
            <a:endParaRPr lang="zh-TW" altLang="en-US" dirty="0"/>
          </a:p>
        </p:txBody>
      </p:sp>
      <p:pic>
        <p:nvPicPr>
          <p:cNvPr id="4" name="內容版面配置區 3" descr="D:\_HOME\Picture\未命名2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057" y="1843088"/>
            <a:ext cx="7987885" cy="45907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327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Markov Model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Markov model: a </a:t>
                </a:r>
                <a:r>
                  <a:rPr lang="en-US" altLang="zh-TW" dirty="0"/>
                  <a:t>probability</a:t>
                </a:r>
                <a:r>
                  <a:rPr lang="en-US" altLang="zh-TW" dirty="0" smtClean="0"/>
                  <a:t> </a:t>
                </a:r>
                <a:r>
                  <a:rPr lang="en-US" altLang="zh-TW" dirty="0"/>
                  <a:t>transition </a:t>
                </a:r>
                <a:r>
                  <a:rPr lang="en-US" altLang="zh-TW" dirty="0" smtClean="0"/>
                  <a:t>model</a:t>
                </a:r>
              </a:p>
              <a:p>
                <a:r>
                  <a:rPr lang="en-US" altLang="zh-TW" dirty="0" smtClean="0"/>
                  <a:t>Three </a:t>
                </a:r>
                <a:r>
                  <a:rPr lang="en-US" altLang="zh-TW" dirty="0"/>
                  <a:t>basic </a:t>
                </a:r>
                <a:r>
                  <a:rPr lang="en-US" altLang="zh-TW" dirty="0" smtClean="0"/>
                  <a:t>elements:</a:t>
                </a:r>
              </a:p>
              <a:p>
                <a:pPr marL="0" indent="0">
                  <a:buNone/>
                </a:pPr>
                <a:r>
                  <a:rPr lang="en-US" altLang="zh-TW" dirty="0" smtClean="0"/>
                  <a:t>   (</a:t>
                </a:r>
                <a:r>
                  <a:rPr lang="en-US" altLang="zh-TW" dirty="0"/>
                  <a:t>1)A set of states</a:t>
                </a:r>
                <a14:m>
                  <m:oMath xmlns:m="http://schemas.openxmlformats.org/officeDocument/2006/math">
                    <m:r>
                      <a:rPr lang="en-US" altLang="zh-TW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zh-TW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TW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TW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altLang="zh-TW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altLang="zh-TW" dirty="0" smtClean="0"/>
              </a:p>
              <a:p>
                <a:pPr marL="0" indent="0">
                  <a:buNone/>
                </a:pPr>
                <a:r>
                  <a:rPr lang="en-US" altLang="zh-TW" dirty="0"/>
                  <a:t> </a:t>
                </a:r>
                <a:r>
                  <a:rPr lang="en-US" altLang="zh-TW" dirty="0" smtClean="0"/>
                  <a:t>  </a:t>
                </a:r>
                <a:r>
                  <a:rPr lang="en-US" altLang="zh-TW" dirty="0"/>
                  <a:t>(2)A set of transition probabilities </a:t>
                </a:r>
                <a:r>
                  <a:rPr lang="en-US" altLang="zh-TW" i="1" dirty="0" smtClean="0"/>
                  <a:t>T</a:t>
                </a:r>
              </a:p>
              <a:p>
                <a:pPr marL="0" indent="0">
                  <a:buNone/>
                </a:pPr>
                <a:r>
                  <a:rPr lang="en-US" altLang="zh-TW" i="1" dirty="0"/>
                  <a:t> </a:t>
                </a:r>
                <a:r>
                  <a:rPr lang="en-US" altLang="zh-TW" i="1" dirty="0" smtClean="0"/>
                  <a:t>  </a:t>
                </a:r>
                <a:r>
                  <a:rPr lang="en-US" altLang="zh-TW" dirty="0"/>
                  <a:t>(3)A initial probability distribution </a:t>
                </a:r>
                <a:r>
                  <a:rPr lang="en-US" altLang="zh-TW" dirty="0">
                    <a:latin typeface="Symbol" panose="05050102010706020507" pitchFamily="18" charset="2"/>
                  </a:rPr>
                  <a:t>p</a:t>
                </a:r>
              </a:p>
              <a:p>
                <a:endParaRPr lang="en-US" altLang="zh-TW" dirty="0" smtClean="0"/>
              </a:p>
              <a:p>
                <a:endParaRPr lang="en-US" altLang="zh-TW" dirty="0"/>
              </a:p>
              <a:p>
                <a:endParaRPr lang="en-US" altLang="zh-TW" dirty="0" smtClean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圖片 3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35" b="8076"/>
          <a:stretch/>
        </p:blipFill>
        <p:spPr bwMode="auto">
          <a:xfrm>
            <a:off x="438150" y="4640263"/>
            <a:ext cx="6723569" cy="1824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177215"/>
              </p:ext>
            </p:extLst>
          </p:nvPr>
        </p:nvGraphicFramePr>
        <p:xfrm>
          <a:off x="7371268" y="4001294"/>
          <a:ext cx="4630230" cy="27045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6046"/>
                <a:gridCol w="926046"/>
                <a:gridCol w="926046"/>
                <a:gridCol w="926046"/>
                <a:gridCol w="926046"/>
              </a:tblGrid>
              <a:tr h="635595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     from</a:t>
                      </a:r>
                    </a:p>
                    <a:p>
                      <a:r>
                        <a:rPr lang="en-US" altLang="zh-TW" dirty="0" smtClean="0"/>
                        <a:t>to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Symbol" panose="05050102010706020507" pitchFamily="18" charset="2"/>
                        </a:rPr>
                        <a:t>a</a:t>
                      </a:r>
                      <a:endParaRPr lang="zh-TW" altLang="en-US" dirty="0">
                        <a:latin typeface="Symbol" panose="05050102010706020507" pitchFamily="18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Symbol" panose="05050102010706020507" pitchFamily="18" charset="2"/>
                        </a:rPr>
                        <a:t>b</a:t>
                      </a:r>
                      <a:endParaRPr lang="zh-TW" altLang="en-US" dirty="0">
                        <a:latin typeface="Symbol" panose="05050102010706020507" pitchFamily="18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Symbol" panose="05050102010706020507" pitchFamily="18" charset="2"/>
                        </a:rPr>
                        <a:t>g</a:t>
                      </a:r>
                      <a:endParaRPr lang="zh-TW" altLang="en-US" dirty="0">
                        <a:latin typeface="Symbol" panose="05050102010706020507" pitchFamily="18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Symbol" panose="05050102010706020507" pitchFamily="18" charset="2"/>
                        </a:rPr>
                        <a:t>w</a:t>
                      </a:r>
                      <a:endParaRPr lang="zh-TW" altLang="en-US" dirty="0">
                        <a:latin typeface="Symbol" panose="05050102010706020507" pitchFamily="18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10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Symbol" panose="05050102010706020507" pitchFamily="18" charset="2"/>
                        </a:rPr>
                        <a:t>a</a:t>
                      </a:r>
                      <a:endParaRPr lang="zh-TW" altLang="en-US" dirty="0">
                        <a:latin typeface="Symbol" panose="05050102010706020507" pitchFamily="18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10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Symbol" panose="05050102010706020507" pitchFamily="18" charset="2"/>
                        </a:rPr>
                        <a:t>b</a:t>
                      </a:r>
                      <a:endParaRPr lang="zh-TW" altLang="en-US" dirty="0">
                        <a:latin typeface="Symbol" panose="05050102010706020507" pitchFamily="18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10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Symbol" panose="05050102010706020507" pitchFamily="18" charset="2"/>
                        </a:rPr>
                        <a:t>g</a:t>
                      </a:r>
                      <a:endParaRPr lang="zh-TW" altLang="en-US" dirty="0">
                        <a:latin typeface="Symbol" panose="05050102010706020507" pitchFamily="18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0.5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6105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Symbol" panose="05050102010706020507" pitchFamily="18" charset="2"/>
                        </a:rPr>
                        <a:t>w</a:t>
                      </a:r>
                      <a:endParaRPr lang="zh-TW" altLang="en-US" dirty="0">
                        <a:latin typeface="Symbol" panose="05050102010706020507" pitchFamily="18" charset="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49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Hidden Markov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Hidden Markov model: </a:t>
            </a:r>
            <a:r>
              <a:rPr lang="en-US" altLang="zh-TW" dirty="0"/>
              <a:t>an extended version of Markov </a:t>
            </a:r>
            <a:r>
              <a:rPr lang="en-US" altLang="zh-TW" dirty="0" smtClean="0"/>
              <a:t>Model. </a:t>
            </a:r>
          </a:p>
          <a:p>
            <a:r>
              <a:rPr lang="en-US" altLang="zh-TW" dirty="0" smtClean="0"/>
              <a:t>Each state is a </a:t>
            </a:r>
            <a:r>
              <a:rPr lang="en-US" altLang="zh-TW" dirty="0"/>
              <a:t>probability </a:t>
            </a:r>
            <a:r>
              <a:rPr lang="en-US" altLang="zh-TW" dirty="0" smtClean="0"/>
              <a:t>function.</a:t>
            </a:r>
            <a:endParaRPr lang="zh-TW" altLang="en-US" dirty="0"/>
          </a:p>
        </p:txBody>
      </p:sp>
      <p:grpSp>
        <p:nvGrpSpPr>
          <p:cNvPr id="6" name="群組 3"/>
          <p:cNvGrpSpPr>
            <a:grpSpLocks/>
          </p:cNvGrpSpPr>
          <p:nvPr/>
        </p:nvGrpSpPr>
        <p:grpSpPr bwMode="auto">
          <a:xfrm>
            <a:off x="2198687" y="3173412"/>
            <a:ext cx="7794625" cy="2303463"/>
            <a:chOff x="611560" y="2051150"/>
            <a:chExt cx="7794253" cy="2303462"/>
          </a:xfrm>
        </p:grpSpPr>
        <p:pic>
          <p:nvPicPr>
            <p:cNvPr id="7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4213" y="2051150"/>
              <a:ext cx="7721600" cy="2303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文字方塊 1"/>
            <p:cNvSpPr txBox="1">
              <a:spLocks noChangeArrowheads="1"/>
            </p:cNvSpPr>
            <p:nvPr/>
          </p:nvSpPr>
          <p:spPr bwMode="auto">
            <a:xfrm>
              <a:off x="611560" y="3862169"/>
              <a:ext cx="3866678" cy="49244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/>
              <a:r>
                <a:rPr lang="en-US" altLang="zh-TW" sz="2600" dirty="0"/>
                <a:t>RGBGGBBGRRR……</a:t>
              </a:r>
              <a:endParaRPr lang="zh-TW" altLang="en-US" sz="2600" dirty="0"/>
            </a:p>
          </p:txBody>
        </p:sp>
      </p:grpSp>
      <p:sp>
        <p:nvSpPr>
          <p:cNvPr id="9" name="矩形 8"/>
          <p:cNvSpPr/>
          <p:nvPr/>
        </p:nvSpPr>
        <p:spPr>
          <a:xfrm>
            <a:off x="838200" y="6516885"/>
            <a:ext cx="93916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[8] Fundamentals </a:t>
            </a:r>
            <a:r>
              <a:rPr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of Speech Signal </a:t>
            </a:r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Processing, http</a:t>
            </a:r>
            <a:r>
              <a:rPr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://speech.ee.ntu.edu.tw/DSP2015Autumn/</a:t>
            </a:r>
            <a:endParaRPr lang="zh-TW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89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Hidden Markov </a:t>
            </a:r>
            <a:r>
              <a:rPr lang="en-US" altLang="zh-TW" dirty="0" smtClean="0"/>
              <a:t>Model for melody matching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 smtClean="0"/>
                  <a:t>No </a:t>
                </a:r>
                <a:r>
                  <a:rPr lang="en-US" altLang="zh-TW" dirty="0"/>
                  <a:t>zero-probability transition </a:t>
                </a:r>
                <a:r>
                  <a:rPr lang="en-US" altLang="zh-TW" dirty="0" smtClean="0"/>
                  <a:t>exists.</a:t>
                </a:r>
              </a:p>
              <a:p>
                <a:pPr marL="0" indent="0">
                  <a:buNone/>
                </a:pPr>
                <a:r>
                  <a:rPr lang="zh-TW" altLang="en-US" dirty="0" smtClean="0"/>
                  <a:t>→ </a:t>
                </a:r>
                <a:r>
                  <a:rPr lang="en-US" altLang="zh-TW" dirty="0" smtClean="0"/>
                  <a:t>Give </a:t>
                </a:r>
                <a:r>
                  <a:rPr lang="en-US" altLang="zh-TW" dirty="0"/>
                  <a:t>the observations </a:t>
                </a:r>
                <a:r>
                  <a:rPr lang="en-US" altLang="zh-TW" dirty="0" smtClean="0"/>
                  <a:t>not </a:t>
                </a:r>
                <a:r>
                  <a:rPr lang="en-US" altLang="zh-TW" dirty="0"/>
                  <a:t>occur</a:t>
                </a:r>
                <a:r>
                  <a:rPr lang="en-US" altLang="zh-TW" dirty="0" smtClean="0"/>
                  <a:t> </a:t>
                </a:r>
                <a:r>
                  <a:rPr lang="en-US" altLang="zh-TW" dirty="0"/>
                  <a:t>a minimal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4607"/>
              </p:ext>
            </p:extLst>
          </p:nvPr>
        </p:nvGraphicFramePr>
        <p:xfrm>
          <a:off x="2859820" y="3596053"/>
          <a:ext cx="4094896" cy="2590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82154"/>
                <a:gridCol w="682154"/>
                <a:gridCol w="682647"/>
                <a:gridCol w="682647"/>
                <a:gridCol w="682647"/>
                <a:gridCol w="682647"/>
              </a:tblGrid>
              <a:tr h="3559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      From 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To   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Symbol" panose="05050102010706020507" pitchFamily="18" charset="2"/>
                        </a:rPr>
                        <a:t>a </a:t>
                      </a:r>
                      <a:endParaRPr lang="zh-TW" sz="1200" kern="100" dirty="0">
                        <a:effectLst/>
                        <a:latin typeface="Symbol" panose="05050102010706020507" pitchFamily="18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Symbol" panose="05050102010706020507" pitchFamily="18" charset="2"/>
                        </a:rPr>
                        <a:t>b</a:t>
                      </a:r>
                      <a:endParaRPr lang="zh-TW" sz="1200" kern="100" dirty="0">
                        <a:effectLst/>
                        <a:latin typeface="Symbol" panose="05050102010706020507" pitchFamily="18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endParaRPr lang="zh-TW" sz="1200" kern="100" dirty="0">
                        <a:effectLst/>
                        <a:latin typeface="Symbol" panose="05050102010706020507" pitchFamily="18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Symbol" panose="05050102010706020507" pitchFamily="18" charset="2"/>
                        </a:rPr>
                        <a:t>w</a:t>
                      </a:r>
                      <a:endParaRPr lang="zh-TW" sz="1200" kern="100" dirty="0">
                        <a:effectLst/>
                        <a:latin typeface="Symbol" panose="05050102010706020507" pitchFamily="18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Symbol" panose="05050102010706020507" pitchFamily="18" charset="2"/>
                        </a:rPr>
                        <a:t>t</a:t>
                      </a:r>
                      <a:endParaRPr lang="zh-TW" sz="1200" kern="100" dirty="0">
                        <a:effectLst/>
                        <a:latin typeface="Symbol" panose="05050102010706020507" pitchFamily="18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</a:tr>
              <a:tr h="444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Symbol" panose="05050102010706020507" pitchFamily="18" charset="2"/>
                        </a:rPr>
                        <a:t>a</a:t>
                      </a:r>
                      <a:endParaRPr lang="zh-TW" sz="1200" kern="100" dirty="0">
                        <a:effectLst/>
                        <a:latin typeface="Symbol" panose="05050102010706020507" pitchFamily="18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0.05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0.05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0.05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0.05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0.05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</a:tr>
              <a:tr h="444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Symbol" panose="05050102010706020507" pitchFamily="18" charset="2"/>
                        </a:rPr>
                        <a:t>b</a:t>
                      </a:r>
                      <a:endParaRPr lang="zh-TW" sz="1200" kern="100" dirty="0">
                        <a:effectLst/>
                        <a:latin typeface="Symbol" panose="05050102010706020507" pitchFamily="18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0.5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0.05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0.05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0.05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</a:tr>
              <a:tr h="444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endParaRPr lang="zh-TW" sz="1200" kern="100" dirty="0">
                        <a:effectLst/>
                        <a:latin typeface="Symbol" panose="05050102010706020507" pitchFamily="18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0.05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0.5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0.05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0.05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0.05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</a:tr>
              <a:tr h="444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Symbol" panose="05050102010706020507" pitchFamily="18" charset="2"/>
                        </a:rPr>
                        <a:t>w</a:t>
                      </a:r>
                      <a:endParaRPr lang="zh-TW" sz="1200" kern="100" dirty="0">
                        <a:effectLst/>
                        <a:latin typeface="Symbol" panose="05050102010706020507" pitchFamily="18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0.05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0.05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1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0.05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</a:tr>
              <a:tr h="444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Symbol" panose="05050102010706020507" pitchFamily="18" charset="2"/>
                        </a:rPr>
                        <a:t>t</a:t>
                      </a:r>
                      <a:endParaRPr lang="zh-TW" sz="1200" kern="100" dirty="0">
                        <a:effectLst/>
                        <a:latin typeface="Symbol" panose="05050102010706020507" pitchFamily="18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0.05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0.05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0.05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</a:rPr>
                        <a:t>0.05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0.05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</a:tr>
            </a:tbl>
          </a:graphicData>
        </a:graphic>
      </p:graphicFrame>
      <p:grpSp>
        <p:nvGrpSpPr>
          <p:cNvPr id="9" name="群組 8"/>
          <p:cNvGrpSpPr/>
          <p:nvPr/>
        </p:nvGrpSpPr>
        <p:grpSpPr>
          <a:xfrm>
            <a:off x="167054" y="3974774"/>
            <a:ext cx="2343534" cy="2202189"/>
            <a:chOff x="158261" y="3719148"/>
            <a:chExt cx="2343534" cy="2202189"/>
          </a:xfrm>
        </p:grpSpPr>
        <p:pic>
          <p:nvPicPr>
            <p:cNvPr id="6" name="圖片 5"/>
            <p:cNvPicPr/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814" t="2435" b="8076"/>
            <a:stretch/>
          </p:blipFill>
          <p:spPr bwMode="auto">
            <a:xfrm>
              <a:off x="158261" y="3719148"/>
              <a:ext cx="2343534" cy="143796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7" name="橢圓 6"/>
            <p:cNvSpPr/>
            <p:nvPr/>
          </p:nvSpPr>
          <p:spPr>
            <a:xfrm>
              <a:off x="1075094" y="5420550"/>
              <a:ext cx="500787" cy="5007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1189299" y="5462918"/>
              <a:ext cx="214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 smtClean="0">
                  <a:latin typeface="Symbol" panose="05050102010706020507" pitchFamily="18" charset="2"/>
                </a:rPr>
                <a:t>t</a:t>
              </a:r>
              <a:endParaRPr lang="zh-TW" altLang="en-US" dirty="0">
                <a:latin typeface="Symbol" panose="05050102010706020507" pitchFamily="18" charset="2"/>
              </a:endParaRPr>
            </a:p>
          </p:txBody>
        </p:sp>
      </p:grp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312736"/>
              </p:ext>
            </p:extLst>
          </p:nvPr>
        </p:nvGraphicFramePr>
        <p:xfrm>
          <a:off x="7724897" y="3618523"/>
          <a:ext cx="4094896" cy="2590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82154"/>
                <a:gridCol w="682154"/>
                <a:gridCol w="682647"/>
                <a:gridCol w="682647"/>
                <a:gridCol w="682647"/>
                <a:gridCol w="682647"/>
              </a:tblGrid>
              <a:tr h="3559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</a:rPr>
                        <a:t>      From </a:t>
                      </a:r>
                      <a:endParaRPr lang="zh-TW" sz="12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To   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Symbol" panose="05050102010706020507" pitchFamily="18" charset="2"/>
                        </a:rPr>
                        <a:t>a </a:t>
                      </a:r>
                      <a:endParaRPr lang="zh-TW" sz="1200" kern="100" dirty="0">
                        <a:effectLst/>
                        <a:latin typeface="Symbol" panose="05050102010706020507" pitchFamily="18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Symbol" panose="05050102010706020507" pitchFamily="18" charset="2"/>
                        </a:rPr>
                        <a:t>b</a:t>
                      </a:r>
                      <a:endParaRPr lang="zh-TW" sz="1200" kern="100" dirty="0">
                        <a:effectLst/>
                        <a:latin typeface="Symbol" panose="05050102010706020507" pitchFamily="18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endParaRPr lang="zh-TW" sz="1200" kern="100" dirty="0">
                        <a:effectLst/>
                        <a:latin typeface="Symbol" panose="05050102010706020507" pitchFamily="18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Symbol" panose="05050102010706020507" pitchFamily="18" charset="2"/>
                        </a:rPr>
                        <a:t>w</a:t>
                      </a:r>
                      <a:endParaRPr lang="zh-TW" sz="1200" kern="100" dirty="0">
                        <a:effectLst/>
                        <a:latin typeface="Symbol" panose="05050102010706020507" pitchFamily="18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Symbol" panose="05050102010706020507" pitchFamily="18" charset="2"/>
                        </a:rPr>
                        <a:t>t</a:t>
                      </a:r>
                      <a:endParaRPr lang="zh-TW" sz="1200" kern="100" dirty="0">
                        <a:effectLst/>
                        <a:latin typeface="Symbol" panose="05050102010706020507" pitchFamily="18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</a:tr>
              <a:tr h="444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Symbol" panose="05050102010706020507" pitchFamily="18" charset="2"/>
                        </a:rPr>
                        <a:t>a</a:t>
                      </a:r>
                      <a:endParaRPr lang="zh-TW" sz="1200" kern="100" dirty="0">
                        <a:effectLst/>
                        <a:latin typeface="Symbol" panose="05050102010706020507" pitchFamily="18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0.0425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0.0434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90500" algn="l"/>
                          <a:tab pos="370205" algn="ctr"/>
                        </a:tabLst>
                      </a:pPr>
                      <a:r>
                        <a:rPr lang="en-US" sz="1200" kern="100" dirty="0" smtClean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0.0425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0.0425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0.2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4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Symbol" panose="05050102010706020507" pitchFamily="18" charset="2"/>
                        </a:rPr>
                        <a:t>b</a:t>
                      </a:r>
                      <a:endParaRPr lang="zh-TW" sz="1200" kern="100" dirty="0">
                        <a:effectLst/>
                        <a:latin typeface="Symbol" panose="05050102010706020507" pitchFamily="18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0.8333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0.4348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0.0425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0.0425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0.2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4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Symbol" panose="05050102010706020507" pitchFamily="18" charset="2"/>
                        </a:rPr>
                        <a:t>g</a:t>
                      </a:r>
                      <a:endParaRPr lang="zh-TW" sz="1200" kern="100" dirty="0">
                        <a:effectLst/>
                        <a:latin typeface="Symbol" panose="05050102010706020507" pitchFamily="18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0.0425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0.4348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0.0425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0.0425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0.2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4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Symbol" panose="05050102010706020507" pitchFamily="18" charset="2"/>
                        </a:rPr>
                        <a:t>w</a:t>
                      </a:r>
                      <a:endParaRPr lang="zh-TW" sz="1200" kern="100" dirty="0">
                        <a:effectLst/>
                        <a:latin typeface="Symbol" panose="05050102010706020507" pitchFamily="18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0.0425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0.0434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0.8333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0.8333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0.2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49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Symbol" panose="05050102010706020507" pitchFamily="18" charset="2"/>
                        </a:rPr>
                        <a:t>t</a:t>
                      </a:r>
                      <a:endParaRPr lang="zh-TW" sz="1200" kern="100" dirty="0">
                        <a:effectLst/>
                        <a:latin typeface="Symbol" panose="05050102010706020507" pitchFamily="18" charset="2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6748" marR="6674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0.0425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0.0434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0.0425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0.0425</a:t>
                      </a:r>
                      <a:endParaRPr lang="zh-TW" sz="12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0.2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12" name="直線單箭頭接點 11"/>
          <p:cNvCxnSpPr/>
          <p:nvPr/>
        </p:nvCxnSpPr>
        <p:spPr>
          <a:xfrm>
            <a:off x="7077808" y="5064369"/>
            <a:ext cx="562707" cy="87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81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Linear Scaling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straightforward frame-based method.</a:t>
            </a:r>
          </a:p>
          <a:p>
            <a:endParaRPr lang="en-US" altLang="zh-TW" dirty="0"/>
          </a:p>
          <a:p>
            <a:r>
              <a:rPr lang="en-US" altLang="zh-TW" dirty="0" smtClean="0"/>
              <a:t>3 factors: scaling factor, scaling-factor bounds and resolution.</a:t>
            </a:r>
            <a:endParaRPr lang="zh-TW" altLang="en-US" dirty="0"/>
          </a:p>
        </p:txBody>
      </p:sp>
      <p:pic>
        <p:nvPicPr>
          <p:cNvPr id="1026" name="Picture 2" descr="http://mirlab.org/jang/books/audioSignalProcessing/image/linearScal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032" y="3597068"/>
            <a:ext cx="5099665" cy="2579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838200" y="6550223"/>
            <a:ext cx="11353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[4] J.-S. R. Jang, “Audio signal processing and recognition,” </a:t>
            </a:r>
            <a:r>
              <a:rPr lang="en-US" altLang="zh-TW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Information on http://www. cs. </a:t>
            </a:r>
            <a:r>
              <a:rPr lang="en-US" altLang="zh-TW" sz="14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nthu</a:t>
            </a:r>
            <a:r>
              <a:rPr lang="en-US" altLang="zh-TW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altLang="zh-TW" sz="14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edu</a:t>
            </a:r>
            <a:r>
              <a:rPr lang="en-US" altLang="zh-TW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altLang="zh-TW" sz="14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tw</a:t>
            </a:r>
            <a:r>
              <a:rPr lang="en-US" altLang="zh-TW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/~ </a:t>
            </a:r>
            <a:r>
              <a:rPr lang="en-US" altLang="zh-TW" sz="14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jang</a:t>
            </a:r>
            <a:r>
              <a:rPr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2011.</a:t>
            </a:r>
            <a:endParaRPr lang="zh-TW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077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Query-By-Singing </a:t>
            </a:r>
            <a:r>
              <a:rPr lang="en-US" altLang="zh-TW" dirty="0"/>
              <a:t>and Humming system makes people search their </a:t>
            </a:r>
            <a:r>
              <a:rPr lang="en-US" altLang="zh-TW" dirty="0" smtClean="0"/>
              <a:t>desired </a:t>
            </a:r>
            <a:r>
              <a:rPr lang="en-US" altLang="zh-TW" dirty="0"/>
              <a:t>songs by content-based method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Some onset detection methods: magnitude method, surf method, and envelope match filter.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Pitch detection method: autocorrelation function, average magnitude  difference function, harmonic product spectrum and our proposed method. 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Melody matching: dynamic programming, hidden-Markov model and linear scaling.</a:t>
            </a:r>
          </a:p>
        </p:txBody>
      </p:sp>
    </p:spTree>
    <p:extLst>
      <p:ext uri="{BB962C8B-B14F-4D97-AF65-F5344CB8AC3E}">
        <p14:creationId xmlns:p14="http://schemas.microsoft.com/office/powerpoint/2010/main" val="22250155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400" dirty="0" smtClean="0"/>
              <a:t>[1] J. P. Bello, L. Daudet, S. Abdallah</a:t>
            </a:r>
            <a:r>
              <a:rPr lang="en-US" altLang="zh-TW" sz="2400" i="1" dirty="0" smtClean="0"/>
              <a:t> et al.</a:t>
            </a:r>
            <a:r>
              <a:rPr lang="en-US" altLang="zh-TW" sz="2400" dirty="0" smtClean="0"/>
              <a:t>, “A tutorial on onset detection in music signals,” </a:t>
            </a:r>
            <a:r>
              <a:rPr lang="en-US" altLang="zh-TW" sz="2400" i="1" dirty="0" smtClean="0"/>
              <a:t>Speech and Audio Processing, IEEE Transactions on,</a:t>
            </a:r>
            <a:r>
              <a:rPr lang="en-US" altLang="zh-TW" sz="2400" dirty="0" smtClean="0"/>
              <a:t> vol. 13, no. 5, pp. 1035-1047, 2005.</a:t>
            </a:r>
          </a:p>
          <a:p>
            <a:pPr marL="0" indent="0">
              <a:buNone/>
            </a:pPr>
            <a:r>
              <a:rPr lang="en-US" altLang="zh-TW" sz="2400" dirty="0" smtClean="0"/>
              <a:t>[2]S</a:t>
            </a:r>
            <a:r>
              <a:rPr lang="en-US" altLang="zh-TW" sz="2400" dirty="0"/>
              <a:t>. </a:t>
            </a:r>
            <a:r>
              <a:rPr lang="en-US" altLang="zh-TW" sz="2400" dirty="0" err="1"/>
              <a:t>Pauws</a:t>
            </a:r>
            <a:r>
              <a:rPr lang="en-US" altLang="zh-TW" sz="2400" dirty="0"/>
              <a:t>, "</a:t>
            </a:r>
            <a:r>
              <a:rPr lang="en-US" altLang="zh-TW" sz="2400" dirty="0" err="1"/>
              <a:t>CubyHum</a:t>
            </a:r>
            <a:r>
              <a:rPr lang="en-US" altLang="zh-TW" sz="2400" dirty="0"/>
              <a:t>: a fully operational" query by humming" system</a:t>
            </a:r>
            <a:r>
              <a:rPr lang="en-US" altLang="zh-TW" sz="2400" dirty="0" smtClean="0"/>
              <a:t>.“, </a:t>
            </a:r>
            <a:r>
              <a:rPr lang="en-GB" altLang="zh-TW" sz="2400" i="1" dirty="0"/>
              <a:t>ISMIR</a:t>
            </a:r>
            <a:r>
              <a:rPr lang="en-GB" altLang="zh-TW" sz="2400" dirty="0"/>
              <a:t>, pp. 187-196, </a:t>
            </a:r>
            <a:r>
              <a:rPr lang="en-GB" altLang="zh-TW" sz="2400" dirty="0" smtClean="0"/>
              <a:t>2002</a:t>
            </a:r>
            <a:endParaRPr lang="en-US" altLang="zh-TW" sz="2400" dirty="0" smtClean="0"/>
          </a:p>
          <a:p>
            <a:pPr marL="0" indent="0">
              <a:buNone/>
            </a:pPr>
            <a:r>
              <a:rPr lang="en-US" altLang="zh-TW" sz="2400" dirty="0" smtClean="0"/>
              <a:t>[3]</a:t>
            </a:r>
            <a:r>
              <a:rPr lang="en-US" altLang="zh-TW" sz="2400" dirty="0"/>
              <a:t> J.-J. Ding, C.-J. Tseng, C.-M. Hu</a:t>
            </a:r>
            <a:r>
              <a:rPr lang="en-US" altLang="zh-TW" sz="2400" i="1" dirty="0"/>
              <a:t> et al.</a:t>
            </a:r>
            <a:r>
              <a:rPr lang="en-US" altLang="zh-TW" sz="2400" dirty="0"/>
              <a:t>, "Improved onset detection algorithm based on fractional power envelope match filter." pp. 709-713</a:t>
            </a:r>
            <a:r>
              <a:rPr lang="en-US" altLang="zh-TW" sz="2400" dirty="0" smtClean="0"/>
              <a:t>.</a:t>
            </a:r>
          </a:p>
          <a:p>
            <a:pPr marL="0" indent="0">
              <a:buNone/>
            </a:pPr>
            <a:r>
              <a:rPr lang="en-US" altLang="zh-TW" sz="2400" dirty="0" smtClean="0"/>
              <a:t>[4]</a:t>
            </a:r>
            <a:r>
              <a:rPr lang="en-US" altLang="zh-TW" sz="2400" dirty="0"/>
              <a:t> J.-S. R. Jang, “Audio signal processing and recognition,” </a:t>
            </a:r>
            <a:r>
              <a:rPr lang="en-US" altLang="zh-TW" sz="2400" i="1" dirty="0"/>
              <a:t>Information on http://www. cs. </a:t>
            </a:r>
            <a:r>
              <a:rPr lang="en-US" altLang="zh-TW" sz="2400" i="1" dirty="0" err="1"/>
              <a:t>nthu</a:t>
            </a:r>
            <a:r>
              <a:rPr lang="en-US" altLang="zh-TW" sz="2400" i="1" dirty="0"/>
              <a:t>. </a:t>
            </a:r>
            <a:r>
              <a:rPr lang="en-US" altLang="zh-TW" sz="2400" i="1" dirty="0" err="1"/>
              <a:t>edu</a:t>
            </a:r>
            <a:r>
              <a:rPr lang="en-US" altLang="zh-TW" sz="2400" i="1" dirty="0"/>
              <a:t>. </a:t>
            </a:r>
            <a:r>
              <a:rPr lang="en-US" altLang="zh-TW" sz="2400" i="1" dirty="0" err="1"/>
              <a:t>tw</a:t>
            </a:r>
            <a:r>
              <a:rPr lang="en-US" altLang="zh-TW" sz="2400" i="1" dirty="0"/>
              <a:t>/~ </a:t>
            </a:r>
            <a:r>
              <a:rPr lang="en-US" altLang="zh-TW" sz="2400" i="1" dirty="0" err="1"/>
              <a:t>jang</a:t>
            </a:r>
            <a:r>
              <a:rPr lang="en-US" altLang="zh-TW" sz="2400" dirty="0"/>
              <a:t>, 2011</a:t>
            </a:r>
            <a:r>
              <a:rPr lang="en-US" altLang="zh-TW" sz="2400" dirty="0" smtClean="0"/>
              <a:t>.</a:t>
            </a:r>
          </a:p>
          <a:p>
            <a:pPr marL="0" indent="0">
              <a:buNone/>
            </a:pPr>
            <a:r>
              <a:rPr lang="en-US" altLang="zh-TW" sz="2400" dirty="0" smtClean="0"/>
              <a:t>[5] X</a:t>
            </a:r>
            <a:r>
              <a:rPr lang="en-US" altLang="zh-TW" sz="2400" dirty="0"/>
              <a:t>.-D. Mei, J. Pan, and S.-h. Sun, "Efficient algorithms for speech pitch estimation." pp. 421-424</a:t>
            </a:r>
            <a:r>
              <a:rPr lang="en-US" altLang="zh-TW" sz="2400" dirty="0" smtClean="0"/>
              <a:t>.</a:t>
            </a:r>
            <a:endParaRPr lang="zh-TW" altLang="zh-TW" sz="2400" dirty="0"/>
          </a:p>
        </p:txBody>
      </p:sp>
    </p:spTree>
    <p:extLst>
      <p:ext uri="{BB962C8B-B14F-4D97-AF65-F5344CB8AC3E}">
        <p14:creationId xmlns:p14="http://schemas.microsoft.com/office/powerpoint/2010/main" val="338748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56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2600" dirty="0" smtClean="0"/>
              <a:t>[6] M. J. Ross, H. L. Shaffer, A. Cohen</a:t>
            </a:r>
            <a:r>
              <a:rPr lang="en-US" altLang="zh-TW" sz="2600" i="1" dirty="0" smtClean="0"/>
              <a:t> et al.</a:t>
            </a:r>
            <a:r>
              <a:rPr lang="en-US" altLang="zh-TW" sz="2600" dirty="0" smtClean="0"/>
              <a:t>, “Average magnitude difference function pitch extractor,” </a:t>
            </a:r>
            <a:r>
              <a:rPr lang="en-US" altLang="zh-TW" sz="2600" i="1" dirty="0" smtClean="0"/>
              <a:t>Acoustics, Speech and Signal Processing, IEEE Transactions on,</a:t>
            </a:r>
            <a:r>
              <a:rPr lang="en-US" altLang="zh-TW" sz="2600" dirty="0" smtClean="0"/>
              <a:t> vol. 22, no. 5, pp. 353-362, 1974.</a:t>
            </a:r>
            <a:endParaRPr lang="zh-TW" altLang="en-US" sz="2600" dirty="0" smtClean="0"/>
          </a:p>
          <a:p>
            <a:pPr marL="0" indent="0">
              <a:buNone/>
            </a:pPr>
            <a:r>
              <a:rPr lang="en-US" altLang="zh-TW" sz="2600" dirty="0" smtClean="0"/>
              <a:t>[7] M. R. Schroeder, “Period Histogram and Product Spectrum: New Methods for Fundamental‐Frequency Measurement,” </a:t>
            </a:r>
            <a:r>
              <a:rPr lang="en-US" altLang="zh-TW" sz="2600" i="1" dirty="0" smtClean="0"/>
              <a:t>The Journal of the Acoustical Society of America,</a:t>
            </a:r>
            <a:r>
              <a:rPr lang="en-US" altLang="zh-TW" sz="2600" dirty="0" smtClean="0"/>
              <a:t> vol. 43, no. 4, pp. 829-834, 1968.</a:t>
            </a:r>
          </a:p>
          <a:p>
            <a:pPr marL="0" indent="0">
              <a:buNone/>
            </a:pPr>
            <a:r>
              <a:rPr lang="en-US" altLang="zh-TW" sz="2600" dirty="0" smtClean="0"/>
              <a:t>[8] Fundamentals </a:t>
            </a:r>
            <a:r>
              <a:rPr lang="en-US" altLang="zh-TW" sz="2600" dirty="0"/>
              <a:t>of Speech Signal Processing, </a:t>
            </a:r>
            <a:r>
              <a:rPr lang="en-US" altLang="zh-TW" sz="2600" dirty="0" smtClean="0"/>
              <a:t>http</a:t>
            </a:r>
            <a:r>
              <a:rPr lang="en-US" altLang="zh-TW" sz="2600" dirty="0"/>
              <a:t>://speech.ee.ntu.edu.tw/DSP2015Autumn/</a:t>
            </a:r>
            <a:endParaRPr lang="zh-TW" altLang="en-US" sz="2600" dirty="0"/>
          </a:p>
          <a:p>
            <a:pPr marL="0" indent="0">
              <a:buNone/>
            </a:pPr>
            <a:r>
              <a:rPr lang="en-US" altLang="zh-TW" sz="2600" dirty="0" smtClean="0"/>
              <a:t>[9]</a:t>
            </a:r>
            <a:r>
              <a:rPr lang="en-US" altLang="zh-TW" sz="2600" dirty="0"/>
              <a:t> R. Bellman, “Dynamic programming and Lagrange multipliers,” </a:t>
            </a:r>
            <a:r>
              <a:rPr lang="en-US" altLang="zh-TW" sz="2600" i="1" dirty="0"/>
              <a:t>Proceedings of the National Academy of Sciences of the United States of America,</a:t>
            </a:r>
            <a:r>
              <a:rPr lang="en-US" altLang="zh-TW" sz="2600" dirty="0"/>
              <a:t> vol. 42, no. 10, pp. 767, 1956</a:t>
            </a:r>
            <a:r>
              <a:rPr lang="en-US" altLang="zh-TW" sz="2600" dirty="0" smtClean="0"/>
              <a:t>.</a:t>
            </a:r>
          </a:p>
          <a:p>
            <a:pPr marL="0" indent="0">
              <a:buNone/>
            </a:pPr>
            <a:r>
              <a:rPr lang="en-US" altLang="zh-TW" sz="2600" dirty="0" smtClean="0"/>
              <a:t>[10]</a:t>
            </a:r>
            <a:r>
              <a:rPr lang="en-US" altLang="zh-TW" sz="2600" dirty="0"/>
              <a:t> L. R. </a:t>
            </a:r>
            <a:r>
              <a:rPr lang="en-US" altLang="zh-TW" sz="2600" dirty="0" err="1"/>
              <a:t>Rabiner</a:t>
            </a:r>
            <a:r>
              <a:rPr lang="en-US" altLang="zh-TW" sz="2600" dirty="0"/>
              <a:t>, “A tutorial on hidden Markov models and selected applications in speech recognition,” </a:t>
            </a:r>
            <a:r>
              <a:rPr lang="en-US" altLang="zh-TW" sz="2600" i="1" dirty="0"/>
              <a:t>Proceedings of the IEEE,</a:t>
            </a:r>
            <a:r>
              <a:rPr lang="en-US" altLang="zh-TW" sz="2600" dirty="0"/>
              <a:t> vol. 77, no. 2, pp. 257-286, 1989</a:t>
            </a:r>
            <a:r>
              <a:rPr lang="en-US" altLang="zh-TW" sz="2600" dirty="0" smtClean="0"/>
              <a:t>.</a:t>
            </a:r>
            <a:endParaRPr lang="en-US" altLang="zh-TW" sz="2600" dirty="0"/>
          </a:p>
          <a:p>
            <a:pPr marL="0" indent="0">
              <a:buNone/>
            </a:pPr>
            <a:endParaRPr lang="zh-TW" altLang="en-US" sz="24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489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819150" y="819150"/>
            <a:ext cx="105156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Onset detection</a:t>
            </a:r>
          </a:p>
          <a:p>
            <a:pPr marL="457200" lvl="1" indent="0">
              <a:buNone/>
            </a:pPr>
            <a:r>
              <a:rPr lang="en-US" altLang="zh-TW" dirty="0" smtClean="0"/>
              <a:t>- Magnitude Method</a:t>
            </a:r>
          </a:p>
          <a:p>
            <a:pPr marL="457200" lvl="1" indent="0">
              <a:buNone/>
            </a:pPr>
            <a:r>
              <a:rPr lang="en-US" altLang="zh-TW" dirty="0" smtClean="0"/>
              <a:t>- Short-term Energy Method</a:t>
            </a:r>
          </a:p>
          <a:p>
            <a:pPr marL="457200" lvl="1" indent="0">
              <a:buNone/>
            </a:pPr>
            <a:r>
              <a:rPr lang="en-US" altLang="zh-TW" dirty="0" smtClean="0"/>
              <a:t>- Surf Method</a:t>
            </a:r>
          </a:p>
          <a:p>
            <a:pPr marL="457200" lvl="1" indent="0">
              <a:buNone/>
            </a:pPr>
            <a:r>
              <a:rPr lang="en-US" altLang="zh-TW" dirty="0" smtClean="0"/>
              <a:t>- Envelope Match Filter</a:t>
            </a:r>
          </a:p>
          <a:p>
            <a:pPr marL="0" indent="0">
              <a:buNone/>
            </a:pPr>
            <a:r>
              <a:rPr lang="en-US" altLang="zh-TW" dirty="0" smtClean="0"/>
              <a:t>Pitch estimation</a:t>
            </a:r>
          </a:p>
          <a:p>
            <a:pPr marL="457200" lvl="1" indent="0">
              <a:buNone/>
            </a:pPr>
            <a:r>
              <a:rPr lang="en-US" altLang="zh-TW" dirty="0" smtClean="0"/>
              <a:t>- Autocorrelation Function</a:t>
            </a:r>
          </a:p>
          <a:p>
            <a:pPr marL="457200" lvl="1" indent="0">
              <a:buNone/>
            </a:pPr>
            <a:r>
              <a:rPr lang="en-US" altLang="zh-TW" dirty="0" smtClean="0"/>
              <a:t>- Average Magnitude Difference Function</a:t>
            </a:r>
          </a:p>
          <a:p>
            <a:pPr marL="457200" lvl="1" indent="0">
              <a:buNone/>
            </a:pPr>
            <a:r>
              <a:rPr lang="en-US" altLang="zh-TW" dirty="0" smtClean="0"/>
              <a:t>- Harmonic Product Spectrum</a:t>
            </a:r>
          </a:p>
          <a:p>
            <a:pPr marL="457200" lvl="1" indent="0">
              <a:buNone/>
            </a:pPr>
            <a:r>
              <a:rPr lang="en-US" altLang="zh-TW" dirty="0" smtClean="0"/>
              <a:t>- Proposed Method</a:t>
            </a:r>
          </a:p>
          <a:p>
            <a:pPr marL="0" indent="0">
              <a:buNone/>
            </a:pPr>
            <a:r>
              <a:rPr lang="en-US" altLang="zh-TW" dirty="0" smtClean="0"/>
              <a:t>Melody matching</a:t>
            </a:r>
          </a:p>
          <a:p>
            <a:pPr marL="457200" lvl="1" indent="0">
              <a:buNone/>
            </a:pPr>
            <a:r>
              <a:rPr lang="en-US" altLang="zh-TW" dirty="0" smtClean="0"/>
              <a:t>- Hidden Markov Model</a:t>
            </a:r>
          </a:p>
          <a:p>
            <a:pPr marL="457200" lvl="1" indent="0">
              <a:buNone/>
            </a:pPr>
            <a:r>
              <a:rPr lang="en-US" altLang="zh-TW" dirty="0" smtClean="0"/>
              <a:t>- Dynamic Programming</a:t>
            </a:r>
          </a:p>
          <a:p>
            <a:pPr marL="457200" lvl="1" indent="0">
              <a:buNone/>
            </a:pPr>
            <a:r>
              <a:rPr lang="en-US" altLang="zh-TW" dirty="0" smtClean="0"/>
              <a:t>- Linear Scaling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9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819150" y="819150"/>
            <a:ext cx="10515600" cy="5715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Onset detection</a:t>
            </a:r>
          </a:p>
          <a:p>
            <a:pPr marL="457200" lvl="1" indent="0">
              <a:buNone/>
            </a:pPr>
            <a:r>
              <a:rPr lang="en-US" altLang="zh-TW" dirty="0" smtClean="0"/>
              <a:t>- Magnitude Method</a:t>
            </a:r>
          </a:p>
          <a:p>
            <a:pPr marL="457200" lvl="1" indent="0">
              <a:buNone/>
            </a:pPr>
            <a:r>
              <a:rPr lang="en-US" altLang="zh-TW" dirty="0" smtClean="0"/>
              <a:t>- Short-term Energy Method</a:t>
            </a:r>
          </a:p>
          <a:p>
            <a:pPr marL="457200" lvl="1" indent="0">
              <a:buNone/>
            </a:pPr>
            <a:r>
              <a:rPr lang="en-US" altLang="zh-TW" dirty="0" smtClean="0"/>
              <a:t>- Surf Method</a:t>
            </a:r>
          </a:p>
          <a:p>
            <a:pPr marL="457200" lvl="1" indent="0">
              <a:buNone/>
            </a:pPr>
            <a:r>
              <a:rPr lang="en-US" altLang="zh-TW" dirty="0" smtClean="0"/>
              <a:t>- Envelope Match Filter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Pitch estimation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Autocorrelation Function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Average Magnitude Difference Function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Harmonic Product Spectrum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Proposed Method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Melody matching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Hidden Markov Model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Dynamic Programming</a:t>
            </a:r>
          </a:p>
          <a:p>
            <a:pPr marL="457200" lvl="1" indent="0">
              <a:buNone/>
            </a:pP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- Linear Scaling</a:t>
            </a:r>
          </a:p>
        </p:txBody>
      </p:sp>
    </p:spTree>
    <p:extLst>
      <p:ext uri="{BB962C8B-B14F-4D97-AF65-F5344CB8AC3E}">
        <p14:creationId xmlns:p14="http://schemas.microsoft.com/office/powerpoint/2010/main" val="275419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Onset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Onset refers </a:t>
            </a:r>
            <a:r>
              <a:rPr lang="en-US" altLang="zh-TW" dirty="0"/>
              <a:t>to the beginning of a sound or </a:t>
            </a:r>
            <a:r>
              <a:rPr lang="en-US" altLang="zh-TW" dirty="0" smtClean="0"/>
              <a:t>music</a:t>
            </a:r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note.</a:t>
            </a:r>
          </a:p>
          <a:p>
            <a:endParaRPr lang="en-US" altLang="zh-TW" dirty="0"/>
          </a:p>
          <a:p>
            <a:r>
              <a:rPr lang="en-US" altLang="zh-TW" dirty="0" smtClean="0"/>
              <a:t>Capture </a:t>
            </a:r>
            <a:r>
              <a:rPr lang="en-US" altLang="zh-TW" dirty="0"/>
              <a:t>the sudden changes of volume in music 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signal.</a:t>
            </a:r>
          </a:p>
          <a:p>
            <a:endParaRPr lang="zh-TW" altLang="en-US" dirty="0"/>
          </a:p>
        </p:txBody>
      </p:sp>
      <p:pic>
        <p:nvPicPr>
          <p:cNvPr id="4" name="圖片 3" descr="D:\group meeting\onset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850" y="495300"/>
            <a:ext cx="3600450" cy="51311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文字方塊 4"/>
          <p:cNvSpPr txBox="1"/>
          <p:nvPr/>
        </p:nvSpPr>
        <p:spPr>
          <a:xfrm>
            <a:off x="838200" y="6311900"/>
            <a:ext cx="10248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[1] J</a:t>
            </a:r>
            <a:r>
              <a:rPr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P. Bello, L. Daudet, S. Abdallah</a:t>
            </a:r>
            <a:r>
              <a:rPr lang="en-US" altLang="zh-TW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al.</a:t>
            </a:r>
            <a:r>
              <a:rPr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“A tutorial on onset detection in music signals,” </a:t>
            </a:r>
            <a:r>
              <a:rPr lang="en-US" altLang="zh-TW" sz="1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Speech and Audio Processing, IEEE Transactions on,</a:t>
            </a:r>
            <a:r>
              <a:rPr lang="en-US" altLang="zh-TW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vol. 13, no. 5, pp. 1035-1047, 2005.</a:t>
            </a:r>
            <a:endParaRPr lang="zh-TW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76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Magnitude Method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765675"/>
              </a:xfrm>
            </p:spPr>
            <p:txBody>
              <a:bodyPr>
                <a:normAutofit/>
              </a:bodyPr>
              <a:lstStyle/>
              <a:p>
                <a:r>
                  <a:rPr lang="en-US" altLang="zh-TW" dirty="0" smtClean="0"/>
                  <a:t>Use volume as feature.</a:t>
                </a:r>
              </a:p>
              <a:p>
                <a:r>
                  <a:rPr lang="en-US" altLang="zh-TW" dirty="0" smtClean="0"/>
                  <a:t>Steps:</a:t>
                </a:r>
                <a:endParaRPr lang="en-US" altLang="zh-TW" dirty="0"/>
              </a:p>
              <a:p>
                <a:pPr marL="514350" indent="-514350">
                  <a:buAutoNum type="arabicParenBoth"/>
                </a:pPr>
                <a:r>
                  <a:rPr lang="en-US" altLang="zh-TW" sz="2600" dirty="0" smtClean="0"/>
                  <a:t>Find envelope amplitude: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zh-TW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altLang="zh-TW" sz="2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600">
                          <a:latin typeface="Cambria Math" panose="02040503050406030204" pitchFamily="18" charset="0"/>
                        </a:rPr>
                        <m:t>max</m:t>
                      </m:r>
                      <m:d>
                        <m:dPr>
                          <m:ctrlPr>
                            <a:rPr lang="zh-TW" altLang="zh-TW" sz="2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𝐿𝑃𝐹</m:t>
                          </m:r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{</m:t>
                          </m:r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zh-TW" altLang="zh-TW" sz="2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}</m:t>
                          </m:r>
                        </m:e>
                        <m:e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zh-TW" altLang="zh-TW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≤(</m:t>
                          </m:r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TW" sz="2600" i="1">
                              <a:latin typeface="Cambria Math" panose="02040503050406030204" pitchFamily="18" charset="0"/>
                            </a:rPr>
                            <m:t>+1)</m:t>
                          </m:r>
                          <m:sSub>
                            <m:sSubPr>
                              <m:ctrlPr>
                                <a:rPr lang="zh-TW" altLang="zh-TW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altLang="zh-TW" sz="2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zh-TW" sz="2600" dirty="0" smtClean="0"/>
              </a:p>
              <a:p>
                <a:pPr marL="0" indent="0">
                  <a:buNone/>
                </a:pPr>
                <a:r>
                  <a:rPr lang="en-US" altLang="zh-TW" sz="2600" dirty="0" smtClean="0"/>
                  <a:t>(2) Magnitude difference: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 sz="26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zh-TW" altLang="zh-TW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 sz="26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zh-TW" altLang="zh-TW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zh-TW" sz="26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altLang="zh-TW" sz="2600" dirty="0" smtClean="0"/>
                  <a:t>(3) </a:t>
                </a:r>
                <a:r>
                  <a:rPr lang="en-US" altLang="zh-TW" sz="26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zh-TW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 sz="2600" i="1">
                        <a:latin typeface="Cambria Math" panose="02040503050406030204" pitchFamily="18" charset="0"/>
                      </a:rPr>
                      <m:t>&gt;</m:t>
                    </m:r>
                    <m:r>
                      <m:rPr>
                        <m:sty m:val="p"/>
                      </m:rPr>
                      <a:rPr lang="en-US" altLang="zh-TW" sz="2600">
                        <a:latin typeface="Cambria Math" panose="02040503050406030204" pitchFamily="18" charset="0"/>
                      </a:rPr>
                      <m:t>threshold</m:t>
                    </m:r>
                  </m:oMath>
                </a14:m>
                <a:r>
                  <a:rPr lang="en-US" altLang="zh-TW" sz="2600" dirty="0"/>
                  <a:t>, </a:t>
                </a:r>
                <a14:m>
                  <m:oMath xmlns:m="http://schemas.openxmlformats.org/officeDocument/2006/math">
                    <m:r>
                      <a:rPr lang="en-US" altLang="zh-TW" sz="2600" i="1">
                        <a:latin typeface="Cambria Math" panose="02040503050406030204" pitchFamily="18" charset="0"/>
                      </a:rPr>
                      <m:t>𝑘</m:t>
                    </m:r>
                    <m:sSub>
                      <m:sSubPr>
                        <m:ctrlPr>
                          <a:rPr lang="zh-TW" altLang="zh-TW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TW" sz="2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TW" sz="2600" dirty="0"/>
                  <a:t> is recognized </a:t>
                </a:r>
                <a:r>
                  <a:rPr lang="en-US" altLang="zh-TW" sz="2600" dirty="0" smtClean="0"/>
                  <a:t>as </a:t>
                </a:r>
                <a:r>
                  <a:rPr lang="en-US" altLang="zh-TW" sz="2600" dirty="0"/>
                  <a:t>the location of onset</a:t>
                </a:r>
                <a:r>
                  <a:rPr lang="en-US" altLang="zh-TW" sz="2600" dirty="0" smtClean="0"/>
                  <a:t>.</a:t>
                </a:r>
              </a:p>
              <a:p>
                <a:pPr marL="0" indent="0">
                  <a:buNone/>
                </a:pPr>
                <a:endParaRPr lang="en-US" altLang="zh-TW" dirty="0" smtClean="0"/>
              </a:p>
              <a:p>
                <a:r>
                  <a:rPr lang="en-US" altLang="zh-TW" dirty="0" smtClean="0"/>
                  <a:t>Disadvantage:  </a:t>
                </a:r>
                <a:r>
                  <a:rPr lang="en-US" altLang="zh-TW" dirty="0"/>
                  <a:t>highly effected by the background noise and the chosen threshold value</a:t>
                </a:r>
                <a:endParaRPr lang="en-US" altLang="zh-TW" dirty="0" smtClean="0"/>
              </a:p>
              <a:p>
                <a:pPr marL="0" indent="0">
                  <a:buNone/>
                </a:pPr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765675"/>
              </a:xfrm>
              <a:blipFill rotWithShape="0">
                <a:blip r:embed="rId3"/>
                <a:stretch>
                  <a:fillRect l="-1101" t="-2046" b="-1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283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Magnitude Method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998662"/>
            <a:ext cx="5334000" cy="4000500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2650" y="1998662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5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Short-term Energy 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Use energy as feature.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Disadvantage:  sensitive to noise and the chosen threshold value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Two ways to implement.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199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2637</TotalTime>
  <Words>2097</Words>
  <Application>Microsoft Office PowerPoint</Application>
  <PresentationFormat>寬螢幕</PresentationFormat>
  <Paragraphs>465</Paragraphs>
  <Slides>36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36</vt:i4>
      </vt:variant>
    </vt:vector>
  </HeadingPairs>
  <TitlesOfParts>
    <vt:vector size="44" baseType="lpstr">
      <vt:lpstr>新細明體</vt:lpstr>
      <vt:lpstr>Arial</vt:lpstr>
      <vt:lpstr>Calibri</vt:lpstr>
      <vt:lpstr>Calibri Light</vt:lpstr>
      <vt:lpstr>Cambria Math</vt:lpstr>
      <vt:lpstr>Symbol</vt:lpstr>
      <vt:lpstr>Times New Roman</vt:lpstr>
      <vt:lpstr>Office 佈景主題</vt:lpstr>
      <vt:lpstr>Query by Singing and Humming System</vt:lpstr>
      <vt:lpstr>QBSH</vt:lpstr>
      <vt:lpstr>system diagram</vt:lpstr>
      <vt:lpstr>PowerPoint 簡報</vt:lpstr>
      <vt:lpstr>PowerPoint 簡報</vt:lpstr>
      <vt:lpstr>Onset</vt:lpstr>
      <vt:lpstr>Magnitude Method</vt:lpstr>
      <vt:lpstr>Magnitude Method</vt:lpstr>
      <vt:lpstr>Short-term Energy Method</vt:lpstr>
      <vt:lpstr>Short-term Energy Method (1)</vt:lpstr>
      <vt:lpstr>Short-term Energy Method (2)</vt:lpstr>
      <vt:lpstr>Short-term Energy Method</vt:lpstr>
      <vt:lpstr>Surf Method</vt:lpstr>
      <vt:lpstr>Surf Method</vt:lpstr>
      <vt:lpstr>Surf Method</vt:lpstr>
      <vt:lpstr>Envelope Match Filter</vt:lpstr>
      <vt:lpstr>Envelope Match Filter</vt:lpstr>
      <vt:lpstr>Envelope Match Filter</vt:lpstr>
      <vt:lpstr>PowerPoint 簡報</vt:lpstr>
      <vt:lpstr>Pitch extraction</vt:lpstr>
      <vt:lpstr>Autocorrelation Function</vt:lpstr>
      <vt:lpstr>Average Magnitude  Difference Function</vt:lpstr>
      <vt:lpstr>Harmonic Product Spectrum</vt:lpstr>
      <vt:lpstr>Proposed method</vt:lpstr>
      <vt:lpstr>PowerPoint 簡報</vt:lpstr>
      <vt:lpstr>Melody Matching</vt:lpstr>
      <vt:lpstr>Dynamic Programming</vt:lpstr>
      <vt:lpstr>Dynamic Programming</vt:lpstr>
      <vt:lpstr>Dynamic Programming</vt:lpstr>
      <vt:lpstr>Markov Model</vt:lpstr>
      <vt:lpstr>Hidden Markov Model</vt:lpstr>
      <vt:lpstr>Hidden Markov Model for melody matching</vt:lpstr>
      <vt:lpstr>Linear Scaling</vt:lpstr>
      <vt:lpstr>Conclusion </vt:lpstr>
      <vt:lpstr>Reference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Query By Singing and Humming System</dc:title>
  <dc:creator>FeaLin</dc:creator>
  <cp:lastModifiedBy>FeaLin</cp:lastModifiedBy>
  <cp:revision>349</cp:revision>
  <dcterms:created xsi:type="dcterms:W3CDTF">2015-11-18T03:29:25Z</dcterms:created>
  <dcterms:modified xsi:type="dcterms:W3CDTF">2015-12-02T08:41:54Z</dcterms:modified>
</cp:coreProperties>
</file>