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5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58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531" initials="M" lastIdx="1" clrIdx="0">
    <p:extLst>
      <p:ext uri="{19B8F6BF-5375-455C-9EA6-DF929625EA0E}">
        <p15:presenceInfo xmlns:p15="http://schemas.microsoft.com/office/powerpoint/2012/main" userId="MD53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6T15:39:46.065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6427D-A2D2-4CE4-B00D-7F682641F326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BCDDB-8B0A-411C-9A49-572DC6902B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13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Spectral clustering</a:t>
            </a:r>
            <a:r>
              <a:rPr lang="zh-TW" altLang="en-US" dirty="0" smtClean="0"/>
              <a:t>是一種分群的方法，是從圖論發展過來的。基本上就是將要分群的資料視為空間中的點</a:t>
            </a:r>
            <a:r>
              <a:rPr lang="en-US" altLang="zh-TW" dirty="0" smtClean="0"/>
              <a:t>(vertex)</a:t>
            </a:r>
            <a:r>
              <a:rPr lang="zh-TW" altLang="en-US" dirty="0" smtClean="0"/>
              <a:t>，點與點之間有邊</a:t>
            </a:r>
            <a:r>
              <a:rPr lang="en-US" altLang="zh-TW" dirty="0" smtClean="0"/>
              <a:t>(edge)</a:t>
            </a:r>
            <a:r>
              <a:rPr lang="zh-TW" altLang="en-US" dirty="0" smtClean="0"/>
              <a:t>連接，那原則上越靠近的兩個點之間的</a:t>
            </a:r>
            <a:r>
              <a:rPr lang="en-US" altLang="zh-TW" dirty="0" smtClean="0"/>
              <a:t>edge</a:t>
            </a:r>
            <a:r>
              <a:rPr lang="zh-TW" altLang="en-US" dirty="0" smtClean="0"/>
              <a:t>權重要越大，反之權重越小。然後對構建好的</a:t>
            </a:r>
            <a:r>
              <a:rPr lang="en-US" altLang="zh-TW" dirty="0" smtClean="0"/>
              <a:t>graph</a:t>
            </a:r>
            <a:r>
              <a:rPr lang="zh-TW" altLang="en-US" dirty="0" smtClean="0"/>
              <a:t>去做裁切，使的每個子圖間的權重和盡量要大，而子圖間的權重和盡量小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CDDB-8B0A-411C-9A49-572DC6902B8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87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經過整理我們也可以得出</a:t>
            </a:r>
            <a:r>
              <a:rPr lang="en-US" altLang="zh-TW" dirty="0" smtClean="0"/>
              <a:t>normalized cut</a:t>
            </a:r>
            <a:r>
              <a:rPr lang="zh-TW" altLang="en-US" dirty="0" smtClean="0"/>
              <a:t>是一個</a:t>
            </a:r>
            <a:r>
              <a:rPr lang="en-US" altLang="zh-TW" dirty="0" smtClean="0"/>
              <a:t>trace </a:t>
            </a:r>
            <a:r>
              <a:rPr lang="en-US" altLang="zh-TW" dirty="0" err="1" smtClean="0"/>
              <a:t>minmimization</a:t>
            </a:r>
            <a:r>
              <a:rPr lang="zh-TW" altLang="en-US" dirty="0" smtClean="0"/>
              <a:t>的問題，不過這邊</a:t>
            </a:r>
            <a:r>
              <a:rPr lang="en-US" altLang="zh-TW" dirty="0" smtClean="0"/>
              <a:t>H</a:t>
            </a:r>
            <a:r>
              <a:rPr lang="zh-TW" altLang="en-US" dirty="0" smtClean="0"/>
              <a:t>裡面的向量不是正交的，可以做一些修改，令一個新的矩陣</a:t>
            </a:r>
            <a:r>
              <a:rPr lang="en-US" altLang="zh-TW" dirty="0" smtClean="0"/>
              <a:t>F</a:t>
            </a:r>
            <a:r>
              <a:rPr lang="zh-TW" altLang="en-US" dirty="0" smtClean="0"/>
              <a:t>，他的算法是這樣，那原本的問題就可以寫成跟</a:t>
            </a:r>
            <a:r>
              <a:rPr lang="en-US" altLang="zh-TW" dirty="0" err="1" smtClean="0"/>
              <a:t>rationcut</a:t>
            </a:r>
            <a:r>
              <a:rPr lang="zh-TW" altLang="en-US" dirty="0" smtClean="0"/>
              <a:t>一樣的</a:t>
            </a:r>
            <a:r>
              <a:rPr lang="en-US" altLang="zh-TW" dirty="0" smtClean="0"/>
              <a:t>trace</a:t>
            </a:r>
            <a:r>
              <a:rPr lang="en-US" altLang="zh-TW" baseline="0" dirty="0" smtClean="0"/>
              <a:t> minimization</a:t>
            </a:r>
            <a:r>
              <a:rPr lang="zh-TW" altLang="en-US" baseline="0" dirty="0" smtClean="0"/>
              <a:t>的問題，也就適用找出</a:t>
            </a:r>
            <a:r>
              <a:rPr lang="en-US" altLang="zh-TW" baseline="0" dirty="0" smtClean="0"/>
              <a:t>k</a:t>
            </a:r>
            <a:r>
              <a:rPr lang="zh-TW" altLang="en-US" baseline="0" dirty="0" smtClean="0"/>
              <a:t>個</a:t>
            </a:r>
            <a:r>
              <a:rPr lang="en-US" altLang="zh-TW" baseline="0" dirty="0" smtClean="0"/>
              <a:t>eigenvector</a:t>
            </a:r>
            <a:r>
              <a:rPr lang="zh-TW" altLang="en-US" baseline="0" dirty="0" smtClean="0"/>
              <a:t>的方法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CDDB-8B0A-411C-9A49-572DC6902B8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60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一個圖基本定義成這樣，有</a:t>
            </a:r>
            <a:r>
              <a:rPr lang="en-US" altLang="zh-TW" dirty="0" smtClean="0"/>
              <a:t>n</a:t>
            </a:r>
            <a:r>
              <a:rPr lang="zh-TW" altLang="en-US" dirty="0" smtClean="0"/>
              <a:t>個頂點，與</a:t>
            </a:r>
            <a:r>
              <a:rPr lang="en-US" altLang="zh-TW" dirty="0" smtClean="0"/>
              <a:t>m</a:t>
            </a:r>
            <a:r>
              <a:rPr lang="zh-TW" altLang="en-US" dirty="0" smtClean="0"/>
              <a:t>條邊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CDDB-8B0A-411C-9A49-572DC6902B8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21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那定義相似度矩陣有許多種作法，第一種是最簡單的</a:t>
            </a:r>
            <a:r>
              <a:rPr lang="en-US" altLang="zh-TW" dirty="0" smtClean="0"/>
              <a:t>adjacency matrix</a:t>
            </a:r>
            <a:r>
              <a:rPr lang="zh-TW" altLang="en-US" dirty="0" smtClean="0"/>
              <a:t>的定義，不過這樣不能表示</a:t>
            </a:r>
            <a:r>
              <a:rPr lang="en-US" altLang="zh-TW" dirty="0" smtClean="0"/>
              <a:t>edge</a:t>
            </a:r>
            <a:r>
              <a:rPr lang="zh-TW" altLang="en-US" dirty="0" smtClean="0"/>
              <a:t>的強度，一般來說適用下面</a:t>
            </a:r>
            <a:r>
              <a:rPr lang="en-US" altLang="zh-TW" dirty="0" smtClean="0"/>
              <a:t>2</a:t>
            </a:r>
            <a:r>
              <a:rPr lang="zh-TW" altLang="en-US" dirty="0" smtClean="0"/>
              <a:t>種方法定義</a:t>
            </a:r>
            <a:r>
              <a:rPr lang="en-US" altLang="zh-TW" dirty="0" smtClean="0"/>
              <a:t>edge</a:t>
            </a:r>
            <a:r>
              <a:rPr lang="zh-TW" altLang="en-US" dirty="0" smtClean="0"/>
              <a:t>的權重。</a:t>
            </a:r>
            <a:endParaRPr lang="en-US" altLang="zh-TW" dirty="0" smtClean="0"/>
          </a:p>
          <a:p>
            <a:r>
              <a:rPr lang="zh-TW" altLang="en-US" dirty="0" smtClean="0"/>
              <a:t>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種是用</a:t>
            </a:r>
            <a:r>
              <a:rPr lang="en-US" altLang="zh-TW" dirty="0" smtClean="0"/>
              <a:t>k-nearest neighbor</a:t>
            </a:r>
            <a:r>
              <a:rPr lang="zh-TW" altLang="en-US" dirty="0" smtClean="0"/>
              <a:t>決定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跟</a:t>
            </a:r>
            <a:r>
              <a:rPr lang="en-US" altLang="zh-TW" dirty="0" smtClean="0"/>
              <a:t>j</a:t>
            </a:r>
            <a:r>
              <a:rPr lang="zh-TW" altLang="en-US" dirty="0" smtClean="0"/>
              <a:t>之間是否要給予權重，第</a:t>
            </a:r>
            <a:r>
              <a:rPr lang="en-US" altLang="zh-TW" dirty="0" smtClean="0"/>
              <a:t>3</a:t>
            </a:r>
            <a:r>
              <a:rPr lang="zh-TW" altLang="en-US" dirty="0" smtClean="0"/>
              <a:t>種則是考慮全部的點，用</a:t>
            </a:r>
            <a:r>
              <a:rPr lang="en-US" altLang="zh-TW" dirty="0" smtClean="0"/>
              <a:t>Gaussian</a:t>
            </a:r>
            <a:r>
              <a:rPr lang="zh-TW" altLang="en-US" dirty="0" smtClean="0"/>
              <a:t> </a:t>
            </a:r>
            <a:r>
              <a:rPr lang="en-US" altLang="zh-TW" dirty="0" smtClean="0"/>
              <a:t>RBF</a:t>
            </a:r>
            <a:r>
              <a:rPr lang="zh-TW" altLang="en-US" dirty="0" smtClean="0"/>
              <a:t>函數去建構，而在實際應用中，第</a:t>
            </a:r>
            <a:r>
              <a:rPr lang="en-US" altLang="zh-TW" dirty="0" smtClean="0"/>
              <a:t>3</a:t>
            </a:r>
            <a:r>
              <a:rPr lang="zh-TW" altLang="en-US" dirty="0" smtClean="0"/>
              <a:t>種是最常使用的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CDDB-8B0A-411C-9A49-572DC6902B8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97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Degree matrix</a:t>
            </a:r>
            <a:r>
              <a:rPr lang="zh-TW" altLang="en-US" dirty="0" smtClean="0"/>
              <a:t>為</a:t>
            </a:r>
            <a:r>
              <a:rPr lang="en-US" altLang="zh-TW" dirty="0" smtClean="0"/>
              <a:t>diagonal</a:t>
            </a:r>
            <a:r>
              <a:rPr lang="zh-TW" altLang="en-US" dirty="0" smtClean="0"/>
              <a:t> </a:t>
            </a:r>
            <a:r>
              <a:rPr lang="en-US" altLang="zh-TW" dirty="0" smtClean="0"/>
              <a:t>matrix</a:t>
            </a:r>
            <a:r>
              <a:rPr lang="zh-TW" altLang="en-US" dirty="0" smtClean="0"/>
              <a:t>，就是把上頁的</a:t>
            </a:r>
            <a:r>
              <a:rPr lang="en-US" altLang="zh-TW" dirty="0" smtClean="0"/>
              <a:t>similarity matrix</a:t>
            </a:r>
            <a:r>
              <a:rPr lang="zh-TW" altLang="en-US" dirty="0" smtClean="0"/>
              <a:t>的每一行或列加總起來放在對角線的元素上。而我有了</a:t>
            </a:r>
            <a:r>
              <a:rPr lang="en-US" altLang="zh-TW" dirty="0" smtClean="0"/>
              <a:t>D</a:t>
            </a:r>
            <a:r>
              <a:rPr lang="zh-TW" altLang="en-US" dirty="0" smtClean="0"/>
              <a:t>跟上一頁構建的</a:t>
            </a:r>
            <a:r>
              <a:rPr lang="en-US" altLang="zh-TW" dirty="0" smtClean="0"/>
              <a:t>A</a:t>
            </a:r>
            <a:r>
              <a:rPr lang="zh-TW" altLang="en-US" dirty="0" smtClean="0"/>
              <a:t>，我們可以定義</a:t>
            </a:r>
            <a:r>
              <a:rPr lang="en-US" altLang="zh-TW" dirty="0" smtClean="0"/>
              <a:t>L</a:t>
            </a:r>
            <a:r>
              <a:rPr lang="zh-TW" altLang="en-US" dirty="0" smtClean="0"/>
              <a:t>矩陣</a:t>
            </a:r>
            <a:r>
              <a:rPr lang="en-US" altLang="zh-TW" dirty="0" smtClean="0"/>
              <a:t>=D-A</a:t>
            </a:r>
            <a:r>
              <a:rPr lang="zh-TW" altLang="en-US" dirty="0" smtClean="0"/>
              <a:t>，他具有一些不錯的數學性質，右下角的證明參考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CDDB-8B0A-411C-9A49-572DC6902B8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44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Cconstruct</a:t>
            </a:r>
            <a:r>
              <a:rPr lang="zh-TW" altLang="en-US" dirty="0" smtClean="0"/>
              <a:t>好圖後，可以對圖做裁切，切成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個互不連接的子圖，我們可以定義</a:t>
            </a:r>
            <a:r>
              <a:rPr lang="en-US" altLang="zh-TW" dirty="0" smtClean="0"/>
              <a:t>cut</a:t>
            </a:r>
            <a:r>
              <a:rPr lang="zh-TW" altLang="en-US" dirty="0" smtClean="0"/>
              <a:t>函數為每個子圖與其他子圖間的權重和，但切法必須盡量最大化子圖內的權重和，同時最小化子圖間的權重和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CDDB-8B0A-411C-9A49-572DC6902B8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30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那最簡單的切法就是去最</a:t>
            </a:r>
            <a:r>
              <a:rPr lang="en-US" altLang="zh-TW" dirty="0" smtClean="0"/>
              <a:t>minimize</a:t>
            </a:r>
            <a:r>
              <a:rPr lang="zh-TW" altLang="en-US" dirty="0" smtClean="0"/>
              <a:t>這個函數，但切出來的結果不一定正確。因為假如</a:t>
            </a:r>
            <a:r>
              <a:rPr lang="en-US" altLang="zh-TW" dirty="0" smtClean="0"/>
              <a:t>v1</a:t>
            </a:r>
            <a:r>
              <a:rPr lang="zh-TW" altLang="en-US" dirty="0" smtClean="0"/>
              <a:t>和</a:t>
            </a:r>
            <a:r>
              <a:rPr lang="en-US" altLang="zh-TW" dirty="0" smtClean="0"/>
              <a:t>v2</a:t>
            </a:r>
            <a:r>
              <a:rPr lang="zh-TW" altLang="en-US" dirty="0" smtClean="0"/>
              <a:t>間的</a:t>
            </a:r>
            <a:r>
              <a:rPr lang="en-US" altLang="zh-TW" dirty="0" smtClean="0"/>
              <a:t>weight</a:t>
            </a:r>
            <a:r>
              <a:rPr lang="zh-TW" altLang="en-US" dirty="0" smtClean="0"/>
              <a:t>最小，最小化的結果是沿著紅色虛線做裁切，但黃色虛線應該才是比較好的切法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CDDB-8B0A-411C-9A49-572DC6902B8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43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那到底要怎麼裁切，才能滿足剛剛所提到的兩個條件呢？有人提出了</a:t>
            </a:r>
            <a:r>
              <a:rPr lang="en-US" altLang="zh-TW" dirty="0" err="1" smtClean="0"/>
              <a:t>ratiocut</a:t>
            </a:r>
            <a:r>
              <a:rPr lang="zh-TW" altLang="en-US" dirty="0" smtClean="0"/>
              <a:t>這種切法，分母多了第</a:t>
            </a:r>
            <a:r>
              <a:rPr lang="en-US" altLang="zh-TW" dirty="0" err="1" smtClean="0"/>
              <a:t>i</a:t>
            </a:r>
            <a:r>
              <a:rPr lang="zh-TW" altLang="en-US" dirty="0" smtClean="0"/>
              <a:t>個子圖的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個數，所以在最小化與其他子圖間的權重和的同時不能讓每個子圖的</a:t>
            </a:r>
            <a:r>
              <a:rPr lang="en-US" altLang="zh-TW" dirty="0" smtClean="0"/>
              <a:t>node</a:t>
            </a:r>
            <a:r>
              <a:rPr lang="zh-TW" altLang="en-US" dirty="0" smtClean="0"/>
              <a:t>個數太小，這邊引入</a:t>
            </a:r>
            <a:r>
              <a:rPr lang="en-US" altLang="zh-TW" dirty="0" err="1" smtClean="0"/>
              <a:t>hij</a:t>
            </a:r>
            <a:r>
              <a:rPr lang="zh-TW" altLang="en-US" dirty="0" smtClean="0"/>
              <a:t>是</a:t>
            </a:r>
            <a:r>
              <a:rPr lang="en-US" altLang="zh-TW" dirty="0" smtClean="0"/>
              <a:t>indicator vector</a:t>
            </a:r>
            <a:r>
              <a:rPr lang="zh-TW" altLang="en-US" dirty="0" smtClean="0"/>
              <a:t>，可以很巧妙的把原本的</a:t>
            </a:r>
            <a:r>
              <a:rPr lang="en-US" altLang="zh-TW" dirty="0" err="1" smtClean="0"/>
              <a:t>ratiocut</a:t>
            </a:r>
            <a:r>
              <a:rPr lang="zh-TW" altLang="en-US" dirty="0" smtClean="0"/>
              <a:t>表示成</a:t>
            </a:r>
            <a:r>
              <a:rPr lang="en-US" altLang="zh-TW" dirty="0" smtClean="0"/>
              <a:t>quadratic</a:t>
            </a:r>
            <a:r>
              <a:rPr lang="en-US" altLang="zh-TW" baseline="0" dirty="0" smtClean="0"/>
              <a:t> form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CDDB-8B0A-411C-9A49-572DC6902B8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0401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經過一些整理後，我們問題就變成了一個</a:t>
            </a:r>
            <a:r>
              <a:rPr lang="en-US" altLang="zh-TW" dirty="0" smtClean="0"/>
              <a:t>trace minimization</a:t>
            </a:r>
            <a:r>
              <a:rPr lang="zh-TW" altLang="en-US" dirty="0" smtClean="0"/>
              <a:t>的最佳化問題，但因為</a:t>
            </a:r>
            <a:r>
              <a:rPr lang="en-US" altLang="zh-TW" dirty="0" smtClean="0"/>
              <a:t>H</a:t>
            </a:r>
            <a:r>
              <a:rPr lang="zh-TW" altLang="en-US" dirty="0" smtClean="0"/>
              <a:t>的定義是離散的數值，這個問題本身是</a:t>
            </a:r>
            <a:r>
              <a:rPr lang="en-US" altLang="zh-TW" dirty="0" smtClean="0"/>
              <a:t>NP-hard</a:t>
            </a:r>
            <a:r>
              <a:rPr lang="zh-TW" altLang="en-US" dirty="0" smtClean="0"/>
              <a:t>的問題，我們只能將</a:t>
            </a:r>
            <a:r>
              <a:rPr lang="en-US" altLang="zh-TW" dirty="0" smtClean="0"/>
              <a:t>H</a:t>
            </a:r>
            <a:r>
              <a:rPr lang="zh-TW" altLang="en-US" dirty="0" smtClean="0"/>
              <a:t>的離散限制移除掉，讓其變成可以解的</a:t>
            </a:r>
            <a:r>
              <a:rPr lang="en-US" altLang="zh-TW" dirty="0" smtClean="0"/>
              <a:t>trace minimization problem</a:t>
            </a:r>
            <a:r>
              <a:rPr lang="zh-TW" altLang="en-US" dirty="0" smtClean="0"/>
              <a:t>。那這問題就可以透過找出</a:t>
            </a:r>
            <a:r>
              <a:rPr lang="en-US" altLang="zh-TW" dirty="0" smtClean="0"/>
              <a:t>k</a:t>
            </a:r>
            <a:r>
              <a:rPr lang="zh-TW" altLang="en-US" dirty="0" smtClean="0"/>
              <a:t>個最小的</a:t>
            </a:r>
            <a:r>
              <a:rPr lang="en-US" altLang="zh-TW" dirty="0" smtClean="0"/>
              <a:t>eigenvalue</a:t>
            </a:r>
            <a:r>
              <a:rPr lang="zh-TW" altLang="en-US" dirty="0" smtClean="0"/>
              <a:t>對應的</a:t>
            </a:r>
            <a:r>
              <a:rPr lang="en-US" altLang="zh-TW" dirty="0" smtClean="0"/>
              <a:t>eigenvector</a:t>
            </a:r>
            <a:r>
              <a:rPr lang="zh-TW" altLang="en-US" dirty="0" smtClean="0"/>
              <a:t>來解出</a:t>
            </a:r>
            <a:r>
              <a:rPr lang="en-US" altLang="zh-TW" dirty="0" smtClean="0"/>
              <a:t>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CDDB-8B0A-411C-9A49-572DC6902B8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38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那還有一種切割的方法叫做</a:t>
            </a:r>
            <a:r>
              <a:rPr lang="en-US" altLang="zh-TW" dirty="0" smtClean="0"/>
              <a:t>normalized cut</a:t>
            </a:r>
            <a:r>
              <a:rPr lang="zh-TW" altLang="en-US" dirty="0" smtClean="0"/>
              <a:t>，也是</a:t>
            </a:r>
            <a:r>
              <a:rPr lang="en-US" altLang="zh-TW" dirty="0" smtClean="0"/>
              <a:t>spectral clustering</a:t>
            </a:r>
            <a:r>
              <a:rPr lang="zh-TW" altLang="en-US" dirty="0" smtClean="0"/>
              <a:t>所使用的切割方法，他的分母是子圖</a:t>
            </a:r>
            <a:r>
              <a:rPr lang="en-US" altLang="zh-TW" dirty="0" smtClean="0"/>
              <a:t>Ai</a:t>
            </a:r>
            <a:r>
              <a:rPr lang="zh-TW" altLang="en-US" dirty="0" smtClean="0"/>
              <a:t>裡面每個端點的</a:t>
            </a:r>
            <a:r>
              <a:rPr lang="en-US" altLang="zh-TW" dirty="0" smtClean="0"/>
              <a:t>degree</a:t>
            </a:r>
            <a:r>
              <a:rPr lang="zh-TW" altLang="en-US" dirty="0" smtClean="0"/>
              <a:t>的總和，也是有考慮到每個子圖內的權重關係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BCDDB-8B0A-411C-9A49-572DC6902B8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07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33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31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71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42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38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35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417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61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24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58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7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BF21A-E05A-4E43-85B5-6B43875FAAEC}" type="datetimeFigureOut">
              <a:rPr lang="zh-TW" altLang="en-US" smtClean="0"/>
              <a:t>2021/4/27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7CC6-30EA-4D2B-9A76-D366E19B3F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41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logs.com/pinard/p/6221564.html" TargetMode="External"/><Relationship Id="rId2" Type="http://schemas.openxmlformats.org/officeDocument/2006/relationships/hyperlink" Target="https://link.springer.com/content/pdf/10.1007/s11222-007-9033-z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um.com/ai-academy-taiwan/clustering-method-3-879ce60ab0d5" TargetMode="External"/><Relationship Id="rId4" Type="http://schemas.openxmlformats.org/officeDocument/2006/relationships/hyperlink" Target="https://towardsdatascience.com/spectral-clustering-aba2640c0d5b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jpeg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Spectral Clustering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游承軒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13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" y="2292672"/>
            <a:ext cx="6748809" cy="786185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en-US" altLang="zh-TW" dirty="0" smtClean="0"/>
              <a:t>2)Ratio Cut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=&gt;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5" y="3300529"/>
            <a:ext cx="5578764" cy="10055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60318"/>
            <a:ext cx="10058400" cy="5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7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(3)Normalized Cut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97266"/>
            <a:ext cx="5126182" cy="9050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82" y="1923648"/>
            <a:ext cx="1764145" cy="58199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562174" y="1923648"/>
            <a:ext cx="367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子</a:t>
            </a:r>
            <a:r>
              <a:rPr lang="zh-TW" altLang="en-US" dirty="0"/>
              <a:t>圖</a:t>
            </a:r>
            <a:r>
              <a:rPr lang="en-US" altLang="zh-TW" dirty="0"/>
              <a:t>A</a:t>
            </a:r>
            <a:r>
              <a:rPr lang="zh-TW" altLang="en-US" dirty="0"/>
              <a:t>內部每個</a:t>
            </a:r>
            <a:r>
              <a:rPr lang="en-US" altLang="zh-TW" dirty="0"/>
              <a:t>node</a:t>
            </a:r>
            <a:r>
              <a:rPr lang="zh-TW" altLang="en-US" dirty="0"/>
              <a:t>的</a:t>
            </a:r>
            <a:r>
              <a:rPr lang="en-US" altLang="zh-TW" dirty="0" smtClean="0"/>
              <a:t>degree</a:t>
            </a:r>
            <a:r>
              <a:rPr lang="zh-TW" altLang="en-US" dirty="0" smtClean="0"/>
              <a:t>總和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64" y="3250890"/>
            <a:ext cx="3177310" cy="9518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64" y="4426812"/>
            <a:ext cx="3349082" cy="103960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078499" y="5505787"/>
            <a:ext cx="3815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(Similar to the derivation of </a:t>
            </a:r>
            <a:r>
              <a:rPr lang="en-US" altLang="zh-TW" dirty="0" err="1" smtClean="0"/>
              <a:t>RatioCut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375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(3)Normalized </a:t>
            </a:r>
            <a:r>
              <a:rPr lang="en-US" altLang="zh-TW" dirty="0" smtClean="0"/>
              <a:t>Cut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let</a:t>
            </a:r>
            <a:r>
              <a:rPr lang="zh-TW" altLang="en-US" dirty="0" smtClean="0"/>
              <a:t>                        </a:t>
            </a:r>
            <a:r>
              <a:rPr lang="en-US" altLang="zh-TW" dirty="0" smtClean="0"/>
              <a:t>, we can rewrite the problem as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5822"/>
            <a:ext cx="6901873" cy="8411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39239"/>
            <a:ext cx="5972671" cy="1029561"/>
          </a:xfrm>
          <a:prstGeom prst="rect">
            <a:avLst/>
          </a:prstGeom>
        </p:spPr>
      </p:pic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544631"/>
              </p:ext>
            </p:extLst>
          </p:nvPr>
        </p:nvGraphicFramePr>
        <p:xfrm>
          <a:off x="1603950" y="4319368"/>
          <a:ext cx="18970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6" imgW="977760" imgH="241200" progId="Equation.DSMT4">
                  <p:embed/>
                </p:oleObj>
              </mc:Choice>
              <mc:Fallback>
                <p:oleObj name="Equation" r:id="rId6" imgW="977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03950" y="4319368"/>
                        <a:ext cx="1897063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21030"/>
            <a:ext cx="7372927" cy="10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7488"/>
            <a:ext cx="5693616" cy="500567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90433" y="1487488"/>
            <a:ext cx="3554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ym typeface="Wingdings" panose="05000000000000000000" pitchFamily="2" charset="2"/>
              </a:rPr>
              <a:t>⇒</a:t>
            </a:r>
            <a:r>
              <a:rPr lang="en-US" altLang="zh-TW" sz="3200" dirty="0" err="1" smtClean="0">
                <a:sym typeface="Wingdings" panose="05000000000000000000" pitchFamily="2" charset="2"/>
              </a:rPr>
              <a:t>RatioCut</a:t>
            </a:r>
            <a:endParaRPr lang="zh-TW" altLang="en-US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6790433" y="5264729"/>
            <a:ext cx="469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=&gt;K-means in the last step: to make continuous feature vector discrete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790433" y="4802907"/>
            <a:ext cx="469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=&gt;Can be viewed as k-dimension representation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19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533496"/>
            <a:ext cx="4805219" cy="518376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790433" y="1487488"/>
            <a:ext cx="3554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ym typeface="Wingdings" panose="05000000000000000000" pitchFamily="2" charset="2"/>
              </a:rPr>
              <a:t>⇒</a:t>
            </a:r>
            <a:r>
              <a:rPr lang="en-US" altLang="zh-TW" sz="3200" dirty="0" smtClean="0">
                <a:sym typeface="Wingdings" panose="05000000000000000000" pitchFamily="2" charset="2"/>
              </a:rPr>
              <a:t>Normalized Cut</a:t>
            </a:r>
            <a:endParaRPr lang="zh-TW" altLang="en-US" sz="3200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365755"/>
              </p:ext>
            </p:extLst>
          </p:nvPr>
        </p:nvGraphicFramePr>
        <p:xfrm>
          <a:off x="6790433" y="3307959"/>
          <a:ext cx="2520363" cy="515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4" imgW="2232837" imgH="457105" progId="Equation.DSMT4">
                  <p:embed/>
                </p:oleObj>
              </mc:Choice>
              <mc:Fallback>
                <p:oleObj name="Equation" r:id="rId4" imgW="2232837" imgH="45710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0433" y="3307959"/>
                        <a:ext cx="2520363" cy="515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Simulation Results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11218"/>
            <a:ext cx="4829175" cy="33528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2011218"/>
            <a:ext cx="4829175" cy="33528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365538" y="5837382"/>
            <a:ext cx="955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Applying k-means to </a:t>
            </a:r>
            <a:r>
              <a:rPr lang="en-US" altLang="zh-TW" dirty="0" err="1"/>
              <a:t>laplacian</a:t>
            </a:r>
            <a:r>
              <a:rPr lang="en-US" altLang="zh-TW" dirty="0"/>
              <a:t> eigenvectors allows us to find cluster </a:t>
            </a:r>
            <a:r>
              <a:rPr lang="en-US" altLang="zh-TW" dirty="0" smtClean="0"/>
              <a:t>with non-convex </a:t>
            </a:r>
            <a:r>
              <a:rPr lang="en-US" altLang="zh-TW" dirty="0"/>
              <a:t>boundaries.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437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Algorithms that cluster points using eigenvectors of matrices derived </a:t>
            </a:r>
            <a:r>
              <a:rPr lang="en-US" altLang="zh-TW" dirty="0" smtClean="0"/>
              <a:t>from the data</a:t>
            </a:r>
          </a:p>
          <a:p>
            <a:r>
              <a:rPr lang="en-US" altLang="zh-TW" dirty="0"/>
              <a:t>Useful in hard non-convex clustering </a:t>
            </a:r>
            <a:r>
              <a:rPr lang="en-US" altLang="zh-TW" dirty="0" smtClean="0"/>
              <a:t>problems</a:t>
            </a:r>
          </a:p>
          <a:p>
            <a:r>
              <a:rPr lang="en-US" altLang="zh-TW" dirty="0"/>
              <a:t>Obtain data representation in the low-dimensional space that can be easily clustered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0844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link.springer.com/content/pdf/10.1007/s11222-007-9033-z.pdf</a:t>
            </a:r>
            <a:endParaRPr lang="en-US" altLang="zh-TW" dirty="0" smtClean="0"/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www.cnblogs.com/pinard/p/6221564.html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https://</a:t>
            </a:r>
            <a:r>
              <a:rPr lang="en-US" altLang="zh-TW" dirty="0" smtClean="0">
                <a:hlinkClick r:id="rId4"/>
              </a:rPr>
              <a:t>towardsdatascience.com/spectral-clustering-aba2640c0d5b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https://</a:t>
            </a:r>
            <a:r>
              <a:rPr lang="en-US" altLang="zh-TW" dirty="0" smtClean="0">
                <a:hlinkClick r:id="rId5"/>
              </a:rPr>
              <a:t>medium.com/ai-academy-taiwan/clustering-method-3-879ce60ab0d5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2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Graph Construction</a:t>
            </a:r>
          </a:p>
          <a:p>
            <a:r>
              <a:rPr lang="en-US" altLang="zh-TW" dirty="0" smtClean="0"/>
              <a:t>Graph Cut</a:t>
            </a:r>
          </a:p>
          <a:p>
            <a:r>
              <a:rPr lang="en-US" altLang="zh-TW" dirty="0" smtClean="0"/>
              <a:t>Algorithms</a:t>
            </a:r>
          </a:p>
          <a:p>
            <a:r>
              <a:rPr lang="en-US" altLang="zh-TW" dirty="0" smtClean="0"/>
              <a:t>Simulation Results</a:t>
            </a:r>
          </a:p>
          <a:p>
            <a:r>
              <a:rPr lang="en-US" altLang="zh-TW" dirty="0" smtClean="0"/>
              <a:t>Summary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066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Clustering method based on graph theory</a:t>
            </a:r>
          </a:p>
          <a:p>
            <a:r>
              <a:rPr lang="en-US" altLang="zh-TW" dirty="0" smtClean="0"/>
              <a:t>Use the information from </a:t>
            </a:r>
            <a:r>
              <a:rPr lang="en-US" altLang="zh-TW" dirty="0" err="1" smtClean="0"/>
              <a:t>laplacian</a:t>
            </a:r>
            <a:r>
              <a:rPr lang="en-US" altLang="zh-TW" dirty="0" smtClean="0"/>
              <a:t> matrix constructed by the graph </a:t>
            </a:r>
          </a:p>
          <a:p>
            <a:r>
              <a:rPr lang="en-US" altLang="zh-TW" dirty="0" smtClean="0"/>
              <a:t>Unsupervised</a:t>
            </a:r>
          </a:p>
          <a:p>
            <a:r>
              <a:rPr lang="en-US" altLang="zh-TW" dirty="0" smtClean="0"/>
              <a:t>Allow to cluster non-graph data as well</a:t>
            </a:r>
          </a:p>
        </p:txBody>
      </p:sp>
    </p:spTree>
    <p:extLst>
      <p:ext uri="{BB962C8B-B14F-4D97-AF65-F5344CB8AC3E}">
        <p14:creationId xmlns:p14="http://schemas.microsoft.com/office/powerpoint/2010/main" val="39007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30" name="Picture 6" descr="https://miro.medium.com/max/1173/1*BogCrd13yLAk8e62EjaEMQ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54" y="135370"/>
            <a:ext cx="4831033" cy="280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707365"/>
              </p:ext>
            </p:extLst>
          </p:nvPr>
        </p:nvGraphicFramePr>
        <p:xfrm>
          <a:off x="913524" y="1825624"/>
          <a:ext cx="4740627" cy="36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5" imgW="3644640" imgH="279360" progId="Equation.DSMT4">
                  <p:embed/>
                </p:oleObj>
              </mc:Choice>
              <mc:Fallback>
                <p:oleObj name="Equation" r:id="rId5" imgW="36446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3524" y="1825624"/>
                        <a:ext cx="4740627" cy="363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38199" y="2480970"/>
            <a:ext cx="7049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We consider undirected graphs with edge weights non-negative.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28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Similarity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(1)</a:t>
            </a:r>
            <a:r>
              <a:rPr lang="el-GR" altLang="zh-TW" dirty="0" smtClean="0"/>
              <a:t>ε</a:t>
            </a:r>
            <a:r>
              <a:rPr lang="en-US" altLang="zh-TW" dirty="0" smtClean="0"/>
              <a:t>-neighborhood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(2)KNN</a:t>
            </a:r>
          </a:p>
          <a:p>
            <a:endParaRPr lang="en-US" altLang="zh-TW" dirty="0"/>
          </a:p>
          <a:p>
            <a:r>
              <a:rPr lang="en-US" altLang="zh-TW" dirty="0" smtClean="0"/>
              <a:t>(3)fully connected</a:t>
            </a:r>
          </a:p>
        </p:txBody>
      </p:sp>
      <p:pic>
        <p:nvPicPr>
          <p:cNvPr id="1030" name="Picture 6" descr="https://miro.medium.com/max/1173/1*BogCrd13yLAk8e62EjaEMQ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57" y="135368"/>
            <a:ext cx="4831200" cy="28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iro.medium.com/max/755/1*YsJrJdojvcL12ko0T1WEs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63" y="2587625"/>
            <a:ext cx="57531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857" y="3597275"/>
            <a:ext cx="3352800" cy="9715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31" y="1625311"/>
            <a:ext cx="2522722" cy="8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Graph Laplacian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Degree matrix                                 ,</a:t>
            </a:r>
            <a:r>
              <a:rPr lang="en-US" altLang="zh-TW" dirty="0"/>
              <a:t>w</a:t>
            </a:r>
            <a:r>
              <a:rPr lang="en-US" altLang="zh-TW" dirty="0" smtClean="0"/>
              <a:t>here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Graph </a:t>
            </a:r>
            <a:r>
              <a:rPr lang="en-US" altLang="zh-TW" dirty="0" err="1" smtClean="0"/>
              <a:t>laplacian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laplacian</a:t>
            </a:r>
            <a:r>
              <a:rPr lang="en-US" altLang="zh-TW" dirty="0" smtClean="0"/>
              <a:t> matrix) </a:t>
            </a:r>
          </a:p>
          <a:p>
            <a:pPr marL="0" indent="0">
              <a:buNone/>
            </a:pPr>
            <a:r>
              <a:rPr lang="en-US" altLang="zh-TW" dirty="0" smtClean="0"/>
              <a:t>  (1)symmetric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(2)positive semidefinite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(3)smallest </a:t>
            </a:r>
            <a:r>
              <a:rPr lang="en-US" altLang="zh-TW" smtClean="0"/>
              <a:t>eigenvalue=0(with its eigenvector </a:t>
            </a:r>
            <a:r>
              <a:rPr lang="en-US" altLang="zh-TW" dirty="0" smtClean="0"/>
              <a:t>all constant)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     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911621"/>
              </p:ext>
            </p:extLst>
          </p:nvPr>
        </p:nvGraphicFramePr>
        <p:xfrm>
          <a:off x="7163376" y="1678925"/>
          <a:ext cx="1221365" cy="814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0" name="Equation" r:id="rId4" imgW="876240" imgH="583920" progId="Equation.DSMT4">
                  <p:embed/>
                </p:oleObj>
              </mc:Choice>
              <mc:Fallback>
                <p:oleObj name="Equation" r:id="rId4" imgW="8762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3376" y="1678925"/>
                        <a:ext cx="1221365" cy="814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222687"/>
              </p:ext>
            </p:extLst>
          </p:nvPr>
        </p:nvGraphicFramePr>
        <p:xfrm>
          <a:off x="3468254" y="1393537"/>
          <a:ext cx="2186875" cy="1385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Equation" r:id="rId6" imgW="1523880" imgH="965160" progId="Equation.DSMT4">
                  <p:embed/>
                </p:oleObj>
              </mc:Choice>
              <mc:Fallback>
                <p:oleObj name="Equation" r:id="rId6" imgW="152388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68254" y="1393537"/>
                        <a:ext cx="2186875" cy="1385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597717"/>
              </p:ext>
            </p:extLst>
          </p:nvPr>
        </p:nvGraphicFramePr>
        <p:xfrm>
          <a:off x="6154738" y="2190750"/>
          <a:ext cx="535146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8" imgW="2565360" imgH="914400" progId="Equation.DSMT4">
                  <p:embed/>
                </p:oleObj>
              </mc:Choice>
              <mc:Fallback>
                <p:oleObj name="Equation" r:id="rId8" imgW="256536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54738" y="2190750"/>
                        <a:ext cx="5351462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73" y="5018025"/>
            <a:ext cx="6568930" cy="1543254"/>
          </a:xfrm>
          <a:prstGeom prst="rect">
            <a:avLst/>
          </a:prstGeom>
        </p:spPr>
      </p:pic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341288"/>
              </p:ext>
            </p:extLst>
          </p:nvPr>
        </p:nvGraphicFramePr>
        <p:xfrm>
          <a:off x="5346700" y="5156054"/>
          <a:ext cx="70961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11" imgW="634680" imgH="253800" progId="Equation.DSMT4">
                  <p:embed/>
                </p:oleObj>
              </mc:Choice>
              <mc:Fallback>
                <p:oleObj name="Equation" r:id="rId11" imgW="634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46700" y="5156054"/>
                        <a:ext cx="709613" cy="28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9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Cut the graph to k subgraphs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/>
              <a:t>Maximize connections in every subgraph</a:t>
            </a:r>
          </a:p>
          <a:p>
            <a:r>
              <a:rPr lang="en-US" altLang="zh-TW" dirty="0"/>
              <a:t>Minimize connections between </a:t>
            </a:r>
            <a:r>
              <a:rPr lang="en-US" altLang="zh-TW" dirty="0" smtClean="0"/>
              <a:t>subgraphs</a:t>
            </a:r>
            <a:endParaRPr lang="en-US" altLang="zh-TW" dirty="0"/>
          </a:p>
          <a:p>
            <a:endParaRPr lang="en-US" altLang="zh-TW" dirty="0" smtClean="0"/>
          </a:p>
        </p:txBody>
      </p:sp>
      <p:pic>
        <p:nvPicPr>
          <p:cNvPr id="1030" name="Picture 6" descr="https://miro.medium.com/max/1173/1*BogCrd13yLAk8e62EjaEMQ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57" y="135368"/>
            <a:ext cx="4831200" cy="28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32" y="3131112"/>
            <a:ext cx="4761878" cy="909982"/>
          </a:xfrm>
          <a:prstGeom prst="rect">
            <a:avLst/>
          </a:prstGeom>
        </p:spPr>
      </p:pic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839352"/>
              </p:ext>
            </p:extLst>
          </p:nvPr>
        </p:nvGraphicFramePr>
        <p:xfrm>
          <a:off x="5356225" y="3724275"/>
          <a:ext cx="11271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6" imgW="1041120" imgH="317160" progId="Equation.DSMT4">
                  <p:embed/>
                </p:oleObj>
              </mc:Choice>
              <mc:Fallback>
                <p:oleObj name="Equation" r:id="rId6" imgW="10411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6225" y="3724275"/>
                        <a:ext cx="1127125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53" y="2467104"/>
            <a:ext cx="2595419" cy="6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(1)naïve approach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dirty="0"/>
              <a:t>=&gt;not always correct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13868"/>
            <a:ext cx="5893920" cy="356329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73" y="2354989"/>
            <a:ext cx="3149600" cy="4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Cut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(2)Ratio Cut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18" y="3274253"/>
            <a:ext cx="6614969" cy="32670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3066477"/>
            <a:ext cx="2724727" cy="898223"/>
          </a:xfrm>
          <a:prstGeom prst="rect">
            <a:avLst/>
          </a:prstGeom>
        </p:spPr>
      </p:pic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53168"/>
              </p:ext>
            </p:extLst>
          </p:nvPr>
        </p:nvGraphicFramePr>
        <p:xfrm>
          <a:off x="2008909" y="4027779"/>
          <a:ext cx="1879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2" name="Equation" r:id="rId6" imgW="1879560" imgH="266400" progId="Equation.DSMT4">
                  <p:embed/>
                </p:oleObj>
              </mc:Choice>
              <mc:Fallback>
                <p:oleObj name="Equation" r:id="rId6" imgW="1879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08909" y="4027779"/>
                        <a:ext cx="1879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88104"/>
              </p:ext>
            </p:extLst>
          </p:nvPr>
        </p:nvGraphicFramePr>
        <p:xfrm>
          <a:off x="508000" y="4702175"/>
          <a:ext cx="373538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Equation" r:id="rId8" imgW="2997000" imgH="330120" progId="Equation.DSMT4">
                  <p:embed/>
                </p:oleObj>
              </mc:Choice>
              <mc:Fallback>
                <p:oleObj name="Equation" r:id="rId8" imgW="2997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4702175"/>
                        <a:ext cx="3735388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2177747"/>
            <a:ext cx="7334826" cy="9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7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1064</TotalTime>
  <Words>919</Words>
  <Application>Microsoft Office PowerPoint</Application>
  <PresentationFormat>寬螢幕</PresentationFormat>
  <Paragraphs>101</Paragraphs>
  <Slides>17</Slides>
  <Notes>10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新細明體</vt:lpstr>
      <vt:lpstr>Arial</vt:lpstr>
      <vt:lpstr>Calibri</vt:lpstr>
      <vt:lpstr>Calibri Light</vt:lpstr>
      <vt:lpstr>Wingdings</vt:lpstr>
      <vt:lpstr>Office 佈景主題</vt:lpstr>
      <vt:lpstr>Equation</vt:lpstr>
      <vt:lpstr>Spectral Clustering</vt:lpstr>
      <vt:lpstr>Outline</vt:lpstr>
      <vt:lpstr>Introduction</vt:lpstr>
      <vt:lpstr>Graph</vt:lpstr>
      <vt:lpstr>Similarity Matrix</vt:lpstr>
      <vt:lpstr>Graph Laplacian</vt:lpstr>
      <vt:lpstr>Cut</vt:lpstr>
      <vt:lpstr>Cut</vt:lpstr>
      <vt:lpstr>Cut</vt:lpstr>
      <vt:lpstr>Cut</vt:lpstr>
      <vt:lpstr>Cut</vt:lpstr>
      <vt:lpstr>Cut</vt:lpstr>
      <vt:lpstr>Algorithms</vt:lpstr>
      <vt:lpstr>Algorithms</vt:lpstr>
      <vt:lpstr>Simulation Results</vt:lpstr>
      <vt:lpstr>Summary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Laplacian</dc:title>
  <dc:creator>user</dc:creator>
  <cp:lastModifiedBy>user</cp:lastModifiedBy>
  <cp:revision>61</cp:revision>
  <dcterms:created xsi:type="dcterms:W3CDTF">2021-04-06T08:36:03Z</dcterms:created>
  <dcterms:modified xsi:type="dcterms:W3CDTF">2021-04-26T17:39:01Z</dcterms:modified>
</cp:coreProperties>
</file>