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82"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3" r:id="rId26"/>
    <p:sldId id="280" r:id="rId27"/>
    <p:sldId id="281" r:id="rId2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77957" autoAdjust="0"/>
  </p:normalViewPr>
  <p:slideViewPr>
    <p:cSldViewPr snapToGrid="0">
      <p:cViewPr varScale="1">
        <p:scale>
          <a:sx n="78" d="100"/>
          <a:sy n="78" d="100"/>
        </p:scale>
        <p:origin x="47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CD3A5-2614-40E3-9C0D-69C605285A91}" type="datetimeFigureOut">
              <a:rPr lang="zh-TW" altLang="en-US" smtClean="0"/>
              <a:t>2017/3/28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08793-B0FC-4C8D-973D-90B6D17D14F5}" type="slidenum">
              <a:rPr lang="zh-TW" altLang="en-US" smtClean="0"/>
              <a:t>‹#›</a:t>
            </a:fld>
            <a:endParaRPr lang="zh-TW" altLang="en-US"/>
          </a:p>
        </p:txBody>
      </p:sp>
    </p:spTree>
    <p:extLst>
      <p:ext uri="{BB962C8B-B14F-4D97-AF65-F5344CB8AC3E}">
        <p14:creationId xmlns:p14="http://schemas.microsoft.com/office/powerpoint/2010/main" val="374900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oneydj.com/KMDJ/wiki/WikiViewer.aspx?Title=%u96C6%u4E2D%u5E02%u583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moneydj.com/KMDJ/wiki/WikiViewer.aspx?Title=%u7D93%u7D00%u4EB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大家即將進入職場，每個月領固定薪水 ，對未來人生都有自己的規劃。如何讓自己擁有更高品質的生活，可以靠投資</a:t>
            </a:r>
            <a:endParaRPr lang="en-US" altLang="zh-TW" dirty="0" smtClean="0"/>
          </a:p>
          <a:p>
            <a:r>
              <a:rPr lang="zh-TW" altLang="en-US" dirty="0" smtClean="0"/>
              <a:t>目前常見的投資</a:t>
            </a:r>
            <a:r>
              <a:rPr lang="en-US" altLang="zh-TW" dirty="0" smtClean="0"/>
              <a:t>:</a:t>
            </a:r>
            <a:r>
              <a:rPr lang="zh-TW" altLang="en-US" sz="1200" b="0" i="0" kern="1200" dirty="0" smtClean="0">
                <a:solidFill>
                  <a:schemeClr val="tx1"/>
                </a:solidFill>
                <a:effectLst/>
                <a:latin typeface="+mn-lt"/>
                <a:ea typeface="+mn-ea"/>
                <a:cs typeface="+mn-cs"/>
              </a:rPr>
              <a:t>銀行存款，債券，股票，基金，期貨，房地產。</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那我們今天要討論的是股票方面，要真正利用股票賺大錢，還有很多知識技術層面需要考量，那我這次介紹的是叫基礎認識，</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讓大家看新聞或與社會人士談話中，不會完全聽不懂</a:t>
            </a:r>
            <a:endParaRPr lang="en-US" altLang="zh-TW"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2</a:t>
            </a:fld>
            <a:endParaRPr lang="zh-TW" altLang="en-US"/>
          </a:p>
        </p:txBody>
      </p:sp>
    </p:spTree>
    <p:extLst>
      <p:ext uri="{BB962C8B-B14F-4D97-AF65-F5344CB8AC3E}">
        <p14:creationId xmlns:p14="http://schemas.microsoft.com/office/powerpoint/2010/main" val="292515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smtClean="0">
                <a:solidFill>
                  <a:schemeClr val="tx1"/>
                </a:solidFill>
                <a:effectLst/>
                <a:latin typeface="+mn-lt"/>
                <a:ea typeface="+mn-ea"/>
                <a:cs typeface="+mn-cs"/>
              </a:rPr>
              <a:t>股神巴菲特曾說：</a:t>
            </a:r>
          </a:p>
          <a:p>
            <a:r>
              <a:rPr lang="zh-TW" altLang="en-US" sz="1200" b="1" i="0" kern="1200" dirty="0" smtClean="0">
                <a:solidFill>
                  <a:schemeClr val="tx1"/>
                </a:solidFill>
                <a:effectLst/>
                <a:latin typeface="+mn-lt"/>
                <a:ea typeface="+mn-ea"/>
                <a:cs typeface="+mn-cs"/>
              </a:rPr>
              <a:t>「如果你不打算持有</a:t>
            </a:r>
          </a:p>
          <a:p>
            <a:r>
              <a:rPr lang="zh-TW" altLang="en-US" sz="1200" b="1" i="0" kern="1200" dirty="0" smtClean="0">
                <a:solidFill>
                  <a:schemeClr val="tx1"/>
                </a:solidFill>
                <a:effectLst/>
                <a:latin typeface="+mn-lt"/>
                <a:ea typeface="+mn-ea"/>
                <a:cs typeface="+mn-cs"/>
              </a:rPr>
              <a:t>某支股票達 </a:t>
            </a:r>
            <a:r>
              <a:rPr lang="en-US" altLang="zh-TW" sz="1200" b="1" i="0" kern="1200" dirty="0" smtClean="0">
                <a:solidFill>
                  <a:schemeClr val="tx1"/>
                </a:solidFill>
                <a:effectLst/>
                <a:latin typeface="+mn-lt"/>
                <a:ea typeface="+mn-ea"/>
                <a:cs typeface="+mn-cs"/>
              </a:rPr>
              <a:t>10 </a:t>
            </a:r>
            <a:r>
              <a:rPr lang="zh-TW" altLang="en-US" sz="1200" b="1" i="0" kern="1200" dirty="0" smtClean="0">
                <a:solidFill>
                  <a:schemeClr val="tx1"/>
                </a:solidFill>
                <a:effectLst/>
                <a:latin typeface="+mn-lt"/>
                <a:ea typeface="+mn-ea"/>
                <a:cs typeface="+mn-cs"/>
              </a:rPr>
              <a:t>年 </a:t>
            </a:r>
            <a:r>
              <a:rPr lang="en-US" altLang="zh-TW" sz="1200" b="1" i="0" kern="1200" dirty="0" smtClean="0">
                <a:solidFill>
                  <a:schemeClr val="tx1"/>
                </a:solidFill>
                <a:effectLst/>
                <a:latin typeface="+mn-lt"/>
                <a:ea typeface="+mn-ea"/>
                <a:cs typeface="+mn-cs"/>
              </a:rPr>
              <a:t>...</a:t>
            </a:r>
          </a:p>
          <a:p>
            <a:r>
              <a:rPr lang="zh-TW" altLang="en-US" sz="1200" b="1" i="0" kern="1200" dirty="0" smtClean="0">
                <a:solidFill>
                  <a:schemeClr val="tx1"/>
                </a:solidFill>
                <a:effectLst/>
                <a:latin typeface="+mn-lt"/>
                <a:ea typeface="+mn-ea"/>
                <a:cs typeface="+mn-cs"/>
              </a:rPr>
              <a:t>那你連 </a:t>
            </a:r>
            <a:r>
              <a:rPr lang="en-US" altLang="zh-TW" sz="1200" b="1" i="0" kern="1200" dirty="0" smtClean="0">
                <a:solidFill>
                  <a:schemeClr val="tx1"/>
                </a:solidFill>
                <a:effectLst/>
                <a:latin typeface="+mn-lt"/>
                <a:ea typeface="+mn-ea"/>
                <a:cs typeface="+mn-cs"/>
              </a:rPr>
              <a:t>10 </a:t>
            </a:r>
            <a:r>
              <a:rPr lang="zh-TW" altLang="en-US" sz="1200" b="1" i="0" kern="1200" dirty="0" smtClean="0">
                <a:solidFill>
                  <a:schemeClr val="tx1"/>
                </a:solidFill>
                <a:effectLst/>
                <a:latin typeface="+mn-lt"/>
                <a:ea typeface="+mn-ea"/>
                <a:cs typeface="+mn-cs"/>
              </a:rPr>
              <a:t>分鐘也不要持有」</a:t>
            </a:r>
            <a:endParaRPr lang="en-US" altLang="zh-TW" sz="1200" b="1" i="0" kern="1200" dirty="0" smtClean="0">
              <a:solidFill>
                <a:schemeClr val="tx1"/>
              </a:solidFill>
              <a:effectLst/>
              <a:latin typeface="+mn-lt"/>
              <a:ea typeface="+mn-ea"/>
              <a:cs typeface="+mn-cs"/>
            </a:endParaRPr>
          </a:p>
          <a:p>
            <a:r>
              <a:rPr lang="zh-TW" altLang="en-US" sz="1200" b="1" i="0" kern="1200" dirty="0" smtClean="0">
                <a:solidFill>
                  <a:schemeClr val="tx1"/>
                </a:solidFill>
                <a:effectLst/>
                <a:latin typeface="+mn-lt"/>
                <a:ea typeface="+mn-ea"/>
                <a:cs typeface="+mn-cs"/>
              </a:rPr>
              <a:t>比起跑短線</a:t>
            </a:r>
            <a:endParaRPr lang="zh-TW" altLang="en-US" sz="1200" b="0" i="0" kern="1200" dirty="0" smtClean="0">
              <a:solidFill>
                <a:schemeClr val="tx1"/>
              </a:solidFill>
              <a:effectLst/>
              <a:latin typeface="+mn-lt"/>
              <a:ea typeface="+mn-ea"/>
              <a:cs typeface="+mn-cs"/>
            </a:endParaRPr>
          </a:p>
          <a:p>
            <a:r>
              <a:rPr lang="zh-TW" altLang="en-US" sz="1200" b="1" i="0" kern="1200" dirty="0" smtClean="0">
                <a:solidFill>
                  <a:schemeClr val="tx1"/>
                </a:solidFill>
                <a:effectLst/>
                <a:latin typeface="+mn-lt"/>
                <a:ea typeface="+mn-ea"/>
                <a:cs typeface="+mn-cs"/>
              </a:rPr>
              <a:t>你想要與一家好公司共享利潤</a:t>
            </a:r>
            <a:endParaRPr lang="zh-TW" altLang="en-US" sz="1200" b="0" i="0" kern="1200" dirty="0" smtClean="0">
              <a:solidFill>
                <a:schemeClr val="tx1"/>
              </a:solidFill>
              <a:effectLst/>
              <a:latin typeface="+mn-lt"/>
              <a:ea typeface="+mn-ea"/>
              <a:cs typeface="+mn-cs"/>
            </a:endParaRPr>
          </a:p>
          <a:p>
            <a:r>
              <a:rPr lang="zh-TW" altLang="en-US" sz="1200" b="1" i="0" kern="1200" dirty="0" smtClean="0">
                <a:solidFill>
                  <a:schemeClr val="tx1"/>
                </a:solidFill>
                <a:effectLst/>
                <a:latin typeface="+mn-lt"/>
                <a:ea typeface="+mn-ea"/>
                <a:cs typeface="+mn-cs"/>
              </a:rPr>
              <a:t>每年領股息、成為這家公司的股東</a:t>
            </a:r>
            <a:endParaRPr lang="zh-TW" altLang="en-US"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當你有這些想法出現時</a:t>
            </a:r>
          </a:p>
          <a:p>
            <a:r>
              <a:rPr lang="zh-TW" altLang="en-US" sz="1200" b="0" i="0" kern="1200" dirty="0" smtClean="0">
                <a:solidFill>
                  <a:schemeClr val="tx1"/>
                </a:solidFill>
                <a:effectLst/>
                <a:latin typeface="+mn-lt"/>
                <a:ea typeface="+mn-ea"/>
                <a:cs typeface="+mn-cs"/>
              </a:rPr>
              <a:t>表示你可能會是一個</a:t>
            </a:r>
          </a:p>
          <a:p>
            <a:r>
              <a:rPr lang="zh-TW" altLang="en-US" sz="1200" b="0" i="0" kern="1200" dirty="0" smtClean="0">
                <a:solidFill>
                  <a:schemeClr val="tx1"/>
                </a:solidFill>
                <a:effectLst/>
                <a:latin typeface="+mn-lt"/>
                <a:ea typeface="+mn-ea"/>
                <a:cs typeface="+mn-cs"/>
              </a:rPr>
              <a:t>很好的價值型投資者！</a:t>
            </a: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當我們買進股票成為這家公司的股東後，公司將去年度所賺的盈餘， 回饋給股東我們拿到的股利就是股東的「投資報酬」</a:t>
            </a: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11</a:t>
            </a:fld>
            <a:endParaRPr lang="zh-TW" altLang="en-US"/>
          </a:p>
        </p:txBody>
      </p:sp>
    </p:spTree>
    <p:extLst>
      <p:ext uri="{BB962C8B-B14F-4D97-AF65-F5344CB8AC3E}">
        <p14:creationId xmlns:p14="http://schemas.microsoft.com/office/powerpoint/2010/main" val="76378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公司在除權、除息日當天</a:t>
            </a:r>
          </a:p>
          <a:p>
            <a:r>
              <a:rPr lang="zh-TW" altLang="en-US" sz="1200" b="0" i="0" kern="1200" dirty="0" smtClean="0">
                <a:solidFill>
                  <a:schemeClr val="tx1"/>
                </a:solidFill>
                <a:effectLst/>
                <a:latin typeface="+mn-lt"/>
                <a:ea typeface="+mn-ea"/>
                <a:cs typeface="+mn-cs"/>
              </a:rPr>
              <a:t>扣掉配發的現金</a:t>
            </a:r>
          </a:p>
          <a:p>
            <a:r>
              <a:rPr lang="zh-TW" altLang="en-US" sz="1200" b="0" i="0" kern="1200" dirty="0" smtClean="0">
                <a:solidFill>
                  <a:schemeClr val="tx1"/>
                </a:solidFill>
                <a:effectLst/>
                <a:latin typeface="+mn-lt"/>
                <a:ea typeface="+mn-ea"/>
                <a:cs typeface="+mn-cs"/>
              </a:rPr>
              <a:t>或股票價值後的價格</a:t>
            </a:r>
          </a:p>
          <a:p>
            <a:r>
              <a:rPr lang="zh-TW" altLang="en-US" sz="1200" b="0" i="0" kern="1200" dirty="0" smtClean="0">
                <a:solidFill>
                  <a:schemeClr val="tx1"/>
                </a:solidFill>
                <a:effectLst/>
                <a:latin typeface="+mn-lt"/>
                <a:ea typeface="+mn-ea"/>
                <a:cs typeface="+mn-cs"/>
              </a:rPr>
              <a:t>叫作「除權、息的參考價」</a:t>
            </a:r>
          </a:p>
          <a:p>
            <a:r>
              <a:rPr lang="zh-TW" altLang="en-US" sz="1200" b="0" i="0" kern="1200" dirty="0" smtClean="0">
                <a:solidFill>
                  <a:schemeClr val="tx1"/>
                </a:solidFill>
                <a:effectLst/>
                <a:latin typeface="+mn-lt"/>
                <a:ea typeface="+mn-ea"/>
                <a:cs typeface="+mn-cs"/>
              </a:rPr>
              <a:t>至於參考價怎麼算呢？</a:t>
            </a: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12</a:t>
            </a:fld>
            <a:endParaRPr lang="zh-TW" altLang="en-US"/>
          </a:p>
        </p:txBody>
      </p:sp>
    </p:spTree>
    <p:extLst>
      <p:ext uri="{BB962C8B-B14F-4D97-AF65-F5344CB8AC3E}">
        <p14:creationId xmlns:p14="http://schemas.microsoft.com/office/powerpoint/2010/main" val="239904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把錢放在銀行定存，要比較「年利率」，投資房地產當包租公</a:t>
            </a:r>
          </a:p>
          <a:p>
            <a:r>
              <a:rPr lang="zh-TW" altLang="en-US" sz="1200" b="0" i="0" kern="1200" dirty="0" smtClean="0">
                <a:solidFill>
                  <a:schemeClr val="tx1"/>
                </a:solidFill>
                <a:effectLst/>
                <a:latin typeface="+mn-lt"/>
                <a:ea typeface="+mn-ea"/>
                <a:cs typeface="+mn-cs"/>
              </a:rPr>
              <a:t>收租金要考慮「租金報酬率」</a:t>
            </a:r>
            <a:r>
              <a:rPr lang="en-US" altLang="zh-TW" b="1" dirty="0" smtClean="0"/>
              <a:t> </a:t>
            </a:r>
            <a:endParaRPr lang="zh-TW" altLang="en-US" dirty="0" smtClean="0"/>
          </a:p>
          <a:p>
            <a:r>
              <a:rPr lang="zh-TW" altLang="en-US" sz="1200" b="0" i="0" kern="1200" dirty="0" smtClean="0">
                <a:solidFill>
                  <a:schemeClr val="tx1"/>
                </a:solidFill>
                <a:effectLst/>
                <a:latin typeface="+mn-lt"/>
                <a:ea typeface="+mn-ea"/>
                <a:cs typeface="+mn-cs"/>
              </a:rPr>
              <a:t>如果要估算，過去每年的殖利率，我們一般是用，</a:t>
            </a:r>
            <a:r>
              <a:rPr lang="zh-TW" altLang="en-US" sz="1200" b="1" i="0" kern="1200" dirty="0" smtClean="0">
                <a:solidFill>
                  <a:schemeClr val="tx1"/>
                </a:solidFill>
                <a:effectLst/>
                <a:latin typeface="+mn-lt"/>
                <a:ea typeface="+mn-ea"/>
                <a:cs typeface="+mn-cs"/>
              </a:rPr>
              <a:t>除息前一天的收盤價</a:t>
            </a:r>
            <a:r>
              <a:rPr lang="zh-TW" altLang="en-US" sz="1200" b="0"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來去除以現金股利。</a:t>
            </a:r>
            <a:endParaRPr lang="en-US" altLang="zh-TW" sz="1200" b="1" i="0" kern="1200" dirty="0" smtClean="0">
              <a:solidFill>
                <a:schemeClr val="tx1"/>
              </a:solidFill>
              <a:effectLst/>
              <a:latin typeface="+mn-lt"/>
              <a:ea typeface="+mn-ea"/>
              <a:cs typeface="+mn-cs"/>
            </a:endParaRPr>
          </a:p>
          <a:p>
            <a:r>
              <a:rPr lang="zh-TW" altLang="en-US" b="1" dirty="0" smtClean="0"/>
              <a:t>若算出的殖利率</a:t>
            </a:r>
            <a:r>
              <a:rPr lang="zh-TW" altLang="en-US" b="0" dirty="0" smtClean="0"/>
              <a:t>，</a:t>
            </a:r>
            <a:r>
              <a:rPr lang="zh-TW" altLang="en-US" b="1" dirty="0" smtClean="0"/>
              <a:t>低於銀行定存利率 </a:t>
            </a:r>
            <a:r>
              <a:rPr lang="en-US" altLang="zh-TW" b="1" dirty="0" smtClean="0"/>
              <a:t>(1.4%)</a:t>
            </a:r>
            <a:r>
              <a:rPr lang="zh-TW" altLang="en-US" b="0" dirty="0" smtClean="0"/>
              <a:t>，</a:t>
            </a:r>
            <a:r>
              <a:rPr lang="zh-TW" altLang="en-US" dirty="0" smtClean="0"/>
              <a:t>那報酬率就太低了，通常這樣的股價，就暫不考慮長期投資。</a:t>
            </a:r>
            <a:endParaRPr lang="en-US" altLang="zh-TW" dirty="0" smtClean="0"/>
          </a:p>
          <a:p>
            <a:endParaRPr lang="zh-TW" altLang="en-US" sz="1200" b="0" i="0" kern="1200" dirty="0" smtClean="0">
              <a:solidFill>
                <a:schemeClr val="tx1"/>
              </a:solidFill>
              <a:effectLst/>
              <a:latin typeface="+mn-lt"/>
              <a:ea typeface="+mn-ea"/>
              <a:cs typeface="+mn-cs"/>
            </a:endParaRPr>
          </a:p>
          <a:p>
            <a:endParaRPr lang="zh-TW" altLang="en-US"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13</a:t>
            </a:fld>
            <a:endParaRPr lang="zh-TW" altLang="en-US"/>
          </a:p>
        </p:txBody>
      </p:sp>
    </p:spTree>
    <p:extLst>
      <p:ext uri="{BB962C8B-B14F-4D97-AF65-F5344CB8AC3E}">
        <p14:creationId xmlns:p14="http://schemas.microsoft.com/office/powerpoint/2010/main" val="3875450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價格的大漲時候</a:t>
            </a:r>
          </a:p>
          <a:p>
            <a:r>
              <a:rPr lang="zh-TW" altLang="en-US" sz="1200" b="0" i="0" kern="1200" dirty="0" smtClean="0">
                <a:solidFill>
                  <a:schemeClr val="tx1"/>
                </a:solidFill>
                <a:effectLst/>
                <a:latin typeface="+mn-lt"/>
                <a:ea typeface="+mn-ea"/>
                <a:cs typeface="+mn-cs"/>
              </a:rPr>
              <a:t>投資市場都會很熱絡</a:t>
            </a:r>
          </a:p>
          <a:p>
            <a:r>
              <a:rPr lang="zh-TW" altLang="en-US" sz="1200" b="0" i="0" kern="1200" dirty="0" smtClean="0">
                <a:solidFill>
                  <a:schemeClr val="tx1"/>
                </a:solidFill>
                <a:effectLst/>
                <a:latin typeface="+mn-lt"/>
                <a:ea typeface="+mn-ea"/>
                <a:cs typeface="+mn-cs"/>
              </a:rPr>
              <a:t>此時投資人與證券經紀人</a:t>
            </a:r>
          </a:p>
          <a:p>
            <a:r>
              <a:rPr lang="zh-TW" altLang="en-US" sz="1200" b="0" i="0" kern="1200" dirty="0" smtClean="0">
                <a:solidFill>
                  <a:schemeClr val="tx1"/>
                </a:solidFill>
                <a:effectLst/>
                <a:latin typeface="+mn-lt"/>
                <a:ea typeface="+mn-ea"/>
                <a:cs typeface="+mn-cs"/>
              </a:rPr>
              <a:t>擠在狹小的證券交易所中</a:t>
            </a:r>
          </a:p>
          <a:p>
            <a:r>
              <a:rPr lang="zh-TW" altLang="en-US" sz="1200" b="0" i="0" kern="1200" dirty="0" smtClean="0">
                <a:solidFill>
                  <a:schemeClr val="tx1"/>
                </a:solidFill>
                <a:effectLst/>
                <a:latin typeface="+mn-lt"/>
                <a:ea typeface="+mn-ea"/>
                <a:cs typeface="+mn-cs"/>
              </a:rPr>
              <a:t>萬頭攢動，所以稱之</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多頭</a:t>
            </a:r>
            <a:r>
              <a:rPr lang="en-US" altLang="zh-TW" sz="1200" b="0" i="0" kern="1200" dirty="0" smtClean="0">
                <a:solidFill>
                  <a:schemeClr val="tx1"/>
                </a:solidFill>
                <a:effectLst/>
                <a:latin typeface="+mn-lt"/>
                <a:ea typeface="+mn-ea"/>
                <a:cs typeface="+mn-cs"/>
              </a:rPr>
              <a:t>』  </a:t>
            </a:r>
          </a:p>
          <a:p>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價格的大跌時</a:t>
            </a:r>
          </a:p>
          <a:p>
            <a:r>
              <a:rPr lang="zh-TW" altLang="en-US" sz="1200" b="0" i="0" kern="1200" dirty="0" smtClean="0">
                <a:solidFill>
                  <a:schemeClr val="tx1"/>
                </a:solidFill>
                <a:effectLst/>
                <a:latin typeface="+mn-lt"/>
                <a:ea typeface="+mn-ea"/>
                <a:cs typeface="+mn-cs"/>
              </a:rPr>
              <a:t>人們對買股票意興闌珊</a:t>
            </a:r>
          </a:p>
          <a:p>
            <a:r>
              <a:rPr lang="zh-TW" altLang="en-US" sz="1200" b="0" i="0" kern="1200" dirty="0" smtClean="0">
                <a:solidFill>
                  <a:schemeClr val="tx1"/>
                </a:solidFill>
                <a:effectLst/>
                <a:latin typeface="+mn-lt"/>
                <a:ea typeface="+mn-ea"/>
                <a:cs typeface="+mn-cs"/>
              </a:rPr>
              <a:t>這時候交易所空蕩蕩的</a:t>
            </a:r>
          </a:p>
          <a:p>
            <a:r>
              <a:rPr lang="zh-TW" altLang="en-US" sz="1200" b="0" i="0" kern="1200" dirty="0" smtClean="0">
                <a:solidFill>
                  <a:schemeClr val="tx1"/>
                </a:solidFill>
                <a:effectLst/>
                <a:latin typeface="+mn-lt"/>
                <a:ea typeface="+mn-ea"/>
                <a:cs typeface="+mn-cs"/>
              </a:rPr>
              <a:t>一個人頭都沒有</a:t>
            </a:r>
          </a:p>
          <a:p>
            <a:r>
              <a:rPr lang="zh-TW" altLang="en-US" sz="1200" b="0" i="0" kern="1200" dirty="0" smtClean="0">
                <a:solidFill>
                  <a:schemeClr val="tx1"/>
                </a:solidFill>
                <a:effectLst/>
                <a:latin typeface="+mn-lt"/>
                <a:ea typeface="+mn-ea"/>
                <a:cs typeface="+mn-cs"/>
              </a:rPr>
              <a:t>所以叫做</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空頭</a:t>
            </a:r>
            <a:r>
              <a:rPr lang="en-US" altLang="zh-TW" sz="1200" b="0" i="0" kern="1200" dirty="0" smtClean="0">
                <a:solidFill>
                  <a:schemeClr val="tx1"/>
                </a:solidFill>
                <a:effectLst/>
                <a:latin typeface="+mn-lt"/>
                <a:ea typeface="+mn-ea"/>
                <a:cs typeface="+mn-cs"/>
              </a:rPr>
              <a:t>』</a:t>
            </a:r>
          </a:p>
          <a:p>
            <a:endParaRPr lang="en-US" altLang="zh-TW"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14</a:t>
            </a:fld>
            <a:endParaRPr lang="zh-TW" altLang="en-US"/>
          </a:p>
        </p:txBody>
      </p:sp>
    </p:spTree>
    <p:extLst>
      <p:ext uri="{BB962C8B-B14F-4D97-AF65-F5344CB8AC3E}">
        <p14:creationId xmlns:p14="http://schemas.microsoft.com/office/powerpoint/2010/main" val="2876820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因此只要掌握大家的買進成本，就能推估股民的心態，</a:t>
            </a:r>
          </a:p>
          <a:p>
            <a:r>
              <a:rPr lang="zh-TW" altLang="en-US" sz="1200" b="0" i="0" kern="1200" dirty="0" smtClean="0">
                <a:solidFill>
                  <a:schemeClr val="tx1"/>
                </a:solidFill>
                <a:effectLst/>
                <a:latin typeface="+mn-lt"/>
                <a:ea typeface="+mn-ea"/>
                <a:cs typeface="+mn-cs"/>
              </a:rPr>
              <a:t>而均線就是過去這段時間大家的持股成本</a:t>
            </a:r>
          </a:p>
          <a:p>
            <a:r>
              <a:rPr lang="zh-TW" altLang="en-US" sz="1200" b="0" i="0" kern="1200" dirty="0" smtClean="0">
                <a:solidFill>
                  <a:schemeClr val="tx1"/>
                </a:solidFill>
                <a:effectLst/>
                <a:latin typeface="+mn-lt"/>
                <a:ea typeface="+mn-ea"/>
                <a:cs typeface="+mn-cs"/>
              </a:rPr>
              <a:t>如果大盤</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 加權指數 </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在某個均線</a:t>
            </a:r>
          </a:p>
          <a:p>
            <a:r>
              <a:rPr lang="zh-TW" altLang="en-US" sz="1200" b="0" i="0" kern="1200" dirty="0" smtClean="0">
                <a:solidFill>
                  <a:schemeClr val="tx1"/>
                </a:solidFill>
                <a:effectLst/>
                <a:latin typeface="+mn-lt"/>
                <a:ea typeface="+mn-ea"/>
                <a:cs typeface="+mn-cs"/>
              </a:rPr>
              <a:t>譬如季線之上時</a:t>
            </a:r>
          </a:p>
          <a:p>
            <a:r>
              <a:rPr lang="zh-TW" altLang="en-US" sz="1200" b="0" i="0" kern="1200" dirty="0" smtClean="0">
                <a:solidFill>
                  <a:schemeClr val="tx1"/>
                </a:solidFill>
                <a:effectLst/>
                <a:latin typeface="+mn-lt"/>
                <a:ea typeface="+mn-ea"/>
                <a:cs typeface="+mn-cs"/>
              </a:rPr>
              <a:t>表示近一季買進的人</a:t>
            </a:r>
          </a:p>
          <a:p>
            <a:r>
              <a:rPr lang="zh-TW" altLang="en-US" sz="1200" b="0" i="0" kern="1200" dirty="0" smtClean="0">
                <a:solidFill>
                  <a:schemeClr val="tx1"/>
                </a:solidFill>
                <a:effectLst/>
                <a:latin typeface="+mn-lt"/>
                <a:ea typeface="+mn-ea"/>
                <a:cs typeface="+mn-cs"/>
              </a:rPr>
              <a:t>平均是處於賺錢的狀態</a:t>
            </a:r>
          </a:p>
          <a:p>
            <a:r>
              <a:rPr lang="zh-TW" altLang="en-US" sz="1200" b="0" i="0" kern="1200" dirty="0" smtClean="0">
                <a:solidFill>
                  <a:schemeClr val="tx1"/>
                </a:solidFill>
                <a:effectLst/>
                <a:latin typeface="+mn-lt"/>
                <a:ea typeface="+mn-ea"/>
                <a:cs typeface="+mn-cs"/>
              </a:rPr>
              <a:t>這時候樂觀態度容易持續</a:t>
            </a:r>
          </a:p>
          <a:p>
            <a:endParaRPr lang="zh-TW" altLang="en-US"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15</a:t>
            </a:fld>
            <a:endParaRPr lang="zh-TW" altLang="en-US"/>
          </a:p>
        </p:txBody>
      </p:sp>
    </p:spTree>
    <p:extLst>
      <p:ext uri="{BB962C8B-B14F-4D97-AF65-F5344CB8AC3E}">
        <p14:creationId xmlns:p14="http://schemas.microsoft.com/office/powerpoint/2010/main" val="762180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假設我們想知道一支股票在這最近的</a:t>
            </a:r>
            <a:r>
              <a:rPr lang="en-US" altLang="zh-TW" sz="1200" b="0" i="0" kern="1200" dirty="0" smtClean="0">
                <a:solidFill>
                  <a:schemeClr val="tx1"/>
                </a:solidFill>
                <a:effectLst/>
                <a:latin typeface="+mn-lt"/>
                <a:ea typeface="+mn-ea"/>
                <a:cs typeface="+mn-cs"/>
              </a:rPr>
              <a:t>3</a:t>
            </a:r>
            <a:r>
              <a:rPr lang="zh-TW" altLang="en-US" sz="1200" b="0" i="0" kern="1200" dirty="0" smtClean="0">
                <a:solidFill>
                  <a:schemeClr val="tx1"/>
                </a:solidFill>
                <a:effectLst/>
                <a:latin typeface="+mn-lt"/>
                <a:ea typeface="+mn-ea"/>
                <a:cs typeface="+mn-cs"/>
              </a:rPr>
              <a:t>個月內是怎麼波動的，</a:t>
            </a:r>
          </a:p>
          <a:p>
            <a:r>
              <a:rPr lang="zh-TW" altLang="en-US" sz="1200" b="0" i="0" kern="1200" dirty="0" smtClean="0">
                <a:solidFill>
                  <a:schemeClr val="tx1"/>
                </a:solidFill>
                <a:effectLst/>
                <a:latin typeface="+mn-lt"/>
                <a:ea typeface="+mn-ea"/>
                <a:cs typeface="+mn-cs"/>
              </a:rPr>
              <a:t>我們不可能記錄每一秒的成交價，</a:t>
            </a:r>
          </a:p>
          <a:p>
            <a:r>
              <a:rPr lang="zh-TW" altLang="en-US" sz="1200" b="0" i="0" kern="1200" dirty="0" smtClean="0">
                <a:solidFill>
                  <a:schemeClr val="tx1"/>
                </a:solidFill>
                <a:effectLst/>
                <a:latin typeface="+mn-lt"/>
                <a:ea typeface="+mn-ea"/>
                <a:cs typeface="+mn-cs"/>
              </a:rPr>
              <a:t>所以我們在股票交易一整天後，就只會留下這</a:t>
            </a:r>
            <a:r>
              <a:rPr lang="en-US" altLang="zh-TW" sz="1200" b="0" i="0" kern="1200" dirty="0" smtClean="0">
                <a:solidFill>
                  <a:schemeClr val="tx1"/>
                </a:solidFill>
                <a:effectLst/>
                <a:latin typeface="+mn-lt"/>
                <a:ea typeface="+mn-ea"/>
                <a:cs typeface="+mn-cs"/>
              </a:rPr>
              <a:t>4</a:t>
            </a:r>
            <a:r>
              <a:rPr lang="zh-TW" altLang="en-US" sz="1200" b="0" i="0" kern="1200" dirty="0" smtClean="0">
                <a:solidFill>
                  <a:schemeClr val="tx1"/>
                </a:solidFill>
                <a:effectLst/>
                <a:latin typeface="+mn-lt"/>
                <a:ea typeface="+mn-ea"/>
                <a:cs typeface="+mn-cs"/>
              </a:rPr>
              <a:t>個最重要的價格，</a:t>
            </a:r>
          </a:p>
          <a:p>
            <a:r>
              <a:rPr lang="zh-TW" altLang="en-US" sz="1200" b="0" i="0" kern="1200" dirty="0" smtClean="0">
                <a:solidFill>
                  <a:schemeClr val="tx1"/>
                </a:solidFill>
                <a:effectLst/>
                <a:latin typeface="+mn-lt"/>
                <a:ea typeface="+mn-ea"/>
                <a:cs typeface="+mn-cs"/>
              </a:rPr>
              <a:t>這樣你就能大概了解這支股票在那一天是怎麼波動的。</a:t>
            </a:r>
          </a:p>
          <a:p>
            <a:r>
              <a:rPr lang="zh-TW" altLang="en-US" sz="1200" b="0" i="0" kern="1200" dirty="0" smtClean="0">
                <a:solidFill>
                  <a:schemeClr val="tx1"/>
                </a:solidFill>
                <a:effectLst/>
                <a:latin typeface="+mn-lt"/>
                <a:ea typeface="+mn-ea"/>
                <a:cs typeface="+mn-cs"/>
              </a:rPr>
              <a:t>所以，我們也利用這</a:t>
            </a:r>
            <a:r>
              <a:rPr lang="en-US" altLang="zh-TW" sz="1200" b="0" i="0" kern="1200" dirty="0" smtClean="0">
                <a:solidFill>
                  <a:schemeClr val="tx1"/>
                </a:solidFill>
                <a:effectLst/>
                <a:latin typeface="+mn-lt"/>
                <a:ea typeface="+mn-ea"/>
                <a:cs typeface="+mn-cs"/>
              </a:rPr>
              <a:t>4</a:t>
            </a:r>
            <a:r>
              <a:rPr lang="zh-TW" altLang="en-US" sz="1200" b="0" i="0" kern="1200" dirty="0" smtClean="0">
                <a:solidFill>
                  <a:schemeClr val="tx1"/>
                </a:solidFill>
                <a:effectLst/>
                <a:latin typeface="+mn-lt"/>
                <a:ea typeface="+mn-ea"/>
                <a:cs typeface="+mn-cs"/>
              </a:rPr>
              <a:t>個價格，畫出所謂的</a:t>
            </a:r>
            <a:r>
              <a:rPr lang="en-US" altLang="zh-TW" sz="1200" b="0" i="0" kern="1200" dirty="0" smtClean="0">
                <a:solidFill>
                  <a:schemeClr val="tx1"/>
                </a:solidFill>
                <a:effectLst/>
                <a:latin typeface="+mn-lt"/>
                <a:ea typeface="+mn-ea"/>
                <a:cs typeface="+mn-cs"/>
              </a:rPr>
              <a:t>K</a:t>
            </a:r>
            <a:r>
              <a:rPr lang="zh-TW" altLang="en-US" sz="1200" b="0" i="0" kern="1200" dirty="0" smtClean="0">
                <a:solidFill>
                  <a:schemeClr val="tx1"/>
                </a:solidFill>
                <a:effectLst/>
                <a:latin typeface="+mn-lt"/>
                <a:ea typeface="+mn-ea"/>
                <a:cs typeface="+mn-cs"/>
              </a:rPr>
              <a:t>線圖。</a:t>
            </a:r>
          </a:p>
          <a:p>
            <a:r>
              <a:rPr lang="zh-TW" altLang="en-US" sz="1200" b="0" i="0" kern="1200" dirty="0" smtClean="0">
                <a:solidFill>
                  <a:schemeClr val="tx1"/>
                </a:solidFill>
                <a:effectLst/>
                <a:latin typeface="+mn-lt"/>
                <a:ea typeface="+mn-ea"/>
                <a:cs typeface="+mn-cs"/>
              </a:rPr>
              <a:t>今天就來講解什麼是──</a:t>
            </a:r>
            <a:r>
              <a:rPr lang="en-US" altLang="zh-TW" sz="1200" b="0" i="0" kern="1200" dirty="0" smtClean="0">
                <a:solidFill>
                  <a:schemeClr val="tx1"/>
                </a:solidFill>
                <a:effectLst/>
                <a:latin typeface="+mn-lt"/>
                <a:ea typeface="+mn-ea"/>
                <a:cs typeface="+mn-cs"/>
              </a:rPr>
              <a:t>K</a:t>
            </a:r>
            <a:r>
              <a:rPr lang="zh-TW" altLang="en-US" sz="1200" b="0" i="0" kern="1200" dirty="0" smtClean="0">
                <a:solidFill>
                  <a:schemeClr val="tx1"/>
                </a:solidFill>
                <a:effectLst/>
                <a:latin typeface="+mn-lt"/>
                <a:ea typeface="+mn-ea"/>
                <a:cs typeface="+mn-cs"/>
              </a:rPr>
              <a:t>線</a:t>
            </a:r>
            <a:r>
              <a:rPr lang="en-US" altLang="zh-TW" sz="1200" b="0" i="0" kern="1200" dirty="0" smtClean="0">
                <a:solidFill>
                  <a:schemeClr val="tx1"/>
                </a:solidFill>
                <a:effectLst/>
                <a:latin typeface="+mn-lt"/>
                <a:ea typeface="+mn-ea"/>
                <a:cs typeface="+mn-cs"/>
              </a:rPr>
              <a:t>( </a:t>
            </a:r>
            <a:r>
              <a:rPr lang="en-US" altLang="zh-TW" sz="1200" b="0" i="0" kern="1200" dirty="0" err="1" smtClean="0">
                <a:solidFill>
                  <a:schemeClr val="tx1"/>
                </a:solidFill>
                <a:effectLst/>
                <a:latin typeface="+mn-lt"/>
                <a:ea typeface="+mn-ea"/>
                <a:cs typeface="+mn-cs"/>
              </a:rPr>
              <a:t>CandlesticK</a:t>
            </a:r>
            <a:r>
              <a:rPr lang="en-US" altLang="zh-TW" sz="1200" b="0" i="0" kern="1200" dirty="0" smtClean="0">
                <a:solidFill>
                  <a:schemeClr val="tx1"/>
                </a:solidFill>
                <a:effectLst/>
                <a:latin typeface="+mn-lt"/>
                <a:ea typeface="+mn-ea"/>
                <a:cs typeface="+mn-cs"/>
              </a:rPr>
              <a:t> )</a:t>
            </a:r>
          </a:p>
          <a:p>
            <a:r>
              <a:rPr lang="en-US" altLang="zh-TW" sz="1200" b="1" i="0" kern="1200" dirty="0" smtClean="0">
                <a:solidFill>
                  <a:schemeClr val="tx1"/>
                </a:solidFill>
                <a:effectLst/>
                <a:latin typeface="+mn-lt"/>
                <a:ea typeface="+mn-ea"/>
                <a:cs typeface="+mn-cs"/>
              </a:rPr>
              <a:t>K</a:t>
            </a:r>
            <a:r>
              <a:rPr lang="zh-TW" altLang="en-US" sz="1200" b="1" i="0" kern="1200" dirty="0" smtClean="0">
                <a:solidFill>
                  <a:schemeClr val="tx1"/>
                </a:solidFill>
                <a:effectLst/>
                <a:latin typeface="+mn-lt"/>
                <a:ea typeface="+mn-ea"/>
                <a:cs typeface="+mn-cs"/>
              </a:rPr>
              <a:t>線的由來？</a:t>
            </a:r>
          </a:p>
          <a:p>
            <a:r>
              <a:rPr lang="zh-TW" altLang="en-US" sz="1200" b="0" i="0" kern="1200" dirty="0" smtClean="0">
                <a:solidFill>
                  <a:schemeClr val="tx1"/>
                </a:solidFill>
                <a:effectLst/>
                <a:latin typeface="+mn-lt"/>
                <a:ea typeface="+mn-ea"/>
                <a:cs typeface="+mn-cs"/>
              </a:rPr>
              <a:t>這張圖基本上最主要是由以下兩種線構成，</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陽線</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陰線</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，合稱為</a:t>
            </a:r>
            <a:r>
              <a:rPr lang="en-US" altLang="zh-TW" sz="1200" b="0" i="0" kern="1200" dirty="0" smtClean="0">
                <a:solidFill>
                  <a:schemeClr val="tx1"/>
                </a:solidFill>
                <a:effectLst/>
                <a:latin typeface="+mn-lt"/>
                <a:ea typeface="+mn-ea"/>
                <a:cs typeface="+mn-cs"/>
              </a:rPr>
              <a:t>K</a:t>
            </a:r>
            <a:r>
              <a:rPr lang="zh-TW" altLang="en-US" sz="1200" b="0" i="0" kern="1200" dirty="0" smtClean="0">
                <a:solidFill>
                  <a:schemeClr val="tx1"/>
                </a:solidFill>
                <a:effectLst/>
                <a:latin typeface="+mn-lt"/>
                <a:ea typeface="+mn-ea"/>
                <a:cs typeface="+mn-cs"/>
              </a:rPr>
              <a:t>線。</a:t>
            </a:r>
          </a:p>
          <a:p>
            <a:pPr algn="l"/>
            <a:r>
              <a:rPr lang="zh-TW" altLang="en-US" sz="1200" b="0" i="0" kern="1200" dirty="0" smtClean="0">
                <a:solidFill>
                  <a:schemeClr val="tx1"/>
                </a:solidFill>
                <a:effectLst/>
                <a:latin typeface="+mn-lt"/>
                <a:ea typeface="+mn-ea"/>
                <a:cs typeface="+mn-cs"/>
              </a:rPr>
              <a:t>又因為它們據說最早是由日本人發明的，又長得像蠟燭，所以也叫做「日本蠟燭線」。</a:t>
            </a:r>
            <a:endParaRPr lang="en-US" altLang="zh-TW" sz="1200" b="0" i="0" kern="1200" dirty="0" smtClean="0">
              <a:solidFill>
                <a:schemeClr val="tx1"/>
              </a:solidFill>
              <a:effectLst/>
              <a:latin typeface="+mn-lt"/>
              <a:ea typeface="+mn-ea"/>
              <a:cs typeface="+mn-cs"/>
            </a:endParaRPr>
          </a:p>
          <a:p>
            <a:pPr algn="l"/>
            <a:r>
              <a:rPr lang="zh-TW" altLang="en-US" b="0" i="0" dirty="0" smtClean="0">
                <a:solidFill>
                  <a:srgbClr val="000000"/>
                </a:solidFill>
                <a:effectLst/>
                <a:latin typeface="微軟正黑體" panose="020B0604030504040204" pitchFamily="34" charset="-120"/>
                <a:ea typeface="微軟正黑體" panose="020B0604030504040204" pitchFamily="34" charset="-120"/>
              </a:rPr>
              <a:t>燭芯的長度可以告訴我們一檔股票在當天的波動程度。</a:t>
            </a:r>
          </a:p>
          <a:p>
            <a:pPr algn="l"/>
            <a:r>
              <a:rPr lang="zh-TW" altLang="en-US" b="1" i="0" dirty="0" smtClean="0">
                <a:solidFill>
                  <a:srgbClr val="FF0000"/>
                </a:solidFill>
                <a:effectLst/>
                <a:latin typeface="微軟正黑體" panose="020B0604030504040204" pitchFamily="34" charset="-120"/>
                <a:ea typeface="微軟正黑體" panose="020B0604030504040204" pitchFamily="34" charset="-120"/>
              </a:rPr>
              <a:t>如果影線就越長，表示波動程度越大</a:t>
            </a:r>
            <a:r>
              <a:rPr lang="zh-TW" altLang="en-US" b="0" i="0" dirty="0" smtClean="0">
                <a:solidFill>
                  <a:srgbClr val="000000"/>
                </a:solidFill>
                <a:effectLst/>
                <a:latin typeface="微軟正黑體" panose="020B0604030504040204" pitchFamily="34" charset="-120"/>
                <a:ea typeface="微軟正黑體" panose="020B0604030504040204" pitchFamily="34" charset="-120"/>
              </a:rPr>
              <a:t>，背後通常有一定的故事。</a:t>
            </a:r>
          </a:p>
          <a:p>
            <a:endParaRPr lang="zh-TW" altLang="en-US" sz="1200" b="0" i="0" kern="1200" dirty="0" smtClean="0">
              <a:solidFill>
                <a:schemeClr val="tx1"/>
              </a:solidFill>
              <a:effectLst/>
              <a:latin typeface="+mn-lt"/>
              <a:ea typeface="+mn-ea"/>
              <a:cs typeface="+mn-cs"/>
            </a:endParaRPr>
          </a:p>
          <a:p>
            <a:endParaRPr lang="zh-TW" altLang="en-US"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16</a:t>
            </a:fld>
            <a:endParaRPr lang="zh-TW" altLang="en-US"/>
          </a:p>
        </p:txBody>
      </p:sp>
    </p:spTree>
    <p:extLst>
      <p:ext uri="{BB962C8B-B14F-4D97-AF65-F5344CB8AC3E}">
        <p14:creationId xmlns:p14="http://schemas.microsoft.com/office/powerpoint/2010/main" val="2559962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我們投資，</a:t>
            </a:r>
          </a:p>
          <a:p>
            <a:r>
              <a:rPr lang="zh-TW" altLang="en-US" sz="1200" b="0" i="0" kern="1200" dirty="0" smtClean="0">
                <a:solidFill>
                  <a:schemeClr val="tx1"/>
                </a:solidFill>
                <a:effectLst/>
                <a:latin typeface="+mn-lt"/>
                <a:ea typeface="+mn-ea"/>
                <a:cs typeface="+mn-cs"/>
              </a:rPr>
              <a:t>當然會想知道那些股票強勢</a:t>
            </a:r>
          </a:p>
          <a:p>
            <a:r>
              <a:rPr lang="zh-TW" altLang="en-US" sz="1200" b="0" i="0" kern="1200" dirty="0" smtClean="0">
                <a:solidFill>
                  <a:schemeClr val="tx1"/>
                </a:solidFill>
                <a:effectLst/>
                <a:latin typeface="+mn-lt"/>
                <a:ea typeface="+mn-ea"/>
                <a:cs typeface="+mn-cs"/>
              </a:rPr>
              <a:t>那麼，要如何判斷</a:t>
            </a:r>
          </a:p>
          <a:p>
            <a:r>
              <a:rPr lang="zh-TW" altLang="en-US" sz="1200" b="0" i="0" kern="1200" dirty="0" smtClean="0">
                <a:solidFill>
                  <a:schemeClr val="tx1"/>
                </a:solidFill>
                <a:effectLst/>
                <a:latin typeface="+mn-lt"/>
                <a:ea typeface="+mn-ea"/>
                <a:cs typeface="+mn-cs"/>
              </a:rPr>
              <a:t>該檔股票是熱門、還是冷門呢？</a:t>
            </a:r>
          </a:p>
          <a:p>
            <a:r>
              <a:rPr lang="zh-TW" altLang="en-US" sz="1200" b="1" i="0" kern="1200" dirty="0" smtClean="0">
                <a:solidFill>
                  <a:schemeClr val="tx1"/>
                </a:solidFill>
                <a:effectLst/>
                <a:latin typeface="+mn-lt"/>
                <a:ea typeface="+mn-ea"/>
                <a:cs typeface="+mn-cs"/>
              </a:rPr>
              <a:t>絕對不是</a:t>
            </a:r>
            <a:r>
              <a:rPr lang="zh-TW" altLang="en-US" sz="1200" b="0" i="0" kern="1200" dirty="0" smtClean="0">
                <a:solidFill>
                  <a:schemeClr val="tx1"/>
                </a:solidFill>
                <a:effectLst/>
                <a:latin typeface="+mn-lt"/>
                <a:ea typeface="+mn-ea"/>
                <a:cs typeface="+mn-cs"/>
              </a:rPr>
              <a:t>聽別人說啊！</a:t>
            </a:r>
          </a:p>
          <a:p>
            <a:r>
              <a:rPr lang="zh-TW" altLang="en-US" sz="1200" b="0" i="0" kern="1200" dirty="0" smtClean="0">
                <a:solidFill>
                  <a:schemeClr val="tx1"/>
                </a:solidFill>
                <a:effectLst/>
                <a:latin typeface="+mn-lt"/>
                <a:ea typeface="+mn-ea"/>
                <a:cs typeface="+mn-cs"/>
              </a:rPr>
              <a:t>下面，教大家如何從</a:t>
            </a:r>
          </a:p>
          <a:p>
            <a:r>
              <a:rPr lang="zh-TW" altLang="en-US" sz="1200" b="0" i="0" kern="1200" dirty="0" smtClean="0">
                <a:solidFill>
                  <a:schemeClr val="tx1"/>
                </a:solidFill>
                <a:effectLst/>
                <a:latin typeface="+mn-lt"/>
                <a:ea typeface="+mn-ea"/>
                <a:cs typeface="+mn-cs"/>
              </a:rPr>
              <a:t>股票的「周轉率」看該檔股票熱門程度！</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zh-TW" altLang="en-US" sz="1200" b="1" i="0" kern="1200" dirty="0" smtClean="0">
                <a:solidFill>
                  <a:schemeClr val="tx1"/>
                </a:solidFill>
                <a:effectLst/>
                <a:latin typeface="+mn-lt"/>
                <a:ea typeface="+mn-ea"/>
                <a:cs typeface="+mn-cs"/>
              </a:rPr>
              <a:t>當你看到</a:t>
            </a:r>
          </a:p>
          <a:p>
            <a:r>
              <a:rPr lang="zh-TW" altLang="en-US" sz="1200" b="1" i="0" kern="1200" dirty="0" smtClean="0">
                <a:solidFill>
                  <a:schemeClr val="tx1"/>
                </a:solidFill>
                <a:effectLst/>
                <a:latin typeface="+mn-lt"/>
                <a:ea typeface="+mn-ea"/>
                <a:cs typeface="+mn-cs"/>
              </a:rPr>
              <a:t>股票的周轉率越來越高</a:t>
            </a:r>
          </a:p>
          <a:p>
            <a:r>
              <a:rPr lang="zh-TW" altLang="en-US" sz="1200" b="1" i="0" kern="1200" dirty="0" smtClean="0">
                <a:solidFill>
                  <a:schemeClr val="tx1"/>
                </a:solidFill>
                <a:effectLst/>
                <a:latin typeface="+mn-lt"/>
                <a:ea typeface="+mn-ea"/>
                <a:cs typeface="+mn-cs"/>
              </a:rPr>
              <a:t>就表示最近可能有</a:t>
            </a:r>
          </a:p>
          <a:p>
            <a:r>
              <a:rPr lang="zh-TW" altLang="en-US" sz="1200" b="1" i="0" kern="1200" dirty="0" smtClean="0">
                <a:solidFill>
                  <a:schemeClr val="tx1"/>
                </a:solidFill>
                <a:effectLst/>
                <a:latin typeface="+mn-lt"/>
                <a:ea typeface="+mn-ea"/>
                <a:cs typeface="+mn-cs"/>
              </a:rPr>
              <a:t>重大題材在炒作，可深入追蹤</a:t>
            </a:r>
          </a:p>
          <a:p>
            <a:endParaRPr lang="en-US" altLang="zh-TW" sz="1200" b="0" i="0" kern="1200" dirty="0" smtClean="0">
              <a:solidFill>
                <a:schemeClr val="tx1"/>
              </a:solidFill>
              <a:effectLst/>
              <a:latin typeface="+mn-lt"/>
              <a:ea typeface="+mn-ea"/>
              <a:cs typeface="+mn-cs"/>
            </a:endParaRPr>
          </a:p>
          <a:p>
            <a:endParaRPr lang="zh-TW" altLang="en-US"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17</a:t>
            </a:fld>
            <a:endParaRPr lang="zh-TW" altLang="en-US"/>
          </a:p>
        </p:txBody>
      </p:sp>
    </p:spTree>
    <p:extLst>
      <p:ext uri="{BB962C8B-B14F-4D97-AF65-F5344CB8AC3E}">
        <p14:creationId xmlns:p14="http://schemas.microsoft.com/office/powerpoint/2010/main" val="2392877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 </a:t>
            </a:r>
            <a:r>
              <a:rPr lang="zh-TW" altLang="en-US" dirty="0" smtClean="0"/>
              <a:t>股票的周轉率高</a:t>
            </a:r>
          </a:p>
          <a:p>
            <a:r>
              <a:rPr lang="en-US" altLang="zh-TW" dirty="0" smtClean="0"/>
              <a:t>&gt;&gt; </a:t>
            </a:r>
            <a:r>
              <a:rPr lang="zh-TW" altLang="en-US" dirty="0" smtClean="0"/>
              <a:t>購買意願高，屬於熱門股</a:t>
            </a:r>
          </a:p>
          <a:p>
            <a:r>
              <a:rPr lang="zh-TW" altLang="en-US" dirty="0" smtClean="0"/>
              <a:t>反之，股票的周轉率越低</a:t>
            </a:r>
          </a:p>
          <a:p>
            <a:r>
              <a:rPr lang="zh-TW" altLang="en-US" dirty="0" smtClean="0"/>
              <a:t>代表該股票少人關注，屬於冷門股</a:t>
            </a: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18</a:t>
            </a:fld>
            <a:endParaRPr lang="zh-TW" altLang="en-US"/>
          </a:p>
        </p:txBody>
      </p:sp>
    </p:spTree>
    <p:extLst>
      <p:ext uri="{BB962C8B-B14F-4D97-AF65-F5344CB8AC3E}">
        <p14:creationId xmlns:p14="http://schemas.microsoft.com/office/powerpoint/2010/main" val="3637539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smtClean="0">
                <a:solidFill>
                  <a:schemeClr val="tx1"/>
                </a:solidFill>
                <a:effectLst/>
                <a:latin typeface="+mn-lt"/>
                <a:ea typeface="+mn-ea"/>
                <a:cs typeface="+mn-cs"/>
              </a:rPr>
              <a:t>評鑑不同股票在</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公平起跑點</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上，真正賺了多少</a:t>
            </a:r>
            <a:r>
              <a:rPr lang="en-US" altLang="zh-TW" sz="1200" b="1" i="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i="0" kern="1200" dirty="0" smtClean="0">
                <a:solidFill>
                  <a:schemeClr val="tx1"/>
                </a:solidFill>
                <a:effectLst/>
                <a:latin typeface="+mn-lt"/>
                <a:ea typeface="+mn-ea"/>
                <a:cs typeface="+mn-cs"/>
              </a:rPr>
              <a:t>真正的比較，必須建立在相同標準上在股票的世界裡我們比的就是</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每股盈餘</a:t>
            </a:r>
            <a:r>
              <a:rPr lang="en-US" altLang="zh-TW" sz="1200" b="1" i="0" kern="1200" dirty="0" smtClean="0">
                <a:solidFill>
                  <a:schemeClr val="tx1"/>
                </a:solidFill>
                <a:effectLst/>
                <a:latin typeface="+mn-lt"/>
                <a:ea typeface="+mn-ea"/>
                <a:cs typeface="+mn-cs"/>
              </a:rPr>
              <a:t>』EPS (Earning per Share)</a:t>
            </a:r>
          </a:p>
          <a:p>
            <a:endParaRPr lang="zh-TW" altLang="en-US" sz="1200" b="1" i="0" kern="1200" dirty="0" smtClean="0">
              <a:solidFill>
                <a:schemeClr val="tx1"/>
              </a:solidFill>
              <a:effectLst/>
              <a:latin typeface="+mn-lt"/>
              <a:ea typeface="+mn-ea"/>
              <a:cs typeface="+mn-cs"/>
            </a:endParaRPr>
          </a:p>
          <a:p>
            <a:r>
              <a:rPr lang="zh-TW" altLang="en-US" sz="1200" b="1" i="0" kern="1200" dirty="0" smtClean="0">
                <a:solidFill>
                  <a:schemeClr val="tx1"/>
                </a:solidFill>
                <a:effectLst/>
                <a:latin typeface="+mn-lt"/>
                <a:ea typeface="+mn-ea"/>
                <a:cs typeface="+mn-cs"/>
              </a:rPr>
              <a:t>若甲公司 </a:t>
            </a:r>
            <a:r>
              <a:rPr lang="en-US" altLang="zh-TW" sz="1200" b="1" i="0" kern="1200" dirty="0" smtClean="0">
                <a:solidFill>
                  <a:schemeClr val="tx1"/>
                </a:solidFill>
                <a:effectLst/>
                <a:latin typeface="+mn-lt"/>
                <a:ea typeface="+mn-ea"/>
                <a:cs typeface="+mn-cs"/>
              </a:rPr>
              <a:t>EPS </a:t>
            </a:r>
            <a:r>
              <a:rPr lang="zh-TW" altLang="en-US" sz="1200" b="1" i="0" kern="1200" dirty="0" smtClean="0">
                <a:solidFill>
                  <a:schemeClr val="tx1"/>
                </a:solidFill>
                <a:effectLst/>
                <a:latin typeface="+mn-lt"/>
                <a:ea typeface="+mn-ea"/>
                <a:cs typeface="+mn-cs"/>
              </a:rPr>
              <a:t>較高那大家就會搶買 甲公司的股價就會一路飆升～</a:t>
            </a:r>
            <a:endParaRPr lang="en-US" altLang="zh-TW" sz="1200" b="1"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當股價漲到某種程度，買此公司的投資報酬率就變低了</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EX:</a:t>
            </a:r>
            <a:r>
              <a:rPr lang="zh-TW" altLang="en-US" sz="1200" b="1" i="0" kern="1200" dirty="0" smtClean="0">
                <a:solidFill>
                  <a:schemeClr val="tx1"/>
                </a:solidFill>
                <a:effectLst/>
                <a:latin typeface="+mn-lt"/>
                <a:ea typeface="+mn-ea"/>
                <a:cs typeface="+mn-cs"/>
              </a:rPr>
              <a:t>台積電一年營收有 </a:t>
            </a:r>
            <a:r>
              <a:rPr lang="en-US" altLang="zh-TW" sz="1200" b="1" i="0" kern="1200" dirty="0" smtClean="0">
                <a:solidFill>
                  <a:schemeClr val="tx1"/>
                </a:solidFill>
                <a:effectLst/>
                <a:latin typeface="+mn-lt"/>
                <a:ea typeface="+mn-ea"/>
                <a:cs typeface="+mn-cs"/>
              </a:rPr>
              <a:t>5000 </a:t>
            </a:r>
            <a:r>
              <a:rPr lang="zh-TW" altLang="en-US" sz="1200" b="1" i="0" kern="1200" dirty="0" smtClean="0">
                <a:solidFill>
                  <a:schemeClr val="tx1"/>
                </a:solidFill>
                <a:effectLst/>
                <a:latin typeface="+mn-lt"/>
                <a:ea typeface="+mn-ea"/>
                <a:cs typeface="+mn-cs"/>
              </a:rPr>
              <a:t>億</a:t>
            </a:r>
            <a:endParaRPr lang="zh-TW" altLang="en-US" sz="1200" b="0" i="0" kern="1200" dirty="0" smtClean="0">
              <a:solidFill>
                <a:schemeClr val="tx1"/>
              </a:solidFill>
              <a:effectLst/>
              <a:latin typeface="+mn-lt"/>
              <a:ea typeface="+mn-ea"/>
              <a:cs typeface="+mn-cs"/>
            </a:endParaRPr>
          </a:p>
          <a:p>
            <a:r>
              <a:rPr lang="zh-TW" altLang="en-US" sz="1200" b="1" i="0" kern="1200" dirty="0" smtClean="0">
                <a:solidFill>
                  <a:schemeClr val="tx1"/>
                </a:solidFill>
                <a:effectLst/>
                <a:latin typeface="+mn-lt"/>
                <a:ea typeface="+mn-ea"/>
                <a:cs typeface="+mn-cs"/>
              </a:rPr>
              <a:t>大立光一年營收只有 </a:t>
            </a:r>
            <a:r>
              <a:rPr lang="en-US" altLang="zh-TW" sz="1200" b="1" i="0" kern="1200" dirty="0" smtClean="0">
                <a:solidFill>
                  <a:schemeClr val="tx1"/>
                </a:solidFill>
                <a:effectLst/>
                <a:latin typeface="+mn-lt"/>
                <a:ea typeface="+mn-ea"/>
                <a:cs typeface="+mn-cs"/>
              </a:rPr>
              <a:t>200 </a:t>
            </a:r>
            <a:r>
              <a:rPr lang="zh-TW" altLang="en-US" sz="1200" b="1" i="0" kern="1200" dirty="0" smtClean="0">
                <a:solidFill>
                  <a:schemeClr val="tx1"/>
                </a:solidFill>
                <a:effectLst/>
                <a:latin typeface="+mn-lt"/>
                <a:ea typeface="+mn-ea"/>
                <a:cs typeface="+mn-cs"/>
              </a:rPr>
              <a:t>億</a:t>
            </a:r>
            <a:endParaRPr lang="zh-TW" altLang="en-US"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如果你只是因為這樣</a:t>
            </a:r>
          </a:p>
          <a:p>
            <a:r>
              <a:rPr lang="zh-TW" altLang="en-US" sz="1200" b="0" i="0" kern="1200" dirty="0" smtClean="0">
                <a:solidFill>
                  <a:schemeClr val="tx1"/>
                </a:solidFill>
                <a:effectLst/>
                <a:latin typeface="+mn-lt"/>
                <a:ea typeface="+mn-ea"/>
                <a:cs typeface="+mn-cs"/>
              </a:rPr>
              <a:t>就說台積電比大立光</a:t>
            </a:r>
          </a:p>
          <a:p>
            <a:r>
              <a:rPr lang="zh-TW" altLang="en-US" sz="1200" b="0" i="0" kern="1200" dirty="0" smtClean="0">
                <a:solidFill>
                  <a:schemeClr val="tx1"/>
                </a:solidFill>
                <a:effectLst/>
                <a:latin typeface="+mn-lt"/>
                <a:ea typeface="+mn-ea"/>
                <a:cs typeface="+mn-cs"/>
              </a:rPr>
              <a:t>更值得投資</a:t>
            </a:r>
          </a:p>
          <a:p>
            <a:endParaRPr lang="en-US" altLang="zh-TW" sz="1200" b="0" i="0" kern="1200" dirty="0" smtClean="0">
              <a:solidFill>
                <a:schemeClr val="tx1"/>
              </a:solidFill>
              <a:effectLst/>
              <a:latin typeface="+mn-lt"/>
              <a:ea typeface="+mn-ea"/>
              <a:cs typeface="+mn-cs"/>
            </a:endParaRPr>
          </a:p>
          <a:p>
            <a:endParaRPr lang="en-US" altLang="zh-TW" sz="1200" b="1" i="0" kern="1200" dirty="0" smtClean="0">
              <a:solidFill>
                <a:schemeClr val="tx1"/>
              </a:solidFill>
              <a:effectLst/>
              <a:latin typeface="+mn-lt"/>
              <a:ea typeface="+mn-ea"/>
              <a:cs typeface="+mn-cs"/>
            </a:endParaRPr>
          </a:p>
          <a:p>
            <a:endParaRPr lang="en-US" altLang="zh-TW" sz="1200" b="1" i="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19</a:t>
            </a:fld>
            <a:endParaRPr lang="zh-TW" altLang="en-US"/>
          </a:p>
        </p:txBody>
      </p:sp>
    </p:spTree>
    <p:extLst>
      <p:ext uri="{BB962C8B-B14F-4D97-AF65-F5344CB8AC3E}">
        <p14:creationId xmlns:p14="http://schemas.microsoft.com/office/powerpoint/2010/main" val="2873139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若以職業來比喻，「定存股」的概念就像當「公務員」一樣，雖然薪水不會爆發性成長，但能有長久穩健的現金流。</a:t>
            </a:r>
            <a:endParaRPr lang="en-US" altLang="zh-TW"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t>形容一些和</a:t>
            </a:r>
            <a:r>
              <a:rPr lang="zh-TW" altLang="en-US" b="1" dirty="0" smtClean="0"/>
              <a:t>「定存」</a:t>
            </a:r>
            <a:r>
              <a:rPr lang="zh-TW" altLang="en-US" dirty="0" smtClean="0"/>
              <a:t>差不多安全、穩健，而配息又比銀行定存高的</a:t>
            </a:r>
            <a:r>
              <a:rPr lang="zh-TW" altLang="en-US" b="1" dirty="0" smtClean="0"/>
              <a:t>「股」</a:t>
            </a:r>
            <a:r>
              <a:rPr lang="zh-TW" altLang="en-US" dirty="0" smtClean="0"/>
              <a:t>票。</a:t>
            </a:r>
            <a:endParaRPr lang="en-US" altLang="zh-TW" dirty="0" smtClean="0"/>
          </a:p>
          <a:p>
            <a:r>
              <a:rPr lang="zh-TW" altLang="en-US" sz="1200" b="1" i="0" kern="1200" dirty="0" smtClean="0">
                <a:solidFill>
                  <a:schemeClr val="tx1"/>
                </a:solidFill>
                <a:effectLst/>
                <a:latin typeface="+mn-lt"/>
                <a:ea typeface="+mn-ea"/>
                <a:cs typeface="+mn-cs"/>
              </a:rPr>
              <a:t>股利波動幅度不大的「定存股」</a:t>
            </a:r>
          </a:p>
          <a:p>
            <a:r>
              <a:rPr lang="zh-TW" altLang="en-US" sz="1200" b="1" i="0" kern="1200" dirty="0" smtClean="0">
                <a:solidFill>
                  <a:schemeClr val="tx1"/>
                </a:solidFill>
                <a:effectLst/>
                <a:latin typeface="+mn-lt"/>
                <a:ea typeface="+mn-ea"/>
                <a:cs typeface="+mn-cs"/>
              </a:rPr>
              <a:t>較適合退休人士持有</a:t>
            </a:r>
          </a:p>
          <a:p>
            <a:r>
              <a:rPr lang="zh-TW" altLang="en-US" sz="1200" b="0" i="0" kern="1200" dirty="0" smtClean="0">
                <a:solidFill>
                  <a:schemeClr val="tx1"/>
                </a:solidFill>
                <a:effectLst/>
                <a:latin typeface="+mn-lt"/>
                <a:ea typeface="+mn-ea"/>
                <a:cs typeface="+mn-cs"/>
              </a:rPr>
              <a:t>這些企業不景景氣好壞都能獲利，</a:t>
            </a:r>
          </a:p>
          <a:p>
            <a:r>
              <a:rPr lang="zh-TW" altLang="en-US" sz="1200" b="0" i="0" kern="1200" dirty="0" smtClean="0">
                <a:solidFill>
                  <a:schemeClr val="tx1"/>
                </a:solidFill>
                <a:effectLst/>
                <a:latin typeface="+mn-lt"/>
                <a:ea typeface="+mn-ea"/>
                <a:cs typeface="+mn-cs"/>
              </a:rPr>
              <a:t>而且獲利 </a:t>
            </a:r>
            <a:r>
              <a:rPr lang="en-US" altLang="zh-TW" sz="1200" b="0" i="0" kern="1200" dirty="0" smtClean="0">
                <a:solidFill>
                  <a:schemeClr val="tx1"/>
                </a:solidFill>
                <a:effectLst/>
                <a:latin typeface="+mn-lt"/>
                <a:ea typeface="+mn-ea"/>
                <a:cs typeface="+mn-cs"/>
              </a:rPr>
              <a:t>(EPS) </a:t>
            </a:r>
            <a:r>
              <a:rPr lang="zh-TW" altLang="en-US" sz="1200" b="0" i="0" kern="1200" dirty="0" smtClean="0">
                <a:solidFill>
                  <a:schemeClr val="tx1"/>
                </a:solidFill>
                <a:effectLst/>
                <a:latin typeface="+mn-lt"/>
                <a:ea typeface="+mn-ea"/>
                <a:cs typeface="+mn-cs"/>
              </a:rPr>
              <a:t>也很穩定，</a:t>
            </a:r>
          </a:p>
          <a:p>
            <a:r>
              <a:rPr lang="zh-TW" altLang="en-US" sz="1200" b="0" i="0" kern="1200" dirty="0" smtClean="0">
                <a:solidFill>
                  <a:schemeClr val="tx1"/>
                </a:solidFill>
                <a:effectLst/>
                <a:latin typeface="+mn-lt"/>
                <a:ea typeface="+mn-ea"/>
                <a:cs typeface="+mn-cs"/>
              </a:rPr>
              <a:t>因此配發的股利金額也不會落差太大，</a:t>
            </a:r>
          </a:p>
          <a:p>
            <a:r>
              <a:rPr lang="zh-TW" altLang="en-US" sz="1200" b="0" i="0" kern="1200" dirty="0" smtClean="0">
                <a:solidFill>
                  <a:schemeClr val="tx1"/>
                </a:solidFill>
                <a:effectLst/>
                <a:latin typeface="+mn-lt"/>
                <a:ea typeface="+mn-ea"/>
                <a:cs typeface="+mn-cs"/>
              </a:rPr>
              <a:t>這樣的股票比較適合退休人士持有。</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定存股」和一般股票相比，</a:t>
            </a:r>
          </a:p>
          <a:p>
            <a:r>
              <a:rPr lang="zh-TW" altLang="en-US" sz="1200" b="0" i="0" kern="1200" dirty="0" smtClean="0">
                <a:solidFill>
                  <a:schemeClr val="tx1"/>
                </a:solidFill>
                <a:effectLst/>
                <a:latin typeface="+mn-lt"/>
                <a:ea typeface="+mn-ea"/>
                <a:cs typeface="+mn-cs"/>
              </a:rPr>
              <a:t>不管是股價波動、獲利、股利數目都相對穩定，</a:t>
            </a:r>
          </a:p>
          <a:p>
            <a:r>
              <a:rPr lang="zh-TW" altLang="en-US" sz="1200" b="0" i="0" kern="1200" dirty="0" smtClean="0">
                <a:solidFill>
                  <a:schemeClr val="tx1"/>
                </a:solidFill>
                <a:effectLst/>
                <a:latin typeface="+mn-lt"/>
                <a:ea typeface="+mn-ea"/>
                <a:cs typeface="+mn-cs"/>
              </a:rPr>
              <a:t>但和銀行定存在 </a:t>
            </a:r>
            <a:r>
              <a:rPr lang="en-US" altLang="zh-TW" sz="1200" b="0" i="0" kern="1200" dirty="0" smtClean="0">
                <a:solidFill>
                  <a:schemeClr val="tx1"/>
                </a:solidFill>
                <a:effectLst/>
                <a:latin typeface="+mn-lt"/>
                <a:ea typeface="+mn-ea"/>
                <a:cs typeface="+mn-cs"/>
              </a:rPr>
              <a:t>300 </a:t>
            </a:r>
            <a:r>
              <a:rPr lang="zh-TW" altLang="en-US" sz="1200" b="0" i="0" kern="1200" dirty="0" smtClean="0">
                <a:solidFill>
                  <a:schemeClr val="tx1"/>
                </a:solidFill>
                <a:effectLst/>
                <a:latin typeface="+mn-lt"/>
                <a:ea typeface="+mn-ea"/>
                <a:cs typeface="+mn-cs"/>
              </a:rPr>
              <a:t>萬之內「絕對保本」相比，</a:t>
            </a:r>
          </a:p>
          <a:p>
            <a:r>
              <a:rPr lang="zh-TW" altLang="en-US" sz="1200" b="0" i="0" kern="1200" dirty="0" smtClean="0">
                <a:solidFill>
                  <a:schemeClr val="tx1"/>
                </a:solidFill>
                <a:effectLst/>
                <a:latin typeface="+mn-lt"/>
                <a:ea typeface="+mn-ea"/>
                <a:cs typeface="+mn-cs"/>
              </a:rPr>
              <a:t>還是具有一些風險，</a:t>
            </a:r>
          </a:p>
          <a:p>
            <a:r>
              <a:rPr lang="zh-TW" altLang="en-US" sz="1200" b="0" i="0" kern="1200" dirty="0" smtClean="0">
                <a:solidFill>
                  <a:schemeClr val="tx1"/>
                </a:solidFill>
                <a:effectLst/>
                <a:latin typeface="+mn-lt"/>
                <a:ea typeface="+mn-ea"/>
                <a:cs typeface="+mn-cs"/>
              </a:rPr>
              <a:t>除了不是絕對保本之外，</a:t>
            </a:r>
          </a:p>
          <a:p>
            <a:r>
              <a:rPr lang="zh-TW" altLang="en-US" sz="1200" b="0" i="0" kern="1200" dirty="0" smtClean="0">
                <a:solidFill>
                  <a:schemeClr val="tx1"/>
                </a:solidFill>
                <a:effectLst/>
                <a:latin typeface="+mn-lt"/>
                <a:ea typeface="+mn-ea"/>
                <a:cs typeface="+mn-cs"/>
              </a:rPr>
              <a:t>股災時也會跌到接近腰斬，</a:t>
            </a:r>
          </a:p>
          <a:p>
            <a:r>
              <a:rPr lang="zh-TW" altLang="en-US" sz="1200" b="0" i="0" kern="1200" dirty="0" smtClean="0">
                <a:solidFill>
                  <a:schemeClr val="tx1"/>
                </a:solidFill>
                <a:effectLst/>
                <a:latin typeface="+mn-lt"/>
                <a:ea typeface="+mn-ea"/>
                <a:cs typeface="+mn-cs"/>
              </a:rPr>
              <a:t>不是像定存一樣隨時提領都不會損失本金。</a:t>
            </a:r>
            <a:endParaRPr lang="en-US" altLang="zh-TW" sz="1200" b="0" i="0" kern="1200" dirty="0" smtClean="0">
              <a:solidFill>
                <a:schemeClr val="tx1"/>
              </a:solidFill>
              <a:effectLst/>
              <a:latin typeface="+mn-lt"/>
              <a:ea typeface="+mn-ea"/>
              <a:cs typeface="+mn-cs"/>
            </a:endParaRPr>
          </a:p>
          <a:p>
            <a:r>
              <a:rPr lang="zh-TW" altLang="en-US" sz="1200" b="1" i="0" kern="1200" dirty="0" smtClean="0">
                <a:solidFill>
                  <a:schemeClr val="tx1"/>
                </a:solidFill>
                <a:effectLst/>
                <a:latin typeface="+mn-lt"/>
                <a:ea typeface="+mn-ea"/>
                <a:cs typeface="+mn-cs"/>
              </a:rPr>
              <a:t>電信業</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電信 </a:t>
            </a:r>
            <a:r>
              <a:rPr lang="en-US" altLang="zh-TW" sz="1200" b="1" i="0" kern="1200" dirty="0" smtClean="0">
                <a:solidFill>
                  <a:schemeClr val="tx1"/>
                </a:solidFill>
                <a:effectLst/>
                <a:latin typeface="+mn-lt"/>
                <a:ea typeface="+mn-ea"/>
                <a:cs typeface="+mn-cs"/>
              </a:rPr>
              <a:t>3 </a:t>
            </a:r>
            <a:r>
              <a:rPr lang="zh-TW" altLang="en-US" sz="1200" b="1" i="0" kern="1200" dirty="0" smtClean="0">
                <a:solidFill>
                  <a:schemeClr val="tx1"/>
                </a:solidFill>
                <a:effectLst/>
                <a:latin typeface="+mn-lt"/>
                <a:ea typeface="+mn-ea"/>
                <a:cs typeface="+mn-cs"/>
              </a:rPr>
              <a:t>雄</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中華電、台灣大、遠傳</a:t>
            </a:r>
            <a:r>
              <a:rPr lang="en-US" altLang="zh-TW" sz="1200" b="1" i="0" kern="1200" dirty="0" smtClean="0">
                <a:solidFill>
                  <a:schemeClr val="tx1"/>
                </a:solidFill>
                <a:effectLst/>
                <a:latin typeface="+mn-lt"/>
                <a:ea typeface="+mn-ea"/>
                <a:cs typeface="+mn-cs"/>
              </a:rPr>
              <a:t>)</a:t>
            </a:r>
            <a:endParaRPr lang="zh-TW" altLang="en-US" sz="1200" b="0" i="0" kern="1200" dirty="0" smtClean="0">
              <a:solidFill>
                <a:schemeClr val="tx1"/>
              </a:solidFill>
              <a:effectLst/>
              <a:latin typeface="+mn-lt"/>
              <a:ea typeface="+mn-ea"/>
              <a:cs typeface="+mn-cs"/>
            </a:endParaRPr>
          </a:p>
          <a:p>
            <a:r>
              <a:rPr lang="zh-TW" altLang="en-US" sz="1200" b="1" i="0" kern="1200" dirty="0" smtClean="0">
                <a:solidFill>
                  <a:schemeClr val="tx1"/>
                </a:solidFill>
                <a:effectLst/>
                <a:latin typeface="+mn-lt"/>
                <a:ea typeface="+mn-ea"/>
                <a:cs typeface="+mn-cs"/>
              </a:rPr>
              <a:t>保全業</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保全雙傑 </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中保、新保</a:t>
            </a:r>
            <a:r>
              <a:rPr lang="en-US" altLang="zh-TW" sz="1200" b="1" i="0" kern="1200" dirty="0" smtClean="0">
                <a:solidFill>
                  <a:schemeClr val="tx1"/>
                </a:solidFill>
                <a:effectLst/>
                <a:latin typeface="+mn-lt"/>
                <a:ea typeface="+mn-ea"/>
                <a:cs typeface="+mn-cs"/>
              </a:rPr>
              <a:t>)</a:t>
            </a:r>
            <a:endParaRPr lang="zh-TW" altLang="en-US" sz="1200" b="0" i="0" kern="1200" dirty="0" smtClean="0">
              <a:solidFill>
                <a:schemeClr val="tx1"/>
              </a:solidFill>
              <a:effectLst/>
              <a:latin typeface="+mn-lt"/>
              <a:ea typeface="+mn-ea"/>
              <a:cs typeface="+mn-cs"/>
            </a:endParaRPr>
          </a:p>
          <a:p>
            <a:r>
              <a:rPr lang="zh-TW" altLang="en-US" sz="1200" b="1" i="0" kern="1200" dirty="0" smtClean="0">
                <a:solidFill>
                  <a:schemeClr val="tx1"/>
                </a:solidFill>
                <a:effectLst/>
                <a:latin typeface="+mn-lt"/>
                <a:ea typeface="+mn-ea"/>
                <a:cs typeface="+mn-cs"/>
              </a:rPr>
              <a:t>醫療製藥</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永信藥品</a:t>
            </a:r>
            <a:endParaRPr lang="en-US" altLang="zh-TW" sz="1200" b="1"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要選擇自己真的能了解的公司</a:t>
            </a:r>
          </a:p>
          <a:p>
            <a:endParaRPr lang="zh-TW" altLang="en-US" sz="1200" b="0" i="0" kern="1200" dirty="0" smtClean="0">
              <a:solidFill>
                <a:schemeClr val="tx1"/>
              </a:solidFill>
              <a:effectLst/>
              <a:latin typeface="+mn-lt"/>
              <a:ea typeface="+mn-ea"/>
              <a:cs typeface="+mn-cs"/>
            </a:endParaRPr>
          </a:p>
          <a:p>
            <a:endParaRPr lang="zh-TW"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p>
            <a:endParaRPr lang="zh-TW" altLang="en-US"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20</a:t>
            </a:fld>
            <a:endParaRPr lang="zh-TW" altLang="en-US"/>
          </a:p>
        </p:txBody>
      </p:sp>
    </p:spTree>
    <p:extLst>
      <p:ext uri="{BB962C8B-B14F-4D97-AF65-F5344CB8AC3E}">
        <p14:creationId xmlns:p14="http://schemas.microsoft.com/office/powerpoint/2010/main" val="190982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3</a:t>
            </a:fld>
            <a:endParaRPr lang="zh-TW" altLang="en-US"/>
          </a:p>
        </p:txBody>
      </p:sp>
    </p:spTree>
    <p:extLst>
      <p:ext uri="{BB962C8B-B14F-4D97-AF65-F5344CB8AC3E}">
        <p14:creationId xmlns:p14="http://schemas.microsoft.com/office/powerpoint/2010/main" val="325249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因為這種個股受到產業特性的影響，</a:t>
            </a:r>
          </a:p>
          <a:p>
            <a:r>
              <a:rPr lang="zh-TW" altLang="en-US" sz="1200" b="0" i="0" kern="1200" dirty="0" smtClean="0">
                <a:solidFill>
                  <a:schemeClr val="tx1"/>
                </a:solidFill>
                <a:effectLst/>
                <a:latin typeface="+mn-lt"/>
                <a:ea typeface="+mn-ea"/>
                <a:cs typeface="+mn-cs"/>
              </a:rPr>
              <a:t>「供給」、「需求」經常嚴重的不協調，</a:t>
            </a:r>
          </a:p>
          <a:p>
            <a:r>
              <a:rPr lang="zh-TW" altLang="en-US" sz="1200" b="0" i="0" kern="1200" dirty="0" smtClean="0">
                <a:solidFill>
                  <a:schemeClr val="tx1"/>
                </a:solidFill>
                <a:effectLst/>
                <a:latin typeface="+mn-lt"/>
                <a:ea typeface="+mn-ea"/>
                <a:cs typeface="+mn-cs"/>
              </a:rPr>
              <a:t>通常這樣的行業都和大宗原物料有些關連，</a:t>
            </a:r>
          </a:p>
          <a:p>
            <a:r>
              <a:rPr lang="zh-TW" altLang="en-US" sz="1200" b="0" i="0" kern="1200" dirty="0" smtClean="0">
                <a:solidFill>
                  <a:schemeClr val="tx1"/>
                </a:solidFill>
                <a:effectLst/>
                <a:latin typeface="+mn-lt"/>
                <a:ea typeface="+mn-ea"/>
                <a:cs typeface="+mn-cs"/>
              </a:rPr>
              <a:t>例如</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水泥、塑化、鋼鐵、造紙</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等產業。</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由於原物料景氣循環股，</a:t>
            </a:r>
          </a:p>
          <a:p>
            <a:r>
              <a:rPr lang="zh-TW" altLang="en-US" sz="1200" b="0" i="0" kern="1200" dirty="0" smtClean="0">
                <a:solidFill>
                  <a:schemeClr val="tx1"/>
                </a:solidFill>
                <a:effectLst/>
                <a:latin typeface="+mn-lt"/>
                <a:ea typeface="+mn-ea"/>
                <a:cs typeface="+mn-cs"/>
              </a:rPr>
              <a:t>很多都是獲利良好、上市時間長大型企業，</a:t>
            </a:r>
          </a:p>
          <a:p>
            <a:r>
              <a:rPr lang="zh-TW" altLang="en-US" sz="1200" b="0" i="0" kern="1200" dirty="0" smtClean="0">
                <a:solidFill>
                  <a:schemeClr val="tx1"/>
                </a:solidFill>
                <a:effectLst/>
                <a:latin typeface="+mn-lt"/>
                <a:ea typeface="+mn-ea"/>
                <a:cs typeface="+mn-cs"/>
              </a:rPr>
              <a:t>因此很多投資人會誤把它當成「定存股」，</a:t>
            </a:r>
          </a:p>
          <a:p>
            <a:r>
              <a:rPr lang="zh-TW" altLang="en-US" sz="1200" b="0" i="0" kern="1200" dirty="0" smtClean="0">
                <a:solidFill>
                  <a:schemeClr val="tx1"/>
                </a:solidFill>
                <a:effectLst/>
                <a:latin typeface="+mn-lt"/>
                <a:ea typeface="+mn-ea"/>
                <a:cs typeface="+mn-cs"/>
              </a:rPr>
              <a:t>卻忽略了景氣好的時候和景氣不好的時候，</a:t>
            </a:r>
          </a:p>
          <a:p>
            <a:r>
              <a:rPr lang="zh-TW" altLang="en-US" sz="1200" b="0" i="0" kern="1200" dirty="0" smtClean="0">
                <a:solidFill>
                  <a:schemeClr val="tx1"/>
                </a:solidFill>
                <a:effectLst/>
                <a:latin typeface="+mn-lt"/>
                <a:ea typeface="+mn-ea"/>
                <a:cs typeface="+mn-cs"/>
              </a:rPr>
              <a:t>景氣循環股不只 </a:t>
            </a:r>
            <a:r>
              <a:rPr lang="en-US" altLang="zh-TW" sz="1200" b="0" i="0" kern="1200" dirty="0" smtClean="0">
                <a:solidFill>
                  <a:schemeClr val="tx1"/>
                </a:solidFill>
                <a:effectLst/>
                <a:latin typeface="+mn-lt"/>
                <a:ea typeface="+mn-ea"/>
                <a:cs typeface="+mn-cs"/>
              </a:rPr>
              <a:t>EPS </a:t>
            </a:r>
            <a:r>
              <a:rPr lang="zh-TW" altLang="en-US" sz="1200" b="0" i="0" kern="1200" dirty="0" smtClean="0">
                <a:solidFill>
                  <a:schemeClr val="tx1"/>
                </a:solidFill>
                <a:effectLst/>
                <a:latin typeface="+mn-lt"/>
                <a:ea typeface="+mn-ea"/>
                <a:cs typeface="+mn-cs"/>
              </a:rPr>
              <a:t>差很多，</a:t>
            </a:r>
          </a:p>
          <a:p>
            <a:r>
              <a:rPr lang="zh-TW" altLang="en-US" sz="1200" b="0" i="0" kern="1200" dirty="0" smtClean="0">
                <a:solidFill>
                  <a:schemeClr val="tx1"/>
                </a:solidFill>
                <a:effectLst/>
                <a:latin typeface="+mn-lt"/>
                <a:ea typeface="+mn-ea"/>
                <a:cs typeface="+mn-cs"/>
              </a:rPr>
              <a:t>股利的多寡也差很大，</a:t>
            </a:r>
          </a:p>
          <a:p>
            <a:r>
              <a:rPr lang="zh-TW" altLang="en-US" sz="1200" b="0" i="0" kern="1200" dirty="0" smtClean="0">
                <a:solidFill>
                  <a:schemeClr val="tx1"/>
                </a:solidFill>
                <a:effectLst/>
                <a:latin typeface="+mn-lt"/>
                <a:ea typeface="+mn-ea"/>
                <a:cs typeface="+mn-cs"/>
              </a:rPr>
              <a:t>這樣的股票並非「定存股」！</a:t>
            </a:r>
          </a:p>
          <a:p>
            <a:endParaRPr lang="zh-TW" altLang="en-US"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21</a:t>
            </a:fld>
            <a:endParaRPr lang="zh-TW" altLang="en-US"/>
          </a:p>
        </p:txBody>
      </p:sp>
    </p:spTree>
    <p:extLst>
      <p:ext uri="{BB962C8B-B14F-4D97-AF65-F5344CB8AC3E}">
        <p14:creationId xmlns:p14="http://schemas.microsoft.com/office/powerpoint/2010/main" val="1952485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可說是世界上使用最廣泛的一種濾波器了</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在股市裡面</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每天都可以看到動平均濾波器的應用</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股價趨勢圖裡面的週線、月線與 年線</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都是長度不等的動平均輸出圖形。 </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使用濾波器來形塑</a:t>
            </a:r>
            <a:r>
              <a:rPr lang="en-US" altLang="zh-TW" sz="1200" b="0" i="0" kern="1200" dirty="0" smtClean="0">
                <a:solidFill>
                  <a:schemeClr val="tx1"/>
                </a:solidFill>
                <a:effectLst/>
                <a:latin typeface="+mn-lt"/>
                <a:ea typeface="+mn-ea"/>
                <a:cs typeface="+mn-cs"/>
              </a:rPr>
              <a:t>(shape) </a:t>
            </a:r>
            <a:r>
              <a:rPr lang="zh-TW" altLang="en-US" sz="1200" b="0" i="0" kern="1200" dirty="0" smtClean="0">
                <a:solidFill>
                  <a:schemeClr val="tx1"/>
                </a:solidFill>
                <a:effectLst/>
                <a:latin typeface="+mn-lt"/>
                <a:ea typeface="+mn-ea"/>
                <a:cs typeface="+mn-cs"/>
              </a:rPr>
              <a:t>你的資料的目的</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通常都是為了要讓資料的重點能 夠呈現出來</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比方說</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股市的波動常常有一個快速變動的部份</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與慢速變動的部份</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而所謂的慢速變動的部份</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我們認為那是長期的趨勢</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是我們想要觀察的重點</a:t>
            </a:r>
            <a:r>
              <a:rPr lang="en-US" altLang="zh-TW" sz="1200" b="0" i="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22</a:t>
            </a:fld>
            <a:endParaRPr lang="zh-TW" altLang="en-US"/>
          </a:p>
        </p:txBody>
      </p:sp>
    </p:spTree>
    <p:extLst>
      <p:ext uri="{BB962C8B-B14F-4D97-AF65-F5344CB8AC3E}">
        <p14:creationId xmlns:p14="http://schemas.microsoft.com/office/powerpoint/2010/main" val="1197261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在 這個</a:t>
            </a:r>
            <a:r>
              <a:rPr lang="en-US" altLang="zh-TW" sz="1200" b="0" i="0" kern="1200" dirty="0" smtClean="0">
                <a:solidFill>
                  <a:schemeClr val="tx1"/>
                </a:solidFill>
                <a:effectLst/>
                <a:latin typeface="+mn-lt"/>
                <a:ea typeface="+mn-ea"/>
                <a:cs typeface="+mn-cs"/>
              </a:rPr>
              <a:t>z-plane </a:t>
            </a:r>
            <a:r>
              <a:rPr lang="zh-TW" altLang="en-US" sz="1200" b="0" i="0" kern="1200" dirty="0" smtClean="0">
                <a:solidFill>
                  <a:schemeClr val="tx1"/>
                </a:solidFill>
                <a:effectLst/>
                <a:latin typeface="+mn-lt"/>
                <a:ea typeface="+mn-ea"/>
                <a:cs typeface="+mn-cs"/>
              </a:rPr>
              <a:t>圖上有三個小圓圈</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代表</a:t>
            </a:r>
            <a:r>
              <a:rPr lang="en-US" altLang="zh-TW" sz="1200" b="0" i="0" kern="1200" dirty="0" smtClean="0">
                <a:solidFill>
                  <a:schemeClr val="tx1"/>
                </a:solidFill>
                <a:effectLst/>
                <a:latin typeface="+mn-lt"/>
                <a:ea typeface="+mn-ea"/>
                <a:cs typeface="+mn-cs"/>
              </a:rPr>
              <a:t>z transform </a:t>
            </a:r>
            <a:r>
              <a:rPr lang="zh-TW" altLang="en-US" sz="1200" b="0" i="0" kern="1200" dirty="0" smtClean="0">
                <a:solidFill>
                  <a:schemeClr val="tx1"/>
                </a:solidFill>
                <a:effectLst/>
                <a:latin typeface="+mn-lt"/>
                <a:ea typeface="+mn-ea"/>
                <a:cs typeface="+mn-cs"/>
              </a:rPr>
              <a:t>的分子  的解。 而這三個解剛好在半徑為</a:t>
            </a:r>
            <a:r>
              <a:rPr lang="en-US" altLang="zh-TW" sz="1200" b="0" i="0" kern="1200" dirty="0" smtClean="0">
                <a:solidFill>
                  <a:schemeClr val="tx1"/>
                </a:solidFill>
                <a:effectLst/>
                <a:latin typeface="+mn-lt"/>
                <a:ea typeface="+mn-ea"/>
                <a:cs typeface="+mn-cs"/>
              </a:rPr>
              <a:t>1 </a:t>
            </a:r>
            <a:r>
              <a:rPr lang="zh-TW" altLang="en-US" sz="1200" b="0" i="0" kern="1200" dirty="0" smtClean="0">
                <a:solidFill>
                  <a:schemeClr val="tx1"/>
                </a:solidFill>
                <a:effectLst/>
                <a:latin typeface="+mn-lt"/>
                <a:ea typeface="+mn-ea"/>
                <a:cs typeface="+mn-cs"/>
              </a:rPr>
              <a:t>的圓上。這個方程式的分母為</a:t>
            </a:r>
            <a:r>
              <a:rPr lang="en-US" altLang="zh-TW" sz="1200" b="0" i="0" kern="1200" dirty="0" smtClean="0">
                <a:solidFill>
                  <a:schemeClr val="tx1"/>
                </a:solidFill>
                <a:effectLst/>
                <a:latin typeface="+mn-lt"/>
                <a:ea typeface="+mn-ea"/>
                <a:cs typeface="+mn-cs"/>
              </a:rPr>
              <a:t>4, </a:t>
            </a:r>
            <a:r>
              <a:rPr lang="zh-TW" altLang="en-US" sz="1200" b="0" i="0" kern="1200" dirty="0" smtClean="0">
                <a:solidFill>
                  <a:schemeClr val="tx1"/>
                </a:solidFill>
                <a:effectLst/>
                <a:latin typeface="+mn-lt"/>
                <a:ea typeface="+mn-ea"/>
                <a:cs typeface="+mn-cs"/>
              </a:rPr>
              <a:t>是一個常數</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所 以沒有</a:t>
            </a:r>
            <a:r>
              <a:rPr lang="en-US" altLang="zh-TW" sz="1200" b="0" i="0" kern="1200" dirty="0" smtClean="0">
                <a:solidFill>
                  <a:schemeClr val="tx1"/>
                </a:solidFill>
                <a:effectLst/>
                <a:latin typeface="+mn-lt"/>
                <a:ea typeface="+mn-ea"/>
                <a:cs typeface="+mn-cs"/>
              </a:rPr>
              <a:t>poles. </a:t>
            </a:r>
            <a:r>
              <a:rPr lang="zh-TW" altLang="en-US" sz="1200" b="0" i="0" kern="1200" dirty="0" smtClean="0">
                <a:solidFill>
                  <a:schemeClr val="tx1"/>
                </a:solidFill>
                <a:effectLst/>
                <a:latin typeface="+mn-lt"/>
                <a:ea typeface="+mn-ea"/>
                <a:cs typeface="+mn-cs"/>
              </a:rPr>
              <a:t>而它的頻率響應則如圖</a:t>
            </a:r>
            <a:r>
              <a:rPr lang="en-US" altLang="zh-TW" sz="1200" b="0" i="0" kern="1200" dirty="0" smtClean="0">
                <a:solidFill>
                  <a:schemeClr val="tx1"/>
                </a:solidFill>
                <a:effectLst/>
                <a:latin typeface="+mn-lt"/>
                <a:ea typeface="+mn-ea"/>
                <a:cs typeface="+mn-cs"/>
              </a:rPr>
              <a:t>3 </a:t>
            </a:r>
            <a:r>
              <a:rPr lang="zh-TW" altLang="en-US" sz="1200" b="0" i="0" kern="1200" dirty="0" smtClean="0">
                <a:solidFill>
                  <a:schemeClr val="tx1"/>
                </a:solidFill>
                <a:effectLst/>
                <a:latin typeface="+mn-lt"/>
                <a:ea typeface="+mn-ea"/>
                <a:cs typeface="+mn-cs"/>
              </a:rPr>
              <a:t>所示</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是一個低通濾波器。</a:t>
            </a:r>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24</a:t>
            </a:fld>
            <a:endParaRPr lang="zh-TW" altLang="en-US"/>
          </a:p>
        </p:txBody>
      </p:sp>
    </p:spTree>
    <p:extLst>
      <p:ext uri="{BB962C8B-B14F-4D97-AF65-F5344CB8AC3E}">
        <p14:creationId xmlns:p14="http://schemas.microsoft.com/office/powerpoint/2010/main" val="4207411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今天的報告只是讓大家對投資股票有些基本認識，有了這些認識後，若想嘗試投資，還得更多技術面的分析，才不會浪費自己辛苦賺來的錢。</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25</a:t>
            </a:fld>
            <a:endParaRPr lang="zh-TW" altLang="en-US"/>
          </a:p>
        </p:txBody>
      </p:sp>
    </p:spTree>
    <p:extLst>
      <p:ext uri="{BB962C8B-B14F-4D97-AF65-F5344CB8AC3E}">
        <p14:creationId xmlns:p14="http://schemas.microsoft.com/office/powerpoint/2010/main" val="291134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4</a:t>
            </a:fld>
            <a:endParaRPr lang="zh-TW" altLang="en-US"/>
          </a:p>
        </p:txBody>
      </p:sp>
    </p:spTree>
    <p:extLst>
      <p:ext uri="{BB962C8B-B14F-4D97-AF65-F5344CB8AC3E}">
        <p14:creationId xmlns:p14="http://schemas.microsoft.com/office/powerpoint/2010/main" val="32962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5</a:t>
            </a:fld>
            <a:endParaRPr lang="zh-TW" altLang="en-US"/>
          </a:p>
        </p:txBody>
      </p:sp>
    </p:spTree>
    <p:extLst>
      <p:ext uri="{BB962C8B-B14F-4D97-AF65-F5344CB8AC3E}">
        <p14:creationId xmlns:p14="http://schemas.microsoft.com/office/powerpoint/2010/main" val="82636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這是鴻海內部，管理階層的股權分配圖</a:t>
            </a:r>
          </a:p>
          <a:p>
            <a:r>
              <a:rPr lang="zh-TW" altLang="en-US" sz="1200" b="0" i="0" kern="1200" dirty="0" smtClean="0">
                <a:solidFill>
                  <a:schemeClr val="tx1"/>
                </a:solidFill>
                <a:effectLst/>
                <a:latin typeface="+mn-lt"/>
                <a:ea typeface="+mn-ea"/>
                <a:cs typeface="+mn-cs"/>
              </a:rPr>
              <a:t>備註：如果鴻海股價 </a:t>
            </a:r>
            <a:r>
              <a:rPr lang="en-US" altLang="zh-TW" sz="1200" b="0" i="0" kern="1200" dirty="0" smtClean="0">
                <a:solidFill>
                  <a:schemeClr val="tx1"/>
                </a:solidFill>
                <a:effectLst/>
                <a:latin typeface="+mn-lt"/>
                <a:ea typeface="+mn-ea"/>
                <a:cs typeface="+mn-cs"/>
              </a:rPr>
              <a:t>90 </a:t>
            </a:r>
            <a:r>
              <a:rPr lang="zh-TW" altLang="en-US" sz="1200" b="0" i="0" kern="1200" dirty="0" smtClean="0">
                <a:solidFill>
                  <a:schemeClr val="tx1"/>
                </a:solidFill>
                <a:effectLst/>
                <a:latin typeface="+mn-lt"/>
                <a:ea typeface="+mn-ea"/>
                <a:cs typeface="+mn-cs"/>
              </a:rPr>
              <a:t>元，一張股票就是 </a:t>
            </a:r>
            <a:r>
              <a:rPr lang="en-US" altLang="zh-TW" sz="1200" b="0" i="0" kern="1200" dirty="0" smtClean="0">
                <a:solidFill>
                  <a:schemeClr val="tx1"/>
                </a:solidFill>
                <a:effectLst/>
                <a:latin typeface="+mn-lt"/>
                <a:ea typeface="+mn-ea"/>
                <a:cs typeface="+mn-cs"/>
              </a:rPr>
              <a:t>9 </a:t>
            </a:r>
            <a:r>
              <a:rPr lang="zh-TW" altLang="en-US" sz="1200" b="0" i="0" kern="1200" dirty="0" smtClean="0">
                <a:solidFill>
                  <a:schemeClr val="tx1"/>
                </a:solidFill>
                <a:effectLst/>
                <a:latin typeface="+mn-lt"/>
                <a:ea typeface="+mn-ea"/>
                <a:cs typeface="+mn-cs"/>
              </a:rPr>
              <a:t>萬那郭董的身價 </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就高達上千億）</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各位其實可以發現就算加總所有董事的持股率數字仍湊不到 </a:t>
            </a:r>
            <a:r>
              <a:rPr lang="en-US" altLang="zh-TW" sz="1200" b="0" i="0" kern="1200" dirty="0" smtClean="0">
                <a:solidFill>
                  <a:schemeClr val="tx1"/>
                </a:solidFill>
                <a:effectLst/>
                <a:latin typeface="+mn-lt"/>
                <a:ea typeface="+mn-ea"/>
                <a:cs typeface="+mn-cs"/>
              </a:rPr>
              <a:t>100%</a:t>
            </a:r>
            <a:r>
              <a:rPr lang="zh-TW" altLang="en-US" sz="1200" b="0" i="0" kern="1200" dirty="0" smtClean="0">
                <a:solidFill>
                  <a:schemeClr val="tx1"/>
                </a:solidFill>
                <a:effectLst/>
                <a:latin typeface="+mn-lt"/>
                <a:ea typeface="+mn-ea"/>
                <a:cs typeface="+mn-cs"/>
              </a:rPr>
              <a:t>為什麼呢？那是因為 </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這只是內部管理階層的股權表</a:t>
            </a:r>
          </a:p>
          <a:p>
            <a:r>
              <a:rPr lang="zh-TW" altLang="en-US" sz="1200" b="1" i="0" kern="1200" dirty="0" smtClean="0">
                <a:solidFill>
                  <a:schemeClr val="tx1"/>
                </a:solidFill>
                <a:effectLst/>
                <a:latin typeface="+mn-lt"/>
                <a:ea typeface="+mn-ea"/>
                <a:cs typeface="+mn-cs"/>
              </a:rPr>
              <a:t>大部分的股票</a:t>
            </a:r>
          </a:p>
          <a:p>
            <a:r>
              <a:rPr lang="zh-TW" altLang="en-US" sz="1200" b="1" i="0" kern="1200" dirty="0" smtClean="0">
                <a:solidFill>
                  <a:schemeClr val="tx1"/>
                </a:solidFill>
                <a:effectLst/>
                <a:latin typeface="+mn-lt"/>
                <a:ea typeface="+mn-ea"/>
                <a:cs typeface="+mn-cs"/>
              </a:rPr>
              <a:t>都分散在</a:t>
            </a:r>
            <a:r>
              <a:rPr lang="en-US" altLang="zh-TW" sz="1200" b="1" i="0" kern="1200" dirty="0" smtClean="0">
                <a:solidFill>
                  <a:schemeClr val="tx1"/>
                </a:solidFill>
                <a:effectLst/>
                <a:latin typeface="+mn-lt"/>
                <a:ea typeface="+mn-ea"/>
                <a:cs typeface="+mn-cs"/>
              </a:rPr>
              <a:t>”</a:t>
            </a:r>
            <a:r>
              <a:rPr lang="zh-TW" altLang="en-US" sz="1200" b="1" i="0" kern="1200" dirty="0" smtClean="0">
                <a:solidFill>
                  <a:srgbClr val="FF0000"/>
                </a:solidFill>
                <a:effectLst/>
                <a:latin typeface="+mn-lt"/>
                <a:ea typeface="+mn-ea"/>
                <a:cs typeface="+mn-cs"/>
              </a:rPr>
              <a:t>市場</a:t>
            </a:r>
            <a:r>
              <a:rPr lang="en-US" altLang="zh-TW" sz="1200" b="1" i="0" kern="1200" dirty="0" smtClean="0">
                <a:solidFill>
                  <a:srgbClr val="FF0000"/>
                </a:solidFill>
                <a:effectLst/>
                <a:latin typeface="+mn-lt"/>
                <a:ea typeface="+mn-ea"/>
                <a:cs typeface="+mn-cs"/>
              </a:rPr>
              <a:t>”</a:t>
            </a:r>
            <a:r>
              <a:rPr lang="zh-TW" altLang="en-US" sz="1200" b="1" i="0" kern="1200" dirty="0" smtClean="0">
                <a:solidFill>
                  <a:schemeClr val="tx1"/>
                </a:solidFill>
                <a:effectLst/>
                <a:latin typeface="+mn-lt"/>
                <a:ea typeface="+mn-ea"/>
                <a:cs typeface="+mn-cs"/>
              </a:rPr>
              <a:t>上</a:t>
            </a:r>
          </a:p>
          <a:p>
            <a:r>
              <a:rPr lang="zh-TW" altLang="en-US" sz="1200" b="1" i="0" kern="1200" dirty="0" smtClean="0">
                <a:solidFill>
                  <a:schemeClr val="tx1"/>
                </a:solidFill>
                <a:effectLst/>
                <a:latin typeface="+mn-lt"/>
                <a:ea typeface="+mn-ea"/>
                <a:cs typeface="+mn-cs"/>
              </a:rPr>
              <a:t>被廣大的投資人所持有</a:t>
            </a:r>
          </a:p>
          <a:p>
            <a:endParaRPr lang="zh-TW" altLang="en-US"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6</a:t>
            </a:fld>
            <a:endParaRPr lang="zh-TW" altLang="en-US"/>
          </a:p>
        </p:txBody>
      </p:sp>
    </p:spTree>
    <p:extLst>
      <p:ext uri="{BB962C8B-B14F-4D97-AF65-F5344CB8AC3E}">
        <p14:creationId xmlns:p14="http://schemas.microsoft.com/office/powerpoint/2010/main" val="98275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如果今天鴻海的股東想要賣掉他的股票或者有投資人想要買鴻海的股票，他們是透過什麼樣的方法去買賣股票呢？要回答這個問題</a:t>
            </a:r>
            <a:r>
              <a:rPr lang="zh-TW" altLang="en-US" sz="1200" b="1" i="0" kern="1200" dirty="0" smtClean="0">
                <a:solidFill>
                  <a:schemeClr val="tx1"/>
                </a:solidFill>
                <a:effectLst/>
                <a:latin typeface="+mn-lt"/>
                <a:ea typeface="+mn-ea"/>
                <a:cs typeface="+mn-cs"/>
              </a:rPr>
              <a:t>就要談到 </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所謂的「股市」了</a:t>
            </a:r>
            <a:endParaRPr lang="en-US" altLang="zh-TW" sz="1200" b="1"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ex. </a:t>
            </a:r>
            <a:r>
              <a:rPr lang="zh-TW" altLang="en-US" sz="1200" b="0" i="0" kern="1200" dirty="0" smtClean="0">
                <a:solidFill>
                  <a:schemeClr val="tx1"/>
                </a:solidFill>
                <a:effectLst/>
                <a:latin typeface="+mn-lt"/>
                <a:ea typeface="+mn-ea"/>
                <a:cs typeface="+mn-cs"/>
              </a:rPr>
              <a:t>今天我去文具店買一支筆</a:t>
            </a:r>
          </a:p>
          <a:p>
            <a:r>
              <a:rPr lang="zh-TW" altLang="en-US" sz="1200" b="0" i="0" kern="1200" dirty="0" smtClean="0">
                <a:solidFill>
                  <a:schemeClr val="tx1"/>
                </a:solidFill>
                <a:effectLst/>
                <a:latin typeface="+mn-lt"/>
                <a:ea typeface="+mn-ea"/>
                <a:cs typeface="+mn-cs"/>
              </a:rPr>
              <a:t>老闆願意用 </a:t>
            </a:r>
            <a:r>
              <a:rPr lang="en-US" altLang="zh-TW" sz="1200" b="0" i="0" kern="1200" dirty="0" smtClean="0">
                <a:solidFill>
                  <a:schemeClr val="tx1"/>
                </a:solidFill>
                <a:effectLst/>
                <a:latin typeface="+mn-lt"/>
                <a:ea typeface="+mn-ea"/>
                <a:cs typeface="+mn-cs"/>
              </a:rPr>
              <a:t>50 </a:t>
            </a:r>
            <a:r>
              <a:rPr lang="zh-TW" altLang="en-US" sz="1200" b="0" i="0" kern="1200" dirty="0" smtClean="0">
                <a:solidFill>
                  <a:schemeClr val="tx1"/>
                </a:solidFill>
                <a:effectLst/>
                <a:latin typeface="+mn-lt"/>
                <a:ea typeface="+mn-ea"/>
                <a:cs typeface="+mn-cs"/>
              </a:rPr>
              <a:t>元賣這枝筆</a:t>
            </a:r>
          </a:p>
          <a:p>
            <a:r>
              <a:rPr lang="zh-TW" altLang="en-US" sz="1200" b="0" i="0" kern="1200" dirty="0" smtClean="0">
                <a:solidFill>
                  <a:schemeClr val="tx1"/>
                </a:solidFill>
                <a:effectLst/>
                <a:latin typeface="+mn-lt"/>
                <a:ea typeface="+mn-ea"/>
                <a:cs typeface="+mn-cs"/>
              </a:rPr>
              <a:t>我也願意用 </a:t>
            </a:r>
            <a:r>
              <a:rPr lang="en-US" altLang="zh-TW" sz="1200" b="0" i="0" kern="1200" dirty="0" smtClean="0">
                <a:solidFill>
                  <a:schemeClr val="tx1"/>
                </a:solidFill>
                <a:effectLst/>
                <a:latin typeface="+mn-lt"/>
                <a:ea typeface="+mn-ea"/>
                <a:cs typeface="+mn-cs"/>
              </a:rPr>
              <a:t>50 </a:t>
            </a:r>
            <a:r>
              <a:rPr lang="zh-TW" altLang="en-US" sz="1200" b="0" i="0" kern="1200" dirty="0" smtClean="0">
                <a:solidFill>
                  <a:schemeClr val="tx1"/>
                </a:solidFill>
                <a:effectLst/>
                <a:latin typeface="+mn-lt"/>
                <a:ea typeface="+mn-ea"/>
                <a:cs typeface="+mn-cs"/>
              </a:rPr>
              <a:t>元買這枝筆</a:t>
            </a:r>
          </a:p>
          <a:p>
            <a:r>
              <a:rPr lang="zh-TW" altLang="en-US" sz="1200" b="0" i="0" kern="1200" dirty="0" smtClean="0">
                <a:solidFill>
                  <a:schemeClr val="tx1"/>
                </a:solidFill>
                <a:effectLst/>
                <a:latin typeface="+mn-lt"/>
                <a:ea typeface="+mn-ea"/>
                <a:cs typeface="+mn-cs"/>
              </a:rPr>
              <a:t>於是 </a:t>
            </a:r>
            <a:r>
              <a:rPr lang="en-US" altLang="zh-TW" sz="1200" b="0" i="0" kern="1200" dirty="0" smtClean="0">
                <a:solidFill>
                  <a:schemeClr val="tx1"/>
                </a:solidFill>
                <a:effectLst/>
                <a:latin typeface="+mn-lt"/>
                <a:ea typeface="+mn-ea"/>
                <a:cs typeface="+mn-cs"/>
              </a:rPr>
              <a:t>50 </a:t>
            </a:r>
            <a:r>
              <a:rPr lang="zh-TW" altLang="en-US" sz="1200" b="0" i="0" kern="1200" dirty="0" smtClean="0">
                <a:solidFill>
                  <a:schemeClr val="tx1"/>
                </a:solidFill>
                <a:effectLst/>
                <a:latin typeface="+mn-lt"/>
                <a:ea typeface="+mn-ea"/>
                <a:cs typeface="+mn-cs"/>
              </a:rPr>
              <a:t>元就成交了</a:t>
            </a:r>
          </a:p>
          <a:p>
            <a:r>
              <a:rPr lang="en-US" altLang="zh-TW" sz="1200" b="0" i="0" kern="1200" dirty="0" smtClean="0">
                <a:solidFill>
                  <a:schemeClr val="tx1"/>
                </a:solidFill>
                <a:effectLst/>
                <a:latin typeface="+mn-lt"/>
                <a:ea typeface="+mn-ea"/>
                <a:cs typeface="+mn-cs"/>
              </a:rPr>
              <a:t>50 </a:t>
            </a:r>
            <a:r>
              <a:rPr lang="zh-TW" altLang="en-US" sz="1200" b="0" i="0" kern="1200" dirty="0" smtClean="0">
                <a:solidFill>
                  <a:schemeClr val="tx1"/>
                </a:solidFill>
                <a:effectLst/>
                <a:latin typeface="+mn-lt"/>
                <a:ea typeface="+mn-ea"/>
                <a:cs typeface="+mn-cs"/>
              </a:rPr>
              <a:t>元就是這支筆的成交價</a:t>
            </a:r>
          </a:p>
          <a:p>
            <a:endParaRPr lang="zh-TW" altLang="en-US" sz="1200" b="1"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7</a:t>
            </a:fld>
            <a:endParaRPr lang="zh-TW" altLang="en-US"/>
          </a:p>
        </p:txBody>
      </p:sp>
    </p:spTree>
    <p:extLst>
      <p:ext uri="{BB962C8B-B14F-4D97-AF65-F5344CB8AC3E}">
        <p14:creationId xmlns:p14="http://schemas.microsoft.com/office/powerpoint/2010/main" val="365408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當有買方用 </a:t>
            </a:r>
            <a:r>
              <a:rPr lang="en-US" altLang="zh-TW" sz="1200" b="0" i="0" kern="1200" dirty="0" smtClean="0">
                <a:solidFill>
                  <a:schemeClr val="tx1"/>
                </a:solidFill>
                <a:effectLst/>
                <a:latin typeface="+mn-lt"/>
                <a:ea typeface="+mn-ea"/>
                <a:cs typeface="+mn-cs"/>
              </a:rPr>
              <a:t>83.1 </a:t>
            </a:r>
            <a:r>
              <a:rPr lang="zh-TW" altLang="en-US" sz="1200" b="0" i="0" kern="1200" dirty="0" smtClean="0">
                <a:solidFill>
                  <a:schemeClr val="tx1"/>
                </a:solidFill>
                <a:effectLst/>
                <a:latin typeface="+mn-lt"/>
                <a:ea typeface="+mn-ea"/>
                <a:cs typeface="+mn-cs"/>
              </a:rPr>
              <a:t>元買一張，這時股價就會成交在 </a:t>
            </a:r>
            <a:r>
              <a:rPr lang="en-US" altLang="zh-TW" sz="1200" b="0" i="0" kern="1200" dirty="0" smtClean="0">
                <a:solidFill>
                  <a:schemeClr val="tx1"/>
                </a:solidFill>
                <a:effectLst/>
                <a:latin typeface="+mn-lt"/>
                <a:ea typeface="+mn-ea"/>
                <a:cs typeface="+mn-cs"/>
              </a:rPr>
              <a:t>83.1</a:t>
            </a:r>
            <a:r>
              <a:rPr lang="zh-TW" altLang="en-US" sz="1200" b="0" i="0" kern="1200" dirty="0" smtClean="0">
                <a:solidFill>
                  <a:schemeClr val="tx1"/>
                </a:solidFill>
                <a:effectLst/>
                <a:latin typeface="+mn-lt"/>
                <a:ea typeface="+mn-ea"/>
                <a:cs typeface="+mn-cs"/>
              </a:rPr>
              <a:t>元 </a:t>
            </a:r>
          </a:p>
          <a:p>
            <a:r>
              <a:rPr lang="en-US" altLang="zh-TW" sz="1200" b="0" i="0" kern="1200" dirty="0" smtClean="0">
                <a:solidFill>
                  <a:schemeClr val="tx1"/>
                </a:solidFill>
                <a:effectLst/>
                <a:latin typeface="+mn-lt"/>
                <a:ea typeface="+mn-ea"/>
                <a:cs typeface="+mn-cs"/>
              </a:rPr>
              <a:t>83.1 </a:t>
            </a:r>
            <a:r>
              <a:rPr lang="zh-TW" altLang="en-US" sz="1200" b="0" i="0" kern="1200" dirty="0" smtClean="0">
                <a:solidFill>
                  <a:schemeClr val="tx1"/>
                </a:solidFill>
                <a:effectLst/>
                <a:latin typeface="+mn-lt"/>
                <a:ea typeface="+mn-ea"/>
                <a:cs typeface="+mn-cs"/>
              </a:rPr>
              <a:t>元就是成交價，賣單就會 </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從 </a:t>
            </a:r>
            <a:r>
              <a:rPr lang="en-US" altLang="zh-TW" sz="1200" b="0" i="0" kern="1200" dirty="0" smtClean="0">
                <a:solidFill>
                  <a:schemeClr val="tx1"/>
                </a:solidFill>
                <a:effectLst/>
                <a:latin typeface="+mn-lt"/>
                <a:ea typeface="+mn-ea"/>
                <a:cs typeface="+mn-cs"/>
              </a:rPr>
              <a:t>176 </a:t>
            </a:r>
            <a:r>
              <a:rPr lang="zh-TW" altLang="en-US" sz="1200" b="0" i="0" kern="1200" dirty="0" smtClean="0">
                <a:solidFill>
                  <a:schemeClr val="tx1"/>
                </a:solidFill>
                <a:effectLst/>
                <a:latin typeface="+mn-lt"/>
                <a:ea typeface="+mn-ea"/>
                <a:cs typeface="+mn-cs"/>
              </a:rPr>
              <a:t>張變成 </a:t>
            </a:r>
            <a:r>
              <a:rPr lang="en-US" altLang="zh-TW" sz="1200" b="0" i="0" kern="1200" dirty="0" smtClean="0">
                <a:solidFill>
                  <a:schemeClr val="tx1"/>
                </a:solidFill>
                <a:effectLst/>
                <a:latin typeface="+mn-lt"/>
                <a:ea typeface="+mn-ea"/>
                <a:cs typeface="+mn-cs"/>
              </a:rPr>
              <a:t>175 </a:t>
            </a:r>
            <a:r>
              <a:rPr lang="zh-TW" altLang="en-US" sz="1200" b="0" i="0" kern="1200" dirty="0" smtClean="0">
                <a:solidFill>
                  <a:schemeClr val="tx1"/>
                </a:solidFill>
                <a:effectLst/>
                <a:latin typeface="+mn-lt"/>
                <a:ea typeface="+mn-ea"/>
                <a:cs typeface="+mn-cs"/>
              </a:rPr>
              <a:t>張</a:t>
            </a:r>
          </a:p>
          <a:p>
            <a:r>
              <a:rPr lang="zh-TW" altLang="en-US" sz="1200" b="0" i="0" kern="1200" dirty="0" smtClean="0">
                <a:solidFill>
                  <a:schemeClr val="tx1"/>
                </a:solidFill>
                <a:effectLst/>
                <a:latin typeface="+mn-lt"/>
                <a:ea typeface="+mn-ea"/>
                <a:cs typeface="+mn-cs"/>
              </a:rPr>
              <a:t>然後繼續對峙，</a:t>
            </a:r>
            <a:r>
              <a:rPr lang="zh-TW" altLang="en-US" sz="1200" b="1" i="0" kern="1200" dirty="0" smtClean="0">
                <a:solidFill>
                  <a:schemeClr val="tx1"/>
                </a:solidFill>
                <a:effectLst/>
                <a:latin typeface="+mn-lt"/>
                <a:ea typeface="+mn-ea"/>
                <a:cs typeface="+mn-cs"/>
              </a:rPr>
              <a:t>假設現在很多人想買鴻海的股票，賣方的第一順位 </a:t>
            </a:r>
            <a:r>
              <a:rPr lang="en-US" altLang="zh-TW" sz="1200" b="1" i="0" kern="1200" dirty="0" smtClean="0">
                <a:solidFill>
                  <a:schemeClr val="tx1"/>
                </a:solidFill>
                <a:effectLst/>
                <a:latin typeface="+mn-lt"/>
                <a:ea typeface="+mn-ea"/>
                <a:cs typeface="+mn-cs"/>
              </a:rPr>
              <a:t>83.1 </a:t>
            </a:r>
            <a:r>
              <a:rPr lang="zh-TW" altLang="en-US" sz="1200" b="1" i="0" kern="1200" dirty="0" smtClean="0">
                <a:solidFill>
                  <a:schemeClr val="tx1"/>
                </a:solidFill>
                <a:effectLst/>
                <a:latin typeface="+mn-lt"/>
                <a:ea typeface="+mn-ea"/>
                <a:cs typeface="+mn-cs"/>
              </a:rPr>
              <a:t>元的賣單，就會一直被成交！</a:t>
            </a:r>
          </a:p>
          <a:p>
            <a:r>
              <a:rPr lang="zh-TW" altLang="en-US" sz="1200" b="0" i="0" kern="1200" dirty="0" smtClean="0">
                <a:solidFill>
                  <a:schemeClr val="tx1"/>
                </a:solidFill>
                <a:effectLst/>
                <a:latin typeface="+mn-lt"/>
                <a:ea typeface="+mn-ea"/>
                <a:cs typeface="+mn-cs"/>
              </a:rPr>
              <a:t>直到 </a:t>
            </a:r>
            <a:r>
              <a:rPr lang="en-US" altLang="zh-TW" sz="1200" b="0" i="0" kern="1200" dirty="0" smtClean="0">
                <a:solidFill>
                  <a:schemeClr val="tx1"/>
                </a:solidFill>
                <a:effectLst/>
                <a:latin typeface="+mn-lt"/>
                <a:ea typeface="+mn-ea"/>
                <a:cs typeface="+mn-cs"/>
              </a:rPr>
              <a:t>83.1 </a:t>
            </a:r>
            <a:r>
              <a:rPr lang="zh-TW" altLang="en-US" sz="1200" b="0" i="0" kern="1200" dirty="0" smtClean="0">
                <a:solidFill>
                  <a:schemeClr val="tx1"/>
                </a:solidFill>
                <a:effectLst/>
                <a:latin typeface="+mn-lt"/>
                <a:ea typeface="+mn-ea"/>
                <a:cs typeface="+mn-cs"/>
              </a:rPr>
              <a:t>元的賣單全部成交完畢，</a:t>
            </a:r>
            <a:r>
              <a:rPr lang="en-US" altLang="zh-TW" sz="1200" b="0" i="0" kern="1200" dirty="0" smtClean="0">
                <a:solidFill>
                  <a:schemeClr val="tx1"/>
                </a:solidFill>
                <a:effectLst/>
                <a:latin typeface="+mn-lt"/>
                <a:ea typeface="+mn-ea"/>
                <a:cs typeface="+mn-cs"/>
              </a:rPr>
              <a:t>83.2 </a:t>
            </a:r>
            <a:r>
              <a:rPr lang="zh-TW" altLang="en-US" sz="1200" b="0" i="0" kern="1200" dirty="0" smtClean="0">
                <a:solidFill>
                  <a:schemeClr val="tx1"/>
                </a:solidFill>
                <a:effectLst/>
                <a:latin typeface="+mn-lt"/>
                <a:ea typeface="+mn-ea"/>
                <a:cs typeface="+mn-cs"/>
              </a:rPr>
              <a:t>元的賣單變成第一順位，如果還是有很多人要繼續買，就要用 </a:t>
            </a:r>
            <a:r>
              <a:rPr lang="en-US" altLang="zh-TW" sz="1200" b="0" i="0" kern="1200" dirty="0" smtClean="0">
                <a:solidFill>
                  <a:schemeClr val="tx1"/>
                </a:solidFill>
                <a:effectLst/>
                <a:latin typeface="+mn-lt"/>
                <a:ea typeface="+mn-ea"/>
                <a:cs typeface="+mn-cs"/>
              </a:rPr>
              <a:t>83.2 </a:t>
            </a:r>
            <a:r>
              <a:rPr lang="zh-TW" altLang="en-US" sz="1200" b="0" i="0" kern="1200" dirty="0" smtClean="0">
                <a:solidFill>
                  <a:schemeClr val="tx1"/>
                </a:solidFill>
                <a:effectLst/>
                <a:latin typeface="+mn-lt"/>
                <a:ea typeface="+mn-ea"/>
                <a:cs typeface="+mn-cs"/>
              </a:rPr>
              <a:t>的價格買，</a:t>
            </a:r>
            <a:r>
              <a:rPr lang="zh-TW" altLang="en-US" sz="1200" b="1" i="0" kern="1200" dirty="0" smtClean="0">
                <a:solidFill>
                  <a:schemeClr val="tx1"/>
                </a:solidFill>
                <a:effectLst/>
                <a:latin typeface="+mn-lt"/>
                <a:ea typeface="+mn-ea"/>
                <a:cs typeface="+mn-cs"/>
              </a:rPr>
              <a:t>那 </a:t>
            </a:r>
            <a:r>
              <a:rPr lang="en-US" altLang="zh-TW" sz="1200" b="1" i="0" kern="1200" dirty="0" smtClean="0">
                <a:solidFill>
                  <a:schemeClr val="tx1"/>
                </a:solidFill>
                <a:effectLst/>
                <a:latin typeface="+mn-lt"/>
                <a:ea typeface="+mn-ea"/>
                <a:cs typeface="+mn-cs"/>
              </a:rPr>
              <a:t>83.2 </a:t>
            </a:r>
            <a:r>
              <a:rPr lang="zh-TW" altLang="en-US" sz="1200" b="1" i="0" kern="1200" dirty="0" smtClean="0">
                <a:solidFill>
                  <a:schemeClr val="tx1"/>
                </a:solidFill>
                <a:effectLst/>
                <a:latin typeface="+mn-lt"/>
                <a:ea typeface="+mn-ea"/>
                <a:cs typeface="+mn-cs"/>
              </a:rPr>
              <a:t>元的賣單就會開始成交</a:t>
            </a:r>
            <a:endParaRPr lang="zh-TW" altLang="en-US" sz="1200" b="0"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83.2 </a:t>
            </a:r>
            <a:r>
              <a:rPr lang="zh-TW" altLang="en-US" sz="1200" b="1" i="0" kern="1200" dirty="0" smtClean="0">
                <a:solidFill>
                  <a:schemeClr val="tx1"/>
                </a:solidFill>
                <a:effectLst/>
                <a:latin typeface="+mn-lt"/>
                <a:ea typeface="+mn-ea"/>
                <a:cs typeface="+mn-cs"/>
              </a:rPr>
              <a:t>元就會成為新的成交價</a:t>
            </a:r>
            <a:r>
              <a:rPr lang="zh-TW" altLang="en-US" sz="1200" b="0" i="0" kern="1200" dirty="0" smtClean="0">
                <a:solidFill>
                  <a:schemeClr val="tx1"/>
                </a:solidFill>
                <a:effectLst/>
                <a:latin typeface="+mn-lt"/>
                <a:ea typeface="+mn-ea"/>
                <a:cs typeface="+mn-cs"/>
              </a:rPr>
              <a:t>，如果還有很多人要買，也願意用更高的價格，買賣單就會一直被成交</a:t>
            </a:r>
          </a:p>
          <a:p>
            <a:r>
              <a:rPr lang="zh-TW" altLang="en-US" sz="1200" b="1" i="0" kern="1200" dirty="0" smtClean="0">
                <a:solidFill>
                  <a:schemeClr val="tx1"/>
                </a:solidFill>
                <a:effectLst/>
                <a:latin typeface="+mn-lt"/>
                <a:ea typeface="+mn-ea"/>
                <a:cs typeface="+mn-cs"/>
              </a:rPr>
              <a:t>成交價 就會從</a:t>
            </a:r>
            <a:endParaRPr lang="zh-TW" altLang="en-US" sz="1200" b="0"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83.2 → 83.3 →  83.4 ...</a:t>
            </a:r>
            <a:endParaRPr lang="zh-TW" altLang="en-US" sz="1200" b="0" i="0" kern="1200" dirty="0" smtClean="0">
              <a:solidFill>
                <a:schemeClr val="tx1"/>
              </a:solidFill>
              <a:effectLst/>
              <a:latin typeface="+mn-lt"/>
              <a:ea typeface="+mn-ea"/>
              <a:cs typeface="+mn-cs"/>
            </a:endParaRPr>
          </a:p>
          <a:p>
            <a:r>
              <a:rPr lang="zh-TW" altLang="en-US" sz="1200" b="1" i="0" kern="1200" dirty="0" smtClean="0">
                <a:solidFill>
                  <a:schemeClr val="tx1"/>
                </a:solidFill>
                <a:effectLst/>
                <a:latin typeface="+mn-lt"/>
                <a:ea typeface="+mn-ea"/>
                <a:cs typeface="+mn-cs"/>
              </a:rPr>
              <a:t>這就是股價上漲的由來！</a:t>
            </a:r>
            <a:endParaRPr lang="zh-TW" altLang="en-US" sz="1200" b="0" i="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8</a:t>
            </a:fld>
            <a:endParaRPr lang="zh-TW" altLang="en-US"/>
          </a:p>
        </p:txBody>
      </p:sp>
    </p:spTree>
    <p:extLst>
      <p:ext uri="{BB962C8B-B14F-4D97-AF65-F5344CB8AC3E}">
        <p14:creationId xmlns:p14="http://schemas.microsoft.com/office/powerpoint/2010/main" val="102063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smtClean="0"/>
              <a:t> 即為 集合競價原則</a:t>
            </a:r>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9</a:t>
            </a:fld>
            <a:endParaRPr lang="zh-TW" altLang="en-US"/>
          </a:p>
        </p:txBody>
      </p:sp>
    </p:spTree>
    <p:extLst>
      <p:ext uri="{BB962C8B-B14F-4D97-AF65-F5344CB8AC3E}">
        <p14:creationId xmlns:p14="http://schemas.microsoft.com/office/powerpoint/2010/main" val="60612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基值算法較複雜，需要參考前一天的市值及基值</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dirty="0" smtClean="0">
                <a:solidFill>
                  <a:schemeClr val="tx1"/>
                </a:solidFill>
                <a:effectLst/>
                <a:latin typeface="+mn-lt"/>
                <a:ea typeface="+mn-ea"/>
                <a:cs typeface="+mn-cs"/>
                <a:hlinkClick r:id="rId3"/>
              </a:rPr>
              <a:t>集中市場</a:t>
            </a:r>
            <a:r>
              <a:rPr lang="zh-TW" altLang="en-US" sz="1200" b="0" i="0" kern="1200" dirty="0" smtClean="0">
                <a:solidFill>
                  <a:schemeClr val="tx1"/>
                </a:solidFill>
                <a:effectLst/>
                <a:latin typeface="+mn-lt"/>
                <a:ea typeface="+mn-ea"/>
                <a:cs typeface="+mn-cs"/>
              </a:rPr>
              <a:t>又稱為次級巿場</a:t>
            </a:r>
            <a:r>
              <a:rPr lang="en-US" altLang="zh-TW" sz="1200" b="0" i="0" kern="1200" dirty="0" smtClean="0">
                <a:solidFill>
                  <a:schemeClr val="tx1"/>
                </a:solidFill>
                <a:effectLst/>
                <a:latin typeface="+mn-lt"/>
                <a:ea typeface="+mn-ea"/>
                <a:cs typeface="+mn-cs"/>
              </a:rPr>
              <a:t>(Secondary Market) </a:t>
            </a:r>
            <a:r>
              <a:rPr lang="zh-TW" altLang="en-US" sz="1200" b="0" i="0" kern="1200" dirty="0" smtClean="0">
                <a:solidFill>
                  <a:schemeClr val="tx1"/>
                </a:solidFill>
                <a:effectLst/>
                <a:latin typeface="+mn-lt"/>
                <a:ea typeface="+mn-ea"/>
                <a:cs typeface="+mn-cs"/>
              </a:rPr>
              <a:t>或交易巿場或流通巿場，是指上市股票在證券交易所，以集中公開競價方式交易的市場，例如我國的證券交易所就是利用電腦自動交易，而美國的紐約證交所（</a:t>
            </a:r>
            <a:r>
              <a:rPr lang="en-US" altLang="zh-TW" sz="1200" b="0" i="0" kern="1200" dirty="0" smtClean="0">
                <a:solidFill>
                  <a:schemeClr val="tx1"/>
                </a:solidFill>
                <a:effectLst/>
                <a:latin typeface="+mn-lt"/>
                <a:ea typeface="+mn-ea"/>
                <a:cs typeface="+mn-cs"/>
              </a:rPr>
              <a:t>NYSE</a:t>
            </a:r>
            <a:r>
              <a:rPr lang="zh-TW" altLang="en-US" sz="1200" b="0" i="0" kern="1200" dirty="0" smtClean="0">
                <a:solidFill>
                  <a:schemeClr val="tx1"/>
                </a:solidFill>
                <a:effectLst/>
                <a:latin typeface="+mn-lt"/>
                <a:ea typeface="+mn-ea"/>
                <a:cs typeface="+mn-cs"/>
              </a:rPr>
              <a:t>）則是由</a:t>
            </a:r>
            <a:r>
              <a:rPr lang="zh-TW" altLang="en-US" sz="1200" b="0" i="0" u="none" strike="noStrike" kern="1200" dirty="0" smtClean="0">
                <a:solidFill>
                  <a:schemeClr val="tx1"/>
                </a:solidFill>
                <a:effectLst/>
                <a:latin typeface="+mn-lt"/>
                <a:ea typeface="+mn-ea"/>
                <a:cs typeface="+mn-cs"/>
                <a:hlinkClick r:id="rId4"/>
              </a:rPr>
              <a:t>經紀人</a:t>
            </a:r>
            <a:r>
              <a:rPr lang="zh-TW" altLang="en-US" sz="1200" b="0" i="0" kern="1200" dirty="0" smtClean="0">
                <a:solidFill>
                  <a:schemeClr val="tx1"/>
                </a:solidFill>
                <a:effectLst/>
                <a:latin typeface="+mn-lt"/>
                <a:ea typeface="+mn-ea"/>
                <a:cs typeface="+mn-cs"/>
              </a:rPr>
              <a:t>在場內走動叫喊來尋找最佳買賣主。</a:t>
            </a:r>
          </a:p>
          <a:p>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而大盤 </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就代表集中市場的整體狀況，若大部分的股票漲總市值就會變高，大盤就漲 </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EX:</a:t>
            </a:r>
            <a:r>
              <a:rPr lang="zh-TW" altLang="en-US" sz="1200" b="0" i="0" kern="1200" dirty="0" smtClean="0">
                <a:solidFill>
                  <a:schemeClr val="tx1"/>
                </a:solidFill>
                <a:effectLst/>
                <a:latin typeface="+mn-lt"/>
                <a:ea typeface="+mn-ea"/>
                <a:cs typeface="+mn-cs"/>
              </a:rPr>
              <a:t>以台積電來說  因為它佔了大盤的</a:t>
            </a:r>
            <a:r>
              <a:rPr lang="en-US" altLang="zh-TW" sz="1200" b="0" i="0" kern="1200" dirty="0" smtClean="0">
                <a:solidFill>
                  <a:schemeClr val="tx1"/>
                </a:solidFill>
                <a:effectLst/>
                <a:latin typeface="+mn-lt"/>
                <a:ea typeface="+mn-ea"/>
                <a:cs typeface="+mn-cs"/>
              </a:rPr>
              <a:t>13% </a:t>
            </a:r>
            <a:r>
              <a:rPr lang="zh-TW" altLang="en-US" dirty="0" smtClean="0"/>
              <a:t/>
            </a:r>
            <a:br>
              <a:rPr lang="zh-TW" altLang="en-US" dirty="0" smtClean="0"/>
            </a:br>
            <a:r>
              <a:rPr lang="zh-TW" altLang="en-US" sz="1200" b="0" i="0" kern="1200" dirty="0" smtClean="0">
                <a:solidFill>
                  <a:schemeClr val="tx1"/>
                </a:solidFill>
                <a:effectLst/>
                <a:latin typeface="+mn-lt"/>
                <a:ea typeface="+mn-ea"/>
                <a:cs typeface="+mn-cs"/>
              </a:rPr>
              <a:t>所以假設它今天跌停板  跌了</a:t>
            </a:r>
            <a:r>
              <a:rPr lang="en-US" altLang="zh-TW" sz="1200" b="0" i="0" kern="1200" dirty="0" smtClean="0">
                <a:solidFill>
                  <a:schemeClr val="tx1"/>
                </a:solidFill>
                <a:effectLst/>
                <a:latin typeface="+mn-lt"/>
                <a:ea typeface="+mn-ea"/>
                <a:cs typeface="+mn-cs"/>
              </a:rPr>
              <a:t>7%</a:t>
            </a:r>
            <a:r>
              <a:rPr lang="zh-TW" altLang="en-US" dirty="0" smtClean="0"/>
              <a:t/>
            </a:r>
            <a:br>
              <a:rPr lang="zh-TW" altLang="en-US" dirty="0" smtClean="0"/>
            </a:br>
            <a:r>
              <a:rPr lang="zh-TW" altLang="en-US" sz="1200" b="0" i="0" kern="1200" dirty="0" smtClean="0">
                <a:solidFill>
                  <a:schemeClr val="tx1"/>
                </a:solidFill>
                <a:effectLst/>
                <a:latin typeface="+mn-lt"/>
                <a:ea typeface="+mn-ea"/>
                <a:cs typeface="+mn-cs"/>
              </a:rPr>
              <a:t>大盤就會因此跌了 </a:t>
            </a:r>
            <a:r>
              <a:rPr lang="en-US" altLang="zh-TW" sz="1200" b="1" i="0" kern="1200" dirty="0" smtClean="0">
                <a:solidFill>
                  <a:schemeClr val="tx1"/>
                </a:solidFill>
                <a:effectLst/>
                <a:latin typeface="+mn-lt"/>
                <a:ea typeface="+mn-ea"/>
                <a:cs typeface="+mn-cs"/>
              </a:rPr>
              <a:t>7% </a:t>
            </a:r>
            <a:r>
              <a:rPr lang="zh-TW" altLang="en-US" sz="1200" b="1" i="0" kern="1200" dirty="0" smtClean="0">
                <a:solidFill>
                  <a:schemeClr val="tx1"/>
                </a:solidFill>
                <a:effectLst/>
                <a:latin typeface="+mn-lt"/>
                <a:ea typeface="+mn-ea"/>
                <a:cs typeface="+mn-cs"/>
              </a:rPr>
              <a:t>的 </a:t>
            </a:r>
            <a:r>
              <a:rPr lang="en-US" altLang="zh-TW" sz="1200" b="1" i="0" kern="1200" dirty="0" smtClean="0">
                <a:solidFill>
                  <a:schemeClr val="tx1"/>
                </a:solidFill>
                <a:effectLst/>
                <a:latin typeface="+mn-lt"/>
                <a:ea typeface="+mn-ea"/>
                <a:cs typeface="+mn-cs"/>
              </a:rPr>
              <a:t>13%</a:t>
            </a:r>
            <a:r>
              <a:rPr lang="zh-TW" altLang="en-US" sz="1200" b="0" i="0" kern="1200" dirty="0" smtClean="0">
                <a:solidFill>
                  <a:schemeClr val="tx1"/>
                </a:solidFill>
                <a:effectLst/>
                <a:latin typeface="+mn-lt"/>
                <a:ea typeface="+mn-ea"/>
                <a:cs typeface="+mn-cs"/>
              </a:rPr>
              <a:t>   也就是</a:t>
            </a:r>
            <a:r>
              <a:rPr lang="en-US" altLang="zh-TW" sz="1200" b="1" i="0" kern="1200" dirty="0" smtClean="0">
                <a:solidFill>
                  <a:schemeClr val="tx1"/>
                </a:solidFill>
                <a:effectLst/>
                <a:latin typeface="+mn-lt"/>
                <a:ea typeface="+mn-ea"/>
                <a:cs typeface="+mn-cs"/>
              </a:rPr>
              <a:t>0.91% </a:t>
            </a:r>
            <a:r>
              <a:rPr lang="zh-TW" altLang="en-US" dirty="0" smtClean="0"/>
              <a:t/>
            </a:r>
            <a:br>
              <a:rPr lang="zh-TW" altLang="en-US" dirty="0" smtClean="0"/>
            </a:br>
            <a:r>
              <a:rPr lang="zh-TW" altLang="en-US" sz="1200" b="0" i="0" kern="1200" dirty="0" smtClean="0">
                <a:solidFill>
                  <a:schemeClr val="tx1"/>
                </a:solidFill>
                <a:effectLst/>
                <a:latin typeface="+mn-lt"/>
                <a:ea typeface="+mn-ea"/>
                <a:cs typeface="+mn-cs"/>
              </a:rPr>
              <a:t>現在大盤</a:t>
            </a:r>
            <a:r>
              <a:rPr lang="en-US" altLang="zh-TW" sz="1200" b="0" i="0" kern="1200" dirty="0" smtClean="0">
                <a:solidFill>
                  <a:schemeClr val="tx1"/>
                </a:solidFill>
                <a:effectLst/>
                <a:latin typeface="+mn-lt"/>
                <a:ea typeface="+mn-ea"/>
                <a:cs typeface="+mn-cs"/>
              </a:rPr>
              <a:t>7100</a:t>
            </a:r>
            <a:r>
              <a:rPr lang="zh-TW" altLang="en-US" sz="1200" b="0" i="0" kern="1200" dirty="0" smtClean="0">
                <a:solidFill>
                  <a:schemeClr val="tx1"/>
                </a:solidFill>
                <a:effectLst/>
                <a:latin typeface="+mn-lt"/>
                <a:ea typeface="+mn-ea"/>
                <a:cs typeface="+mn-cs"/>
              </a:rPr>
              <a:t>點    所以等於跌了 </a:t>
            </a:r>
            <a:r>
              <a:rPr lang="en-US" altLang="zh-TW" sz="1200" b="0" i="0" kern="1200" dirty="0" smtClean="0">
                <a:solidFill>
                  <a:schemeClr val="tx1"/>
                </a:solidFill>
                <a:effectLst/>
                <a:latin typeface="+mn-lt"/>
                <a:ea typeface="+mn-ea"/>
                <a:cs typeface="+mn-cs"/>
              </a:rPr>
              <a:t>7100 x 0.77% = 54</a:t>
            </a:r>
            <a:r>
              <a:rPr lang="zh-TW" altLang="en-US" sz="1200" b="0" i="0" kern="1200" dirty="0" smtClean="0">
                <a:solidFill>
                  <a:schemeClr val="tx1"/>
                </a:solidFill>
                <a:effectLst/>
                <a:latin typeface="+mn-lt"/>
                <a:ea typeface="+mn-ea"/>
                <a:cs typeface="+mn-cs"/>
              </a:rPr>
              <a:t>點</a:t>
            </a:r>
            <a:r>
              <a:rPr lang="zh-TW" altLang="en-US" dirty="0" smtClean="0"/>
              <a:t/>
            </a:r>
            <a:br>
              <a:rPr lang="zh-TW" altLang="en-US" dirty="0" smtClean="0"/>
            </a:br>
            <a:r>
              <a:rPr lang="zh-TW" altLang="en-US" sz="1200" b="0" i="0" kern="1200" dirty="0" smtClean="0">
                <a:solidFill>
                  <a:schemeClr val="tx1"/>
                </a:solidFill>
                <a:effectLst/>
                <a:latin typeface="+mn-lt"/>
                <a:ea typeface="+mn-ea"/>
                <a:cs typeface="+mn-cs"/>
              </a:rPr>
              <a:t>所以光台積電一支股票就可以影響整個台股了</a:t>
            </a:r>
            <a:endParaRPr lang="zh-TW" altLang="en-US" dirty="0"/>
          </a:p>
        </p:txBody>
      </p:sp>
      <p:sp>
        <p:nvSpPr>
          <p:cNvPr id="4" name="投影片編號版面配置區 3"/>
          <p:cNvSpPr>
            <a:spLocks noGrp="1"/>
          </p:cNvSpPr>
          <p:nvPr>
            <p:ph type="sldNum" sz="quarter" idx="10"/>
          </p:nvPr>
        </p:nvSpPr>
        <p:spPr/>
        <p:txBody>
          <a:bodyPr/>
          <a:lstStyle/>
          <a:p>
            <a:fld id="{8C508793-B0FC-4C8D-973D-90B6D17D14F5}" type="slidenum">
              <a:rPr lang="zh-TW" altLang="en-US" smtClean="0"/>
              <a:t>10</a:t>
            </a:fld>
            <a:endParaRPr lang="zh-TW" altLang="en-US"/>
          </a:p>
        </p:txBody>
      </p:sp>
    </p:spTree>
    <p:extLst>
      <p:ext uri="{BB962C8B-B14F-4D97-AF65-F5344CB8AC3E}">
        <p14:creationId xmlns:p14="http://schemas.microsoft.com/office/powerpoint/2010/main" val="343754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7" name="Date Placeholder 6"/>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60028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128860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256244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FD93416-A664-43E0-B089-AED14032FD0C}" type="slidenum">
              <a:rPr lang="zh-TW" altLang="en-US" smtClean="0"/>
              <a:t>‹#›</a:t>
            </a:fld>
            <a:endParaRPr lang="zh-TW" alt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5261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1743433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zh-TW" altLang="en-US" smtClean="0"/>
              <a:t>按一下以編輯母片文字樣式</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zh-TW" altLang="en-US" smtClean="0"/>
              <a:t>按一下以編輯母片文字樣式</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182421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286058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2682220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104191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273846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zh-TW" altLang="en-US" smtClean="0"/>
              <a:t>按一下以編輯母片標題樣式</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267388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53687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20000" y="2505075"/>
            <a:ext cx="5025216"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zh-TW" altLang="en-US" smtClean="0"/>
              <a:t>按一下以編輯母片文字樣式</a:t>
            </a:r>
          </a:p>
        </p:txBody>
      </p:sp>
      <p:sp>
        <p:nvSpPr>
          <p:cNvPr id="6" name="Content Placeholder 5"/>
          <p:cNvSpPr>
            <a:spLocks noGrp="1"/>
          </p:cNvSpPr>
          <p:nvPr>
            <p:ph sz="quarter" idx="4"/>
          </p:nvPr>
        </p:nvSpPr>
        <p:spPr>
          <a:xfrm>
            <a:off x="6319840" y="2505075"/>
            <a:ext cx="503554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239823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154380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15333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417597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4D35F50-4F42-423A-9243-1E9A6DED1AA4}" type="datetimeFigureOut">
              <a:rPr lang="zh-TW" altLang="en-US" smtClean="0"/>
              <a:t>2017/3/28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65174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4D35F50-4F42-423A-9243-1E9A6DED1AA4}" type="datetimeFigureOut">
              <a:rPr lang="zh-TW" altLang="en-US" smtClean="0"/>
              <a:t>2017/3/28</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FD93416-A664-43E0-B089-AED14032FD0C}" type="slidenum">
              <a:rPr lang="zh-TW" altLang="en-US" smtClean="0"/>
              <a:t>‹#›</a:t>
            </a:fld>
            <a:endParaRPr lang="zh-TW" altLang="en-US"/>
          </a:p>
        </p:txBody>
      </p:sp>
    </p:spTree>
    <p:extLst>
      <p:ext uri="{BB962C8B-B14F-4D97-AF65-F5344CB8AC3E}">
        <p14:creationId xmlns:p14="http://schemas.microsoft.com/office/powerpoint/2010/main" val="5367612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money.tw/notes/note-detail.aspx?nid=2898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hyperlink" Target="https://zh.wikipedia.org/wiki/%E8%82%A1%E4%BB%BD%E5%85%AC%E5%8F%B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zh.wikipedia.org/wiki/%E6%8A%95%E8%B3%87%E8%80%85"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money.tw/notes/note-detail.aspx?cid=22814&amp;nid=6054" TargetMode="External"/><Relationship Id="rId2" Type="http://schemas.openxmlformats.org/officeDocument/2006/relationships/hyperlink" Target="https://www.cmoney.tw/learn/course/cmoney/topic/120" TargetMode="External"/><Relationship Id="rId1" Type="http://schemas.openxmlformats.org/officeDocument/2006/relationships/slideLayout" Target="../slideLayouts/slideLayout2.xml"/><Relationship Id="rId5" Type="http://schemas.openxmlformats.org/officeDocument/2006/relationships/hyperlink" Target="http://www.bituzi.com/2013/12/blog-post_17.html" TargetMode="External"/><Relationship Id="rId4" Type="http://schemas.openxmlformats.org/officeDocument/2006/relationships/hyperlink" Target="https://www.cmoney.tw/notes/note-detail.aspx?nid=29083"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14073" y="1857186"/>
            <a:ext cx="9144000" cy="1641490"/>
          </a:xfrm>
        </p:spPr>
        <p:txBody>
          <a:bodyPr>
            <a:normAutofit/>
          </a:bodyPr>
          <a:lstStyle/>
          <a:p>
            <a:r>
              <a:rPr lang="zh-TW" altLang="en-US" sz="6000" dirty="0" smtClean="0"/>
              <a:t>             </a:t>
            </a:r>
            <a:r>
              <a:rPr lang="en-US" altLang="zh-TW" sz="6000" dirty="0" smtClean="0"/>
              <a:t>			</a:t>
            </a:r>
            <a:r>
              <a:rPr lang="zh-TW" altLang="en-US" sz="6000" dirty="0" smtClean="0"/>
              <a:t>                 股票介紹與分析</a:t>
            </a:r>
            <a:r>
              <a:rPr lang="en-US" altLang="zh-TW" sz="6000" dirty="0" smtClean="0"/>
              <a:t>					</a:t>
            </a:r>
            <a:endParaRPr lang="zh-TW" altLang="en-US" sz="6000" dirty="0"/>
          </a:p>
        </p:txBody>
      </p:sp>
      <p:sp>
        <p:nvSpPr>
          <p:cNvPr id="4" name="文字方塊 3"/>
          <p:cNvSpPr txBox="1"/>
          <p:nvPr/>
        </p:nvSpPr>
        <p:spPr>
          <a:xfrm>
            <a:off x="4339389" y="3954379"/>
            <a:ext cx="5093368" cy="1077218"/>
          </a:xfrm>
          <a:prstGeom prst="rect">
            <a:avLst/>
          </a:prstGeom>
          <a:noFill/>
        </p:spPr>
        <p:txBody>
          <a:bodyPr wrap="square" rtlCol="0">
            <a:spAutoFit/>
          </a:bodyPr>
          <a:lstStyle/>
          <a:p>
            <a:r>
              <a:rPr lang="zh-TW" altLang="en-US" sz="3200" dirty="0" smtClean="0"/>
              <a:t>主講人</a:t>
            </a:r>
            <a:r>
              <a:rPr lang="en-US" altLang="zh-TW" sz="3200" dirty="0" smtClean="0"/>
              <a:t>:</a:t>
            </a:r>
            <a:r>
              <a:rPr lang="zh-TW" altLang="en-US" sz="3200" dirty="0" smtClean="0"/>
              <a:t>蔡開遠</a:t>
            </a:r>
            <a:endParaRPr lang="en-US" altLang="zh-TW" sz="3200" dirty="0" smtClean="0"/>
          </a:p>
          <a:p>
            <a:endParaRPr lang="zh-TW" altLang="en-US" sz="3200" dirty="0"/>
          </a:p>
        </p:txBody>
      </p:sp>
    </p:spTree>
    <p:extLst>
      <p:ext uri="{BB962C8B-B14F-4D97-AF65-F5344CB8AC3E}">
        <p14:creationId xmlns:p14="http://schemas.microsoft.com/office/powerpoint/2010/main" val="696936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24142"/>
            <a:ext cx="10515600" cy="1325563"/>
          </a:xfrm>
        </p:spPr>
        <p:txBody>
          <a:bodyPr>
            <a:normAutofit fontScale="90000"/>
          </a:bodyPr>
          <a:lstStyle/>
          <a:p>
            <a:r>
              <a:rPr lang="en-US" altLang="zh-TW" b="1" dirty="0" smtClean="0"/>
              <a:t/>
            </a:r>
            <a:br>
              <a:rPr lang="en-US" altLang="zh-TW" b="1" dirty="0" smtClean="0"/>
            </a:br>
            <a:r>
              <a:rPr lang="zh-TW" altLang="en-US" b="1" dirty="0" smtClean="0"/>
              <a:t>什麼</a:t>
            </a:r>
            <a:r>
              <a:rPr lang="zh-TW" altLang="en-US" b="1" dirty="0"/>
              <a:t>是「加權指數」？</a:t>
            </a:r>
            <a:br>
              <a:rPr lang="zh-TW" altLang="en-US" b="1" dirty="0"/>
            </a:br>
            <a:endParaRPr lang="zh-TW" altLang="en-US" dirty="0"/>
          </a:p>
        </p:txBody>
      </p:sp>
      <p:sp>
        <p:nvSpPr>
          <p:cNvPr id="3" name="內容版面配置區 2"/>
          <p:cNvSpPr>
            <a:spLocks noGrp="1"/>
          </p:cNvSpPr>
          <p:nvPr>
            <p:ph idx="1"/>
          </p:nvPr>
        </p:nvSpPr>
        <p:spPr>
          <a:xfrm>
            <a:off x="979100" y="1266825"/>
            <a:ext cx="10233800" cy="4351338"/>
          </a:xfrm>
        </p:spPr>
        <p:txBody>
          <a:bodyPr/>
          <a:lstStyle/>
          <a:p>
            <a:r>
              <a:rPr lang="zh-TW" altLang="en-US" b="1" dirty="0"/>
              <a:t>「加權指數」</a:t>
            </a:r>
            <a:r>
              <a:rPr lang="zh-TW" altLang="en-US" b="1" dirty="0" smtClean="0"/>
              <a:t>就是用</a:t>
            </a:r>
            <a:r>
              <a:rPr lang="zh-TW" altLang="en-US" b="1" dirty="0"/>
              <a:t>加權方式算出來的總</a:t>
            </a:r>
            <a:r>
              <a:rPr lang="zh-TW" altLang="en-US" b="1" dirty="0" smtClean="0"/>
              <a:t>分，也</a:t>
            </a:r>
            <a:r>
              <a:rPr lang="zh-TW" altLang="en-US" b="1" dirty="0"/>
              <a:t>代表一群</a:t>
            </a:r>
            <a:r>
              <a:rPr lang="zh-TW" altLang="en-US" b="1" dirty="0" smtClean="0"/>
              <a:t>股票  的</a:t>
            </a:r>
            <a:r>
              <a:rPr lang="zh-TW" altLang="en-US" b="1" dirty="0"/>
              <a:t>整體</a:t>
            </a:r>
            <a:r>
              <a:rPr lang="zh-TW" altLang="en-US" b="1" dirty="0" smtClean="0"/>
              <a:t>狀況</a:t>
            </a:r>
            <a:endParaRPr lang="en-US" altLang="zh-TW" b="1" dirty="0" smtClean="0"/>
          </a:p>
          <a:p>
            <a:r>
              <a:rPr lang="zh-TW" altLang="en-US" dirty="0"/>
              <a:t>比較</a:t>
            </a:r>
            <a:r>
              <a:rPr lang="zh-TW" altLang="en-US" dirty="0">
                <a:solidFill>
                  <a:srgbClr val="FF0000"/>
                </a:solidFill>
              </a:rPr>
              <a:t>重要</a:t>
            </a:r>
            <a:r>
              <a:rPr lang="zh-TW" altLang="en-US" dirty="0"/>
              <a:t>的股票，會佔較大</a:t>
            </a:r>
            <a:r>
              <a:rPr lang="zh-TW" altLang="en-US" dirty="0" smtClean="0"/>
              <a:t>比例</a:t>
            </a:r>
            <a:endParaRPr lang="en-US" altLang="zh-TW" dirty="0" smtClean="0"/>
          </a:p>
          <a:p>
            <a:r>
              <a:rPr lang="zh-TW" altLang="en-US" b="1" dirty="0"/>
              <a:t>市值就是「市場的價值</a:t>
            </a:r>
            <a:r>
              <a:rPr lang="zh-TW" altLang="en-US" b="1" dirty="0" smtClean="0"/>
              <a:t>」，市值 </a:t>
            </a:r>
            <a:r>
              <a:rPr lang="en-US" altLang="zh-TW" b="1" dirty="0"/>
              <a:t>= </a:t>
            </a:r>
            <a:r>
              <a:rPr lang="zh-TW" altLang="en-US" b="1" dirty="0"/>
              <a:t>每股股價 </a:t>
            </a:r>
            <a:r>
              <a:rPr lang="en-US" altLang="zh-TW" b="1" dirty="0"/>
              <a:t>x </a:t>
            </a:r>
            <a:r>
              <a:rPr lang="zh-TW" altLang="en-US" b="1" dirty="0"/>
              <a:t>總股</a:t>
            </a:r>
            <a:r>
              <a:rPr lang="zh-TW" altLang="en-US" b="1" dirty="0" smtClean="0"/>
              <a:t>數</a:t>
            </a:r>
            <a:endParaRPr lang="en-US" altLang="zh-TW" b="1" dirty="0" smtClean="0"/>
          </a:p>
          <a:p>
            <a:r>
              <a:rPr lang="zh-TW" altLang="en-US" b="1" dirty="0"/>
              <a:t>集中市場加權指數 </a:t>
            </a:r>
            <a:r>
              <a:rPr lang="en-US" altLang="zh-TW" b="1" dirty="0"/>
              <a:t>= </a:t>
            </a:r>
            <a:r>
              <a:rPr lang="en-US" altLang="zh-TW" b="1" dirty="0" smtClean="0"/>
              <a:t>( </a:t>
            </a:r>
            <a:r>
              <a:rPr lang="zh-TW" altLang="en-US" b="1" dirty="0"/>
              <a:t>目前總市值 </a:t>
            </a:r>
            <a:r>
              <a:rPr lang="en-US" altLang="zh-TW" b="1" dirty="0"/>
              <a:t>/ </a:t>
            </a:r>
            <a:r>
              <a:rPr lang="zh-TW" altLang="en-US" b="1" dirty="0"/>
              <a:t>當日基值 </a:t>
            </a:r>
            <a:r>
              <a:rPr lang="en-US" altLang="zh-TW" b="1" dirty="0"/>
              <a:t>) X </a:t>
            </a:r>
            <a:r>
              <a:rPr lang="en-US" altLang="zh-TW" b="1" dirty="0" smtClean="0"/>
              <a:t>100</a:t>
            </a:r>
            <a:endParaRPr lang="en-US" altLang="zh-TW" dirty="0"/>
          </a:p>
          <a:p>
            <a:r>
              <a:rPr lang="zh-TW" altLang="en-US" b="1" dirty="0" smtClean="0"/>
              <a:t>集中市場</a:t>
            </a:r>
            <a:r>
              <a:rPr lang="zh-TW" altLang="en-US" b="1" dirty="0"/>
              <a:t>加權指數（稱大盤</a:t>
            </a:r>
            <a:r>
              <a:rPr lang="zh-TW" altLang="en-US" b="1" dirty="0" smtClean="0"/>
              <a:t>）是</a:t>
            </a:r>
            <a:r>
              <a:rPr lang="zh-TW" altLang="en-US" b="1" dirty="0"/>
              <a:t>以「總市值」</a:t>
            </a:r>
            <a:r>
              <a:rPr lang="zh-TW" altLang="en-US" b="1" dirty="0" smtClean="0"/>
              <a:t>計算，市值</a:t>
            </a:r>
            <a:r>
              <a:rPr lang="zh-TW" altLang="en-US" b="1" dirty="0"/>
              <a:t>愈高的</a:t>
            </a:r>
            <a:r>
              <a:rPr lang="zh-TW" altLang="en-US" b="1" dirty="0" smtClean="0"/>
              <a:t>公司就</a:t>
            </a:r>
            <a:r>
              <a:rPr lang="zh-TW" altLang="en-US" b="1" dirty="0"/>
              <a:t>會佔加權指數愈大的比例</a:t>
            </a:r>
          </a:p>
          <a:p>
            <a:endParaRPr lang="zh-TW" altLang="en-US" b="1" dirty="0"/>
          </a:p>
          <a:p>
            <a:endParaRPr lang="en-US" altLang="zh-TW" dirty="0" smtClean="0"/>
          </a:p>
          <a:p>
            <a:endParaRPr lang="zh-TW" altLang="en-US" b="1" dirty="0"/>
          </a:p>
          <a:p>
            <a:endParaRPr lang="zh-TW" altLang="en-US" dirty="0"/>
          </a:p>
        </p:txBody>
      </p:sp>
      <p:pic>
        <p:nvPicPr>
          <p:cNvPr id="4" name="圖片 3"/>
          <p:cNvPicPr>
            <a:picLocks noChangeAspect="1"/>
          </p:cNvPicPr>
          <p:nvPr/>
        </p:nvPicPr>
        <p:blipFill>
          <a:blip r:embed="rId3"/>
          <a:stretch>
            <a:fillRect/>
          </a:stretch>
        </p:blipFill>
        <p:spPr>
          <a:xfrm>
            <a:off x="6875102" y="4157027"/>
            <a:ext cx="4337798" cy="3425507"/>
          </a:xfrm>
          <a:prstGeom prst="rect">
            <a:avLst/>
          </a:prstGeom>
        </p:spPr>
      </p:pic>
    </p:spTree>
    <p:extLst>
      <p:ext uri="{BB962C8B-B14F-4D97-AF65-F5344CB8AC3E}">
        <p14:creationId xmlns:p14="http://schemas.microsoft.com/office/powerpoint/2010/main" val="1567171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除權息</a:t>
            </a:r>
            <a:endParaRPr lang="zh-TW" altLang="en-US" dirty="0"/>
          </a:p>
        </p:txBody>
      </p:sp>
      <p:sp>
        <p:nvSpPr>
          <p:cNvPr id="3" name="內容版面配置區 2"/>
          <p:cNvSpPr>
            <a:spLocks noGrp="1"/>
          </p:cNvSpPr>
          <p:nvPr>
            <p:ph idx="1"/>
          </p:nvPr>
        </p:nvSpPr>
        <p:spPr>
          <a:xfrm>
            <a:off x="390525" y="1825625"/>
            <a:ext cx="11687176" cy="4351338"/>
          </a:xfrm>
        </p:spPr>
        <p:txBody>
          <a:bodyPr>
            <a:normAutofit/>
          </a:bodyPr>
          <a:lstStyle/>
          <a:p>
            <a:r>
              <a:rPr lang="zh-TW" altLang="en-US" b="1" dirty="0"/>
              <a:t>「除」是「分配」的</a:t>
            </a:r>
            <a:r>
              <a:rPr lang="zh-TW" altLang="en-US" b="1" dirty="0" smtClean="0"/>
              <a:t>意思，除權</a:t>
            </a:r>
            <a:r>
              <a:rPr lang="zh-TW" altLang="en-US" b="1" dirty="0"/>
              <a:t>是分配「股票</a:t>
            </a:r>
            <a:r>
              <a:rPr lang="zh-TW" altLang="en-US" b="1" dirty="0" smtClean="0"/>
              <a:t>」，除</a:t>
            </a:r>
            <a:r>
              <a:rPr lang="zh-TW" altLang="en-US" b="1" dirty="0"/>
              <a:t>息是分配「現金</a:t>
            </a:r>
            <a:r>
              <a:rPr lang="zh-TW" altLang="en-US" b="1" dirty="0" smtClean="0"/>
              <a:t>」</a:t>
            </a:r>
            <a:endParaRPr lang="en-US" altLang="zh-TW" b="1" dirty="0" smtClean="0"/>
          </a:p>
          <a:p>
            <a:pPr marL="0" indent="0">
              <a:buNone/>
            </a:pPr>
            <a:r>
              <a:rPr lang="zh-TW" altLang="en-US" b="1" dirty="0" smtClean="0"/>
              <a:t>    </a:t>
            </a:r>
            <a:r>
              <a:rPr lang="en-US" altLang="zh-TW" b="1" dirty="0" smtClean="0"/>
              <a:t>EX:</a:t>
            </a:r>
            <a:r>
              <a:rPr lang="zh-TW" altLang="en-US" dirty="0" smtClean="0"/>
              <a:t>假如</a:t>
            </a:r>
            <a:r>
              <a:rPr lang="en-US" altLang="zh-TW" dirty="0"/>
              <a:t>A</a:t>
            </a:r>
            <a:r>
              <a:rPr lang="zh-TW" altLang="en-US" dirty="0" smtClean="0"/>
              <a:t>公司</a:t>
            </a:r>
            <a:r>
              <a:rPr lang="zh-TW" altLang="en-US" dirty="0"/>
              <a:t>今年宣布</a:t>
            </a:r>
            <a:r>
              <a:rPr lang="zh-TW" altLang="en-US" dirty="0" smtClean="0"/>
              <a:t>發放現金股利 </a:t>
            </a:r>
            <a:r>
              <a:rPr lang="en-US" altLang="zh-TW" dirty="0"/>
              <a:t>1.5 </a:t>
            </a:r>
            <a:r>
              <a:rPr lang="zh-TW" altLang="en-US" dirty="0" smtClean="0"/>
              <a:t>元，股票股利 </a:t>
            </a:r>
            <a:r>
              <a:rPr lang="en-US" altLang="zh-TW" dirty="0"/>
              <a:t>1 </a:t>
            </a:r>
            <a:r>
              <a:rPr lang="zh-TW" altLang="en-US" dirty="0" smtClean="0"/>
              <a:t>元</a:t>
            </a:r>
            <a:endParaRPr lang="en-US" altLang="zh-TW" dirty="0" smtClean="0"/>
          </a:p>
          <a:p>
            <a:pPr marL="0" indent="0">
              <a:buNone/>
            </a:pPr>
            <a:r>
              <a:rPr lang="en-US" altLang="zh-TW" dirty="0" smtClean="0"/>
              <a:t>(a) </a:t>
            </a:r>
            <a:r>
              <a:rPr lang="zh-TW" altLang="en-US" dirty="0" smtClean="0"/>
              <a:t>現金股利 </a:t>
            </a:r>
            <a:r>
              <a:rPr lang="en-US" altLang="zh-TW" dirty="0"/>
              <a:t>1.5 </a:t>
            </a:r>
            <a:r>
              <a:rPr lang="zh-TW" altLang="en-US" dirty="0"/>
              <a:t>元</a:t>
            </a:r>
            <a:r>
              <a:rPr lang="zh-TW" altLang="en-US" dirty="0" smtClean="0"/>
              <a:t>表示每一</a:t>
            </a:r>
            <a:r>
              <a:rPr lang="zh-TW" altLang="en-US" dirty="0"/>
              <a:t>股配發 </a:t>
            </a:r>
            <a:r>
              <a:rPr lang="en-US" altLang="zh-TW" dirty="0"/>
              <a:t>1.5 </a:t>
            </a:r>
            <a:r>
              <a:rPr lang="zh-TW" altLang="en-US" dirty="0" smtClean="0"/>
              <a:t>元，所以</a:t>
            </a:r>
            <a:r>
              <a:rPr lang="zh-TW" altLang="en-US" dirty="0"/>
              <a:t>當我們買一</a:t>
            </a:r>
            <a:r>
              <a:rPr lang="zh-TW" altLang="en-US" dirty="0" smtClean="0"/>
              <a:t>張</a:t>
            </a:r>
            <a:r>
              <a:rPr lang="en-US" altLang="zh-TW" dirty="0" smtClean="0"/>
              <a:t>A</a:t>
            </a:r>
            <a:r>
              <a:rPr lang="zh-TW" altLang="en-US" dirty="0" smtClean="0"/>
              <a:t>公司的股</a:t>
            </a:r>
            <a:r>
              <a:rPr lang="zh-TW" altLang="en-US" dirty="0"/>
              <a:t> </a:t>
            </a:r>
            <a:r>
              <a:rPr lang="zh-TW" altLang="en-US" dirty="0" smtClean="0"/>
              <a:t>        </a:t>
            </a:r>
            <a:r>
              <a:rPr lang="zh-TW" altLang="en-US" dirty="0"/>
              <a:t> </a:t>
            </a:r>
            <a:r>
              <a:rPr lang="zh-TW" altLang="en-US" dirty="0" smtClean="0"/>
              <a:t>票（</a:t>
            </a:r>
            <a:r>
              <a:rPr lang="en-US" altLang="zh-TW" dirty="0"/>
              <a:t>1000 </a:t>
            </a:r>
            <a:r>
              <a:rPr lang="zh-TW" altLang="en-US" dirty="0"/>
              <a:t>股</a:t>
            </a:r>
            <a:r>
              <a:rPr lang="zh-TW" altLang="en-US" dirty="0" smtClean="0"/>
              <a:t>）就</a:t>
            </a:r>
            <a:r>
              <a:rPr lang="zh-TW" altLang="en-US" dirty="0"/>
              <a:t>可以收到 </a:t>
            </a:r>
            <a:r>
              <a:rPr lang="en-US" altLang="zh-TW" dirty="0"/>
              <a:t>1,500 </a:t>
            </a:r>
            <a:r>
              <a:rPr lang="zh-TW" altLang="en-US" dirty="0"/>
              <a:t>的</a:t>
            </a:r>
            <a:r>
              <a:rPr lang="zh-TW" altLang="en-US" dirty="0" smtClean="0"/>
              <a:t>現金股利（</a:t>
            </a:r>
            <a:r>
              <a:rPr lang="en-US" altLang="zh-TW" dirty="0"/>
              <a:t>1000 </a:t>
            </a:r>
            <a:r>
              <a:rPr lang="zh-TW" altLang="en-US" dirty="0"/>
              <a:t>股 </a:t>
            </a:r>
            <a:r>
              <a:rPr lang="en-US" altLang="zh-TW" dirty="0"/>
              <a:t>X 1.5 </a:t>
            </a:r>
            <a:r>
              <a:rPr lang="zh-TW" altLang="en-US" dirty="0"/>
              <a:t>元</a:t>
            </a:r>
            <a:r>
              <a:rPr lang="zh-TW" altLang="en-US" dirty="0" smtClean="0"/>
              <a:t>）</a:t>
            </a:r>
            <a:endParaRPr lang="en-US" altLang="zh-TW" dirty="0" smtClean="0"/>
          </a:p>
          <a:p>
            <a:pPr marL="0" indent="0">
              <a:buNone/>
            </a:pPr>
            <a:r>
              <a:rPr lang="en-US" altLang="zh-TW" dirty="0" smtClean="0"/>
              <a:t>(b) </a:t>
            </a:r>
            <a:r>
              <a:rPr lang="zh-TW" altLang="en-US" dirty="0" smtClean="0"/>
              <a:t>股票</a:t>
            </a:r>
            <a:r>
              <a:rPr lang="zh-TW" altLang="en-US" dirty="0"/>
              <a:t>股利 </a:t>
            </a:r>
            <a:r>
              <a:rPr lang="en-US" altLang="zh-TW" dirty="0"/>
              <a:t>1 </a:t>
            </a:r>
            <a:r>
              <a:rPr lang="zh-TW" altLang="en-US" dirty="0"/>
              <a:t>元</a:t>
            </a:r>
            <a:r>
              <a:rPr lang="zh-TW" altLang="en-US" dirty="0" smtClean="0"/>
              <a:t>表示等於 </a:t>
            </a:r>
            <a:r>
              <a:rPr lang="en-US" altLang="zh-TW" dirty="0"/>
              <a:t>1000 </a:t>
            </a:r>
            <a:r>
              <a:rPr lang="zh-TW" altLang="en-US" dirty="0"/>
              <a:t>股能配 </a:t>
            </a:r>
            <a:r>
              <a:rPr lang="en-US" altLang="zh-TW" dirty="0"/>
              <a:t>100 </a:t>
            </a:r>
            <a:r>
              <a:rPr lang="zh-TW" altLang="en-US" dirty="0" smtClean="0"/>
              <a:t>股（</a:t>
            </a:r>
            <a:r>
              <a:rPr lang="en-US" altLang="zh-TW" dirty="0"/>
              <a:t>1 </a:t>
            </a:r>
            <a:r>
              <a:rPr lang="zh-TW" altLang="en-US" dirty="0"/>
              <a:t>股面額 </a:t>
            </a:r>
            <a:r>
              <a:rPr lang="en-US" altLang="zh-TW" dirty="0"/>
              <a:t>10 </a:t>
            </a:r>
            <a:r>
              <a:rPr lang="zh-TW" altLang="en-US" dirty="0"/>
              <a:t>元</a:t>
            </a:r>
            <a:r>
              <a:rPr lang="zh-TW" altLang="en-US" dirty="0" smtClean="0"/>
              <a:t>）</a:t>
            </a:r>
            <a:r>
              <a:rPr lang="zh-TW" altLang="en-US" b="1" dirty="0" smtClean="0"/>
              <a:t>因此</a:t>
            </a:r>
            <a:r>
              <a:rPr lang="zh-TW" altLang="en-US" b="1" dirty="0"/>
              <a:t>我們若參加除權</a:t>
            </a:r>
            <a:r>
              <a:rPr lang="zh-TW" altLang="en-US" b="1" dirty="0" smtClean="0"/>
              <a:t>息我們</a:t>
            </a:r>
            <a:r>
              <a:rPr lang="zh-TW" altLang="en-US" b="1" dirty="0"/>
              <a:t>可以得到 </a:t>
            </a:r>
            <a:r>
              <a:rPr lang="en-US" altLang="zh-TW" b="1" dirty="0" smtClean="0"/>
              <a:t>:</a:t>
            </a:r>
            <a:r>
              <a:rPr lang="zh-TW" altLang="en-US" b="1" dirty="0" smtClean="0"/>
              <a:t> </a:t>
            </a:r>
            <a:r>
              <a:rPr lang="en-US" altLang="zh-TW" b="1" dirty="0" smtClean="0"/>
              <a:t>1500 </a:t>
            </a:r>
            <a:r>
              <a:rPr lang="zh-TW" altLang="en-US" b="1" dirty="0"/>
              <a:t>元和 </a:t>
            </a:r>
            <a:r>
              <a:rPr lang="en-US" altLang="zh-TW" b="1" dirty="0"/>
              <a:t>100 </a:t>
            </a:r>
            <a:r>
              <a:rPr lang="zh-TW" altLang="en-US" b="1" dirty="0"/>
              <a:t>股</a:t>
            </a:r>
            <a:r>
              <a:rPr lang="zh-TW" altLang="en-US" b="1" dirty="0" smtClean="0"/>
              <a:t>的</a:t>
            </a:r>
            <a:r>
              <a:rPr lang="en-US" altLang="zh-TW" b="1" dirty="0" smtClean="0"/>
              <a:t>A</a:t>
            </a:r>
            <a:r>
              <a:rPr lang="zh-TW" altLang="en-US" b="1" dirty="0" smtClean="0"/>
              <a:t>公司股票</a:t>
            </a:r>
            <a:endParaRPr lang="en-US" altLang="zh-TW" b="1" dirty="0" smtClean="0"/>
          </a:p>
          <a:p>
            <a:pPr marL="0" indent="0">
              <a:buNone/>
            </a:pPr>
            <a:endParaRPr lang="zh-TW" altLang="en-US" dirty="0"/>
          </a:p>
          <a:p>
            <a:pPr marL="0" indent="0">
              <a:buNone/>
            </a:pPr>
            <a:endParaRPr lang="en-US" altLang="zh-TW" b="1" dirty="0" smtClean="0"/>
          </a:p>
          <a:p>
            <a:endParaRPr lang="zh-TW" altLang="en-US" b="1" dirty="0"/>
          </a:p>
          <a:p>
            <a:endParaRPr lang="zh-TW" altLang="en-US" dirty="0"/>
          </a:p>
        </p:txBody>
      </p:sp>
    </p:spTree>
    <p:extLst>
      <p:ext uri="{BB962C8B-B14F-4D97-AF65-F5344CB8AC3E}">
        <p14:creationId xmlns:p14="http://schemas.microsoft.com/office/powerpoint/2010/main" val="1260773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
            </a:r>
            <a:br>
              <a:rPr lang="en-US" altLang="zh-TW" b="1" dirty="0" smtClean="0"/>
            </a:br>
            <a:r>
              <a:rPr lang="zh-TW" altLang="en-US" b="1" dirty="0" smtClean="0"/>
              <a:t>除權息後股價降低</a:t>
            </a:r>
            <a:r>
              <a:rPr lang="zh-TW" altLang="en-US" b="1" dirty="0"/>
              <a:t/>
            </a:r>
            <a:br>
              <a:rPr lang="zh-TW" altLang="en-US" b="1" dirty="0"/>
            </a:br>
            <a:endParaRPr lang="zh-TW" altLang="en-US" dirty="0"/>
          </a:p>
        </p:txBody>
      </p:sp>
      <p:sp>
        <p:nvSpPr>
          <p:cNvPr id="3" name="內容版面配置區 2"/>
          <p:cNvSpPr>
            <a:spLocks noGrp="1"/>
          </p:cNvSpPr>
          <p:nvPr>
            <p:ph idx="1"/>
          </p:nvPr>
        </p:nvSpPr>
        <p:spPr>
          <a:xfrm>
            <a:off x="166687" y="1825625"/>
            <a:ext cx="11858625" cy="4351338"/>
          </a:xfrm>
        </p:spPr>
        <p:txBody>
          <a:bodyPr/>
          <a:lstStyle/>
          <a:p>
            <a:r>
              <a:rPr lang="zh-TW" altLang="en-US" b="1" dirty="0"/>
              <a:t>一家公司的</a:t>
            </a:r>
            <a:r>
              <a:rPr lang="zh-TW" altLang="en-US" b="1" dirty="0" smtClean="0"/>
              <a:t>資源，已經</a:t>
            </a:r>
            <a:r>
              <a:rPr lang="zh-TW" altLang="en-US" b="1" dirty="0"/>
              <a:t>分配給</a:t>
            </a:r>
            <a:r>
              <a:rPr lang="zh-TW" altLang="en-US" b="1" dirty="0" smtClean="0"/>
              <a:t>股東了，它的價值會</a:t>
            </a:r>
            <a:r>
              <a:rPr lang="zh-TW" altLang="en-US" b="1" dirty="0"/>
              <a:t>跟著降低</a:t>
            </a:r>
            <a:r>
              <a:rPr lang="zh-TW" altLang="en-US" b="1" dirty="0" smtClean="0"/>
              <a:t>！</a:t>
            </a:r>
            <a:endParaRPr lang="en-US" altLang="zh-TW" b="1" dirty="0" smtClean="0"/>
          </a:p>
          <a:p>
            <a:r>
              <a:rPr lang="en-US" altLang="zh-TW" b="1" dirty="0"/>
              <a:t>a. </a:t>
            </a:r>
            <a:r>
              <a:rPr lang="zh-TW" altLang="en-US" b="1" dirty="0"/>
              <a:t>除息是用「減法」</a:t>
            </a:r>
            <a:r>
              <a:rPr lang="en-US" altLang="zh-TW" b="1" dirty="0"/>
              <a:t>:</a:t>
            </a:r>
            <a:r>
              <a:rPr lang="zh-TW" altLang="en-US" b="1" dirty="0"/>
              <a:t>股價減股息</a:t>
            </a:r>
            <a:endParaRPr lang="zh-TW" altLang="en-US" dirty="0"/>
          </a:p>
          <a:p>
            <a:pPr marL="0" indent="0">
              <a:buNone/>
            </a:pPr>
            <a:r>
              <a:rPr lang="zh-TW" altLang="en-US" b="1" dirty="0" smtClean="0"/>
              <a:t>   </a:t>
            </a:r>
            <a:r>
              <a:rPr lang="en-US" altLang="zh-TW" b="1" dirty="0" smtClean="0"/>
              <a:t>b</a:t>
            </a:r>
            <a:r>
              <a:rPr lang="en-US" altLang="zh-TW" b="1" dirty="0"/>
              <a:t>. </a:t>
            </a:r>
            <a:r>
              <a:rPr lang="zh-TW" altLang="en-US" b="1" dirty="0"/>
              <a:t>除權是用「除法」</a:t>
            </a:r>
            <a:r>
              <a:rPr lang="en-US" altLang="zh-TW" b="1" dirty="0"/>
              <a:t>:</a:t>
            </a:r>
            <a:r>
              <a:rPr lang="zh-TW" altLang="en-US" b="1" dirty="0"/>
              <a:t>股價除以（</a:t>
            </a:r>
            <a:r>
              <a:rPr lang="en-US" altLang="zh-TW" b="1" dirty="0"/>
              <a:t>1+</a:t>
            </a:r>
            <a:r>
              <a:rPr lang="zh-TW" altLang="en-US" b="1" dirty="0"/>
              <a:t>配股率）</a:t>
            </a:r>
            <a:endParaRPr lang="zh-TW" altLang="en-US" dirty="0"/>
          </a:p>
          <a:p>
            <a:pPr marL="0" indent="0">
              <a:buNone/>
            </a:pPr>
            <a:r>
              <a:rPr lang="zh-TW" altLang="en-US" b="1" dirty="0" smtClean="0"/>
              <a:t>   </a:t>
            </a:r>
            <a:r>
              <a:rPr lang="en-US" altLang="zh-TW" b="1" dirty="0" smtClean="0"/>
              <a:t>c</a:t>
            </a:r>
            <a:r>
              <a:rPr lang="en-US" altLang="zh-TW" b="1" dirty="0"/>
              <a:t>. </a:t>
            </a:r>
            <a:r>
              <a:rPr lang="zh-TW" altLang="en-US" b="1" dirty="0"/>
              <a:t>若同時除權息</a:t>
            </a:r>
            <a:r>
              <a:rPr lang="zh-TW" altLang="en-US" b="1" dirty="0" smtClean="0"/>
              <a:t>：（</a:t>
            </a:r>
            <a:r>
              <a:rPr lang="zh-TW" altLang="en-US" b="1" dirty="0"/>
              <a:t>股價減股息）除以（</a:t>
            </a:r>
            <a:r>
              <a:rPr lang="en-US" altLang="zh-TW" b="1" dirty="0"/>
              <a:t>1+</a:t>
            </a:r>
            <a:r>
              <a:rPr lang="zh-TW" altLang="en-US" b="1" dirty="0"/>
              <a:t>配股率）</a:t>
            </a:r>
            <a:endParaRPr lang="zh-TW" altLang="en-US" dirty="0"/>
          </a:p>
          <a:p>
            <a:endParaRPr lang="zh-TW" altLang="en-US" b="1" dirty="0"/>
          </a:p>
        </p:txBody>
      </p:sp>
    </p:spTree>
    <p:extLst>
      <p:ext uri="{BB962C8B-B14F-4D97-AF65-F5344CB8AC3E}">
        <p14:creationId xmlns:p14="http://schemas.microsoft.com/office/powerpoint/2010/main" val="3738276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3131" y="408955"/>
            <a:ext cx="10515600" cy="1325563"/>
          </a:xfrm>
        </p:spPr>
        <p:txBody>
          <a:bodyPr/>
          <a:lstStyle/>
          <a:p>
            <a:r>
              <a:rPr lang="zh-TW" altLang="en-US" b="1" dirty="0" smtClean="0"/>
              <a:t>股票</a:t>
            </a:r>
            <a:r>
              <a:rPr lang="zh-TW" altLang="en-US" b="1" dirty="0"/>
              <a:t>殖</a:t>
            </a:r>
            <a:r>
              <a:rPr lang="zh-TW" altLang="en-US" b="1" dirty="0" smtClean="0"/>
              <a:t>利率</a:t>
            </a:r>
            <a:endParaRPr lang="zh-TW" altLang="en-US" b="1" dirty="0"/>
          </a:p>
        </p:txBody>
      </p:sp>
      <p:sp>
        <p:nvSpPr>
          <p:cNvPr id="3" name="內容版面配置區 2"/>
          <p:cNvSpPr>
            <a:spLocks noGrp="1"/>
          </p:cNvSpPr>
          <p:nvPr>
            <p:ph idx="1"/>
          </p:nvPr>
        </p:nvSpPr>
        <p:spPr>
          <a:xfrm>
            <a:off x="247650" y="1825625"/>
            <a:ext cx="11944350" cy="4351338"/>
          </a:xfrm>
        </p:spPr>
        <p:txBody>
          <a:bodyPr>
            <a:normAutofit/>
          </a:bodyPr>
          <a:lstStyle/>
          <a:p>
            <a:r>
              <a:rPr lang="zh-TW" altLang="en-US" b="1" dirty="0"/>
              <a:t>股票殖利率 </a:t>
            </a:r>
            <a:r>
              <a:rPr lang="en-US" altLang="zh-TW" b="1" dirty="0" smtClean="0"/>
              <a:t>=[</a:t>
            </a:r>
            <a:r>
              <a:rPr lang="zh-TW" altLang="en-US" b="1" dirty="0"/>
              <a:t>現金股利</a:t>
            </a:r>
            <a:r>
              <a:rPr lang="en-US" altLang="zh-TW" b="1" dirty="0"/>
              <a:t>] </a:t>
            </a:r>
            <a:r>
              <a:rPr lang="zh-TW" altLang="en-US" b="1" dirty="0"/>
              <a:t>除以 </a:t>
            </a:r>
            <a:r>
              <a:rPr lang="en-US" altLang="zh-TW" b="1" dirty="0"/>
              <a:t>[</a:t>
            </a:r>
            <a:r>
              <a:rPr lang="zh-TW" altLang="en-US" b="1" dirty="0"/>
              <a:t>股價</a:t>
            </a:r>
            <a:r>
              <a:rPr lang="en-US" altLang="zh-TW" b="1" dirty="0" smtClean="0"/>
              <a:t>]</a:t>
            </a:r>
          </a:p>
          <a:p>
            <a:r>
              <a:rPr lang="en-US" altLang="zh-TW" b="1" dirty="0" smtClean="0"/>
              <a:t>EX:</a:t>
            </a:r>
            <a:r>
              <a:rPr lang="zh-TW" altLang="en-US" b="1" dirty="0" smtClean="0"/>
              <a:t>某公司</a:t>
            </a:r>
            <a:r>
              <a:rPr lang="zh-TW" altLang="en-US" dirty="0" smtClean="0"/>
              <a:t>現金股利</a:t>
            </a:r>
            <a:r>
              <a:rPr lang="zh-TW" altLang="en-US" dirty="0"/>
              <a:t>是 </a:t>
            </a:r>
            <a:r>
              <a:rPr lang="en-US" altLang="zh-TW" dirty="0"/>
              <a:t>6 </a:t>
            </a:r>
            <a:r>
              <a:rPr lang="zh-TW" altLang="en-US" dirty="0" smtClean="0"/>
              <a:t>元，如果</a:t>
            </a:r>
            <a:r>
              <a:rPr lang="zh-TW" altLang="en-US" dirty="0"/>
              <a:t>你以 </a:t>
            </a:r>
            <a:r>
              <a:rPr lang="en-US" altLang="zh-TW" dirty="0"/>
              <a:t>100 </a:t>
            </a:r>
            <a:r>
              <a:rPr lang="zh-TW" altLang="en-US" dirty="0"/>
              <a:t>元</a:t>
            </a:r>
            <a:r>
              <a:rPr lang="zh-TW" altLang="en-US" dirty="0" smtClean="0"/>
              <a:t>買進，殖利率</a:t>
            </a:r>
            <a:r>
              <a:rPr lang="en-US" altLang="zh-TW" dirty="0" smtClean="0"/>
              <a:t>=</a:t>
            </a:r>
            <a:r>
              <a:rPr lang="zh-TW" altLang="en-US" dirty="0" smtClean="0"/>
              <a:t> </a:t>
            </a:r>
            <a:r>
              <a:rPr lang="en-US" altLang="zh-TW" b="1" dirty="0" smtClean="0"/>
              <a:t>6 </a:t>
            </a:r>
            <a:r>
              <a:rPr lang="en-US" altLang="zh-TW" b="1" dirty="0"/>
              <a:t>÷ 100 =  6</a:t>
            </a:r>
            <a:r>
              <a:rPr lang="en-US" altLang="zh-TW" b="1" dirty="0" smtClean="0"/>
              <a:t>%</a:t>
            </a:r>
          </a:p>
          <a:p>
            <a:pPr marL="0" indent="0">
              <a:buNone/>
            </a:pPr>
            <a:r>
              <a:rPr lang="zh-TW" altLang="en-US" dirty="0" smtClean="0"/>
              <a:t>          也就是說，買</a:t>
            </a:r>
            <a:r>
              <a:rPr lang="zh-TW" altLang="en-US" dirty="0"/>
              <a:t>一張 </a:t>
            </a:r>
            <a:r>
              <a:rPr lang="en-US" altLang="zh-TW" dirty="0"/>
              <a:t>100 </a:t>
            </a:r>
            <a:r>
              <a:rPr lang="zh-TW" altLang="en-US" dirty="0" smtClean="0"/>
              <a:t>元的 某公司股票每年</a:t>
            </a:r>
            <a:r>
              <a:rPr lang="zh-TW" altLang="en-US" dirty="0"/>
              <a:t>收到 現金股利 </a:t>
            </a:r>
            <a:r>
              <a:rPr lang="en-US" altLang="zh-TW" dirty="0"/>
              <a:t>6 </a:t>
            </a:r>
            <a:r>
              <a:rPr lang="zh-TW" altLang="en-US" dirty="0"/>
              <a:t>千元 </a:t>
            </a:r>
            <a:r>
              <a:rPr lang="zh-TW" altLang="en-US" dirty="0" smtClean="0"/>
              <a:t>，                  </a:t>
            </a:r>
            <a:r>
              <a:rPr lang="en-US" altLang="zh-TW" dirty="0"/>
              <a:t> </a:t>
            </a:r>
            <a:r>
              <a:rPr lang="en-US" altLang="zh-TW" dirty="0" smtClean="0"/>
              <a:t>   	</a:t>
            </a:r>
            <a:r>
              <a:rPr lang="zh-TW" altLang="en-US" dirty="0" smtClean="0"/>
              <a:t>年報酬率</a:t>
            </a:r>
            <a:r>
              <a:rPr lang="zh-TW" altLang="en-US" dirty="0"/>
              <a:t>就是 </a:t>
            </a:r>
            <a:r>
              <a:rPr lang="en-US" altLang="zh-TW" dirty="0"/>
              <a:t>6</a:t>
            </a:r>
            <a:r>
              <a:rPr lang="en-US" altLang="zh-TW" dirty="0" smtClean="0"/>
              <a:t>%</a:t>
            </a:r>
          </a:p>
          <a:p>
            <a:r>
              <a:rPr lang="en-US" altLang="zh-TW" b="1" dirty="0" smtClean="0"/>
              <a:t> </a:t>
            </a:r>
            <a:r>
              <a:rPr lang="zh-TW" altLang="en-US" b="1" dirty="0"/>
              <a:t>買進的股價越低，殖利率就越高</a:t>
            </a:r>
          </a:p>
          <a:p>
            <a:r>
              <a:rPr lang="zh-TW" altLang="en-US" b="1" dirty="0" smtClean="0"/>
              <a:t>買進</a:t>
            </a:r>
            <a:r>
              <a:rPr lang="zh-TW" altLang="en-US" b="1" dirty="0"/>
              <a:t>的股價越高，殖利率就越低</a:t>
            </a:r>
          </a:p>
          <a:p>
            <a:pPr marL="0" indent="0">
              <a:buNone/>
            </a:pPr>
            <a:endParaRPr lang="en-US" altLang="zh-TW" dirty="0"/>
          </a:p>
          <a:p>
            <a:pPr marL="0" indent="0">
              <a:buNone/>
            </a:pPr>
            <a:endParaRPr lang="zh-TW" altLang="en-US" b="1" dirty="0"/>
          </a:p>
          <a:p>
            <a:endParaRPr lang="zh-TW" altLang="en-US" dirty="0"/>
          </a:p>
          <a:p>
            <a:pPr marL="0" indent="0">
              <a:buNone/>
            </a:pPr>
            <a:endParaRPr lang="en-US" altLang="zh-TW" b="1" dirty="0"/>
          </a:p>
          <a:p>
            <a:endParaRPr lang="zh-TW" altLang="en-US" dirty="0"/>
          </a:p>
        </p:txBody>
      </p:sp>
      <p:pic>
        <p:nvPicPr>
          <p:cNvPr id="4" name="圖片 3"/>
          <p:cNvPicPr>
            <a:picLocks noChangeAspect="1"/>
          </p:cNvPicPr>
          <p:nvPr/>
        </p:nvPicPr>
        <p:blipFill>
          <a:blip r:embed="rId3"/>
          <a:stretch>
            <a:fillRect/>
          </a:stretch>
        </p:blipFill>
        <p:spPr>
          <a:xfrm>
            <a:off x="6673735" y="3333403"/>
            <a:ext cx="3725487" cy="3429259"/>
          </a:xfrm>
          <a:prstGeom prst="rect">
            <a:avLst/>
          </a:prstGeom>
        </p:spPr>
      </p:pic>
    </p:spTree>
    <p:extLst>
      <p:ext uri="{BB962C8B-B14F-4D97-AF65-F5344CB8AC3E}">
        <p14:creationId xmlns:p14="http://schemas.microsoft.com/office/powerpoint/2010/main" val="2973814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
            </a:r>
            <a:br>
              <a:rPr lang="en-US" altLang="zh-TW" b="1" dirty="0" smtClean="0"/>
            </a:br>
            <a:r>
              <a:rPr lang="zh-TW" altLang="en-US" b="1" dirty="0" smtClean="0"/>
              <a:t>多頭</a:t>
            </a:r>
            <a:r>
              <a:rPr lang="zh-TW" altLang="en-US" b="1" dirty="0"/>
              <a:t>與空頭</a:t>
            </a:r>
            <a:br>
              <a:rPr lang="zh-TW" altLang="en-US" b="1" dirty="0"/>
            </a:br>
            <a:endParaRPr lang="zh-TW" altLang="en-US" dirty="0"/>
          </a:p>
        </p:txBody>
      </p:sp>
      <p:sp>
        <p:nvSpPr>
          <p:cNvPr id="3" name="內容版面配置區 2"/>
          <p:cNvSpPr>
            <a:spLocks noGrp="1"/>
          </p:cNvSpPr>
          <p:nvPr>
            <p:ph idx="1"/>
          </p:nvPr>
        </p:nvSpPr>
        <p:spPr/>
        <p:txBody>
          <a:bodyPr/>
          <a:lstStyle/>
          <a:p>
            <a:r>
              <a:rPr lang="zh-TW" altLang="en-US" b="1" dirty="0"/>
              <a:t>多頭：萬頭攢動、股市</a:t>
            </a:r>
            <a:r>
              <a:rPr lang="zh-TW" altLang="en-US" b="1" dirty="0" smtClean="0"/>
              <a:t>熱絡</a:t>
            </a:r>
            <a:r>
              <a:rPr lang="en-US" altLang="zh-TW" b="1" dirty="0" smtClean="0"/>
              <a:t>(</a:t>
            </a:r>
            <a:r>
              <a:rPr lang="zh-TW" altLang="en-US" b="1" dirty="0" smtClean="0"/>
              <a:t>牛市</a:t>
            </a:r>
            <a:r>
              <a:rPr lang="en-US" altLang="zh-TW" b="1" dirty="0" smtClean="0"/>
              <a:t>)</a:t>
            </a:r>
          </a:p>
          <a:p>
            <a:r>
              <a:rPr lang="zh-TW" altLang="en-US" b="1" dirty="0" smtClean="0"/>
              <a:t>空頭</a:t>
            </a:r>
            <a:r>
              <a:rPr lang="zh-TW" altLang="en-US" b="1" dirty="0"/>
              <a:t>：沒有人，股市</a:t>
            </a:r>
            <a:r>
              <a:rPr lang="zh-TW" altLang="en-US" b="1" dirty="0" smtClean="0"/>
              <a:t>冷清</a:t>
            </a:r>
            <a:r>
              <a:rPr lang="en-US" altLang="zh-TW" b="1" dirty="0" smtClean="0"/>
              <a:t>(</a:t>
            </a:r>
            <a:r>
              <a:rPr lang="zh-TW" altLang="en-US" b="1" dirty="0" smtClean="0"/>
              <a:t>熊市</a:t>
            </a:r>
            <a:r>
              <a:rPr lang="en-US" altLang="zh-TW" b="1" dirty="0" smtClean="0"/>
              <a:t>)</a:t>
            </a:r>
          </a:p>
          <a:p>
            <a:pPr marL="0" indent="0">
              <a:buNone/>
            </a:pPr>
            <a:r>
              <a:rPr lang="zh-TW" altLang="en-US" b="1" dirty="0" smtClean="0"/>
              <a:t>     </a:t>
            </a:r>
            <a:r>
              <a:rPr lang="en-US" altLang="zh-TW" b="1" dirty="0" smtClean="0"/>
              <a:t>1</a:t>
            </a:r>
            <a:r>
              <a:rPr lang="en-US" altLang="zh-TW" b="1" dirty="0"/>
              <a:t>. </a:t>
            </a:r>
            <a:r>
              <a:rPr lang="zh-TW" altLang="en-US" b="1" dirty="0"/>
              <a:t>目前大盤指數在</a:t>
            </a:r>
            <a:r>
              <a:rPr lang="zh-TW" altLang="en-US" dirty="0" smtClean="0">
                <a:solidFill>
                  <a:srgbClr val="FF0000"/>
                </a:solidFill>
              </a:rPr>
              <a:t>季線</a:t>
            </a:r>
            <a:r>
              <a:rPr lang="zh-TW" altLang="en-US" b="1" dirty="0" smtClean="0"/>
              <a:t>之上</a:t>
            </a:r>
            <a:endParaRPr lang="zh-TW" altLang="en-US" b="1" dirty="0"/>
          </a:p>
          <a:p>
            <a:pPr marL="0" indent="0">
              <a:buNone/>
            </a:pPr>
            <a:r>
              <a:rPr lang="zh-TW" altLang="en-US" b="1" dirty="0" smtClean="0"/>
              <a:t>        且</a:t>
            </a:r>
            <a:r>
              <a:rPr lang="zh-TW" altLang="en-US" b="1" dirty="0"/>
              <a:t>趨勢往上走時 </a:t>
            </a:r>
            <a:r>
              <a:rPr lang="en-US" altLang="zh-TW" b="1" dirty="0"/>
              <a:t>&gt;&gt; </a:t>
            </a:r>
            <a:r>
              <a:rPr lang="zh-TW" altLang="en-US" b="1" dirty="0"/>
              <a:t>多頭</a:t>
            </a:r>
            <a:r>
              <a:rPr lang="zh-TW" altLang="en-US" b="1" dirty="0" smtClean="0"/>
              <a:t>市場</a:t>
            </a:r>
            <a:endParaRPr lang="en-US" altLang="zh-TW" b="1" dirty="0" smtClean="0"/>
          </a:p>
          <a:p>
            <a:pPr marL="0" indent="0">
              <a:buNone/>
            </a:pPr>
            <a:r>
              <a:rPr lang="zh-TW" altLang="en-US" b="1" dirty="0" smtClean="0"/>
              <a:t>     </a:t>
            </a:r>
            <a:r>
              <a:rPr lang="en-US" altLang="zh-TW" b="1" dirty="0" smtClean="0"/>
              <a:t>2</a:t>
            </a:r>
            <a:r>
              <a:rPr lang="en-US" altLang="zh-TW" b="1" dirty="0"/>
              <a:t>. </a:t>
            </a:r>
            <a:r>
              <a:rPr lang="zh-TW" altLang="en-US" b="1" dirty="0"/>
              <a:t>相反的，如果在季線之下</a:t>
            </a:r>
          </a:p>
          <a:p>
            <a:pPr marL="0" indent="0">
              <a:buNone/>
            </a:pPr>
            <a:r>
              <a:rPr lang="zh-TW" altLang="en-US" b="1" dirty="0" smtClean="0"/>
              <a:t>        且</a:t>
            </a:r>
            <a:r>
              <a:rPr lang="zh-TW" altLang="en-US" b="1" dirty="0"/>
              <a:t>趨勢往下走時 </a:t>
            </a:r>
            <a:r>
              <a:rPr lang="en-US" altLang="zh-TW" b="1" dirty="0"/>
              <a:t>&gt;&gt; </a:t>
            </a:r>
            <a:r>
              <a:rPr lang="zh-TW" altLang="en-US" b="1" dirty="0"/>
              <a:t>空頭市場</a:t>
            </a:r>
          </a:p>
          <a:p>
            <a:pPr marL="0" indent="0">
              <a:buNone/>
            </a:pPr>
            <a:endParaRPr lang="zh-TW" altLang="en-US" b="1" dirty="0"/>
          </a:p>
          <a:p>
            <a:endParaRPr lang="zh-TW" altLang="en-US" b="1" dirty="0"/>
          </a:p>
          <a:p>
            <a:pPr marL="0" indent="0">
              <a:buNone/>
            </a:pPr>
            <a:endParaRPr lang="zh-TW" altLang="en-US" b="1" dirty="0"/>
          </a:p>
          <a:p>
            <a:endParaRPr lang="zh-TW" altLang="en-US" b="1" dirty="0"/>
          </a:p>
          <a:p>
            <a:endParaRPr lang="zh-TW" altLang="en-US" dirty="0"/>
          </a:p>
        </p:txBody>
      </p:sp>
      <p:pic>
        <p:nvPicPr>
          <p:cNvPr id="4" name="圖片 3"/>
          <p:cNvPicPr>
            <a:picLocks noChangeAspect="1"/>
          </p:cNvPicPr>
          <p:nvPr/>
        </p:nvPicPr>
        <p:blipFill>
          <a:blip r:embed="rId3"/>
          <a:stretch>
            <a:fillRect/>
          </a:stretch>
        </p:blipFill>
        <p:spPr>
          <a:xfrm>
            <a:off x="6858062" y="1825625"/>
            <a:ext cx="4643287" cy="2852305"/>
          </a:xfrm>
          <a:prstGeom prst="rect">
            <a:avLst/>
          </a:prstGeom>
        </p:spPr>
      </p:pic>
    </p:spTree>
    <p:extLst>
      <p:ext uri="{BB962C8B-B14F-4D97-AF65-F5344CB8AC3E}">
        <p14:creationId xmlns:p14="http://schemas.microsoft.com/office/powerpoint/2010/main" val="452108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
            </a:r>
            <a:br>
              <a:rPr lang="en-US" altLang="zh-TW" b="1" dirty="0" smtClean="0"/>
            </a:br>
            <a:r>
              <a:rPr lang="zh-TW" altLang="en-US" b="1" dirty="0" smtClean="0"/>
              <a:t>均線</a:t>
            </a:r>
            <a:r>
              <a:rPr lang="en-US" altLang="zh-TW" b="1" dirty="0" smtClean="0"/>
              <a:t>(</a:t>
            </a:r>
            <a:r>
              <a:rPr lang="en-US" altLang="zh-TW" dirty="0" smtClean="0">
                <a:solidFill>
                  <a:srgbClr val="FF0000"/>
                </a:solidFill>
              </a:rPr>
              <a:t>M</a:t>
            </a:r>
            <a:r>
              <a:rPr lang="en-US" altLang="zh-TW" dirty="0" smtClean="0"/>
              <a:t>oving </a:t>
            </a:r>
            <a:r>
              <a:rPr lang="en-US" altLang="zh-TW" dirty="0" smtClean="0">
                <a:solidFill>
                  <a:srgbClr val="FF0000"/>
                </a:solidFill>
              </a:rPr>
              <a:t>A</a:t>
            </a:r>
            <a:r>
              <a:rPr lang="en-US" altLang="zh-TW" dirty="0" smtClean="0"/>
              <a:t>verage)</a:t>
            </a:r>
            <a:r>
              <a:rPr lang="zh-TW" altLang="en-US" b="1" dirty="0"/>
              <a:t/>
            </a:r>
            <a:br>
              <a:rPr lang="zh-TW" altLang="en-US" b="1" dirty="0"/>
            </a:br>
            <a:endParaRPr lang="zh-TW" altLang="en-US" dirty="0"/>
          </a:p>
        </p:txBody>
      </p:sp>
      <p:sp>
        <p:nvSpPr>
          <p:cNvPr id="3" name="內容版面配置區 2"/>
          <p:cNvSpPr>
            <a:spLocks noGrp="1"/>
          </p:cNvSpPr>
          <p:nvPr>
            <p:ph idx="1"/>
          </p:nvPr>
        </p:nvSpPr>
        <p:spPr>
          <a:xfrm>
            <a:off x="838200" y="1388745"/>
            <a:ext cx="10233800" cy="4351338"/>
          </a:xfrm>
        </p:spPr>
        <p:txBody>
          <a:bodyPr/>
          <a:lstStyle/>
          <a:p>
            <a:r>
              <a:rPr lang="zh-TW" altLang="en-US" dirty="0" smtClean="0"/>
              <a:t>投資人</a:t>
            </a:r>
            <a:r>
              <a:rPr lang="zh-TW" altLang="en-US" b="1" dirty="0"/>
              <a:t>買進的</a:t>
            </a:r>
            <a:r>
              <a:rPr lang="zh-TW" altLang="en-US" b="1" dirty="0" smtClean="0"/>
              <a:t>成本</a:t>
            </a:r>
            <a:endParaRPr lang="en-US" altLang="zh-TW" b="1" dirty="0" smtClean="0"/>
          </a:p>
          <a:p>
            <a:r>
              <a:rPr lang="zh-TW" altLang="en-US" b="1" dirty="0"/>
              <a:t>移動平均線計算</a:t>
            </a:r>
            <a:r>
              <a:rPr lang="zh-TW" altLang="en-US" b="1" dirty="0" smtClean="0"/>
              <a:t>方式，</a:t>
            </a:r>
            <a:r>
              <a:rPr lang="zh-TW" altLang="en-US" dirty="0" smtClean="0"/>
              <a:t>就是</a:t>
            </a:r>
            <a:r>
              <a:rPr lang="zh-TW" altLang="en-US" dirty="0"/>
              <a:t>將</a:t>
            </a:r>
            <a:r>
              <a:rPr lang="en-US" altLang="zh-TW" dirty="0"/>
              <a:t>N</a:t>
            </a:r>
            <a:r>
              <a:rPr lang="zh-TW" altLang="en-US" dirty="0"/>
              <a:t>天的收盤價總和再除以</a:t>
            </a:r>
            <a:r>
              <a:rPr lang="en-US" altLang="zh-TW" dirty="0"/>
              <a:t>N</a:t>
            </a:r>
            <a:r>
              <a:rPr lang="zh-TW" altLang="en-US" dirty="0"/>
              <a:t>，得到第</a:t>
            </a:r>
            <a:r>
              <a:rPr lang="en-US" altLang="zh-TW" dirty="0"/>
              <a:t>N</a:t>
            </a:r>
            <a:r>
              <a:rPr lang="zh-TW" altLang="en-US" dirty="0"/>
              <a:t>天的算術平均線數值</a:t>
            </a:r>
            <a:r>
              <a:rPr lang="zh-TW" altLang="en-US" dirty="0" smtClean="0"/>
              <a:t>。</a:t>
            </a:r>
            <a:endParaRPr lang="en-US" altLang="zh-TW" dirty="0" smtClean="0"/>
          </a:p>
          <a:p>
            <a:r>
              <a:rPr lang="zh-TW" altLang="en-US" dirty="0"/>
              <a:t>通常短期均</a:t>
            </a:r>
            <a:r>
              <a:rPr lang="zh-TW" altLang="en-US" dirty="0" smtClean="0"/>
              <a:t>線</a:t>
            </a:r>
            <a:r>
              <a:rPr lang="en-US" altLang="zh-TW" dirty="0" smtClean="0"/>
              <a:t>( </a:t>
            </a:r>
            <a:r>
              <a:rPr lang="en-US" altLang="zh-TW" dirty="0" smtClean="0">
                <a:latin typeface="+mj-ea"/>
                <a:ea typeface="+mj-ea"/>
              </a:rPr>
              <a:t>5MA </a:t>
            </a:r>
            <a:r>
              <a:rPr lang="en-US" altLang="zh-TW" dirty="0" smtClean="0"/>
              <a:t>)</a:t>
            </a:r>
            <a:r>
              <a:rPr lang="zh-TW" altLang="en-US" dirty="0" smtClean="0"/>
              <a:t>在</a:t>
            </a:r>
            <a:r>
              <a:rPr lang="zh-TW" altLang="en-US" dirty="0"/>
              <a:t>長期均</a:t>
            </a:r>
            <a:r>
              <a:rPr lang="zh-TW" altLang="en-US" dirty="0" smtClean="0"/>
              <a:t>線</a:t>
            </a:r>
            <a:r>
              <a:rPr lang="en-US" altLang="zh-TW" dirty="0" smtClean="0">
                <a:latin typeface="+mj-ea"/>
                <a:ea typeface="+mj-ea"/>
              </a:rPr>
              <a:t>( 60MA </a:t>
            </a:r>
            <a:r>
              <a:rPr lang="en-US" altLang="zh-TW" dirty="0" smtClean="0"/>
              <a:t>)</a:t>
            </a:r>
            <a:r>
              <a:rPr lang="zh-TW" altLang="en-US" dirty="0" smtClean="0"/>
              <a:t>之上</a:t>
            </a:r>
            <a:r>
              <a:rPr lang="zh-TW" altLang="en-US" dirty="0"/>
              <a:t>的話，就屬一種多頭走勢，反之則是空頭走勢之一。</a:t>
            </a:r>
          </a:p>
          <a:p>
            <a:endParaRPr lang="zh-TW" altLang="en-US" b="1" dirty="0"/>
          </a:p>
          <a:p>
            <a:endParaRPr lang="zh-TW" altLang="en-US" dirty="0"/>
          </a:p>
        </p:txBody>
      </p:sp>
      <p:pic>
        <p:nvPicPr>
          <p:cNvPr id="4" name="圖片 3"/>
          <p:cNvPicPr>
            <a:picLocks noChangeAspect="1"/>
          </p:cNvPicPr>
          <p:nvPr/>
        </p:nvPicPr>
        <p:blipFill>
          <a:blip r:embed="rId3"/>
          <a:stretch>
            <a:fillRect/>
          </a:stretch>
        </p:blipFill>
        <p:spPr>
          <a:xfrm>
            <a:off x="4957805" y="3650912"/>
            <a:ext cx="5654040" cy="3401122"/>
          </a:xfrm>
          <a:prstGeom prst="rect">
            <a:avLst/>
          </a:prstGeom>
        </p:spPr>
      </p:pic>
    </p:spTree>
    <p:extLst>
      <p:ext uri="{BB962C8B-B14F-4D97-AF65-F5344CB8AC3E}">
        <p14:creationId xmlns:p14="http://schemas.microsoft.com/office/powerpoint/2010/main" val="3548067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K</a:t>
            </a:r>
            <a:r>
              <a:rPr lang="zh-TW" altLang="en-US" dirty="0" smtClean="0"/>
              <a:t>線</a:t>
            </a:r>
            <a:endParaRPr lang="zh-TW" altLang="en-US" dirty="0"/>
          </a:p>
        </p:txBody>
      </p:sp>
      <p:sp>
        <p:nvSpPr>
          <p:cNvPr id="3" name="內容版面配置區 2"/>
          <p:cNvSpPr>
            <a:spLocks noGrp="1"/>
          </p:cNvSpPr>
          <p:nvPr>
            <p:ph idx="1"/>
          </p:nvPr>
        </p:nvSpPr>
        <p:spPr>
          <a:xfrm>
            <a:off x="838200" y="1443800"/>
            <a:ext cx="10948416" cy="4351338"/>
          </a:xfrm>
        </p:spPr>
        <p:txBody>
          <a:bodyPr/>
          <a:lstStyle/>
          <a:p>
            <a:r>
              <a:rPr lang="en-US" altLang="zh-TW" b="1" dirty="0"/>
              <a:t>K</a:t>
            </a:r>
            <a:r>
              <a:rPr lang="zh-TW" altLang="en-US" b="1" dirty="0"/>
              <a:t>線是由</a:t>
            </a:r>
            <a:r>
              <a:rPr lang="en-US" altLang="zh-TW" b="1" dirty="0"/>
              <a:t>『</a:t>
            </a:r>
            <a:r>
              <a:rPr lang="zh-TW" altLang="en-US" b="1" dirty="0">
                <a:solidFill>
                  <a:srgbClr val="FF0000"/>
                </a:solidFill>
              </a:rPr>
              <a:t>開盤價</a:t>
            </a:r>
            <a:r>
              <a:rPr lang="zh-TW" altLang="en-US" b="1" dirty="0"/>
              <a:t>、</a:t>
            </a:r>
            <a:r>
              <a:rPr lang="zh-TW" altLang="en-US" b="1" dirty="0">
                <a:solidFill>
                  <a:srgbClr val="FF0000"/>
                </a:solidFill>
              </a:rPr>
              <a:t>收盤價</a:t>
            </a:r>
            <a:r>
              <a:rPr lang="zh-TW" altLang="en-US" b="1" dirty="0"/>
              <a:t>、</a:t>
            </a:r>
            <a:r>
              <a:rPr lang="zh-TW" altLang="en-US" b="1" dirty="0">
                <a:solidFill>
                  <a:srgbClr val="FF0000"/>
                </a:solidFill>
              </a:rPr>
              <a:t>最高價</a:t>
            </a:r>
            <a:r>
              <a:rPr lang="zh-TW" altLang="en-US" b="1" dirty="0"/>
              <a:t>、</a:t>
            </a:r>
            <a:r>
              <a:rPr lang="zh-TW" altLang="en-US" b="1" dirty="0">
                <a:solidFill>
                  <a:srgbClr val="FF0000"/>
                </a:solidFill>
              </a:rPr>
              <a:t>最低價</a:t>
            </a:r>
            <a:r>
              <a:rPr lang="en-US" altLang="zh-TW" b="1" dirty="0" smtClean="0"/>
              <a:t>』</a:t>
            </a:r>
            <a:r>
              <a:rPr lang="zh-TW" altLang="en-US" b="1" dirty="0" smtClean="0"/>
              <a:t>這四</a:t>
            </a:r>
            <a:r>
              <a:rPr lang="zh-TW" altLang="en-US" b="1" dirty="0"/>
              <a:t>個價位所畫出來的圖形</a:t>
            </a:r>
          </a:p>
          <a:p>
            <a:r>
              <a:rPr lang="zh-TW" altLang="en-US" dirty="0"/>
              <a:t>開盤價就是一支股票在上午</a:t>
            </a:r>
            <a:r>
              <a:rPr lang="en-US" altLang="zh-TW" dirty="0">
                <a:solidFill>
                  <a:srgbClr val="FF0000"/>
                </a:solidFill>
              </a:rPr>
              <a:t>9:00</a:t>
            </a:r>
            <a:r>
              <a:rPr lang="zh-TW" altLang="en-US" dirty="0"/>
              <a:t>整，股票市場開始交易時的價格。</a:t>
            </a:r>
          </a:p>
          <a:p>
            <a:r>
              <a:rPr lang="zh-TW" altLang="en-US" dirty="0"/>
              <a:t>收盤價就是一支股票在下午</a:t>
            </a:r>
            <a:r>
              <a:rPr lang="en-US" altLang="zh-TW" dirty="0">
                <a:solidFill>
                  <a:srgbClr val="FF0000"/>
                </a:solidFill>
              </a:rPr>
              <a:t>1:30</a:t>
            </a:r>
            <a:r>
              <a:rPr lang="zh-TW" altLang="en-US" dirty="0"/>
              <a:t>整，股票市場結束交易時的價格。</a:t>
            </a:r>
          </a:p>
          <a:p>
            <a:endParaRPr lang="zh-TW" altLang="en-US" dirty="0"/>
          </a:p>
        </p:txBody>
      </p:sp>
      <p:pic>
        <p:nvPicPr>
          <p:cNvPr id="6" name="圖片 5"/>
          <p:cNvPicPr>
            <a:picLocks noChangeAspect="1"/>
          </p:cNvPicPr>
          <p:nvPr/>
        </p:nvPicPr>
        <p:blipFill>
          <a:blip r:embed="rId3"/>
          <a:stretch>
            <a:fillRect/>
          </a:stretch>
        </p:blipFill>
        <p:spPr>
          <a:xfrm>
            <a:off x="1566867" y="3511296"/>
            <a:ext cx="3274330" cy="3017520"/>
          </a:xfrm>
          <a:prstGeom prst="rect">
            <a:avLst/>
          </a:prstGeom>
        </p:spPr>
      </p:pic>
    </p:spTree>
    <p:extLst>
      <p:ext uri="{BB962C8B-B14F-4D97-AF65-F5344CB8AC3E}">
        <p14:creationId xmlns:p14="http://schemas.microsoft.com/office/powerpoint/2010/main" val="3400940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周轉率</a:t>
            </a:r>
            <a:endParaRPr lang="zh-TW" altLang="en-US" dirty="0"/>
          </a:p>
        </p:txBody>
      </p:sp>
      <p:sp>
        <p:nvSpPr>
          <p:cNvPr id="3" name="內容版面配置區 2"/>
          <p:cNvSpPr>
            <a:spLocks noGrp="1"/>
          </p:cNvSpPr>
          <p:nvPr>
            <p:ph idx="1"/>
          </p:nvPr>
        </p:nvSpPr>
        <p:spPr>
          <a:xfrm>
            <a:off x="838199" y="1778733"/>
            <a:ext cx="11236569" cy="4351338"/>
          </a:xfrm>
        </p:spPr>
        <p:txBody>
          <a:bodyPr/>
          <a:lstStyle/>
          <a:p>
            <a:r>
              <a:rPr lang="zh-TW" altLang="en-US" b="1" dirty="0"/>
              <a:t>在</a:t>
            </a:r>
            <a:r>
              <a:rPr lang="zh-TW" altLang="en-US" b="1" dirty="0" smtClean="0"/>
              <a:t>股市裡，周轉率 </a:t>
            </a:r>
            <a:r>
              <a:rPr lang="zh-TW" altLang="en-US" b="1" dirty="0"/>
              <a:t>是指一段時間</a:t>
            </a:r>
            <a:r>
              <a:rPr lang="zh-TW" altLang="en-US" b="1" dirty="0" smtClean="0"/>
              <a:t>內</a:t>
            </a:r>
            <a:r>
              <a:rPr lang="en-US" altLang="zh-TW" b="1" dirty="0" smtClean="0"/>
              <a:t>『</a:t>
            </a:r>
            <a:r>
              <a:rPr lang="zh-TW" altLang="en-US" b="1" dirty="0">
                <a:solidFill>
                  <a:srgbClr val="FF0000"/>
                </a:solidFill>
              </a:rPr>
              <a:t>買賣的比重</a:t>
            </a:r>
            <a:r>
              <a:rPr lang="en-US" altLang="zh-TW" b="1" dirty="0" smtClean="0"/>
              <a:t>』</a:t>
            </a:r>
          </a:p>
          <a:p>
            <a:r>
              <a:rPr lang="zh-TW" altLang="en-US" b="1" dirty="0"/>
              <a:t>要計算</a:t>
            </a:r>
            <a:r>
              <a:rPr lang="zh-TW" altLang="en-US" b="1" dirty="0" smtClean="0"/>
              <a:t>周轉率需要 </a:t>
            </a:r>
            <a:r>
              <a:rPr lang="en-US" altLang="zh-TW" b="1" dirty="0"/>
              <a:t>2 </a:t>
            </a:r>
            <a:r>
              <a:rPr lang="zh-TW" altLang="en-US" b="1" dirty="0"/>
              <a:t>個資訊：</a:t>
            </a:r>
          </a:p>
          <a:p>
            <a:pPr marL="0" indent="0">
              <a:buNone/>
            </a:pPr>
            <a:r>
              <a:rPr lang="zh-TW" altLang="en-US" b="1" dirty="0" smtClean="0"/>
              <a:t>    </a:t>
            </a:r>
            <a:r>
              <a:rPr lang="en-US" altLang="zh-TW" b="1" dirty="0" smtClean="0"/>
              <a:t>1</a:t>
            </a:r>
            <a:r>
              <a:rPr lang="en-US" altLang="zh-TW" b="1" dirty="0"/>
              <a:t>. </a:t>
            </a:r>
            <a:r>
              <a:rPr lang="zh-TW" altLang="en-US" b="1" dirty="0"/>
              <a:t>這檔股票總共發行</a:t>
            </a:r>
            <a:r>
              <a:rPr lang="zh-TW" altLang="en-US" b="1" dirty="0" smtClean="0"/>
              <a:t>的股票</a:t>
            </a:r>
            <a:r>
              <a:rPr lang="zh-TW" altLang="en-US" b="1" dirty="0"/>
              <a:t>數量有</a:t>
            </a:r>
            <a:r>
              <a:rPr lang="zh-TW" altLang="en-US" b="1" dirty="0" smtClean="0"/>
              <a:t>多少</a:t>
            </a:r>
            <a:r>
              <a:rPr lang="zh-TW" altLang="en-US" dirty="0"/>
              <a:t> </a:t>
            </a:r>
          </a:p>
          <a:p>
            <a:pPr marL="0" indent="0">
              <a:buNone/>
            </a:pPr>
            <a:r>
              <a:rPr lang="zh-TW" altLang="en-US" b="1" dirty="0" smtClean="0"/>
              <a:t>    </a:t>
            </a:r>
            <a:r>
              <a:rPr lang="en-US" altLang="zh-TW" b="1" dirty="0" smtClean="0"/>
              <a:t>2</a:t>
            </a:r>
            <a:r>
              <a:rPr lang="en-US" altLang="zh-TW" b="1" dirty="0"/>
              <a:t>. </a:t>
            </a:r>
            <a:r>
              <a:rPr lang="zh-TW" altLang="en-US" b="1" dirty="0"/>
              <a:t>這檔股票在某段時間</a:t>
            </a:r>
            <a:r>
              <a:rPr lang="zh-TW" altLang="en-US" b="1" dirty="0" smtClean="0"/>
              <a:t>內股票</a:t>
            </a:r>
            <a:r>
              <a:rPr lang="zh-TW" altLang="en-US" b="1" dirty="0"/>
              <a:t>交易的數量有</a:t>
            </a:r>
            <a:r>
              <a:rPr lang="zh-TW" altLang="en-US" b="1" dirty="0" smtClean="0"/>
              <a:t>多少</a:t>
            </a:r>
            <a:endParaRPr lang="en-US" altLang="zh-TW" b="1" dirty="0" smtClean="0"/>
          </a:p>
          <a:p>
            <a:r>
              <a:rPr lang="zh-TW" altLang="en-US" b="1" dirty="0" smtClean="0">
                <a:solidFill>
                  <a:srgbClr val="FF0000"/>
                </a:solidFill>
              </a:rPr>
              <a:t>周轉率</a:t>
            </a:r>
            <a:r>
              <a:rPr lang="en-US" altLang="zh-TW" b="1" dirty="0" smtClean="0">
                <a:solidFill>
                  <a:srgbClr val="FF0000"/>
                </a:solidFill>
              </a:rPr>
              <a:t>=(</a:t>
            </a:r>
            <a:r>
              <a:rPr lang="zh-TW" altLang="en-US" b="1" dirty="0" smtClean="0">
                <a:solidFill>
                  <a:srgbClr val="FF0000"/>
                </a:solidFill>
              </a:rPr>
              <a:t>股票交易數量</a:t>
            </a:r>
            <a:r>
              <a:rPr lang="en-US" altLang="zh-TW" b="1" dirty="0" smtClean="0">
                <a:solidFill>
                  <a:srgbClr val="FF0000"/>
                </a:solidFill>
              </a:rPr>
              <a:t>)</a:t>
            </a:r>
            <a:r>
              <a:rPr lang="zh-TW" altLang="en-US" b="1" dirty="0" smtClean="0">
                <a:solidFill>
                  <a:srgbClr val="FF0000"/>
                </a:solidFill>
              </a:rPr>
              <a:t> </a:t>
            </a:r>
            <a:r>
              <a:rPr lang="en-US" altLang="zh-TW" b="1" dirty="0" smtClean="0">
                <a:solidFill>
                  <a:srgbClr val="FF0000"/>
                </a:solidFill>
              </a:rPr>
              <a:t>/</a:t>
            </a:r>
            <a:r>
              <a:rPr lang="zh-TW" altLang="en-US" b="1" dirty="0" smtClean="0">
                <a:solidFill>
                  <a:srgbClr val="FF0000"/>
                </a:solidFill>
              </a:rPr>
              <a:t> </a:t>
            </a:r>
            <a:r>
              <a:rPr lang="en-US" altLang="zh-TW" b="1" dirty="0" smtClean="0">
                <a:solidFill>
                  <a:srgbClr val="FF0000"/>
                </a:solidFill>
              </a:rPr>
              <a:t>(</a:t>
            </a:r>
            <a:r>
              <a:rPr lang="zh-TW" altLang="en-US" b="1" dirty="0" smtClean="0">
                <a:solidFill>
                  <a:srgbClr val="FF0000"/>
                </a:solidFill>
              </a:rPr>
              <a:t>股票發行數量</a:t>
            </a:r>
            <a:r>
              <a:rPr lang="en-US" altLang="zh-TW" b="1" dirty="0" smtClean="0">
                <a:solidFill>
                  <a:srgbClr val="FF0000"/>
                </a:solidFill>
              </a:rPr>
              <a:t>)</a:t>
            </a:r>
          </a:p>
          <a:p>
            <a:pPr marL="0" indent="0">
              <a:buNone/>
            </a:pPr>
            <a:endParaRPr lang="zh-TW" altLang="en-US" b="1" dirty="0"/>
          </a:p>
          <a:p>
            <a:endParaRPr lang="en-US" altLang="zh-TW" b="1" dirty="0"/>
          </a:p>
          <a:p>
            <a:endParaRPr lang="zh-TW" altLang="en-US" dirty="0"/>
          </a:p>
        </p:txBody>
      </p:sp>
    </p:spTree>
    <p:extLst>
      <p:ext uri="{BB962C8B-B14F-4D97-AF65-F5344CB8AC3E}">
        <p14:creationId xmlns:p14="http://schemas.microsoft.com/office/powerpoint/2010/main" val="265619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
            </a:r>
            <a:br>
              <a:rPr lang="en-US" altLang="zh-TW" b="1" dirty="0" smtClean="0"/>
            </a:br>
            <a:r>
              <a:rPr lang="zh-TW" altLang="en-US" b="1" dirty="0" smtClean="0">
                <a:solidFill>
                  <a:srgbClr val="FF0000"/>
                </a:solidFill>
              </a:rPr>
              <a:t>周轉率高</a:t>
            </a:r>
            <a:r>
              <a:rPr lang="zh-TW" altLang="en-US" b="1" dirty="0" smtClean="0"/>
              <a:t>背後</a:t>
            </a:r>
            <a:r>
              <a:rPr lang="zh-TW" altLang="en-US" b="1" dirty="0"/>
              <a:t>的重要訊息：</a:t>
            </a:r>
            <a:br>
              <a:rPr lang="zh-TW" altLang="en-US" b="1" dirty="0"/>
            </a:br>
            <a:endParaRPr lang="zh-TW" altLang="en-US" dirty="0"/>
          </a:p>
        </p:txBody>
      </p:sp>
      <p:sp>
        <p:nvSpPr>
          <p:cNvPr id="3" name="內容版面配置區 2"/>
          <p:cNvSpPr>
            <a:spLocks noGrp="1"/>
          </p:cNvSpPr>
          <p:nvPr>
            <p:ph idx="1"/>
          </p:nvPr>
        </p:nvSpPr>
        <p:spPr>
          <a:xfrm>
            <a:off x="603422" y="1837982"/>
            <a:ext cx="11353800" cy="4351338"/>
          </a:xfrm>
        </p:spPr>
        <p:txBody>
          <a:bodyPr>
            <a:normAutofit/>
          </a:bodyPr>
          <a:lstStyle/>
          <a:p>
            <a:r>
              <a:rPr lang="en-US" altLang="zh-TW" b="1" dirty="0" smtClean="0"/>
              <a:t> </a:t>
            </a:r>
            <a:r>
              <a:rPr lang="zh-TW" altLang="en-US" b="1" dirty="0" smtClean="0"/>
              <a:t>購買</a:t>
            </a:r>
            <a:r>
              <a:rPr lang="zh-TW" altLang="en-US" b="1" dirty="0"/>
              <a:t>意願高，屬於熱門</a:t>
            </a:r>
            <a:r>
              <a:rPr lang="zh-TW" altLang="en-US" b="1" dirty="0" smtClean="0"/>
              <a:t>股</a:t>
            </a:r>
            <a:endParaRPr lang="en-US" altLang="zh-TW" b="1" dirty="0" smtClean="0"/>
          </a:p>
          <a:p>
            <a:r>
              <a:rPr lang="en-US" altLang="zh-TW" b="1" dirty="0" smtClean="0"/>
              <a:t> </a:t>
            </a:r>
            <a:r>
              <a:rPr lang="zh-TW" altLang="en-US" b="1" dirty="0" smtClean="0"/>
              <a:t>意味</a:t>
            </a:r>
            <a:r>
              <a:rPr lang="zh-TW" altLang="en-US" b="1" dirty="0"/>
              <a:t>股票流通性好</a:t>
            </a:r>
          </a:p>
          <a:p>
            <a:r>
              <a:rPr lang="zh-TW" altLang="en-US" b="1" dirty="0"/>
              <a:t>股價起伏大，較</a:t>
            </a:r>
            <a:r>
              <a:rPr lang="zh-TW" altLang="en-US" b="1" dirty="0" smtClean="0"/>
              <a:t>投機，</a:t>
            </a:r>
            <a:r>
              <a:rPr lang="zh-TW" altLang="en-US" dirty="0" smtClean="0"/>
              <a:t>往往</a:t>
            </a:r>
            <a:r>
              <a:rPr lang="zh-TW" altLang="en-US" dirty="0"/>
              <a:t>是短線資金追逐的</a:t>
            </a:r>
            <a:r>
              <a:rPr lang="zh-TW" altLang="en-US" dirty="0" smtClean="0"/>
              <a:t>對象，股價</a:t>
            </a:r>
            <a:r>
              <a:rPr lang="zh-TW" altLang="en-US" dirty="0"/>
              <a:t>起伏大，所以風險相對大</a:t>
            </a:r>
          </a:p>
          <a:p>
            <a:r>
              <a:rPr lang="zh-TW" altLang="en-US" b="1" dirty="0"/>
              <a:t>但在股票持續上漲</a:t>
            </a:r>
            <a:r>
              <a:rPr lang="zh-TW" altLang="en-US" b="1" dirty="0" smtClean="0"/>
              <a:t>期間，若周轉率</a:t>
            </a:r>
            <a:r>
              <a:rPr lang="zh-TW" altLang="en-US" b="1" dirty="0"/>
              <a:t>又迅速</a:t>
            </a:r>
            <a:r>
              <a:rPr lang="zh-TW" altLang="en-US" b="1" dirty="0" smtClean="0"/>
              <a:t>上升，這可不</a:t>
            </a:r>
            <a:r>
              <a:rPr lang="zh-TW" altLang="en-US" b="1" dirty="0"/>
              <a:t>一定是</a:t>
            </a:r>
            <a:r>
              <a:rPr lang="zh-TW" altLang="en-US" b="1" dirty="0" smtClean="0"/>
              <a:t>好事，因為</a:t>
            </a:r>
            <a:r>
              <a:rPr lang="zh-TW" altLang="en-US" b="1" dirty="0"/>
              <a:t>這可能意昧</a:t>
            </a:r>
            <a:r>
              <a:rPr lang="zh-TW" altLang="en-US" b="1" dirty="0" smtClean="0"/>
              <a:t>著一些</a:t>
            </a:r>
            <a:r>
              <a:rPr lang="zh-TW" altLang="en-US" b="1" dirty="0"/>
              <a:t>賺到錢的人要大賣</a:t>
            </a:r>
            <a:r>
              <a:rPr lang="zh-TW" altLang="en-US" b="1" dirty="0" smtClean="0"/>
              <a:t>了股價</a:t>
            </a:r>
            <a:r>
              <a:rPr lang="zh-TW" altLang="en-US" b="1" dirty="0"/>
              <a:t>可能會下跌 </a:t>
            </a:r>
            <a:endParaRPr lang="en-US" altLang="zh-TW" b="1" dirty="0"/>
          </a:p>
          <a:p>
            <a:endParaRPr lang="en-US" altLang="zh-TW" b="1" dirty="0" smtClean="0"/>
          </a:p>
          <a:p>
            <a:endParaRPr lang="zh-TW" altLang="en-US" b="1" dirty="0"/>
          </a:p>
          <a:p>
            <a:endParaRPr lang="zh-TW" altLang="en-US" dirty="0"/>
          </a:p>
        </p:txBody>
      </p:sp>
    </p:spTree>
    <p:extLst>
      <p:ext uri="{BB962C8B-B14F-4D97-AF65-F5344CB8AC3E}">
        <p14:creationId xmlns:p14="http://schemas.microsoft.com/office/powerpoint/2010/main" val="301705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
            </a:r>
            <a:br>
              <a:rPr lang="en-US" altLang="zh-TW" b="1" dirty="0" smtClean="0"/>
            </a:br>
            <a:r>
              <a:rPr lang="en-US" altLang="zh-TW" b="1" dirty="0" smtClean="0"/>
              <a:t>EPS </a:t>
            </a:r>
            <a:r>
              <a:rPr lang="en-US" altLang="zh-TW" b="1" dirty="0"/>
              <a:t>(Earning per Share</a:t>
            </a:r>
            <a:r>
              <a:rPr lang="en-US" altLang="zh-TW" b="1" dirty="0" smtClean="0"/>
              <a:t>)</a:t>
            </a:r>
            <a:r>
              <a:rPr lang="zh-TW" altLang="en-US" b="1" dirty="0" smtClean="0"/>
              <a:t> </a:t>
            </a:r>
            <a:r>
              <a:rPr lang="en-US" altLang="zh-TW" b="1" dirty="0" smtClean="0"/>
              <a:t>&amp;</a:t>
            </a:r>
            <a:r>
              <a:rPr lang="zh-TW" altLang="en-US" b="1" dirty="0" smtClean="0"/>
              <a:t> 本益比</a:t>
            </a:r>
            <a:r>
              <a:rPr lang="en-US" altLang="zh-TW" b="1" dirty="0"/>
              <a:t/>
            </a:r>
            <a:br>
              <a:rPr lang="en-US" altLang="zh-TW" b="1" dirty="0"/>
            </a:br>
            <a:endParaRPr lang="zh-TW" altLang="en-US" dirty="0"/>
          </a:p>
        </p:txBody>
      </p:sp>
      <p:sp>
        <p:nvSpPr>
          <p:cNvPr id="3" name="內容版面配置區 2"/>
          <p:cNvSpPr>
            <a:spLocks noGrp="1"/>
          </p:cNvSpPr>
          <p:nvPr>
            <p:ph idx="1"/>
          </p:nvPr>
        </p:nvSpPr>
        <p:spPr/>
        <p:txBody>
          <a:bodyPr/>
          <a:lstStyle/>
          <a:p>
            <a:r>
              <a:rPr lang="zh-TW" altLang="en-US" b="1" dirty="0"/>
              <a:t>真正的</a:t>
            </a:r>
            <a:r>
              <a:rPr lang="zh-TW" altLang="en-US" b="1" dirty="0" smtClean="0"/>
              <a:t>比較，必須</a:t>
            </a:r>
            <a:r>
              <a:rPr lang="zh-TW" altLang="en-US" b="1" dirty="0"/>
              <a:t>建立在相同標準</a:t>
            </a:r>
            <a:r>
              <a:rPr lang="zh-TW" altLang="en-US" b="1" dirty="0" smtClean="0"/>
              <a:t>上</a:t>
            </a:r>
            <a:endParaRPr lang="en-US" altLang="zh-TW" b="1" dirty="0" smtClean="0"/>
          </a:p>
          <a:p>
            <a:r>
              <a:rPr lang="zh-TW" altLang="en-US" b="1" dirty="0"/>
              <a:t>每</a:t>
            </a:r>
            <a:r>
              <a:rPr lang="zh-TW" altLang="en-US" b="1" dirty="0" smtClean="0"/>
              <a:t>股盈餘</a:t>
            </a:r>
            <a:r>
              <a:rPr lang="en-US" altLang="zh-TW" b="1" dirty="0" smtClean="0"/>
              <a:t>(EPS)=</a:t>
            </a:r>
            <a:r>
              <a:rPr lang="zh-TW" altLang="en-US" b="1" dirty="0" smtClean="0"/>
              <a:t>公司淨賺的錢 </a:t>
            </a:r>
            <a:r>
              <a:rPr lang="en-US" altLang="zh-TW" b="1" dirty="0" smtClean="0"/>
              <a:t>/</a:t>
            </a:r>
            <a:r>
              <a:rPr lang="zh-TW" altLang="en-US" b="1" dirty="0" smtClean="0"/>
              <a:t> 公司發行的股票數</a:t>
            </a:r>
            <a:endParaRPr lang="en-US" altLang="zh-TW" b="1" dirty="0" smtClean="0"/>
          </a:p>
          <a:p>
            <a:r>
              <a:rPr lang="zh-TW" altLang="en-US" b="1" dirty="0"/>
              <a:t>本</a:t>
            </a:r>
            <a:r>
              <a:rPr lang="zh-TW" altLang="en-US" b="1" dirty="0" smtClean="0"/>
              <a:t>益比</a:t>
            </a:r>
            <a:r>
              <a:rPr lang="en-US" altLang="zh-TW" b="1" dirty="0" smtClean="0"/>
              <a:t>=</a:t>
            </a:r>
            <a:r>
              <a:rPr lang="zh-TW" altLang="en-US" b="1" dirty="0" smtClean="0"/>
              <a:t>股價 </a:t>
            </a:r>
            <a:r>
              <a:rPr lang="en-US" altLang="zh-TW" b="1" dirty="0" smtClean="0"/>
              <a:t>/ EPS : </a:t>
            </a:r>
            <a:r>
              <a:rPr lang="zh-TW" altLang="en-US" b="1" dirty="0" smtClean="0"/>
              <a:t>代表</a:t>
            </a:r>
            <a:r>
              <a:rPr lang="zh-TW" altLang="en-US" b="1" dirty="0"/>
              <a:t>「要多久才會回本」</a:t>
            </a:r>
          </a:p>
          <a:p>
            <a:endParaRPr lang="zh-TW" altLang="en-US" b="1" dirty="0"/>
          </a:p>
          <a:p>
            <a:r>
              <a:rPr lang="en-US" altLang="zh-TW" dirty="0">
                <a:solidFill>
                  <a:schemeClr val="tx1"/>
                </a:solidFill>
              </a:rPr>
              <a:t>Ex:</a:t>
            </a:r>
          </a:p>
          <a:p>
            <a:pPr marL="0" indent="0">
              <a:buNone/>
            </a:pPr>
            <a:r>
              <a:rPr lang="zh-TW" altLang="en-US" dirty="0">
                <a:solidFill>
                  <a:schemeClr val="tx1"/>
                </a:solidFill>
              </a:rPr>
              <a:t>台積電成本 </a:t>
            </a:r>
            <a:r>
              <a:rPr lang="en-US" altLang="zh-TW" dirty="0">
                <a:solidFill>
                  <a:schemeClr val="tx1"/>
                </a:solidFill>
              </a:rPr>
              <a:t>97 </a:t>
            </a:r>
            <a:r>
              <a:rPr lang="zh-TW" altLang="en-US" dirty="0" smtClean="0">
                <a:solidFill>
                  <a:schemeClr val="tx1"/>
                </a:solidFill>
              </a:rPr>
              <a:t>元，一年</a:t>
            </a:r>
            <a:r>
              <a:rPr lang="zh-TW" altLang="en-US" dirty="0">
                <a:solidFill>
                  <a:schemeClr val="tx1"/>
                </a:solidFill>
              </a:rPr>
              <a:t>賺 </a:t>
            </a:r>
            <a:r>
              <a:rPr lang="en-US" altLang="zh-TW" dirty="0">
                <a:solidFill>
                  <a:schemeClr val="tx1"/>
                </a:solidFill>
              </a:rPr>
              <a:t>6.4 </a:t>
            </a:r>
            <a:r>
              <a:rPr lang="zh-TW" altLang="en-US" dirty="0" smtClean="0">
                <a:solidFill>
                  <a:schemeClr val="tx1"/>
                </a:solidFill>
              </a:rPr>
              <a:t>元，要</a:t>
            </a:r>
            <a:r>
              <a:rPr lang="zh-TW" altLang="en-US" dirty="0">
                <a:solidFill>
                  <a:schemeClr val="tx1"/>
                </a:solidFill>
              </a:rPr>
              <a:t> </a:t>
            </a:r>
            <a:r>
              <a:rPr lang="en-US" altLang="zh-TW" dirty="0">
                <a:solidFill>
                  <a:schemeClr val="tx1"/>
                </a:solidFill>
              </a:rPr>
              <a:t>15.16 </a:t>
            </a:r>
            <a:r>
              <a:rPr lang="zh-TW" altLang="en-US" dirty="0">
                <a:solidFill>
                  <a:schemeClr val="tx1"/>
                </a:solidFill>
              </a:rPr>
              <a:t>年才能回本</a:t>
            </a:r>
          </a:p>
          <a:p>
            <a:endParaRPr lang="zh-TW" altLang="en-US" b="1" dirty="0"/>
          </a:p>
          <a:p>
            <a:endParaRPr lang="zh-TW" altLang="en-US" dirty="0"/>
          </a:p>
        </p:txBody>
      </p:sp>
    </p:spTree>
    <p:extLst>
      <p:ext uri="{BB962C8B-B14F-4D97-AF65-F5344CB8AC3E}">
        <p14:creationId xmlns:p14="http://schemas.microsoft.com/office/powerpoint/2010/main" val="2231204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動機</a:t>
            </a:r>
            <a:endParaRPr lang="zh-TW" altLang="en-US" sz="4000" dirty="0"/>
          </a:p>
        </p:txBody>
      </p:sp>
      <p:sp>
        <p:nvSpPr>
          <p:cNvPr id="3" name="內容版面配置區 2"/>
          <p:cNvSpPr>
            <a:spLocks noGrp="1"/>
          </p:cNvSpPr>
          <p:nvPr>
            <p:ph idx="1"/>
          </p:nvPr>
        </p:nvSpPr>
        <p:spPr/>
        <p:txBody>
          <a:bodyPr/>
          <a:lstStyle/>
          <a:p>
            <a:r>
              <a:rPr lang="zh-TW" altLang="en-US" dirty="0" smtClean="0"/>
              <a:t>進入職場，投資理財的重要性。</a:t>
            </a:r>
            <a:endParaRPr lang="en-US" altLang="zh-TW" dirty="0" smtClean="0"/>
          </a:p>
          <a:p>
            <a:r>
              <a:rPr lang="zh-TW" altLang="en-US" dirty="0" smtClean="0"/>
              <a:t>了解世界產業的供需相關層面</a:t>
            </a:r>
            <a:endParaRPr lang="en-US" altLang="zh-TW" dirty="0" smtClean="0"/>
          </a:p>
          <a:p>
            <a:r>
              <a:rPr lang="zh-TW" altLang="en-US" dirty="0" smtClean="0"/>
              <a:t>賺錢，</a:t>
            </a:r>
            <a:r>
              <a:rPr lang="zh-TW" altLang="en-US" dirty="0"/>
              <a:t>獲得自己工作以外的</a:t>
            </a:r>
            <a:r>
              <a:rPr lang="zh-TW" altLang="en-US" dirty="0" smtClean="0"/>
              <a:t>報酬</a:t>
            </a:r>
            <a:endParaRPr lang="en-US" altLang="zh-TW" dirty="0" smtClean="0"/>
          </a:p>
          <a:p>
            <a:endParaRPr lang="zh-TW" altLang="en-US" dirty="0"/>
          </a:p>
        </p:txBody>
      </p:sp>
    </p:spTree>
    <p:extLst>
      <p:ext uri="{BB962C8B-B14F-4D97-AF65-F5344CB8AC3E}">
        <p14:creationId xmlns:p14="http://schemas.microsoft.com/office/powerpoint/2010/main" val="4271739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2722" y="394622"/>
            <a:ext cx="10341077" cy="1325563"/>
          </a:xfrm>
        </p:spPr>
        <p:txBody>
          <a:bodyPr>
            <a:normAutofit fontScale="90000"/>
          </a:bodyPr>
          <a:lstStyle/>
          <a:p>
            <a:r>
              <a:rPr lang="en-US" altLang="zh-TW" b="1" dirty="0" smtClean="0"/>
              <a:t/>
            </a:r>
            <a:br>
              <a:rPr lang="en-US" altLang="zh-TW" b="1" dirty="0" smtClean="0"/>
            </a:br>
            <a:r>
              <a:rPr lang="en-US" altLang="zh-TW" b="1" dirty="0"/>
              <a:t/>
            </a:r>
            <a:br>
              <a:rPr lang="en-US" altLang="zh-TW" b="1" dirty="0"/>
            </a:br>
            <a:r>
              <a:rPr lang="zh-TW" altLang="en-US" b="1" dirty="0" smtClean="0"/>
              <a:t>定</a:t>
            </a:r>
            <a:r>
              <a:rPr lang="zh-TW" altLang="en-US" b="1" dirty="0"/>
              <a:t>存</a:t>
            </a:r>
            <a:r>
              <a:rPr lang="zh-TW" altLang="en-US" b="1" dirty="0" smtClean="0"/>
              <a:t>股</a:t>
            </a:r>
            <a:r>
              <a:rPr lang="en-US" altLang="zh-TW" b="1" dirty="0" smtClean="0"/>
              <a:t/>
            </a:r>
            <a:br>
              <a:rPr lang="en-US" altLang="zh-TW" b="1" dirty="0" smtClean="0"/>
            </a:br>
            <a:r>
              <a:rPr lang="zh-TW" altLang="en-US" b="1" dirty="0"/>
              <a:t/>
            </a:r>
            <a:br>
              <a:rPr lang="zh-TW" altLang="en-US" b="1" dirty="0"/>
            </a:br>
            <a:endParaRPr lang="zh-TW" altLang="en-US" dirty="0"/>
          </a:p>
        </p:txBody>
      </p:sp>
      <p:sp>
        <p:nvSpPr>
          <p:cNvPr id="3" name="內容版面配置區 2"/>
          <p:cNvSpPr>
            <a:spLocks noGrp="1"/>
          </p:cNvSpPr>
          <p:nvPr>
            <p:ph idx="1"/>
          </p:nvPr>
        </p:nvSpPr>
        <p:spPr/>
        <p:txBody>
          <a:bodyPr/>
          <a:lstStyle/>
          <a:p>
            <a:r>
              <a:rPr lang="zh-TW" altLang="en-US" b="1" dirty="0"/>
              <a:t>安全穩健、配息</a:t>
            </a:r>
            <a:r>
              <a:rPr lang="zh-TW" altLang="en-US" b="1" dirty="0" smtClean="0"/>
              <a:t>高</a:t>
            </a:r>
            <a:endParaRPr lang="en-US" altLang="zh-TW" b="1" dirty="0" smtClean="0"/>
          </a:p>
          <a:p>
            <a:r>
              <a:rPr lang="zh-TW" altLang="en-US" b="1" dirty="0" smtClean="0"/>
              <a:t>大部分</a:t>
            </a:r>
            <a:r>
              <a:rPr lang="zh-TW" altLang="en-US" b="1" dirty="0"/>
              <a:t>具備</a:t>
            </a:r>
            <a:r>
              <a:rPr lang="zh-TW" altLang="en-US" b="1" dirty="0" smtClean="0"/>
              <a:t>「</a:t>
            </a:r>
            <a:r>
              <a:rPr lang="zh-TW" altLang="en-US" b="1" dirty="0"/>
              <a:t>上市 </a:t>
            </a:r>
            <a:r>
              <a:rPr lang="en-US" altLang="zh-TW" b="1" dirty="0"/>
              <a:t>10 </a:t>
            </a:r>
            <a:r>
              <a:rPr lang="zh-TW" altLang="en-US" b="1" dirty="0"/>
              <a:t>年以上、年年賺錢、年年發股息」</a:t>
            </a:r>
            <a:r>
              <a:rPr lang="zh-TW" altLang="en-US" dirty="0"/>
              <a:t>等條件</a:t>
            </a:r>
            <a:endParaRPr lang="zh-TW" altLang="en-US" b="1" dirty="0"/>
          </a:p>
          <a:p>
            <a:r>
              <a:rPr lang="zh-TW" altLang="en-US" b="1" dirty="0"/>
              <a:t>「定存股」仍是「股票」</a:t>
            </a:r>
            <a:r>
              <a:rPr lang="zh-TW" altLang="en-US" b="1" dirty="0" smtClean="0"/>
              <a:t>，而</a:t>
            </a:r>
            <a:r>
              <a:rPr lang="zh-TW" altLang="en-US" b="1" dirty="0"/>
              <a:t>非「銀行定存</a:t>
            </a:r>
            <a:r>
              <a:rPr lang="zh-TW" altLang="en-US" b="1" dirty="0" smtClean="0"/>
              <a:t>」</a:t>
            </a:r>
            <a:endParaRPr lang="en-US" altLang="zh-TW" b="1" dirty="0" smtClean="0"/>
          </a:p>
          <a:p>
            <a:r>
              <a:rPr lang="zh-TW" altLang="en-US" b="1" dirty="0"/>
              <a:t>原物料「</a:t>
            </a:r>
            <a:r>
              <a:rPr lang="zh-TW" altLang="en-US" b="1" u="sng" dirty="0">
                <a:hlinkClick r:id="rId3"/>
              </a:rPr>
              <a:t>景氣循環股</a:t>
            </a:r>
            <a:r>
              <a:rPr lang="zh-TW" altLang="en-US" b="1" dirty="0"/>
              <a:t>」不一定適合當「定存股」</a:t>
            </a:r>
          </a:p>
          <a:p>
            <a:endParaRPr lang="en-US" altLang="zh-TW" b="1" dirty="0" smtClean="0"/>
          </a:p>
          <a:p>
            <a:endParaRPr lang="zh-TW" altLang="en-US" b="1" dirty="0"/>
          </a:p>
          <a:p>
            <a:endParaRPr lang="zh-TW" altLang="en-US" dirty="0"/>
          </a:p>
        </p:txBody>
      </p:sp>
      <p:pic>
        <p:nvPicPr>
          <p:cNvPr id="4" name="圖片 3"/>
          <p:cNvPicPr>
            <a:picLocks noChangeAspect="1"/>
          </p:cNvPicPr>
          <p:nvPr/>
        </p:nvPicPr>
        <p:blipFill>
          <a:blip r:embed="rId4"/>
          <a:stretch>
            <a:fillRect/>
          </a:stretch>
        </p:blipFill>
        <p:spPr>
          <a:xfrm>
            <a:off x="6243484" y="3973683"/>
            <a:ext cx="4439417" cy="2884317"/>
          </a:xfrm>
          <a:prstGeom prst="rect">
            <a:avLst/>
          </a:prstGeom>
        </p:spPr>
      </p:pic>
    </p:spTree>
    <p:extLst>
      <p:ext uri="{BB962C8B-B14F-4D97-AF65-F5344CB8AC3E}">
        <p14:creationId xmlns:p14="http://schemas.microsoft.com/office/powerpoint/2010/main" val="3609157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t/>
            </a:r>
            <a:br>
              <a:rPr lang="en-US" altLang="zh-TW" b="1" dirty="0" smtClean="0"/>
            </a:br>
            <a:r>
              <a:rPr lang="zh-TW" altLang="en-US" b="1" dirty="0" smtClean="0"/>
              <a:t>景氣循環股 </a:t>
            </a:r>
            <a:r>
              <a:rPr lang="zh-TW" altLang="en-US" b="1" dirty="0"/>
              <a:t/>
            </a:r>
            <a:br>
              <a:rPr lang="zh-TW" altLang="en-US" b="1" dirty="0"/>
            </a:br>
            <a:endParaRPr lang="zh-TW" altLang="en-US" dirty="0"/>
          </a:p>
        </p:txBody>
      </p:sp>
      <p:sp>
        <p:nvSpPr>
          <p:cNvPr id="3" name="內容版面配置區 2"/>
          <p:cNvSpPr>
            <a:spLocks noGrp="1"/>
          </p:cNvSpPr>
          <p:nvPr>
            <p:ph idx="1"/>
          </p:nvPr>
        </p:nvSpPr>
        <p:spPr/>
        <p:txBody>
          <a:bodyPr/>
          <a:lstStyle/>
          <a:p>
            <a:r>
              <a:rPr lang="zh-TW" altLang="en-US" b="1" dirty="0"/>
              <a:t>受「供」與「需」影響劇烈的</a:t>
            </a:r>
            <a:r>
              <a:rPr lang="zh-TW" altLang="en-US" b="1" dirty="0" smtClean="0"/>
              <a:t>股票</a:t>
            </a:r>
            <a:endParaRPr lang="en-US" altLang="zh-TW" b="1" dirty="0" smtClean="0"/>
          </a:p>
          <a:p>
            <a:r>
              <a:rPr lang="zh-TW" altLang="en-US" b="1" dirty="0"/>
              <a:t>景氣循環股會連續多年的</a:t>
            </a:r>
            <a:r>
              <a:rPr lang="zh-TW" altLang="en-US" b="1" dirty="0" smtClean="0"/>
              <a:t>上漲</a:t>
            </a:r>
            <a:r>
              <a:rPr lang="zh-TW" altLang="en-US" b="1" dirty="0"/>
              <a:t>，</a:t>
            </a:r>
            <a:r>
              <a:rPr lang="zh-TW" altLang="en-US" b="1" dirty="0" smtClean="0"/>
              <a:t>又</a:t>
            </a:r>
            <a:r>
              <a:rPr lang="zh-TW" altLang="en-US" b="1" dirty="0"/>
              <a:t>連續多年的低迷</a:t>
            </a:r>
          </a:p>
          <a:p>
            <a:endParaRPr lang="zh-TW" altLang="en-US" b="1" dirty="0"/>
          </a:p>
          <a:p>
            <a:endParaRPr lang="zh-TW" altLang="en-US" dirty="0"/>
          </a:p>
        </p:txBody>
      </p:sp>
      <p:pic>
        <p:nvPicPr>
          <p:cNvPr id="4" name="圖片 3"/>
          <p:cNvPicPr>
            <a:picLocks noChangeAspect="1"/>
          </p:cNvPicPr>
          <p:nvPr/>
        </p:nvPicPr>
        <p:blipFill>
          <a:blip r:embed="rId3"/>
          <a:stretch>
            <a:fillRect/>
          </a:stretch>
        </p:blipFill>
        <p:spPr>
          <a:xfrm>
            <a:off x="2526890" y="3206845"/>
            <a:ext cx="5056804" cy="3105055"/>
          </a:xfrm>
          <a:prstGeom prst="rect">
            <a:avLst/>
          </a:prstGeom>
        </p:spPr>
      </p:pic>
    </p:spTree>
    <p:extLst>
      <p:ext uri="{BB962C8B-B14F-4D97-AF65-F5344CB8AC3E}">
        <p14:creationId xmlns:p14="http://schemas.microsoft.com/office/powerpoint/2010/main" val="3161321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動平均濾波器</a:t>
            </a:r>
            <a:r>
              <a:rPr lang="en-US" altLang="zh-TW" dirty="0"/>
              <a:t>(moving average filter)</a:t>
            </a:r>
            <a:endParaRPr lang="zh-TW" altLang="en-US" dirty="0"/>
          </a:p>
        </p:txBody>
      </p:sp>
      <p:sp>
        <p:nvSpPr>
          <p:cNvPr id="3" name="內容版面配置區 2"/>
          <p:cNvSpPr>
            <a:spLocks noGrp="1"/>
          </p:cNvSpPr>
          <p:nvPr>
            <p:ph idx="1"/>
          </p:nvPr>
        </p:nvSpPr>
        <p:spPr>
          <a:xfrm>
            <a:off x="454743" y="1845290"/>
            <a:ext cx="11562735" cy="4351338"/>
          </a:xfrm>
        </p:spPr>
        <p:txBody>
          <a:bodyPr/>
          <a:lstStyle/>
          <a:p>
            <a:r>
              <a:rPr lang="en-US" altLang="zh-TW" dirty="0"/>
              <a:t>simple moving average (SMA</a:t>
            </a:r>
            <a:r>
              <a:rPr lang="en-US" altLang="zh-TW" dirty="0" smtClean="0"/>
              <a:t>):</a:t>
            </a:r>
            <a:r>
              <a:rPr lang="zh-TW" altLang="en-US" dirty="0"/>
              <a:t>取目前輸入之前的</a:t>
            </a:r>
            <a:r>
              <a:rPr lang="en-US" altLang="zh-TW" dirty="0"/>
              <a:t>N </a:t>
            </a:r>
            <a:r>
              <a:rPr lang="zh-TW" altLang="en-US" dirty="0"/>
              <a:t>個取樣的 非權重</a:t>
            </a:r>
            <a:r>
              <a:rPr lang="zh-TW" altLang="en-US" dirty="0" smtClean="0"/>
              <a:t>平均</a:t>
            </a:r>
            <a:endParaRPr lang="en-US" altLang="zh-TW" dirty="0" smtClean="0"/>
          </a:p>
          <a:p>
            <a:endParaRPr lang="en-US" altLang="zh-TW" dirty="0"/>
          </a:p>
          <a:p>
            <a:endParaRPr lang="en-US" altLang="zh-TW" dirty="0" smtClean="0"/>
          </a:p>
          <a:p>
            <a:endParaRPr lang="en-US" altLang="zh-TW" dirty="0" smtClean="0"/>
          </a:p>
          <a:p>
            <a:r>
              <a:rPr lang="zh-TW" altLang="en-US" dirty="0" smtClean="0"/>
              <a:t>數位</a:t>
            </a:r>
            <a:r>
              <a:rPr lang="zh-TW" altLang="en-US" dirty="0"/>
              <a:t>訊號處理的術語來說</a:t>
            </a:r>
            <a:r>
              <a:rPr lang="en-US" altLang="zh-TW" dirty="0"/>
              <a:t>, </a:t>
            </a:r>
            <a:r>
              <a:rPr lang="zh-TW" altLang="en-US" dirty="0"/>
              <a:t>動平均 濾波器就是一個低通濾波器</a:t>
            </a:r>
            <a:r>
              <a:rPr lang="en-US" altLang="zh-TW" dirty="0"/>
              <a:t>(low pass filter)</a:t>
            </a:r>
          </a:p>
          <a:p>
            <a:r>
              <a:rPr lang="zh-TW" altLang="en-US" dirty="0" smtClean="0"/>
              <a:t>留下慢速變動的部分，為股票長期趨勢</a:t>
            </a:r>
            <a:endParaRPr lang="en-US" altLang="zh-TW" dirty="0" smtClean="0"/>
          </a:p>
          <a:p>
            <a:endParaRPr lang="zh-TW" altLang="en-US" dirty="0"/>
          </a:p>
        </p:txBody>
      </p:sp>
      <p:pic>
        <p:nvPicPr>
          <p:cNvPr id="4" name="圖片 3"/>
          <p:cNvPicPr>
            <a:picLocks noChangeAspect="1"/>
          </p:cNvPicPr>
          <p:nvPr/>
        </p:nvPicPr>
        <p:blipFill>
          <a:blip r:embed="rId3"/>
          <a:stretch>
            <a:fillRect/>
          </a:stretch>
        </p:blipFill>
        <p:spPr>
          <a:xfrm>
            <a:off x="3097468" y="2547323"/>
            <a:ext cx="5505450" cy="1114425"/>
          </a:xfrm>
          <a:prstGeom prst="rect">
            <a:avLst/>
          </a:prstGeom>
        </p:spPr>
      </p:pic>
    </p:spTree>
    <p:extLst>
      <p:ext uri="{BB962C8B-B14F-4D97-AF65-F5344CB8AC3E}">
        <p14:creationId xmlns:p14="http://schemas.microsoft.com/office/powerpoint/2010/main" val="3268310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Pp</a:t>
            </a:r>
          </a:p>
          <a:p>
            <a:endParaRPr lang="zh-TW" altLang="en-US" dirty="0"/>
          </a:p>
        </p:txBody>
      </p:sp>
      <p:pic>
        <p:nvPicPr>
          <p:cNvPr id="4" name="圖片 3"/>
          <p:cNvPicPr>
            <a:picLocks noChangeAspect="1"/>
          </p:cNvPicPr>
          <p:nvPr/>
        </p:nvPicPr>
        <p:blipFill>
          <a:blip r:embed="rId2"/>
          <a:stretch>
            <a:fillRect/>
          </a:stretch>
        </p:blipFill>
        <p:spPr>
          <a:xfrm>
            <a:off x="838200" y="1690688"/>
            <a:ext cx="10487025" cy="1152525"/>
          </a:xfrm>
          <a:prstGeom prst="rect">
            <a:avLst/>
          </a:prstGeom>
        </p:spPr>
      </p:pic>
      <p:pic>
        <p:nvPicPr>
          <p:cNvPr id="5" name="圖片 4"/>
          <p:cNvPicPr>
            <a:picLocks noChangeAspect="1"/>
          </p:cNvPicPr>
          <p:nvPr/>
        </p:nvPicPr>
        <p:blipFill>
          <a:blip r:embed="rId3"/>
          <a:stretch>
            <a:fillRect/>
          </a:stretch>
        </p:blipFill>
        <p:spPr>
          <a:xfrm>
            <a:off x="3682968" y="3016251"/>
            <a:ext cx="4354116" cy="3580324"/>
          </a:xfrm>
          <a:prstGeom prst="rect">
            <a:avLst/>
          </a:prstGeom>
        </p:spPr>
      </p:pic>
    </p:spTree>
    <p:extLst>
      <p:ext uri="{BB962C8B-B14F-4D97-AF65-F5344CB8AC3E}">
        <p14:creationId xmlns:p14="http://schemas.microsoft.com/office/powerpoint/2010/main" val="4178389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Z transform</a:t>
            </a:r>
            <a:endParaRPr lang="zh-TW" altLang="en-US" dirty="0"/>
          </a:p>
        </p:txBody>
      </p:sp>
      <p:sp>
        <p:nvSpPr>
          <p:cNvPr id="3" name="內容版面配置區 2"/>
          <p:cNvSpPr>
            <a:spLocks noGrp="1"/>
          </p:cNvSpPr>
          <p:nvPr>
            <p:ph idx="1"/>
          </p:nvPr>
        </p:nvSpPr>
        <p:spPr/>
        <p:txBody>
          <a:bodyPr/>
          <a:lstStyle/>
          <a:p>
            <a:r>
              <a:rPr lang="en-US" altLang="zh-TW" dirty="0" smtClean="0"/>
              <a:t>Pp</a:t>
            </a:r>
          </a:p>
          <a:p>
            <a:endParaRPr lang="zh-TW" altLang="en-US" dirty="0"/>
          </a:p>
        </p:txBody>
      </p:sp>
      <p:pic>
        <p:nvPicPr>
          <p:cNvPr id="4" name="圖片 3"/>
          <p:cNvPicPr>
            <a:picLocks noChangeAspect="1"/>
          </p:cNvPicPr>
          <p:nvPr/>
        </p:nvPicPr>
        <p:blipFill>
          <a:blip r:embed="rId3"/>
          <a:stretch>
            <a:fillRect/>
          </a:stretch>
        </p:blipFill>
        <p:spPr>
          <a:xfrm>
            <a:off x="838200" y="1803503"/>
            <a:ext cx="4686300" cy="1228725"/>
          </a:xfrm>
          <a:prstGeom prst="rect">
            <a:avLst/>
          </a:prstGeom>
        </p:spPr>
      </p:pic>
      <p:pic>
        <p:nvPicPr>
          <p:cNvPr id="5" name="圖片 4"/>
          <p:cNvPicPr>
            <a:picLocks noChangeAspect="1"/>
          </p:cNvPicPr>
          <p:nvPr/>
        </p:nvPicPr>
        <p:blipFill>
          <a:blip r:embed="rId4"/>
          <a:stretch>
            <a:fillRect/>
          </a:stretch>
        </p:blipFill>
        <p:spPr>
          <a:xfrm>
            <a:off x="838200" y="3512317"/>
            <a:ext cx="4503006" cy="2799583"/>
          </a:xfrm>
          <a:prstGeom prst="rect">
            <a:avLst/>
          </a:prstGeom>
        </p:spPr>
      </p:pic>
      <p:pic>
        <p:nvPicPr>
          <p:cNvPr id="6" name="圖片 5"/>
          <p:cNvPicPr>
            <a:picLocks noChangeAspect="1"/>
          </p:cNvPicPr>
          <p:nvPr/>
        </p:nvPicPr>
        <p:blipFill>
          <a:blip r:embed="rId5"/>
          <a:stretch>
            <a:fillRect/>
          </a:stretch>
        </p:blipFill>
        <p:spPr>
          <a:xfrm>
            <a:off x="6236900" y="3512317"/>
            <a:ext cx="4975362" cy="3214534"/>
          </a:xfrm>
          <a:prstGeom prst="rect">
            <a:avLst/>
          </a:prstGeom>
        </p:spPr>
      </p:pic>
    </p:spTree>
    <p:extLst>
      <p:ext uri="{BB962C8B-B14F-4D97-AF65-F5344CB8AC3E}">
        <p14:creationId xmlns:p14="http://schemas.microsoft.com/office/powerpoint/2010/main" val="4062415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a:xfrm>
            <a:off x="570271" y="1825625"/>
            <a:ext cx="11139948" cy="4351338"/>
          </a:xfrm>
        </p:spPr>
        <p:txBody>
          <a:bodyPr/>
          <a:lstStyle/>
          <a:p>
            <a:r>
              <a:rPr lang="zh-TW" altLang="en-US" dirty="0" smtClean="0"/>
              <a:t>股票</a:t>
            </a:r>
            <a:r>
              <a:rPr lang="en-US" altLang="zh-TW" dirty="0" smtClean="0"/>
              <a:t>:</a:t>
            </a:r>
            <a:r>
              <a:rPr lang="zh-TW" altLang="en-US" dirty="0" smtClean="0">
                <a:solidFill>
                  <a:schemeClr val="tx1"/>
                </a:solidFill>
              </a:rPr>
              <a:t>是</a:t>
            </a:r>
            <a:r>
              <a:rPr lang="zh-TW" altLang="en-US" dirty="0">
                <a:solidFill>
                  <a:schemeClr val="tx1"/>
                </a:solidFill>
                <a:hlinkClick r:id="rId3" tooltip="股份公司"/>
              </a:rPr>
              <a:t>股份公司</a:t>
            </a:r>
            <a:r>
              <a:rPr lang="zh-TW" altLang="en-US" dirty="0">
                <a:solidFill>
                  <a:schemeClr val="tx1"/>
                </a:solidFill>
              </a:rPr>
              <a:t>為籌集資金發給</a:t>
            </a:r>
            <a:r>
              <a:rPr lang="zh-TW" altLang="en-US" dirty="0">
                <a:solidFill>
                  <a:schemeClr val="tx1"/>
                </a:solidFill>
                <a:hlinkClick r:id="rId4" tooltip="投資者"/>
              </a:rPr>
              <a:t>投資者</a:t>
            </a:r>
            <a:r>
              <a:rPr lang="zh-TW" altLang="en-US" dirty="0">
                <a:solidFill>
                  <a:schemeClr val="tx1"/>
                </a:solidFill>
              </a:rPr>
              <a:t>作為</a:t>
            </a:r>
            <a:r>
              <a:rPr lang="zh-TW" altLang="en-US" dirty="0" smtClean="0">
                <a:solidFill>
                  <a:schemeClr val="tx1"/>
                </a:solidFill>
              </a:rPr>
              <a:t>公司資</a:t>
            </a:r>
            <a:r>
              <a:rPr lang="zh-TW" altLang="en-US" dirty="0">
                <a:solidFill>
                  <a:schemeClr val="tx1"/>
                </a:solidFill>
              </a:rPr>
              <a:t>本</a:t>
            </a:r>
            <a:r>
              <a:rPr lang="zh-TW" altLang="en-US" dirty="0" smtClean="0">
                <a:solidFill>
                  <a:schemeClr val="tx1"/>
                </a:solidFill>
              </a:rPr>
              <a:t>部分</a:t>
            </a:r>
            <a:r>
              <a:rPr lang="zh-TW" altLang="en-US" dirty="0">
                <a:solidFill>
                  <a:schemeClr val="tx1"/>
                </a:solidFill>
              </a:rPr>
              <a:t>所有權的</a:t>
            </a:r>
            <a:r>
              <a:rPr lang="zh-TW" altLang="en-US" dirty="0" smtClean="0">
                <a:solidFill>
                  <a:schemeClr val="tx1"/>
                </a:solidFill>
              </a:rPr>
              <a:t>憑證，</a:t>
            </a:r>
            <a:r>
              <a:rPr lang="zh-TW" altLang="en-US" dirty="0">
                <a:solidFill>
                  <a:schemeClr val="tx1"/>
                </a:solidFill>
              </a:rPr>
              <a:t>並分享公司成長或交易市場波動帶來的利潤；但也要共同承擔公司運作錯誤所帶來的風險</a:t>
            </a:r>
            <a:r>
              <a:rPr lang="zh-TW" altLang="en-US" dirty="0" smtClean="0">
                <a:solidFill>
                  <a:schemeClr val="tx1"/>
                </a:solidFill>
              </a:rPr>
              <a:t>。</a:t>
            </a:r>
            <a:endParaRPr lang="en-US" altLang="zh-TW" dirty="0" smtClean="0">
              <a:solidFill>
                <a:schemeClr val="tx1"/>
              </a:solidFill>
            </a:endParaRPr>
          </a:p>
          <a:p>
            <a:r>
              <a:rPr lang="zh-TW" altLang="en-US" dirty="0" smtClean="0">
                <a:solidFill>
                  <a:srgbClr val="FF0000"/>
                </a:solidFill>
              </a:rPr>
              <a:t>加權指數</a:t>
            </a:r>
            <a:r>
              <a:rPr lang="zh-TW" altLang="en-US" dirty="0" smtClean="0">
                <a:solidFill>
                  <a:schemeClr val="tx1"/>
                </a:solidFill>
              </a:rPr>
              <a:t>代表一群股票的經濟走向。</a:t>
            </a:r>
            <a:endParaRPr lang="en-US" altLang="zh-TW" dirty="0" smtClean="0">
              <a:solidFill>
                <a:schemeClr val="tx1"/>
              </a:solidFill>
            </a:endParaRPr>
          </a:p>
          <a:p>
            <a:r>
              <a:rPr lang="zh-TW" altLang="en-US" dirty="0" smtClean="0">
                <a:solidFill>
                  <a:schemeClr val="tx1"/>
                </a:solidFill>
              </a:rPr>
              <a:t>利用 </a:t>
            </a:r>
            <a:r>
              <a:rPr lang="en-US" altLang="zh-TW" dirty="0" smtClean="0">
                <a:solidFill>
                  <a:srgbClr val="FF0000"/>
                </a:solidFill>
              </a:rPr>
              <a:t>K</a:t>
            </a:r>
            <a:r>
              <a:rPr lang="zh-TW" altLang="en-US" dirty="0" smtClean="0">
                <a:solidFill>
                  <a:srgbClr val="FF0000"/>
                </a:solidFill>
              </a:rPr>
              <a:t>線圖</a:t>
            </a:r>
            <a:r>
              <a:rPr lang="zh-TW" altLang="en-US" dirty="0" smtClean="0">
                <a:solidFill>
                  <a:schemeClr val="tx1"/>
                </a:solidFill>
              </a:rPr>
              <a:t>來分析每檔股票的趨勢。</a:t>
            </a:r>
            <a:endParaRPr lang="en-US" altLang="zh-TW" dirty="0" smtClean="0">
              <a:solidFill>
                <a:schemeClr val="tx1"/>
              </a:solidFill>
            </a:endParaRPr>
          </a:p>
          <a:p>
            <a:r>
              <a:rPr lang="zh-TW" altLang="en-US" dirty="0" smtClean="0">
                <a:solidFill>
                  <a:srgbClr val="FF0000"/>
                </a:solidFill>
              </a:rPr>
              <a:t>定存股 </a:t>
            </a:r>
            <a:r>
              <a:rPr lang="zh-TW" altLang="en-US" dirty="0" smtClean="0">
                <a:solidFill>
                  <a:schemeClr val="tx1"/>
                </a:solidFill>
              </a:rPr>
              <a:t>與 </a:t>
            </a:r>
            <a:r>
              <a:rPr lang="zh-TW" altLang="en-US" dirty="0" smtClean="0">
                <a:solidFill>
                  <a:srgbClr val="FF0000"/>
                </a:solidFill>
              </a:rPr>
              <a:t>景氣循環股</a:t>
            </a:r>
            <a:r>
              <a:rPr lang="zh-TW" altLang="en-US" dirty="0" smtClean="0">
                <a:solidFill>
                  <a:schemeClr val="tx1"/>
                </a:solidFill>
              </a:rPr>
              <a:t>的分辨。</a:t>
            </a:r>
            <a:endParaRPr lang="en-US" altLang="zh-TW" dirty="0" smtClean="0">
              <a:solidFill>
                <a:schemeClr val="tx1"/>
              </a:solidFill>
            </a:endParaRPr>
          </a:p>
          <a:p>
            <a:r>
              <a:rPr lang="zh-TW" altLang="en-US" dirty="0" smtClean="0">
                <a:solidFill>
                  <a:schemeClr val="tx1"/>
                </a:solidFill>
              </a:rPr>
              <a:t>利用 </a:t>
            </a:r>
            <a:r>
              <a:rPr lang="en-US" altLang="zh-TW" dirty="0" smtClean="0">
                <a:solidFill>
                  <a:srgbClr val="FF0000"/>
                </a:solidFill>
              </a:rPr>
              <a:t>EPS</a:t>
            </a:r>
            <a:r>
              <a:rPr lang="zh-TW" altLang="en-US" dirty="0" smtClean="0">
                <a:solidFill>
                  <a:schemeClr val="tx1"/>
                </a:solidFill>
              </a:rPr>
              <a:t>與</a:t>
            </a:r>
            <a:r>
              <a:rPr lang="zh-TW" altLang="en-US" dirty="0" smtClean="0">
                <a:solidFill>
                  <a:srgbClr val="FF0000"/>
                </a:solidFill>
              </a:rPr>
              <a:t>本益比</a:t>
            </a:r>
            <a:r>
              <a:rPr lang="zh-TW" altLang="en-US" dirty="0" smtClean="0">
                <a:solidFill>
                  <a:schemeClr val="tx1"/>
                </a:solidFill>
              </a:rPr>
              <a:t>來</a:t>
            </a:r>
            <a:r>
              <a:rPr lang="zh-TW" altLang="en-US" b="1" dirty="0" smtClean="0"/>
              <a:t>考量是否適合投資</a:t>
            </a:r>
            <a:endParaRPr lang="zh-TW" altLang="en-US" b="1" dirty="0"/>
          </a:p>
          <a:p>
            <a:endParaRPr lang="en-US" altLang="zh-TW" dirty="0" smtClean="0">
              <a:solidFill>
                <a:schemeClr val="tx1"/>
              </a:solidFill>
            </a:endParaRPr>
          </a:p>
          <a:p>
            <a:endParaRPr lang="zh-TW" altLang="en-US" dirty="0">
              <a:solidFill>
                <a:schemeClr val="tx1"/>
              </a:solidFill>
            </a:endParaRPr>
          </a:p>
        </p:txBody>
      </p:sp>
    </p:spTree>
    <p:extLst>
      <p:ext uri="{BB962C8B-B14F-4D97-AF65-F5344CB8AC3E}">
        <p14:creationId xmlns:p14="http://schemas.microsoft.com/office/powerpoint/2010/main" val="2503127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a:t>
            </a:r>
            <a:r>
              <a:rPr lang="en-US" altLang="zh-TW" dirty="0" smtClean="0"/>
              <a:t>eference</a:t>
            </a:r>
            <a:endParaRPr lang="zh-TW" altLang="en-US" dirty="0"/>
          </a:p>
        </p:txBody>
      </p:sp>
      <p:sp>
        <p:nvSpPr>
          <p:cNvPr id="3" name="內容版面配置區 2"/>
          <p:cNvSpPr>
            <a:spLocks noGrp="1"/>
          </p:cNvSpPr>
          <p:nvPr>
            <p:ph idx="1"/>
          </p:nvPr>
        </p:nvSpPr>
        <p:spPr>
          <a:xfrm>
            <a:off x="838200" y="1825625"/>
            <a:ext cx="10515600" cy="4351338"/>
          </a:xfrm>
        </p:spPr>
        <p:txBody>
          <a:bodyPr/>
          <a:lstStyle/>
          <a:p>
            <a:r>
              <a:rPr lang="en-US" altLang="zh-TW" dirty="0">
                <a:solidFill>
                  <a:schemeClr val="tx1"/>
                </a:solidFill>
                <a:hlinkClick r:id="rId2"/>
              </a:rPr>
              <a:t>https://</a:t>
            </a:r>
            <a:r>
              <a:rPr lang="en-US" altLang="zh-TW" dirty="0" smtClean="0">
                <a:solidFill>
                  <a:schemeClr val="tx1"/>
                </a:solidFill>
                <a:hlinkClick r:id="rId2"/>
              </a:rPr>
              <a:t>www.cmoney.tw/learn/course/cmoney/topic/120</a:t>
            </a:r>
            <a:endParaRPr lang="en-US" altLang="zh-TW" dirty="0" smtClean="0">
              <a:solidFill>
                <a:schemeClr val="tx1"/>
              </a:solidFill>
            </a:endParaRPr>
          </a:p>
          <a:p>
            <a:r>
              <a:rPr lang="en-US" altLang="zh-TW" dirty="0">
                <a:solidFill>
                  <a:schemeClr val="tx1"/>
                </a:solidFill>
                <a:hlinkClick r:id="rId3"/>
              </a:rPr>
              <a:t>http://</a:t>
            </a:r>
            <a:r>
              <a:rPr lang="en-US" altLang="zh-TW" dirty="0" smtClean="0">
                <a:solidFill>
                  <a:schemeClr val="tx1"/>
                </a:solidFill>
                <a:hlinkClick r:id="rId3"/>
              </a:rPr>
              <a:t>www.cmoney.tw/notes/note-detail.aspx?cid=22814&amp;nid=6054</a:t>
            </a:r>
            <a:endParaRPr lang="en-US" altLang="zh-TW" dirty="0" smtClean="0">
              <a:solidFill>
                <a:schemeClr val="tx1"/>
              </a:solidFill>
            </a:endParaRPr>
          </a:p>
          <a:p>
            <a:r>
              <a:rPr lang="en-US" altLang="zh-TW" dirty="0">
                <a:solidFill>
                  <a:schemeClr val="tx1"/>
                </a:solidFill>
                <a:hlinkClick r:id="rId4"/>
              </a:rPr>
              <a:t>https://</a:t>
            </a:r>
            <a:r>
              <a:rPr lang="en-US" altLang="zh-TW" dirty="0" smtClean="0">
                <a:solidFill>
                  <a:schemeClr val="tx1"/>
                </a:solidFill>
                <a:hlinkClick r:id="rId4"/>
              </a:rPr>
              <a:t>www.cmoney.tw/notes/note-detail.aspx?nid=29083</a:t>
            </a:r>
            <a:endParaRPr lang="en-US" altLang="zh-TW" dirty="0" smtClean="0">
              <a:solidFill>
                <a:schemeClr val="tx1"/>
              </a:solidFill>
            </a:endParaRPr>
          </a:p>
          <a:p>
            <a:r>
              <a:rPr lang="en-US" altLang="zh-TW" dirty="0">
                <a:solidFill>
                  <a:schemeClr val="tx1"/>
                </a:solidFill>
                <a:hlinkClick r:id="rId5"/>
              </a:rPr>
              <a:t>http://</a:t>
            </a:r>
            <a:r>
              <a:rPr lang="en-US" altLang="zh-TW" dirty="0" smtClean="0">
                <a:solidFill>
                  <a:schemeClr val="tx1"/>
                </a:solidFill>
                <a:hlinkClick r:id="rId5"/>
              </a:rPr>
              <a:t>www.bituzi.com/2013/12/blog-post_17.html</a:t>
            </a:r>
            <a:endParaRPr lang="en-US" altLang="zh-TW" dirty="0" smtClean="0">
              <a:solidFill>
                <a:schemeClr val="tx1"/>
              </a:solidFill>
            </a:endParaRPr>
          </a:p>
          <a:p>
            <a:r>
              <a:rPr lang="en-US" altLang="zh-TW" dirty="0">
                <a:solidFill>
                  <a:schemeClr val="tx1"/>
                </a:solidFill>
              </a:rPr>
              <a:t>http://programmermagazine.github.io/201312/htm/article3.html</a:t>
            </a:r>
            <a:endParaRPr lang="en-US" altLang="zh-TW" dirty="0" smtClean="0">
              <a:solidFill>
                <a:schemeClr val="tx1"/>
              </a:solidFill>
            </a:endParaRPr>
          </a:p>
          <a:p>
            <a:endParaRPr lang="zh-TW" altLang="en-US" dirty="0"/>
          </a:p>
        </p:txBody>
      </p:sp>
    </p:spTree>
    <p:extLst>
      <p:ext uri="{BB962C8B-B14F-4D97-AF65-F5344CB8AC3E}">
        <p14:creationId xmlns:p14="http://schemas.microsoft.com/office/powerpoint/2010/main" val="4054968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243567" y="1202074"/>
            <a:ext cx="10233800" cy="4351338"/>
          </a:xfrm>
        </p:spPr>
        <p:txBody>
          <a:bodyPr/>
          <a:lstStyle/>
          <a:p>
            <a:pPr marL="0" indent="0">
              <a:buNone/>
            </a:pPr>
            <a:r>
              <a:rPr lang="en-US" altLang="zh-TW" dirty="0" smtClean="0"/>
              <a:t>                             </a:t>
            </a:r>
          </a:p>
          <a:p>
            <a:pPr marL="0" indent="0">
              <a:buNone/>
            </a:pPr>
            <a:r>
              <a:rPr lang="en-US" altLang="zh-TW" sz="8000" dirty="0" smtClean="0"/>
              <a:t>		   Thank you</a:t>
            </a:r>
            <a:endParaRPr lang="zh-TW" altLang="en-US" sz="8000" dirty="0"/>
          </a:p>
        </p:txBody>
      </p:sp>
      <p:pic>
        <p:nvPicPr>
          <p:cNvPr id="6" name="圖片 5"/>
          <p:cNvPicPr>
            <a:picLocks noChangeAspect="1"/>
          </p:cNvPicPr>
          <p:nvPr/>
        </p:nvPicPr>
        <p:blipFill>
          <a:blip r:embed="rId2"/>
          <a:stretch>
            <a:fillRect/>
          </a:stretch>
        </p:blipFill>
        <p:spPr>
          <a:xfrm>
            <a:off x="3972560" y="2885161"/>
            <a:ext cx="4246879" cy="3505200"/>
          </a:xfrm>
          <a:prstGeom prst="rect">
            <a:avLst/>
          </a:prstGeom>
        </p:spPr>
      </p:pic>
    </p:spTree>
    <p:extLst>
      <p:ext uri="{BB962C8B-B14F-4D97-AF65-F5344CB8AC3E}">
        <p14:creationId xmlns:p14="http://schemas.microsoft.com/office/powerpoint/2010/main" val="381811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100" y="266803"/>
            <a:ext cx="10515600" cy="1325563"/>
          </a:xfrm>
        </p:spPr>
        <p:txBody>
          <a:bodyPr>
            <a:normAutofit/>
          </a:bodyPr>
          <a:lstStyle/>
          <a:p>
            <a:r>
              <a:rPr lang="en-US" altLang="zh-TW" dirty="0" smtClean="0"/>
              <a:t>Outline</a:t>
            </a:r>
            <a:endParaRPr lang="zh-TW" altLang="en-US" dirty="0"/>
          </a:p>
        </p:txBody>
      </p:sp>
      <p:sp>
        <p:nvSpPr>
          <p:cNvPr id="3" name="內容版面配置區 2"/>
          <p:cNvSpPr>
            <a:spLocks noGrp="1"/>
          </p:cNvSpPr>
          <p:nvPr>
            <p:ph idx="1"/>
          </p:nvPr>
        </p:nvSpPr>
        <p:spPr>
          <a:xfrm>
            <a:off x="979100" y="1805961"/>
            <a:ext cx="10233800" cy="4351338"/>
          </a:xfrm>
        </p:spPr>
        <p:txBody>
          <a:bodyPr>
            <a:normAutofit lnSpcReduction="10000"/>
          </a:bodyPr>
          <a:lstStyle/>
          <a:p>
            <a:r>
              <a:rPr lang="zh-TW" altLang="en-US" dirty="0" smtClean="0"/>
              <a:t>股票 </a:t>
            </a:r>
            <a:r>
              <a:rPr lang="en-US" altLang="zh-TW" dirty="0" smtClean="0"/>
              <a:t>&amp;</a:t>
            </a:r>
            <a:r>
              <a:rPr lang="zh-TW" altLang="en-US" dirty="0" smtClean="0"/>
              <a:t> 股市</a:t>
            </a:r>
            <a:endParaRPr lang="en-US" altLang="zh-TW" dirty="0" smtClean="0"/>
          </a:p>
          <a:p>
            <a:r>
              <a:rPr lang="zh-TW" altLang="en-US" dirty="0" smtClean="0"/>
              <a:t>加權指數</a:t>
            </a:r>
            <a:endParaRPr lang="en-US" altLang="zh-TW" dirty="0" smtClean="0"/>
          </a:p>
          <a:p>
            <a:r>
              <a:rPr lang="zh-TW" altLang="en-US" dirty="0" smtClean="0"/>
              <a:t>除權息</a:t>
            </a:r>
            <a:endParaRPr lang="en-US" altLang="zh-TW" dirty="0" smtClean="0"/>
          </a:p>
          <a:p>
            <a:r>
              <a:rPr lang="zh-TW" altLang="en-US" dirty="0"/>
              <a:t>殖</a:t>
            </a:r>
            <a:r>
              <a:rPr lang="zh-TW" altLang="en-US" dirty="0" smtClean="0"/>
              <a:t>利率</a:t>
            </a:r>
            <a:endParaRPr lang="en-US" altLang="zh-TW" dirty="0" smtClean="0"/>
          </a:p>
          <a:p>
            <a:r>
              <a:rPr lang="zh-TW" altLang="en-US" dirty="0" smtClean="0"/>
              <a:t>均線 </a:t>
            </a:r>
            <a:r>
              <a:rPr lang="en-US" altLang="zh-TW" dirty="0" smtClean="0"/>
              <a:t>&amp;</a:t>
            </a:r>
            <a:r>
              <a:rPr lang="zh-TW" altLang="en-US" dirty="0" smtClean="0"/>
              <a:t> </a:t>
            </a:r>
            <a:r>
              <a:rPr lang="en-US" altLang="zh-TW" dirty="0" smtClean="0"/>
              <a:t>K</a:t>
            </a:r>
            <a:r>
              <a:rPr lang="zh-TW" altLang="en-US" dirty="0" smtClean="0"/>
              <a:t>線</a:t>
            </a:r>
            <a:endParaRPr lang="en-US" altLang="zh-TW" dirty="0" smtClean="0"/>
          </a:p>
          <a:p>
            <a:r>
              <a:rPr lang="zh-TW" altLang="en-US" dirty="0"/>
              <a:t>定</a:t>
            </a:r>
            <a:r>
              <a:rPr lang="zh-TW" altLang="en-US" dirty="0" smtClean="0"/>
              <a:t>存股</a:t>
            </a:r>
            <a:r>
              <a:rPr lang="zh-TW" altLang="en-US" dirty="0"/>
              <a:t> </a:t>
            </a:r>
            <a:r>
              <a:rPr lang="en-US" altLang="zh-TW" dirty="0" smtClean="0"/>
              <a:t>&amp;</a:t>
            </a:r>
            <a:r>
              <a:rPr lang="zh-TW" altLang="en-US" dirty="0" smtClean="0"/>
              <a:t> 景氣循環股</a:t>
            </a:r>
            <a:endParaRPr lang="en-US" altLang="zh-TW" dirty="0" smtClean="0"/>
          </a:p>
          <a:p>
            <a:r>
              <a:rPr lang="zh-TW" altLang="en-US" dirty="0" smtClean="0"/>
              <a:t>動平均濾波器</a:t>
            </a:r>
            <a:endParaRPr lang="en-US" altLang="zh-TW" dirty="0" smtClean="0"/>
          </a:p>
          <a:p>
            <a:r>
              <a:rPr lang="en-US" altLang="zh-TW" dirty="0" smtClean="0"/>
              <a:t>Reference</a:t>
            </a:r>
          </a:p>
          <a:p>
            <a:r>
              <a:rPr lang="en-US" altLang="zh-TW" dirty="0" smtClean="0"/>
              <a:t>Conclusion</a:t>
            </a:r>
            <a:endParaRPr lang="en-US" altLang="zh-TW" dirty="0"/>
          </a:p>
          <a:p>
            <a:endParaRPr lang="zh-TW" altLang="en-US" dirty="0"/>
          </a:p>
        </p:txBody>
      </p:sp>
    </p:spTree>
    <p:extLst>
      <p:ext uri="{BB962C8B-B14F-4D97-AF65-F5344CB8AC3E}">
        <p14:creationId xmlns:p14="http://schemas.microsoft.com/office/powerpoint/2010/main" val="2786822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何謂股票</a:t>
            </a:r>
            <a:r>
              <a:rPr lang="en-US" altLang="zh-TW" dirty="0" smtClean="0"/>
              <a:t>:</a:t>
            </a:r>
            <a:endParaRPr lang="zh-TW" altLang="en-US" dirty="0"/>
          </a:p>
        </p:txBody>
      </p:sp>
      <p:sp>
        <p:nvSpPr>
          <p:cNvPr id="3" name="內容版面配置區 2"/>
          <p:cNvSpPr>
            <a:spLocks noGrp="1"/>
          </p:cNvSpPr>
          <p:nvPr>
            <p:ph idx="1"/>
          </p:nvPr>
        </p:nvSpPr>
        <p:spPr/>
        <p:txBody>
          <a:bodyPr>
            <a:normAutofit/>
          </a:bodyPr>
          <a:lstStyle/>
          <a:p>
            <a:r>
              <a:rPr lang="zh-TW" altLang="en-US" b="1" dirty="0"/>
              <a:t>「股票」</a:t>
            </a:r>
            <a:r>
              <a:rPr lang="zh-TW" altLang="en-US" b="1" dirty="0" smtClean="0"/>
              <a:t>就是擁有</a:t>
            </a:r>
            <a:r>
              <a:rPr lang="zh-TW" altLang="en-US" b="1" dirty="0"/>
              <a:t>一間公司部分的</a:t>
            </a:r>
            <a:r>
              <a:rPr lang="zh-TW" altLang="en-US" b="1" dirty="0" smtClean="0"/>
              <a:t>所有權，</a:t>
            </a:r>
            <a:r>
              <a:rPr lang="zh-TW" altLang="en-US" b="1" dirty="0"/>
              <a:t>擁有股權的</a:t>
            </a:r>
            <a:r>
              <a:rPr lang="zh-TW" altLang="en-US" b="1" dirty="0" smtClean="0"/>
              <a:t>證明</a:t>
            </a:r>
            <a:endParaRPr lang="en-US" altLang="zh-TW" b="1" dirty="0" smtClean="0"/>
          </a:p>
          <a:p>
            <a:r>
              <a:rPr lang="en-US" altLang="zh-TW" b="1" dirty="0" smtClean="0"/>
              <a:t>Ex: </a:t>
            </a:r>
            <a:r>
              <a:rPr lang="zh-TW" altLang="en-US" b="1" dirty="0" smtClean="0"/>
              <a:t>  </a:t>
            </a:r>
            <a:r>
              <a:rPr lang="en-US" altLang="zh-TW" b="1" dirty="0" smtClean="0"/>
              <a:t>A</a:t>
            </a:r>
            <a:r>
              <a:rPr lang="zh-TW" altLang="en-US" b="1" dirty="0" smtClean="0"/>
              <a:t>，</a:t>
            </a:r>
            <a:r>
              <a:rPr lang="en-US" altLang="zh-TW" b="1" dirty="0" smtClean="0"/>
              <a:t>B</a:t>
            </a:r>
            <a:r>
              <a:rPr lang="zh-TW" altLang="en-US" b="1" dirty="0" smtClean="0"/>
              <a:t>，</a:t>
            </a:r>
            <a:r>
              <a:rPr lang="en-US" altLang="zh-TW" b="1" dirty="0" smtClean="0"/>
              <a:t>C</a:t>
            </a:r>
            <a:r>
              <a:rPr lang="zh-TW" altLang="en-US" b="1" dirty="0" smtClean="0"/>
              <a:t>，</a:t>
            </a:r>
            <a:r>
              <a:rPr lang="en-US" altLang="zh-TW" b="1" dirty="0" smtClean="0"/>
              <a:t>D</a:t>
            </a:r>
            <a:r>
              <a:rPr lang="zh-TW" altLang="en-US" b="1" dirty="0" smtClean="0"/>
              <a:t>，</a:t>
            </a:r>
            <a:r>
              <a:rPr lang="en-US" altLang="zh-TW" b="1" dirty="0" smtClean="0"/>
              <a:t>E</a:t>
            </a:r>
            <a:r>
              <a:rPr lang="zh-TW" altLang="en-US" b="1" dirty="0" smtClean="0"/>
              <a:t>，</a:t>
            </a:r>
            <a:r>
              <a:rPr lang="zh-TW" altLang="en-US" dirty="0"/>
              <a:t>五</a:t>
            </a:r>
            <a:r>
              <a:rPr lang="zh-TW" altLang="en-US" dirty="0" smtClean="0"/>
              <a:t>個人</a:t>
            </a:r>
            <a:r>
              <a:rPr lang="zh-TW" altLang="en-US" dirty="0"/>
              <a:t>合開</a:t>
            </a:r>
            <a:r>
              <a:rPr lang="zh-TW" altLang="en-US" dirty="0" smtClean="0"/>
              <a:t>一家「一路發股份有限公司」每人</a:t>
            </a:r>
            <a:r>
              <a:rPr lang="zh-TW" altLang="en-US" dirty="0"/>
              <a:t>出 </a:t>
            </a:r>
            <a:r>
              <a:rPr lang="en-US" altLang="zh-TW" dirty="0"/>
              <a:t>200 </a:t>
            </a:r>
            <a:r>
              <a:rPr lang="zh-TW" altLang="en-US" dirty="0" smtClean="0"/>
              <a:t>萬，所以</a:t>
            </a:r>
            <a:r>
              <a:rPr lang="zh-TW" altLang="en-US" dirty="0"/>
              <a:t>公司「資本額</a:t>
            </a:r>
            <a:r>
              <a:rPr lang="zh-TW" altLang="en-US" dirty="0" smtClean="0"/>
              <a:t>」總共</a:t>
            </a:r>
            <a:r>
              <a:rPr lang="zh-TW" altLang="en-US" dirty="0"/>
              <a:t>是 </a:t>
            </a:r>
            <a:r>
              <a:rPr lang="en-US" altLang="zh-TW" dirty="0"/>
              <a:t>1000 </a:t>
            </a:r>
            <a:r>
              <a:rPr lang="zh-TW" altLang="en-US" dirty="0" smtClean="0"/>
              <a:t>萬，這 </a:t>
            </a:r>
            <a:r>
              <a:rPr lang="en-US" altLang="zh-TW" dirty="0"/>
              <a:t>5 </a:t>
            </a:r>
            <a:r>
              <a:rPr lang="zh-TW" altLang="en-US" dirty="0"/>
              <a:t>個人就是「股東</a:t>
            </a:r>
            <a:r>
              <a:rPr lang="zh-TW" altLang="en-US" dirty="0" smtClean="0"/>
              <a:t>」分別</a:t>
            </a:r>
            <a:r>
              <a:rPr lang="zh-TW" altLang="en-US" dirty="0"/>
              <a:t>擁有這家</a:t>
            </a:r>
            <a:r>
              <a:rPr lang="zh-TW" altLang="en-US" dirty="0" smtClean="0"/>
              <a:t>公司百分之 </a:t>
            </a:r>
            <a:r>
              <a:rPr lang="en-US" altLang="zh-TW" dirty="0"/>
              <a:t>20 </a:t>
            </a:r>
            <a:r>
              <a:rPr lang="zh-TW" altLang="en-US" dirty="0"/>
              <a:t>的股權 </a:t>
            </a:r>
            <a:r>
              <a:rPr lang="zh-TW" altLang="en-US" dirty="0" smtClean="0"/>
              <a:t>，但是口說無憑</a:t>
            </a:r>
            <a:r>
              <a:rPr lang="zh-TW" altLang="en-US" b="1" dirty="0" smtClean="0"/>
              <a:t>所以</a:t>
            </a:r>
            <a:r>
              <a:rPr lang="zh-TW" altLang="en-US" b="1" u="sng" dirty="0">
                <a:solidFill>
                  <a:srgbClr val="FF0000"/>
                </a:solidFill>
              </a:rPr>
              <a:t>公司法</a:t>
            </a:r>
            <a:r>
              <a:rPr lang="zh-TW" altLang="en-US" b="1" dirty="0" smtClean="0">
                <a:solidFill>
                  <a:srgbClr val="FF0000"/>
                </a:solidFill>
              </a:rPr>
              <a:t>規定股份有限公司</a:t>
            </a:r>
            <a:r>
              <a:rPr lang="zh-TW" altLang="en-US" b="1" dirty="0">
                <a:solidFill>
                  <a:srgbClr val="FF0000"/>
                </a:solidFill>
              </a:rPr>
              <a:t>設立</a:t>
            </a:r>
            <a:r>
              <a:rPr lang="zh-TW" altLang="en-US" b="1" dirty="0" smtClean="0">
                <a:solidFill>
                  <a:srgbClr val="FF0000"/>
                </a:solidFill>
              </a:rPr>
              <a:t>後必須</a:t>
            </a:r>
            <a:r>
              <a:rPr lang="zh-TW" altLang="en-US" b="1" dirty="0">
                <a:solidFill>
                  <a:srgbClr val="FF0000"/>
                </a:solidFill>
              </a:rPr>
              <a:t>印製</a:t>
            </a:r>
            <a:r>
              <a:rPr lang="zh-TW" altLang="en-US" b="1" dirty="0" smtClean="0">
                <a:solidFill>
                  <a:srgbClr val="FF0000"/>
                </a:solidFill>
              </a:rPr>
              <a:t>股票交給投資，人</a:t>
            </a:r>
            <a:r>
              <a:rPr lang="zh-TW" altLang="en-US" b="1" dirty="0" smtClean="0"/>
              <a:t>持有</a:t>
            </a:r>
            <a:r>
              <a:rPr lang="zh-TW" altLang="en-US" dirty="0" smtClean="0"/>
              <a:t>代表</a:t>
            </a:r>
            <a:r>
              <a:rPr lang="zh-TW" altLang="en-US" dirty="0"/>
              <a:t>這 </a:t>
            </a:r>
            <a:r>
              <a:rPr lang="en-US" altLang="zh-TW" dirty="0"/>
              <a:t>5 </a:t>
            </a:r>
            <a:r>
              <a:rPr lang="zh-TW" altLang="en-US" dirty="0"/>
              <a:t>人</a:t>
            </a:r>
            <a:r>
              <a:rPr lang="zh-TW" altLang="en-US" dirty="0" smtClean="0"/>
              <a:t>擁有「一路發股份有限公司</a:t>
            </a:r>
            <a:r>
              <a:rPr lang="zh-TW" altLang="en-US" dirty="0"/>
              <a:t>」的</a:t>
            </a:r>
            <a:r>
              <a:rPr lang="zh-TW" altLang="en-US" dirty="0" smtClean="0"/>
              <a:t>證明</a:t>
            </a:r>
            <a:endParaRPr lang="en-US" altLang="zh-TW" dirty="0" smtClean="0"/>
          </a:p>
          <a:p>
            <a:endParaRPr lang="zh-TW" altLang="en-US" dirty="0"/>
          </a:p>
          <a:p>
            <a:endParaRPr lang="zh-TW" altLang="en-US" dirty="0"/>
          </a:p>
          <a:p>
            <a:endParaRPr lang="en-US" altLang="zh-TW" b="1" dirty="0" smtClean="0"/>
          </a:p>
          <a:p>
            <a:endParaRPr lang="zh-TW" altLang="en-US" b="1" dirty="0"/>
          </a:p>
          <a:p>
            <a:endParaRPr lang="zh-TW" altLang="en-US" b="1" dirty="0"/>
          </a:p>
          <a:p>
            <a:endParaRPr lang="zh-TW" altLang="en-US" dirty="0"/>
          </a:p>
        </p:txBody>
      </p:sp>
      <p:pic>
        <p:nvPicPr>
          <p:cNvPr id="4" name="圖片 3"/>
          <p:cNvPicPr>
            <a:picLocks noChangeAspect="1"/>
          </p:cNvPicPr>
          <p:nvPr/>
        </p:nvPicPr>
        <p:blipFill>
          <a:blip r:embed="rId3"/>
          <a:stretch>
            <a:fillRect/>
          </a:stretch>
        </p:blipFill>
        <p:spPr>
          <a:xfrm>
            <a:off x="1484259" y="4421836"/>
            <a:ext cx="4482615" cy="2119745"/>
          </a:xfrm>
          <a:prstGeom prst="rect">
            <a:avLst/>
          </a:prstGeom>
        </p:spPr>
      </p:pic>
    </p:spTree>
    <p:extLst>
      <p:ext uri="{BB962C8B-B14F-4D97-AF65-F5344CB8AC3E}">
        <p14:creationId xmlns:p14="http://schemas.microsoft.com/office/powerpoint/2010/main" val="737780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838200" y="1825625"/>
            <a:ext cx="10515600" cy="4351338"/>
          </a:xfrm>
        </p:spPr>
        <p:txBody>
          <a:bodyPr>
            <a:noAutofit/>
          </a:bodyPr>
          <a:lstStyle/>
          <a:p>
            <a:r>
              <a:rPr lang="zh-TW" altLang="en-US" dirty="0"/>
              <a:t>在</a:t>
            </a:r>
            <a:r>
              <a:rPr lang="zh-TW" altLang="en-US" dirty="0" smtClean="0"/>
              <a:t>台灣證管會</a:t>
            </a:r>
            <a:r>
              <a:rPr lang="zh-TW" altLang="en-US" dirty="0"/>
              <a:t>規定</a:t>
            </a:r>
            <a:r>
              <a:rPr lang="en-US" altLang="zh-TW" dirty="0"/>
              <a:t>(2014</a:t>
            </a:r>
            <a:r>
              <a:rPr lang="zh-TW" altLang="en-US" dirty="0"/>
              <a:t>年起取消</a:t>
            </a:r>
            <a:r>
              <a:rPr lang="en-US" altLang="zh-TW" dirty="0" smtClean="0"/>
              <a:t>)</a:t>
            </a:r>
          </a:p>
          <a:p>
            <a:pPr marL="0" indent="0">
              <a:buNone/>
            </a:pPr>
            <a:r>
              <a:rPr lang="zh-TW" altLang="en-US" dirty="0" smtClean="0"/>
              <a:t>股票</a:t>
            </a:r>
            <a:r>
              <a:rPr lang="zh-TW" altLang="en-US" dirty="0"/>
              <a:t>發行時一股 </a:t>
            </a:r>
            <a:r>
              <a:rPr lang="en-US" altLang="zh-TW" dirty="0"/>
              <a:t>10 </a:t>
            </a:r>
            <a:r>
              <a:rPr lang="zh-TW" altLang="en-US" dirty="0" smtClean="0"/>
              <a:t>元（</a:t>
            </a:r>
            <a:r>
              <a:rPr lang="zh-TW" altLang="en-US" dirty="0"/>
              <a:t>也就是面額</a:t>
            </a:r>
            <a:r>
              <a:rPr lang="zh-TW" altLang="en-US" dirty="0" smtClean="0"/>
              <a:t>）所以</a:t>
            </a:r>
            <a:r>
              <a:rPr lang="zh-TW" altLang="en-US" dirty="0"/>
              <a:t>「</a:t>
            </a:r>
            <a:r>
              <a:rPr lang="zh-TW" altLang="en-US" dirty="0" smtClean="0"/>
              <a:t>一路發股份有限公司」一</a:t>
            </a:r>
            <a:r>
              <a:rPr lang="zh-TW" altLang="en-US" dirty="0"/>
              <a:t>共有 </a:t>
            </a:r>
            <a:r>
              <a:rPr lang="en-US" altLang="zh-TW" dirty="0"/>
              <a:t>100 </a:t>
            </a:r>
            <a:r>
              <a:rPr lang="zh-TW" altLang="en-US" dirty="0"/>
              <a:t>萬</a:t>
            </a:r>
            <a:r>
              <a:rPr lang="zh-TW" altLang="en-US" dirty="0" smtClean="0"/>
              <a:t>股（</a:t>
            </a:r>
            <a:r>
              <a:rPr lang="zh-TW" altLang="en-US" dirty="0"/>
              <a:t>資本額 </a:t>
            </a:r>
            <a:r>
              <a:rPr lang="en-US" altLang="zh-TW" dirty="0"/>
              <a:t>1000 </a:t>
            </a:r>
            <a:r>
              <a:rPr lang="zh-TW" altLang="en-US" dirty="0"/>
              <a:t>萬 </a:t>
            </a:r>
            <a:r>
              <a:rPr lang="en-US" altLang="zh-TW" dirty="0"/>
              <a:t>/ </a:t>
            </a:r>
            <a:r>
              <a:rPr lang="zh-TW" altLang="en-US" dirty="0"/>
              <a:t>每股 </a:t>
            </a:r>
            <a:r>
              <a:rPr lang="en-US" altLang="zh-TW" dirty="0"/>
              <a:t>10 </a:t>
            </a:r>
            <a:r>
              <a:rPr lang="zh-TW" altLang="en-US" dirty="0"/>
              <a:t>元） </a:t>
            </a:r>
            <a:r>
              <a:rPr lang="zh-TW" altLang="en-US" dirty="0" smtClean="0"/>
              <a:t>，</a:t>
            </a:r>
            <a:r>
              <a:rPr lang="zh-TW" altLang="en-US" dirty="0" smtClean="0">
                <a:solidFill>
                  <a:srgbClr val="FF0000"/>
                </a:solidFill>
              </a:rPr>
              <a:t>一</a:t>
            </a:r>
            <a:r>
              <a:rPr lang="zh-TW" altLang="en-US" dirty="0">
                <a:solidFill>
                  <a:srgbClr val="FF0000"/>
                </a:solidFill>
              </a:rPr>
              <a:t>張股票有 </a:t>
            </a:r>
            <a:r>
              <a:rPr lang="en-US" altLang="zh-TW" dirty="0">
                <a:solidFill>
                  <a:srgbClr val="FF0000"/>
                </a:solidFill>
              </a:rPr>
              <a:t>1000 </a:t>
            </a:r>
            <a:r>
              <a:rPr lang="zh-TW" altLang="en-US" dirty="0" smtClean="0">
                <a:solidFill>
                  <a:srgbClr val="FF0000"/>
                </a:solidFill>
              </a:rPr>
              <a:t>股</a:t>
            </a:r>
            <a:r>
              <a:rPr lang="zh-TW" altLang="en-US" dirty="0" smtClean="0"/>
              <a:t>，所以</a:t>
            </a:r>
            <a:r>
              <a:rPr lang="zh-TW" altLang="en-US" dirty="0"/>
              <a:t>公司總共</a:t>
            </a:r>
            <a:r>
              <a:rPr lang="zh-TW" altLang="en-US" dirty="0" smtClean="0"/>
              <a:t>有</a:t>
            </a:r>
            <a:r>
              <a:rPr lang="en-US" altLang="zh-TW" dirty="0" smtClean="0"/>
              <a:t>1000 </a:t>
            </a:r>
            <a:r>
              <a:rPr lang="zh-TW" altLang="en-US" dirty="0"/>
              <a:t>張</a:t>
            </a:r>
            <a:r>
              <a:rPr lang="zh-TW" altLang="en-US" dirty="0" smtClean="0"/>
              <a:t>股票（</a:t>
            </a:r>
            <a:r>
              <a:rPr lang="en-US" altLang="zh-TW" dirty="0"/>
              <a:t>100 </a:t>
            </a:r>
            <a:r>
              <a:rPr lang="zh-TW" altLang="en-US" dirty="0"/>
              <a:t>萬股 </a:t>
            </a:r>
            <a:r>
              <a:rPr lang="en-US" altLang="zh-TW" dirty="0"/>
              <a:t>/ </a:t>
            </a:r>
            <a:r>
              <a:rPr lang="zh-TW" altLang="en-US" dirty="0"/>
              <a:t>每張股票 </a:t>
            </a:r>
            <a:r>
              <a:rPr lang="en-US" altLang="zh-TW" dirty="0"/>
              <a:t>1000 </a:t>
            </a:r>
            <a:r>
              <a:rPr lang="zh-TW" altLang="en-US" dirty="0"/>
              <a:t>股</a:t>
            </a:r>
            <a:r>
              <a:rPr lang="zh-TW" altLang="en-US" dirty="0" smtClean="0"/>
              <a:t>）</a:t>
            </a:r>
            <a:r>
              <a:rPr lang="zh-TW" altLang="en-US" dirty="0"/>
              <a:t>，</a:t>
            </a:r>
            <a:r>
              <a:rPr lang="zh-TW" altLang="en-US" b="1" dirty="0" smtClean="0"/>
              <a:t>也就是說 </a:t>
            </a:r>
            <a:r>
              <a:rPr lang="en-US" altLang="zh-TW" b="1" dirty="0" smtClean="0"/>
              <a:t>...</a:t>
            </a:r>
            <a:r>
              <a:rPr lang="zh-TW" altLang="en-US" b="1" dirty="0" smtClean="0"/>
              <a:t>這 </a:t>
            </a:r>
            <a:r>
              <a:rPr lang="en-US" altLang="zh-TW" b="1" dirty="0" smtClean="0"/>
              <a:t>5 </a:t>
            </a:r>
            <a:r>
              <a:rPr lang="zh-TW" altLang="en-US" b="1" dirty="0" smtClean="0"/>
              <a:t>個人各自擁有 </a:t>
            </a:r>
            <a:r>
              <a:rPr lang="en-US" altLang="zh-TW" b="1" dirty="0" smtClean="0"/>
              <a:t>200 </a:t>
            </a:r>
            <a:r>
              <a:rPr lang="zh-TW" altLang="en-US" b="1" dirty="0" smtClean="0"/>
              <a:t>張股票</a:t>
            </a:r>
            <a:r>
              <a:rPr lang="zh-TW" altLang="en-US" dirty="0"/>
              <a:t> </a:t>
            </a:r>
            <a:r>
              <a:rPr lang="zh-TW" altLang="en-US" b="1" dirty="0" smtClean="0"/>
              <a:t>日後</a:t>
            </a:r>
            <a:r>
              <a:rPr lang="zh-TW" altLang="en-US" b="1" dirty="0"/>
              <a:t>公司的</a:t>
            </a:r>
            <a:r>
              <a:rPr lang="zh-TW" altLang="en-US" b="1" dirty="0" smtClean="0"/>
              <a:t>資產將</a:t>
            </a:r>
            <a:r>
              <a:rPr lang="zh-TW" altLang="en-US" b="1" dirty="0"/>
              <a:t>按照股份比例</a:t>
            </a:r>
            <a:r>
              <a:rPr lang="zh-TW" altLang="en-US" b="1" dirty="0" smtClean="0"/>
              <a:t>分配</a:t>
            </a:r>
            <a:r>
              <a:rPr lang="zh-TW" altLang="en-US" dirty="0" smtClean="0"/>
              <a:t>「一路發股份有限公司</a:t>
            </a:r>
            <a:r>
              <a:rPr lang="zh-TW" altLang="en-US" dirty="0"/>
              <a:t>」</a:t>
            </a:r>
            <a:r>
              <a:rPr lang="zh-TW" altLang="en-US" dirty="0" smtClean="0"/>
              <a:t>的所有權</a:t>
            </a:r>
            <a:r>
              <a:rPr lang="zh-TW" altLang="en-US" dirty="0"/>
              <a:t>被分成 </a:t>
            </a:r>
            <a:r>
              <a:rPr lang="en-US" altLang="zh-TW" dirty="0"/>
              <a:t>1000 </a:t>
            </a:r>
            <a:r>
              <a:rPr lang="zh-TW" altLang="en-US" dirty="0" smtClean="0"/>
              <a:t>份每</a:t>
            </a:r>
            <a:r>
              <a:rPr lang="zh-TW" altLang="en-US" dirty="0"/>
              <a:t>個人各擁有 </a:t>
            </a:r>
            <a:r>
              <a:rPr lang="en-US" altLang="zh-TW" dirty="0"/>
              <a:t>200 </a:t>
            </a:r>
            <a:r>
              <a:rPr lang="zh-TW" altLang="en-US" dirty="0" smtClean="0"/>
              <a:t>份</a:t>
            </a:r>
            <a:r>
              <a:rPr lang="zh-TW" altLang="en-US" b="1" dirty="0" smtClean="0"/>
              <a:t>以後</a:t>
            </a:r>
            <a:r>
              <a:rPr lang="zh-TW" altLang="en-US" b="1" dirty="0"/>
              <a:t>公司的</a:t>
            </a:r>
            <a:r>
              <a:rPr lang="zh-TW" altLang="en-US" b="1" dirty="0" smtClean="0"/>
              <a:t>資產不管</a:t>
            </a:r>
            <a:r>
              <a:rPr lang="zh-TW" altLang="en-US" b="1" dirty="0"/>
              <a:t>賺錢或</a:t>
            </a:r>
            <a:r>
              <a:rPr lang="zh-TW" altLang="en-US" b="1" dirty="0" smtClean="0"/>
              <a:t>賠錢甚至</a:t>
            </a:r>
            <a:r>
              <a:rPr lang="zh-TW" altLang="en-US" b="1" dirty="0"/>
              <a:t>是公司倒閉後的</a:t>
            </a:r>
            <a:r>
              <a:rPr lang="zh-TW" altLang="en-US" b="1" dirty="0" smtClean="0"/>
              <a:t>清算都</a:t>
            </a:r>
            <a:r>
              <a:rPr lang="zh-TW" altLang="en-US" b="1" dirty="0"/>
              <a:t>要按照這個比例去分配</a:t>
            </a:r>
            <a:endParaRPr lang="zh-TW" altLang="en-US" dirty="0"/>
          </a:p>
          <a:p>
            <a:endParaRPr lang="zh-TW" altLang="en-US" dirty="0"/>
          </a:p>
        </p:txBody>
      </p:sp>
    </p:spTree>
    <p:extLst>
      <p:ext uri="{BB962C8B-B14F-4D97-AF65-F5344CB8AC3E}">
        <p14:creationId xmlns:p14="http://schemas.microsoft.com/office/powerpoint/2010/main" val="1046093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2747530"/>
          </a:xfrm>
        </p:spPr>
        <p:txBody>
          <a:bodyPr>
            <a:normAutofit fontScale="90000"/>
          </a:bodyPr>
          <a:lstStyle/>
          <a:p>
            <a:r>
              <a:rPr lang="en-US" altLang="zh-TW" sz="2000" b="1" dirty="0" smtClean="0"/>
              <a:t/>
            </a:r>
            <a:br>
              <a:rPr lang="en-US" altLang="zh-TW" sz="2000" b="1" dirty="0" smtClean="0"/>
            </a:br>
            <a:r>
              <a:rPr lang="en-US" altLang="zh-TW" sz="2000" b="1" dirty="0"/>
              <a:t/>
            </a:r>
            <a:br>
              <a:rPr lang="en-US" altLang="zh-TW" sz="2000" b="1" dirty="0"/>
            </a:br>
            <a:r>
              <a:rPr lang="en-US" altLang="zh-TW" sz="2000" b="1" dirty="0" smtClean="0"/>
              <a:t/>
            </a:r>
            <a:br>
              <a:rPr lang="en-US" altLang="zh-TW" sz="2000" b="1" dirty="0" smtClean="0"/>
            </a:br>
            <a:r>
              <a:rPr lang="en-US" altLang="zh-TW" sz="2000" b="1" dirty="0"/>
              <a:t/>
            </a:r>
            <a:br>
              <a:rPr lang="en-US" altLang="zh-TW" sz="2000" b="1" dirty="0"/>
            </a:br>
            <a:r>
              <a:rPr lang="en-US" altLang="zh-TW" sz="2000" b="1" dirty="0" smtClean="0"/>
              <a:t/>
            </a:r>
            <a:br>
              <a:rPr lang="en-US" altLang="zh-TW" sz="2000" b="1" dirty="0" smtClean="0"/>
            </a:br>
            <a:r>
              <a:rPr lang="zh-TW" altLang="en-US" sz="2800" b="1" dirty="0" smtClean="0"/>
              <a:t>郭董事長擁有</a:t>
            </a:r>
            <a:r>
              <a:rPr lang="zh-TW" altLang="en-US" sz="2800" b="1" dirty="0"/>
              <a:t> </a:t>
            </a:r>
            <a:r>
              <a:rPr lang="en-US" altLang="zh-TW" sz="2800" b="1" dirty="0"/>
              <a:t>1,473,990 </a:t>
            </a:r>
            <a:r>
              <a:rPr lang="zh-TW" altLang="en-US" sz="2800" b="1" dirty="0"/>
              <a:t>張</a:t>
            </a:r>
            <a:r>
              <a:rPr lang="zh-TW" altLang="en-US" sz="2800" b="1" dirty="0" smtClean="0"/>
              <a:t>股票，佔</a:t>
            </a:r>
            <a:r>
              <a:rPr lang="zh-TW" altLang="en-US" sz="2800" b="1" dirty="0"/>
              <a:t>了 </a:t>
            </a:r>
            <a:r>
              <a:rPr lang="en-US" altLang="zh-TW" sz="2800" b="1" dirty="0"/>
              <a:t>12.454</a:t>
            </a:r>
            <a:r>
              <a:rPr lang="en-US" altLang="zh-TW" sz="2800" b="1" dirty="0" smtClean="0"/>
              <a:t>%</a:t>
            </a:r>
            <a:br>
              <a:rPr lang="en-US" altLang="zh-TW" sz="2800" b="1" dirty="0" smtClean="0"/>
            </a:br>
            <a:r>
              <a:rPr lang="zh-TW" altLang="en-US" sz="2800" b="1" dirty="0" smtClean="0"/>
              <a:t>而公司</a:t>
            </a:r>
            <a:r>
              <a:rPr lang="zh-TW" altLang="en-US" sz="2800" b="1" dirty="0"/>
              <a:t>大部分的</a:t>
            </a:r>
            <a:r>
              <a:rPr lang="zh-TW" altLang="en-US" sz="2800" b="1" dirty="0" smtClean="0"/>
              <a:t>股票其實</a:t>
            </a:r>
            <a:r>
              <a:rPr lang="zh-TW" altLang="en-US" sz="2800" b="1" dirty="0"/>
              <a:t>握在「投資人」手裡</a:t>
            </a:r>
            <a:br>
              <a:rPr lang="zh-TW" altLang="en-US" sz="2800" b="1" dirty="0"/>
            </a:br>
            <a:r>
              <a:rPr lang="en-US" altLang="zh-TW" sz="2800" b="1" dirty="0"/>
              <a:t/>
            </a:r>
            <a:br>
              <a:rPr lang="en-US" altLang="zh-TW" sz="2800" b="1" dirty="0"/>
            </a:br>
            <a:endParaRPr lang="zh-TW" altLang="en-US" sz="2800" dirty="0"/>
          </a:p>
        </p:txBody>
      </p:sp>
      <p:pic>
        <p:nvPicPr>
          <p:cNvPr id="2050" name="Picture 2" descr="http://www.cmoney.tw/learn/cmstatic/learn/1/20160304163348212_o.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8671" y="2950223"/>
            <a:ext cx="6403109" cy="339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339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股市</a:t>
            </a:r>
            <a:endParaRPr lang="zh-TW" altLang="en-US" b="1" dirty="0"/>
          </a:p>
        </p:txBody>
      </p:sp>
      <p:sp>
        <p:nvSpPr>
          <p:cNvPr id="3" name="內容版面配置區 2"/>
          <p:cNvSpPr>
            <a:spLocks noGrp="1"/>
          </p:cNvSpPr>
          <p:nvPr>
            <p:ph idx="1"/>
          </p:nvPr>
        </p:nvSpPr>
        <p:spPr>
          <a:xfrm>
            <a:off x="979100" y="1825625"/>
            <a:ext cx="10233800" cy="4351338"/>
          </a:xfrm>
        </p:spPr>
        <p:txBody>
          <a:bodyPr/>
          <a:lstStyle/>
          <a:p>
            <a:r>
              <a:rPr lang="zh-TW" altLang="en-US" b="1" dirty="0" smtClean="0"/>
              <a:t>投資人</a:t>
            </a:r>
            <a:r>
              <a:rPr lang="zh-TW" altLang="en-US" b="1" dirty="0"/>
              <a:t>交易的平台</a:t>
            </a:r>
          </a:p>
          <a:p>
            <a:r>
              <a:rPr lang="zh-TW" altLang="en-US" b="1" dirty="0"/>
              <a:t>股價 </a:t>
            </a:r>
            <a:r>
              <a:rPr lang="en-US" altLang="zh-TW" b="1" dirty="0"/>
              <a:t>= </a:t>
            </a:r>
            <a:r>
              <a:rPr lang="zh-TW" altLang="en-US" b="1" dirty="0"/>
              <a:t>成交</a:t>
            </a:r>
            <a:r>
              <a:rPr lang="zh-TW" altLang="en-US" b="1" dirty="0" smtClean="0"/>
              <a:t>價，</a:t>
            </a:r>
            <a:r>
              <a:rPr lang="en-US" altLang="zh-TW" b="1" dirty="0" smtClean="0"/>
              <a:t>(</a:t>
            </a:r>
            <a:r>
              <a:rPr lang="zh-TW" altLang="en-US" b="1" dirty="0" smtClean="0"/>
              <a:t>雙方</a:t>
            </a:r>
            <a:r>
              <a:rPr lang="zh-TW" altLang="en-US" b="1" dirty="0"/>
              <a:t>都同意的買賣</a:t>
            </a:r>
            <a:r>
              <a:rPr lang="zh-TW" altLang="en-US" b="1" dirty="0" smtClean="0"/>
              <a:t>價格</a:t>
            </a:r>
            <a:r>
              <a:rPr lang="en-US" altLang="zh-TW" b="1" dirty="0" smtClean="0"/>
              <a:t>)</a:t>
            </a:r>
          </a:p>
          <a:p>
            <a:r>
              <a:rPr lang="zh-TW" altLang="en-US" b="1" dirty="0"/>
              <a:t>股價的</a:t>
            </a:r>
            <a:r>
              <a:rPr lang="zh-TW" altLang="en-US" b="1" dirty="0" smtClean="0"/>
              <a:t>決定，是</a:t>
            </a:r>
            <a:r>
              <a:rPr lang="zh-TW" altLang="en-US" b="1" dirty="0"/>
              <a:t>按照所謂的「集合競價原則</a:t>
            </a:r>
            <a:r>
              <a:rPr lang="zh-TW" altLang="en-US" b="1" dirty="0" smtClean="0"/>
              <a:t>」</a:t>
            </a:r>
            <a:endParaRPr lang="en-US" altLang="zh-TW" b="1" dirty="0" smtClean="0"/>
          </a:p>
          <a:p>
            <a:r>
              <a:rPr lang="zh-TW" altLang="en-US" dirty="0" smtClean="0"/>
              <a:t>證交所在</a:t>
            </a:r>
            <a:r>
              <a:rPr lang="zh-TW" altLang="en-US" dirty="0"/>
              <a:t>星期一到星期五（國定假日例外</a:t>
            </a:r>
            <a:r>
              <a:rPr lang="zh-TW" altLang="en-US" dirty="0" smtClean="0"/>
              <a:t>）</a:t>
            </a:r>
            <a:endParaRPr lang="en-US" altLang="zh-TW" dirty="0" smtClean="0"/>
          </a:p>
          <a:p>
            <a:pPr marL="0" indent="0">
              <a:buNone/>
            </a:pPr>
            <a:r>
              <a:rPr lang="en-US" altLang="zh-TW" dirty="0"/>
              <a:t> </a:t>
            </a:r>
            <a:r>
              <a:rPr lang="en-US" altLang="zh-TW" dirty="0" smtClean="0"/>
              <a:t>  </a:t>
            </a:r>
            <a:r>
              <a:rPr lang="zh-TW" altLang="en-US" dirty="0" smtClean="0"/>
              <a:t>早上 </a:t>
            </a:r>
            <a:r>
              <a:rPr lang="en-US" altLang="zh-TW" dirty="0"/>
              <a:t>9</a:t>
            </a:r>
            <a:r>
              <a:rPr lang="zh-TW" altLang="en-US" dirty="0"/>
              <a:t>：</a:t>
            </a:r>
            <a:r>
              <a:rPr lang="en-US" altLang="zh-TW" dirty="0"/>
              <a:t>00 </a:t>
            </a:r>
            <a:r>
              <a:rPr lang="zh-TW" altLang="en-US" dirty="0"/>
              <a:t>～ 下午 </a:t>
            </a:r>
            <a:r>
              <a:rPr lang="zh-TW" altLang="en-US" dirty="0" smtClean="0"/>
              <a:t> </a:t>
            </a:r>
            <a:r>
              <a:rPr lang="en-US" altLang="zh-TW" dirty="0" smtClean="0"/>
              <a:t>1</a:t>
            </a:r>
            <a:r>
              <a:rPr lang="zh-TW" altLang="en-US" dirty="0" smtClean="0"/>
              <a:t>：</a:t>
            </a:r>
            <a:r>
              <a:rPr lang="en-US" altLang="zh-TW" dirty="0"/>
              <a:t>30</a:t>
            </a:r>
          </a:p>
          <a:p>
            <a:endParaRPr lang="zh-TW" altLang="en-US" b="1" dirty="0"/>
          </a:p>
          <a:p>
            <a:endParaRPr lang="zh-TW" altLang="en-US" b="1" dirty="0"/>
          </a:p>
          <a:p>
            <a:endParaRPr lang="zh-TW" altLang="en-US" dirty="0"/>
          </a:p>
        </p:txBody>
      </p:sp>
      <p:pic>
        <p:nvPicPr>
          <p:cNvPr id="4" name="圖片 3"/>
          <p:cNvPicPr>
            <a:picLocks noChangeAspect="1"/>
          </p:cNvPicPr>
          <p:nvPr/>
        </p:nvPicPr>
        <p:blipFill>
          <a:blip r:embed="rId3"/>
          <a:stretch>
            <a:fillRect/>
          </a:stretch>
        </p:blipFill>
        <p:spPr>
          <a:xfrm>
            <a:off x="8262414" y="3614697"/>
            <a:ext cx="2950486" cy="2941983"/>
          </a:xfrm>
          <a:prstGeom prst="rect">
            <a:avLst/>
          </a:prstGeom>
        </p:spPr>
      </p:pic>
    </p:spTree>
    <p:extLst>
      <p:ext uri="{BB962C8B-B14F-4D97-AF65-F5344CB8AC3E}">
        <p14:creationId xmlns:p14="http://schemas.microsoft.com/office/powerpoint/2010/main" val="43057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b="1" dirty="0"/>
              <a:t>股價 </a:t>
            </a:r>
            <a:r>
              <a:rPr lang="zh-TW" altLang="en-US" b="1" dirty="0" smtClean="0"/>
              <a:t>成交原則：</a:t>
            </a:r>
            <a:r>
              <a:rPr lang="en-US" altLang="zh-TW" b="1" dirty="0" smtClean="0"/>
              <a:t>1. </a:t>
            </a:r>
            <a:r>
              <a:rPr lang="zh-TW" altLang="en-US" b="1" dirty="0" smtClean="0"/>
              <a:t>價格優先  </a:t>
            </a:r>
            <a:r>
              <a:rPr lang="en-US" altLang="zh-TW" b="1" dirty="0" smtClean="0"/>
              <a:t>2</a:t>
            </a:r>
            <a:r>
              <a:rPr lang="en-US" altLang="zh-TW" b="1" dirty="0"/>
              <a:t>. </a:t>
            </a:r>
            <a:r>
              <a:rPr lang="zh-TW" altLang="en-US" b="1" dirty="0"/>
              <a:t>時間</a:t>
            </a:r>
            <a:r>
              <a:rPr lang="zh-TW" altLang="en-US" b="1" dirty="0" smtClean="0"/>
              <a:t>優先</a:t>
            </a:r>
            <a:endParaRPr lang="en-US" altLang="zh-TW" b="1" dirty="0" smtClean="0"/>
          </a:p>
          <a:p>
            <a:r>
              <a:rPr lang="en-US" altLang="zh-TW" b="1" dirty="0" smtClean="0"/>
              <a:t> </a:t>
            </a:r>
            <a:r>
              <a:rPr lang="zh-TW" altLang="en-US" b="1" dirty="0"/>
              <a:t>價格優先</a:t>
            </a:r>
            <a:r>
              <a:rPr lang="zh-TW" altLang="en-US" b="1" dirty="0" smtClean="0"/>
              <a:t>：出</a:t>
            </a:r>
            <a:r>
              <a:rPr lang="zh-TW" altLang="en-US" b="1" dirty="0"/>
              <a:t>高價者，排</a:t>
            </a:r>
            <a:r>
              <a:rPr lang="zh-TW" altLang="en-US" b="1" dirty="0" smtClean="0"/>
              <a:t>前面</a:t>
            </a:r>
            <a:endParaRPr lang="en-US" altLang="zh-TW" b="1" dirty="0" smtClean="0"/>
          </a:p>
          <a:p>
            <a:r>
              <a:rPr lang="zh-TW" altLang="en-US" b="1" dirty="0"/>
              <a:t>時間優先</a:t>
            </a:r>
            <a:r>
              <a:rPr lang="zh-TW" altLang="en-US" b="1" dirty="0" smtClean="0"/>
              <a:t>：先</a:t>
            </a:r>
            <a:r>
              <a:rPr lang="zh-TW" altLang="en-US" b="1" dirty="0"/>
              <a:t>下單者，排前面</a:t>
            </a:r>
          </a:p>
          <a:p>
            <a:endParaRPr lang="zh-TW" altLang="en-US" b="1" dirty="0"/>
          </a:p>
          <a:p>
            <a:endParaRPr lang="zh-TW" altLang="en-US" b="1" dirty="0"/>
          </a:p>
          <a:p>
            <a:endParaRPr lang="zh-TW" altLang="en-US" dirty="0"/>
          </a:p>
        </p:txBody>
      </p:sp>
      <p:pic>
        <p:nvPicPr>
          <p:cNvPr id="4" name="圖片 3"/>
          <p:cNvPicPr>
            <a:picLocks noChangeAspect="1"/>
          </p:cNvPicPr>
          <p:nvPr/>
        </p:nvPicPr>
        <p:blipFill>
          <a:blip r:embed="rId3"/>
          <a:stretch>
            <a:fillRect/>
          </a:stretch>
        </p:blipFill>
        <p:spPr>
          <a:xfrm>
            <a:off x="8412645" y="1825625"/>
            <a:ext cx="2762250" cy="4524375"/>
          </a:xfrm>
          <a:prstGeom prst="rect">
            <a:avLst/>
          </a:prstGeom>
        </p:spPr>
      </p:pic>
    </p:spTree>
    <p:extLst>
      <p:ext uri="{BB962C8B-B14F-4D97-AF65-F5344CB8AC3E}">
        <p14:creationId xmlns:p14="http://schemas.microsoft.com/office/powerpoint/2010/main" val="1482506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6000" b="1" dirty="0" smtClean="0"/>
              <a:t/>
            </a:r>
            <a:br>
              <a:rPr lang="en-US" altLang="zh-TW" sz="6000" b="1" dirty="0" smtClean="0"/>
            </a:br>
            <a:r>
              <a:rPr lang="en-US" altLang="zh-TW" sz="6000" b="1" dirty="0" smtClean="0"/>
              <a:t>2 </a:t>
            </a:r>
            <a:r>
              <a:rPr lang="zh-TW" altLang="en-US" sz="6000" b="1" dirty="0"/>
              <a:t>種影響股價的情況：</a:t>
            </a:r>
            <a:r>
              <a:rPr lang="zh-TW" altLang="en-US" b="1" dirty="0"/>
              <a:t/>
            </a:r>
            <a:br>
              <a:rPr lang="zh-TW" altLang="en-US" b="1" dirty="0"/>
            </a:br>
            <a:endParaRPr lang="zh-TW" altLang="en-US" dirty="0"/>
          </a:p>
        </p:txBody>
      </p:sp>
      <p:sp>
        <p:nvSpPr>
          <p:cNvPr id="3" name="內容版面配置區 2"/>
          <p:cNvSpPr>
            <a:spLocks noGrp="1"/>
          </p:cNvSpPr>
          <p:nvPr>
            <p:ph idx="1"/>
          </p:nvPr>
        </p:nvSpPr>
        <p:spPr/>
        <p:txBody>
          <a:bodyPr/>
          <a:lstStyle/>
          <a:p>
            <a:r>
              <a:rPr lang="en-US" altLang="zh-TW" b="1" dirty="0"/>
              <a:t>1. </a:t>
            </a:r>
            <a:r>
              <a:rPr lang="zh-TW" altLang="en-US" b="1" dirty="0"/>
              <a:t>如果買方的力量＞</a:t>
            </a:r>
            <a:r>
              <a:rPr lang="zh-TW" altLang="en-US" b="1" dirty="0" smtClean="0"/>
              <a:t>賣方，成交</a:t>
            </a:r>
            <a:r>
              <a:rPr lang="zh-TW" altLang="en-US" b="1" dirty="0"/>
              <a:t>價就會一直往上</a:t>
            </a:r>
            <a:r>
              <a:rPr lang="zh-TW" altLang="en-US" b="1" dirty="0" smtClean="0"/>
              <a:t>推，股價</a:t>
            </a:r>
            <a:r>
              <a:rPr lang="zh-TW" altLang="en-US" b="1" dirty="0"/>
              <a:t>就會「上漲</a:t>
            </a:r>
            <a:r>
              <a:rPr lang="zh-TW" altLang="en-US" b="1" dirty="0" smtClean="0"/>
              <a:t>」</a:t>
            </a:r>
            <a:endParaRPr lang="en-US" altLang="zh-TW" b="1" dirty="0" smtClean="0"/>
          </a:p>
          <a:p>
            <a:r>
              <a:rPr lang="en-US" altLang="zh-TW" b="1" dirty="0"/>
              <a:t>2. </a:t>
            </a:r>
            <a:r>
              <a:rPr lang="zh-TW" altLang="en-US" b="1" dirty="0"/>
              <a:t>如果賣方的力量＞</a:t>
            </a:r>
            <a:r>
              <a:rPr lang="zh-TW" altLang="en-US" b="1" dirty="0" smtClean="0"/>
              <a:t>買方，成交價就會一直往下推，股價就會「下跌」 </a:t>
            </a:r>
          </a:p>
          <a:p>
            <a:endParaRPr lang="zh-TW" altLang="en-US" b="1" dirty="0"/>
          </a:p>
        </p:txBody>
      </p:sp>
      <p:pic>
        <p:nvPicPr>
          <p:cNvPr id="4" name="圖片 3"/>
          <p:cNvPicPr>
            <a:picLocks noChangeAspect="1"/>
          </p:cNvPicPr>
          <p:nvPr/>
        </p:nvPicPr>
        <p:blipFill>
          <a:blip r:embed="rId3"/>
          <a:stretch>
            <a:fillRect/>
          </a:stretch>
        </p:blipFill>
        <p:spPr>
          <a:xfrm>
            <a:off x="2309495" y="3605213"/>
            <a:ext cx="5124450" cy="2571750"/>
          </a:xfrm>
          <a:prstGeom prst="rect">
            <a:avLst/>
          </a:prstGeom>
        </p:spPr>
      </p:pic>
    </p:spTree>
    <p:extLst>
      <p:ext uri="{BB962C8B-B14F-4D97-AF65-F5344CB8AC3E}">
        <p14:creationId xmlns:p14="http://schemas.microsoft.com/office/powerpoint/2010/main" val="3765336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深度">
  <a:themeElements>
    <a:clrScheme name="深度">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深度">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深度">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TM04033923[[fn=深度]]</Template>
  <TotalTime>7970</TotalTime>
  <Words>2886</Words>
  <Application>Microsoft Office PowerPoint</Application>
  <PresentationFormat>寬螢幕</PresentationFormat>
  <Paragraphs>316</Paragraphs>
  <Slides>27</Slides>
  <Notes>23</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27</vt:i4>
      </vt:variant>
    </vt:vector>
  </HeadingPairs>
  <TitlesOfParts>
    <vt:vector size="33" baseType="lpstr">
      <vt:lpstr>微軟正黑體</vt:lpstr>
      <vt:lpstr>新細明體</vt:lpstr>
      <vt:lpstr>Arial</vt:lpstr>
      <vt:lpstr>Calibri</vt:lpstr>
      <vt:lpstr>Corbel</vt:lpstr>
      <vt:lpstr>深度</vt:lpstr>
      <vt:lpstr>                                 股票介紹與分析     </vt:lpstr>
      <vt:lpstr>動機</vt:lpstr>
      <vt:lpstr>Outline</vt:lpstr>
      <vt:lpstr>何謂股票:</vt:lpstr>
      <vt:lpstr>PowerPoint 簡報</vt:lpstr>
      <vt:lpstr>     郭董事長擁有 1,473,990 張股票，佔了 12.454% 而公司大部分的股票其實握在「投資人」手裡  </vt:lpstr>
      <vt:lpstr>股市</vt:lpstr>
      <vt:lpstr>PowerPoint 簡報</vt:lpstr>
      <vt:lpstr> 2 種影響股價的情況： </vt:lpstr>
      <vt:lpstr> 什麼是「加權指數」？ </vt:lpstr>
      <vt:lpstr>除權息</vt:lpstr>
      <vt:lpstr> 除權息後股價降低 </vt:lpstr>
      <vt:lpstr>股票殖利率</vt:lpstr>
      <vt:lpstr> 多頭與空頭 </vt:lpstr>
      <vt:lpstr> 均線(Moving Average) </vt:lpstr>
      <vt:lpstr>K線</vt:lpstr>
      <vt:lpstr>周轉率</vt:lpstr>
      <vt:lpstr> 周轉率高背後的重要訊息： </vt:lpstr>
      <vt:lpstr> EPS (Earning per Share) &amp; 本益比 </vt:lpstr>
      <vt:lpstr>  定存股  </vt:lpstr>
      <vt:lpstr> 景氣循環股  </vt:lpstr>
      <vt:lpstr>動平均濾波器(moving average filter)</vt:lpstr>
      <vt:lpstr>PowerPoint 簡報</vt:lpstr>
      <vt:lpstr>Z transform</vt:lpstr>
      <vt:lpstr>Conclusion</vt:lpstr>
      <vt:lpstr>Reference</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股票介紹與分析     </dc:title>
  <dc:creator>蔡開遠</dc:creator>
  <cp:lastModifiedBy>蔡開遠</cp:lastModifiedBy>
  <cp:revision>78</cp:revision>
  <dcterms:created xsi:type="dcterms:W3CDTF">2017-03-22T13:22:12Z</dcterms:created>
  <dcterms:modified xsi:type="dcterms:W3CDTF">2017-03-28T03:51:15Z</dcterms:modified>
</cp:coreProperties>
</file>