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6"/>
  </p:notesMasterIdLst>
  <p:sldIdLst>
    <p:sldId id="256" r:id="rId2"/>
    <p:sldId id="258" r:id="rId3"/>
    <p:sldId id="257" r:id="rId4"/>
    <p:sldId id="265" r:id="rId5"/>
    <p:sldId id="259" r:id="rId6"/>
    <p:sldId id="260" r:id="rId7"/>
    <p:sldId id="262" r:id="rId8"/>
    <p:sldId id="261" r:id="rId9"/>
    <p:sldId id="263" r:id="rId10"/>
    <p:sldId id="267" r:id="rId11"/>
    <p:sldId id="266" r:id="rId12"/>
    <p:sldId id="264" r:id="rId13"/>
    <p:sldId id="269" r:id="rId14"/>
    <p:sldId id="270" r:id="rId15"/>
    <p:sldId id="271" r:id="rId16"/>
    <p:sldId id="268" r:id="rId17"/>
    <p:sldId id="272" r:id="rId18"/>
    <p:sldId id="278" r:id="rId19"/>
    <p:sldId id="277" r:id="rId20"/>
    <p:sldId id="274" r:id="rId21"/>
    <p:sldId id="291" r:id="rId22"/>
    <p:sldId id="292" r:id="rId23"/>
    <p:sldId id="299" r:id="rId24"/>
    <p:sldId id="273" r:id="rId25"/>
    <p:sldId id="297" r:id="rId26"/>
    <p:sldId id="296" r:id="rId27"/>
    <p:sldId id="275" r:id="rId28"/>
    <p:sldId id="279" r:id="rId29"/>
    <p:sldId id="300" r:id="rId30"/>
    <p:sldId id="281" r:id="rId31"/>
    <p:sldId id="301" r:id="rId32"/>
    <p:sldId id="288" r:id="rId33"/>
    <p:sldId id="285" r:id="rId34"/>
    <p:sldId id="302" r:id="rId35"/>
    <p:sldId id="282" r:id="rId36"/>
    <p:sldId id="303" r:id="rId37"/>
    <p:sldId id="283" r:id="rId38"/>
    <p:sldId id="284" r:id="rId39"/>
    <p:sldId id="294" r:id="rId40"/>
    <p:sldId id="293" r:id="rId41"/>
    <p:sldId id="286" r:id="rId42"/>
    <p:sldId id="287" r:id="rId43"/>
    <p:sldId id="289" r:id="rId44"/>
    <p:sldId id="304" r:id="rId4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22" autoAdjust="0"/>
    <p:restoredTop sz="70064" autoAdjust="0"/>
  </p:normalViewPr>
  <p:slideViewPr>
    <p:cSldViewPr snapToGrid="0">
      <p:cViewPr varScale="1">
        <p:scale>
          <a:sx n="74" d="100"/>
          <a:sy n="74" d="100"/>
        </p:scale>
        <p:origin x="11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FDF50-FF73-4021-B5B8-1E71F84D225E}" type="datetimeFigureOut">
              <a:rPr lang="zh-TW" altLang="en-US" smtClean="0"/>
              <a:t>2015/10/28</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6C169-83CA-4207-95D5-B18EB7DC4296}" type="slidenum">
              <a:rPr lang="zh-TW" altLang="en-US" smtClean="0"/>
              <a:t>‹#›</a:t>
            </a:fld>
            <a:endParaRPr lang="zh-TW" altLang="en-US"/>
          </a:p>
        </p:txBody>
      </p:sp>
    </p:spTree>
    <p:extLst>
      <p:ext uri="{BB962C8B-B14F-4D97-AF65-F5344CB8AC3E}">
        <p14:creationId xmlns:p14="http://schemas.microsoft.com/office/powerpoint/2010/main" val="4212769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今天談的內容是有關數位影像還有數位攝影的介紹，雖然這跟我的研究領域沒有太大的關聯，不過因為數位影像是我們實驗室研究的內容之一，加上現在人手一機，很多行動裝置都牽涉到數位攝影這個主題，所以我決定針對這兩個主題、就我個人的一些經驗跟知識搜集來和大家分享</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a:t>
            </a:fld>
            <a:endParaRPr lang="zh-TW" altLang="en-US"/>
          </a:p>
        </p:txBody>
      </p:sp>
    </p:spTree>
    <p:extLst>
      <p:ext uri="{BB962C8B-B14F-4D97-AF65-F5344CB8AC3E}">
        <p14:creationId xmlns:p14="http://schemas.microsoft.com/office/powerpoint/2010/main" val="140482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數位影像常見的一些謬誤講完之後，我們把主題轉換到如何取得數位影像上面，要得到數位影像有很多方法，最廣泛使用的不外乎就是前兩種方式，要不就是自己拍，不然就是自己畫，還有其他的掃描方式可以協助我們從類比世界中獲得取樣過的數位訊號，不過似乎就有點超過這次的範圍了</a:t>
            </a:r>
            <a:endParaRPr kumimoji="1" lang="en-US" altLang="zh-TW" dirty="0" smtClean="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10</a:t>
            </a:fld>
            <a:endParaRPr lang="zh-TW" altLang="en-US"/>
          </a:p>
        </p:txBody>
      </p:sp>
    </p:spTree>
    <p:extLst>
      <p:ext uri="{BB962C8B-B14F-4D97-AF65-F5344CB8AC3E}">
        <p14:creationId xmlns:p14="http://schemas.microsoft.com/office/powerpoint/2010/main" val="192494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二部分就是想來跟大家聊聊最廣泛被拿來產生數位影像的方式，也就是攝影，我會盡量講觀念，不要有太細節的東西，因為我也沒有研究得很深入，主要是希望講解完之後大家就看的懂現在網路上人家介紹相機或手機照相功能評測到底是在測什麼東西，這樣就好了！</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11</a:t>
            </a:fld>
            <a:endParaRPr lang="zh-TW" altLang="en-US"/>
          </a:p>
        </p:txBody>
      </p:sp>
    </p:spTree>
    <p:extLst>
      <p:ext uri="{BB962C8B-B14F-4D97-AF65-F5344CB8AC3E}">
        <p14:creationId xmlns:p14="http://schemas.microsoft.com/office/powerpoint/2010/main" val="152832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kumimoji="1" lang="zh-TW" altLang="en-US" dirty="0" smtClean="0"/>
              <a:t>經過了焦捲底片，現在大部分的人都用數位的方式拍照</a:t>
            </a:r>
            <a:endParaRPr kumimoji="1" lang="en-US" altLang="zh-TW" dirty="0" smtClean="0"/>
          </a:p>
          <a:p>
            <a:pPr marL="228600" indent="-228600">
              <a:buAutoNum type="arabicPeriod"/>
            </a:pPr>
            <a:r>
              <a:rPr kumimoji="1" lang="zh-TW" altLang="en-US" dirty="0" smtClean="0"/>
              <a:t>數位攝影從類比世界採樣的過程中，可能會有</a:t>
            </a:r>
            <a:r>
              <a:rPr kumimoji="1" lang="en-US" altLang="zh-TW" dirty="0" smtClean="0"/>
              <a:t>aliasing</a:t>
            </a:r>
          </a:p>
          <a:p>
            <a:pPr marL="228600" indent="-228600">
              <a:buAutoNum type="arabicPeriod"/>
            </a:pPr>
            <a:r>
              <a:rPr kumimoji="1" lang="zh-TW" altLang="en-US" dirty="0" smtClean="0"/>
              <a:t>摩爾紋跟解決的辦法：用低通濾鏡、</a:t>
            </a:r>
            <a:r>
              <a:rPr kumimoji="1" lang="en-US" altLang="zh-TW" dirty="0" err="1" smtClean="0"/>
              <a:t>bayer</a:t>
            </a:r>
            <a:r>
              <a:rPr kumimoji="1" lang="en-US" altLang="zh-TW" baseline="0" dirty="0" smtClean="0"/>
              <a:t> pattern</a:t>
            </a:r>
            <a:r>
              <a:rPr kumimoji="1" lang="zh-TW" altLang="en-US" baseline="0" dirty="0" smtClean="0"/>
              <a:t>以外結構的感光元件、傾斜</a:t>
            </a:r>
            <a:r>
              <a:rPr kumimoji="1" lang="en-US" altLang="zh-TW" baseline="0" dirty="0" smtClean="0"/>
              <a:t>30</a:t>
            </a:r>
            <a:r>
              <a:rPr kumimoji="1" lang="zh-TW" altLang="en-US" baseline="0" dirty="0" smtClean="0"/>
              <a:t>度拍攝、稍微移焦</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12</a:t>
            </a:fld>
            <a:endParaRPr lang="zh-TW" altLang="en-US"/>
          </a:p>
        </p:txBody>
      </p:sp>
    </p:spTree>
    <p:extLst>
      <p:ext uri="{BB962C8B-B14F-4D97-AF65-F5344CB8AC3E}">
        <p14:creationId xmlns:p14="http://schemas.microsoft.com/office/powerpoint/2010/main" val="1482342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在進入數位攝影前，我們還是要來回顧一下相機大略的演進歷程，讓大家了解為什麼今天會有這樣的架構。不過相關內容在下學期的</a:t>
            </a:r>
            <a:r>
              <a:rPr lang="en-US" altLang="zh-TW" dirty="0" smtClean="0"/>
              <a:t>VFX</a:t>
            </a:r>
            <a:r>
              <a:rPr lang="zh-TW" altLang="en-US" dirty="0" smtClean="0"/>
              <a:t>課程中也有含蓋，我這邊就簡短帶過，做比較實用面的介紹！</a:t>
            </a:r>
            <a:endParaRPr lang="en-US" altLang="zh-TW" dirty="0" smtClean="0"/>
          </a:p>
          <a:p>
            <a:r>
              <a:rPr lang="zh-TW" altLang="en-US" dirty="0" smtClean="0"/>
              <a:t>最早也是最直覺的方法，就是把感光的底片放在物體前面，不過因為光是朝各個方向發現的，如果沒有聚焦的結構就沒辦法調整底片上每一點接收到的光，就像這張圖一樣物體的每一點其實都會反射光到底面的每一點，造成我們沒辦法解析物體資訊。</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13</a:t>
            </a:fld>
            <a:endParaRPr lang="zh-TW" altLang="en-US"/>
          </a:p>
        </p:txBody>
      </p:sp>
    </p:spTree>
    <p:extLst>
      <p:ext uri="{BB962C8B-B14F-4D97-AF65-F5344CB8AC3E}">
        <p14:creationId xmlns:p14="http://schemas.microsoft.com/office/powerpoint/2010/main" val="1491040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在來就演進成大家應該都聽過的針孔相機，他可以讓感光底片上每一點都剛好對應到物體的一個點，讓我們可以在底片上呈現物體的資訊。這時候就有一些攝影名詞可以拿出來類比了，首先是針孔開多大可以當成是我們現今所用的光圈，愈大進來的光愈多，不過就會有更多不該進來的光讓畫質變低。再來針孔到底片的距離，也會決定我們這張影像的視角到底有多廣。但是針孔相機也會有他的缺點，例如說洞太小會有繞射干擾跟亮度不足的問題。所以再來演進出最接近我們現在用的架構，在中間放一個透鏡而不是針孔</a:t>
            </a:r>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14</a:t>
            </a:fld>
            <a:endParaRPr lang="zh-TW" altLang="en-US"/>
          </a:p>
        </p:txBody>
      </p:sp>
    </p:spTree>
    <p:extLst>
      <p:ext uri="{BB962C8B-B14F-4D97-AF65-F5344CB8AC3E}">
        <p14:creationId xmlns:p14="http://schemas.microsoft.com/office/powerpoint/2010/main" val="907223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透鏡的折射性質也可以幫助我們把光線給分開來聚焦，就像這張圖一樣，假設這個透鏡的焦距正好是讓塔頂清楚的距離，那塔頂反射出來的光就會通通匯聚在同一點，讓塔頂的成像清晰。另外藍色點由於不在對焦平面上，所以他的匯聚點會出現在底片後方，所以在底片上會有模糊的效果。這就是為什麼我們用好一點的相機拍照會有對焦平面以外的場景比較模糊的情形，對焦平面前後還算清楚的深度範圍就叫做景深。不過一般感光元件比較小的手機拍照就不會有景深太淺的問題，我們後面會提到</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15</a:t>
            </a:fld>
            <a:endParaRPr lang="zh-TW" altLang="en-US"/>
          </a:p>
        </p:txBody>
      </p:sp>
    </p:spTree>
    <p:extLst>
      <p:ext uri="{BB962C8B-B14F-4D97-AF65-F5344CB8AC3E}">
        <p14:creationId xmlns:p14="http://schemas.microsoft.com/office/powerpoint/2010/main" val="3469058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講完了歷史，就回到現代數位相機的簡單架構，如果我們要完成一張照片，大概有這些地方需要設定</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16</a:t>
            </a:fld>
            <a:endParaRPr lang="zh-TW" altLang="en-US"/>
          </a:p>
        </p:txBody>
      </p:sp>
    </p:spTree>
    <p:extLst>
      <p:ext uri="{BB962C8B-B14F-4D97-AF65-F5344CB8AC3E}">
        <p14:creationId xmlns:p14="http://schemas.microsoft.com/office/powerpoint/2010/main" val="1322364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kumimoji="1" lang="zh-TW" altLang="en-US" dirty="0" smtClean="0"/>
              <a:t>感光元件大小不等於畫素多少</a:t>
            </a:r>
          </a:p>
          <a:p>
            <a:pPr marL="228600" indent="-228600">
              <a:buAutoNum type="arabicPeriod"/>
            </a:pPr>
            <a:r>
              <a:rPr kumimoji="1" lang="zh-TW" altLang="en-US" dirty="0" smtClean="0"/>
              <a:t>畫素不等於畫質</a:t>
            </a:r>
          </a:p>
          <a:p>
            <a:pPr marL="228600" indent="-228600">
              <a:buAutoNum type="arabicPeriod"/>
            </a:pPr>
            <a:r>
              <a:rPr kumimoji="1" lang="zh-TW" altLang="en-US" dirty="0" smtClean="0"/>
              <a:t>感光元件大小會牽涉很多的光學效應，在攝影裡面是很重要的元素</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17</a:t>
            </a:fld>
            <a:endParaRPr lang="zh-TW" altLang="en-US"/>
          </a:p>
        </p:txBody>
      </p:sp>
    </p:spTree>
    <p:extLst>
      <p:ext uri="{BB962C8B-B14F-4D97-AF65-F5344CB8AC3E}">
        <p14:creationId xmlns:p14="http://schemas.microsoft.com/office/powerpoint/2010/main" val="1965369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都是使用同一顆鏡頭的情況</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18</a:t>
            </a:fld>
            <a:endParaRPr lang="zh-TW" altLang="en-US"/>
          </a:p>
        </p:txBody>
      </p:sp>
    </p:spTree>
    <p:extLst>
      <p:ext uri="{BB962C8B-B14F-4D97-AF65-F5344CB8AC3E}">
        <p14:creationId xmlns:p14="http://schemas.microsoft.com/office/powerpoint/2010/main" val="955930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kumimoji="1" lang="zh-TW" altLang="en-US" dirty="0" smtClean="0"/>
              <a:t>感光元件跟相機的種類並沒有絕對的關係</a:t>
            </a:r>
            <a:endParaRPr kumimoji="1" lang="en-US" altLang="zh-TW" dirty="0" smtClean="0"/>
          </a:p>
          <a:p>
            <a:pPr marL="228600" indent="-228600">
              <a:buAutoNum type="arabicPeriod"/>
            </a:pPr>
            <a:r>
              <a:rPr kumimoji="1" lang="zh-TW" altLang="en-US" dirty="0" smtClean="0"/>
              <a:t>在一些手機或是普通相機我們比較難拍出有景深或是夜景雜訊很高的原因</a:t>
            </a:r>
          </a:p>
          <a:p>
            <a:r>
              <a:rPr kumimoji="1" lang="zh-TW" altLang="en-US" dirty="0" smtClean="0"/>
              <a:t>手機感光元件比較：</a:t>
            </a:r>
            <a:r>
              <a:rPr kumimoji="1" lang="en-US" altLang="zh-TW" dirty="0" smtClean="0"/>
              <a:t>https://</a:t>
            </a:r>
            <a:r>
              <a:rPr kumimoji="1" lang="en-US" altLang="zh-TW" dirty="0" err="1" smtClean="0"/>
              <a:t>www.ptt.cc</a:t>
            </a:r>
            <a:r>
              <a:rPr kumimoji="1" lang="en-US" altLang="zh-TW" dirty="0" smtClean="0"/>
              <a:t>/</a:t>
            </a:r>
            <a:r>
              <a:rPr kumimoji="1" lang="en-US" altLang="zh-TW" dirty="0" err="1" smtClean="0"/>
              <a:t>bbs</a:t>
            </a:r>
            <a:r>
              <a:rPr kumimoji="1" lang="en-US" altLang="zh-TW" dirty="0" smtClean="0"/>
              <a:t>/</a:t>
            </a:r>
            <a:r>
              <a:rPr kumimoji="1" lang="en-US" altLang="zh-TW" dirty="0" err="1" smtClean="0"/>
              <a:t>MobileComm</a:t>
            </a:r>
            <a:r>
              <a:rPr kumimoji="1" lang="en-US" altLang="zh-TW" dirty="0" smtClean="0"/>
              <a:t>/M.1435360038.A.BDE.html</a:t>
            </a:r>
            <a:endParaRPr kumimoji="1" lang="zh-TW" altLang="en-US" dirty="0" smtClean="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19</a:t>
            </a:fld>
            <a:endParaRPr lang="zh-TW" altLang="en-US"/>
          </a:p>
        </p:txBody>
      </p:sp>
    </p:spTree>
    <p:extLst>
      <p:ext uri="{BB962C8B-B14F-4D97-AF65-F5344CB8AC3E}">
        <p14:creationId xmlns:p14="http://schemas.microsoft.com/office/powerpoint/2010/main" val="192908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數位影像是我們每天都會接觸的對象，包括拍照、看網頁、連看的書跟路邊發的傳單都是經由數位影像再轉印城實體文件的，所以我覺得能夠理解數位影像背後的邏輯，建立正確的觀念，也許多少會有幫助！這邊就要舉幾個例子，因為我之前大學的時候是擔任系上負責設計文宣的人，所以常常有設計稿件然後給廠商送印的經驗，所以學到的影像基礎知識也不少，後來我有去公司實習，就像去年暑假去</a:t>
            </a:r>
            <a:r>
              <a:rPr kumimoji="1" lang="en-US" altLang="zh-TW" dirty="0" smtClean="0"/>
              <a:t>HTC</a:t>
            </a:r>
            <a:r>
              <a:rPr kumimoji="1" lang="zh-TW" altLang="en-US" dirty="0" smtClean="0"/>
              <a:t>，我就發現儘管同事也有理工背景的人，我還是整個部門裡面最懂這些東西的，大部份的人遇到相關的問題都不知道怎麼辦，就連到現在他們還會傳訊息來問我像是在網頁設計裡面的圖檔規格那些。所以我想說趁著這個機會把一些知識整理起來跟大家分享！</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a:t>
            </a:fld>
            <a:endParaRPr lang="zh-TW" altLang="en-US"/>
          </a:p>
        </p:txBody>
      </p:sp>
    </p:spTree>
    <p:extLst>
      <p:ext uri="{BB962C8B-B14F-4D97-AF65-F5344CB8AC3E}">
        <p14:creationId xmlns:p14="http://schemas.microsoft.com/office/powerpoint/2010/main" val="198194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smtClean="0"/>
              <a:t>ISO</a:t>
            </a:r>
            <a:r>
              <a:rPr lang="zh-TW" altLang="en-US" dirty="0" smtClean="0"/>
              <a:t>值是從傳統底片衍生而來的，要根據拍照的需求來先決定要用哪種感光度的底片。</a:t>
            </a:r>
          </a:p>
          <a:p>
            <a:pPr marL="228600" indent="-228600">
              <a:buAutoNum type="arabicPeriod"/>
            </a:pPr>
            <a:r>
              <a:rPr lang="zh-TW" altLang="en-US" dirty="0" smtClean="0"/>
              <a:t>數位攝影可以直接根據需求調整</a:t>
            </a:r>
          </a:p>
          <a:p>
            <a:pPr marL="228600" indent="-228600">
              <a:buAutoNum type="arabicPeriod"/>
            </a:pPr>
            <a:r>
              <a:rPr lang="zh-TW" altLang="en-US" dirty="0" smtClean="0"/>
              <a:t>下一頁有範例</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20</a:t>
            </a:fld>
            <a:endParaRPr lang="zh-TW" altLang="en-US"/>
          </a:p>
        </p:txBody>
      </p:sp>
    </p:spTree>
    <p:extLst>
      <p:ext uri="{BB962C8B-B14F-4D97-AF65-F5344CB8AC3E}">
        <p14:creationId xmlns:p14="http://schemas.microsoft.com/office/powerpoint/2010/main" val="2277976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21</a:t>
            </a:fld>
            <a:endParaRPr lang="zh-TW" altLang="en-US"/>
          </a:p>
        </p:txBody>
      </p:sp>
    </p:spTree>
    <p:extLst>
      <p:ext uri="{BB962C8B-B14F-4D97-AF65-F5344CB8AC3E}">
        <p14:creationId xmlns:p14="http://schemas.microsoft.com/office/powerpoint/2010/main" val="655531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ISO</a:t>
            </a:r>
            <a:r>
              <a:rPr lang="zh-TW" altLang="en-US" baseline="0" dirty="0" smtClean="0"/>
              <a:t> </a:t>
            </a:r>
            <a:r>
              <a:rPr lang="en-US" altLang="zh-TW" baseline="0" dirty="0" smtClean="0"/>
              <a:t>3200</a:t>
            </a:r>
            <a:r>
              <a:rPr lang="zh-TW" altLang="en-US" baseline="0" dirty="0" smtClean="0"/>
              <a:t>在陰影處的雜訊明顯比</a:t>
            </a:r>
            <a:r>
              <a:rPr lang="en-US" altLang="zh-TW" baseline="0" dirty="0" smtClean="0"/>
              <a:t>ISO 200</a:t>
            </a:r>
            <a:r>
              <a:rPr lang="zh-TW" altLang="en-US" baseline="0" dirty="0" smtClean="0"/>
              <a:t>還多</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22</a:t>
            </a:fld>
            <a:endParaRPr lang="zh-TW" altLang="en-US"/>
          </a:p>
        </p:txBody>
      </p:sp>
    </p:spTree>
    <p:extLst>
      <p:ext uri="{BB962C8B-B14F-4D97-AF65-F5344CB8AC3E}">
        <p14:creationId xmlns:p14="http://schemas.microsoft.com/office/powerpoint/2010/main" val="556057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kumimoji="1" lang="zh-TW" altLang="en-US" dirty="0" smtClean="0"/>
              <a:t>焦距就是我們的視野寬闊程度</a:t>
            </a:r>
          </a:p>
          <a:p>
            <a:pPr marL="228600" indent="-228600">
              <a:buAutoNum type="arabicPeriod"/>
            </a:pPr>
            <a:r>
              <a:rPr kumimoji="1" lang="zh-TW" altLang="en-US" dirty="0" smtClean="0"/>
              <a:t>這張是我拍的範例</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23</a:t>
            </a:fld>
            <a:endParaRPr lang="zh-TW" altLang="en-US"/>
          </a:p>
        </p:txBody>
      </p:sp>
    </p:spTree>
    <p:extLst>
      <p:ext uri="{BB962C8B-B14F-4D97-AF65-F5344CB8AC3E}">
        <p14:creationId xmlns:p14="http://schemas.microsoft.com/office/powerpoint/2010/main" val="670161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http://t17.techbang.com/topics/9130-once-they-get-to-the-lens-focal-length-focus-and-perspective?mode=</a:t>
            </a:r>
            <a:r>
              <a:rPr lang="en-US" altLang="zh-TW" dirty="0" err="1" smtClean="0"/>
              <a:t>print&amp;page</a:t>
            </a:r>
            <a:r>
              <a:rPr lang="en-US" altLang="zh-TW" dirty="0" smtClean="0"/>
              <a:t>=1</a:t>
            </a:r>
          </a:p>
          <a:p>
            <a:r>
              <a:rPr lang="en-US" altLang="zh-TW" dirty="0" smtClean="0"/>
              <a:t>http://www.360doc.com/content/13/0908/16/12109864_313067557.shtml</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24</a:t>
            </a:fld>
            <a:endParaRPr lang="zh-TW" altLang="en-US"/>
          </a:p>
        </p:txBody>
      </p:sp>
    </p:spTree>
    <p:extLst>
      <p:ext uri="{BB962C8B-B14F-4D97-AF65-F5344CB8AC3E}">
        <p14:creationId xmlns:p14="http://schemas.microsoft.com/office/powerpoint/2010/main" val="2133146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http://t17.techbang.com/topics/9130-once-they-get-to-the-lens-focal-length-focus-and-perspective?mode=</a:t>
            </a:r>
            <a:r>
              <a:rPr lang="en-US" altLang="zh-TW" dirty="0" err="1" smtClean="0"/>
              <a:t>print&amp;page</a:t>
            </a:r>
            <a:r>
              <a:rPr lang="en-US" altLang="zh-TW" dirty="0" smtClean="0"/>
              <a:t>=1</a:t>
            </a:r>
          </a:p>
          <a:p>
            <a:r>
              <a:rPr lang="en-US" altLang="zh-TW" dirty="0" smtClean="0"/>
              <a:t>http://www.360doc.com/content/13/0908/16/12109864_313067557.shtml</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26</a:t>
            </a:fld>
            <a:endParaRPr lang="zh-TW" altLang="en-US"/>
          </a:p>
        </p:txBody>
      </p:sp>
    </p:spTree>
    <p:extLst>
      <p:ext uri="{BB962C8B-B14F-4D97-AF65-F5344CB8AC3E}">
        <p14:creationId xmlns:p14="http://schemas.microsoft.com/office/powerpoint/2010/main" val="1171542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http://t17.techbang.com/topics/9130-once-they-get-to-the-lens-focal-length-focus-and-perspective?mode=print&amp;page=1</a:t>
            </a:r>
          </a:p>
          <a:p>
            <a:r>
              <a:rPr lang="en-US" altLang="zh-TW" dirty="0" smtClean="0"/>
              <a:t>http://www.360doc.com/content/13/0908/16/12109864_313067557.shtml</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27</a:t>
            </a:fld>
            <a:endParaRPr lang="zh-TW" altLang="en-US"/>
          </a:p>
        </p:txBody>
      </p:sp>
    </p:spTree>
    <p:extLst>
      <p:ext uri="{BB962C8B-B14F-4D97-AF65-F5344CB8AC3E}">
        <p14:creationId xmlns:p14="http://schemas.microsoft.com/office/powerpoint/2010/main" val="3451048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希望大家就看的懂相機評測到底是在測什麼東西</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28</a:t>
            </a:fld>
            <a:endParaRPr lang="zh-TW" altLang="en-US"/>
          </a:p>
        </p:txBody>
      </p:sp>
    </p:spTree>
    <p:extLst>
      <p:ext uri="{BB962C8B-B14F-4D97-AF65-F5344CB8AC3E}">
        <p14:creationId xmlns:p14="http://schemas.microsoft.com/office/powerpoint/2010/main" val="1640807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如何分辨跟稱呼相機？</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29</a:t>
            </a:fld>
            <a:endParaRPr lang="zh-TW" altLang="en-US"/>
          </a:p>
        </p:txBody>
      </p:sp>
    </p:spTree>
    <p:extLst>
      <p:ext uri="{BB962C8B-B14F-4D97-AF65-F5344CB8AC3E}">
        <p14:creationId xmlns:p14="http://schemas.microsoft.com/office/powerpoint/2010/main" val="481406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相機的分類跟感光元件大小的配置不一定有關係</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30</a:t>
            </a:fld>
            <a:endParaRPr lang="zh-TW" altLang="en-US"/>
          </a:p>
        </p:txBody>
      </p:sp>
    </p:spTree>
    <p:extLst>
      <p:ext uri="{BB962C8B-B14F-4D97-AF65-F5344CB8AC3E}">
        <p14:creationId xmlns:p14="http://schemas.microsoft.com/office/powerpoint/2010/main" val="500782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我的大綱很簡單，主要是想針對應用的部分給大家一些現成可以用到的知識，不過我們還是得要介紹一些背景</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a:t>
            </a:fld>
            <a:endParaRPr lang="zh-TW" altLang="en-US"/>
          </a:p>
        </p:txBody>
      </p:sp>
    </p:spTree>
    <p:extLst>
      <p:ext uri="{BB962C8B-B14F-4D97-AF65-F5344CB8AC3E}">
        <p14:creationId xmlns:p14="http://schemas.microsoft.com/office/powerpoint/2010/main" val="403415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決定這三個數值後，根據要拍攝的場景就可以得到一組測光值</a:t>
            </a:r>
          </a:p>
          <a:p>
            <a:r>
              <a:rPr kumimoji="1" lang="zh-TW" altLang="en-US" dirty="0" smtClean="0"/>
              <a:t>接下來的曝光模式就是分別調整這三個參數來讓我們得到一組恰當曝光的照片</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31</a:t>
            </a:fld>
            <a:endParaRPr lang="zh-TW" altLang="en-US"/>
          </a:p>
        </p:txBody>
      </p:sp>
    </p:spTree>
    <p:extLst>
      <p:ext uri="{BB962C8B-B14F-4D97-AF65-F5344CB8AC3E}">
        <p14:creationId xmlns:p14="http://schemas.microsoft.com/office/powerpoint/2010/main" val="6756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32</a:t>
            </a:fld>
            <a:endParaRPr lang="zh-TW" altLang="en-US"/>
          </a:p>
        </p:txBody>
      </p:sp>
    </p:spTree>
    <p:extLst>
      <p:ext uri="{BB962C8B-B14F-4D97-AF65-F5344CB8AC3E}">
        <p14:creationId xmlns:p14="http://schemas.microsoft.com/office/powerpoint/2010/main" val="766227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IS: image stabilizer</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33</a:t>
            </a:fld>
            <a:endParaRPr lang="zh-TW" altLang="en-US"/>
          </a:p>
        </p:txBody>
      </p:sp>
    </p:spTree>
    <p:extLst>
      <p:ext uri="{BB962C8B-B14F-4D97-AF65-F5344CB8AC3E}">
        <p14:creationId xmlns:p14="http://schemas.microsoft.com/office/powerpoint/2010/main" val="1104418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kumimoji="1" lang="zh-TW" altLang="en-US" dirty="0" smtClean="0"/>
              <a:t>焦平面：我們一般對焦的動作其實是決定距離我們多遠的物體要清晰，而這個距離本身會形成一個焦平面</a:t>
            </a:r>
          </a:p>
          <a:p>
            <a:pPr marL="228600" indent="-228600">
              <a:buAutoNum type="arabicPeriod"/>
            </a:pPr>
            <a:r>
              <a:rPr kumimoji="1" lang="zh-TW" altLang="en-US" dirty="0" smtClean="0"/>
              <a:t>人臉跟爆米花</a:t>
            </a:r>
            <a:r>
              <a:rPr kumimoji="1" lang="en-US" altLang="zh-TW" dirty="0" err="1" smtClean="0"/>
              <a:t>v.s</a:t>
            </a:r>
            <a:r>
              <a:rPr kumimoji="1" lang="en-US" altLang="zh-TW" dirty="0" smtClean="0"/>
              <a:t>.</a:t>
            </a:r>
            <a:r>
              <a:rPr kumimoji="1" lang="zh-TW" altLang="en-US" dirty="0" smtClean="0"/>
              <a:t>後面女生跟觀眾席</a:t>
            </a:r>
          </a:p>
          <a:p>
            <a:pPr marL="228600" indent="-228600">
              <a:buAutoNum type="arabicPeriod"/>
            </a:pPr>
            <a:r>
              <a:rPr kumimoji="1" lang="zh-TW" altLang="en-US" dirty="0" smtClean="0"/>
              <a:t>罐子跟手</a:t>
            </a:r>
            <a:r>
              <a:rPr kumimoji="1" lang="en-US" altLang="zh-TW" dirty="0" err="1" smtClean="0"/>
              <a:t>v.s</a:t>
            </a:r>
            <a:r>
              <a:rPr kumimoji="1" lang="en-US" altLang="zh-TW" dirty="0" smtClean="0"/>
              <a:t>.</a:t>
            </a:r>
            <a:r>
              <a:rPr kumimoji="1" lang="zh-TW" altLang="en-US" dirty="0" smtClean="0"/>
              <a:t>看不清楚的背景</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34</a:t>
            </a:fld>
            <a:endParaRPr lang="zh-TW" altLang="en-US"/>
          </a:p>
        </p:txBody>
      </p:sp>
    </p:spTree>
    <p:extLst>
      <p:ext uri="{BB962C8B-B14F-4D97-AF65-F5344CB8AC3E}">
        <p14:creationId xmlns:p14="http://schemas.microsoft.com/office/powerpoint/2010/main" val="320888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kumimoji="1" lang="zh-TW" altLang="en-US" baseline="0" dirty="0" smtClean="0"/>
              <a:t>景深就是決定好焦平面後，往前跟往後還會有一段距離區間是清楚的</a:t>
            </a:r>
          </a:p>
          <a:p>
            <a:pPr marL="228600" indent="-228600">
              <a:buAutoNum type="arabicPeriod"/>
            </a:pPr>
            <a:r>
              <a:rPr kumimoji="1" lang="zh-TW" altLang="en-US" dirty="0" smtClean="0"/>
              <a:t>拍人我們希望景深淺</a:t>
            </a:r>
          </a:p>
          <a:p>
            <a:pPr marL="228600" indent="-228600">
              <a:buAutoNum type="arabicPeriod"/>
            </a:pPr>
            <a:r>
              <a:rPr kumimoji="1" lang="zh-TW" altLang="en-US" dirty="0" smtClean="0"/>
              <a:t>有這些條件</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35</a:t>
            </a:fld>
            <a:endParaRPr lang="zh-TW" altLang="en-US"/>
          </a:p>
        </p:txBody>
      </p:sp>
    </p:spTree>
    <p:extLst>
      <p:ext uri="{BB962C8B-B14F-4D97-AF65-F5344CB8AC3E}">
        <p14:creationId xmlns:p14="http://schemas.microsoft.com/office/powerpoint/2010/main" val="511250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kumimoji="1" lang="zh-TW" altLang="en-US" dirty="0" smtClean="0"/>
              <a:t>景深大一點，清楚的東西多一點，然後畫質要好</a:t>
            </a:r>
            <a:endParaRPr kumimoji="1" lang="en-US" altLang="zh-TW" dirty="0" smtClean="0"/>
          </a:p>
          <a:p>
            <a:pPr marL="228600" indent="-228600">
              <a:buAutoNum type="arabicPeriod"/>
            </a:pPr>
            <a:r>
              <a:rPr kumimoji="1" lang="zh-TW" altLang="en-US" dirty="0" smtClean="0"/>
              <a:t>前面拍人像畫質差當作柔膚</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36</a:t>
            </a:fld>
            <a:endParaRPr lang="zh-TW" altLang="en-US"/>
          </a:p>
        </p:txBody>
      </p:sp>
    </p:spTree>
    <p:extLst>
      <p:ext uri="{BB962C8B-B14F-4D97-AF65-F5344CB8AC3E}">
        <p14:creationId xmlns:p14="http://schemas.microsoft.com/office/powerpoint/2010/main" val="934644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38</a:t>
            </a:fld>
            <a:endParaRPr lang="zh-TW" altLang="en-US"/>
          </a:p>
        </p:txBody>
      </p:sp>
    </p:spTree>
    <p:extLst>
      <p:ext uri="{BB962C8B-B14F-4D97-AF65-F5344CB8AC3E}">
        <p14:creationId xmlns:p14="http://schemas.microsoft.com/office/powerpoint/2010/main" val="3502500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39</a:t>
            </a:fld>
            <a:endParaRPr lang="zh-TW" altLang="en-US"/>
          </a:p>
        </p:txBody>
      </p:sp>
    </p:spTree>
    <p:extLst>
      <p:ext uri="{BB962C8B-B14F-4D97-AF65-F5344CB8AC3E}">
        <p14:creationId xmlns:p14="http://schemas.microsoft.com/office/powerpoint/2010/main" val="3932817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希望大家就看的懂相機評測到底是在測什麼東西</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41</a:t>
            </a:fld>
            <a:endParaRPr lang="zh-TW" altLang="en-US"/>
          </a:p>
        </p:txBody>
      </p:sp>
    </p:spTree>
    <p:extLst>
      <p:ext uri="{BB962C8B-B14F-4D97-AF65-F5344CB8AC3E}">
        <p14:creationId xmlns:p14="http://schemas.microsoft.com/office/powerpoint/2010/main" val="1390090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43</a:t>
            </a:fld>
            <a:endParaRPr lang="zh-TW" altLang="en-US"/>
          </a:p>
        </p:txBody>
      </p:sp>
    </p:spTree>
    <p:extLst>
      <p:ext uri="{BB962C8B-B14F-4D97-AF65-F5344CB8AC3E}">
        <p14:creationId xmlns:p14="http://schemas.microsoft.com/office/powerpoint/2010/main" val="4004728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首先雖然大家大部份的主題都是處理影像，我還是來簡介一下數位影像的概念好了</a:t>
            </a:r>
            <a:endParaRPr kumimoji="1"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4</a:t>
            </a:fld>
            <a:endParaRPr lang="zh-TW" altLang="en-US"/>
          </a:p>
        </p:txBody>
      </p:sp>
    </p:spTree>
    <p:extLst>
      <p:ext uri="{BB962C8B-B14F-4D97-AF65-F5344CB8AC3E}">
        <p14:creationId xmlns:p14="http://schemas.microsoft.com/office/powerpoint/2010/main" val="137853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我們可以把數位影像想像成從自然、連續世界取樣而來的二維訊號</a:t>
            </a:r>
            <a:r>
              <a:rPr lang="zh-TW" altLang="en-US" sz="1200" kern="1200" dirty="0" smtClean="0">
                <a:solidFill>
                  <a:schemeClr val="tx1"/>
                </a:solidFill>
                <a:effectLst/>
                <a:latin typeface="+mn-lt"/>
                <a:ea typeface="+mn-ea"/>
                <a:cs typeface="+mn-cs"/>
              </a:rPr>
              <a:t>，會這樣說是因為有些數位影像從生出來就是數位的，不過不重要</a:t>
            </a:r>
            <a:r>
              <a:rPr lang="en-US" altLang="zh-TW" sz="1200" kern="1200" dirty="0" smtClean="0">
                <a:solidFill>
                  <a:schemeClr val="tx1"/>
                </a:solidFill>
                <a:effectLst/>
                <a:latin typeface="+mn-lt"/>
                <a:ea typeface="+mn-ea"/>
                <a:cs typeface="+mn-cs"/>
              </a:rPr>
              <a:t>XD</a:t>
            </a:r>
            <a:r>
              <a:rPr lang="zh-TW" altLang="zh-TW" sz="1200" kern="1200" dirty="0" smtClean="0">
                <a:solidFill>
                  <a:schemeClr val="tx1"/>
                </a:solidFill>
                <a:effectLst/>
                <a:latin typeface="+mn-lt"/>
                <a:ea typeface="+mn-ea"/>
                <a:cs typeface="+mn-cs"/>
              </a:rPr>
              <a:t>一般數位影像的基本單位就是一個像素（</a:t>
            </a:r>
            <a:r>
              <a:rPr lang="en-US" altLang="zh-TW" sz="1200" kern="1200" dirty="0" smtClean="0">
                <a:solidFill>
                  <a:schemeClr val="tx1"/>
                </a:solidFill>
                <a:effectLst/>
                <a:latin typeface="+mn-lt"/>
                <a:ea typeface="+mn-ea"/>
                <a:cs typeface="+mn-cs"/>
              </a:rPr>
              <a:t>pixel</a:t>
            </a:r>
            <a:r>
              <a:rPr lang="zh-TW" altLang="zh-TW" sz="1200" kern="1200" dirty="0" smtClean="0">
                <a:solidFill>
                  <a:schemeClr val="tx1"/>
                </a:solidFill>
                <a:effectLst/>
                <a:latin typeface="+mn-lt"/>
                <a:ea typeface="+mn-ea"/>
                <a:cs typeface="+mn-cs"/>
              </a:rPr>
              <a:t>）。一般</a:t>
            </a:r>
            <a:r>
              <a:rPr lang="zh-TW" altLang="en-US" sz="1200" kern="1200" dirty="0" smtClean="0">
                <a:solidFill>
                  <a:schemeClr val="tx1"/>
                </a:solidFill>
                <a:effectLst/>
                <a:latin typeface="+mn-lt"/>
                <a:ea typeface="+mn-ea"/>
                <a:cs typeface="+mn-cs"/>
              </a:rPr>
              <a:t>處理數位影像</a:t>
            </a:r>
            <a:r>
              <a:rPr lang="zh-TW" altLang="zh-TW" sz="1200" kern="1200" dirty="0" smtClean="0">
                <a:solidFill>
                  <a:schemeClr val="tx1"/>
                </a:solidFill>
                <a:effectLst/>
                <a:latin typeface="+mn-lt"/>
                <a:ea typeface="+mn-ea"/>
                <a:cs typeface="+mn-cs"/>
              </a:rPr>
              <a:t>我們可以延伸出兩個方向：數位</a:t>
            </a:r>
            <a:r>
              <a:rPr lang="zh-TW" altLang="en-US" sz="1200" kern="1200" dirty="0" smtClean="0">
                <a:solidFill>
                  <a:schemeClr val="tx1"/>
                </a:solidFill>
                <a:effectLst/>
                <a:latin typeface="+mn-lt"/>
                <a:ea typeface="+mn-ea"/>
                <a:cs typeface="+mn-cs"/>
              </a:rPr>
              <a:t>訊號互相轉換</a:t>
            </a:r>
            <a:r>
              <a:rPr lang="zh-TW" altLang="zh-TW" sz="1200" kern="1200" dirty="0" smtClean="0">
                <a:solidFill>
                  <a:schemeClr val="tx1"/>
                </a:solidFill>
                <a:effectLst/>
                <a:latin typeface="+mn-lt"/>
                <a:ea typeface="+mn-ea"/>
                <a:cs typeface="+mn-cs"/>
              </a:rPr>
              <a:t>，以及數位</a:t>
            </a:r>
            <a:r>
              <a:rPr lang="zh-TW" altLang="en-US" sz="1200" kern="1200" dirty="0" smtClean="0">
                <a:solidFill>
                  <a:schemeClr val="tx1"/>
                </a:solidFill>
                <a:effectLst/>
                <a:latin typeface="+mn-lt"/>
                <a:ea typeface="+mn-ea"/>
                <a:cs typeface="+mn-cs"/>
              </a:rPr>
              <a:t>訊號轉</a:t>
            </a:r>
            <a:r>
              <a:rPr lang="zh-TW" altLang="zh-TW" sz="1200" kern="1200" dirty="0" smtClean="0">
                <a:solidFill>
                  <a:schemeClr val="tx1"/>
                </a:solidFill>
                <a:effectLst/>
                <a:latin typeface="+mn-lt"/>
                <a:ea typeface="+mn-ea"/>
                <a:cs typeface="+mn-cs"/>
              </a:rPr>
              <a:t>類比的轉換</a:t>
            </a:r>
            <a:r>
              <a:rPr lang="zh-TW" altLang="en-US" sz="1200" kern="1200" dirty="0" smtClean="0">
                <a:solidFill>
                  <a:schemeClr val="tx1"/>
                </a:solidFill>
                <a:effectLst/>
                <a:latin typeface="+mn-lt"/>
                <a:ea typeface="+mn-ea"/>
                <a:cs typeface="+mn-cs"/>
              </a:rPr>
              <a:t>。</a:t>
            </a:r>
          </a:p>
          <a:p>
            <a:r>
              <a:rPr lang="zh-TW" altLang="en-US" dirty="0" smtClean="0"/>
              <a:t>那先來談談數位訊號互相轉換是什麼意思</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5</a:t>
            </a:fld>
            <a:endParaRPr lang="zh-TW" altLang="en-US"/>
          </a:p>
        </p:txBody>
      </p:sp>
    </p:spTree>
    <p:extLst>
      <p:ext uri="{BB962C8B-B14F-4D97-AF65-F5344CB8AC3E}">
        <p14:creationId xmlns:p14="http://schemas.microsoft.com/office/powerpoint/2010/main" val="72269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在</a:t>
            </a:r>
            <a:r>
              <a:rPr lang="en-US" altLang="zh-TW" dirty="0" smtClean="0"/>
              <a:t>MATLAB</a:t>
            </a:r>
            <a:r>
              <a:rPr lang="zh-TW" altLang="en-US" dirty="0" smtClean="0"/>
              <a:t>裡面處理影像的時候就是用</a:t>
            </a:r>
            <a:r>
              <a:rPr lang="en-US" altLang="zh-TW" dirty="0" smtClean="0"/>
              <a:t>bitmap</a:t>
            </a:r>
            <a:r>
              <a:rPr lang="zh-TW" altLang="en-US" dirty="0" smtClean="0"/>
              <a:t>方式儲存跟檢視</a:t>
            </a:r>
            <a:endParaRPr lang="en-US" altLang="zh-TW" dirty="0" smtClean="0"/>
          </a:p>
          <a:p>
            <a:pPr marL="228600" indent="-228600">
              <a:buAutoNum type="arabicPeriod"/>
            </a:pPr>
            <a:r>
              <a:rPr lang="zh-TW" altLang="en-US" dirty="0" smtClean="0"/>
              <a:t>無損壓縮格式通常會用再設計稿件、編輯檔、還有</a:t>
            </a:r>
            <a:r>
              <a:rPr lang="en-US" altLang="zh-TW" dirty="0" smtClean="0"/>
              <a:t>paper</a:t>
            </a:r>
            <a:r>
              <a:rPr lang="zh-TW" altLang="en-US" dirty="0" smtClean="0"/>
              <a:t>等重要文件中</a:t>
            </a:r>
            <a:endParaRPr lang="en-US" altLang="zh-TW" dirty="0" smtClean="0"/>
          </a:p>
          <a:p>
            <a:pPr marL="228600" indent="-228600">
              <a:buAutoNum type="arabicPeriod"/>
            </a:pPr>
            <a:r>
              <a:rPr lang="zh-TW" altLang="en-US" dirty="0" smtClean="0"/>
              <a:t>反覆的存</a:t>
            </a:r>
            <a:r>
              <a:rPr lang="en-US" altLang="zh-TW" dirty="0" smtClean="0"/>
              <a:t>JPG</a:t>
            </a:r>
            <a:r>
              <a:rPr lang="zh-TW" altLang="en-US" dirty="0" smtClean="0"/>
              <a:t>可能會讓影像品質下降更多</a:t>
            </a:r>
            <a:endParaRPr lang="en-US" altLang="zh-TW" dirty="0" smtClean="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6</a:t>
            </a:fld>
            <a:endParaRPr lang="zh-TW" altLang="en-US"/>
          </a:p>
        </p:txBody>
      </p:sp>
    </p:spTree>
    <p:extLst>
      <p:ext uri="{BB962C8B-B14F-4D97-AF65-F5344CB8AC3E}">
        <p14:creationId xmlns:p14="http://schemas.microsoft.com/office/powerpoint/2010/main" val="66695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把</a:t>
            </a:r>
            <a:r>
              <a:rPr lang="zh-TW" altLang="en-US" dirty="0" smtClean="0"/>
              <a:t>解析度想像成一個衣服的</a:t>
            </a:r>
            <a:r>
              <a:rPr lang="zh-TW" altLang="en-US" dirty="0" smtClean="0"/>
              <a:t>標籤</a:t>
            </a:r>
          </a:p>
          <a:p>
            <a:pPr marL="228600" indent="-228600">
              <a:buAutoNum type="arabicPeriod"/>
            </a:pPr>
            <a:r>
              <a:rPr lang="zh-TW" altLang="en-US" dirty="0" smtClean="0"/>
              <a:t>解析度在數位的世界中沒有意義</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7</a:t>
            </a:fld>
            <a:endParaRPr lang="zh-TW" altLang="en-US"/>
          </a:p>
        </p:txBody>
      </p:sp>
    </p:spTree>
    <p:extLst>
      <p:ext uri="{BB962C8B-B14F-4D97-AF65-F5344CB8AC3E}">
        <p14:creationId xmlns:p14="http://schemas.microsoft.com/office/powerpoint/2010/main" val="2280786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單位是類比，解析度就有用；單位一開始就選像素，解析度就不會影像產生的影像大小</a:t>
            </a:r>
            <a:endParaRPr lang="en-US" altLang="zh-TW" dirty="0" smtClean="0"/>
          </a:p>
          <a:p>
            <a:pPr marL="228600" indent="-228600">
              <a:buAutoNum type="arabicPeriod"/>
            </a:pPr>
            <a:r>
              <a:rPr lang="zh-TW" altLang="en-US" dirty="0" smtClean="0"/>
              <a:t>經驗分享：被廠商說解析度不足怎麼辦</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8</a:t>
            </a:fld>
            <a:endParaRPr lang="zh-TW" altLang="en-US"/>
          </a:p>
        </p:txBody>
      </p:sp>
    </p:spTree>
    <p:extLst>
      <p:ext uri="{BB962C8B-B14F-4D97-AF65-F5344CB8AC3E}">
        <p14:creationId xmlns:p14="http://schemas.microsoft.com/office/powerpoint/2010/main" val="275713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同樣大小的圖片在不同解析度畫面</a:t>
            </a:r>
            <a:endParaRPr lang="en-US" altLang="zh-TW" dirty="0" smtClean="0"/>
          </a:p>
          <a:p>
            <a:pPr marL="228600" indent="-228600">
              <a:buAutoNum type="arabicPeriod"/>
            </a:pPr>
            <a:r>
              <a:rPr lang="zh-TW" altLang="en-US" dirty="0" smtClean="0"/>
              <a:t>網頁設計可能會遇到的問題</a:t>
            </a:r>
            <a:endParaRPr lang="zh-TW" altLang="en-US" dirty="0"/>
          </a:p>
        </p:txBody>
      </p:sp>
      <p:sp>
        <p:nvSpPr>
          <p:cNvPr id="4" name="投影片編號版面配置區 3"/>
          <p:cNvSpPr>
            <a:spLocks noGrp="1"/>
          </p:cNvSpPr>
          <p:nvPr>
            <p:ph type="sldNum" sz="quarter" idx="10"/>
          </p:nvPr>
        </p:nvSpPr>
        <p:spPr/>
        <p:txBody>
          <a:bodyPr/>
          <a:lstStyle/>
          <a:p>
            <a:fld id="{3B06C169-83CA-4207-95D5-B18EB7DC4296}" type="slidenum">
              <a:rPr lang="zh-TW" altLang="en-US" smtClean="0"/>
              <a:t>9</a:t>
            </a:fld>
            <a:endParaRPr lang="zh-TW" altLang="en-US"/>
          </a:p>
        </p:txBody>
      </p:sp>
    </p:spTree>
    <p:extLst>
      <p:ext uri="{BB962C8B-B14F-4D97-AF65-F5344CB8AC3E}">
        <p14:creationId xmlns:p14="http://schemas.microsoft.com/office/powerpoint/2010/main" val="1933541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B775AAB9-8C00-4E95-88AC-EA650F2F9AA1}" type="datetime1">
              <a:rPr lang="zh-TW" altLang="en-US" smtClean="0"/>
              <a:t>2015/10/28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B703C2B-735C-4AE6-9107-0D03750D4CAB}"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024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AF72023-FFE8-48A0-926A-C4932C25CF7D}" type="datetime1">
              <a:rPr lang="zh-TW" altLang="en-US" smtClean="0"/>
              <a:t>2015/10/28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170814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8E2AF3D-81A3-40F0-8693-E2A8B897787B}" type="datetime1">
              <a:rPr lang="zh-TW" altLang="en-US" smtClean="0"/>
              <a:t>2015/10/28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413811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9F600A3-CC68-468E-8032-B2A6DD1A9EA9}" type="datetime1">
              <a:rPr lang="zh-TW" altLang="en-US" smtClean="0"/>
              <a:t>2015/10/28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315901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2403922F-1F79-4FEF-B895-3478515A172F}" type="datetime1">
              <a:rPr lang="zh-TW" altLang="en-US" smtClean="0"/>
              <a:t>2015/10/28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B703C2B-735C-4AE6-9107-0D03750D4CAB}"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65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115757E8-79C8-4824-9649-8AA77B2C9CB4}" type="datetime1">
              <a:rPr lang="zh-TW" altLang="en-US" smtClean="0"/>
              <a:t>2015/10/28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958548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933527F0-8FD3-4CB4-A07A-CFF2E58D174D}" type="datetime1">
              <a:rPr lang="zh-TW" altLang="en-US" smtClean="0"/>
              <a:t>2015/10/28</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183397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48476FA1-2071-4897-B824-BD48E6E4120D}" type="datetime1">
              <a:rPr lang="zh-TW" altLang="en-US" smtClean="0"/>
              <a:t>2015/10/28</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85956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69B84DA-CE99-4C0B-AEFF-F74A2FA7056D}" type="datetime1">
              <a:rPr lang="zh-TW" altLang="en-US" smtClean="0"/>
              <a:t>2015/10/28</a:t>
            </a:fld>
            <a:endParaRPr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TW" altLang="en-US"/>
          </a:p>
        </p:txBody>
      </p:sp>
      <p:sp>
        <p:nvSpPr>
          <p:cNvPr id="9" name="Slide Number Placeholder 8"/>
          <p:cNvSpPr>
            <a:spLocks noGrp="1"/>
          </p:cNvSpPr>
          <p:nvPr>
            <p:ph type="sldNum" sz="quarter" idx="12"/>
          </p:nvPr>
        </p:nvSpPr>
        <p:spPr/>
        <p:txBody>
          <a:body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42719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8660A97-EB26-40BC-A6FF-CD67F4A4F99C}" type="datetime1">
              <a:rPr lang="zh-TW" altLang="en-US" smtClean="0"/>
              <a:t>2015/10/28</a:t>
            </a:fld>
            <a:endParaRPr lang="zh-TW"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426610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1DE9A3F0-A5A9-4A49-8070-A5000B3DE6C4}" type="datetime1">
              <a:rPr lang="zh-TW" altLang="en-US" smtClean="0"/>
              <a:t>2015/10/28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B703C2B-735C-4AE6-9107-0D03750D4CAB}" type="slidenum">
              <a:rPr lang="zh-TW" altLang="en-US" smtClean="0"/>
              <a:t>‹#›</a:t>
            </a:fld>
            <a:endParaRPr lang="zh-TW" altLang="en-US"/>
          </a:p>
        </p:txBody>
      </p:sp>
    </p:spTree>
    <p:extLst>
      <p:ext uri="{BB962C8B-B14F-4D97-AF65-F5344CB8AC3E}">
        <p14:creationId xmlns:p14="http://schemas.microsoft.com/office/powerpoint/2010/main" val="22859481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dirty="0" smtClean="0"/>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94C8550-9115-4AAC-9AEE-73BD27CFC600}" type="datetime1">
              <a:rPr lang="zh-TW" altLang="en-US" smtClean="0"/>
              <a:t>2015/10/28</a:t>
            </a:fld>
            <a:endParaRPr lang="zh-TW"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1097279" y="6459785"/>
            <a:ext cx="1312025" cy="365125"/>
          </a:xfrm>
          <a:prstGeom prst="rect">
            <a:avLst/>
          </a:prstGeom>
        </p:spPr>
        <p:txBody>
          <a:bodyPr vert="horz" lIns="91440" tIns="45720" rIns="91440" bIns="45720" rtlCol="0" anchor="ctr"/>
          <a:lstStyle>
            <a:lvl1pPr algn="l">
              <a:defRPr sz="1400">
                <a:solidFill>
                  <a:srgbClr val="FFFFFF"/>
                </a:solidFill>
              </a:defRPr>
            </a:lvl1pPr>
          </a:lstStyle>
          <a:p>
            <a:fld id="{7B703C2B-735C-4AE6-9107-0D03750D4CAB}" type="slidenum">
              <a:rPr lang="zh-TW" altLang="en-US" smtClean="0"/>
              <a:pPr/>
              <a:t>‹#›</a:t>
            </a:fld>
            <a:endParaRPr lang="zh-TW" alt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36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p:titleStyle>
    <p:bodyStyle>
      <a:lvl1pPr marL="355600" indent="-355600" algn="l" defTabSz="914400" rtl="0" eaLnBrk="1" latinLnBrk="0" hangingPunct="1">
        <a:lnSpc>
          <a:spcPct val="150000"/>
        </a:lnSpc>
        <a:spcBef>
          <a:spcPts val="1200"/>
        </a:spcBef>
        <a:spcAft>
          <a:spcPts val="200"/>
        </a:spcAft>
        <a:buClr>
          <a:schemeClr val="accent1"/>
        </a:buClr>
        <a:buSzPct val="100000"/>
        <a:buFont typeface="Wingdings" panose="05000000000000000000" pitchFamily="2" charset="2"/>
        <a:buChar char="l"/>
        <a:defRPr sz="2400" kern="1200">
          <a:solidFill>
            <a:schemeClr val="tx1">
              <a:lumMod val="75000"/>
              <a:lumOff val="25000"/>
            </a:schemeClr>
          </a:solidFill>
          <a:latin typeface="微軟正黑體" panose="020B0604030504040204" pitchFamily="34" charset="-120"/>
          <a:ea typeface="微軟正黑體" panose="020B0604030504040204" pitchFamily="34" charset="-120"/>
          <a:cs typeface="+mn-cs"/>
        </a:defRPr>
      </a:lvl1pPr>
      <a:lvl2pPr marL="449263" indent="-249238" algn="l" defTabSz="914400" rtl="0" eaLnBrk="1" latinLnBrk="0" hangingPunct="1">
        <a:lnSpc>
          <a:spcPct val="150000"/>
        </a:lnSpc>
        <a:spcBef>
          <a:spcPts val="200"/>
        </a:spcBef>
        <a:spcAft>
          <a:spcPts val="400"/>
        </a:spcAft>
        <a:buClr>
          <a:schemeClr val="accent1"/>
        </a:buClr>
        <a:buFont typeface="Calibri" pitchFamily="34" charset="0"/>
        <a:buChar char="◦"/>
        <a:tabLst>
          <a:tab pos="449263" algn="l"/>
        </a:tabLst>
        <a:defRPr sz="2000" kern="1200">
          <a:solidFill>
            <a:schemeClr val="tx1">
              <a:lumMod val="75000"/>
              <a:lumOff val="25000"/>
            </a:schemeClr>
          </a:solidFill>
          <a:latin typeface="微軟正黑體" panose="020B0604030504040204" pitchFamily="34" charset="-120"/>
          <a:ea typeface="微軟正黑體" panose="020B0604030504040204" pitchFamily="34" charset="-120"/>
          <a:cs typeface="+mn-cs"/>
        </a:defRPr>
      </a:lvl2pPr>
      <a:lvl3pPr marL="566928" indent="-182880" algn="l" defTabSz="914400" rtl="0" eaLnBrk="1" latinLnBrk="0" hangingPunct="1">
        <a:lnSpc>
          <a:spcPct val="15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微軟正黑體" panose="020B0604030504040204" pitchFamily="34" charset="-120"/>
          <a:ea typeface="微軟正黑體" panose="020B0604030504040204" pitchFamily="34" charset="-120"/>
          <a:cs typeface="+mn-cs"/>
        </a:defRPr>
      </a:lvl3pPr>
      <a:lvl4pPr marL="749808" indent="-182880" algn="l" defTabSz="914400" rtl="0" eaLnBrk="1" latinLnBrk="0" hangingPunct="1">
        <a:lnSpc>
          <a:spcPct val="15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微軟正黑體" panose="020B0604030504040204" pitchFamily="34" charset="-120"/>
          <a:ea typeface="微軟正黑體" panose="020B0604030504040204" pitchFamily="34" charset="-120"/>
          <a:cs typeface="+mn-cs"/>
        </a:defRPr>
      </a:lvl4pPr>
      <a:lvl5pPr marL="932688" indent="-182880" algn="l" defTabSz="914400" rtl="0" eaLnBrk="1" latinLnBrk="0" hangingPunct="1">
        <a:lnSpc>
          <a:spcPct val="15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微軟正黑體" panose="020B0604030504040204" pitchFamily="34" charset="-120"/>
          <a:ea typeface="微軟正黑體" panose="020B0604030504040204" pitchFamily="34" charset="-12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tiff"/></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tiff"/><Relationship Id="rId5" Type="http://schemas.openxmlformats.org/officeDocument/2006/relationships/image" Target="../media/image36.jpeg"/><Relationship Id="rId6"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7"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g"/><Relationship Id="rId5" Type="http://schemas.openxmlformats.org/officeDocument/2006/relationships/image" Target="../media/image53.png"/><Relationship Id="rId6"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digital-picture.com/Reviews/ISO-12233-Sample-Crops.aspx?Lens=245&amp;Camera=453&amp;Sample=0&amp;FLI=0&amp;API=3&amp;LensComp=286&amp;CameraComp=453&amp;SampleComp=0&amp;FLIComp=5&amp;APIComp=1" TargetMode="External"/><Relationship Id="rId3" Type="http://schemas.openxmlformats.org/officeDocument/2006/relationships/image" Target="../media/image5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the-digital-picture.com/" TargetMode="External"/><Relationship Id="rId4" Type="http://schemas.openxmlformats.org/officeDocument/2006/relationships/hyperlink" Target="http://www.gsmarena.com/" TargetMode="External"/><Relationship Id="rId5" Type="http://schemas.openxmlformats.org/officeDocument/2006/relationships/hyperlink" Target="http://www.kenrockwell.com/index.htm" TargetMode="External"/><Relationship Id="rId6" Type="http://schemas.openxmlformats.org/officeDocument/2006/relationships/hyperlink" Target="http://judelaw.pixnet.net/blog" TargetMode="External"/><Relationship Id="rId7" Type="http://schemas.openxmlformats.org/officeDocument/2006/relationships/hyperlink" Target="http://www.csie.ntu.edu.tw/~cyy/courses/vfx/15spring/overview/" TargetMode="External"/><Relationship Id="rId8" Type="http://schemas.openxmlformats.org/officeDocument/2006/relationships/hyperlink" Target="https://en.wikipedia.org/wiki/Digital_camera_modes"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hyperlink" Target="http://www.360doc.com/content/06/1004/16/11821_222203.shtml" TargetMode="External"/><Relationship Id="rId4" Type="http://schemas.openxmlformats.org/officeDocument/2006/relationships/hyperlink" Target="http://technews.tw/2015/10/25/moire-pattern-photo/" TargetMode="External"/><Relationship Id="rId5" Type="http://schemas.openxmlformats.org/officeDocument/2006/relationships/hyperlink" Target="http://www.canon.com.tw/" TargetMode="External"/><Relationship Id="rId6" Type="http://schemas.openxmlformats.org/officeDocument/2006/relationships/hyperlink" Target="http://www.panasonic.com/tw/" TargetMode="External"/><Relationship Id="rId7" Type="http://schemas.openxmlformats.org/officeDocument/2006/relationships/hyperlink" Target="http://www.sony.com.tw/zh/" TargetMode="External"/><Relationship Id="rId1" Type="http://schemas.openxmlformats.org/officeDocument/2006/relationships/slideLayout" Target="../slideLayouts/slideLayout2.xml"/><Relationship Id="rId2" Type="http://schemas.openxmlformats.org/officeDocument/2006/relationships/hyperlink" Target="http://www.eprice.com.t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7200" dirty="0"/>
              <a:t>談數位影像及數位</a:t>
            </a:r>
            <a:r>
              <a:rPr lang="zh-TW" altLang="en-US" sz="7200" dirty="0" smtClean="0"/>
              <a:t>攝影</a:t>
            </a:r>
            <a:endParaRPr lang="zh-TW" altLang="en-US" sz="7200" dirty="0"/>
          </a:p>
        </p:txBody>
      </p:sp>
      <p:sp>
        <p:nvSpPr>
          <p:cNvPr id="3" name="副標題 2"/>
          <p:cNvSpPr>
            <a:spLocks noGrp="1"/>
          </p:cNvSpPr>
          <p:nvPr>
            <p:ph type="subTitle" idx="1"/>
          </p:nvPr>
        </p:nvSpPr>
        <p:spPr>
          <a:xfrm>
            <a:off x="1100051" y="4455619"/>
            <a:ext cx="10058400" cy="1859456"/>
          </a:xfrm>
        </p:spPr>
        <p:txBody>
          <a:bodyPr>
            <a:normAutofit/>
          </a:bodyPr>
          <a:lstStyle/>
          <a:p>
            <a:r>
              <a:rPr lang="zh-TW" altLang="en-US" dirty="0" smtClean="0"/>
              <a:t>常識</a:t>
            </a:r>
            <a:r>
              <a:rPr lang="zh-TW" altLang="en-US" dirty="0"/>
              <a:t>、專有名詞及</a:t>
            </a:r>
            <a:r>
              <a:rPr lang="zh-TW" altLang="en-US" dirty="0" smtClean="0"/>
              <a:t>應用</a:t>
            </a:r>
            <a:endParaRPr lang="en-US" altLang="zh-TW" dirty="0" smtClean="0"/>
          </a:p>
          <a:p>
            <a:r>
              <a:rPr lang="zh-TW" altLang="en-US" dirty="0" smtClean="0"/>
              <a:t>報告人：陳立</a:t>
            </a:r>
            <a:r>
              <a:rPr lang="zh-TW" altLang="en-US" dirty="0"/>
              <a:t>昂</a:t>
            </a:r>
          </a:p>
        </p:txBody>
      </p:sp>
    </p:spTree>
    <p:extLst>
      <p:ext uri="{BB962C8B-B14F-4D97-AF65-F5344CB8AC3E}">
        <p14:creationId xmlns:p14="http://schemas.microsoft.com/office/powerpoint/2010/main" val="111997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如何取得數位影像？</a:t>
            </a:r>
            <a:endParaRPr lang="en-US" altLang="zh-TW" dirty="0"/>
          </a:p>
        </p:txBody>
      </p:sp>
      <p:sp>
        <p:nvSpPr>
          <p:cNvPr id="3" name="內容版面配置區 2"/>
          <p:cNvSpPr>
            <a:spLocks noGrp="1"/>
          </p:cNvSpPr>
          <p:nvPr>
            <p:ph idx="1"/>
          </p:nvPr>
        </p:nvSpPr>
        <p:spPr/>
        <p:txBody>
          <a:bodyPr/>
          <a:lstStyle/>
          <a:p>
            <a:r>
              <a:rPr lang="zh-TW" altLang="en-US" dirty="0" smtClean="0">
                <a:solidFill>
                  <a:srgbClr val="FF0000"/>
                </a:solidFill>
              </a:rPr>
              <a:t>數位相機拍攝</a:t>
            </a:r>
            <a:endParaRPr lang="en-US" altLang="zh-TW" dirty="0" smtClean="0">
              <a:solidFill>
                <a:srgbClr val="FF0000"/>
              </a:solidFill>
            </a:endParaRPr>
          </a:p>
          <a:p>
            <a:r>
              <a:rPr lang="zh-TW" altLang="en-US" dirty="0" smtClean="0"/>
              <a:t>電腦生成</a:t>
            </a:r>
          </a:p>
          <a:p>
            <a:r>
              <a:rPr lang="zh-TW" altLang="en-US" dirty="0"/>
              <a:t>光學、超音波、紅外線</a:t>
            </a:r>
            <a:r>
              <a:rPr lang="en-US" altLang="zh-TW" dirty="0"/>
              <a:t>…</a:t>
            </a:r>
            <a:r>
              <a:rPr lang="zh-TW" altLang="en-US" dirty="0"/>
              <a:t>掃描方式</a:t>
            </a:r>
            <a:endParaRPr lang="en-US" altLang="zh-TW" dirty="0"/>
          </a:p>
          <a:p>
            <a:pPr lvl="1"/>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10</a:t>
            </a:fld>
            <a:endParaRPr lang="zh-TW" altLang="en-US"/>
          </a:p>
        </p:txBody>
      </p:sp>
    </p:spTree>
    <p:extLst>
      <p:ext uri="{BB962C8B-B14F-4D97-AF65-F5344CB8AC3E}">
        <p14:creationId xmlns:p14="http://schemas.microsoft.com/office/powerpoint/2010/main" val="4046469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大綱</a:t>
            </a:r>
            <a:endParaRPr lang="zh-TW" altLang="en-US" dirty="0"/>
          </a:p>
        </p:txBody>
      </p:sp>
      <p:sp>
        <p:nvSpPr>
          <p:cNvPr id="3" name="內容版面配置區 2"/>
          <p:cNvSpPr>
            <a:spLocks noGrp="1"/>
          </p:cNvSpPr>
          <p:nvPr>
            <p:ph idx="1"/>
          </p:nvPr>
        </p:nvSpPr>
        <p:spPr/>
        <p:txBody>
          <a:bodyPr/>
          <a:lstStyle/>
          <a:p>
            <a:r>
              <a:rPr lang="zh-TW" altLang="zh-TW" dirty="0">
                <a:solidFill>
                  <a:schemeClr val="bg1">
                    <a:lumMod val="75000"/>
                  </a:schemeClr>
                </a:solidFill>
              </a:rPr>
              <a:t>數位影像</a:t>
            </a:r>
            <a:r>
              <a:rPr lang="zh-TW" altLang="zh-TW" dirty="0" smtClean="0">
                <a:solidFill>
                  <a:schemeClr val="bg1">
                    <a:lumMod val="75000"/>
                  </a:schemeClr>
                </a:solidFill>
              </a:rPr>
              <a:t>概念</a:t>
            </a:r>
            <a:endParaRPr lang="en-US" altLang="zh-TW" dirty="0" smtClean="0">
              <a:solidFill>
                <a:schemeClr val="bg1">
                  <a:lumMod val="75000"/>
                </a:schemeClr>
              </a:solidFill>
            </a:endParaRPr>
          </a:p>
          <a:p>
            <a:r>
              <a:rPr lang="zh-TW" altLang="en-US" dirty="0" smtClean="0">
                <a:solidFill>
                  <a:schemeClr val="tx1"/>
                </a:solidFill>
              </a:rPr>
              <a:t>數位攝影概念</a:t>
            </a:r>
            <a:endParaRPr lang="en-US" altLang="zh-TW" dirty="0" smtClean="0">
              <a:solidFill>
                <a:schemeClr val="tx1"/>
              </a:solidFill>
            </a:endParaRPr>
          </a:p>
          <a:p>
            <a:r>
              <a:rPr lang="zh-TW" altLang="en-US" dirty="0" smtClean="0">
                <a:solidFill>
                  <a:schemeClr val="bg1">
                    <a:lumMod val="75000"/>
                  </a:schemeClr>
                </a:solidFill>
              </a:rPr>
              <a:t>數位攝影應用</a:t>
            </a:r>
            <a:endParaRPr lang="en-US" altLang="zh-TW" dirty="0" smtClean="0">
              <a:solidFill>
                <a:schemeClr val="bg1">
                  <a:lumMod val="75000"/>
                </a:schemeClr>
              </a:solidFill>
            </a:endParaRPr>
          </a:p>
          <a:p>
            <a:r>
              <a:rPr lang="zh-TW" altLang="en-US" dirty="0" smtClean="0">
                <a:solidFill>
                  <a:schemeClr val="bg1">
                    <a:lumMod val="75000"/>
                  </a:schemeClr>
                </a:solidFill>
              </a:rPr>
              <a:t>結</a:t>
            </a:r>
            <a:r>
              <a:rPr lang="zh-TW" altLang="en-US" dirty="0">
                <a:solidFill>
                  <a:schemeClr val="bg1">
                    <a:lumMod val="75000"/>
                  </a:schemeClr>
                </a:solidFill>
              </a:rPr>
              <a:t>論</a:t>
            </a:r>
            <a:endParaRPr lang="en-US" altLang="zh-TW" dirty="0" smtClean="0">
              <a:solidFill>
                <a:schemeClr val="bg1">
                  <a:lumMod val="75000"/>
                </a:schemeClr>
              </a:solidFill>
            </a:endParaRPr>
          </a:p>
          <a:p>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11</a:t>
            </a:fld>
            <a:endParaRPr lang="zh-TW" altLang="en-US"/>
          </a:p>
        </p:txBody>
      </p:sp>
    </p:spTree>
    <p:extLst>
      <p:ext uri="{BB962C8B-B14F-4D97-AF65-F5344CB8AC3E}">
        <p14:creationId xmlns:p14="http://schemas.microsoft.com/office/powerpoint/2010/main" val="2868606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a:t>
            </a:r>
            <a:r>
              <a:rPr lang="zh-TW" altLang="en-US" dirty="0" smtClean="0">
                <a:solidFill>
                  <a:schemeClr val="tx1"/>
                </a:solidFill>
              </a:rPr>
              <a:t>概念</a:t>
            </a:r>
            <a:endParaRPr lang="zh-TW" altLang="en-US" dirty="0"/>
          </a:p>
        </p:txBody>
      </p:sp>
      <p:sp>
        <p:nvSpPr>
          <p:cNvPr id="3" name="內容版面配置區 2"/>
          <p:cNvSpPr>
            <a:spLocks noGrp="1"/>
          </p:cNvSpPr>
          <p:nvPr>
            <p:ph idx="1"/>
          </p:nvPr>
        </p:nvSpPr>
        <p:spPr/>
        <p:txBody>
          <a:bodyPr/>
          <a:lstStyle/>
          <a:p>
            <a:r>
              <a:rPr lang="zh-TW" altLang="en-US" dirty="0" smtClean="0"/>
              <a:t>從類比世界採樣成為數位訊號的動作</a:t>
            </a:r>
            <a:endParaRPr lang="zh-TW" altLang="en-US" dirty="0"/>
          </a:p>
        </p:txBody>
      </p:sp>
      <p:pic>
        <p:nvPicPr>
          <p:cNvPr id="4" name="圖片 3"/>
          <p:cNvPicPr>
            <a:picLocks noChangeAspect="1"/>
          </p:cNvPicPr>
          <p:nvPr/>
        </p:nvPicPr>
        <p:blipFill rotWithShape="1">
          <a:blip r:embed="rId3" cstate="screen">
            <a:extLst>
              <a:ext uri="{28A0092B-C50C-407E-A947-70E740481C1C}">
                <a14:useLocalDpi xmlns:a14="http://schemas.microsoft.com/office/drawing/2010/main"/>
              </a:ext>
            </a:extLst>
          </a:blip>
          <a:srcRect b="-1314"/>
          <a:stretch/>
        </p:blipFill>
        <p:spPr>
          <a:xfrm>
            <a:off x="0" y="2455333"/>
            <a:ext cx="12192000" cy="3918858"/>
          </a:xfrm>
          <a:prstGeom prst="rect">
            <a:avLst/>
          </a:prstGeom>
        </p:spPr>
      </p:pic>
      <p:grpSp>
        <p:nvGrpSpPr>
          <p:cNvPr id="7" name="群組 6"/>
          <p:cNvGrpSpPr/>
          <p:nvPr/>
        </p:nvGrpSpPr>
        <p:grpSpPr>
          <a:xfrm>
            <a:off x="6066191" y="2692956"/>
            <a:ext cx="3448223" cy="2311122"/>
            <a:chOff x="6066191" y="2692956"/>
            <a:chExt cx="3448223" cy="2311122"/>
          </a:xfrm>
        </p:grpSpPr>
        <p:sp>
          <p:nvSpPr>
            <p:cNvPr id="6" name="矩形 5"/>
            <p:cNvSpPr/>
            <p:nvPr/>
          </p:nvSpPr>
          <p:spPr>
            <a:xfrm>
              <a:off x="6066192" y="2692956"/>
              <a:ext cx="3448222" cy="2311121"/>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5" name="圖片 4"/>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066191" y="2692957"/>
              <a:ext cx="3448223" cy="2311121"/>
            </a:xfrm>
            <a:prstGeom prst="rect">
              <a:avLst/>
            </a:prstGeom>
          </p:spPr>
        </p:pic>
      </p:grpSp>
      <p:sp>
        <p:nvSpPr>
          <p:cNvPr id="8" name="文字方塊 7"/>
          <p:cNvSpPr txBox="1"/>
          <p:nvPr/>
        </p:nvSpPr>
        <p:spPr>
          <a:xfrm>
            <a:off x="9929842" y="6453718"/>
            <a:ext cx="226215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圖片來源：自行拍攝</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9" name="投影片編號版面配置區 8"/>
          <p:cNvSpPr>
            <a:spLocks noGrp="1"/>
          </p:cNvSpPr>
          <p:nvPr>
            <p:ph type="sldNum" sz="quarter" idx="12"/>
          </p:nvPr>
        </p:nvSpPr>
        <p:spPr/>
        <p:txBody>
          <a:bodyPr/>
          <a:lstStyle/>
          <a:p>
            <a:fld id="{7B703C2B-735C-4AE6-9107-0D03750D4CAB}" type="slidenum">
              <a:rPr lang="zh-TW" altLang="en-US" smtClean="0"/>
              <a:t>12</a:t>
            </a:fld>
            <a:endParaRPr lang="zh-TW" altLang="en-US"/>
          </a:p>
        </p:txBody>
      </p:sp>
    </p:spTree>
    <p:extLst>
      <p:ext uri="{BB962C8B-B14F-4D97-AF65-F5344CB8AC3E}">
        <p14:creationId xmlns:p14="http://schemas.microsoft.com/office/powerpoint/2010/main" val="40699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fill="hold" nodeType="withEffect">
                                  <p:stCondLst>
                                    <p:cond delay="0"/>
                                  </p:stCondLst>
                                  <p:childTnLst>
                                    <p:animScale>
                                      <p:cBhvr>
                                        <p:cTn id="9" dur="2000" fill="hold"/>
                                        <p:tgtEl>
                                          <p:spTgt spid="7"/>
                                        </p:tgtEl>
                                      </p:cBhvr>
                                      <p:by x="200000" y="200000"/>
                                    </p:animScale>
                                  </p:childTnLst>
                                </p:cTn>
                              </p:par>
                              <p:par>
                                <p:cTn id="10" presetID="0" presetClass="path" presetSubtype="0" accel="50000" decel="50000" fill="hold" nodeType="withEffect">
                                  <p:stCondLst>
                                    <p:cond delay="0"/>
                                  </p:stCondLst>
                                  <p:childTnLst>
                                    <p:animMotion origin="layout" path="M 0.00013 0.0007 L -0.1414 0.03611 " pathEditMode="relative" rAng="0" ptsTypes="AA">
                                      <p:cBhvr>
                                        <p:cTn id="11" dur="2000" fill="hold"/>
                                        <p:tgtEl>
                                          <p:spTgt spid="7"/>
                                        </p:tgtEl>
                                        <p:attrNameLst>
                                          <p:attrName>ppt_x</p:attrName>
                                          <p:attrName>ppt_y</p:attrName>
                                        </p:attrNameLst>
                                      </p:cBhvr>
                                      <p:rCtr x="-7083"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a:t>
            </a:r>
            <a:r>
              <a:rPr lang="zh-TW" altLang="en-US" dirty="0" smtClean="0">
                <a:solidFill>
                  <a:schemeClr val="tx1"/>
                </a:solidFill>
              </a:rPr>
              <a:t>概念－歷史</a:t>
            </a:r>
            <a:endParaRPr lang="zh-TW" altLang="en-US" dirty="0"/>
          </a:p>
        </p:txBody>
      </p:sp>
      <p:pic>
        <p:nvPicPr>
          <p:cNvPr id="4" name="圖片 3"/>
          <p:cNvPicPr>
            <a:picLocks noChangeAspect="1"/>
          </p:cNvPicPr>
          <p:nvPr/>
        </p:nvPicPr>
        <p:blipFill>
          <a:blip r:embed="rId3"/>
          <a:stretch>
            <a:fillRect/>
          </a:stretch>
        </p:blipFill>
        <p:spPr>
          <a:xfrm>
            <a:off x="2594485" y="2530717"/>
            <a:ext cx="6457950" cy="2914650"/>
          </a:xfrm>
          <a:prstGeom prst="rect">
            <a:avLst/>
          </a:prstGeom>
        </p:spPr>
      </p:pic>
      <p:sp>
        <p:nvSpPr>
          <p:cNvPr id="5" name="文字方塊 4"/>
          <p:cNvSpPr txBox="1"/>
          <p:nvPr/>
        </p:nvSpPr>
        <p:spPr>
          <a:xfrm>
            <a:off x="7284887" y="6453718"/>
            <a:ext cx="4907113"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圖片來源：台灣大學 數位視覺效果 課程投影片</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7B703C2B-735C-4AE6-9107-0D03750D4CAB}" type="slidenum">
              <a:rPr lang="zh-TW" altLang="en-US" smtClean="0"/>
              <a:t>13</a:t>
            </a:fld>
            <a:endParaRPr lang="zh-TW" altLang="en-US"/>
          </a:p>
        </p:txBody>
      </p:sp>
    </p:spTree>
    <p:extLst>
      <p:ext uri="{BB962C8B-B14F-4D97-AF65-F5344CB8AC3E}">
        <p14:creationId xmlns:p14="http://schemas.microsoft.com/office/powerpoint/2010/main" val="226659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a:t>
            </a:r>
            <a:r>
              <a:rPr lang="zh-TW" altLang="en-US" dirty="0" smtClean="0">
                <a:solidFill>
                  <a:schemeClr val="tx1"/>
                </a:solidFill>
              </a:rPr>
              <a:t>概念－歷史</a:t>
            </a:r>
            <a:endParaRPr lang="zh-TW" altLang="en-US" dirty="0"/>
          </a:p>
        </p:txBody>
      </p:sp>
      <p:pic>
        <p:nvPicPr>
          <p:cNvPr id="6" name="圖片 5"/>
          <p:cNvPicPr>
            <a:picLocks noChangeAspect="1"/>
          </p:cNvPicPr>
          <p:nvPr/>
        </p:nvPicPr>
        <p:blipFill>
          <a:blip r:embed="rId3"/>
          <a:stretch>
            <a:fillRect/>
          </a:stretch>
        </p:blipFill>
        <p:spPr>
          <a:xfrm>
            <a:off x="2523130" y="2209589"/>
            <a:ext cx="6924675" cy="3295650"/>
          </a:xfrm>
          <a:prstGeom prst="rect">
            <a:avLst/>
          </a:prstGeom>
        </p:spPr>
      </p:pic>
      <p:grpSp>
        <p:nvGrpSpPr>
          <p:cNvPr id="11" name="群組 10"/>
          <p:cNvGrpSpPr/>
          <p:nvPr/>
        </p:nvGrpSpPr>
        <p:grpSpPr>
          <a:xfrm>
            <a:off x="4622242" y="3857414"/>
            <a:ext cx="1465041" cy="1886678"/>
            <a:chOff x="4622242" y="3857414"/>
            <a:chExt cx="1465041" cy="1886678"/>
          </a:xfrm>
        </p:grpSpPr>
        <p:sp>
          <p:nvSpPr>
            <p:cNvPr id="8" name="文字方塊 7"/>
            <p:cNvSpPr txBox="1"/>
            <p:nvPr/>
          </p:nvSpPr>
          <p:spPr>
            <a:xfrm>
              <a:off x="4622242" y="5374760"/>
              <a:ext cx="1026435" cy="369332"/>
            </a:xfrm>
            <a:prstGeom prst="rect">
              <a:avLst/>
            </a:prstGeom>
            <a:noFill/>
            <a:ln w="38100">
              <a:solidFill>
                <a:schemeClr val="tx1"/>
              </a:solidFill>
            </a:ln>
          </p:spPr>
          <p:txBody>
            <a:bodyPr wrap="none" rtlCol="0">
              <a:spAutoFit/>
            </a:bodyPr>
            <a:lstStyle/>
            <a:p>
              <a:r>
                <a:rPr lang="en-US" altLang="zh-TW" dirty="0" smtClean="0"/>
                <a:t>Aperture</a:t>
              </a:r>
              <a:endParaRPr lang="zh-TW" altLang="en-US" dirty="0"/>
            </a:p>
          </p:txBody>
        </p:sp>
        <p:cxnSp>
          <p:nvCxnSpPr>
            <p:cNvPr id="10" name="直線單箭頭接點 9"/>
            <p:cNvCxnSpPr/>
            <p:nvPr/>
          </p:nvCxnSpPr>
          <p:spPr>
            <a:xfrm flipV="1">
              <a:off x="5154804" y="3857414"/>
              <a:ext cx="932479" cy="15173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群組 22"/>
          <p:cNvGrpSpPr/>
          <p:nvPr/>
        </p:nvGrpSpPr>
        <p:grpSpPr>
          <a:xfrm>
            <a:off x="954593" y="1770033"/>
            <a:ext cx="7676941" cy="3974059"/>
            <a:chOff x="954593" y="1770033"/>
            <a:chExt cx="7676941" cy="3974059"/>
          </a:xfrm>
        </p:grpSpPr>
        <p:sp>
          <p:nvSpPr>
            <p:cNvPr id="20" name="弧形 19"/>
            <p:cNvSpPr/>
            <p:nvPr/>
          </p:nvSpPr>
          <p:spPr>
            <a:xfrm rot="13601070">
              <a:off x="1579217" y="2291613"/>
              <a:ext cx="3411746" cy="3083252"/>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4" name="直線單箭頭接點 13"/>
            <p:cNvCxnSpPr/>
            <p:nvPr/>
          </p:nvCxnSpPr>
          <p:spPr>
            <a:xfrm flipH="1">
              <a:off x="954593" y="2843684"/>
              <a:ext cx="7676941" cy="29004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flipH="1" flipV="1">
              <a:off x="954593" y="1770033"/>
              <a:ext cx="7676941" cy="29928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1179170" y="3672748"/>
              <a:ext cx="1451488" cy="369332"/>
            </a:xfrm>
            <a:prstGeom prst="rect">
              <a:avLst/>
            </a:prstGeom>
            <a:solidFill>
              <a:schemeClr val="bg1"/>
            </a:solidFill>
            <a:ln w="38100">
              <a:solidFill>
                <a:schemeClr val="accent1"/>
              </a:solidFill>
            </a:ln>
          </p:spPr>
          <p:txBody>
            <a:bodyPr wrap="none" rtlCol="0">
              <a:spAutoFit/>
            </a:bodyPr>
            <a:lstStyle/>
            <a:p>
              <a:r>
                <a:rPr lang="en-US" altLang="zh-TW" dirty="0" smtClean="0"/>
                <a:t>Angle of view</a:t>
              </a:r>
              <a:endParaRPr lang="zh-TW" altLang="en-US" dirty="0"/>
            </a:p>
          </p:txBody>
        </p:sp>
      </p:grpSp>
      <p:sp>
        <p:nvSpPr>
          <p:cNvPr id="13" name="文字方塊 12"/>
          <p:cNvSpPr txBox="1"/>
          <p:nvPr/>
        </p:nvSpPr>
        <p:spPr>
          <a:xfrm>
            <a:off x="7284887" y="6453718"/>
            <a:ext cx="4907113"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圖片來源：台灣大學 數位視覺效果 課程投影片</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7B703C2B-735C-4AE6-9107-0D03750D4CAB}" type="slidenum">
              <a:rPr lang="zh-TW" altLang="en-US" smtClean="0"/>
              <a:t>14</a:t>
            </a:fld>
            <a:endParaRPr lang="zh-TW" altLang="en-US"/>
          </a:p>
        </p:txBody>
      </p:sp>
    </p:spTree>
    <p:extLst>
      <p:ext uri="{BB962C8B-B14F-4D97-AF65-F5344CB8AC3E}">
        <p14:creationId xmlns:p14="http://schemas.microsoft.com/office/powerpoint/2010/main" val="32895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數位攝影概念－歷史</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2298038" y="2323889"/>
            <a:ext cx="8058150" cy="3067050"/>
          </a:xfrm>
          <a:prstGeom prst="rect">
            <a:avLst/>
          </a:prstGeom>
        </p:spPr>
      </p:pic>
      <p:sp>
        <p:nvSpPr>
          <p:cNvPr id="5" name="文字方塊 4"/>
          <p:cNvSpPr txBox="1"/>
          <p:nvPr/>
        </p:nvSpPr>
        <p:spPr>
          <a:xfrm>
            <a:off x="7284887" y="6453718"/>
            <a:ext cx="4907113"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圖片來源：台灣大學 數位視覺效果 課程投影片</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6" name="圓角化同側角落矩形 5"/>
          <p:cNvSpPr/>
          <p:nvPr/>
        </p:nvSpPr>
        <p:spPr>
          <a:xfrm rot="10800000">
            <a:off x="5337810" y="2506133"/>
            <a:ext cx="270933" cy="931334"/>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TW" altLang="en-US"/>
          </a:p>
        </p:txBody>
      </p:sp>
      <p:sp>
        <p:nvSpPr>
          <p:cNvPr id="7" name="圓角化同側角落矩形 6"/>
          <p:cNvSpPr/>
          <p:nvPr/>
        </p:nvSpPr>
        <p:spPr>
          <a:xfrm>
            <a:off x="5337810" y="3743113"/>
            <a:ext cx="270933" cy="931334"/>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TW" altLang="en-US"/>
          </a:p>
        </p:txBody>
      </p:sp>
      <p:sp>
        <p:nvSpPr>
          <p:cNvPr id="8" name="投影片編號版面配置區 7"/>
          <p:cNvSpPr>
            <a:spLocks noGrp="1"/>
          </p:cNvSpPr>
          <p:nvPr>
            <p:ph type="sldNum" sz="quarter" idx="12"/>
          </p:nvPr>
        </p:nvSpPr>
        <p:spPr/>
        <p:txBody>
          <a:bodyPr/>
          <a:lstStyle/>
          <a:p>
            <a:fld id="{7B703C2B-735C-4AE6-9107-0D03750D4CAB}" type="slidenum">
              <a:rPr lang="zh-TW" altLang="en-US" smtClean="0"/>
              <a:t>15</a:t>
            </a:fld>
            <a:endParaRPr lang="zh-TW" altLang="en-US"/>
          </a:p>
        </p:txBody>
      </p:sp>
    </p:spTree>
    <p:extLst>
      <p:ext uri="{BB962C8B-B14F-4D97-AF65-F5344CB8AC3E}">
        <p14:creationId xmlns:p14="http://schemas.microsoft.com/office/powerpoint/2010/main" val="364766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數位攝影概念</a:t>
            </a:r>
            <a:endParaRPr lang="zh-TW" altLang="en-US" dirty="0"/>
          </a:p>
        </p:txBody>
      </p:sp>
      <p:sp>
        <p:nvSpPr>
          <p:cNvPr id="3" name="內容版面配置區 2"/>
          <p:cNvSpPr>
            <a:spLocks noGrp="1"/>
          </p:cNvSpPr>
          <p:nvPr>
            <p:ph idx="1"/>
          </p:nvPr>
        </p:nvSpPr>
        <p:spPr/>
        <p:txBody>
          <a:bodyPr>
            <a:normAutofit/>
          </a:bodyPr>
          <a:lstStyle/>
          <a:p>
            <a:r>
              <a:rPr lang="zh-TW" altLang="en-US" dirty="0"/>
              <a:t>完成一張相片，我們需要</a:t>
            </a:r>
            <a:endParaRPr lang="en-US" altLang="zh-TW" dirty="0"/>
          </a:p>
          <a:p>
            <a:pPr lvl="1"/>
            <a:r>
              <a:rPr lang="zh-TW" altLang="en-US" dirty="0" smtClean="0"/>
              <a:t>感光元件</a:t>
            </a:r>
            <a:r>
              <a:rPr lang="en-US" altLang="zh-TW" dirty="0" smtClean="0"/>
              <a:t>(1)</a:t>
            </a:r>
          </a:p>
          <a:p>
            <a:pPr lvl="1"/>
            <a:r>
              <a:rPr lang="zh-TW" altLang="en-US" dirty="0" smtClean="0"/>
              <a:t>設定</a:t>
            </a:r>
            <a:r>
              <a:rPr lang="en-US" altLang="zh-TW" dirty="0" smtClean="0"/>
              <a:t>ISO</a:t>
            </a:r>
            <a:r>
              <a:rPr lang="zh-TW" altLang="en-US" dirty="0" smtClean="0"/>
              <a:t>值</a:t>
            </a:r>
            <a:r>
              <a:rPr lang="en-US" altLang="zh-TW" dirty="0" smtClean="0"/>
              <a:t>(2)</a:t>
            </a:r>
            <a:endParaRPr lang="en-US" altLang="zh-TW" dirty="0"/>
          </a:p>
          <a:p>
            <a:pPr lvl="1"/>
            <a:r>
              <a:rPr lang="zh-TW" altLang="en-US" dirty="0"/>
              <a:t>選訂</a:t>
            </a:r>
            <a:r>
              <a:rPr lang="zh-TW" altLang="en-US" dirty="0" smtClean="0"/>
              <a:t>焦距</a:t>
            </a:r>
            <a:r>
              <a:rPr lang="en-US" altLang="zh-TW" dirty="0" smtClean="0"/>
              <a:t>(3)</a:t>
            </a:r>
            <a:endParaRPr lang="en-US" altLang="zh-TW" dirty="0"/>
          </a:p>
          <a:p>
            <a:pPr lvl="1"/>
            <a:r>
              <a:rPr lang="zh-TW" altLang="en-US" dirty="0" smtClean="0"/>
              <a:t>決</a:t>
            </a:r>
            <a:r>
              <a:rPr lang="zh-TW" altLang="en-US" dirty="0"/>
              <a:t>定</a:t>
            </a:r>
            <a:r>
              <a:rPr lang="zh-TW" altLang="en-US" dirty="0" smtClean="0"/>
              <a:t>光圈</a:t>
            </a:r>
            <a:r>
              <a:rPr lang="en-US" altLang="zh-TW" dirty="0" smtClean="0"/>
              <a:t>(4)</a:t>
            </a:r>
            <a:endParaRPr lang="en-US" altLang="zh-TW" dirty="0"/>
          </a:p>
          <a:p>
            <a:pPr lvl="1"/>
            <a:r>
              <a:rPr lang="zh-TW" altLang="en-US" dirty="0" smtClean="0"/>
              <a:t>決定快門</a:t>
            </a:r>
            <a:r>
              <a:rPr lang="en-US" altLang="zh-TW" dirty="0" smtClean="0"/>
              <a:t>(5)</a:t>
            </a:r>
            <a:endParaRPr lang="en-US" altLang="zh-TW" dirty="0"/>
          </a:p>
          <a:p>
            <a:pPr lvl="1"/>
            <a:r>
              <a:rPr lang="zh-TW" altLang="en-US" dirty="0"/>
              <a:t>決定對焦</a:t>
            </a:r>
            <a:r>
              <a:rPr lang="zh-TW" altLang="en-US" dirty="0" smtClean="0"/>
              <a:t>距離</a:t>
            </a:r>
            <a:r>
              <a:rPr lang="en-US" altLang="zh-TW" dirty="0" smtClean="0"/>
              <a:t>(6)</a:t>
            </a:r>
            <a:endParaRPr lang="en-US" altLang="zh-TW" dirty="0"/>
          </a:p>
          <a:p>
            <a:pPr lvl="1"/>
            <a:endParaRPr lang="zh-TW" altLang="en-US" dirty="0"/>
          </a:p>
        </p:txBody>
      </p:sp>
      <p:sp>
        <p:nvSpPr>
          <p:cNvPr id="4" name="橢圓 3"/>
          <p:cNvSpPr/>
          <p:nvPr/>
        </p:nvSpPr>
        <p:spPr>
          <a:xfrm>
            <a:off x="8348490" y="2709333"/>
            <a:ext cx="355600" cy="2218267"/>
          </a:xfrm>
          <a:prstGeom prst="ellipse">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圓角化同側角落矩形 4"/>
          <p:cNvSpPr/>
          <p:nvPr/>
        </p:nvSpPr>
        <p:spPr>
          <a:xfrm rot="10800000">
            <a:off x="6658610" y="2709333"/>
            <a:ext cx="270933" cy="931334"/>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TW" altLang="en-US"/>
          </a:p>
        </p:txBody>
      </p:sp>
      <p:sp>
        <p:nvSpPr>
          <p:cNvPr id="6" name="圓角化同側角落矩形 5"/>
          <p:cNvSpPr/>
          <p:nvPr/>
        </p:nvSpPr>
        <p:spPr>
          <a:xfrm>
            <a:off x="6658610" y="4035213"/>
            <a:ext cx="270933" cy="931334"/>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TW" altLang="en-US"/>
          </a:p>
        </p:txBody>
      </p:sp>
      <p:sp>
        <p:nvSpPr>
          <p:cNvPr id="7" name="矩形 6"/>
          <p:cNvSpPr/>
          <p:nvPr/>
        </p:nvSpPr>
        <p:spPr>
          <a:xfrm>
            <a:off x="4487334" y="2709333"/>
            <a:ext cx="160020" cy="2257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p:cNvSpPr/>
          <p:nvPr/>
        </p:nvSpPr>
        <p:spPr>
          <a:xfrm rot="19593913">
            <a:off x="5447470" y="2473603"/>
            <a:ext cx="89200" cy="2625143"/>
          </a:xfrm>
          <a:prstGeom prst="rect">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10" name="直線箭頭接點 9"/>
          <p:cNvCxnSpPr/>
          <p:nvPr/>
        </p:nvCxnSpPr>
        <p:spPr>
          <a:xfrm>
            <a:off x="4731640" y="3831341"/>
            <a:ext cx="36168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3827752" y="3488082"/>
            <a:ext cx="700833" cy="369332"/>
          </a:xfrm>
          <a:prstGeom prst="rect">
            <a:avLst/>
          </a:prstGeom>
          <a:noFill/>
        </p:spPr>
        <p:txBody>
          <a:bodyPr wrap="none" rtlCol="0">
            <a:spAutoFit/>
          </a:bodyPr>
          <a:lstStyle/>
          <a:p>
            <a:r>
              <a:rPr kumimoji="1" lang="en-US" altLang="zh-TW" smtClean="0"/>
              <a:t>(1)(2)</a:t>
            </a:r>
            <a:endParaRPr kumimoji="1" lang="zh-TW" altLang="en-US" dirty="0"/>
          </a:p>
        </p:txBody>
      </p:sp>
      <p:sp>
        <p:nvSpPr>
          <p:cNvPr id="27" name="文字方塊 26"/>
          <p:cNvSpPr txBox="1"/>
          <p:nvPr/>
        </p:nvSpPr>
        <p:spPr>
          <a:xfrm>
            <a:off x="7391922" y="3496727"/>
            <a:ext cx="442750" cy="369332"/>
          </a:xfrm>
          <a:prstGeom prst="rect">
            <a:avLst/>
          </a:prstGeom>
          <a:noFill/>
        </p:spPr>
        <p:txBody>
          <a:bodyPr wrap="none" rtlCol="0">
            <a:spAutoFit/>
          </a:bodyPr>
          <a:lstStyle/>
          <a:p>
            <a:r>
              <a:rPr kumimoji="1" lang="en-US" altLang="zh-TW" dirty="0" smtClean="0"/>
              <a:t>(3)</a:t>
            </a:r>
            <a:endParaRPr kumimoji="1" lang="zh-TW" altLang="en-US" dirty="0"/>
          </a:p>
        </p:txBody>
      </p:sp>
      <p:sp>
        <p:nvSpPr>
          <p:cNvPr id="28" name="文字方塊 27"/>
          <p:cNvSpPr txBox="1"/>
          <p:nvPr/>
        </p:nvSpPr>
        <p:spPr>
          <a:xfrm>
            <a:off x="6929543" y="2652978"/>
            <a:ext cx="442750" cy="369332"/>
          </a:xfrm>
          <a:prstGeom prst="rect">
            <a:avLst/>
          </a:prstGeom>
          <a:noFill/>
        </p:spPr>
        <p:txBody>
          <a:bodyPr wrap="none" rtlCol="0">
            <a:spAutoFit/>
          </a:bodyPr>
          <a:lstStyle/>
          <a:p>
            <a:r>
              <a:rPr kumimoji="1" lang="en-US" altLang="zh-TW" dirty="0" smtClean="0"/>
              <a:t>(4)</a:t>
            </a:r>
            <a:endParaRPr kumimoji="1" lang="zh-TW" altLang="en-US" dirty="0"/>
          </a:p>
        </p:txBody>
      </p:sp>
      <p:sp>
        <p:nvSpPr>
          <p:cNvPr id="29" name="文字方塊 28"/>
          <p:cNvSpPr txBox="1"/>
          <p:nvPr/>
        </p:nvSpPr>
        <p:spPr>
          <a:xfrm>
            <a:off x="5167865" y="2990334"/>
            <a:ext cx="442750" cy="369332"/>
          </a:xfrm>
          <a:prstGeom prst="rect">
            <a:avLst/>
          </a:prstGeom>
          <a:noFill/>
        </p:spPr>
        <p:txBody>
          <a:bodyPr wrap="none" rtlCol="0">
            <a:spAutoFit/>
          </a:bodyPr>
          <a:lstStyle/>
          <a:p>
            <a:r>
              <a:rPr kumimoji="1" lang="en-US" altLang="zh-TW" dirty="0" smtClean="0"/>
              <a:t>(5)</a:t>
            </a:r>
            <a:endParaRPr kumimoji="1" lang="zh-TW" altLang="en-US" dirty="0"/>
          </a:p>
        </p:txBody>
      </p:sp>
      <p:sp>
        <p:nvSpPr>
          <p:cNvPr id="31" name="文字方塊 30"/>
          <p:cNvSpPr txBox="1"/>
          <p:nvPr/>
        </p:nvSpPr>
        <p:spPr>
          <a:xfrm>
            <a:off x="9458912" y="3485655"/>
            <a:ext cx="442750" cy="369332"/>
          </a:xfrm>
          <a:prstGeom prst="rect">
            <a:avLst/>
          </a:prstGeom>
          <a:noFill/>
        </p:spPr>
        <p:txBody>
          <a:bodyPr wrap="none" rtlCol="0">
            <a:spAutoFit/>
          </a:bodyPr>
          <a:lstStyle/>
          <a:p>
            <a:r>
              <a:rPr kumimoji="1" lang="en-US" altLang="zh-TW" dirty="0" smtClean="0"/>
              <a:t>(6)</a:t>
            </a:r>
            <a:endParaRPr kumimoji="1" lang="zh-TW" altLang="en-US" dirty="0"/>
          </a:p>
        </p:txBody>
      </p:sp>
      <p:grpSp>
        <p:nvGrpSpPr>
          <p:cNvPr id="12" name="群組 11"/>
          <p:cNvGrpSpPr/>
          <p:nvPr/>
        </p:nvGrpSpPr>
        <p:grpSpPr>
          <a:xfrm>
            <a:off x="10186797" y="2966502"/>
            <a:ext cx="1645926" cy="1961098"/>
            <a:chOff x="9769788" y="3496727"/>
            <a:chExt cx="1645926" cy="1230987"/>
          </a:xfrm>
        </p:grpSpPr>
        <p:sp>
          <p:nvSpPr>
            <p:cNvPr id="11" name="矩形 10"/>
            <p:cNvSpPr/>
            <p:nvPr/>
          </p:nvSpPr>
          <p:spPr>
            <a:xfrm>
              <a:off x="10456707" y="4003120"/>
              <a:ext cx="243995" cy="72459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三角形 8"/>
            <p:cNvSpPr/>
            <p:nvPr/>
          </p:nvSpPr>
          <p:spPr>
            <a:xfrm>
              <a:off x="10029825" y="3496727"/>
              <a:ext cx="1125855" cy="36933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三角形 15"/>
            <p:cNvSpPr/>
            <p:nvPr/>
          </p:nvSpPr>
          <p:spPr>
            <a:xfrm>
              <a:off x="9945537" y="3678099"/>
              <a:ext cx="1294430" cy="36933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三角形 16"/>
            <p:cNvSpPr/>
            <p:nvPr/>
          </p:nvSpPr>
          <p:spPr>
            <a:xfrm>
              <a:off x="9769788" y="3895092"/>
              <a:ext cx="1645926" cy="36933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21" name="直線箭頭接點 20"/>
          <p:cNvCxnSpPr>
            <a:stCxn id="4" idx="6"/>
          </p:cNvCxnSpPr>
          <p:nvPr/>
        </p:nvCxnSpPr>
        <p:spPr>
          <a:xfrm>
            <a:off x="8704090" y="3818467"/>
            <a:ext cx="16204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投影片編號版面配置區 12"/>
          <p:cNvSpPr>
            <a:spLocks noGrp="1"/>
          </p:cNvSpPr>
          <p:nvPr>
            <p:ph type="sldNum" sz="quarter" idx="12"/>
          </p:nvPr>
        </p:nvSpPr>
        <p:spPr/>
        <p:txBody>
          <a:bodyPr/>
          <a:lstStyle/>
          <a:p>
            <a:fld id="{7B703C2B-735C-4AE6-9107-0D03750D4CAB}" type="slidenum">
              <a:rPr lang="zh-TW" altLang="en-US" smtClean="0"/>
              <a:t>16</a:t>
            </a:fld>
            <a:endParaRPr lang="zh-TW" altLang="en-US"/>
          </a:p>
        </p:txBody>
      </p:sp>
    </p:spTree>
    <p:extLst>
      <p:ext uri="{BB962C8B-B14F-4D97-AF65-F5344CB8AC3E}">
        <p14:creationId xmlns:p14="http://schemas.microsoft.com/office/powerpoint/2010/main" val="1711575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感光元件</a:t>
            </a:r>
            <a:endParaRPr lang="zh-TW" altLang="en-US" dirty="0"/>
          </a:p>
        </p:txBody>
      </p:sp>
      <p:sp>
        <p:nvSpPr>
          <p:cNvPr id="3" name="內容版面配置區 2"/>
          <p:cNvSpPr>
            <a:spLocks noGrp="1"/>
          </p:cNvSpPr>
          <p:nvPr>
            <p:ph idx="1"/>
          </p:nvPr>
        </p:nvSpPr>
        <p:spPr/>
        <p:txBody>
          <a:bodyPr/>
          <a:lstStyle/>
          <a:p>
            <a:pPr marL="261937"/>
            <a:r>
              <a:rPr lang="zh-TW" altLang="en-US" dirty="0" smtClean="0"/>
              <a:t>感光元件大小≠總畫素大小</a:t>
            </a:r>
            <a:endParaRPr lang="en-US" altLang="zh-TW" dirty="0"/>
          </a:p>
          <a:p>
            <a:endParaRPr lang="zh-TW" altLang="en-US" dirty="0"/>
          </a:p>
        </p:txBody>
      </p:sp>
      <p:sp>
        <p:nvSpPr>
          <p:cNvPr id="4" name="矩形 3"/>
          <p:cNvSpPr/>
          <p:nvPr/>
        </p:nvSpPr>
        <p:spPr>
          <a:xfrm>
            <a:off x="1350499" y="2982351"/>
            <a:ext cx="4009292" cy="261945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TW" altLang="en-US"/>
          </a:p>
        </p:txBody>
      </p:sp>
      <p:sp>
        <p:nvSpPr>
          <p:cNvPr id="5" name="矩形 4"/>
          <p:cNvSpPr/>
          <p:nvPr/>
        </p:nvSpPr>
        <p:spPr>
          <a:xfrm>
            <a:off x="6665742" y="2982351"/>
            <a:ext cx="4009292" cy="261945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TW" altLang="en-US"/>
          </a:p>
        </p:txBody>
      </p:sp>
      <p:sp>
        <p:nvSpPr>
          <p:cNvPr id="6" name="文字方塊 5"/>
          <p:cNvSpPr txBox="1"/>
          <p:nvPr/>
        </p:nvSpPr>
        <p:spPr>
          <a:xfrm>
            <a:off x="2716989" y="5684428"/>
            <a:ext cx="1276311" cy="369332"/>
          </a:xfrm>
          <a:prstGeom prst="rect">
            <a:avLst/>
          </a:prstGeom>
          <a:noFill/>
        </p:spPr>
        <p:txBody>
          <a:bodyPr wrap="none" rtlCol="0">
            <a:spAutoFit/>
          </a:bodyPr>
          <a:lstStyle/>
          <a:p>
            <a:pPr algn="ctr"/>
            <a:r>
              <a:rPr kumimoji="1" lang="en-US" altLang="zh-TW" dirty="0" smtClean="0">
                <a:latin typeface="Microsoft JhengHei" charset="0"/>
                <a:ea typeface="Microsoft JhengHei" charset="0"/>
                <a:cs typeface="Microsoft JhengHei" charset="0"/>
              </a:rPr>
              <a:t>400</a:t>
            </a:r>
            <a:r>
              <a:rPr kumimoji="1" lang="zh-TW" altLang="en-US" dirty="0" smtClean="0">
                <a:latin typeface="Microsoft JhengHei" charset="0"/>
                <a:ea typeface="Microsoft JhengHei" charset="0"/>
                <a:cs typeface="Microsoft JhengHei" charset="0"/>
              </a:rPr>
              <a:t>萬畫素</a:t>
            </a:r>
            <a:endParaRPr kumimoji="1" lang="zh-TW" altLang="en-US" dirty="0">
              <a:latin typeface="Microsoft JhengHei" charset="0"/>
              <a:ea typeface="Microsoft JhengHei" charset="0"/>
              <a:cs typeface="Microsoft JhengHei" charset="0"/>
            </a:endParaRPr>
          </a:p>
        </p:txBody>
      </p:sp>
      <p:sp>
        <p:nvSpPr>
          <p:cNvPr id="7" name="文字方塊 6"/>
          <p:cNvSpPr txBox="1"/>
          <p:nvPr/>
        </p:nvSpPr>
        <p:spPr>
          <a:xfrm>
            <a:off x="7965708" y="5684428"/>
            <a:ext cx="1409360" cy="369332"/>
          </a:xfrm>
          <a:prstGeom prst="rect">
            <a:avLst/>
          </a:prstGeom>
          <a:noFill/>
        </p:spPr>
        <p:txBody>
          <a:bodyPr wrap="none" rtlCol="0">
            <a:spAutoFit/>
          </a:bodyPr>
          <a:lstStyle/>
          <a:p>
            <a:pPr algn="ctr"/>
            <a:r>
              <a:rPr kumimoji="1" lang="en-US" altLang="zh-TW" dirty="0" smtClean="0">
                <a:latin typeface="Microsoft JhengHei" charset="0"/>
                <a:ea typeface="Microsoft JhengHei" charset="0"/>
                <a:cs typeface="Microsoft JhengHei" charset="0"/>
              </a:rPr>
              <a:t>1600</a:t>
            </a:r>
            <a:r>
              <a:rPr kumimoji="1" lang="zh-TW" altLang="en-US" dirty="0" smtClean="0">
                <a:latin typeface="Microsoft JhengHei" charset="0"/>
                <a:ea typeface="Microsoft JhengHei" charset="0"/>
                <a:cs typeface="Microsoft JhengHei" charset="0"/>
              </a:rPr>
              <a:t>萬畫素</a:t>
            </a:r>
            <a:endParaRPr kumimoji="1" lang="zh-TW" altLang="en-US" dirty="0">
              <a:latin typeface="Microsoft JhengHei" charset="0"/>
              <a:ea typeface="Microsoft JhengHei" charset="0"/>
              <a:cs typeface="Microsoft JhengHei" charset="0"/>
            </a:endParaRPr>
          </a:p>
        </p:txBody>
      </p:sp>
      <p:cxnSp>
        <p:nvCxnSpPr>
          <p:cNvPr id="9" name="直線接點 8"/>
          <p:cNvCxnSpPr/>
          <p:nvPr/>
        </p:nvCxnSpPr>
        <p:spPr>
          <a:xfrm>
            <a:off x="1350499" y="2982348"/>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152357" y="2982350"/>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954215" y="2982350"/>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3756073" y="2982350"/>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4557931" y="2982350"/>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5359791" y="2982349"/>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6665742"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7066671"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9472245"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9873174"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10274103"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675034"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7467600"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7868529"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8269458"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8670387"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9071316" y="2982345"/>
            <a:ext cx="0" cy="261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1350498" y="2982345"/>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1350499" y="3637209"/>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1350499" y="4292073"/>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1350499" y="4946937"/>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1350498" y="5601802"/>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6665742" y="2982345"/>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6665742" y="3309777"/>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6665742" y="4946937"/>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6665742" y="5274369"/>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6665742" y="5601802"/>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6665742" y="3637209"/>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6665742" y="3964641"/>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6665742" y="4292073"/>
            <a:ext cx="4009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6665742" y="4619505"/>
            <a:ext cx="4009292"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文字方塊 40"/>
          <p:cNvSpPr txBox="1"/>
          <p:nvPr/>
        </p:nvSpPr>
        <p:spPr>
          <a:xfrm>
            <a:off x="2874082" y="2613011"/>
            <a:ext cx="962123" cy="369332"/>
          </a:xfrm>
          <a:prstGeom prst="rect">
            <a:avLst/>
          </a:prstGeom>
          <a:noFill/>
        </p:spPr>
        <p:txBody>
          <a:bodyPr wrap="none" rtlCol="0">
            <a:spAutoFit/>
          </a:bodyPr>
          <a:lstStyle/>
          <a:p>
            <a:r>
              <a:rPr kumimoji="1" lang="en-US" altLang="zh-TW" smtClean="0">
                <a:solidFill>
                  <a:schemeClr val="accent1"/>
                </a:solidFill>
              </a:rPr>
              <a:t>13.2mm</a:t>
            </a:r>
            <a:endParaRPr kumimoji="1" lang="zh-TW" altLang="en-US" dirty="0">
              <a:solidFill>
                <a:schemeClr val="accent1"/>
              </a:solidFill>
            </a:endParaRPr>
          </a:p>
        </p:txBody>
      </p:sp>
      <p:sp>
        <p:nvSpPr>
          <p:cNvPr id="42" name="文字方塊 41"/>
          <p:cNvSpPr txBox="1"/>
          <p:nvPr/>
        </p:nvSpPr>
        <p:spPr>
          <a:xfrm>
            <a:off x="447301" y="4107407"/>
            <a:ext cx="845103" cy="369332"/>
          </a:xfrm>
          <a:prstGeom prst="rect">
            <a:avLst/>
          </a:prstGeom>
          <a:noFill/>
        </p:spPr>
        <p:txBody>
          <a:bodyPr wrap="none" rtlCol="0">
            <a:spAutoFit/>
          </a:bodyPr>
          <a:lstStyle/>
          <a:p>
            <a:r>
              <a:rPr kumimoji="1" lang="en-US" altLang="zh-TW" smtClean="0">
                <a:solidFill>
                  <a:schemeClr val="accent1"/>
                </a:solidFill>
              </a:rPr>
              <a:t>8.8mm</a:t>
            </a:r>
            <a:endParaRPr kumimoji="1" lang="zh-TW" altLang="en-US" dirty="0">
              <a:solidFill>
                <a:schemeClr val="accent1"/>
              </a:solidFill>
            </a:endParaRPr>
          </a:p>
        </p:txBody>
      </p:sp>
      <p:sp>
        <p:nvSpPr>
          <p:cNvPr id="43" name="文字方塊 42"/>
          <p:cNvSpPr txBox="1"/>
          <p:nvPr/>
        </p:nvSpPr>
        <p:spPr>
          <a:xfrm>
            <a:off x="8240200" y="2611520"/>
            <a:ext cx="962123" cy="369332"/>
          </a:xfrm>
          <a:prstGeom prst="rect">
            <a:avLst/>
          </a:prstGeom>
          <a:noFill/>
        </p:spPr>
        <p:txBody>
          <a:bodyPr wrap="none" rtlCol="0">
            <a:spAutoFit/>
          </a:bodyPr>
          <a:lstStyle/>
          <a:p>
            <a:r>
              <a:rPr kumimoji="1" lang="en-US" altLang="zh-TW" smtClean="0">
                <a:solidFill>
                  <a:schemeClr val="accent1"/>
                </a:solidFill>
              </a:rPr>
              <a:t>13.2mm</a:t>
            </a:r>
            <a:endParaRPr kumimoji="1" lang="zh-TW" altLang="en-US" dirty="0">
              <a:solidFill>
                <a:schemeClr val="accent1"/>
              </a:solidFill>
            </a:endParaRPr>
          </a:p>
        </p:txBody>
      </p:sp>
      <p:sp>
        <p:nvSpPr>
          <p:cNvPr id="44" name="文字方塊 43"/>
          <p:cNvSpPr txBox="1"/>
          <p:nvPr/>
        </p:nvSpPr>
        <p:spPr>
          <a:xfrm>
            <a:off x="5813419" y="4105916"/>
            <a:ext cx="845103" cy="369332"/>
          </a:xfrm>
          <a:prstGeom prst="rect">
            <a:avLst/>
          </a:prstGeom>
          <a:noFill/>
        </p:spPr>
        <p:txBody>
          <a:bodyPr wrap="none" rtlCol="0">
            <a:spAutoFit/>
          </a:bodyPr>
          <a:lstStyle/>
          <a:p>
            <a:r>
              <a:rPr kumimoji="1" lang="en-US" altLang="zh-TW" smtClean="0">
                <a:solidFill>
                  <a:schemeClr val="accent1"/>
                </a:solidFill>
              </a:rPr>
              <a:t>8.8mm</a:t>
            </a:r>
            <a:endParaRPr kumimoji="1" lang="zh-TW" altLang="en-US" dirty="0">
              <a:solidFill>
                <a:schemeClr val="accent1"/>
              </a:solidFill>
            </a:endParaRPr>
          </a:p>
        </p:txBody>
      </p:sp>
      <p:sp>
        <p:nvSpPr>
          <p:cNvPr id="8" name="投影片編號版面配置區 7"/>
          <p:cNvSpPr>
            <a:spLocks noGrp="1"/>
          </p:cNvSpPr>
          <p:nvPr>
            <p:ph type="sldNum" sz="quarter" idx="12"/>
          </p:nvPr>
        </p:nvSpPr>
        <p:spPr/>
        <p:txBody>
          <a:bodyPr/>
          <a:lstStyle/>
          <a:p>
            <a:fld id="{7B703C2B-735C-4AE6-9107-0D03750D4CAB}" type="slidenum">
              <a:rPr lang="zh-TW" altLang="en-US" smtClean="0"/>
              <a:t>17</a:t>
            </a:fld>
            <a:endParaRPr lang="zh-TW" altLang="en-US"/>
          </a:p>
        </p:txBody>
      </p:sp>
    </p:spTree>
    <p:extLst>
      <p:ext uri="{BB962C8B-B14F-4D97-AF65-F5344CB8AC3E}">
        <p14:creationId xmlns:p14="http://schemas.microsoft.com/office/powerpoint/2010/main" val="429094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感光元件</a:t>
            </a:r>
            <a:endParaRPr kumimoji="1" lang="zh-TW" altLang="en-US" dirty="0"/>
          </a:p>
        </p:txBody>
      </p:sp>
      <p:sp>
        <p:nvSpPr>
          <p:cNvPr id="3" name="內容版面配置區 2"/>
          <p:cNvSpPr>
            <a:spLocks noGrp="1"/>
          </p:cNvSpPr>
          <p:nvPr>
            <p:ph idx="1"/>
          </p:nvPr>
        </p:nvSpPr>
        <p:spPr/>
        <p:txBody>
          <a:bodyPr/>
          <a:lstStyle/>
          <a:p>
            <a:r>
              <a:rPr kumimoji="1" lang="zh-TW" altLang="en-US" dirty="0" smtClean="0"/>
              <a:t>感光元件大小影響</a:t>
            </a:r>
          </a:p>
          <a:p>
            <a:pPr lvl="1"/>
            <a:r>
              <a:rPr kumimoji="1" lang="zh-TW" altLang="en-US" dirty="0" smtClean="0"/>
              <a:t>畫面可以容下的範圍（愈大視野愈廣）</a:t>
            </a:r>
          </a:p>
          <a:p>
            <a:pPr lvl="1"/>
            <a:r>
              <a:rPr kumimoji="1" lang="zh-TW" altLang="en-US" dirty="0"/>
              <a:t>同樣焦段的鏡頭，等效的焦長不同（愈大等效焦長愈短</a:t>
            </a:r>
            <a:r>
              <a:rPr kumimoji="1" lang="en-US" altLang="zh-TW" dirty="0"/>
              <a:t>*</a:t>
            </a:r>
            <a:r>
              <a:rPr kumimoji="1" lang="zh-TW" altLang="en-US" dirty="0" smtClean="0"/>
              <a:t>）</a:t>
            </a:r>
          </a:p>
          <a:p>
            <a:pPr lvl="1"/>
            <a:r>
              <a:rPr kumimoji="1" lang="zh-TW" altLang="en-US" dirty="0" smtClean="0"/>
              <a:t>景深深淺（愈大愈淺</a:t>
            </a:r>
            <a:r>
              <a:rPr kumimoji="1" lang="en-US" altLang="zh-TW" dirty="0" smtClean="0"/>
              <a:t>*</a:t>
            </a:r>
            <a:r>
              <a:rPr kumimoji="1" lang="zh-TW" altLang="en-US" dirty="0" smtClean="0"/>
              <a:t>）</a:t>
            </a:r>
          </a:p>
          <a:p>
            <a:pPr lvl="1"/>
            <a:r>
              <a:rPr kumimoji="1" lang="zh-TW" altLang="en-US" dirty="0" smtClean="0"/>
              <a:t>同畫素下，單一像素進光量（愈大進光量愈多）</a:t>
            </a:r>
          </a:p>
          <a:p>
            <a:pPr lvl="1"/>
            <a:endParaRPr kumimoji="1"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18</a:t>
            </a:fld>
            <a:endParaRPr lang="zh-TW" altLang="en-US"/>
          </a:p>
        </p:txBody>
      </p:sp>
    </p:spTree>
    <p:extLst>
      <p:ext uri="{BB962C8B-B14F-4D97-AF65-F5344CB8AC3E}">
        <p14:creationId xmlns:p14="http://schemas.microsoft.com/office/powerpoint/2010/main" val="1267385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328855" y="2133224"/>
            <a:ext cx="5040000" cy="34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p:cNvSpPr>
            <a:spLocks noGrp="1"/>
          </p:cNvSpPr>
          <p:nvPr>
            <p:ph type="title"/>
          </p:nvPr>
        </p:nvSpPr>
        <p:spPr/>
        <p:txBody>
          <a:bodyPr/>
          <a:lstStyle/>
          <a:p>
            <a:r>
              <a:rPr lang="zh-TW" altLang="en-US" dirty="0" smtClean="0">
                <a:solidFill>
                  <a:schemeClr val="tx1"/>
                </a:solidFill>
              </a:rPr>
              <a:t>數位攝影應用－感光元件比較</a:t>
            </a:r>
            <a:endParaRPr lang="zh-TW" altLang="en-US" dirty="0"/>
          </a:p>
        </p:txBody>
      </p:sp>
      <p:sp>
        <p:nvSpPr>
          <p:cNvPr id="13" name="矩形 12"/>
          <p:cNvSpPr/>
          <p:nvPr/>
        </p:nvSpPr>
        <p:spPr>
          <a:xfrm>
            <a:off x="5328855" y="2133224"/>
            <a:ext cx="5040000" cy="3456000"/>
          </a:xfrm>
          <a:prstGeom prst="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內容版面配置區 2"/>
          <p:cNvSpPr>
            <a:spLocks noGrp="1"/>
          </p:cNvSpPr>
          <p:nvPr>
            <p:ph idx="1"/>
          </p:nvPr>
        </p:nvSpPr>
        <p:spPr/>
        <p:txBody>
          <a:bodyPr/>
          <a:lstStyle/>
          <a:p>
            <a:pPr marL="261937"/>
            <a:r>
              <a:rPr lang="zh-TW" altLang="en-US" dirty="0" smtClean="0"/>
              <a:t>常見感光元件尺寸</a:t>
            </a:r>
            <a:endParaRPr lang="en-US" altLang="zh-TW" dirty="0" smtClean="0"/>
          </a:p>
          <a:p>
            <a:pPr marL="355600" lvl="1"/>
            <a:r>
              <a:rPr lang="zh-TW" altLang="en-US" dirty="0" smtClean="0"/>
              <a:t>全幅</a:t>
            </a:r>
          </a:p>
          <a:p>
            <a:pPr marL="355600" lvl="1"/>
            <a:r>
              <a:rPr lang="en-US" altLang="zh-TW" dirty="0" smtClean="0"/>
              <a:t>APS-C</a:t>
            </a:r>
            <a:endParaRPr lang="zh-TW" altLang="en-US" dirty="0" smtClean="0"/>
          </a:p>
          <a:p>
            <a:pPr marL="355600" lvl="1"/>
            <a:r>
              <a:rPr lang="en-US" altLang="zh-TW" dirty="0" smtClean="0"/>
              <a:t>m4/3</a:t>
            </a:r>
          </a:p>
          <a:p>
            <a:pPr marL="355600" lvl="1"/>
            <a:r>
              <a:rPr lang="en-US" altLang="zh-TW" dirty="0" smtClean="0"/>
              <a:t>1”</a:t>
            </a:r>
            <a:endParaRPr lang="zh-TW" altLang="en-US" dirty="0" smtClean="0"/>
          </a:p>
          <a:p>
            <a:pPr marL="355600" lvl="1"/>
            <a:r>
              <a:rPr lang="en-US" altLang="zh-TW" dirty="0" smtClean="0"/>
              <a:t>1/3”~1/1.5”</a:t>
            </a:r>
          </a:p>
          <a:p>
            <a:pPr marL="473265" lvl="2" indent="-355600">
              <a:spcBef>
                <a:spcPts val="1200"/>
              </a:spcBef>
              <a:spcAft>
                <a:spcPts val="200"/>
              </a:spcAft>
              <a:buSzPct val="100000"/>
              <a:buFont typeface="Wingdings" panose="05000000000000000000" pitchFamily="2" charset="2"/>
              <a:buChar char="l"/>
            </a:pPr>
            <a:endParaRPr lang="en-US" altLang="zh-TW" dirty="0"/>
          </a:p>
          <a:p>
            <a:endParaRPr lang="zh-TW" altLang="en-US" dirty="0"/>
          </a:p>
        </p:txBody>
      </p:sp>
      <p:sp>
        <p:nvSpPr>
          <p:cNvPr id="6" name="矩形 5"/>
          <p:cNvSpPr/>
          <p:nvPr/>
        </p:nvSpPr>
        <p:spPr>
          <a:xfrm>
            <a:off x="5328855" y="3314024"/>
            <a:ext cx="3398400" cy="2275200"/>
          </a:xfrm>
          <a:prstGeom prst="rect">
            <a:avLst/>
          </a:prstGeom>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5328855" y="3443624"/>
            <a:ext cx="3211200" cy="2145600"/>
          </a:xfrm>
          <a:prstGeom prst="rect">
            <a:avLst/>
          </a:prstGeom>
          <a:solidFill>
            <a:srgbClr val="FFC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矩形 15"/>
          <p:cNvSpPr/>
          <p:nvPr/>
        </p:nvSpPr>
        <p:spPr>
          <a:xfrm>
            <a:off x="5328855" y="3314024"/>
            <a:ext cx="3398400" cy="2275200"/>
          </a:xfrm>
          <a:prstGeom prst="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矩形 16"/>
          <p:cNvSpPr/>
          <p:nvPr/>
        </p:nvSpPr>
        <p:spPr>
          <a:xfrm>
            <a:off x="5328855" y="3443624"/>
            <a:ext cx="3211200" cy="2145600"/>
          </a:xfrm>
          <a:prstGeom prst="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p:cNvSpPr/>
          <p:nvPr/>
        </p:nvSpPr>
        <p:spPr>
          <a:xfrm>
            <a:off x="5328855" y="3717224"/>
            <a:ext cx="2491200" cy="18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矩形 19"/>
          <p:cNvSpPr/>
          <p:nvPr/>
        </p:nvSpPr>
        <p:spPr>
          <a:xfrm>
            <a:off x="5328855" y="3717224"/>
            <a:ext cx="2491200" cy="1872000"/>
          </a:xfrm>
          <a:prstGeom prst="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矩形 8"/>
          <p:cNvSpPr/>
          <p:nvPr/>
        </p:nvSpPr>
        <p:spPr>
          <a:xfrm>
            <a:off x="5328855" y="4322024"/>
            <a:ext cx="1900800" cy="126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p:cNvSpPr/>
          <p:nvPr/>
        </p:nvSpPr>
        <p:spPr>
          <a:xfrm>
            <a:off x="5328855" y="4322024"/>
            <a:ext cx="1900800" cy="1267200"/>
          </a:xfrm>
          <a:prstGeom prst="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p:cNvSpPr/>
          <p:nvPr/>
        </p:nvSpPr>
        <p:spPr>
          <a:xfrm>
            <a:off x="5328855" y="4970024"/>
            <a:ext cx="827999" cy="6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文字方塊 10"/>
          <p:cNvSpPr txBox="1"/>
          <p:nvPr/>
        </p:nvSpPr>
        <p:spPr>
          <a:xfrm>
            <a:off x="7460771" y="2129414"/>
            <a:ext cx="787395" cy="369332"/>
          </a:xfrm>
          <a:prstGeom prst="rect">
            <a:avLst/>
          </a:prstGeom>
          <a:noFill/>
        </p:spPr>
        <p:txBody>
          <a:bodyPr wrap="none" rtlCol="0">
            <a:spAutoFit/>
          </a:bodyPr>
          <a:lstStyle/>
          <a:p>
            <a:r>
              <a:rPr kumimoji="1" lang="en-US" altLang="zh-TW" dirty="0" smtClean="0"/>
              <a:t>35mm</a:t>
            </a:r>
            <a:endParaRPr kumimoji="1" lang="zh-TW" altLang="en-US" dirty="0"/>
          </a:p>
        </p:txBody>
      </p:sp>
      <p:sp>
        <p:nvSpPr>
          <p:cNvPr id="12" name="文字方塊 11"/>
          <p:cNvSpPr txBox="1"/>
          <p:nvPr/>
        </p:nvSpPr>
        <p:spPr>
          <a:xfrm>
            <a:off x="9583982" y="3671712"/>
            <a:ext cx="787395" cy="369332"/>
          </a:xfrm>
          <a:prstGeom prst="rect">
            <a:avLst/>
          </a:prstGeom>
          <a:noFill/>
        </p:spPr>
        <p:txBody>
          <a:bodyPr wrap="none" rtlCol="0">
            <a:spAutoFit/>
          </a:bodyPr>
          <a:lstStyle/>
          <a:p>
            <a:r>
              <a:rPr kumimoji="1" lang="en-US" altLang="zh-TW" dirty="0" smtClean="0"/>
              <a:t>24mm</a:t>
            </a:r>
            <a:endParaRPr kumimoji="1" lang="zh-TW" altLang="en-US" dirty="0"/>
          </a:p>
        </p:txBody>
      </p:sp>
      <p:sp>
        <p:nvSpPr>
          <p:cNvPr id="14" name="文字方塊 13"/>
          <p:cNvSpPr txBox="1"/>
          <p:nvPr/>
        </p:nvSpPr>
        <p:spPr>
          <a:xfrm>
            <a:off x="6516677" y="3008473"/>
            <a:ext cx="1460656" cy="369332"/>
          </a:xfrm>
          <a:prstGeom prst="rect">
            <a:avLst/>
          </a:prstGeom>
          <a:noFill/>
        </p:spPr>
        <p:txBody>
          <a:bodyPr wrap="none" rtlCol="0">
            <a:spAutoFit/>
          </a:bodyPr>
          <a:lstStyle/>
          <a:p>
            <a:r>
              <a:rPr kumimoji="1" lang="en-US" altLang="zh-TW" dirty="0" smtClean="0"/>
              <a:t>23.6/22.3mm</a:t>
            </a:r>
            <a:endParaRPr kumimoji="1" lang="zh-TW" altLang="en-US" dirty="0"/>
          </a:p>
        </p:txBody>
      </p:sp>
      <p:sp>
        <p:nvSpPr>
          <p:cNvPr id="15" name="文字方塊 14"/>
          <p:cNvSpPr txBox="1"/>
          <p:nvPr/>
        </p:nvSpPr>
        <p:spPr>
          <a:xfrm>
            <a:off x="8093013" y="4263148"/>
            <a:ext cx="1460656" cy="369332"/>
          </a:xfrm>
          <a:prstGeom prst="rect">
            <a:avLst/>
          </a:prstGeom>
          <a:noFill/>
        </p:spPr>
        <p:txBody>
          <a:bodyPr wrap="none" rtlCol="0">
            <a:spAutoFit/>
          </a:bodyPr>
          <a:lstStyle/>
          <a:p>
            <a:r>
              <a:rPr kumimoji="1" lang="en-US" altLang="zh-TW" dirty="0" smtClean="0"/>
              <a:t>15.8/14.9mm</a:t>
            </a:r>
            <a:endParaRPr kumimoji="1" lang="zh-TW" altLang="en-US" dirty="0"/>
          </a:p>
        </p:txBody>
      </p:sp>
      <p:sp>
        <p:nvSpPr>
          <p:cNvPr id="18" name="文字方塊 17"/>
          <p:cNvSpPr txBox="1"/>
          <p:nvPr/>
        </p:nvSpPr>
        <p:spPr>
          <a:xfrm>
            <a:off x="6099007" y="3651790"/>
            <a:ext cx="962123" cy="369332"/>
          </a:xfrm>
          <a:prstGeom prst="rect">
            <a:avLst/>
          </a:prstGeom>
          <a:noFill/>
        </p:spPr>
        <p:txBody>
          <a:bodyPr wrap="none" rtlCol="0">
            <a:spAutoFit/>
          </a:bodyPr>
          <a:lstStyle/>
          <a:p>
            <a:r>
              <a:rPr kumimoji="1" lang="en-US" altLang="zh-TW" dirty="0" smtClean="0"/>
              <a:t>17.3mm</a:t>
            </a:r>
            <a:endParaRPr kumimoji="1" lang="zh-TW" altLang="en-US" dirty="0"/>
          </a:p>
        </p:txBody>
      </p:sp>
      <p:sp>
        <p:nvSpPr>
          <p:cNvPr id="19" name="文字方塊 18"/>
          <p:cNvSpPr txBox="1"/>
          <p:nvPr/>
        </p:nvSpPr>
        <p:spPr>
          <a:xfrm>
            <a:off x="7067073" y="4464748"/>
            <a:ext cx="787395" cy="369332"/>
          </a:xfrm>
          <a:prstGeom prst="rect">
            <a:avLst/>
          </a:prstGeom>
          <a:noFill/>
        </p:spPr>
        <p:txBody>
          <a:bodyPr wrap="none" rtlCol="0">
            <a:spAutoFit/>
          </a:bodyPr>
          <a:lstStyle/>
          <a:p>
            <a:r>
              <a:rPr kumimoji="1" lang="en-US" altLang="zh-TW" dirty="0" smtClean="0"/>
              <a:t>13mm</a:t>
            </a:r>
            <a:endParaRPr kumimoji="1" lang="zh-TW" altLang="en-US" dirty="0"/>
          </a:p>
        </p:txBody>
      </p:sp>
      <p:sp>
        <p:nvSpPr>
          <p:cNvPr id="22" name="文字方塊 21"/>
          <p:cNvSpPr txBox="1"/>
          <p:nvPr/>
        </p:nvSpPr>
        <p:spPr>
          <a:xfrm>
            <a:off x="5800870" y="4303766"/>
            <a:ext cx="962123" cy="369332"/>
          </a:xfrm>
          <a:prstGeom prst="rect">
            <a:avLst/>
          </a:prstGeom>
          <a:noFill/>
        </p:spPr>
        <p:txBody>
          <a:bodyPr wrap="none" rtlCol="0">
            <a:spAutoFit/>
          </a:bodyPr>
          <a:lstStyle/>
          <a:p>
            <a:r>
              <a:rPr kumimoji="1" lang="en-US" altLang="zh-TW" dirty="0" smtClean="0"/>
              <a:t>13.2mm</a:t>
            </a:r>
            <a:endParaRPr kumimoji="1" lang="zh-TW" altLang="en-US" dirty="0"/>
          </a:p>
        </p:txBody>
      </p:sp>
      <p:sp>
        <p:nvSpPr>
          <p:cNvPr id="23" name="文字方塊 22"/>
          <p:cNvSpPr txBox="1"/>
          <p:nvPr/>
        </p:nvSpPr>
        <p:spPr>
          <a:xfrm>
            <a:off x="6502162" y="4767148"/>
            <a:ext cx="845103" cy="369332"/>
          </a:xfrm>
          <a:prstGeom prst="rect">
            <a:avLst/>
          </a:prstGeom>
          <a:noFill/>
        </p:spPr>
        <p:txBody>
          <a:bodyPr wrap="none" rtlCol="0">
            <a:spAutoFit/>
          </a:bodyPr>
          <a:lstStyle/>
          <a:p>
            <a:r>
              <a:rPr kumimoji="1" lang="en-US" altLang="zh-TW" dirty="0" smtClean="0"/>
              <a:t>8.8mm</a:t>
            </a:r>
            <a:endParaRPr kumimoji="1" lang="zh-TW" altLang="en-US" dirty="0"/>
          </a:p>
        </p:txBody>
      </p:sp>
      <p:sp>
        <p:nvSpPr>
          <p:cNvPr id="24" name="文字方塊 23"/>
          <p:cNvSpPr txBox="1"/>
          <p:nvPr/>
        </p:nvSpPr>
        <p:spPr>
          <a:xfrm>
            <a:off x="5291009" y="4650515"/>
            <a:ext cx="962123" cy="369332"/>
          </a:xfrm>
          <a:prstGeom prst="rect">
            <a:avLst/>
          </a:prstGeom>
          <a:noFill/>
        </p:spPr>
        <p:txBody>
          <a:bodyPr wrap="none" rtlCol="0">
            <a:spAutoFit/>
          </a:bodyPr>
          <a:lstStyle/>
          <a:p>
            <a:r>
              <a:rPr kumimoji="1" lang="en-US" altLang="zh-TW" dirty="0" smtClean="0"/>
              <a:t>5.76mm</a:t>
            </a:r>
            <a:endParaRPr kumimoji="1" lang="zh-TW" altLang="en-US" dirty="0"/>
          </a:p>
        </p:txBody>
      </p:sp>
      <p:sp>
        <p:nvSpPr>
          <p:cNvPr id="25" name="文字方塊 24"/>
          <p:cNvSpPr txBox="1"/>
          <p:nvPr/>
        </p:nvSpPr>
        <p:spPr>
          <a:xfrm>
            <a:off x="6131848" y="5092727"/>
            <a:ext cx="962123" cy="369332"/>
          </a:xfrm>
          <a:prstGeom prst="rect">
            <a:avLst/>
          </a:prstGeom>
          <a:noFill/>
        </p:spPr>
        <p:txBody>
          <a:bodyPr wrap="none" rtlCol="0">
            <a:spAutoFit/>
          </a:bodyPr>
          <a:lstStyle/>
          <a:p>
            <a:r>
              <a:rPr kumimoji="1" lang="en-US" altLang="zh-TW" dirty="0" smtClean="0"/>
              <a:t>4.29mm</a:t>
            </a:r>
            <a:endParaRPr kumimoji="1"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19</a:t>
            </a:fld>
            <a:endParaRPr lang="zh-TW" altLang="en-US"/>
          </a:p>
        </p:txBody>
      </p:sp>
    </p:spTree>
    <p:extLst>
      <p:ext uri="{BB962C8B-B14F-4D97-AF65-F5344CB8AC3E}">
        <p14:creationId xmlns:p14="http://schemas.microsoft.com/office/powerpoint/2010/main" val="162168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0" presetClass="entr"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1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8"/>
                                        </p:tgtEl>
                                        <p:attrNameLst>
                                          <p:attrName>style.visibility</p:attrName>
                                        </p:attrNameLst>
                                      </p:cBhvr>
                                      <p:to>
                                        <p:strVal val="hidden"/>
                                      </p:to>
                                    </p:set>
                                  </p:childTnLst>
                                </p:cTn>
                              </p:par>
                              <p:par>
                                <p:cTn id="50" presetID="10" presetClass="entr" presetSubtype="0" fill="hold" grpId="1"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0" presetClass="entr"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16" grpId="1" animBg="1"/>
      <p:bldP spid="17" grpId="1" animBg="1"/>
      <p:bldP spid="8" grpId="0" animBg="1"/>
      <p:bldP spid="20" grpId="1" animBg="1"/>
      <p:bldP spid="9" grpId="0" animBg="1"/>
      <p:bldP spid="21" grpId="1" animBg="1"/>
      <p:bldP spid="10" grpId="0" animBg="1"/>
      <p:bldP spid="11" grpId="0"/>
      <p:bldP spid="12" grpId="0"/>
      <p:bldP spid="14" grpId="0"/>
      <p:bldP spid="14" grpId="1"/>
      <p:bldP spid="15" grpId="0"/>
      <p:bldP spid="15" grpId="1"/>
      <p:bldP spid="18" grpId="0"/>
      <p:bldP spid="18" grpId="1"/>
      <p:bldP spid="19" grpId="0"/>
      <p:bldP spid="19" grpId="1"/>
      <p:bldP spid="22" grpId="0"/>
      <p:bldP spid="22" grpId="1"/>
      <p:bldP spid="23" grpId="0"/>
      <p:bldP spid="23" grpId="1"/>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動機</a:t>
            </a:r>
            <a:endParaRPr lang="zh-TW" altLang="en-US" dirty="0"/>
          </a:p>
        </p:txBody>
      </p:sp>
      <p:sp>
        <p:nvSpPr>
          <p:cNvPr id="3" name="內容版面配置區 2"/>
          <p:cNvSpPr>
            <a:spLocks noGrp="1"/>
          </p:cNvSpPr>
          <p:nvPr>
            <p:ph idx="1"/>
          </p:nvPr>
        </p:nvSpPr>
        <p:spPr/>
        <p:txBody>
          <a:bodyPr/>
          <a:lstStyle/>
          <a:p>
            <a:r>
              <a:rPr lang="zh-TW" altLang="en-US" dirty="0" smtClean="0"/>
              <a:t>數位影像及數位攝影無所不在</a:t>
            </a:r>
          </a:p>
          <a:p>
            <a:r>
              <a:rPr lang="zh-TW" altLang="en-US" dirty="0" smtClean="0"/>
              <a:t>一般人缺乏正確觀念</a:t>
            </a:r>
          </a:p>
          <a:p>
            <a:r>
              <a:rPr lang="zh-TW" altLang="en-US" dirty="0" smtClean="0"/>
              <a:t>個人對處理數位影像跟攝影的專長</a:t>
            </a:r>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2</a:t>
            </a:fld>
            <a:endParaRPr lang="zh-TW" altLang="en-US"/>
          </a:p>
        </p:txBody>
      </p:sp>
    </p:spTree>
    <p:extLst>
      <p:ext uri="{BB962C8B-B14F-4D97-AF65-F5344CB8AC3E}">
        <p14:creationId xmlns:p14="http://schemas.microsoft.com/office/powerpoint/2010/main" val="1066546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solidFill>
                  <a:schemeClr val="tx1"/>
                </a:solidFill>
              </a:rPr>
              <a:t>ISO</a:t>
            </a:r>
            <a:r>
              <a:rPr lang="zh-TW" altLang="en-US" dirty="0" smtClean="0">
                <a:solidFill>
                  <a:schemeClr val="tx1"/>
                </a:solidFill>
              </a:rPr>
              <a:t>值</a:t>
            </a:r>
            <a:endParaRPr lang="zh-TW" altLang="en-US" dirty="0"/>
          </a:p>
        </p:txBody>
      </p:sp>
      <p:sp>
        <p:nvSpPr>
          <p:cNvPr id="3" name="內容版面配置區 2"/>
          <p:cNvSpPr>
            <a:spLocks noGrp="1"/>
          </p:cNvSpPr>
          <p:nvPr>
            <p:ph idx="1"/>
          </p:nvPr>
        </p:nvSpPr>
        <p:spPr/>
        <p:txBody>
          <a:bodyPr/>
          <a:lstStyle/>
          <a:p>
            <a:pPr marL="261937"/>
            <a:r>
              <a:rPr lang="zh-TW" altLang="en-US" dirty="0" smtClean="0"/>
              <a:t>又稱為感光度</a:t>
            </a:r>
            <a:endParaRPr lang="en-US" altLang="zh-TW" dirty="0" smtClean="0"/>
          </a:p>
          <a:p>
            <a:pPr marL="261937"/>
            <a:r>
              <a:rPr lang="zh-TW" altLang="en-US" dirty="0" smtClean="0"/>
              <a:t>感光度愈低，畫質愈細膩、雜訊愈少</a:t>
            </a:r>
            <a:endParaRPr lang="en-US" altLang="zh-TW" dirty="0" smtClean="0"/>
          </a:p>
          <a:p>
            <a:pPr marL="261937"/>
            <a:r>
              <a:rPr lang="zh-TW" altLang="en-US" dirty="0"/>
              <a:t>感光度</a:t>
            </a:r>
            <a:r>
              <a:rPr lang="zh-TW" altLang="en-US" dirty="0" smtClean="0"/>
              <a:t>愈高，</a:t>
            </a:r>
            <a:r>
              <a:rPr lang="zh-TW" altLang="en-US" dirty="0"/>
              <a:t>畫質</a:t>
            </a:r>
            <a:r>
              <a:rPr lang="zh-TW" altLang="en-US" dirty="0" smtClean="0"/>
              <a:t>愈粗糙、雜訊顆粒變大</a:t>
            </a:r>
            <a:endParaRPr lang="en-US" altLang="zh-TW" dirty="0"/>
          </a:p>
          <a:p>
            <a:pPr marL="473265" lvl="2" indent="-355600">
              <a:spcBef>
                <a:spcPts val="1200"/>
              </a:spcBef>
              <a:spcAft>
                <a:spcPts val="200"/>
              </a:spcAft>
              <a:buSzPct val="100000"/>
              <a:buFont typeface="Wingdings" panose="05000000000000000000" pitchFamily="2" charset="2"/>
              <a:buChar char="l"/>
            </a:pPr>
            <a:endParaRPr lang="en-US" altLang="zh-TW"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20</a:t>
            </a:fld>
            <a:endParaRPr lang="zh-TW" altLang="en-US"/>
          </a:p>
        </p:txBody>
      </p:sp>
    </p:spTree>
    <p:extLst>
      <p:ext uri="{BB962C8B-B14F-4D97-AF65-F5344CB8AC3E}">
        <p14:creationId xmlns:p14="http://schemas.microsoft.com/office/powerpoint/2010/main" val="35498348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solidFill>
                  <a:schemeClr val="tx1"/>
                </a:solidFill>
              </a:rPr>
              <a:t>ISO</a:t>
            </a:r>
            <a:r>
              <a:rPr lang="zh-TW" altLang="en-US" dirty="0" smtClean="0">
                <a:solidFill>
                  <a:schemeClr val="tx1"/>
                </a:solidFill>
              </a:rPr>
              <a:t>值</a:t>
            </a:r>
            <a:endParaRPr lang="zh-TW" altLang="en-US" dirty="0"/>
          </a:p>
        </p:txBody>
      </p:sp>
      <p:sp>
        <p:nvSpPr>
          <p:cNvPr id="3" name="內容版面配置區 2"/>
          <p:cNvSpPr>
            <a:spLocks noGrp="1"/>
          </p:cNvSpPr>
          <p:nvPr>
            <p:ph idx="1"/>
          </p:nvPr>
        </p:nvSpPr>
        <p:spPr/>
        <p:txBody>
          <a:bodyPr/>
          <a:lstStyle/>
          <a:p>
            <a:pPr marL="261937"/>
            <a:r>
              <a:rPr lang="zh-TW" altLang="en-US" dirty="0" smtClean="0"/>
              <a:t>固定光圈快門，調整</a:t>
            </a:r>
            <a:r>
              <a:rPr lang="en-US" altLang="zh-TW" dirty="0" smtClean="0"/>
              <a:t>ISO</a:t>
            </a:r>
          </a:p>
          <a:p>
            <a:pPr marL="355600" lvl="1"/>
            <a:r>
              <a:rPr lang="zh-TW" altLang="en-US" dirty="0" smtClean="0"/>
              <a:t>光圈＝</a:t>
            </a:r>
            <a:r>
              <a:rPr lang="en-US" altLang="zh-TW" dirty="0" smtClean="0"/>
              <a:t>F3.5</a:t>
            </a:r>
            <a:r>
              <a:rPr lang="zh-TW" altLang="en-US" dirty="0" smtClean="0"/>
              <a:t>；快門＝</a:t>
            </a:r>
            <a:r>
              <a:rPr lang="en-US" altLang="zh-TW" dirty="0"/>
              <a:t> 1/30s</a:t>
            </a:r>
            <a:endParaRPr lang="en-US" altLang="zh-TW" dirty="0" smtClean="0"/>
          </a:p>
        </p:txBody>
      </p:sp>
      <p:pic>
        <p:nvPicPr>
          <p:cNvPr id="4" name="圖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637" y="3248125"/>
            <a:ext cx="3352800" cy="1882274"/>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4340" y="2420307"/>
            <a:ext cx="3352800" cy="1882274"/>
          </a:xfrm>
          <a:prstGeom prst="rect">
            <a:avLst/>
          </a:prstGeom>
        </p:spPr>
      </p:pic>
      <p:pic>
        <p:nvPicPr>
          <p:cNvPr id="6" name="圖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9728" y="4391703"/>
            <a:ext cx="3352800" cy="1882274"/>
          </a:xfrm>
          <a:prstGeom prst="rect">
            <a:avLst/>
          </a:prstGeom>
        </p:spPr>
      </p:pic>
      <p:pic>
        <p:nvPicPr>
          <p:cNvPr id="7" name="圖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34819" y="2420307"/>
            <a:ext cx="3352800" cy="1882274"/>
          </a:xfrm>
          <a:prstGeom prst="rect">
            <a:avLst/>
          </a:prstGeom>
        </p:spPr>
      </p:pic>
      <p:pic>
        <p:nvPicPr>
          <p:cNvPr id="8" name="圖片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34819" y="4391703"/>
            <a:ext cx="3352800" cy="1882274"/>
          </a:xfrm>
          <a:prstGeom prst="rect">
            <a:avLst/>
          </a:prstGeom>
        </p:spPr>
      </p:pic>
      <p:sp>
        <p:nvSpPr>
          <p:cNvPr id="9" name="文字方塊 8"/>
          <p:cNvSpPr txBox="1"/>
          <p:nvPr/>
        </p:nvSpPr>
        <p:spPr>
          <a:xfrm>
            <a:off x="3390506" y="4761067"/>
            <a:ext cx="966931" cy="369332"/>
          </a:xfrm>
          <a:prstGeom prst="rect">
            <a:avLst/>
          </a:prstGeom>
          <a:noFill/>
        </p:spPr>
        <p:txBody>
          <a:bodyPr wrap="none" rtlCol="0">
            <a:spAutoFit/>
          </a:bodyPr>
          <a:lstStyle/>
          <a:p>
            <a:r>
              <a:rPr kumimoji="1" lang="en-US" altLang="zh-TW" dirty="0" smtClean="0">
                <a:solidFill>
                  <a:schemeClr val="bg1"/>
                </a:solidFill>
              </a:rPr>
              <a:t>ISO=200</a:t>
            </a:r>
            <a:endParaRPr kumimoji="1" lang="zh-TW" altLang="en-US" dirty="0">
              <a:solidFill>
                <a:schemeClr val="bg1"/>
              </a:solidFill>
            </a:endParaRPr>
          </a:p>
        </p:txBody>
      </p:sp>
      <p:sp>
        <p:nvSpPr>
          <p:cNvPr id="10" name="文字方塊 9"/>
          <p:cNvSpPr txBox="1"/>
          <p:nvPr/>
        </p:nvSpPr>
        <p:spPr>
          <a:xfrm>
            <a:off x="7005597" y="3913997"/>
            <a:ext cx="966931" cy="369332"/>
          </a:xfrm>
          <a:prstGeom prst="rect">
            <a:avLst/>
          </a:prstGeom>
          <a:noFill/>
        </p:spPr>
        <p:txBody>
          <a:bodyPr wrap="none" rtlCol="0">
            <a:spAutoFit/>
          </a:bodyPr>
          <a:lstStyle/>
          <a:p>
            <a:r>
              <a:rPr kumimoji="1" lang="en-US" altLang="zh-TW" dirty="0" smtClean="0">
                <a:solidFill>
                  <a:schemeClr val="bg1"/>
                </a:solidFill>
              </a:rPr>
              <a:t>ISO=400</a:t>
            </a:r>
            <a:endParaRPr kumimoji="1" lang="zh-TW" altLang="en-US" dirty="0">
              <a:solidFill>
                <a:schemeClr val="bg1"/>
              </a:solidFill>
            </a:endParaRPr>
          </a:p>
        </p:txBody>
      </p:sp>
      <p:sp>
        <p:nvSpPr>
          <p:cNvPr id="11" name="文字方塊 10"/>
          <p:cNvSpPr txBox="1"/>
          <p:nvPr/>
        </p:nvSpPr>
        <p:spPr>
          <a:xfrm>
            <a:off x="7005597" y="5886869"/>
            <a:ext cx="966931" cy="369332"/>
          </a:xfrm>
          <a:prstGeom prst="rect">
            <a:avLst/>
          </a:prstGeom>
          <a:noFill/>
        </p:spPr>
        <p:txBody>
          <a:bodyPr wrap="none" rtlCol="0">
            <a:spAutoFit/>
          </a:bodyPr>
          <a:lstStyle/>
          <a:p>
            <a:r>
              <a:rPr kumimoji="1" lang="en-US" altLang="zh-TW" dirty="0" smtClean="0">
                <a:solidFill>
                  <a:schemeClr val="bg1"/>
                </a:solidFill>
              </a:rPr>
              <a:t>ISO=800</a:t>
            </a:r>
            <a:endParaRPr kumimoji="1" lang="zh-TW" altLang="en-US" dirty="0">
              <a:solidFill>
                <a:schemeClr val="bg1"/>
              </a:solidFill>
            </a:endParaRPr>
          </a:p>
        </p:txBody>
      </p:sp>
      <p:sp>
        <p:nvSpPr>
          <p:cNvPr id="12" name="文字方塊 11"/>
          <p:cNvSpPr txBox="1"/>
          <p:nvPr/>
        </p:nvSpPr>
        <p:spPr>
          <a:xfrm>
            <a:off x="10503668" y="3913997"/>
            <a:ext cx="1083951" cy="369332"/>
          </a:xfrm>
          <a:prstGeom prst="rect">
            <a:avLst/>
          </a:prstGeom>
          <a:noFill/>
        </p:spPr>
        <p:txBody>
          <a:bodyPr wrap="none" rtlCol="0">
            <a:spAutoFit/>
          </a:bodyPr>
          <a:lstStyle/>
          <a:p>
            <a:r>
              <a:rPr kumimoji="1" lang="en-US" altLang="zh-TW" dirty="0" smtClean="0">
                <a:solidFill>
                  <a:schemeClr val="bg1"/>
                </a:solidFill>
              </a:rPr>
              <a:t>ISO=1600</a:t>
            </a:r>
            <a:endParaRPr kumimoji="1" lang="zh-TW" altLang="en-US" dirty="0">
              <a:solidFill>
                <a:schemeClr val="bg1"/>
              </a:solidFill>
            </a:endParaRPr>
          </a:p>
        </p:txBody>
      </p:sp>
      <p:sp>
        <p:nvSpPr>
          <p:cNvPr id="13" name="文字方塊 12"/>
          <p:cNvSpPr txBox="1"/>
          <p:nvPr/>
        </p:nvSpPr>
        <p:spPr>
          <a:xfrm>
            <a:off x="10503668" y="5868414"/>
            <a:ext cx="1083951" cy="369332"/>
          </a:xfrm>
          <a:prstGeom prst="rect">
            <a:avLst/>
          </a:prstGeom>
          <a:noFill/>
        </p:spPr>
        <p:txBody>
          <a:bodyPr wrap="none" rtlCol="0">
            <a:spAutoFit/>
          </a:bodyPr>
          <a:lstStyle/>
          <a:p>
            <a:r>
              <a:rPr kumimoji="1" lang="en-US" altLang="zh-TW" dirty="0" smtClean="0"/>
              <a:t>ISO=3200</a:t>
            </a:r>
            <a:endParaRPr kumimoji="1" lang="zh-TW" altLang="en-US" dirty="0"/>
          </a:p>
        </p:txBody>
      </p:sp>
      <p:sp>
        <p:nvSpPr>
          <p:cNvPr id="14" name="文字方塊 13"/>
          <p:cNvSpPr txBox="1"/>
          <p:nvPr/>
        </p:nvSpPr>
        <p:spPr>
          <a:xfrm>
            <a:off x="9929842" y="6453718"/>
            <a:ext cx="226215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圖片來源：自行拍攝</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5" name="投影片編號版面配置區 14"/>
          <p:cNvSpPr>
            <a:spLocks noGrp="1"/>
          </p:cNvSpPr>
          <p:nvPr>
            <p:ph type="sldNum" sz="quarter" idx="12"/>
          </p:nvPr>
        </p:nvSpPr>
        <p:spPr/>
        <p:txBody>
          <a:bodyPr/>
          <a:lstStyle/>
          <a:p>
            <a:fld id="{7B703C2B-735C-4AE6-9107-0D03750D4CAB}" type="slidenum">
              <a:rPr lang="zh-TW" altLang="en-US" smtClean="0"/>
              <a:t>21</a:t>
            </a:fld>
            <a:endParaRPr lang="zh-TW" altLang="en-US"/>
          </a:p>
        </p:txBody>
      </p:sp>
    </p:spTree>
    <p:extLst>
      <p:ext uri="{BB962C8B-B14F-4D97-AF65-F5344CB8AC3E}">
        <p14:creationId xmlns:p14="http://schemas.microsoft.com/office/powerpoint/2010/main" val="1675400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solidFill>
                  <a:schemeClr val="tx1"/>
                </a:solidFill>
              </a:rPr>
              <a:t>ISO</a:t>
            </a:r>
            <a:r>
              <a:rPr lang="zh-TW" altLang="en-US" dirty="0" smtClean="0">
                <a:solidFill>
                  <a:schemeClr val="tx1"/>
                </a:solidFill>
              </a:rPr>
              <a:t>值</a:t>
            </a:r>
            <a:endParaRPr lang="zh-TW" altLang="en-US" dirty="0"/>
          </a:p>
        </p:txBody>
      </p:sp>
      <p:sp>
        <p:nvSpPr>
          <p:cNvPr id="3" name="內容版面配置區 2"/>
          <p:cNvSpPr>
            <a:spLocks noGrp="1"/>
          </p:cNvSpPr>
          <p:nvPr>
            <p:ph idx="1"/>
          </p:nvPr>
        </p:nvSpPr>
        <p:spPr/>
        <p:txBody>
          <a:bodyPr/>
          <a:lstStyle/>
          <a:p>
            <a:pPr marL="261937"/>
            <a:r>
              <a:rPr lang="zh-TW" altLang="en-US" dirty="0" smtClean="0"/>
              <a:t>固定曝光亮度，調整</a:t>
            </a:r>
            <a:r>
              <a:rPr lang="en-US" altLang="zh-TW" dirty="0" smtClean="0"/>
              <a:t>ISO</a:t>
            </a:r>
            <a:endParaRPr lang="en-US" altLang="zh-TW" dirty="0"/>
          </a:p>
          <a:p>
            <a:pPr marL="473265" lvl="2" indent="-355600">
              <a:spcBef>
                <a:spcPts val="1200"/>
              </a:spcBef>
              <a:spcAft>
                <a:spcPts val="200"/>
              </a:spcAft>
              <a:buSzPct val="100000"/>
              <a:buFont typeface="Wingdings" panose="05000000000000000000" pitchFamily="2" charset="2"/>
              <a:buChar char="l"/>
            </a:pPr>
            <a:endParaRPr lang="en-US" altLang="zh-TW" dirty="0"/>
          </a:p>
        </p:txBody>
      </p:sp>
      <p:grpSp>
        <p:nvGrpSpPr>
          <p:cNvPr id="15" name="群組 14"/>
          <p:cNvGrpSpPr/>
          <p:nvPr/>
        </p:nvGrpSpPr>
        <p:grpSpPr>
          <a:xfrm>
            <a:off x="2521856" y="2492225"/>
            <a:ext cx="7053093" cy="3485243"/>
            <a:chOff x="2521856" y="2492225"/>
            <a:chExt cx="7053093" cy="3485243"/>
          </a:xfrm>
        </p:grpSpPr>
        <p:pic>
          <p:nvPicPr>
            <p:cNvPr id="13" name="圖片 12"/>
            <p:cNvPicPr>
              <a:picLocks noChangeAspect="1"/>
            </p:cNvPicPr>
            <p:nvPr/>
          </p:nvPicPr>
          <p:blipFill>
            <a:blip r:embed="rId3">
              <a:lum bright="-10000"/>
              <a:extLst>
                <a:ext uri="{28A0092B-C50C-407E-A947-70E740481C1C}">
                  <a14:useLocalDpi xmlns:a14="http://schemas.microsoft.com/office/drawing/2010/main"/>
                </a:ext>
              </a:extLst>
            </a:blip>
            <a:stretch>
              <a:fillRect/>
            </a:stretch>
          </p:blipFill>
          <p:spPr>
            <a:xfrm>
              <a:off x="2521856" y="2492225"/>
              <a:ext cx="5826475" cy="3485243"/>
            </a:xfrm>
            <a:prstGeom prst="rect">
              <a:avLst/>
            </a:prstGeom>
          </p:spPr>
        </p:pic>
        <p:sp>
          <p:nvSpPr>
            <p:cNvPr id="14" name="文字方塊 13"/>
            <p:cNvSpPr txBox="1"/>
            <p:nvPr/>
          </p:nvSpPr>
          <p:spPr>
            <a:xfrm>
              <a:off x="8348331" y="5515803"/>
              <a:ext cx="1226618" cy="461665"/>
            </a:xfrm>
            <a:prstGeom prst="rect">
              <a:avLst/>
            </a:prstGeom>
            <a:solidFill>
              <a:schemeClr val="bg1"/>
            </a:solidFill>
          </p:spPr>
          <p:txBody>
            <a:bodyPr wrap="none" rtlCol="0">
              <a:spAutoFit/>
            </a:bodyPr>
            <a:lstStyle/>
            <a:p>
              <a:r>
                <a:rPr kumimoji="1" lang="en-US" altLang="zh-TW" sz="2400" dirty="0" smtClean="0"/>
                <a:t>ISO=200</a:t>
              </a:r>
              <a:endParaRPr kumimoji="1" lang="zh-TW" altLang="en-US" sz="2400" dirty="0"/>
            </a:p>
          </p:txBody>
        </p:sp>
      </p:grpSp>
      <p:grpSp>
        <p:nvGrpSpPr>
          <p:cNvPr id="19" name="群組 18"/>
          <p:cNvGrpSpPr/>
          <p:nvPr/>
        </p:nvGrpSpPr>
        <p:grpSpPr>
          <a:xfrm>
            <a:off x="2521856" y="2492225"/>
            <a:ext cx="7053093" cy="3485243"/>
            <a:chOff x="2521856" y="2492225"/>
            <a:chExt cx="7053093" cy="3485243"/>
          </a:xfrm>
        </p:grpSpPr>
        <p:pic>
          <p:nvPicPr>
            <p:cNvPr id="11" name="圖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21856" y="2492225"/>
              <a:ext cx="5826475" cy="3485243"/>
            </a:xfrm>
            <a:prstGeom prst="rect">
              <a:avLst/>
            </a:prstGeom>
          </p:spPr>
        </p:pic>
        <p:sp>
          <p:nvSpPr>
            <p:cNvPr id="18" name="文字方塊 17"/>
            <p:cNvSpPr txBox="1"/>
            <p:nvPr/>
          </p:nvSpPr>
          <p:spPr>
            <a:xfrm>
              <a:off x="8348331" y="5515803"/>
              <a:ext cx="1226618" cy="461665"/>
            </a:xfrm>
            <a:prstGeom prst="rect">
              <a:avLst/>
            </a:prstGeom>
            <a:solidFill>
              <a:schemeClr val="bg1"/>
            </a:solidFill>
          </p:spPr>
          <p:txBody>
            <a:bodyPr wrap="none" rtlCol="0">
              <a:spAutoFit/>
            </a:bodyPr>
            <a:lstStyle/>
            <a:p>
              <a:r>
                <a:rPr kumimoji="1" lang="en-US" altLang="zh-TW" sz="2400" dirty="0" smtClean="0"/>
                <a:t>ISO=800</a:t>
              </a:r>
              <a:endParaRPr kumimoji="1" lang="zh-TW" altLang="en-US" sz="2400" dirty="0"/>
            </a:p>
          </p:txBody>
        </p:sp>
      </p:grpSp>
      <p:grpSp>
        <p:nvGrpSpPr>
          <p:cNvPr id="23" name="群組 22"/>
          <p:cNvGrpSpPr/>
          <p:nvPr/>
        </p:nvGrpSpPr>
        <p:grpSpPr>
          <a:xfrm>
            <a:off x="2521856" y="2492225"/>
            <a:ext cx="7208585" cy="3485243"/>
            <a:chOff x="2521856" y="2492225"/>
            <a:chExt cx="7208585" cy="3485243"/>
          </a:xfrm>
        </p:grpSpPr>
        <p:pic>
          <p:nvPicPr>
            <p:cNvPr id="9" name="圖片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1856" y="2492225"/>
              <a:ext cx="5826475" cy="3485243"/>
            </a:xfrm>
            <a:prstGeom prst="rect">
              <a:avLst/>
            </a:prstGeom>
          </p:spPr>
        </p:pic>
        <p:sp>
          <p:nvSpPr>
            <p:cNvPr id="22" name="文字方塊 21"/>
            <p:cNvSpPr txBox="1"/>
            <p:nvPr/>
          </p:nvSpPr>
          <p:spPr>
            <a:xfrm>
              <a:off x="8348331" y="5515803"/>
              <a:ext cx="1382110" cy="461665"/>
            </a:xfrm>
            <a:prstGeom prst="rect">
              <a:avLst/>
            </a:prstGeom>
            <a:solidFill>
              <a:schemeClr val="bg1"/>
            </a:solidFill>
          </p:spPr>
          <p:txBody>
            <a:bodyPr wrap="none" rtlCol="0">
              <a:spAutoFit/>
            </a:bodyPr>
            <a:lstStyle/>
            <a:p>
              <a:r>
                <a:rPr kumimoji="1" lang="en-US" altLang="zh-TW" sz="2400" dirty="0" smtClean="0"/>
                <a:t>ISO=</a:t>
              </a:r>
              <a:r>
                <a:rPr kumimoji="1" lang="en-US" altLang="zh-TW" sz="2400" dirty="0"/>
                <a:t>3</a:t>
              </a:r>
              <a:r>
                <a:rPr kumimoji="1" lang="en-US" altLang="zh-TW" sz="2400" dirty="0" smtClean="0"/>
                <a:t>200</a:t>
              </a:r>
              <a:endParaRPr kumimoji="1" lang="zh-TW" altLang="en-US" sz="2400" dirty="0"/>
            </a:p>
          </p:txBody>
        </p:sp>
      </p:grpSp>
      <p:sp>
        <p:nvSpPr>
          <p:cNvPr id="16" name="文字方塊 15"/>
          <p:cNvSpPr txBox="1"/>
          <p:nvPr/>
        </p:nvSpPr>
        <p:spPr>
          <a:xfrm>
            <a:off x="9929842" y="6453718"/>
            <a:ext cx="226215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圖片來源：自行拍攝</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22</a:t>
            </a:fld>
            <a:endParaRPr lang="zh-TW" altLang="en-US"/>
          </a:p>
        </p:txBody>
      </p:sp>
    </p:spTree>
    <p:extLst>
      <p:ext uri="{BB962C8B-B14F-4D97-AF65-F5344CB8AC3E}">
        <p14:creationId xmlns:p14="http://schemas.microsoft.com/office/powerpoint/2010/main" val="204235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焦距</a:t>
            </a:r>
            <a:endParaRPr kumimoji="1" lang="zh-TW" altLang="en-US" dirty="0"/>
          </a:p>
        </p:txBody>
      </p:sp>
      <p:sp>
        <p:nvSpPr>
          <p:cNvPr id="3" name="內容版面配置區 2"/>
          <p:cNvSpPr>
            <a:spLocks noGrp="1"/>
          </p:cNvSpPr>
          <p:nvPr>
            <p:ph idx="1"/>
          </p:nvPr>
        </p:nvSpPr>
        <p:spPr/>
        <p:txBody>
          <a:bodyPr/>
          <a:lstStyle/>
          <a:p>
            <a:r>
              <a:rPr kumimoji="1" lang="en-US" altLang="zh-TW" dirty="0" smtClean="0"/>
              <a:t>Canon 70D+Sigma 18-200mm</a:t>
            </a:r>
            <a:endParaRPr kumimoji="1" lang="zh-TW" altLang="en-US" dirty="0"/>
          </a:p>
        </p:txBody>
      </p:sp>
      <p:pic>
        <p:nvPicPr>
          <p:cNvPr id="4" name="圖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66059"/>
            <a:ext cx="12192000" cy="4060031"/>
          </a:xfrm>
          <a:prstGeom prst="rect">
            <a:avLst/>
          </a:prstGeom>
        </p:spPr>
      </p:pic>
      <p:sp>
        <p:nvSpPr>
          <p:cNvPr id="5" name="文字方塊 4"/>
          <p:cNvSpPr txBox="1"/>
          <p:nvPr/>
        </p:nvSpPr>
        <p:spPr>
          <a:xfrm>
            <a:off x="139703" y="6115580"/>
            <a:ext cx="787395" cy="369332"/>
          </a:xfrm>
          <a:prstGeom prst="rect">
            <a:avLst/>
          </a:prstGeom>
          <a:noFill/>
        </p:spPr>
        <p:txBody>
          <a:bodyPr wrap="none" rtlCol="0">
            <a:spAutoFit/>
          </a:bodyPr>
          <a:lstStyle/>
          <a:p>
            <a:r>
              <a:rPr kumimoji="1" lang="en-US" altLang="zh-TW" smtClean="0">
                <a:solidFill>
                  <a:schemeClr val="bg1"/>
                </a:solidFill>
              </a:rPr>
              <a:t>18mm</a:t>
            </a:r>
            <a:endParaRPr kumimoji="1" lang="zh-TW" altLang="en-US" dirty="0">
              <a:solidFill>
                <a:schemeClr val="bg1"/>
              </a:solidFill>
            </a:endParaRPr>
          </a:p>
        </p:txBody>
      </p:sp>
      <p:sp>
        <p:nvSpPr>
          <p:cNvPr id="6" name="文字方塊 5"/>
          <p:cNvSpPr txBox="1"/>
          <p:nvPr/>
        </p:nvSpPr>
        <p:spPr>
          <a:xfrm>
            <a:off x="6282356" y="6108335"/>
            <a:ext cx="904415" cy="369332"/>
          </a:xfrm>
          <a:prstGeom prst="rect">
            <a:avLst/>
          </a:prstGeom>
          <a:noFill/>
        </p:spPr>
        <p:txBody>
          <a:bodyPr wrap="none" rtlCol="0">
            <a:spAutoFit/>
          </a:bodyPr>
          <a:lstStyle/>
          <a:p>
            <a:r>
              <a:rPr kumimoji="1" lang="en-US" altLang="zh-TW" dirty="0" smtClean="0">
                <a:solidFill>
                  <a:schemeClr val="bg1"/>
                </a:solidFill>
              </a:rPr>
              <a:t>200mm</a:t>
            </a:r>
            <a:endParaRPr kumimoji="1" lang="zh-TW" altLang="en-US" dirty="0">
              <a:solidFill>
                <a:schemeClr val="bg1"/>
              </a:solidFill>
            </a:endParaRPr>
          </a:p>
        </p:txBody>
      </p:sp>
      <p:sp>
        <p:nvSpPr>
          <p:cNvPr id="7" name="文字方塊 6"/>
          <p:cNvSpPr txBox="1"/>
          <p:nvPr/>
        </p:nvSpPr>
        <p:spPr>
          <a:xfrm>
            <a:off x="9929842" y="6453718"/>
            <a:ext cx="226215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圖片來源：自行拍攝</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8" name="投影片編號版面配置區 7"/>
          <p:cNvSpPr>
            <a:spLocks noGrp="1"/>
          </p:cNvSpPr>
          <p:nvPr>
            <p:ph type="sldNum" sz="quarter" idx="12"/>
          </p:nvPr>
        </p:nvSpPr>
        <p:spPr/>
        <p:txBody>
          <a:bodyPr/>
          <a:lstStyle/>
          <a:p>
            <a:fld id="{7B703C2B-735C-4AE6-9107-0D03750D4CAB}" type="slidenum">
              <a:rPr lang="zh-TW" altLang="en-US" smtClean="0"/>
              <a:t>23</a:t>
            </a:fld>
            <a:endParaRPr lang="zh-TW" altLang="en-US"/>
          </a:p>
        </p:txBody>
      </p:sp>
    </p:spTree>
    <p:extLst>
      <p:ext uri="{BB962C8B-B14F-4D97-AF65-F5344CB8AC3E}">
        <p14:creationId xmlns:p14="http://schemas.microsoft.com/office/powerpoint/2010/main" val="1266647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焦距</a:t>
            </a:r>
            <a:endParaRPr lang="zh-TW" altLang="en-US" dirty="0"/>
          </a:p>
        </p:txBody>
      </p:sp>
      <p:sp>
        <p:nvSpPr>
          <p:cNvPr id="3" name="內容版面配置區 2"/>
          <p:cNvSpPr>
            <a:spLocks noGrp="1"/>
          </p:cNvSpPr>
          <p:nvPr>
            <p:ph idx="1"/>
          </p:nvPr>
        </p:nvSpPr>
        <p:spPr/>
        <p:txBody>
          <a:bodyPr/>
          <a:lstStyle/>
          <a:p>
            <a:pPr marL="261937"/>
            <a:r>
              <a:rPr lang="zh-TW" altLang="en-US" dirty="0" smtClean="0"/>
              <a:t>焦距＝視角寬窄</a:t>
            </a:r>
            <a:endParaRPr lang="en-US" altLang="zh-TW" dirty="0"/>
          </a:p>
          <a:p>
            <a:pPr marL="355600" lvl="1"/>
            <a:r>
              <a:rPr lang="zh-TW" altLang="en-US" dirty="0" smtClean="0"/>
              <a:t>焦距愈短，視野愈廣</a:t>
            </a:r>
          </a:p>
          <a:p>
            <a:pPr marL="355600" lvl="1"/>
            <a:r>
              <a:rPr lang="zh-TW" altLang="en-US" dirty="0" smtClean="0"/>
              <a:t>焦距愈長，視野愈窄</a:t>
            </a:r>
            <a:endParaRPr lang="en-US" altLang="zh-TW" dirty="0" smtClean="0"/>
          </a:p>
          <a:p>
            <a:pPr marL="473265" lvl="2" indent="-355600">
              <a:spcBef>
                <a:spcPts val="1200"/>
              </a:spcBef>
              <a:spcAft>
                <a:spcPts val="200"/>
              </a:spcAft>
              <a:buSzPct val="100000"/>
              <a:buFont typeface="Wingdings" panose="05000000000000000000" pitchFamily="2" charset="2"/>
              <a:buChar char="l"/>
            </a:pPr>
            <a:endParaRPr lang="en-US" altLang="zh-TW" dirty="0"/>
          </a:p>
          <a:p>
            <a:endParaRPr lang="zh-TW" altLang="en-US" dirty="0"/>
          </a:p>
        </p:txBody>
      </p:sp>
      <p:sp>
        <p:nvSpPr>
          <p:cNvPr id="9" name="矩形 8"/>
          <p:cNvSpPr/>
          <p:nvPr/>
        </p:nvSpPr>
        <p:spPr>
          <a:xfrm>
            <a:off x="6816436" y="5869094"/>
            <a:ext cx="3699164" cy="407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dirty="0" smtClean="0">
                <a:latin typeface="Microsoft JhengHei" charset="0"/>
                <a:ea typeface="Microsoft JhengHei" charset="0"/>
                <a:cs typeface="Microsoft JhengHei" charset="0"/>
              </a:rPr>
              <a:t>感光元件</a:t>
            </a:r>
            <a:endParaRPr kumimoji="1" lang="zh-TW" altLang="en-US" dirty="0">
              <a:latin typeface="Microsoft JhengHei" charset="0"/>
              <a:ea typeface="Microsoft JhengHei" charset="0"/>
              <a:cs typeface="Microsoft JhengHei" charset="0"/>
            </a:endParaRPr>
          </a:p>
        </p:txBody>
      </p:sp>
      <p:cxnSp>
        <p:nvCxnSpPr>
          <p:cNvPr id="14" name="直線箭頭接點 13"/>
          <p:cNvCxnSpPr>
            <a:stCxn id="9" idx="0"/>
          </p:cNvCxnSpPr>
          <p:nvPr/>
        </p:nvCxnSpPr>
        <p:spPr>
          <a:xfrm flipV="1">
            <a:off x="8666018" y="1967345"/>
            <a:ext cx="2334491" cy="390174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箭頭接點 20"/>
          <p:cNvCxnSpPr/>
          <p:nvPr/>
        </p:nvCxnSpPr>
        <p:spPr>
          <a:xfrm flipH="1" flipV="1">
            <a:off x="6331527" y="1967345"/>
            <a:ext cx="2334491" cy="390174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p:cNvCxnSpPr/>
          <p:nvPr/>
        </p:nvCxnSpPr>
        <p:spPr>
          <a:xfrm flipV="1">
            <a:off x="8666018" y="4862945"/>
            <a:ext cx="2489662" cy="100614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箭頭接點 26"/>
          <p:cNvCxnSpPr/>
          <p:nvPr/>
        </p:nvCxnSpPr>
        <p:spPr>
          <a:xfrm flipH="1" flipV="1">
            <a:off x="6176356" y="4862945"/>
            <a:ext cx="2489662" cy="100614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6816436" y="4984558"/>
            <a:ext cx="3699164" cy="943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矩形 28"/>
          <p:cNvSpPr/>
          <p:nvPr/>
        </p:nvSpPr>
        <p:spPr>
          <a:xfrm>
            <a:off x="6816436" y="2634721"/>
            <a:ext cx="3699164" cy="943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0" name="直線箭頭接點 19"/>
          <p:cNvCxnSpPr/>
          <p:nvPr/>
        </p:nvCxnSpPr>
        <p:spPr>
          <a:xfrm>
            <a:off x="10505704" y="5078947"/>
            <a:ext cx="0" cy="79014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箭頭接點 30"/>
          <p:cNvCxnSpPr/>
          <p:nvPr/>
        </p:nvCxnSpPr>
        <p:spPr>
          <a:xfrm>
            <a:off x="6828311" y="2729110"/>
            <a:ext cx="0" cy="313998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6" name="文字方塊 415"/>
          <p:cNvSpPr txBox="1"/>
          <p:nvPr/>
        </p:nvSpPr>
        <p:spPr>
          <a:xfrm>
            <a:off x="10412539" y="5200560"/>
            <a:ext cx="1107996" cy="646331"/>
          </a:xfrm>
          <a:prstGeom prst="rect">
            <a:avLst/>
          </a:prstGeom>
          <a:noFill/>
        </p:spPr>
        <p:txBody>
          <a:bodyPr wrap="none" rtlCol="0">
            <a:spAutoFit/>
          </a:bodyPr>
          <a:lstStyle/>
          <a:p>
            <a:pPr algn="ctr"/>
            <a:r>
              <a:rPr kumimoji="1" lang="zh-TW" altLang="en-US" dirty="0" smtClean="0">
                <a:latin typeface="Microsoft JhengHei" charset="0"/>
                <a:ea typeface="Microsoft JhengHei" charset="0"/>
                <a:cs typeface="Microsoft JhengHei" charset="0"/>
              </a:rPr>
              <a:t>短焦距</a:t>
            </a:r>
          </a:p>
          <a:p>
            <a:pPr algn="ctr"/>
            <a:r>
              <a:rPr kumimoji="1" lang="zh-TW" altLang="en-US" dirty="0" smtClean="0">
                <a:latin typeface="Microsoft JhengHei" charset="0"/>
                <a:ea typeface="Microsoft JhengHei" charset="0"/>
                <a:cs typeface="Microsoft JhengHei" charset="0"/>
              </a:rPr>
              <a:t>（廣角）</a:t>
            </a:r>
            <a:endParaRPr kumimoji="1" lang="zh-TW" altLang="en-US" dirty="0">
              <a:latin typeface="Microsoft JhengHei" charset="0"/>
              <a:ea typeface="Microsoft JhengHei" charset="0"/>
              <a:cs typeface="Microsoft JhengHei" charset="0"/>
            </a:endParaRPr>
          </a:p>
        </p:txBody>
      </p:sp>
      <p:sp>
        <p:nvSpPr>
          <p:cNvPr id="34" name="文字方塊 33"/>
          <p:cNvSpPr txBox="1"/>
          <p:nvPr/>
        </p:nvSpPr>
        <p:spPr>
          <a:xfrm>
            <a:off x="5777528" y="3749632"/>
            <a:ext cx="1107996" cy="646331"/>
          </a:xfrm>
          <a:prstGeom prst="rect">
            <a:avLst/>
          </a:prstGeom>
          <a:noFill/>
        </p:spPr>
        <p:txBody>
          <a:bodyPr wrap="none" rtlCol="0">
            <a:spAutoFit/>
          </a:bodyPr>
          <a:lstStyle/>
          <a:p>
            <a:pPr algn="ctr"/>
            <a:r>
              <a:rPr kumimoji="1" lang="zh-TW" altLang="en-US" dirty="0" smtClean="0">
                <a:latin typeface="Microsoft JhengHei" charset="0"/>
                <a:ea typeface="Microsoft JhengHei" charset="0"/>
                <a:cs typeface="Microsoft JhengHei" charset="0"/>
              </a:rPr>
              <a:t>長焦距</a:t>
            </a:r>
          </a:p>
          <a:p>
            <a:pPr algn="ctr"/>
            <a:r>
              <a:rPr kumimoji="1" lang="zh-TW" altLang="en-US" dirty="0" smtClean="0">
                <a:latin typeface="Microsoft JhengHei" charset="0"/>
                <a:ea typeface="Microsoft JhengHei" charset="0"/>
                <a:cs typeface="Microsoft JhengHei" charset="0"/>
              </a:rPr>
              <a:t>（望遠）</a:t>
            </a:r>
            <a:endParaRPr kumimoji="1" lang="zh-TW" altLang="en-US" dirty="0">
              <a:latin typeface="Microsoft JhengHei" charset="0"/>
              <a:ea typeface="Microsoft JhengHei" charset="0"/>
              <a:cs typeface="Microsoft JhengHei" charset="0"/>
            </a:endParaRPr>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24</a:t>
            </a:fld>
            <a:endParaRPr lang="zh-TW" altLang="en-US"/>
          </a:p>
        </p:txBody>
      </p:sp>
    </p:spTree>
    <p:extLst>
      <p:ext uri="{BB962C8B-B14F-4D97-AF65-F5344CB8AC3E}">
        <p14:creationId xmlns:p14="http://schemas.microsoft.com/office/powerpoint/2010/main" val="17849513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焦距</a:t>
            </a:r>
            <a:endParaRPr kumimoji="1" lang="zh-TW" altLang="en-US" dirty="0"/>
          </a:p>
        </p:txBody>
      </p:sp>
      <p:sp>
        <p:nvSpPr>
          <p:cNvPr id="3" name="內容版面配置區 2"/>
          <p:cNvSpPr>
            <a:spLocks noGrp="1"/>
          </p:cNvSpPr>
          <p:nvPr>
            <p:ph idx="1"/>
          </p:nvPr>
        </p:nvSpPr>
        <p:spPr/>
        <p:txBody>
          <a:bodyPr/>
          <a:lstStyle/>
          <a:p>
            <a:pPr marL="261937"/>
            <a:r>
              <a:rPr lang="zh-TW" altLang="en-US" dirty="0"/>
              <a:t>等效</a:t>
            </a:r>
            <a:r>
              <a:rPr lang="zh-TW" altLang="en-US" dirty="0" smtClean="0"/>
              <a:t>焦距</a:t>
            </a:r>
            <a:endParaRPr lang="en-US" altLang="zh-TW" dirty="0"/>
          </a:p>
        </p:txBody>
      </p:sp>
      <p:pic>
        <p:nvPicPr>
          <p:cNvPr id="4" name="圖片 3"/>
          <p:cNvPicPr>
            <a:picLocks noChangeAspect="1"/>
          </p:cNvPicPr>
          <p:nvPr/>
        </p:nvPicPr>
        <p:blipFill>
          <a:blip r:embed="rId2"/>
          <a:stretch>
            <a:fillRect/>
          </a:stretch>
        </p:blipFill>
        <p:spPr>
          <a:xfrm>
            <a:off x="3601615" y="1845734"/>
            <a:ext cx="6456786" cy="4304524"/>
          </a:xfrm>
          <a:prstGeom prst="rect">
            <a:avLst/>
          </a:prstGeom>
        </p:spPr>
      </p:pic>
      <p:sp>
        <p:nvSpPr>
          <p:cNvPr id="5" name="文字方塊 4"/>
          <p:cNvSpPr txBox="1"/>
          <p:nvPr/>
        </p:nvSpPr>
        <p:spPr>
          <a:xfrm>
            <a:off x="9179637" y="6453014"/>
            <a:ext cx="3012363"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a:t>
            </a:r>
            <a:r>
              <a:rPr lang="en-US" altLang="zh-TW" dirty="0">
                <a:solidFill>
                  <a:schemeClr val="bg1"/>
                </a:solidFill>
                <a:latin typeface="微軟正黑體" panose="020B0604030504040204" pitchFamily="34" charset="-120"/>
                <a:ea typeface="微軟正黑體" panose="020B0604030504040204" pitchFamily="34" charset="-120"/>
              </a:rPr>
              <a:t> </a:t>
            </a:r>
            <a:r>
              <a:rPr lang="zh-TW" altLang="en-US" dirty="0" smtClean="0">
                <a:solidFill>
                  <a:schemeClr val="bg1"/>
                </a:solidFill>
                <a:latin typeface="微軟正黑體" panose="020B0604030504040204" pitchFamily="34" charset="-120"/>
                <a:ea typeface="微軟正黑體" panose="020B0604030504040204" pitchFamily="34" charset="-120"/>
              </a:rPr>
              <a:t>賀禎禎攝影教室</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7B703C2B-735C-4AE6-9107-0D03750D4CAB}" type="slidenum">
              <a:rPr lang="zh-TW" altLang="en-US" smtClean="0"/>
              <a:t>25</a:t>
            </a:fld>
            <a:endParaRPr lang="zh-TW" altLang="en-US"/>
          </a:p>
        </p:txBody>
      </p:sp>
    </p:spTree>
    <p:extLst>
      <p:ext uri="{BB962C8B-B14F-4D97-AF65-F5344CB8AC3E}">
        <p14:creationId xmlns:p14="http://schemas.microsoft.com/office/powerpoint/2010/main" val="13431440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4327236" y="2539586"/>
            <a:ext cx="2987964" cy="3641388"/>
            <a:chOff x="4457865" y="2539586"/>
            <a:chExt cx="2726706" cy="3641388"/>
          </a:xfrm>
        </p:grpSpPr>
        <p:sp>
          <p:nvSpPr>
            <p:cNvPr id="29" name="矩形 28"/>
            <p:cNvSpPr/>
            <p:nvPr/>
          </p:nvSpPr>
          <p:spPr>
            <a:xfrm>
              <a:off x="4457865" y="5773959"/>
              <a:ext cx="2726706" cy="407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dirty="0" smtClean="0">
                  <a:latin typeface="Microsoft JhengHei" charset="0"/>
                  <a:ea typeface="Microsoft JhengHei" charset="0"/>
                  <a:cs typeface="Microsoft JhengHei" charset="0"/>
                </a:rPr>
                <a:t>感光元件</a:t>
              </a:r>
              <a:endParaRPr kumimoji="1" lang="zh-TW" altLang="en-US" dirty="0">
                <a:latin typeface="Microsoft JhengHei" charset="0"/>
                <a:ea typeface="Microsoft JhengHei" charset="0"/>
                <a:cs typeface="Microsoft JhengHei" charset="0"/>
              </a:endParaRPr>
            </a:p>
          </p:txBody>
        </p:sp>
        <p:sp>
          <p:nvSpPr>
            <p:cNvPr id="30" name="矩形 29"/>
            <p:cNvSpPr/>
            <p:nvPr/>
          </p:nvSpPr>
          <p:spPr>
            <a:xfrm>
              <a:off x="4457865" y="2539586"/>
              <a:ext cx="2725200" cy="936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2" name="標題 1"/>
          <p:cNvSpPr>
            <a:spLocks noGrp="1"/>
          </p:cNvSpPr>
          <p:nvPr>
            <p:ph type="title"/>
          </p:nvPr>
        </p:nvSpPr>
        <p:spPr/>
        <p:txBody>
          <a:bodyPr/>
          <a:lstStyle/>
          <a:p>
            <a:r>
              <a:rPr lang="zh-TW" altLang="en-US" dirty="0" smtClean="0">
                <a:solidFill>
                  <a:schemeClr val="tx1"/>
                </a:solidFill>
              </a:rPr>
              <a:t>焦距</a:t>
            </a:r>
            <a:endParaRPr lang="zh-TW" altLang="en-US" dirty="0"/>
          </a:p>
        </p:txBody>
      </p:sp>
      <p:sp>
        <p:nvSpPr>
          <p:cNvPr id="3" name="內容版面配置區 2"/>
          <p:cNvSpPr>
            <a:spLocks noGrp="1"/>
          </p:cNvSpPr>
          <p:nvPr>
            <p:ph idx="1"/>
          </p:nvPr>
        </p:nvSpPr>
        <p:spPr/>
        <p:txBody>
          <a:bodyPr/>
          <a:lstStyle/>
          <a:p>
            <a:pPr marL="261937"/>
            <a:r>
              <a:rPr lang="zh-TW" altLang="en-US" dirty="0" smtClean="0"/>
              <a:t>等效焦距</a:t>
            </a:r>
            <a:endParaRPr lang="en-US" altLang="zh-TW" dirty="0" smtClean="0"/>
          </a:p>
        </p:txBody>
      </p:sp>
      <p:cxnSp>
        <p:nvCxnSpPr>
          <p:cNvPr id="16" name="直線箭頭接點 15"/>
          <p:cNvCxnSpPr/>
          <p:nvPr/>
        </p:nvCxnSpPr>
        <p:spPr>
          <a:xfrm flipV="1">
            <a:off x="5821218" y="1872211"/>
            <a:ext cx="2334491" cy="390174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箭頭接點 16"/>
          <p:cNvCxnSpPr/>
          <p:nvPr/>
        </p:nvCxnSpPr>
        <p:spPr>
          <a:xfrm flipH="1" flipV="1">
            <a:off x="3486727" y="1872211"/>
            <a:ext cx="2334491" cy="390174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群組 8"/>
          <p:cNvGrpSpPr/>
          <p:nvPr/>
        </p:nvGrpSpPr>
        <p:grpSpPr>
          <a:xfrm>
            <a:off x="3971636" y="2539587"/>
            <a:ext cx="3699164" cy="3641388"/>
            <a:chOff x="3971636" y="2539587"/>
            <a:chExt cx="3699164" cy="3641388"/>
          </a:xfrm>
        </p:grpSpPr>
        <p:sp>
          <p:nvSpPr>
            <p:cNvPr id="15" name="矩形 14"/>
            <p:cNvSpPr/>
            <p:nvPr/>
          </p:nvSpPr>
          <p:spPr>
            <a:xfrm>
              <a:off x="3971636" y="5773960"/>
              <a:ext cx="3699164" cy="407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dirty="0" smtClean="0">
                  <a:latin typeface="Microsoft JhengHei" charset="0"/>
                  <a:ea typeface="Microsoft JhengHei" charset="0"/>
                  <a:cs typeface="Microsoft JhengHei" charset="0"/>
                </a:rPr>
                <a:t>感光元件</a:t>
              </a:r>
              <a:endParaRPr kumimoji="1" lang="zh-TW" altLang="en-US" dirty="0">
                <a:latin typeface="Microsoft JhengHei" charset="0"/>
                <a:ea typeface="Microsoft JhengHei" charset="0"/>
                <a:cs typeface="Microsoft JhengHei" charset="0"/>
              </a:endParaRPr>
            </a:p>
          </p:txBody>
        </p:sp>
        <p:sp>
          <p:nvSpPr>
            <p:cNvPr id="21" name="矩形 20"/>
            <p:cNvSpPr/>
            <p:nvPr/>
          </p:nvSpPr>
          <p:spPr>
            <a:xfrm>
              <a:off x="3971636" y="2539587"/>
              <a:ext cx="3699164" cy="943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33" name="群組 32"/>
          <p:cNvGrpSpPr/>
          <p:nvPr/>
        </p:nvGrpSpPr>
        <p:grpSpPr>
          <a:xfrm>
            <a:off x="3971636" y="1872211"/>
            <a:ext cx="3699164" cy="4308763"/>
            <a:chOff x="3971636" y="1872212"/>
            <a:chExt cx="3699164" cy="4308763"/>
          </a:xfrm>
        </p:grpSpPr>
        <p:sp>
          <p:nvSpPr>
            <p:cNvPr id="34" name="矩形 33"/>
            <p:cNvSpPr/>
            <p:nvPr/>
          </p:nvSpPr>
          <p:spPr>
            <a:xfrm>
              <a:off x="3971636" y="5773960"/>
              <a:ext cx="3699164" cy="407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dirty="0" smtClean="0">
                  <a:latin typeface="Microsoft JhengHei" charset="0"/>
                  <a:ea typeface="Microsoft JhengHei" charset="0"/>
                  <a:cs typeface="Microsoft JhengHei" charset="0"/>
                </a:rPr>
                <a:t>感光元件</a:t>
              </a:r>
              <a:endParaRPr kumimoji="1" lang="zh-TW" altLang="en-US" dirty="0">
                <a:latin typeface="Microsoft JhengHei" charset="0"/>
                <a:ea typeface="Microsoft JhengHei" charset="0"/>
                <a:cs typeface="Microsoft JhengHei" charset="0"/>
              </a:endParaRPr>
            </a:p>
          </p:txBody>
        </p:sp>
        <p:sp>
          <p:nvSpPr>
            <p:cNvPr id="35" name="矩形 34"/>
            <p:cNvSpPr/>
            <p:nvPr/>
          </p:nvSpPr>
          <p:spPr>
            <a:xfrm>
              <a:off x="3971636" y="1872212"/>
              <a:ext cx="3699164" cy="943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37" name="群組 36"/>
          <p:cNvGrpSpPr/>
          <p:nvPr/>
        </p:nvGrpSpPr>
        <p:grpSpPr>
          <a:xfrm>
            <a:off x="3889169" y="1777077"/>
            <a:ext cx="3859880" cy="3996882"/>
            <a:chOff x="3889169" y="1777077"/>
            <a:chExt cx="3859880" cy="3996882"/>
          </a:xfrm>
        </p:grpSpPr>
        <p:cxnSp>
          <p:nvCxnSpPr>
            <p:cNvPr id="31" name="直線箭頭接點 30"/>
            <p:cNvCxnSpPr/>
            <p:nvPr/>
          </p:nvCxnSpPr>
          <p:spPr>
            <a:xfrm flipV="1">
              <a:off x="5821217" y="1777077"/>
              <a:ext cx="1927832" cy="3996882"/>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箭頭接點 37"/>
            <p:cNvCxnSpPr/>
            <p:nvPr/>
          </p:nvCxnSpPr>
          <p:spPr>
            <a:xfrm flipH="1" flipV="1">
              <a:off x="3889169" y="1777077"/>
              <a:ext cx="1927832" cy="3996882"/>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直線箭頭接點 39"/>
          <p:cNvCxnSpPr/>
          <p:nvPr/>
        </p:nvCxnSpPr>
        <p:spPr>
          <a:xfrm>
            <a:off x="3971636" y="2633975"/>
            <a:ext cx="0" cy="313998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2863639" y="4019301"/>
            <a:ext cx="1107996" cy="369332"/>
          </a:xfrm>
          <a:prstGeom prst="rect">
            <a:avLst/>
          </a:prstGeom>
          <a:noFill/>
        </p:spPr>
        <p:txBody>
          <a:bodyPr wrap="none" rtlCol="0">
            <a:spAutoFit/>
          </a:bodyPr>
          <a:lstStyle/>
          <a:p>
            <a:r>
              <a:rPr kumimoji="1" lang="zh-TW" altLang="en-US" smtClean="0">
                <a:latin typeface="Microsoft JhengHei" charset="0"/>
                <a:ea typeface="Microsoft JhengHei" charset="0"/>
                <a:cs typeface="Microsoft JhengHei" charset="0"/>
              </a:rPr>
              <a:t>原始焦距</a:t>
            </a:r>
            <a:endParaRPr kumimoji="1" lang="zh-TW" altLang="en-US" dirty="0" smtClean="0">
              <a:latin typeface="Microsoft JhengHei" charset="0"/>
              <a:ea typeface="Microsoft JhengHei" charset="0"/>
              <a:cs typeface="Microsoft JhengHei" charset="0"/>
            </a:endParaRPr>
          </a:p>
        </p:txBody>
      </p:sp>
      <p:grpSp>
        <p:nvGrpSpPr>
          <p:cNvPr id="45" name="群組 44"/>
          <p:cNvGrpSpPr/>
          <p:nvPr/>
        </p:nvGrpSpPr>
        <p:grpSpPr>
          <a:xfrm>
            <a:off x="7654490" y="1919406"/>
            <a:ext cx="1355138" cy="3854552"/>
            <a:chOff x="7654490" y="1919406"/>
            <a:chExt cx="1355138" cy="3854552"/>
          </a:xfrm>
        </p:grpSpPr>
        <p:cxnSp>
          <p:nvCxnSpPr>
            <p:cNvPr id="42" name="直線箭頭接點 41"/>
            <p:cNvCxnSpPr>
              <a:stCxn id="35" idx="3"/>
            </p:cNvCxnSpPr>
            <p:nvPr/>
          </p:nvCxnSpPr>
          <p:spPr>
            <a:xfrm flipH="1">
              <a:off x="7654490" y="1919406"/>
              <a:ext cx="16310" cy="385455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文字方塊 42"/>
            <p:cNvSpPr txBox="1"/>
            <p:nvPr/>
          </p:nvSpPr>
          <p:spPr>
            <a:xfrm>
              <a:off x="7670800" y="4019301"/>
              <a:ext cx="1338828" cy="646331"/>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小感光元件</a:t>
              </a:r>
            </a:p>
            <a:p>
              <a:r>
                <a:rPr kumimoji="1" lang="zh-TW" altLang="en-US" dirty="0" smtClean="0">
                  <a:latin typeface="Microsoft JhengHei" charset="0"/>
                  <a:ea typeface="Microsoft JhengHei" charset="0"/>
                  <a:cs typeface="Microsoft JhengHei" charset="0"/>
                </a:rPr>
                <a:t>等效焦距</a:t>
              </a:r>
            </a:p>
          </p:txBody>
        </p:sp>
      </p:grpSp>
      <p:sp>
        <p:nvSpPr>
          <p:cNvPr id="4" name="投影片編號版面配置區 3"/>
          <p:cNvSpPr>
            <a:spLocks noGrp="1"/>
          </p:cNvSpPr>
          <p:nvPr>
            <p:ph type="sldNum" sz="quarter" idx="12"/>
          </p:nvPr>
        </p:nvSpPr>
        <p:spPr/>
        <p:txBody>
          <a:bodyPr/>
          <a:lstStyle/>
          <a:p>
            <a:fld id="{7B703C2B-735C-4AE6-9107-0D03750D4CAB}" type="slidenum">
              <a:rPr lang="zh-TW" altLang="en-US" smtClean="0"/>
              <a:t>26</a:t>
            </a:fld>
            <a:endParaRPr lang="zh-TW" altLang="en-US"/>
          </a:p>
        </p:txBody>
      </p:sp>
    </p:spTree>
    <p:extLst>
      <p:ext uri="{BB962C8B-B14F-4D97-AF65-F5344CB8AC3E}">
        <p14:creationId xmlns:p14="http://schemas.microsoft.com/office/powerpoint/2010/main" val="50694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光圈、快門</a:t>
            </a:r>
            <a:endParaRPr lang="zh-TW" altLang="en-US" dirty="0"/>
          </a:p>
        </p:txBody>
      </p:sp>
      <p:sp>
        <p:nvSpPr>
          <p:cNvPr id="3" name="內容版面配置區 2"/>
          <p:cNvSpPr>
            <a:spLocks noGrp="1"/>
          </p:cNvSpPr>
          <p:nvPr>
            <p:ph idx="1"/>
          </p:nvPr>
        </p:nvSpPr>
        <p:spPr/>
        <p:txBody>
          <a:bodyPr/>
          <a:lstStyle/>
          <a:p>
            <a:pPr marL="261937"/>
            <a:r>
              <a:rPr lang="zh-TW" altLang="en-US" dirty="0" smtClean="0"/>
              <a:t>光圈大小與進光量成正比，但會有其他光學效應</a:t>
            </a:r>
          </a:p>
          <a:p>
            <a:pPr marL="355600" lvl="1"/>
            <a:endParaRPr lang="en-US" altLang="zh-TW" dirty="0" smtClean="0"/>
          </a:p>
          <a:p>
            <a:pPr marL="261937"/>
            <a:endParaRPr lang="en-US" altLang="zh-TW" dirty="0"/>
          </a:p>
          <a:p>
            <a:pPr marL="261937"/>
            <a:r>
              <a:rPr lang="zh-TW" altLang="en-US" dirty="0" smtClean="0"/>
              <a:t>快門速度快慢與進光量成反比，較沒有光學問題考量</a:t>
            </a:r>
          </a:p>
          <a:p>
            <a:pPr marL="355600" lvl="1"/>
            <a:r>
              <a:rPr lang="zh-TW" altLang="en-US" dirty="0" smtClean="0"/>
              <a:t>捕捉快速動作，要用相對快的快門</a:t>
            </a:r>
          </a:p>
          <a:p>
            <a:pPr marL="355600" lvl="1"/>
            <a:r>
              <a:rPr lang="zh-TW" altLang="en-US" dirty="0" smtClean="0"/>
              <a:t>安全快門：</a:t>
            </a:r>
            <a:r>
              <a:rPr lang="en-US" altLang="zh-TW" dirty="0" smtClean="0"/>
              <a:t>1/60s</a:t>
            </a:r>
            <a:endParaRPr lang="zh-TW" altLang="en-US" dirty="0"/>
          </a:p>
        </p:txBody>
      </p: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8509" y="2378399"/>
            <a:ext cx="1584000" cy="1584000"/>
          </a:xfrm>
          <a:prstGeom prst="rect">
            <a:avLst/>
          </a:prstGeom>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9481" y="2378399"/>
            <a:ext cx="1584000" cy="1584000"/>
          </a:xfrm>
          <a:prstGeom prst="rect">
            <a:avLst/>
          </a:prstGeom>
        </p:spPr>
      </p:pic>
      <p:pic>
        <p:nvPicPr>
          <p:cNvPr id="8" name="圖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0453" y="2378399"/>
            <a:ext cx="1584000" cy="1584000"/>
          </a:xfrm>
          <a:prstGeom prst="rect">
            <a:avLst/>
          </a:prstGeom>
        </p:spPr>
      </p:pic>
      <p:sp>
        <p:nvSpPr>
          <p:cNvPr id="4" name="文字方塊 3"/>
          <p:cNvSpPr txBox="1"/>
          <p:nvPr/>
        </p:nvSpPr>
        <p:spPr>
          <a:xfrm>
            <a:off x="7061200" y="5943600"/>
            <a:ext cx="1677062" cy="369332"/>
          </a:xfrm>
          <a:prstGeom prst="rect">
            <a:avLst/>
          </a:prstGeom>
          <a:noFill/>
        </p:spPr>
        <p:txBody>
          <a:bodyPr wrap="none" rtlCol="0">
            <a:spAutoFit/>
          </a:bodyPr>
          <a:lstStyle/>
          <a:p>
            <a:r>
              <a:rPr kumimoji="1" lang="zh-TW" altLang="en-US" dirty="0" smtClean="0"/>
              <a:t>加光圈</a:t>
            </a:r>
            <a:r>
              <a:rPr kumimoji="1" lang="en-US" altLang="zh-TW" dirty="0" smtClean="0"/>
              <a:t>notation</a:t>
            </a:r>
            <a:endParaRPr kumimoji="1" lang="zh-TW" altLang="en-US" dirty="0"/>
          </a:p>
        </p:txBody>
      </p:sp>
      <p:sp>
        <p:nvSpPr>
          <p:cNvPr id="6" name="投影片編號版面配置區 5"/>
          <p:cNvSpPr>
            <a:spLocks noGrp="1"/>
          </p:cNvSpPr>
          <p:nvPr>
            <p:ph type="sldNum" sz="quarter" idx="12"/>
          </p:nvPr>
        </p:nvSpPr>
        <p:spPr/>
        <p:txBody>
          <a:bodyPr/>
          <a:lstStyle/>
          <a:p>
            <a:fld id="{7B703C2B-735C-4AE6-9107-0D03750D4CAB}" type="slidenum">
              <a:rPr lang="zh-TW" altLang="en-US" smtClean="0"/>
              <a:t>27</a:t>
            </a:fld>
            <a:endParaRPr lang="zh-TW" altLang="en-US"/>
          </a:p>
        </p:txBody>
      </p:sp>
    </p:spTree>
    <p:extLst>
      <p:ext uri="{BB962C8B-B14F-4D97-AF65-F5344CB8AC3E}">
        <p14:creationId xmlns:p14="http://schemas.microsoft.com/office/powerpoint/2010/main" val="30714750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大綱</a:t>
            </a:r>
            <a:endParaRPr lang="zh-TW" altLang="en-US" dirty="0"/>
          </a:p>
        </p:txBody>
      </p:sp>
      <p:sp>
        <p:nvSpPr>
          <p:cNvPr id="3" name="內容版面配置區 2"/>
          <p:cNvSpPr>
            <a:spLocks noGrp="1"/>
          </p:cNvSpPr>
          <p:nvPr>
            <p:ph idx="1"/>
          </p:nvPr>
        </p:nvSpPr>
        <p:spPr/>
        <p:txBody>
          <a:bodyPr/>
          <a:lstStyle/>
          <a:p>
            <a:r>
              <a:rPr lang="zh-TW" altLang="zh-TW" dirty="0">
                <a:solidFill>
                  <a:schemeClr val="bg1">
                    <a:lumMod val="75000"/>
                  </a:schemeClr>
                </a:solidFill>
              </a:rPr>
              <a:t>數位影像</a:t>
            </a:r>
            <a:r>
              <a:rPr lang="zh-TW" altLang="zh-TW" dirty="0" smtClean="0">
                <a:solidFill>
                  <a:schemeClr val="bg1">
                    <a:lumMod val="75000"/>
                  </a:schemeClr>
                </a:solidFill>
              </a:rPr>
              <a:t>概念</a:t>
            </a:r>
            <a:endParaRPr lang="en-US" altLang="zh-TW" dirty="0" smtClean="0">
              <a:solidFill>
                <a:schemeClr val="bg1">
                  <a:lumMod val="75000"/>
                </a:schemeClr>
              </a:solidFill>
            </a:endParaRPr>
          </a:p>
          <a:p>
            <a:r>
              <a:rPr lang="zh-TW" altLang="en-US" dirty="0" smtClean="0">
                <a:solidFill>
                  <a:schemeClr val="bg1">
                    <a:lumMod val="75000"/>
                  </a:schemeClr>
                </a:solidFill>
              </a:rPr>
              <a:t>數位攝影概念</a:t>
            </a:r>
            <a:endParaRPr lang="en-US" altLang="zh-TW" dirty="0" smtClean="0">
              <a:solidFill>
                <a:schemeClr val="bg1">
                  <a:lumMod val="75000"/>
                </a:schemeClr>
              </a:solidFill>
            </a:endParaRPr>
          </a:p>
          <a:p>
            <a:r>
              <a:rPr lang="zh-TW" altLang="en-US" dirty="0" smtClean="0">
                <a:solidFill>
                  <a:schemeClr val="tx1"/>
                </a:solidFill>
              </a:rPr>
              <a:t>數位攝影應用</a:t>
            </a:r>
            <a:endParaRPr lang="en-US" altLang="zh-TW" dirty="0" smtClean="0">
              <a:solidFill>
                <a:schemeClr val="tx1"/>
              </a:solidFill>
            </a:endParaRPr>
          </a:p>
          <a:p>
            <a:r>
              <a:rPr lang="zh-TW" altLang="en-US" dirty="0" smtClean="0">
                <a:solidFill>
                  <a:schemeClr val="bg1">
                    <a:lumMod val="75000"/>
                  </a:schemeClr>
                </a:solidFill>
              </a:rPr>
              <a:t>結</a:t>
            </a:r>
            <a:r>
              <a:rPr lang="zh-TW" altLang="en-US" dirty="0">
                <a:solidFill>
                  <a:schemeClr val="bg1">
                    <a:lumMod val="75000"/>
                  </a:schemeClr>
                </a:solidFill>
              </a:rPr>
              <a:t>論</a:t>
            </a:r>
            <a:endParaRPr lang="en-US" altLang="zh-TW" dirty="0" smtClean="0">
              <a:solidFill>
                <a:schemeClr val="bg1">
                  <a:lumMod val="75000"/>
                </a:schemeClr>
              </a:solidFill>
            </a:endParaRPr>
          </a:p>
          <a:p>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28</a:t>
            </a:fld>
            <a:endParaRPr lang="zh-TW" altLang="en-US"/>
          </a:p>
        </p:txBody>
      </p:sp>
    </p:spTree>
    <p:extLst>
      <p:ext uri="{BB962C8B-B14F-4D97-AF65-F5344CB8AC3E}">
        <p14:creationId xmlns:p14="http://schemas.microsoft.com/office/powerpoint/2010/main" val="817590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a:t>
            </a:r>
            <a:r>
              <a:rPr lang="zh-TW" altLang="en-US" dirty="0" smtClean="0">
                <a:solidFill>
                  <a:schemeClr val="tx1"/>
                </a:solidFill>
              </a:rPr>
              <a:t>應用</a:t>
            </a:r>
            <a:endParaRPr kumimoji="1" lang="zh-TW" altLang="en-US" dirty="0"/>
          </a:p>
        </p:txBody>
      </p:sp>
      <p:sp>
        <p:nvSpPr>
          <p:cNvPr id="3" name="內容版面配置區 2"/>
          <p:cNvSpPr>
            <a:spLocks noGrp="1"/>
          </p:cNvSpPr>
          <p:nvPr>
            <p:ph idx="1"/>
          </p:nvPr>
        </p:nvSpPr>
        <p:spPr/>
        <p:txBody>
          <a:bodyPr/>
          <a:lstStyle/>
          <a:p>
            <a:r>
              <a:rPr kumimoji="1" lang="zh-TW" altLang="en-US" dirty="0" smtClean="0"/>
              <a:t>常見相機種類</a:t>
            </a:r>
          </a:p>
          <a:p>
            <a:r>
              <a:rPr kumimoji="1" lang="zh-TW" altLang="en-US" dirty="0" smtClean="0"/>
              <a:t>如何正確曝光</a:t>
            </a:r>
          </a:p>
          <a:p>
            <a:r>
              <a:rPr kumimoji="1" lang="zh-TW" altLang="en-US" dirty="0" smtClean="0"/>
              <a:t>如何看懂鏡頭標示</a:t>
            </a:r>
          </a:p>
          <a:p>
            <a:r>
              <a:rPr kumimoji="1" lang="zh-TW" altLang="en-US" dirty="0" smtClean="0"/>
              <a:t>拍人、拍風景大方向</a:t>
            </a:r>
          </a:p>
          <a:p>
            <a:r>
              <a:rPr kumimoji="1" lang="zh-TW" altLang="en-US" dirty="0" smtClean="0"/>
              <a:t>怎麼看畫質好壞</a:t>
            </a:r>
          </a:p>
          <a:p>
            <a:endParaRPr kumimoji="1"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29</a:t>
            </a:fld>
            <a:endParaRPr lang="zh-TW" altLang="en-US"/>
          </a:p>
        </p:txBody>
      </p:sp>
    </p:spTree>
    <p:extLst>
      <p:ext uri="{BB962C8B-B14F-4D97-AF65-F5344CB8AC3E}">
        <p14:creationId xmlns:p14="http://schemas.microsoft.com/office/powerpoint/2010/main" val="466442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大綱</a:t>
            </a:r>
            <a:endParaRPr lang="zh-TW" altLang="en-US" dirty="0"/>
          </a:p>
        </p:txBody>
      </p:sp>
      <p:sp>
        <p:nvSpPr>
          <p:cNvPr id="3" name="內容版面配置區 2"/>
          <p:cNvSpPr>
            <a:spLocks noGrp="1"/>
          </p:cNvSpPr>
          <p:nvPr>
            <p:ph idx="1"/>
          </p:nvPr>
        </p:nvSpPr>
        <p:spPr/>
        <p:txBody>
          <a:bodyPr/>
          <a:lstStyle/>
          <a:p>
            <a:r>
              <a:rPr lang="zh-TW" altLang="zh-TW" dirty="0"/>
              <a:t>數位影像</a:t>
            </a:r>
            <a:r>
              <a:rPr lang="zh-TW" altLang="zh-TW" dirty="0" smtClean="0"/>
              <a:t>概念</a:t>
            </a:r>
            <a:endParaRPr lang="en-US" altLang="zh-TW" dirty="0" smtClean="0"/>
          </a:p>
          <a:p>
            <a:r>
              <a:rPr lang="zh-TW" altLang="en-US" dirty="0" smtClean="0"/>
              <a:t>數位攝影概念</a:t>
            </a:r>
            <a:endParaRPr lang="en-US" altLang="zh-TW" dirty="0" smtClean="0"/>
          </a:p>
          <a:p>
            <a:r>
              <a:rPr lang="zh-TW" altLang="en-US" dirty="0" smtClean="0"/>
              <a:t>數位攝影應用</a:t>
            </a:r>
            <a:endParaRPr lang="en-US" altLang="zh-TW" dirty="0" smtClean="0"/>
          </a:p>
          <a:p>
            <a:r>
              <a:rPr lang="zh-TW" altLang="en-US" dirty="0" smtClean="0"/>
              <a:t>結</a:t>
            </a:r>
            <a:r>
              <a:rPr lang="zh-TW" altLang="en-US" dirty="0"/>
              <a:t>論</a:t>
            </a:r>
            <a:endParaRPr lang="en-US" altLang="zh-TW" dirty="0" smtClean="0"/>
          </a:p>
          <a:p>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3</a:t>
            </a:fld>
            <a:endParaRPr lang="zh-TW" altLang="en-US"/>
          </a:p>
        </p:txBody>
      </p:sp>
    </p:spTree>
    <p:extLst>
      <p:ext uri="{BB962C8B-B14F-4D97-AF65-F5344CB8AC3E}">
        <p14:creationId xmlns:p14="http://schemas.microsoft.com/office/powerpoint/2010/main" val="794047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常見</a:t>
            </a:r>
            <a:r>
              <a:rPr lang="zh-TW" altLang="en-US" dirty="0">
                <a:solidFill>
                  <a:schemeClr val="tx1"/>
                </a:solidFill>
              </a:rPr>
              <a:t>相機有</a:t>
            </a:r>
            <a:r>
              <a:rPr lang="zh-TW" altLang="en-US" dirty="0" smtClean="0">
                <a:solidFill>
                  <a:schemeClr val="tx1"/>
                </a:solidFill>
              </a:rPr>
              <a:t>哪些？</a:t>
            </a:r>
            <a:endParaRPr kumimoji="1" lang="zh-TW" altLang="en-US" dirty="0"/>
          </a:p>
        </p:txBody>
      </p:sp>
      <p:sp>
        <p:nvSpPr>
          <p:cNvPr id="5" name="圓角矩形 4"/>
          <p:cNvSpPr/>
          <p:nvPr/>
        </p:nvSpPr>
        <p:spPr>
          <a:xfrm>
            <a:off x="313508" y="3660501"/>
            <a:ext cx="1943463" cy="9971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zh-TW" altLang="en-US" sz="3200" dirty="0" smtClean="0">
                <a:latin typeface="Microsoft JhengHei" charset="0"/>
                <a:ea typeface="Microsoft JhengHei" charset="0"/>
                <a:cs typeface="Microsoft JhengHei" charset="0"/>
              </a:rPr>
              <a:t>鏡頭可換</a:t>
            </a:r>
            <a:endParaRPr kumimoji="1" lang="zh-TW" altLang="en-US" sz="3200" dirty="0">
              <a:latin typeface="Microsoft JhengHei" charset="0"/>
              <a:ea typeface="Microsoft JhengHei" charset="0"/>
              <a:cs typeface="Microsoft JhengHei" charset="0"/>
            </a:endParaRPr>
          </a:p>
        </p:txBody>
      </p:sp>
      <p:sp>
        <p:nvSpPr>
          <p:cNvPr id="6" name="圓角矩形 5"/>
          <p:cNvSpPr/>
          <p:nvPr/>
        </p:nvSpPr>
        <p:spPr>
          <a:xfrm>
            <a:off x="2831735" y="2764970"/>
            <a:ext cx="1943463" cy="9971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zh-TW" altLang="en-US" sz="2400" smtClean="0">
                <a:latin typeface="Microsoft JhengHei" charset="0"/>
                <a:ea typeface="Microsoft JhengHei" charset="0"/>
                <a:cs typeface="Microsoft JhengHei" charset="0"/>
              </a:rPr>
              <a:t>光學</a:t>
            </a:r>
          </a:p>
          <a:p>
            <a:pPr algn="ctr"/>
            <a:r>
              <a:rPr kumimoji="1" lang="zh-TW" altLang="en-US" sz="2400" dirty="0" smtClean="0">
                <a:latin typeface="Microsoft JhengHei" charset="0"/>
                <a:ea typeface="Microsoft JhengHei" charset="0"/>
                <a:cs typeface="Microsoft JhengHei" charset="0"/>
              </a:rPr>
              <a:t>反光鏡</a:t>
            </a:r>
            <a:endParaRPr kumimoji="1" lang="zh-TW" altLang="en-US" sz="2400" dirty="0">
              <a:latin typeface="Microsoft JhengHei" charset="0"/>
              <a:ea typeface="Microsoft JhengHei" charset="0"/>
              <a:cs typeface="Microsoft JhengHei" charset="0"/>
            </a:endParaRPr>
          </a:p>
        </p:txBody>
      </p:sp>
      <p:sp>
        <p:nvSpPr>
          <p:cNvPr id="7" name="圓角矩形 6"/>
          <p:cNvSpPr/>
          <p:nvPr/>
        </p:nvSpPr>
        <p:spPr>
          <a:xfrm>
            <a:off x="5502365" y="1981201"/>
            <a:ext cx="1943463" cy="9971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zh-TW" altLang="en-US" sz="3600" smtClean="0">
                <a:latin typeface="Microsoft JhengHei" charset="0"/>
                <a:ea typeface="Microsoft JhengHei" charset="0"/>
                <a:cs typeface="Microsoft JhengHei" charset="0"/>
              </a:rPr>
              <a:t>片幅</a:t>
            </a:r>
            <a:endParaRPr kumimoji="1" lang="zh-TW" altLang="en-US" sz="3600" dirty="0">
              <a:latin typeface="Microsoft JhengHei" charset="0"/>
              <a:ea typeface="Microsoft JhengHei" charset="0"/>
              <a:cs typeface="Microsoft JhengHei" charset="0"/>
            </a:endParaRPr>
          </a:p>
        </p:txBody>
      </p:sp>
      <p:sp>
        <p:nvSpPr>
          <p:cNvPr id="8" name="圓角矩形 7"/>
          <p:cNvSpPr/>
          <p:nvPr/>
        </p:nvSpPr>
        <p:spPr>
          <a:xfrm>
            <a:off x="2831736" y="4852128"/>
            <a:ext cx="1943463" cy="9971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zh-TW" altLang="en-US" sz="2000" dirty="0" smtClean="0">
                <a:latin typeface="Microsoft JhengHei" charset="0"/>
                <a:ea typeface="Microsoft JhengHei" charset="0"/>
                <a:cs typeface="Microsoft JhengHei" charset="0"/>
              </a:rPr>
              <a:t>具備單眼操控功能、外型</a:t>
            </a:r>
            <a:endParaRPr kumimoji="1" lang="zh-TW" altLang="en-US" sz="2000" dirty="0">
              <a:latin typeface="Microsoft JhengHei" charset="0"/>
              <a:ea typeface="Microsoft JhengHei" charset="0"/>
              <a:cs typeface="Microsoft JhengHei" charset="0"/>
            </a:endParaRPr>
          </a:p>
        </p:txBody>
      </p:sp>
      <p:cxnSp>
        <p:nvCxnSpPr>
          <p:cNvPr id="10" name="肘形接點 9"/>
          <p:cNvCxnSpPr>
            <a:stCxn id="5" idx="0"/>
            <a:endCxn id="6" idx="1"/>
          </p:cNvCxnSpPr>
          <p:nvPr/>
        </p:nvCxnSpPr>
        <p:spPr>
          <a:xfrm rot="5400000" flipH="1" flipV="1">
            <a:off x="1860004" y="2688771"/>
            <a:ext cx="396966" cy="154649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8268711" y="3387901"/>
            <a:ext cx="3575018"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全幅單眼、</a:t>
            </a:r>
            <a:r>
              <a:rPr kumimoji="1" lang="en-US" altLang="zh-TW" dirty="0">
                <a:latin typeface="Microsoft JhengHei" charset="0"/>
                <a:ea typeface="Microsoft JhengHei" charset="0"/>
                <a:cs typeface="Microsoft JhengHei" charset="0"/>
              </a:rPr>
              <a:t>APS-C</a:t>
            </a:r>
            <a:r>
              <a:rPr kumimoji="1" lang="zh-TW" altLang="en-US" dirty="0" smtClean="0">
                <a:latin typeface="Microsoft JhengHei" charset="0"/>
                <a:ea typeface="Microsoft JhengHei" charset="0"/>
                <a:cs typeface="Microsoft JhengHei" charset="0"/>
              </a:rPr>
              <a:t>單眼 （</a:t>
            </a:r>
            <a:r>
              <a:rPr kumimoji="1" lang="en-US" altLang="zh-TW" dirty="0" smtClean="0">
                <a:latin typeface="Microsoft JhengHei" charset="0"/>
                <a:ea typeface="Microsoft JhengHei" charset="0"/>
                <a:cs typeface="Microsoft JhengHei" charset="0"/>
              </a:rPr>
              <a:t>DSLR</a:t>
            </a:r>
            <a:r>
              <a:rPr kumimoji="1" lang="zh-TW" altLang="en-US" dirty="0" smtClean="0">
                <a:latin typeface="Microsoft JhengHei" charset="0"/>
                <a:ea typeface="Microsoft JhengHei" charset="0"/>
                <a:cs typeface="Microsoft JhengHei" charset="0"/>
              </a:rPr>
              <a:t>）</a:t>
            </a:r>
            <a:endParaRPr kumimoji="1" lang="zh-TW" altLang="en-US" dirty="0">
              <a:latin typeface="Microsoft JhengHei" charset="0"/>
              <a:ea typeface="Microsoft JhengHei" charset="0"/>
              <a:cs typeface="Microsoft JhengHei" charset="0"/>
            </a:endParaRPr>
          </a:p>
        </p:txBody>
      </p:sp>
      <p:cxnSp>
        <p:nvCxnSpPr>
          <p:cNvPr id="14" name="肘形接點 13"/>
          <p:cNvCxnSpPr>
            <a:stCxn id="6" idx="0"/>
            <a:endCxn id="7" idx="1"/>
          </p:cNvCxnSpPr>
          <p:nvPr/>
        </p:nvCxnSpPr>
        <p:spPr>
          <a:xfrm rot="5400000" flipH="1" flipV="1">
            <a:off x="4510314" y="1772919"/>
            <a:ext cx="285204" cy="16988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肘形接點 15"/>
          <p:cNvCxnSpPr>
            <a:stCxn id="5" idx="2"/>
            <a:endCxn id="8" idx="1"/>
          </p:cNvCxnSpPr>
          <p:nvPr/>
        </p:nvCxnSpPr>
        <p:spPr>
          <a:xfrm rot="16200000" flipH="1">
            <a:off x="1711957" y="4230913"/>
            <a:ext cx="693063" cy="15464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圖片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3596" y="1824811"/>
            <a:ext cx="1749667" cy="1595113"/>
          </a:xfrm>
          <a:prstGeom prst="rect">
            <a:avLst/>
          </a:prstGeom>
        </p:spPr>
      </p:pic>
      <p:pic>
        <p:nvPicPr>
          <p:cNvPr id="20" name="圖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4883" y="1890003"/>
            <a:ext cx="2003685" cy="1502764"/>
          </a:xfrm>
          <a:prstGeom prst="rect">
            <a:avLst/>
          </a:prstGeom>
        </p:spPr>
      </p:pic>
      <p:sp>
        <p:nvSpPr>
          <p:cNvPr id="21" name="文字方塊 20"/>
          <p:cNvSpPr txBox="1"/>
          <p:nvPr/>
        </p:nvSpPr>
        <p:spPr>
          <a:xfrm>
            <a:off x="4557010" y="2113612"/>
            <a:ext cx="415498"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有</a:t>
            </a:r>
            <a:endParaRPr kumimoji="1" lang="zh-TW" altLang="en-US" dirty="0">
              <a:latin typeface="Microsoft JhengHei" charset="0"/>
              <a:ea typeface="Microsoft JhengHei" charset="0"/>
              <a:cs typeface="Microsoft JhengHei" charset="0"/>
            </a:endParaRPr>
          </a:p>
        </p:txBody>
      </p:sp>
      <p:pic>
        <p:nvPicPr>
          <p:cNvPr id="22" name="圖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2365" y="3343419"/>
            <a:ext cx="1314210" cy="1314210"/>
          </a:xfrm>
          <a:prstGeom prst="rect">
            <a:avLst/>
          </a:prstGeom>
        </p:spPr>
      </p:pic>
      <p:cxnSp>
        <p:nvCxnSpPr>
          <p:cNvPr id="23" name="肘形接點 22"/>
          <p:cNvCxnSpPr>
            <a:stCxn id="6" idx="2"/>
            <a:endCxn id="22" idx="1"/>
          </p:cNvCxnSpPr>
          <p:nvPr/>
        </p:nvCxnSpPr>
        <p:spPr>
          <a:xfrm rot="16200000" flipH="1">
            <a:off x="4533704" y="3031862"/>
            <a:ext cx="238425" cy="16988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4567449" y="4040024"/>
            <a:ext cx="415498"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無</a:t>
            </a:r>
            <a:endParaRPr kumimoji="1" lang="zh-TW" altLang="en-US" dirty="0">
              <a:latin typeface="Microsoft JhengHei" charset="0"/>
              <a:ea typeface="Microsoft JhengHei" charset="0"/>
              <a:cs typeface="Microsoft JhengHei" charset="0"/>
            </a:endParaRPr>
          </a:p>
        </p:txBody>
      </p:sp>
      <p:pic>
        <p:nvPicPr>
          <p:cNvPr id="3" name="圖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6905" y="3611934"/>
            <a:ext cx="1332917" cy="971051"/>
          </a:xfrm>
          <a:prstGeom prst="rect">
            <a:avLst/>
          </a:prstGeom>
        </p:spPr>
      </p:pic>
      <p:sp>
        <p:nvSpPr>
          <p:cNvPr id="18" name="文字方塊 17"/>
          <p:cNvSpPr txBox="1"/>
          <p:nvPr/>
        </p:nvSpPr>
        <p:spPr>
          <a:xfrm>
            <a:off x="8196045" y="4197787"/>
            <a:ext cx="3185487"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微單眼（輕單眼、</a:t>
            </a:r>
            <a:r>
              <a:rPr kumimoji="1" lang="en-US" altLang="zh-TW" dirty="0" smtClean="0">
                <a:latin typeface="Microsoft JhengHei" charset="0"/>
                <a:ea typeface="Microsoft JhengHei" charset="0"/>
                <a:cs typeface="Microsoft JhengHei" charset="0"/>
              </a:rPr>
              <a:t>EVIL</a:t>
            </a:r>
            <a:r>
              <a:rPr kumimoji="1" lang="zh-TW" altLang="en-US" dirty="0" smtClean="0">
                <a:latin typeface="Microsoft JhengHei" charset="0"/>
                <a:ea typeface="Microsoft JhengHei" charset="0"/>
                <a:cs typeface="Microsoft JhengHei" charset="0"/>
              </a:rPr>
              <a:t>相機）</a:t>
            </a:r>
            <a:endParaRPr kumimoji="1" lang="zh-TW" altLang="en-US" dirty="0">
              <a:latin typeface="Microsoft JhengHei" charset="0"/>
              <a:ea typeface="Microsoft JhengHei" charset="0"/>
              <a:cs typeface="Microsoft JhengHei" charset="0"/>
            </a:endParaRPr>
          </a:p>
        </p:txBody>
      </p:sp>
      <p:sp>
        <p:nvSpPr>
          <p:cNvPr id="4" name="文字方塊 3"/>
          <p:cNvSpPr txBox="1"/>
          <p:nvPr/>
        </p:nvSpPr>
        <p:spPr>
          <a:xfrm>
            <a:off x="8662225" y="5421140"/>
            <a:ext cx="2258888"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類單眼（</a:t>
            </a:r>
            <a:r>
              <a:rPr kumimoji="1" lang="en-US" altLang="zh-TW" dirty="0" smtClean="0">
                <a:latin typeface="Microsoft JhengHei" charset="0"/>
                <a:ea typeface="Microsoft JhengHei" charset="0"/>
                <a:cs typeface="Microsoft JhengHei" charset="0"/>
              </a:rPr>
              <a:t>SLR-Like</a:t>
            </a:r>
            <a:r>
              <a:rPr kumimoji="1" lang="zh-TW" altLang="en-US" dirty="0" smtClean="0">
                <a:latin typeface="Microsoft JhengHei" charset="0"/>
                <a:ea typeface="Microsoft JhengHei" charset="0"/>
                <a:cs typeface="Microsoft JhengHei" charset="0"/>
              </a:rPr>
              <a:t>）</a:t>
            </a:r>
            <a:endParaRPr kumimoji="1" lang="zh-TW" altLang="en-US" dirty="0">
              <a:latin typeface="Microsoft JhengHei" charset="0"/>
              <a:ea typeface="Microsoft JhengHei" charset="0"/>
              <a:cs typeface="Microsoft JhengHei" charset="0"/>
            </a:endParaRPr>
          </a:p>
        </p:txBody>
      </p:sp>
      <p:pic>
        <p:nvPicPr>
          <p:cNvPr id="9" name="圖片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58733" y="4508132"/>
            <a:ext cx="2287095" cy="1524730"/>
          </a:xfrm>
          <a:prstGeom prst="rect">
            <a:avLst/>
          </a:prstGeom>
        </p:spPr>
      </p:pic>
      <p:sp>
        <p:nvSpPr>
          <p:cNvPr id="12" name="文字方塊 11"/>
          <p:cNvSpPr txBox="1"/>
          <p:nvPr/>
        </p:nvSpPr>
        <p:spPr>
          <a:xfrm>
            <a:off x="254225" y="2110433"/>
            <a:ext cx="1107996"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數位相機</a:t>
            </a:r>
            <a:endParaRPr kumimoji="1" lang="zh-TW" altLang="en-US" dirty="0">
              <a:latin typeface="Microsoft JhengHei" charset="0"/>
              <a:ea typeface="Microsoft JhengHei" charset="0"/>
              <a:cs typeface="Microsoft JhengHei" charset="0"/>
            </a:endParaRPr>
          </a:p>
        </p:txBody>
      </p:sp>
      <p:cxnSp>
        <p:nvCxnSpPr>
          <p:cNvPr id="15" name="直線箭頭接點 14"/>
          <p:cNvCxnSpPr>
            <a:stCxn id="12" idx="2"/>
          </p:cNvCxnSpPr>
          <p:nvPr/>
        </p:nvCxnSpPr>
        <p:spPr>
          <a:xfrm>
            <a:off x="808223" y="2479765"/>
            <a:ext cx="0" cy="1180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圖片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34527" y="4886758"/>
            <a:ext cx="1789670" cy="1008181"/>
          </a:xfrm>
          <a:prstGeom prst="rect">
            <a:avLst/>
          </a:prstGeom>
        </p:spPr>
      </p:pic>
      <p:cxnSp>
        <p:nvCxnSpPr>
          <p:cNvPr id="28" name="直線箭頭接點 27"/>
          <p:cNvCxnSpPr/>
          <p:nvPr/>
        </p:nvCxnSpPr>
        <p:spPr>
          <a:xfrm>
            <a:off x="7448888" y="2479765"/>
            <a:ext cx="6252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箭頭接點 28"/>
          <p:cNvCxnSpPr/>
          <p:nvPr/>
        </p:nvCxnSpPr>
        <p:spPr>
          <a:xfrm>
            <a:off x="4775198" y="5350692"/>
            <a:ext cx="6252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4860399" y="4983014"/>
            <a:ext cx="415498"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有</a:t>
            </a:r>
            <a:endParaRPr kumimoji="1" lang="zh-TW" altLang="en-US" dirty="0">
              <a:latin typeface="Microsoft JhengHei" charset="0"/>
              <a:ea typeface="Microsoft JhengHei" charset="0"/>
              <a:cs typeface="Microsoft JhengHei" charset="0"/>
            </a:endParaRPr>
          </a:p>
        </p:txBody>
      </p:sp>
      <p:cxnSp>
        <p:nvCxnSpPr>
          <p:cNvPr id="31" name="肘形接點 30"/>
          <p:cNvCxnSpPr/>
          <p:nvPr/>
        </p:nvCxnSpPr>
        <p:spPr>
          <a:xfrm rot="16200000" flipH="1">
            <a:off x="4533704" y="5120956"/>
            <a:ext cx="238425" cy="16988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4860040" y="5781189"/>
            <a:ext cx="415498"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無</a:t>
            </a:r>
            <a:endParaRPr kumimoji="1" lang="zh-TW" altLang="en-US" dirty="0">
              <a:latin typeface="Microsoft JhengHei" charset="0"/>
              <a:ea typeface="Microsoft JhengHei" charset="0"/>
              <a:cs typeface="Microsoft JhengHei" charset="0"/>
            </a:endParaRPr>
          </a:p>
        </p:txBody>
      </p:sp>
      <p:sp>
        <p:nvSpPr>
          <p:cNvPr id="33" name="文字方塊 32"/>
          <p:cNvSpPr txBox="1"/>
          <p:nvPr/>
        </p:nvSpPr>
        <p:spPr>
          <a:xfrm>
            <a:off x="5573872" y="5894939"/>
            <a:ext cx="2262158"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一般消費型數位相機</a:t>
            </a:r>
            <a:endParaRPr kumimoji="1" lang="zh-TW" altLang="en-US" dirty="0">
              <a:latin typeface="Microsoft JhengHei" charset="0"/>
              <a:ea typeface="Microsoft JhengHei" charset="0"/>
              <a:cs typeface="Microsoft JhengHei" charset="0"/>
            </a:endParaRPr>
          </a:p>
        </p:txBody>
      </p:sp>
      <p:sp>
        <p:nvSpPr>
          <p:cNvPr id="34" name="文字方塊 33"/>
          <p:cNvSpPr txBox="1"/>
          <p:nvPr/>
        </p:nvSpPr>
        <p:spPr>
          <a:xfrm>
            <a:off x="7210004" y="6453014"/>
            <a:ext cx="4984057"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a:t>
            </a:r>
            <a:r>
              <a:rPr lang="en-US" altLang="zh-TW" dirty="0">
                <a:solidFill>
                  <a:schemeClr val="bg1"/>
                </a:solidFill>
                <a:latin typeface="微軟正黑體" panose="020B0604030504040204" pitchFamily="34" charset="-120"/>
                <a:ea typeface="微軟正黑體" panose="020B0604030504040204" pitchFamily="34" charset="-120"/>
              </a:rPr>
              <a:t> </a:t>
            </a:r>
            <a:r>
              <a:rPr lang="en-US" altLang="zh-TW" dirty="0" smtClean="0">
                <a:solidFill>
                  <a:schemeClr val="bg1"/>
                </a:solidFill>
                <a:latin typeface="微軟正黑體" panose="020B0604030504040204" pitchFamily="34" charset="-120"/>
                <a:ea typeface="微軟正黑體" panose="020B0604030504040204" pitchFamily="34" charset="-120"/>
              </a:rPr>
              <a:t>Canon, Panasonic, SONY</a:t>
            </a:r>
            <a:r>
              <a:rPr lang="zh-TW" altLang="en-US" dirty="0" smtClean="0">
                <a:solidFill>
                  <a:schemeClr val="bg1"/>
                </a:solidFill>
                <a:latin typeface="微軟正黑體" panose="020B0604030504040204" pitchFamily="34" charset="-120"/>
                <a:ea typeface="微軟正黑體" panose="020B0604030504040204" pitchFamily="34" charset="-120"/>
              </a:rPr>
              <a:t>官方網站</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36" name="文字方塊 35"/>
          <p:cNvSpPr txBox="1"/>
          <p:nvPr/>
        </p:nvSpPr>
        <p:spPr>
          <a:xfrm>
            <a:off x="1930372" y="2888310"/>
            <a:ext cx="415498"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可</a:t>
            </a:r>
            <a:endParaRPr kumimoji="1" lang="zh-TW" altLang="en-US" dirty="0">
              <a:latin typeface="Microsoft JhengHei" charset="0"/>
              <a:ea typeface="Microsoft JhengHei" charset="0"/>
              <a:cs typeface="Microsoft JhengHei" charset="0"/>
            </a:endParaRPr>
          </a:p>
        </p:txBody>
      </p:sp>
      <p:sp>
        <p:nvSpPr>
          <p:cNvPr id="37" name="文字方塊 36"/>
          <p:cNvSpPr txBox="1"/>
          <p:nvPr/>
        </p:nvSpPr>
        <p:spPr>
          <a:xfrm>
            <a:off x="1893086" y="5029608"/>
            <a:ext cx="646331"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不可</a:t>
            </a:r>
            <a:endParaRPr kumimoji="1" lang="zh-TW" altLang="en-US" dirty="0">
              <a:latin typeface="Microsoft JhengHei" charset="0"/>
              <a:ea typeface="Microsoft JhengHei" charset="0"/>
              <a:cs typeface="Microsoft JhengHei" charset="0"/>
            </a:endParaRPr>
          </a:p>
        </p:txBody>
      </p:sp>
      <p:sp>
        <p:nvSpPr>
          <p:cNvPr id="13" name="投影片編號版面配置區 12"/>
          <p:cNvSpPr>
            <a:spLocks noGrp="1"/>
          </p:cNvSpPr>
          <p:nvPr>
            <p:ph type="sldNum" sz="quarter" idx="12"/>
          </p:nvPr>
        </p:nvSpPr>
        <p:spPr/>
        <p:txBody>
          <a:bodyPr/>
          <a:lstStyle/>
          <a:p>
            <a:fld id="{7B703C2B-735C-4AE6-9107-0D03750D4CAB}" type="slidenum">
              <a:rPr lang="zh-TW" altLang="en-US" smtClean="0"/>
              <a:t>30</a:t>
            </a:fld>
            <a:endParaRPr lang="zh-TW" altLang="en-US"/>
          </a:p>
        </p:txBody>
      </p:sp>
    </p:spTree>
    <p:extLst>
      <p:ext uri="{BB962C8B-B14F-4D97-AF65-F5344CB8AC3E}">
        <p14:creationId xmlns:p14="http://schemas.microsoft.com/office/powerpoint/2010/main" val="1391424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曝光三要素</a:t>
            </a:r>
            <a:endParaRPr kumimoji="1" lang="zh-TW" altLang="en-US" dirty="0"/>
          </a:p>
        </p:txBody>
      </p:sp>
      <p:sp>
        <p:nvSpPr>
          <p:cNvPr id="4" name="橢圓 3"/>
          <p:cNvSpPr/>
          <p:nvPr/>
        </p:nvSpPr>
        <p:spPr>
          <a:xfrm>
            <a:off x="5187820" y="2295331"/>
            <a:ext cx="1847462" cy="1847462"/>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4400" dirty="0" smtClean="0">
                <a:latin typeface="Microsoft JhengHei" charset="0"/>
                <a:ea typeface="Microsoft JhengHei" charset="0"/>
                <a:cs typeface="Microsoft JhengHei" charset="0"/>
              </a:rPr>
              <a:t>光圈</a:t>
            </a:r>
            <a:endParaRPr kumimoji="1" lang="zh-TW" altLang="en-US" sz="4400" dirty="0">
              <a:latin typeface="Microsoft JhengHei" charset="0"/>
              <a:ea typeface="Microsoft JhengHei" charset="0"/>
              <a:cs typeface="Microsoft JhengHei" charset="0"/>
            </a:endParaRPr>
          </a:p>
        </p:txBody>
      </p:sp>
      <p:sp>
        <p:nvSpPr>
          <p:cNvPr id="5" name="橢圓 4"/>
          <p:cNvSpPr/>
          <p:nvPr/>
        </p:nvSpPr>
        <p:spPr>
          <a:xfrm>
            <a:off x="3841101" y="3777033"/>
            <a:ext cx="1847462" cy="1847462"/>
          </a:xfrm>
          <a:prstGeom prst="ellipse">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4400" dirty="0" smtClean="0">
                <a:latin typeface="Microsoft JhengHei" charset="0"/>
                <a:ea typeface="Microsoft JhengHei" charset="0"/>
                <a:cs typeface="Microsoft JhengHei" charset="0"/>
              </a:rPr>
              <a:t>快門</a:t>
            </a:r>
            <a:endParaRPr kumimoji="1" lang="zh-TW" altLang="en-US" sz="4400" dirty="0">
              <a:latin typeface="Microsoft JhengHei" charset="0"/>
              <a:ea typeface="Microsoft JhengHei" charset="0"/>
              <a:cs typeface="Microsoft JhengHei" charset="0"/>
            </a:endParaRPr>
          </a:p>
        </p:txBody>
      </p:sp>
      <p:sp>
        <p:nvSpPr>
          <p:cNvPr id="6" name="橢圓 5"/>
          <p:cNvSpPr/>
          <p:nvPr/>
        </p:nvSpPr>
        <p:spPr>
          <a:xfrm>
            <a:off x="6534539" y="3777033"/>
            <a:ext cx="1847462" cy="184746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4400" dirty="0" smtClean="0">
                <a:latin typeface="Microsoft JhengHei" charset="0"/>
                <a:ea typeface="Microsoft JhengHei" charset="0"/>
                <a:cs typeface="Microsoft JhengHei" charset="0"/>
              </a:rPr>
              <a:t>ISO</a:t>
            </a:r>
            <a:endParaRPr kumimoji="1" lang="zh-TW" altLang="en-US" sz="4400" dirty="0">
              <a:latin typeface="Microsoft JhengHei" charset="0"/>
              <a:ea typeface="Microsoft JhengHei" charset="0"/>
              <a:cs typeface="Microsoft JhengHei" charset="0"/>
            </a:endParaRPr>
          </a:p>
        </p:txBody>
      </p:sp>
      <p:sp>
        <p:nvSpPr>
          <p:cNvPr id="3" name="投影片編號版面配置區 2"/>
          <p:cNvSpPr>
            <a:spLocks noGrp="1"/>
          </p:cNvSpPr>
          <p:nvPr>
            <p:ph type="sldNum" sz="quarter" idx="12"/>
          </p:nvPr>
        </p:nvSpPr>
        <p:spPr/>
        <p:txBody>
          <a:bodyPr/>
          <a:lstStyle/>
          <a:p>
            <a:fld id="{7B703C2B-735C-4AE6-9107-0D03750D4CAB}" type="slidenum">
              <a:rPr lang="zh-TW" altLang="en-US" smtClean="0"/>
              <a:t>31</a:t>
            </a:fld>
            <a:endParaRPr lang="zh-TW" altLang="en-US"/>
          </a:p>
        </p:txBody>
      </p:sp>
    </p:spTree>
    <p:extLst>
      <p:ext uri="{BB962C8B-B14F-4D97-AF65-F5344CB8AC3E}">
        <p14:creationId xmlns:p14="http://schemas.microsoft.com/office/powerpoint/2010/main" val="670394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曝光模式</a:t>
            </a:r>
            <a:endParaRPr kumimoji="1" lang="zh-TW" altLang="en-US" dirty="0"/>
          </a:p>
        </p:txBody>
      </p:sp>
      <p:sp>
        <p:nvSpPr>
          <p:cNvPr id="3" name="內容版面配置區 2"/>
          <p:cNvSpPr>
            <a:spLocks noGrp="1"/>
          </p:cNvSpPr>
          <p:nvPr>
            <p:ph idx="1"/>
          </p:nvPr>
        </p:nvSpPr>
        <p:spPr/>
        <p:txBody>
          <a:bodyPr/>
          <a:lstStyle/>
          <a:p>
            <a:r>
              <a:rPr kumimoji="1" lang="zh-TW" altLang="en-US" dirty="0" smtClean="0"/>
              <a:t>數位相機有四種主要的模式</a:t>
            </a:r>
          </a:p>
          <a:p>
            <a:pPr lvl="1"/>
            <a:r>
              <a:rPr kumimoji="1" lang="zh-TW" altLang="en-US" dirty="0" smtClean="0"/>
              <a:t>全自動</a:t>
            </a:r>
            <a:r>
              <a:rPr kumimoji="1" lang="en-US" altLang="zh-TW" dirty="0" smtClean="0"/>
              <a:t>Auto</a:t>
            </a:r>
          </a:p>
          <a:p>
            <a:pPr lvl="1"/>
            <a:r>
              <a:rPr kumimoji="1" lang="en-US" altLang="zh-TW" dirty="0" smtClean="0"/>
              <a:t>P</a:t>
            </a:r>
            <a:r>
              <a:rPr kumimoji="1" lang="zh-TW" altLang="en-US" dirty="0" smtClean="0"/>
              <a:t>模式（</a:t>
            </a:r>
            <a:r>
              <a:rPr kumimoji="1" lang="en-US" altLang="zh-TW" dirty="0" smtClean="0"/>
              <a:t>Program</a:t>
            </a:r>
            <a:r>
              <a:rPr kumimoji="1" lang="zh-TW" altLang="en-US" dirty="0" smtClean="0"/>
              <a:t>）</a:t>
            </a:r>
            <a:endParaRPr kumimoji="1" lang="en-US" altLang="zh-TW" dirty="0" smtClean="0"/>
          </a:p>
          <a:p>
            <a:pPr lvl="1"/>
            <a:r>
              <a:rPr kumimoji="1" lang="en-US" altLang="zh-TW" dirty="0" smtClean="0"/>
              <a:t>A</a:t>
            </a:r>
            <a:r>
              <a:rPr kumimoji="1" lang="zh-TW" altLang="en-US" dirty="0" smtClean="0"/>
              <a:t>模式（</a:t>
            </a:r>
            <a:r>
              <a:rPr kumimoji="1" lang="en-US" altLang="zh-TW" dirty="0" smtClean="0"/>
              <a:t>Aperture</a:t>
            </a:r>
            <a:r>
              <a:rPr kumimoji="1" lang="zh-TW" altLang="en-US" dirty="0" smtClean="0"/>
              <a:t>）</a:t>
            </a:r>
          </a:p>
          <a:p>
            <a:pPr lvl="1"/>
            <a:r>
              <a:rPr kumimoji="1" lang="en-US" altLang="zh-TW" dirty="0" smtClean="0"/>
              <a:t>S</a:t>
            </a:r>
            <a:r>
              <a:rPr kumimoji="1" lang="zh-TW" altLang="en-US" dirty="0" smtClean="0"/>
              <a:t>模式（</a:t>
            </a:r>
            <a:r>
              <a:rPr kumimoji="1" lang="en-US" altLang="zh-TW" dirty="0" smtClean="0"/>
              <a:t>Shutter</a:t>
            </a:r>
            <a:r>
              <a:rPr kumimoji="1" lang="zh-TW" altLang="en-US" dirty="0" smtClean="0"/>
              <a:t>）</a:t>
            </a:r>
          </a:p>
          <a:p>
            <a:pPr lvl="1"/>
            <a:r>
              <a:rPr kumimoji="1" lang="en-US" altLang="zh-TW" dirty="0" smtClean="0"/>
              <a:t>M</a:t>
            </a:r>
            <a:r>
              <a:rPr kumimoji="1" lang="zh-TW" altLang="en-US" dirty="0" smtClean="0"/>
              <a:t>模式（</a:t>
            </a:r>
            <a:r>
              <a:rPr kumimoji="1" lang="en-US" altLang="zh-TW" dirty="0" smtClean="0"/>
              <a:t>Manual</a:t>
            </a:r>
            <a:r>
              <a:rPr kumimoji="1" lang="zh-TW" altLang="en-US" dirty="0" smtClean="0"/>
              <a:t>）</a:t>
            </a:r>
            <a:endParaRPr kumimoji="1" lang="zh-TW" altLang="en-US" dirty="0"/>
          </a:p>
        </p:txBody>
      </p:sp>
      <p:pic>
        <p:nvPicPr>
          <p:cNvPr id="7" name="圖片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5685480">
            <a:off x="6748532" y="2015124"/>
            <a:ext cx="3830448" cy="3798492"/>
          </a:xfrm>
          <a:prstGeom prst="rect">
            <a:avLst/>
          </a:prstGeom>
        </p:spPr>
      </p:pic>
      <p:sp>
        <p:nvSpPr>
          <p:cNvPr id="4" name="文字方塊 3"/>
          <p:cNvSpPr txBox="1"/>
          <p:nvPr/>
        </p:nvSpPr>
        <p:spPr>
          <a:xfrm>
            <a:off x="7251224" y="6448949"/>
            <a:ext cx="4940776"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a:t>
            </a:r>
            <a:r>
              <a:rPr lang="en-US" altLang="zh-TW" dirty="0">
                <a:solidFill>
                  <a:schemeClr val="bg1"/>
                </a:solidFill>
                <a:latin typeface="微軟正黑體" panose="020B0604030504040204" pitchFamily="34" charset="-120"/>
                <a:ea typeface="微軟正黑體" panose="020B0604030504040204" pitchFamily="34" charset="-120"/>
              </a:rPr>
              <a:t>Wikipedia- Digital camera modes</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p:txBody>
          <a:bodyPr/>
          <a:lstStyle/>
          <a:p>
            <a:fld id="{7B703C2B-735C-4AE6-9107-0D03750D4CAB}" type="slidenum">
              <a:rPr lang="zh-TW" altLang="en-US" smtClean="0"/>
              <a:t>32</a:t>
            </a:fld>
            <a:endParaRPr lang="zh-TW" altLang="en-US"/>
          </a:p>
        </p:txBody>
      </p:sp>
    </p:spTree>
    <p:extLst>
      <p:ext uri="{BB962C8B-B14F-4D97-AF65-F5344CB8AC3E}">
        <p14:creationId xmlns:p14="http://schemas.microsoft.com/office/powerpoint/2010/main" val="2133329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看懂鏡頭</a:t>
            </a:r>
            <a:endParaRPr kumimoji="1" lang="zh-TW" altLang="en-US" dirty="0"/>
          </a:p>
        </p:txBody>
      </p:sp>
      <p:sp>
        <p:nvSpPr>
          <p:cNvPr id="3" name="內容版面配置區 2"/>
          <p:cNvSpPr>
            <a:spLocks noGrp="1"/>
          </p:cNvSpPr>
          <p:nvPr>
            <p:ph idx="1"/>
          </p:nvPr>
        </p:nvSpPr>
        <p:spPr/>
        <p:txBody>
          <a:bodyPr/>
          <a:lstStyle/>
          <a:p>
            <a:r>
              <a:rPr kumimoji="1" lang="zh-TW" altLang="en-US" dirty="0" smtClean="0"/>
              <a:t>焦距：定焦</a:t>
            </a:r>
            <a:r>
              <a:rPr kumimoji="1" lang="en-US" altLang="zh-TW" dirty="0" smtClean="0"/>
              <a:t>or </a:t>
            </a:r>
            <a:r>
              <a:rPr kumimoji="1" lang="zh-TW" altLang="en-US" dirty="0" smtClean="0"/>
              <a:t>變焦</a:t>
            </a:r>
          </a:p>
          <a:p>
            <a:r>
              <a:rPr kumimoji="1" lang="zh-TW" altLang="en-US" dirty="0" smtClean="0"/>
              <a:t>光圈：恆定</a:t>
            </a:r>
            <a:r>
              <a:rPr kumimoji="1" lang="en-US" altLang="zh-TW" dirty="0" smtClean="0"/>
              <a:t>or</a:t>
            </a:r>
            <a:r>
              <a:rPr kumimoji="1" lang="zh-TW" altLang="en-US" dirty="0" smtClean="0"/>
              <a:t>非恆定</a:t>
            </a:r>
          </a:p>
          <a:p>
            <a:r>
              <a:rPr kumimoji="1" lang="zh-TW" altLang="en-US" dirty="0" smtClean="0"/>
              <a:t>對焦系統</a:t>
            </a:r>
          </a:p>
          <a:p>
            <a:r>
              <a:rPr kumimoji="1" lang="zh-TW" altLang="en-US" dirty="0" smtClean="0"/>
              <a:t>防手震系統</a:t>
            </a:r>
            <a:endParaRPr kumimoji="1" lang="zh-TW" altLang="en-US" dirty="0"/>
          </a:p>
        </p:txBody>
      </p: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0197" y="2067581"/>
            <a:ext cx="3532565" cy="3579666"/>
          </a:xfrm>
          <a:prstGeom prst="rect">
            <a:avLst/>
          </a:prstGeom>
        </p:spPr>
      </p:pic>
      <p:pic>
        <p:nvPicPr>
          <p:cNvPr id="6" name="圖片 5"/>
          <p:cNvPicPr>
            <a:picLocks noChangeAspect="1"/>
          </p:cNvPicPr>
          <p:nvPr/>
        </p:nvPicPr>
        <p:blipFill>
          <a:blip r:embed="rId4"/>
          <a:stretch>
            <a:fillRect/>
          </a:stretch>
        </p:blipFill>
        <p:spPr>
          <a:xfrm rot="5400000">
            <a:off x="7563000" y="2543152"/>
            <a:ext cx="3922442" cy="2946190"/>
          </a:xfrm>
          <a:prstGeom prst="rect">
            <a:avLst/>
          </a:prstGeom>
        </p:spPr>
      </p:pic>
      <p:grpSp>
        <p:nvGrpSpPr>
          <p:cNvPr id="10" name="群組 9"/>
          <p:cNvGrpSpPr/>
          <p:nvPr/>
        </p:nvGrpSpPr>
        <p:grpSpPr>
          <a:xfrm>
            <a:off x="7892762" y="2715238"/>
            <a:ext cx="3158964" cy="2643187"/>
            <a:chOff x="1985963" y="0"/>
            <a:chExt cx="8196233" cy="6858000"/>
          </a:xfrm>
        </p:grpSpPr>
        <p:pic>
          <p:nvPicPr>
            <p:cNvPr id="8" name="圖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9803" y="0"/>
              <a:ext cx="8172393" cy="6858000"/>
            </a:xfrm>
            <a:prstGeom prst="rect">
              <a:avLst/>
            </a:prstGeom>
          </p:spPr>
        </p:pic>
        <p:sp>
          <p:nvSpPr>
            <p:cNvPr id="9" name="矩形 8"/>
            <p:cNvSpPr/>
            <p:nvPr/>
          </p:nvSpPr>
          <p:spPr>
            <a:xfrm>
              <a:off x="1985963" y="6529388"/>
              <a:ext cx="1557337" cy="328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3" name="群組 12"/>
          <p:cNvGrpSpPr/>
          <p:nvPr/>
        </p:nvGrpSpPr>
        <p:grpSpPr>
          <a:xfrm>
            <a:off x="4468721" y="2167166"/>
            <a:ext cx="3315515" cy="3323343"/>
            <a:chOff x="2671763" y="0"/>
            <a:chExt cx="6841845" cy="6858000"/>
          </a:xfrm>
        </p:grpSpPr>
        <p:pic>
          <p:nvPicPr>
            <p:cNvPr id="11" name="圖片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8392" y="0"/>
              <a:ext cx="6835216" cy="6858000"/>
            </a:xfrm>
            <a:prstGeom prst="rect">
              <a:avLst/>
            </a:prstGeom>
          </p:spPr>
        </p:pic>
        <p:sp>
          <p:nvSpPr>
            <p:cNvPr id="12" name="矩形 11"/>
            <p:cNvSpPr/>
            <p:nvPr/>
          </p:nvSpPr>
          <p:spPr>
            <a:xfrm>
              <a:off x="2671763" y="6586538"/>
              <a:ext cx="1400175"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4" name="文字方塊 3"/>
          <p:cNvSpPr txBox="1"/>
          <p:nvPr/>
        </p:nvSpPr>
        <p:spPr>
          <a:xfrm>
            <a:off x="8492985" y="6453014"/>
            <a:ext cx="3706015"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a:t>
            </a:r>
            <a:r>
              <a:rPr lang="en-US" altLang="zh-TW" dirty="0">
                <a:solidFill>
                  <a:schemeClr val="bg1"/>
                </a:solidFill>
                <a:latin typeface="微軟正黑體" panose="020B0604030504040204" pitchFamily="34" charset="-120"/>
                <a:ea typeface="微軟正黑體" panose="020B0604030504040204" pitchFamily="34" charset="-120"/>
              </a:rPr>
              <a:t> Ken </a:t>
            </a:r>
            <a:r>
              <a:rPr lang="en-US" altLang="zh-TW" dirty="0" smtClean="0">
                <a:solidFill>
                  <a:schemeClr val="bg1"/>
                </a:solidFill>
                <a:latin typeface="微軟正黑體" panose="020B0604030504040204" pitchFamily="34" charset="-120"/>
                <a:ea typeface="微軟正黑體" panose="020B0604030504040204" pitchFamily="34" charset="-120"/>
              </a:rPr>
              <a:t>Rockwell</a:t>
            </a:r>
            <a:r>
              <a:rPr lang="zh-TW" altLang="en-US" dirty="0">
                <a:solidFill>
                  <a:schemeClr val="bg1"/>
                </a:solidFill>
                <a:latin typeface="微軟正黑體" panose="020B0604030504040204" pitchFamily="34" charset="-120"/>
                <a:ea typeface="微軟正黑體" panose="020B0604030504040204" pitchFamily="34" charset="-120"/>
              </a:rPr>
              <a:t> </a:t>
            </a:r>
            <a:r>
              <a:rPr lang="en-US" altLang="zh-TW" dirty="0" smtClean="0">
                <a:solidFill>
                  <a:schemeClr val="bg1"/>
                </a:solidFill>
                <a:latin typeface="微軟正黑體" panose="020B0604030504040204" pitchFamily="34" charset="-120"/>
                <a:ea typeface="微軟正黑體" panose="020B0604030504040204" pitchFamily="34" charset="-120"/>
              </a:rPr>
              <a:t>website</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7B703C2B-735C-4AE6-9107-0D03750D4CAB}" type="slidenum">
              <a:rPr lang="zh-TW" altLang="en-US" smtClean="0"/>
              <a:t>33</a:t>
            </a:fld>
            <a:endParaRPr lang="zh-TW" altLang="en-US"/>
          </a:p>
        </p:txBody>
      </p:sp>
    </p:spTree>
    <p:extLst>
      <p:ext uri="{BB962C8B-B14F-4D97-AF65-F5344CB8AC3E}">
        <p14:creationId xmlns:p14="http://schemas.microsoft.com/office/powerpoint/2010/main" val="876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拍攝人物</a:t>
            </a:r>
            <a:r>
              <a:rPr lang="zh-TW" altLang="en-US" dirty="0" smtClean="0">
                <a:solidFill>
                  <a:schemeClr val="tx1"/>
                </a:solidFill>
              </a:rPr>
              <a:t>－景深</a:t>
            </a:r>
            <a:endParaRPr kumimoji="1" lang="zh-TW" altLang="en-US" dirty="0"/>
          </a:p>
        </p:txBody>
      </p:sp>
      <p:sp>
        <p:nvSpPr>
          <p:cNvPr id="3" name="內容版面配置區 2"/>
          <p:cNvSpPr>
            <a:spLocks noGrp="1"/>
          </p:cNvSpPr>
          <p:nvPr>
            <p:ph idx="1"/>
          </p:nvPr>
        </p:nvSpPr>
        <p:spPr/>
        <p:txBody>
          <a:bodyPr/>
          <a:lstStyle/>
          <a:p>
            <a:endParaRPr kumimoji="1" lang="zh-TW" altLang="en-US"/>
          </a:p>
        </p:txBody>
      </p:sp>
      <p:pic>
        <p:nvPicPr>
          <p:cNvPr id="4" name="圖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0022" y="1845734"/>
            <a:ext cx="6610350" cy="4406900"/>
          </a:xfrm>
          <a:prstGeom prst="rect">
            <a:avLst/>
          </a:prstGeom>
        </p:spPr>
      </p:pic>
      <p:pic>
        <p:nvPicPr>
          <p:cNvPr id="5" name="圖片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588" y="1845734"/>
            <a:ext cx="3945225" cy="4406900"/>
          </a:xfrm>
          <a:prstGeom prst="rect">
            <a:avLst/>
          </a:prstGeom>
        </p:spPr>
      </p:pic>
      <p:sp>
        <p:nvSpPr>
          <p:cNvPr id="6" name="文字方塊 5"/>
          <p:cNvSpPr txBox="1"/>
          <p:nvPr/>
        </p:nvSpPr>
        <p:spPr>
          <a:xfrm>
            <a:off x="9929842" y="6453718"/>
            <a:ext cx="226215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圖片來源：自行拍攝</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7B703C2B-735C-4AE6-9107-0D03750D4CAB}" type="slidenum">
              <a:rPr lang="zh-TW" altLang="en-US" smtClean="0"/>
              <a:t>34</a:t>
            </a:fld>
            <a:endParaRPr lang="zh-TW" altLang="en-US"/>
          </a:p>
        </p:txBody>
      </p:sp>
    </p:spTree>
    <p:extLst>
      <p:ext uri="{BB962C8B-B14F-4D97-AF65-F5344CB8AC3E}">
        <p14:creationId xmlns:p14="http://schemas.microsoft.com/office/powerpoint/2010/main" val="15761846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數位攝影應用</a:t>
            </a:r>
            <a:r>
              <a:rPr lang="zh-TW" altLang="en-US" dirty="0" smtClean="0">
                <a:solidFill>
                  <a:schemeClr val="tx1"/>
                </a:solidFill>
              </a:rPr>
              <a:t>－拍攝人物</a:t>
            </a:r>
            <a:endParaRPr kumimoji="1" lang="zh-TW" altLang="en-US" dirty="0"/>
          </a:p>
        </p:txBody>
      </p:sp>
      <p:sp>
        <p:nvSpPr>
          <p:cNvPr id="5" name="右大括弧 4"/>
          <p:cNvSpPr/>
          <p:nvPr/>
        </p:nvSpPr>
        <p:spPr>
          <a:xfrm>
            <a:off x="3485148" y="2553202"/>
            <a:ext cx="600075" cy="1914525"/>
          </a:xfrm>
          <a:prstGeom prst="rightBrace">
            <a:avLst>
              <a:gd name="adj1" fmla="val 7976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 name="文字方塊 6"/>
          <p:cNvSpPr txBox="1"/>
          <p:nvPr/>
        </p:nvSpPr>
        <p:spPr>
          <a:xfrm>
            <a:off x="4085223" y="3325798"/>
            <a:ext cx="1107996" cy="369332"/>
          </a:xfrm>
          <a:prstGeom prst="rect">
            <a:avLst/>
          </a:prstGeom>
          <a:noFill/>
        </p:spPr>
        <p:txBody>
          <a:bodyPr wrap="none" rtlCol="0">
            <a:spAutoFit/>
          </a:bodyPr>
          <a:lstStyle/>
          <a:p>
            <a:r>
              <a:rPr kumimoji="1" lang="zh-TW" altLang="en-US" dirty="0" smtClean="0">
                <a:latin typeface="Microsoft JhengHei" charset="0"/>
                <a:ea typeface="Microsoft JhengHei" charset="0"/>
                <a:cs typeface="Microsoft JhengHei" charset="0"/>
              </a:rPr>
              <a:t>景深愈淺</a:t>
            </a:r>
            <a:endParaRPr kumimoji="1" lang="zh-TW" altLang="en-US" dirty="0">
              <a:latin typeface="Microsoft JhengHei" charset="0"/>
              <a:ea typeface="Microsoft JhengHei" charset="0"/>
              <a:cs typeface="Microsoft JhengHei" charset="0"/>
            </a:endParaRPr>
          </a:p>
        </p:txBody>
      </p:sp>
      <p:sp>
        <p:nvSpPr>
          <p:cNvPr id="3" name="內容版面配置區 2"/>
          <p:cNvSpPr>
            <a:spLocks noGrp="1"/>
          </p:cNvSpPr>
          <p:nvPr>
            <p:ph idx="1"/>
          </p:nvPr>
        </p:nvSpPr>
        <p:spPr/>
        <p:txBody>
          <a:bodyPr/>
          <a:lstStyle/>
          <a:p>
            <a:r>
              <a:rPr kumimoji="1" lang="zh-TW" altLang="en-US" dirty="0" smtClean="0"/>
              <a:t>背景模糊、人物突出</a:t>
            </a:r>
            <a:r>
              <a:rPr kumimoji="1" lang="en-US" altLang="zh-TW" dirty="0" smtClean="0"/>
              <a:t>-&gt;</a:t>
            </a:r>
            <a:r>
              <a:rPr kumimoji="1" lang="zh-TW" altLang="en-US" dirty="0"/>
              <a:t>景深愈淺愈</a:t>
            </a:r>
            <a:r>
              <a:rPr kumimoji="1" lang="zh-TW" altLang="en-US" dirty="0" smtClean="0"/>
              <a:t>好</a:t>
            </a:r>
          </a:p>
          <a:p>
            <a:pPr lvl="1"/>
            <a:r>
              <a:rPr kumimoji="1" lang="zh-TW" altLang="en-US" dirty="0" smtClean="0"/>
              <a:t>光圈愈大</a:t>
            </a:r>
          </a:p>
          <a:p>
            <a:pPr lvl="1"/>
            <a:r>
              <a:rPr kumimoji="1" lang="zh-TW" altLang="en-US" dirty="0" smtClean="0"/>
              <a:t>感光元件愈大</a:t>
            </a:r>
          </a:p>
          <a:p>
            <a:pPr lvl="1"/>
            <a:r>
              <a:rPr kumimoji="1" lang="zh-TW" altLang="en-US" dirty="0" smtClean="0"/>
              <a:t>焦距愈遠</a:t>
            </a:r>
          </a:p>
          <a:p>
            <a:pPr lvl="1"/>
            <a:r>
              <a:rPr kumimoji="1" lang="zh-TW" altLang="en-US" dirty="0" smtClean="0"/>
              <a:t>被攝物距離愈近</a:t>
            </a:r>
            <a:endParaRPr kumimoji="1" lang="en-US" altLang="zh-TW" dirty="0" smtClean="0"/>
          </a:p>
        </p:txBody>
      </p:sp>
      <p:pic>
        <p:nvPicPr>
          <p:cNvPr id="10" name="圖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9351" y="5128766"/>
            <a:ext cx="579057" cy="579057"/>
          </a:xfrm>
          <a:prstGeom prst="rect">
            <a:avLst/>
          </a:prstGeom>
        </p:spPr>
      </p:pic>
      <p:pic>
        <p:nvPicPr>
          <p:cNvPr id="11" name="圖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8408" y="5128766"/>
            <a:ext cx="2330245" cy="932098"/>
          </a:xfrm>
          <a:prstGeom prst="rect">
            <a:avLst/>
          </a:prstGeom>
        </p:spPr>
      </p:pic>
      <p:sp>
        <p:nvSpPr>
          <p:cNvPr id="12" name="文字方塊 11"/>
          <p:cNvSpPr txBox="1"/>
          <p:nvPr/>
        </p:nvSpPr>
        <p:spPr>
          <a:xfrm>
            <a:off x="2508592" y="4759433"/>
            <a:ext cx="1474186" cy="369332"/>
          </a:xfrm>
          <a:prstGeom prst="rect">
            <a:avLst/>
          </a:prstGeom>
          <a:noFill/>
        </p:spPr>
        <p:txBody>
          <a:bodyPr wrap="none" rtlCol="0">
            <a:spAutoFit/>
          </a:bodyPr>
          <a:lstStyle/>
          <a:p>
            <a:r>
              <a:rPr kumimoji="1" lang="en-US" altLang="zh-TW" smtClean="0">
                <a:solidFill>
                  <a:schemeClr val="accent1"/>
                </a:solidFill>
              </a:rPr>
              <a:t>Depth of field</a:t>
            </a:r>
            <a:endParaRPr kumimoji="1" lang="zh-TW" altLang="en-US" dirty="0">
              <a:solidFill>
                <a:schemeClr val="accent1"/>
              </a:solidFill>
            </a:endParaRPr>
          </a:p>
        </p:txBody>
      </p:sp>
      <p:cxnSp>
        <p:nvCxnSpPr>
          <p:cNvPr id="14" name="直線箭頭接點 13"/>
          <p:cNvCxnSpPr/>
          <p:nvPr/>
        </p:nvCxnSpPr>
        <p:spPr>
          <a:xfrm>
            <a:off x="2736220" y="5186253"/>
            <a:ext cx="300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p:cNvCxnSpPr/>
          <p:nvPr/>
        </p:nvCxnSpPr>
        <p:spPr>
          <a:xfrm flipH="1">
            <a:off x="3488803" y="5178109"/>
            <a:ext cx="2963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3036366" y="5128766"/>
            <a:ext cx="0" cy="84624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485148" y="5128765"/>
            <a:ext cx="0" cy="84624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5512294" y="4165078"/>
            <a:ext cx="5594801" cy="369332"/>
          </a:xfrm>
          <a:prstGeom prst="rect">
            <a:avLst/>
          </a:prstGeom>
          <a:noFill/>
        </p:spPr>
        <p:txBody>
          <a:bodyPr wrap="none" rtlCol="0">
            <a:spAutoFit/>
          </a:bodyPr>
          <a:lstStyle/>
          <a:p>
            <a:r>
              <a:rPr kumimoji="1" lang="en-US" altLang="zh-TW" i="1" dirty="0"/>
              <a:t>f</a:t>
            </a:r>
            <a:r>
              <a:rPr kumimoji="1" lang="en-US" altLang="zh-TW" dirty="0"/>
              <a:t>: </a:t>
            </a:r>
            <a:r>
              <a:rPr kumimoji="1" lang="zh-TW" altLang="en-US" dirty="0" smtClean="0"/>
              <a:t>焦距</a:t>
            </a:r>
            <a:r>
              <a:rPr kumimoji="1" lang="en-US" altLang="zh-TW" dirty="0"/>
              <a:t>, </a:t>
            </a:r>
            <a:r>
              <a:rPr kumimoji="1" lang="en-US" altLang="zh-TW" i="1" dirty="0" smtClean="0"/>
              <a:t>u</a:t>
            </a:r>
            <a:r>
              <a:rPr kumimoji="1" lang="en-US" altLang="zh-TW" dirty="0" smtClean="0"/>
              <a:t>:</a:t>
            </a:r>
            <a:r>
              <a:rPr kumimoji="1" lang="zh-TW" altLang="en-US" dirty="0" smtClean="0"/>
              <a:t> 被攝物距離</a:t>
            </a:r>
            <a:r>
              <a:rPr kumimoji="1" lang="en-US" altLang="zh-TW" dirty="0" smtClean="0"/>
              <a:t>, </a:t>
            </a:r>
            <a:r>
              <a:rPr kumimoji="1" lang="en-US" altLang="zh-TW" i="1" dirty="0" smtClean="0"/>
              <a:t>N</a:t>
            </a:r>
            <a:r>
              <a:rPr kumimoji="1" lang="en-US" altLang="zh-TW" dirty="0" smtClean="0"/>
              <a:t>: </a:t>
            </a:r>
            <a:r>
              <a:rPr kumimoji="1" lang="zh-TW" altLang="en-US" dirty="0" smtClean="0"/>
              <a:t>光圈大小</a:t>
            </a:r>
            <a:r>
              <a:rPr kumimoji="1" lang="en-US" altLang="zh-TW" dirty="0" smtClean="0">
                <a:solidFill>
                  <a:schemeClr val="bg1">
                    <a:lumMod val="75000"/>
                  </a:schemeClr>
                </a:solidFill>
              </a:rPr>
              <a:t>, C: </a:t>
            </a:r>
            <a:r>
              <a:rPr kumimoji="1" lang="zh-TW" altLang="en-US" dirty="0" smtClean="0">
                <a:solidFill>
                  <a:schemeClr val="bg1">
                    <a:lumMod val="75000"/>
                  </a:schemeClr>
                </a:solidFill>
              </a:rPr>
              <a:t>最大模糊圓直徑</a:t>
            </a:r>
            <a:endParaRPr kumimoji="1" lang="zh-TW" altLang="en-US" dirty="0">
              <a:solidFill>
                <a:schemeClr val="bg1">
                  <a:lumMod val="75000"/>
                </a:schemeClr>
              </a:solidFill>
            </a:endParaRPr>
          </a:p>
        </p:txBody>
      </p:sp>
      <mc:AlternateContent xmlns:mc="http://schemas.openxmlformats.org/markup-compatibility/2006" xmlns:a14="http://schemas.microsoft.com/office/drawing/2010/main">
        <mc:Choice Requires="a14">
          <p:sp>
            <p:nvSpPr>
              <p:cNvPr id="13" name="文字方塊 12"/>
              <p:cNvSpPr txBox="1"/>
              <p:nvPr/>
            </p:nvSpPr>
            <p:spPr>
              <a:xfrm>
                <a:off x="5925374" y="2822674"/>
                <a:ext cx="5230306" cy="1122038"/>
              </a:xfrm>
              <a:prstGeom prst="rect">
                <a:avLst/>
              </a:prstGeom>
              <a:noFill/>
            </p:spPr>
            <p:txBody>
              <a:bodyPr wrap="square" rtlCol="0">
                <a:spAutoFit/>
              </a:bodyPr>
              <a:lstStyle/>
              <a:p>
                <a:r>
                  <a:rPr kumimoji="1" lang="zh-TW" altLang="en-US" sz="4000" dirty="0" smtClean="0">
                    <a:latin typeface="Microsoft JhengHei" charset="0"/>
                    <a:ea typeface="Microsoft JhengHei" charset="0"/>
                    <a:cs typeface="Microsoft JhengHei" charset="0"/>
                  </a:rPr>
                  <a:t>景深</a:t>
                </a:r>
                <a14:m>
                  <m:oMath xmlns:m="http://schemas.openxmlformats.org/officeDocument/2006/math">
                    <m:r>
                      <a:rPr kumimoji="1" lang="en-US" altLang="zh-TW" sz="4000" b="0" i="1" smtClean="0">
                        <a:latin typeface="Cambria Math" charset="0"/>
                      </a:rPr>
                      <m:t>=</m:t>
                    </m:r>
                    <m:f>
                      <m:fPr>
                        <m:ctrlPr>
                          <a:rPr kumimoji="1" lang="en-US" altLang="zh-TW" sz="4000" b="0" i="1" smtClean="0">
                            <a:latin typeface="Cambria Math" charset="0"/>
                          </a:rPr>
                        </m:ctrlPr>
                      </m:fPr>
                      <m:num>
                        <m:r>
                          <a:rPr kumimoji="1" lang="en-US" altLang="zh-TW" sz="4000" b="0" i="1" smtClean="0">
                            <a:latin typeface="Cambria Math" charset="0"/>
                          </a:rPr>
                          <m:t>2</m:t>
                        </m:r>
                        <m:r>
                          <a:rPr kumimoji="1" lang="en-US" altLang="zh-TW" sz="4000" b="0" i="1" smtClean="0">
                            <a:latin typeface="Cambria Math" charset="0"/>
                            <a:ea typeface="Cambria Math" charset="0"/>
                            <a:cs typeface="Cambria Math" charset="0"/>
                          </a:rPr>
                          <m:t>×</m:t>
                        </m:r>
                        <m:sSup>
                          <m:sSupPr>
                            <m:ctrlPr>
                              <a:rPr kumimoji="1" lang="en-US" altLang="zh-TW" sz="4000" b="0" i="1" smtClean="0">
                                <a:latin typeface="Cambria Math" charset="0"/>
                                <a:ea typeface="Cambria Math" charset="0"/>
                                <a:cs typeface="Cambria Math" charset="0"/>
                              </a:rPr>
                            </m:ctrlPr>
                          </m:sSupPr>
                          <m:e>
                            <m:r>
                              <a:rPr kumimoji="1" lang="en-US" altLang="zh-TW" sz="4000" b="0" i="1" smtClean="0">
                                <a:latin typeface="Cambria Math" charset="0"/>
                                <a:ea typeface="Cambria Math" charset="0"/>
                                <a:cs typeface="Cambria Math" charset="0"/>
                              </a:rPr>
                              <m:t>𝑓</m:t>
                            </m:r>
                          </m:e>
                          <m:sup>
                            <m:r>
                              <a:rPr kumimoji="1" lang="en-US" altLang="zh-TW" sz="4000" b="0" i="1" smtClean="0">
                                <a:latin typeface="Cambria Math" charset="0"/>
                                <a:ea typeface="Cambria Math" charset="0"/>
                                <a:cs typeface="Cambria Math" charset="0"/>
                              </a:rPr>
                              <m:t>2</m:t>
                            </m:r>
                          </m:sup>
                        </m:sSup>
                        <m:r>
                          <a:rPr kumimoji="1" lang="en-US" altLang="zh-TW" sz="4000" b="0" i="1" smtClean="0">
                            <a:latin typeface="Cambria Math" charset="0"/>
                            <a:ea typeface="Cambria Math" charset="0"/>
                            <a:cs typeface="Cambria Math" charset="0"/>
                          </a:rPr>
                          <m:t>×</m:t>
                        </m:r>
                        <m:r>
                          <a:rPr kumimoji="1" lang="en-US" altLang="zh-TW" sz="4000" b="0" i="1" smtClean="0">
                            <a:latin typeface="Cambria Math" charset="0"/>
                            <a:ea typeface="Cambria Math" charset="0"/>
                            <a:cs typeface="Cambria Math" charset="0"/>
                          </a:rPr>
                          <m:t>𝑁</m:t>
                        </m:r>
                        <m:r>
                          <a:rPr kumimoji="1" lang="en-US" altLang="zh-TW" sz="4000" b="0" i="1" smtClean="0">
                            <a:latin typeface="Cambria Math" charset="0"/>
                            <a:ea typeface="Cambria Math" charset="0"/>
                            <a:cs typeface="Cambria Math" charset="0"/>
                          </a:rPr>
                          <m:t>×</m:t>
                        </m:r>
                        <m:r>
                          <a:rPr kumimoji="1" lang="en-US" altLang="zh-TW" sz="4000" b="0" i="1" smtClean="0">
                            <a:latin typeface="Cambria Math" charset="0"/>
                            <a:ea typeface="Cambria Math" charset="0"/>
                            <a:cs typeface="Cambria Math" charset="0"/>
                          </a:rPr>
                          <m:t>𝐶</m:t>
                        </m:r>
                        <m:r>
                          <a:rPr kumimoji="1" lang="en-US" altLang="zh-TW" sz="4000" b="0" i="1" smtClean="0">
                            <a:latin typeface="Cambria Math" charset="0"/>
                            <a:ea typeface="Cambria Math" charset="0"/>
                            <a:cs typeface="Cambria Math" charset="0"/>
                          </a:rPr>
                          <m:t>×</m:t>
                        </m:r>
                        <m:sSup>
                          <m:sSupPr>
                            <m:ctrlPr>
                              <a:rPr kumimoji="1" lang="en-US" altLang="zh-TW" sz="4000" b="0" i="1" smtClean="0">
                                <a:latin typeface="Cambria Math" charset="0"/>
                                <a:ea typeface="Cambria Math" charset="0"/>
                                <a:cs typeface="Cambria Math" charset="0"/>
                              </a:rPr>
                            </m:ctrlPr>
                          </m:sSupPr>
                          <m:e>
                            <m:r>
                              <a:rPr kumimoji="1" lang="en-US" altLang="zh-TW" sz="4000" b="0" i="1" smtClean="0">
                                <a:latin typeface="Cambria Math" charset="0"/>
                                <a:ea typeface="Cambria Math" charset="0"/>
                                <a:cs typeface="Cambria Math" charset="0"/>
                              </a:rPr>
                              <m:t>𝑢</m:t>
                            </m:r>
                          </m:e>
                          <m:sup>
                            <m:r>
                              <a:rPr kumimoji="1" lang="en-US" altLang="zh-TW" sz="4000" b="0" i="1" smtClean="0">
                                <a:latin typeface="Cambria Math" charset="0"/>
                                <a:ea typeface="Cambria Math" charset="0"/>
                                <a:cs typeface="Cambria Math" charset="0"/>
                              </a:rPr>
                              <m:t>2</m:t>
                            </m:r>
                          </m:sup>
                        </m:sSup>
                      </m:num>
                      <m:den>
                        <m:sSup>
                          <m:sSupPr>
                            <m:ctrlPr>
                              <a:rPr kumimoji="1" lang="en-US" altLang="zh-TW" sz="4000" b="0" i="1" smtClean="0">
                                <a:latin typeface="Cambria Math" charset="0"/>
                              </a:rPr>
                            </m:ctrlPr>
                          </m:sSupPr>
                          <m:e>
                            <m:r>
                              <a:rPr kumimoji="1" lang="en-US" altLang="zh-TW" sz="4000" b="0" i="1" smtClean="0">
                                <a:latin typeface="Cambria Math" charset="0"/>
                              </a:rPr>
                              <m:t>𝑓</m:t>
                            </m:r>
                          </m:e>
                          <m:sup>
                            <m:r>
                              <a:rPr kumimoji="1" lang="en-US" altLang="zh-TW" sz="4000" b="0" i="1" smtClean="0">
                                <a:latin typeface="Cambria Math" charset="0"/>
                              </a:rPr>
                              <m:t>4</m:t>
                            </m:r>
                          </m:sup>
                        </m:sSup>
                        <m:r>
                          <a:rPr kumimoji="1" lang="en-US" altLang="zh-TW" sz="4000" b="0" i="1" smtClean="0">
                            <a:latin typeface="Cambria Math" charset="0"/>
                          </a:rPr>
                          <m:t>−</m:t>
                        </m:r>
                        <m:sSup>
                          <m:sSupPr>
                            <m:ctrlPr>
                              <a:rPr kumimoji="1" lang="en-US" altLang="zh-TW" sz="4000" b="0" i="1" smtClean="0">
                                <a:latin typeface="Cambria Math" charset="0"/>
                              </a:rPr>
                            </m:ctrlPr>
                          </m:sSupPr>
                          <m:e>
                            <m:r>
                              <a:rPr kumimoji="1" lang="en-US" altLang="zh-TW" sz="4000" b="0" i="1" smtClean="0">
                                <a:latin typeface="Cambria Math" charset="0"/>
                              </a:rPr>
                              <m:t>𝑁</m:t>
                            </m:r>
                          </m:e>
                          <m:sup>
                            <m:r>
                              <a:rPr kumimoji="1" lang="en-US" altLang="zh-TW" sz="4000" b="0" i="1" smtClean="0">
                                <a:latin typeface="Cambria Math" charset="0"/>
                              </a:rPr>
                              <m:t>2</m:t>
                            </m:r>
                          </m:sup>
                        </m:sSup>
                        <m:r>
                          <a:rPr kumimoji="1" lang="en-US" altLang="zh-TW" sz="4000" b="0" i="1" smtClean="0">
                            <a:latin typeface="Cambria Math" charset="0"/>
                            <a:ea typeface="Cambria Math" charset="0"/>
                            <a:cs typeface="Cambria Math" charset="0"/>
                          </a:rPr>
                          <m:t>×</m:t>
                        </m:r>
                        <m:sSup>
                          <m:sSupPr>
                            <m:ctrlPr>
                              <a:rPr kumimoji="1" lang="en-US" altLang="zh-TW" sz="4000" b="0" i="1" smtClean="0">
                                <a:latin typeface="Cambria Math" charset="0"/>
                                <a:ea typeface="Cambria Math" charset="0"/>
                                <a:cs typeface="Cambria Math" charset="0"/>
                              </a:rPr>
                            </m:ctrlPr>
                          </m:sSupPr>
                          <m:e>
                            <m:r>
                              <a:rPr kumimoji="1" lang="en-US" altLang="zh-TW" sz="4000" b="0" i="1" smtClean="0">
                                <a:latin typeface="Cambria Math" charset="0"/>
                                <a:ea typeface="Cambria Math" charset="0"/>
                                <a:cs typeface="Cambria Math" charset="0"/>
                              </a:rPr>
                              <m:t>𝐶</m:t>
                            </m:r>
                          </m:e>
                          <m:sup>
                            <m:r>
                              <a:rPr kumimoji="1" lang="en-US" altLang="zh-TW" sz="4000" b="0" i="1" smtClean="0">
                                <a:latin typeface="Cambria Math" charset="0"/>
                                <a:ea typeface="Cambria Math" charset="0"/>
                                <a:cs typeface="Cambria Math" charset="0"/>
                              </a:rPr>
                              <m:t>2</m:t>
                            </m:r>
                          </m:sup>
                        </m:sSup>
                        <m:r>
                          <a:rPr kumimoji="1" lang="en-US" altLang="zh-TW" sz="4000" b="0" i="1" smtClean="0">
                            <a:latin typeface="Cambria Math" charset="0"/>
                            <a:ea typeface="Cambria Math" charset="0"/>
                            <a:cs typeface="Cambria Math" charset="0"/>
                          </a:rPr>
                          <m:t>×</m:t>
                        </m:r>
                        <m:sSup>
                          <m:sSupPr>
                            <m:ctrlPr>
                              <a:rPr kumimoji="1" lang="en-US" altLang="zh-TW" sz="4000" b="0" i="1" smtClean="0">
                                <a:latin typeface="Cambria Math" charset="0"/>
                                <a:ea typeface="Cambria Math" charset="0"/>
                                <a:cs typeface="Cambria Math" charset="0"/>
                              </a:rPr>
                            </m:ctrlPr>
                          </m:sSupPr>
                          <m:e>
                            <m:r>
                              <a:rPr kumimoji="1" lang="en-US" altLang="zh-TW" sz="4000" b="0" i="1" smtClean="0">
                                <a:latin typeface="Cambria Math" charset="0"/>
                                <a:ea typeface="Cambria Math" charset="0"/>
                                <a:cs typeface="Cambria Math" charset="0"/>
                              </a:rPr>
                              <m:t>𝑢</m:t>
                            </m:r>
                          </m:e>
                          <m:sup>
                            <m:r>
                              <a:rPr kumimoji="1" lang="en-US" altLang="zh-TW" sz="4000" b="0" i="1" smtClean="0">
                                <a:latin typeface="Cambria Math" charset="0"/>
                                <a:ea typeface="Cambria Math" charset="0"/>
                                <a:cs typeface="Cambria Math" charset="0"/>
                              </a:rPr>
                              <m:t>2</m:t>
                            </m:r>
                          </m:sup>
                        </m:sSup>
                      </m:den>
                    </m:f>
                  </m:oMath>
                </a14:m>
                <a:endParaRPr kumimoji="1" lang="zh-TW" altLang="en-US" sz="40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925374" y="2822674"/>
                <a:ext cx="5230306" cy="1122038"/>
              </a:xfrm>
              <a:prstGeom prst="rect">
                <a:avLst/>
              </a:prstGeom>
              <a:blipFill rotWithShape="0">
                <a:blip r:embed="rId6"/>
                <a:stretch>
                  <a:fillRect l="-4079" b="-3804"/>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7B703C2B-735C-4AE6-9107-0D03750D4CAB}" type="slidenum">
              <a:rPr lang="zh-TW" altLang="en-US" smtClean="0"/>
              <a:t>35</a:t>
            </a:fld>
            <a:endParaRPr lang="zh-TW" altLang="en-US"/>
          </a:p>
        </p:txBody>
      </p:sp>
    </p:spTree>
    <p:extLst>
      <p:ext uri="{BB962C8B-B14F-4D97-AF65-F5344CB8AC3E}">
        <p14:creationId xmlns:p14="http://schemas.microsoft.com/office/powerpoint/2010/main" val="210253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拍攝風景</a:t>
            </a:r>
            <a:endParaRPr kumimoji="1" lang="zh-TW" altLang="en-US" dirty="0"/>
          </a:p>
        </p:txBody>
      </p:sp>
      <p:sp>
        <p:nvSpPr>
          <p:cNvPr id="3" name="內容版面配置區 2"/>
          <p:cNvSpPr>
            <a:spLocks noGrp="1"/>
          </p:cNvSpPr>
          <p:nvPr>
            <p:ph idx="1"/>
          </p:nvPr>
        </p:nvSpPr>
        <p:spPr/>
        <p:txBody>
          <a:bodyPr/>
          <a:lstStyle/>
          <a:p>
            <a:endParaRPr kumimoji="1" lang="zh-TW" altLang="en-US"/>
          </a:p>
        </p:txBody>
      </p:sp>
      <p:pic>
        <p:nvPicPr>
          <p:cNvPr id="4" name="圖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7764" y="1845733"/>
            <a:ext cx="5829300" cy="4261627"/>
          </a:xfrm>
          <a:prstGeom prst="rect">
            <a:avLst/>
          </a:prstGeom>
        </p:spPr>
      </p:pic>
      <p:pic>
        <p:nvPicPr>
          <p:cNvPr id="5" name="圖片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896" y="1845733"/>
            <a:ext cx="4850082" cy="4261627"/>
          </a:xfrm>
          <a:prstGeom prst="rect">
            <a:avLst/>
          </a:prstGeom>
        </p:spPr>
      </p:pic>
      <p:sp>
        <p:nvSpPr>
          <p:cNvPr id="6" name="文字方塊 5"/>
          <p:cNvSpPr txBox="1"/>
          <p:nvPr/>
        </p:nvSpPr>
        <p:spPr>
          <a:xfrm>
            <a:off x="9929842" y="6453718"/>
            <a:ext cx="226215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圖片來源：自行拍攝</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7B703C2B-735C-4AE6-9107-0D03750D4CAB}" type="slidenum">
              <a:rPr lang="zh-TW" altLang="en-US" smtClean="0"/>
              <a:t>36</a:t>
            </a:fld>
            <a:endParaRPr lang="zh-TW" altLang="en-US"/>
          </a:p>
        </p:txBody>
      </p:sp>
    </p:spTree>
    <p:extLst>
      <p:ext uri="{BB962C8B-B14F-4D97-AF65-F5344CB8AC3E}">
        <p14:creationId xmlns:p14="http://schemas.microsoft.com/office/powerpoint/2010/main" val="843739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rPr>
              <a:t>拍攝風景</a:t>
            </a:r>
            <a:endParaRPr kumimoji="1" lang="zh-TW" altLang="en-US" dirty="0"/>
          </a:p>
        </p:txBody>
      </p:sp>
      <p:sp>
        <p:nvSpPr>
          <p:cNvPr id="3" name="內容版面配置區 2"/>
          <p:cNvSpPr>
            <a:spLocks noGrp="1"/>
          </p:cNvSpPr>
          <p:nvPr>
            <p:ph idx="1"/>
          </p:nvPr>
        </p:nvSpPr>
        <p:spPr/>
        <p:txBody>
          <a:bodyPr/>
          <a:lstStyle/>
          <a:p>
            <a:r>
              <a:rPr kumimoji="1" lang="zh-TW" altLang="en-US" dirty="0" smtClean="0"/>
              <a:t>一般風景</a:t>
            </a:r>
          </a:p>
          <a:p>
            <a:pPr lvl="1"/>
            <a:r>
              <a:rPr kumimoji="1" lang="zh-TW" altLang="en-US" dirty="0" smtClean="0"/>
              <a:t>講求畫質細緻</a:t>
            </a:r>
            <a:r>
              <a:rPr kumimoji="1" lang="en-US" altLang="zh-TW" dirty="0" smtClean="0"/>
              <a:t>-&gt;</a:t>
            </a:r>
            <a:r>
              <a:rPr kumimoji="1" lang="zh-TW" altLang="en-US" dirty="0" smtClean="0"/>
              <a:t>中等～小光圈</a:t>
            </a:r>
          </a:p>
          <a:p>
            <a:r>
              <a:rPr kumimoji="1" lang="zh-TW" altLang="en-US" dirty="0" smtClean="0"/>
              <a:t>夜景</a:t>
            </a:r>
          </a:p>
          <a:p>
            <a:pPr lvl="1"/>
            <a:r>
              <a:rPr kumimoji="1" lang="zh-TW" altLang="en-US" dirty="0"/>
              <a:t>拍出細緻的</a:t>
            </a:r>
            <a:r>
              <a:rPr kumimoji="1" lang="zh-TW" altLang="en-US" dirty="0" smtClean="0"/>
              <a:t>星芒、清澈的夜空</a:t>
            </a:r>
            <a:r>
              <a:rPr kumimoji="1" lang="en-US" altLang="zh-TW" dirty="0" smtClean="0"/>
              <a:t>-&gt;</a:t>
            </a:r>
            <a:r>
              <a:rPr kumimoji="1" lang="zh-TW" altLang="en-US" dirty="0" smtClean="0"/>
              <a:t>小光圈、低</a:t>
            </a:r>
            <a:r>
              <a:rPr kumimoji="1" lang="en-US" altLang="zh-TW" dirty="0" smtClean="0"/>
              <a:t>ISO</a:t>
            </a:r>
            <a:endParaRPr kumimoji="1" lang="zh-TW" altLang="en-US" dirty="0"/>
          </a:p>
        </p:txBody>
      </p:sp>
      <p:pic>
        <p:nvPicPr>
          <p:cNvPr id="4" name="圖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8066" y="1954108"/>
            <a:ext cx="5671516" cy="3707687"/>
          </a:xfrm>
          <a:prstGeom prst="rect">
            <a:avLst/>
          </a:prstGeom>
        </p:spPr>
      </p:pic>
      <p:pic>
        <p:nvPicPr>
          <p:cNvPr id="5" name="圖片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4540" y="1954108"/>
            <a:ext cx="5650354" cy="3715172"/>
          </a:xfrm>
          <a:prstGeom prst="rect">
            <a:avLst/>
          </a:prstGeom>
        </p:spPr>
      </p:pic>
      <p:sp>
        <p:nvSpPr>
          <p:cNvPr id="6" name="文字方塊 5"/>
          <p:cNvSpPr txBox="1"/>
          <p:nvPr/>
        </p:nvSpPr>
        <p:spPr>
          <a:xfrm>
            <a:off x="9929842" y="6453718"/>
            <a:ext cx="226215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圖片來源：自行拍攝</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7B703C2B-735C-4AE6-9107-0D03750D4CAB}" type="slidenum">
              <a:rPr lang="zh-TW" altLang="en-US" smtClean="0"/>
              <a:t>37</a:t>
            </a:fld>
            <a:endParaRPr lang="zh-TW" altLang="en-US"/>
          </a:p>
        </p:txBody>
      </p:sp>
    </p:spTree>
    <p:extLst>
      <p:ext uri="{BB962C8B-B14F-4D97-AF65-F5344CB8AC3E}">
        <p14:creationId xmlns:p14="http://schemas.microsoft.com/office/powerpoint/2010/main" val="129776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數位攝影應用</a:t>
            </a:r>
            <a:r>
              <a:rPr lang="zh-TW" altLang="en-US" dirty="0" smtClean="0">
                <a:solidFill>
                  <a:schemeClr val="tx1"/>
                </a:solidFill>
              </a:rPr>
              <a:t>－分辨畫質好壞</a:t>
            </a:r>
            <a:endParaRPr kumimoji="1" lang="zh-TW" altLang="en-US" dirty="0"/>
          </a:p>
        </p:txBody>
      </p:sp>
      <p:sp>
        <p:nvSpPr>
          <p:cNvPr id="3" name="內容版面配置區 2"/>
          <p:cNvSpPr>
            <a:spLocks noGrp="1"/>
          </p:cNvSpPr>
          <p:nvPr>
            <p:ph idx="1"/>
          </p:nvPr>
        </p:nvSpPr>
        <p:spPr/>
        <p:txBody>
          <a:bodyPr/>
          <a:lstStyle/>
          <a:p>
            <a:r>
              <a:rPr kumimoji="1" lang="zh-TW" altLang="en-US" dirty="0" smtClean="0"/>
              <a:t>解像力</a:t>
            </a:r>
          </a:p>
          <a:p>
            <a:r>
              <a:rPr kumimoji="1" lang="zh-TW" altLang="en-US" dirty="0" smtClean="0">
                <a:solidFill>
                  <a:schemeClr val="bg1">
                    <a:lumMod val="75000"/>
                  </a:schemeClr>
                </a:solidFill>
              </a:rPr>
              <a:t>雜訊、噪點多少</a:t>
            </a:r>
          </a:p>
          <a:p>
            <a:r>
              <a:rPr kumimoji="1" lang="zh-TW" altLang="en-US" dirty="0" smtClean="0">
                <a:solidFill>
                  <a:schemeClr val="bg1">
                    <a:lumMod val="75000"/>
                  </a:schemeClr>
                </a:solidFill>
              </a:rPr>
              <a:t>中央、邊緣畫質</a:t>
            </a:r>
            <a:endParaRPr kumimoji="1" lang="zh-TW" altLang="en-US" dirty="0">
              <a:solidFill>
                <a:schemeClr val="bg1">
                  <a:lumMod val="75000"/>
                </a:schemeClr>
              </a:solidFill>
            </a:endParaRPr>
          </a:p>
        </p:txBody>
      </p:sp>
      <p:pic>
        <p:nvPicPr>
          <p:cNvPr id="4" name="圖片 3"/>
          <p:cNvPicPr>
            <a:picLocks noChangeAspect="1"/>
          </p:cNvPicPr>
          <p:nvPr/>
        </p:nvPicPr>
        <p:blipFill>
          <a:blip r:embed="rId3"/>
          <a:stretch>
            <a:fillRect/>
          </a:stretch>
        </p:blipFill>
        <p:spPr>
          <a:xfrm>
            <a:off x="4335462" y="1902886"/>
            <a:ext cx="7494588" cy="4215706"/>
          </a:xfrm>
          <a:prstGeom prst="rect">
            <a:avLst/>
          </a:prstGeom>
        </p:spPr>
      </p:pic>
      <p:sp>
        <p:nvSpPr>
          <p:cNvPr id="5" name="文字方塊 4"/>
          <p:cNvSpPr txBox="1"/>
          <p:nvPr/>
        </p:nvSpPr>
        <p:spPr>
          <a:xfrm>
            <a:off x="9571856" y="6448427"/>
            <a:ext cx="2691763" cy="369332"/>
          </a:xfrm>
          <a:prstGeom prst="rect">
            <a:avLst/>
          </a:prstGeom>
          <a:noFill/>
        </p:spPr>
        <p:txBody>
          <a:bodyPr wrap="none" rtlCol="0">
            <a:spAutoFit/>
          </a:bodyPr>
          <a:lstStyle/>
          <a:p>
            <a:r>
              <a:rPr kumimoji="1" lang="zh-TW" altLang="en-US" dirty="0" smtClean="0">
                <a:solidFill>
                  <a:schemeClr val="bg1"/>
                </a:solidFill>
                <a:latin typeface="Microsoft JhengHei" charset="0"/>
                <a:ea typeface="Microsoft JhengHei" charset="0"/>
                <a:cs typeface="Microsoft JhengHei" charset="0"/>
              </a:rPr>
              <a:t>圖片來源：</a:t>
            </a:r>
            <a:r>
              <a:rPr kumimoji="1" lang="en-US" altLang="zh-TW" dirty="0" err="1" smtClean="0">
                <a:solidFill>
                  <a:schemeClr val="bg1"/>
                </a:solidFill>
                <a:latin typeface="Microsoft JhengHei" charset="0"/>
                <a:ea typeface="Microsoft JhengHei" charset="0"/>
                <a:cs typeface="Microsoft JhengHei" charset="0"/>
              </a:rPr>
              <a:t>ePrice</a:t>
            </a:r>
            <a:r>
              <a:rPr kumimoji="1" lang="zh-TW" altLang="en-US" dirty="0" smtClean="0">
                <a:solidFill>
                  <a:schemeClr val="bg1"/>
                </a:solidFill>
                <a:latin typeface="Microsoft JhengHei" charset="0"/>
                <a:ea typeface="Microsoft JhengHei" charset="0"/>
                <a:cs typeface="Microsoft JhengHei" charset="0"/>
              </a:rPr>
              <a:t>比價王</a:t>
            </a:r>
            <a:endParaRPr kumimoji="1" lang="zh-TW" altLang="en-US" dirty="0">
              <a:solidFill>
                <a:schemeClr val="bg1"/>
              </a:solidFill>
              <a:latin typeface="Microsoft JhengHei" charset="0"/>
              <a:ea typeface="Microsoft JhengHei" charset="0"/>
              <a:cs typeface="Microsoft JhengHei" charset="0"/>
            </a:endParaRPr>
          </a:p>
        </p:txBody>
      </p:sp>
      <p:grpSp>
        <p:nvGrpSpPr>
          <p:cNvPr id="8" name="群組 7"/>
          <p:cNvGrpSpPr/>
          <p:nvPr/>
        </p:nvGrpSpPr>
        <p:grpSpPr>
          <a:xfrm>
            <a:off x="4992692" y="1848564"/>
            <a:ext cx="6296329" cy="4398620"/>
            <a:chOff x="4992692" y="1848564"/>
            <a:chExt cx="6296329" cy="4398620"/>
          </a:xfrm>
        </p:grpSpPr>
        <p:grpSp>
          <p:nvGrpSpPr>
            <p:cNvPr id="13" name="群組 12"/>
            <p:cNvGrpSpPr/>
            <p:nvPr/>
          </p:nvGrpSpPr>
          <p:grpSpPr>
            <a:xfrm>
              <a:off x="4992692" y="1848564"/>
              <a:ext cx="6296329" cy="4398620"/>
              <a:chOff x="4992692" y="1848564"/>
              <a:chExt cx="6296329" cy="4398620"/>
            </a:xfrm>
          </p:grpSpPr>
          <p:pic>
            <p:nvPicPr>
              <p:cNvPr id="9" name="圖片 8"/>
              <p:cNvPicPr>
                <a:picLocks noChangeAspect="1"/>
              </p:cNvPicPr>
              <p:nvPr/>
            </p:nvPicPr>
            <p:blipFill>
              <a:blip r:embed="rId4"/>
              <a:stretch>
                <a:fillRect/>
              </a:stretch>
            </p:blipFill>
            <p:spPr>
              <a:xfrm>
                <a:off x="4992692" y="1848564"/>
                <a:ext cx="2882900" cy="2162175"/>
              </a:xfrm>
              <a:prstGeom prst="rect">
                <a:avLst/>
              </a:prstGeom>
            </p:spPr>
          </p:pic>
          <p:pic>
            <p:nvPicPr>
              <p:cNvPr id="10" name="圖片 9"/>
              <p:cNvPicPr>
                <a:picLocks noChangeAspect="1"/>
              </p:cNvPicPr>
              <p:nvPr/>
            </p:nvPicPr>
            <p:blipFill>
              <a:blip r:embed="rId5"/>
              <a:stretch>
                <a:fillRect/>
              </a:stretch>
            </p:blipFill>
            <p:spPr>
              <a:xfrm>
                <a:off x="4992692" y="4082179"/>
                <a:ext cx="2882900" cy="2162175"/>
              </a:xfrm>
              <a:prstGeom prst="rect">
                <a:avLst/>
              </a:prstGeom>
            </p:spPr>
          </p:pic>
          <p:pic>
            <p:nvPicPr>
              <p:cNvPr id="11" name="圖片 10"/>
              <p:cNvPicPr>
                <a:picLocks noChangeAspect="1"/>
              </p:cNvPicPr>
              <p:nvPr/>
            </p:nvPicPr>
            <p:blipFill>
              <a:blip r:embed="rId6"/>
              <a:stretch>
                <a:fillRect/>
              </a:stretch>
            </p:blipFill>
            <p:spPr>
              <a:xfrm>
                <a:off x="8404234" y="1848564"/>
                <a:ext cx="2882900" cy="2162175"/>
              </a:xfrm>
              <a:prstGeom prst="rect">
                <a:avLst/>
              </a:prstGeom>
            </p:spPr>
          </p:pic>
          <p:pic>
            <p:nvPicPr>
              <p:cNvPr id="12" name="圖片 11"/>
              <p:cNvPicPr>
                <a:picLocks noChangeAspect="1"/>
              </p:cNvPicPr>
              <p:nvPr/>
            </p:nvPicPr>
            <p:blipFill>
              <a:blip r:embed="rId7"/>
              <a:stretch>
                <a:fillRect/>
              </a:stretch>
            </p:blipFill>
            <p:spPr>
              <a:xfrm>
                <a:off x="8402348" y="4082179"/>
                <a:ext cx="2886673" cy="2165005"/>
              </a:xfrm>
              <a:prstGeom prst="rect">
                <a:avLst/>
              </a:prstGeom>
            </p:spPr>
          </p:pic>
        </p:grpSp>
        <p:sp>
          <p:nvSpPr>
            <p:cNvPr id="6" name="文字方塊 5"/>
            <p:cNvSpPr txBox="1"/>
            <p:nvPr/>
          </p:nvSpPr>
          <p:spPr>
            <a:xfrm>
              <a:off x="6342800" y="3641407"/>
              <a:ext cx="1532792" cy="369332"/>
            </a:xfrm>
            <a:prstGeom prst="rect">
              <a:avLst/>
            </a:prstGeom>
            <a:noFill/>
          </p:spPr>
          <p:txBody>
            <a:bodyPr wrap="none" rtlCol="0">
              <a:spAutoFit/>
            </a:bodyPr>
            <a:lstStyle/>
            <a:p>
              <a:r>
                <a:rPr lang="en-US" altLang="zh-TW" dirty="0" smtClean="0">
                  <a:solidFill>
                    <a:schemeClr val="bg1"/>
                  </a:solidFill>
                </a:rPr>
                <a:t>iPhone 6s Plus</a:t>
              </a:r>
              <a:endParaRPr lang="zh-TW" altLang="en-US" dirty="0">
                <a:solidFill>
                  <a:schemeClr val="bg1"/>
                </a:solidFill>
              </a:endParaRPr>
            </a:p>
          </p:txBody>
        </p:sp>
        <p:sp>
          <p:nvSpPr>
            <p:cNvPr id="14" name="文字方塊 13"/>
            <p:cNvSpPr txBox="1"/>
            <p:nvPr/>
          </p:nvSpPr>
          <p:spPr>
            <a:xfrm>
              <a:off x="9009051" y="5869094"/>
              <a:ext cx="2278084" cy="369332"/>
            </a:xfrm>
            <a:prstGeom prst="rect">
              <a:avLst/>
            </a:prstGeom>
            <a:noFill/>
          </p:spPr>
          <p:txBody>
            <a:bodyPr wrap="square" rtlCol="0">
              <a:spAutoFit/>
            </a:bodyPr>
            <a:lstStyle/>
            <a:p>
              <a:r>
                <a:rPr lang="en-US" altLang="zh-TW" dirty="0">
                  <a:solidFill>
                    <a:schemeClr val="bg1"/>
                  </a:solidFill>
                </a:rPr>
                <a:t> Panasonic Lumix </a:t>
              </a:r>
              <a:r>
                <a:rPr lang="en-US" altLang="zh-TW" dirty="0" smtClean="0">
                  <a:solidFill>
                    <a:schemeClr val="bg1"/>
                  </a:solidFill>
                </a:rPr>
                <a:t>TZ57</a:t>
              </a:r>
              <a:endParaRPr lang="zh-TW" altLang="en-US" dirty="0">
                <a:solidFill>
                  <a:schemeClr val="bg1"/>
                </a:solidFill>
              </a:endParaRPr>
            </a:p>
          </p:txBody>
        </p:sp>
        <p:sp>
          <p:nvSpPr>
            <p:cNvPr id="15" name="文字方塊 14"/>
            <p:cNvSpPr txBox="1"/>
            <p:nvPr/>
          </p:nvSpPr>
          <p:spPr>
            <a:xfrm>
              <a:off x="10548342" y="3641407"/>
              <a:ext cx="738792" cy="369332"/>
            </a:xfrm>
            <a:prstGeom prst="rect">
              <a:avLst/>
            </a:prstGeom>
            <a:noFill/>
          </p:spPr>
          <p:txBody>
            <a:bodyPr wrap="none" rtlCol="0">
              <a:spAutoFit/>
            </a:bodyPr>
            <a:lstStyle/>
            <a:p>
              <a:r>
                <a:rPr lang="en-US" altLang="zh-TW" dirty="0" smtClean="0">
                  <a:solidFill>
                    <a:schemeClr val="bg1"/>
                  </a:solidFill>
                </a:rPr>
                <a:t>LG G4</a:t>
              </a:r>
              <a:endParaRPr lang="zh-TW" altLang="en-US" dirty="0">
                <a:solidFill>
                  <a:schemeClr val="bg1"/>
                </a:solidFill>
              </a:endParaRPr>
            </a:p>
          </p:txBody>
        </p:sp>
        <p:sp>
          <p:nvSpPr>
            <p:cNvPr id="7" name="文字方塊 6"/>
            <p:cNvSpPr txBox="1"/>
            <p:nvPr/>
          </p:nvSpPr>
          <p:spPr>
            <a:xfrm>
              <a:off x="5446190" y="5869094"/>
              <a:ext cx="2430345" cy="369332"/>
            </a:xfrm>
            <a:prstGeom prst="rect">
              <a:avLst/>
            </a:prstGeom>
            <a:noFill/>
          </p:spPr>
          <p:txBody>
            <a:bodyPr wrap="none" rtlCol="0">
              <a:spAutoFit/>
            </a:bodyPr>
            <a:lstStyle/>
            <a:p>
              <a:r>
                <a:rPr lang="en-US" altLang="zh-TW" dirty="0">
                  <a:solidFill>
                    <a:schemeClr val="bg1"/>
                  </a:solidFill>
                </a:rPr>
                <a:t>Samsung Galaxy Note 5</a:t>
              </a:r>
              <a:endParaRPr lang="zh-TW" altLang="en-US" dirty="0">
                <a:solidFill>
                  <a:schemeClr val="bg1"/>
                </a:solidFill>
              </a:endParaRPr>
            </a:p>
          </p:txBody>
        </p:sp>
      </p:grpSp>
      <p:sp>
        <p:nvSpPr>
          <p:cNvPr id="16" name="投影片編號版面配置區 15"/>
          <p:cNvSpPr>
            <a:spLocks noGrp="1"/>
          </p:cNvSpPr>
          <p:nvPr>
            <p:ph type="sldNum" sz="quarter" idx="12"/>
          </p:nvPr>
        </p:nvSpPr>
        <p:spPr/>
        <p:txBody>
          <a:bodyPr/>
          <a:lstStyle/>
          <a:p>
            <a:fld id="{7B703C2B-735C-4AE6-9107-0D03750D4CAB}" type="slidenum">
              <a:rPr lang="zh-TW" altLang="en-US" smtClean="0"/>
              <a:t>38</a:t>
            </a:fld>
            <a:endParaRPr lang="zh-TW" altLang="en-US"/>
          </a:p>
        </p:txBody>
      </p:sp>
    </p:spTree>
    <p:extLst>
      <p:ext uri="{BB962C8B-B14F-4D97-AF65-F5344CB8AC3E}">
        <p14:creationId xmlns:p14="http://schemas.microsoft.com/office/powerpoint/2010/main" val="9836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數位攝影應用－分辨畫質好壞</a:t>
            </a:r>
            <a:endParaRPr lang="zh-TW" altLang="en-US" dirty="0"/>
          </a:p>
        </p:txBody>
      </p:sp>
      <p:sp>
        <p:nvSpPr>
          <p:cNvPr id="6" name="內容版面配置區 5"/>
          <p:cNvSpPr>
            <a:spLocks noGrp="1"/>
          </p:cNvSpPr>
          <p:nvPr>
            <p:ph idx="1"/>
          </p:nvPr>
        </p:nvSpPr>
        <p:spPr/>
        <p:txBody>
          <a:bodyPr/>
          <a:lstStyle/>
          <a:p>
            <a:r>
              <a:rPr kumimoji="1" lang="zh-TW" altLang="en-US" dirty="0">
                <a:solidFill>
                  <a:schemeClr val="bg1">
                    <a:lumMod val="75000"/>
                  </a:schemeClr>
                </a:solidFill>
              </a:rPr>
              <a:t>解像力</a:t>
            </a:r>
          </a:p>
          <a:p>
            <a:r>
              <a:rPr kumimoji="1" lang="zh-TW" altLang="en-US" dirty="0">
                <a:solidFill>
                  <a:schemeClr val="tx1"/>
                </a:solidFill>
              </a:rPr>
              <a:t>雜訊、噪點多少</a:t>
            </a:r>
          </a:p>
          <a:p>
            <a:r>
              <a:rPr kumimoji="1" lang="zh-TW" altLang="en-US" dirty="0">
                <a:solidFill>
                  <a:schemeClr val="bg1">
                    <a:lumMod val="75000"/>
                  </a:schemeClr>
                </a:solidFill>
              </a:rPr>
              <a:t>中央、邊緣畫質</a:t>
            </a:r>
          </a:p>
          <a:p>
            <a:endParaRPr lang="zh-TW" altLang="en-US" dirty="0"/>
          </a:p>
        </p:txBody>
      </p:sp>
      <p:pic>
        <p:nvPicPr>
          <p:cNvPr id="9" name="圖片 8"/>
          <p:cNvPicPr>
            <a:picLocks noChangeAspect="1"/>
          </p:cNvPicPr>
          <p:nvPr/>
        </p:nvPicPr>
        <p:blipFill>
          <a:blip r:embed="rId3"/>
          <a:stretch>
            <a:fillRect/>
          </a:stretch>
        </p:blipFill>
        <p:spPr>
          <a:xfrm>
            <a:off x="4744183" y="1845734"/>
            <a:ext cx="5657850" cy="2200275"/>
          </a:xfrm>
          <a:prstGeom prst="rect">
            <a:avLst/>
          </a:prstGeom>
        </p:spPr>
      </p:pic>
      <p:pic>
        <p:nvPicPr>
          <p:cNvPr id="11" name="圖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44183" y="4154383"/>
            <a:ext cx="5657850" cy="2181225"/>
          </a:xfrm>
          <a:prstGeom prst="rect">
            <a:avLst/>
          </a:prstGeom>
        </p:spPr>
      </p:pic>
      <p:sp>
        <p:nvSpPr>
          <p:cNvPr id="12" name="文字方塊 11"/>
          <p:cNvSpPr txBox="1"/>
          <p:nvPr/>
        </p:nvSpPr>
        <p:spPr>
          <a:xfrm>
            <a:off x="10402033" y="3672748"/>
            <a:ext cx="1007007" cy="369332"/>
          </a:xfrm>
          <a:prstGeom prst="rect">
            <a:avLst/>
          </a:prstGeom>
          <a:noFill/>
        </p:spPr>
        <p:txBody>
          <a:bodyPr wrap="none" rtlCol="0">
            <a:spAutoFit/>
          </a:bodyPr>
          <a:lstStyle/>
          <a:p>
            <a:r>
              <a:rPr lang="en-US" altLang="zh-TW" dirty="0" smtClean="0"/>
              <a:t>iPhone 4</a:t>
            </a:r>
            <a:endParaRPr lang="zh-TW" altLang="en-US" dirty="0"/>
          </a:p>
        </p:txBody>
      </p:sp>
      <p:sp>
        <p:nvSpPr>
          <p:cNvPr id="17" name="文字方塊 16"/>
          <p:cNvSpPr txBox="1"/>
          <p:nvPr/>
        </p:nvSpPr>
        <p:spPr>
          <a:xfrm>
            <a:off x="10402033" y="5977468"/>
            <a:ext cx="1007007" cy="369332"/>
          </a:xfrm>
          <a:prstGeom prst="rect">
            <a:avLst/>
          </a:prstGeom>
          <a:noFill/>
        </p:spPr>
        <p:txBody>
          <a:bodyPr wrap="none" rtlCol="0">
            <a:spAutoFit/>
          </a:bodyPr>
          <a:lstStyle/>
          <a:p>
            <a:r>
              <a:rPr lang="en-US" altLang="zh-TW" dirty="0" smtClean="0"/>
              <a:t>iPhone 6</a:t>
            </a:r>
            <a:endParaRPr lang="zh-TW" altLang="en-US" dirty="0"/>
          </a:p>
        </p:txBody>
      </p:sp>
      <p:pic>
        <p:nvPicPr>
          <p:cNvPr id="18" name="圖片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84495" y="1845734"/>
            <a:ext cx="1446963" cy="1508741"/>
          </a:xfrm>
          <a:prstGeom prst="rect">
            <a:avLst/>
          </a:prstGeom>
        </p:spPr>
      </p:pic>
      <p:pic>
        <p:nvPicPr>
          <p:cNvPr id="19" name="圖片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84494" y="4154383"/>
            <a:ext cx="1446963" cy="1499217"/>
          </a:xfrm>
          <a:prstGeom prst="rect">
            <a:avLst/>
          </a:prstGeom>
        </p:spPr>
      </p:pic>
      <p:sp>
        <p:nvSpPr>
          <p:cNvPr id="13" name="文字方塊 12"/>
          <p:cNvSpPr txBox="1"/>
          <p:nvPr/>
        </p:nvSpPr>
        <p:spPr>
          <a:xfrm>
            <a:off x="9630145" y="6449908"/>
            <a:ext cx="2561855"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a:t>
            </a:r>
            <a:r>
              <a:rPr lang="en-US" altLang="zh-TW" dirty="0">
                <a:solidFill>
                  <a:schemeClr val="bg1"/>
                </a:solidFill>
                <a:latin typeface="微軟正黑體" panose="020B0604030504040204" pitchFamily="34" charset="-120"/>
                <a:ea typeface="微軟正黑體" panose="020B0604030504040204" pitchFamily="34" charset="-120"/>
              </a:rPr>
              <a:t> </a:t>
            </a:r>
            <a:r>
              <a:rPr lang="en-US" altLang="zh-TW" dirty="0" err="1">
                <a:solidFill>
                  <a:schemeClr val="bg1"/>
                </a:solidFill>
                <a:latin typeface="微軟正黑體" panose="020B0604030504040204" pitchFamily="34" charset="-120"/>
                <a:ea typeface="微軟正黑體" panose="020B0604030504040204" pitchFamily="34" charset="-120"/>
              </a:rPr>
              <a:t>GSMArena</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7B703C2B-735C-4AE6-9107-0D03750D4CAB}" type="slidenum">
              <a:rPr lang="zh-TW" altLang="en-US" smtClean="0"/>
              <a:t>39</a:t>
            </a:fld>
            <a:endParaRPr lang="zh-TW" altLang="en-US"/>
          </a:p>
        </p:txBody>
      </p:sp>
    </p:spTree>
    <p:extLst>
      <p:ext uri="{BB962C8B-B14F-4D97-AF65-F5344CB8AC3E}">
        <p14:creationId xmlns:p14="http://schemas.microsoft.com/office/powerpoint/2010/main" val="17244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8"/>
                                        </p:tgtEl>
                                      </p:cBhvr>
                                      <p:by x="200000" y="200000"/>
                                    </p:animScale>
                                  </p:childTnLst>
                                </p:cTn>
                              </p:par>
                              <p:par>
                                <p:cTn id="7" presetID="6" presetClass="emph" presetSubtype="0" fill="hold" nodeType="withEffect">
                                  <p:stCondLst>
                                    <p:cond delay="0"/>
                                  </p:stCondLst>
                                  <p:childTnLst>
                                    <p:animScale>
                                      <p:cBhvr>
                                        <p:cTn id="8" dur="2000" fill="hold"/>
                                        <p:tgtEl>
                                          <p:spTgt spid="19"/>
                                        </p:tgtEl>
                                      </p:cBhvr>
                                      <p:by x="200000" y="200000"/>
                                    </p:animScale>
                                  </p:childTnLst>
                                </p:cTn>
                              </p:par>
                              <p:par>
                                <p:cTn id="9" presetID="42" presetClass="path" presetSubtype="0" accel="50000" decel="50000" fill="hold" nodeType="withEffect">
                                  <p:stCondLst>
                                    <p:cond delay="0"/>
                                  </p:stCondLst>
                                  <p:childTnLst>
                                    <p:animMotion origin="layout" path="M -4.58333E-6 3.33333E-6 L -0.14036 0.21018 " pathEditMode="relative" rAng="0" ptsTypes="AA">
                                      <p:cBhvr>
                                        <p:cTn id="10" dur="2000" fill="hold"/>
                                        <p:tgtEl>
                                          <p:spTgt spid="18"/>
                                        </p:tgtEl>
                                        <p:attrNameLst>
                                          <p:attrName>ppt_x</p:attrName>
                                          <p:attrName>ppt_y</p:attrName>
                                        </p:attrNameLst>
                                      </p:cBhvr>
                                      <p:rCtr x="-7018" y="10509"/>
                                    </p:animMotion>
                                  </p:childTnLst>
                                </p:cTn>
                              </p:par>
                              <p:par>
                                <p:cTn id="11" presetID="42" presetClass="path" presetSubtype="0" accel="50000" decel="50000" fill="hold" nodeType="withEffect">
                                  <p:stCondLst>
                                    <p:cond delay="0"/>
                                  </p:stCondLst>
                                  <p:childTnLst>
                                    <p:animMotion origin="layout" path="M -4.58333E-6 3.7037E-6 L 0.1198 -0.1257 " pathEditMode="relative" rAng="0" ptsTypes="AA">
                                      <p:cBhvr>
                                        <p:cTn id="12" dur="2000" fill="hold"/>
                                        <p:tgtEl>
                                          <p:spTgt spid="19"/>
                                        </p:tgtEl>
                                        <p:attrNameLst>
                                          <p:attrName>ppt_x</p:attrName>
                                          <p:attrName>ppt_y</p:attrName>
                                        </p:attrNameLst>
                                      </p:cBhvr>
                                      <p:rCtr x="5990"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大綱</a:t>
            </a:r>
            <a:endParaRPr lang="zh-TW" altLang="en-US" dirty="0"/>
          </a:p>
        </p:txBody>
      </p:sp>
      <p:sp>
        <p:nvSpPr>
          <p:cNvPr id="3" name="內容版面配置區 2"/>
          <p:cNvSpPr>
            <a:spLocks noGrp="1"/>
          </p:cNvSpPr>
          <p:nvPr>
            <p:ph idx="1"/>
          </p:nvPr>
        </p:nvSpPr>
        <p:spPr/>
        <p:txBody>
          <a:bodyPr/>
          <a:lstStyle/>
          <a:p>
            <a:r>
              <a:rPr lang="zh-TW" altLang="zh-TW" dirty="0"/>
              <a:t>數位影像</a:t>
            </a:r>
            <a:r>
              <a:rPr lang="zh-TW" altLang="zh-TW" dirty="0" smtClean="0"/>
              <a:t>概念</a:t>
            </a:r>
            <a:endParaRPr lang="en-US" altLang="zh-TW" dirty="0" smtClean="0"/>
          </a:p>
          <a:p>
            <a:r>
              <a:rPr lang="zh-TW" altLang="en-US" dirty="0" smtClean="0">
                <a:solidFill>
                  <a:schemeClr val="bg1">
                    <a:lumMod val="75000"/>
                  </a:schemeClr>
                </a:solidFill>
              </a:rPr>
              <a:t>數位攝影概念</a:t>
            </a:r>
            <a:endParaRPr lang="en-US" altLang="zh-TW" dirty="0" smtClean="0">
              <a:solidFill>
                <a:schemeClr val="bg1">
                  <a:lumMod val="75000"/>
                </a:schemeClr>
              </a:solidFill>
            </a:endParaRPr>
          </a:p>
          <a:p>
            <a:r>
              <a:rPr lang="zh-TW" altLang="en-US" dirty="0" smtClean="0">
                <a:solidFill>
                  <a:schemeClr val="bg1">
                    <a:lumMod val="75000"/>
                  </a:schemeClr>
                </a:solidFill>
              </a:rPr>
              <a:t>數位攝影應用</a:t>
            </a:r>
            <a:endParaRPr lang="en-US" altLang="zh-TW" dirty="0" smtClean="0">
              <a:solidFill>
                <a:schemeClr val="bg1">
                  <a:lumMod val="75000"/>
                </a:schemeClr>
              </a:solidFill>
            </a:endParaRPr>
          </a:p>
          <a:p>
            <a:r>
              <a:rPr lang="zh-TW" altLang="en-US" dirty="0" smtClean="0">
                <a:solidFill>
                  <a:schemeClr val="bg1">
                    <a:lumMod val="75000"/>
                  </a:schemeClr>
                </a:solidFill>
              </a:rPr>
              <a:t>結</a:t>
            </a:r>
            <a:r>
              <a:rPr lang="zh-TW" altLang="en-US" dirty="0">
                <a:solidFill>
                  <a:schemeClr val="bg1">
                    <a:lumMod val="75000"/>
                  </a:schemeClr>
                </a:solidFill>
              </a:rPr>
              <a:t>論</a:t>
            </a:r>
            <a:endParaRPr lang="en-US" altLang="zh-TW" dirty="0" smtClean="0">
              <a:solidFill>
                <a:schemeClr val="bg1">
                  <a:lumMod val="75000"/>
                </a:schemeClr>
              </a:solidFill>
            </a:endParaRPr>
          </a:p>
          <a:p>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4</a:t>
            </a:fld>
            <a:endParaRPr lang="zh-TW" altLang="en-US"/>
          </a:p>
        </p:txBody>
      </p:sp>
    </p:spTree>
    <p:extLst>
      <p:ext uri="{BB962C8B-B14F-4D97-AF65-F5344CB8AC3E}">
        <p14:creationId xmlns:p14="http://schemas.microsoft.com/office/powerpoint/2010/main" val="3232305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數位攝影應用－分辨畫質好壞</a:t>
            </a:r>
            <a:endParaRPr kumimoji="1" lang="zh-TW" altLang="en-US" dirty="0"/>
          </a:p>
        </p:txBody>
      </p:sp>
      <p:sp>
        <p:nvSpPr>
          <p:cNvPr id="3" name="內容版面配置區 2"/>
          <p:cNvSpPr>
            <a:spLocks noGrp="1"/>
          </p:cNvSpPr>
          <p:nvPr>
            <p:ph idx="1"/>
          </p:nvPr>
        </p:nvSpPr>
        <p:spPr>
          <a:xfrm>
            <a:off x="1097280" y="1845733"/>
            <a:ext cx="10058400" cy="4431241"/>
          </a:xfrm>
        </p:spPr>
        <p:txBody>
          <a:bodyPr>
            <a:normAutofit/>
          </a:bodyPr>
          <a:lstStyle/>
          <a:p>
            <a:r>
              <a:rPr kumimoji="1" lang="zh-TW" altLang="en-US" dirty="0">
                <a:solidFill>
                  <a:schemeClr val="bg1">
                    <a:lumMod val="75000"/>
                  </a:schemeClr>
                </a:solidFill>
              </a:rPr>
              <a:t>解像力</a:t>
            </a:r>
          </a:p>
          <a:p>
            <a:r>
              <a:rPr kumimoji="1" lang="zh-TW" altLang="en-US" dirty="0">
                <a:solidFill>
                  <a:schemeClr val="bg1">
                    <a:lumMod val="75000"/>
                  </a:schemeClr>
                </a:solidFill>
              </a:rPr>
              <a:t>雜訊、噪點多少</a:t>
            </a:r>
          </a:p>
          <a:p>
            <a:r>
              <a:rPr kumimoji="1" lang="zh-TW" altLang="en-US" dirty="0">
                <a:solidFill>
                  <a:schemeClr val="tx1"/>
                </a:solidFill>
              </a:rPr>
              <a:t>中央、邊緣畫</a:t>
            </a:r>
            <a:r>
              <a:rPr kumimoji="1" lang="zh-TW" altLang="en-US" dirty="0" smtClean="0">
                <a:solidFill>
                  <a:schemeClr val="tx1"/>
                </a:solidFill>
              </a:rPr>
              <a:t>質</a:t>
            </a:r>
            <a:r>
              <a:rPr kumimoji="1" lang="en-US" altLang="zh-TW" dirty="0" smtClean="0">
                <a:solidFill>
                  <a:schemeClr val="tx1"/>
                </a:solidFill>
                <a:hlinkClick r:id="rId2"/>
              </a:rPr>
              <a:t/>
            </a:r>
            <a:br>
              <a:rPr kumimoji="1" lang="en-US" altLang="zh-TW" dirty="0" smtClean="0">
                <a:solidFill>
                  <a:schemeClr val="tx1"/>
                </a:solidFill>
                <a:hlinkClick r:id="rId2"/>
              </a:rPr>
            </a:br>
            <a:r>
              <a:rPr kumimoji="1" lang="zh-TW" altLang="en-US" dirty="0" smtClean="0">
                <a:hlinkClick r:id="rId2"/>
              </a:rPr>
              <a:t>鏡頭畫質測試</a:t>
            </a:r>
            <a:endParaRPr kumimoji="1" lang="zh-TW" altLang="en-US" dirty="0" smtClean="0"/>
          </a:p>
          <a:p>
            <a:pPr lvl="1"/>
            <a:r>
              <a:rPr kumimoji="1" lang="zh-TW" altLang="en-US" dirty="0" smtClean="0"/>
              <a:t>定焦鏡</a:t>
            </a:r>
            <a:r>
              <a:rPr kumimoji="1" lang="en-US" altLang="zh-TW" dirty="0" smtClean="0"/>
              <a:t>&gt;</a:t>
            </a:r>
            <a:r>
              <a:rPr kumimoji="1" lang="zh-TW" altLang="en-US" dirty="0" smtClean="0"/>
              <a:t>變焦鏡</a:t>
            </a:r>
          </a:p>
          <a:p>
            <a:pPr lvl="1"/>
            <a:r>
              <a:rPr kumimoji="1" lang="zh-TW" altLang="en-US" dirty="0" smtClean="0"/>
              <a:t>中等光圈</a:t>
            </a:r>
            <a:r>
              <a:rPr kumimoji="1" lang="en-US" altLang="zh-TW" dirty="0" smtClean="0"/>
              <a:t>&gt;</a:t>
            </a:r>
            <a:r>
              <a:rPr kumimoji="1" lang="zh-TW" altLang="en-US" dirty="0" smtClean="0"/>
              <a:t>最大光圈</a:t>
            </a:r>
          </a:p>
          <a:p>
            <a:pPr lvl="1"/>
            <a:r>
              <a:rPr kumimoji="1" lang="zh-TW" altLang="en-US" dirty="0" smtClean="0"/>
              <a:t>中央畫質</a:t>
            </a:r>
            <a:r>
              <a:rPr kumimoji="1" lang="en-US" altLang="zh-TW" dirty="0" smtClean="0"/>
              <a:t>&gt;</a:t>
            </a:r>
            <a:r>
              <a:rPr kumimoji="1" lang="zh-TW" altLang="en-US" dirty="0" smtClean="0"/>
              <a:t>邊緣畫質</a:t>
            </a:r>
          </a:p>
          <a:p>
            <a:pPr lvl="1"/>
            <a:endParaRPr kumimoji="1" lang="zh-TW" altLang="en-US" dirty="0"/>
          </a:p>
        </p:txBody>
      </p:sp>
      <p:pic>
        <p:nvPicPr>
          <p:cNvPr id="4" name="圖片 3"/>
          <p:cNvPicPr>
            <a:picLocks noChangeAspect="1"/>
          </p:cNvPicPr>
          <p:nvPr/>
        </p:nvPicPr>
        <p:blipFill>
          <a:blip r:embed="rId3"/>
          <a:stretch>
            <a:fillRect/>
          </a:stretch>
        </p:blipFill>
        <p:spPr>
          <a:xfrm>
            <a:off x="4805680" y="2116668"/>
            <a:ext cx="6350000" cy="3860800"/>
          </a:xfrm>
          <a:prstGeom prst="rect">
            <a:avLst/>
          </a:prstGeom>
        </p:spPr>
      </p:pic>
      <p:sp>
        <p:nvSpPr>
          <p:cNvPr id="6" name="文字方塊 5"/>
          <p:cNvSpPr txBox="1"/>
          <p:nvPr/>
        </p:nvSpPr>
        <p:spPr>
          <a:xfrm>
            <a:off x="8208281" y="6452022"/>
            <a:ext cx="3983719"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a:t>
            </a:r>
            <a:r>
              <a:rPr lang="en-US" altLang="zh-TW" dirty="0">
                <a:solidFill>
                  <a:schemeClr val="bg1"/>
                </a:solidFill>
                <a:latin typeface="微軟正黑體" panose="020B0604030504040204" pitchFamily="34" charset="-120"/>
                <a:ea typeface="微軟正黑體" panose="020B0604030504040204" pitchFamily="34" charset="-120"/>
              </a:rPr>
              <a:t> The-Digital-Picture.com</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p:txBody>
          <a:bodyPr/>
          <a:lstStyle/>
          <a:p>
            <a:fld id="{7B703C2B-735C-4AE6-9107-0D03750D4CAB}" type="slidenum">
              <a:rPr lang="zh-TW" altLang="en-US" smtClean="0"/>
              <a:t>40</a:t>
            </a:fld>
            <a:endParaRPr lang="zh-TW" altLang="en-US"/>
          </a:p>
        </p:txBody>
      </p:sp>
    </p:spTree>
    <p:extLst>
      <p:ext uri="{BB962C8B-B14F-4D97-AF65-F5344CB8AC3E}">
        <p14:creationId xmlns:p14="http://schemas.microsoft.com/office/powerpoint/2010/main" val="11361873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大綱</a:t>
            </a:r>
            <a:endParaRPr lang="zh-TW" altLang="en-US" dirty="0"/>
          </a:p>
        </p:txBody>
      </p:sp>
      <p:sp>
        <p:nvSpPr>
          <p:cNvPr id="3" name="內容版面配置區 2"/>
          <p:cNvSpPr>
            <a:spLocks noGrp="1"/>
          </p:cNvSpPr>
          <p:nvPr>
            <p:ph idx="1"/>
          </p:nvPr>
        </p:nvSpPr>
        <p:spPr/>
        <p:txBody>
          <a:bodyPr/>
          <a:lstStyle/>
          <a:p>
            <a:r>
              <a:rPr lang="zh-TW" altLang="zh-TW" dirty="0">
                <a:solidFill>
                  <a:schemeClr val="bg1">
                    <a:lumMod val="75000"/>
                  </a:schemeClr>
                </a:solidFill>
              </a:rPr>
              <a:t>數位影像</a:t>
            </a:r>
            <a:r>
              <a:rPr lang="zh-TW" altLang="zh-TW" dirty="0" smtClean="0">
                <a:solidFill>
                  <a:schemeClr val="bg1">
                    <a:lumMod val="75000"/>
                  </a:schemeClr>
                </a:solidFill>
              </a:rPr>
              <a:t>概念</a:t>
            </a:r>
            <a:endParaRPr lang="en-US" altLang="zh-TW" dirty="0" smtClean="0">
              <a:solidFill>
                <a:schemeClr val="bg1">
                  <a:lumMod val="75000"/>
                </a:schemeClr>
              </a:solidFill>
            </a:endParaRPr>
          </a:p>
          <a:p>
            <a:r>
              <a:rPr lang="zh-TW" altLang="en-US" dirty="0" smtClean="0">
                <a:solidFill>
                  <a:schemeClr val="bg1">
                    <a:lumMod val="75000"/>
                  </a:schemeClr>
                </a:solidFill>
              </a:rPr>
              <a:t>數位攝影概念</a:t>
            </a:r>
            <a:endParaRPr lang="en-US" altLang="zh-TW" dirty="0" smtClean="0">
              <a:solidFill>
                <a:schemeClr val="bg1">
                  <a:lumMod val="75000"/>
                </a:schemeClr>
              </a:solidFill>
            </a:endParaRPr>
          </a:p>
          <a:p>
            <a:r>
              <a:rPr lang="zh-TW" altLang="en-US" dirty="0" smtClean="0">
                <a:solidFill>
                  <a:schemeClr val="bg1">
                    <a:lumMod val="75000"/>
                  </a:schemeClr>
                </a:solidFill>
              </a:rPr>
              <a:t>數位攝影應用</a:t>
            </a:r>
            <a:endParaRPr lang="en-US" altLang="zh-TW" dirty="0" smtClean="0">
              <a:solidFill>
                <a:schemeClr val="bg1">
                  <a:lumMod val="75000"/>
                </a:schemeClr>
              </a:solidFill>
            </a:endParaRPr>
          </a:p>
          <a:p>
            <a:r>
              <a:rPr lang="zh-TW" altLang="en-US" dirty="0" smtClean="0">
                <a:solidFill>
                  <a:schemeClr val="tx1"/>
                </a:solidFill>
              </a:rPr>
              <a:t>結</a:t>
            </a:r>
            <a:r>
              <a:rPr lang="zh-TW" altLang="en-US" dirty="0">
                <a:solidFill>
                  <a:schemeClr val="tx1"/>
                </a:solidFill>
              </a:rPr>
              <a:t>論</a:t>
            </a:r>
            <a:endParaRPr lang="en-US" altLang="zh-TW" dirty="0" smtClean="0">
              <a:solidFill>
                <a:schemeClr val="tx1"/>
              </a:solidFill>
            </a:endParaRPr>
          </a:p>
          <a:p>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41</a:t>
            </a:fld>
            <a:endParaRPr lang="zh-TW" altLang="en-US"/>
          </a:p>
        </p:txBody>
      </p:sp>
    </p:spTree>
    <p:extLst>
      <p:ext uri="{BB962C8B-B14F-4D97-AF65-F5344CB8AC3E}">
        <p14:creationId xmlns:p14="http://schemas.microsoft.com/office/powerpoint/2010/main" val="596016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結論</a:t>
            </a:r>
            <a:endParaRPr kumimoji="1" lang="zh-TW" altLang="en-US" dirty="0"/>
          </a:p>
        </p:txBody>
      </p:sp>
      <p:sp>
        <p:nvSpPr>
          <p:cNvPr id="3" name="內容版面配置區 2"/>
          <p:cNvSpPr>
            <a:spLocks noGrp="1"/>
          </p:cNvSpPr>
          <p:nvPr>
            <p:ph idx="1"/>
          </p:nvPr>
        </p:nvSpPr>
        <p:spPr/>
        <p:txBody>
          <a:bodyPr/>
          <a:lstStyle/>
          <a:p>
            <a:r>
              <a:rPr kumimoji="1" lang="zh-TW" altLang="en-US" dirty="0" smtClean="0"/>
              <a:t>了解影響數位影像之間差異的因子</a:t>
            </a:r>
          </a:p>
          <a:p>
            <a:r>
              <a:rPr kumimoji="1" lang="zh-TW" altLang="en-US" dirty="0" smtClean="0"/>
              <a:t>對檔案大小、檔案格式有一定的概念</a:t>
            </a:r>
          </a:p>
          <a:p>
            <a:r>
              <a:rPr kumimoji="1" lang="zh-TW" altLang="en-US" dirty="0" smtClean="0"/>
              <a:t>認識數位相機的基本名詞</a:t>
            </a:r>
          </a:p>
          <a:p>
            <a:r>
              <a:rPr kumimoji="1" lang="zh-TW" altLang="en-US" dirty="0" smtClean="0"/>
              <a:t>了解數位攝影中的前因後果</a:t>
            </a:r>
          </a:p>
          <a:p>
            <a:r>
              <a:rPr kumimoji="1" lang="zh-TW" altLang="en-US" dirty="0" smtClean="0"/>
              <a:t>看懂專業的器材介紹、評測</a:t>
            </a:r>
            <a:endParaRPr kumimoji="1"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42</a:t>
            </a:fld>
            <a:endParaRPr lang="zh-TW" altLang="en-US"/>
          </a:p>
        </p:txBody>
      </p:sp>
    </p:spTree>
    <p:extLst>
      <p:ext uri="{BB962C8B-B14F-4D97-AF65-F5344CB8AC3E}">
        <p14:creationId xmlns:p14="http://schemas.microsoft.com/office/powerpoint/2010/main" val="2015820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參考資</a:t>
            </a:r>
            <a:r>
              <a:rPr lang="zh-TW" altLang="en-US" dirty="0"/>
              <a:t>料</a:t>
            </a:r>
          </a:p>
        </p:txBody>
      </p:sp>
      <p:sp>
        <p:nvSpPr>
          <p:cNvPr id="3" name="內容版面配置區 2"/>
          <p:cNvSpPr>
            <a:spLocks noGrp="1"/>
          </p:cNvSpPr>
          <p:nvPr>
            <p:ph idx="1"/>
          </p:nvPr>
        </p:nvSpPr>
        <p:spPr>
          <a:xfrm>
            <a:off x="1097280" y="1845733"/>
            <a:ext cx="10058400" cy="4573727"/>
          </a:xfrm>
        </p:spPr>
        <p:txBody>
          <a:bodyPr>
            <a:normAutofit/>
          </a:bodyPr>
          <a:lstStyle/>
          <a:p>
            <a:pPr marL="0" indent="0">
              <a:buNone/>
            </a:pPr>
            <a:r>
              <a:rPr lang="en-US" altLang="zh-TW" sz="1800" dirty="0" smtClean="0"/>
              <a:t>[1] The-Digital-Picture.com</a:t>
            </a:r>
            <a:r>
              <a:rPr lang="zh-TW" altLang="en-US" sz="1800" dirty="0" smtClean="0"/>
              <a:t>（</a:t>
            </a:r>
            <a:r>
              <a:rPr lang="en-US" altLang="zh-TW" sz="1800" dirty="0">
                <a:hlinkClick r:id="rId3"/>
              </a:rPr>
              <a:t>http://www.the-digital-picture.com</a:t>
            </a:r>
            <a:r>
              <a:rPr lang="zh-TW" altLang="en-US" sz="1800" dirty="0" smtClean="0"/>
              <a:t>）</a:t>
            </a:r>
            <a:endParaRPr lang="en-US" altLang="zh-TW" sz="1800" dirty="0" smtClean="0"/>
          </a:p>
          <a:p>
            <a:pPr marL="271463" indent="-271463">
              <a:buNone/>
            </a:pPr>
            <a:r>
              <a:rPr lang="en-US" altLang="zh-TW" sz="1800" dirty="0" smtClean="0"/>
              <a:t>[2]</a:t>
            </a:r>
            <a:r>
              <a:rPr lang="zh-TW" altLang="en-US" sz="1800" dirty="0" smtClean="0"/>
              <a:t> </a:t>
            </a:r>
            <a:r>
              <a:rPr lang="en-US" altLang="zh-TW" sz="1800" dirty="0" err="1"/>
              <a:t>GSMArena</a:t>
            </a:r>
            <a:r>
              <a:rPr lang="zh-TW" altLang="en-US" sz="1800" dirty="0"/>
              <a:t>（</a:t>
            </a:r>
            <a:r>
              <a:rPr lang="en-US" altLang="zh-TW" sz="1800" dirty="0">
                <a:hlinkClick r:id="rId4"/>
              </a:rPr>
              <a:t>http://www.gsmarena.com/</a:t>
            </a:r>
            <a:r>
              <a:rPr lang="zh-TW" altLang="en-US" sz="1800" dirty="0" smtClean="0"/>
              <a:t>）</a:t>
            </a:r>
            <a:endParaRPr lang="en-US" altLang="zh-TW" sz="1800" dirty="0" smtClean="0"/>
          </a:p>
          <a:p>
            <a:pPr marL="271463" indent="-271463">
              <a:buNone/>
            </a:pPr>
            <a:r>
              <a:rPr lang="en-US" altLang="zh-TW" sz="1800" dirty="0" smtClean="0"/>
              <a:t>[3]</a:t>
            </a:r>
            <a:r>
              <a:rPr lang="zh-TW" altLang="en-US" sz="1800" dirty="0" smtClean="0"/>
              <a:t> </a:t>
            </a:r>
            <a:r>
              <a:rPr lang="en-US" altLang="zh-TW" sz="1800" dirty="0">
                <a:solidFill>
                  <a:schemeClr val="tx1"/>
                </a:solidFill>
              </a:rPr>
              <a:t>Ken </a:t>
            </a:r>
            <a:r>
              <a:rPr lang="en-US" altLang="zh-TW" sz="1800" dirty="0" smtClean="0">
                <a:solidFill>
                  <a:schemeClr val="tx1"/>
                </a:solidFill>
              </a:rPr>
              <a:t>Rockwell</a:t>
            </a:r>
            <a:r>
              <a:rPr lang="zh-TW" altLang="en-US" sz="1800" dirty="0" smtClean="0"/>
              <a:t>（</a:t>
            </a:r>
            <a:r>
              <a:rPr lang="en-US" altLang="zh-TW" sz="1800" dirty="0" smtClean="0">
                <a:hlinkClick r:id="rId5"/>
              </a:rPr>
              <a:t>http://www.kenrockwell.com/index.htm</a:t>
            </a:r>
            <a:r>
              <a:rPr lang="zh-TW" altLang="en-US" sz="1800" dirty="0" smtClean="0"/>
              <a:t>）</a:t>
            </a:r>
          </a:p>
          <a:p>
            <a:pPr marL="271463" indent="-271463">
              <a:buNone/>
            </a:pPr>
            <a:r>
              <a:rPr lang="en-US" altLang="zh-TW" sz="1800" dirty="0" smtClean="0"/>
              <a:t>[4] </a:t>
            </a:r>
            <a:r>
              <a:rPr lang="zh-TW" altLang="en-US" sz="1800" dirty="0" smtClean="0"/>
              <a:t>賀禎禎攝影教室（</a:t>
            </a:r>
            <a:r>
              <a:rPr lang="en-US" altLang="zh-TW" sz="1800" dirty="0">
                <a:hlinkClick r:id="rId6"/>
              </a:rPr>
              <a:t>http://judelaw.pixnet.net/blog</a:t>
            </a:r>
            <a:r>
              <a:rPr lang="zh-TW" altLang="en-US" sz="1800" dirty="0" smtClean="0"/>
              <a:t>）</a:t>
            </a:r>
            <a:endParaRPr lang="en-US" altLang="zh-TW" sz="1800" dirty="0" smtClean="0"/>
          </a:p>
          <a:p>
            <a:pPr marL="271463" indent="-271463">
              <a:buNone/>
            </a:pPr>
            <a:r>
              <a:rPr lang="en-US" altLang="zh-TW" sz="1800" dirty="0" smtClean="0"/>
              <a:t>[5]</a:t>
            </a:r>
            <a:r>
              <a:rPr lang="zh-TW" altLang="en-US" sz="1800" dirty="0"/>
              <a:t>台灣大學 數位視覺</a:t>
            </a:r>
            <a:r>
              <a:rPr lang="zh-TW" altLang="en-US" sz="1800" dirty="0" smtClean="0"/>
              <a:t>效果</a:t>
            </a:r>
            <a:r>
              <a:rPr lang="en-US" altLang="zh-TW" sz="1800" dirty="0"/>
              <a:t> </a:t>
            </a:r>
            <a:r>
              <a:rPr lang="en-US" altLang="zh-TW" sz="1800" dirty="0" smtClean="0"/>
              <a:t>Digital Visual Effect </a:t>
            </a:r>
            <a:r>
              <a:rPr lang="zh-TW" altLang="en-US" sz="1800" dirty="0" smtClean="0"/>
              <a:t>課程</a:t>
            </a:r>
            <a:r>
              <a:rPr lang="zh-TW" altLang="en-US" sz="1800" dirty="0"/>
              <a:t>（</a:t>
            </a:r>
            <a:r>
              <a:rPr lang="en-US" altLang="zh-TW" sz="1800" dirty="0">
                <a:hlinkClick r:id="rId7"/>
              </a:rPr>
              <a:t>http://www.csie.ntu.edu.tw/~cyy/courses/vfx/15spring/overview/</a:t>
            </a:r>
            <a:r>
              <a:rPr lang="zh-TW" altLang="en-US" sz="1800" dirty="0"/>
              <a:t>）</a:t>
            </a:r>
            <a:endParaRPr lang="en-US" altLang="zh-TW" sz="1800" dirty="0"/>
          </a:p>
          <a:p>
            <a:pPr marL="271463" indent="-271463">
              <a:buNone/>
            </a:pPr>
            <a:r>
              <a:rPr lang="en-US" altLang="zh-TW" sz="1800" dirty="0" smtClean="0"/>
              <a:t>[6] Wikipedia-Digital Camera Modes</a:t>
            </a:r>
            <a:r>
              <a:rPr lang="zh-TW" altLang="en-US" sz="1800" dirty="0" smtClean="0"/>
              <a:t>（</a:t>
            </a:r>
            <a:r>
              <a:rPr lang="en-US" altLang="zh-TW" sz="1800" dirty="0" smtClean="0"/>
              <a:t> </a:t>
            </a:r>
            <a:r>
              <a:rPr lang="en-US" altLang="zh-TW" sz="1800" dirty="0">
                <a:hlinkClick r:id="rId8"/>
              </a:rPr>
              <a:t>https://en.wikipedia.org/wiki/Digital_camera_modes</a:t>
            </a:r>
            <a:r>
              <a:rPr lang="zh-TW" altLang="en-US" sz="1800" dirty="0"/>
              <a:t>）</a:t>
            </a:r>
            <a:endParaRPr lang="en-US" altLang="zh-TW" sz="1800" dirty="0"/>
          </a:p>
          <a:p>
            <a:pPr marL="271463" indent="-271463">
              <a:buNone/>
            </a:pPr>
            <a:endParaRPr lang="zh-TW" altLang="en-US" sz="1800"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43</a:t>
            </a:fld>
            <a:endParaRPr lang="zh-TW" altLang="en-US"/>
          </a:p>
        </p:txBody>
      </p:sp>
    </p:spTree>
    <p:extLst>
      <p:ext uri="{BB962C8B-B14F-4D97-AF65-F5344CB8AC3E}">
        <p14:creationId xmlns:p14="http://schemas.microsoft.com/office/powerpoint/2010/main" val="3665814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參考資料</a:t>
            </a:r>
          </a:p>
        </p:txBody>
      </p:sp>
      <p:sp>
        <p:nvSpPr>
          <p:cNvPr id="3" name="內容版面配置區 2"/>
          <p:cNvSpPr>
            <a:spLocks noGrp="1"/>
          </p:cNvSpPr>
          <p:nvPr>
            <p:ph idx="1"/>
          </p:nvPr>
        </p:nvSpPr>
        <p:spPr>
          <a:xfrm>
            <a:off x="1097280" y="1845734"/>
            <a:ext cx="10058400" cy="4456212"/>
          </a:xfrm>
        </p:spPr>
        <p:txBody>
          <a:bodyPr>
            <a:normAutofit fontScale="92500"/>
          </a:bodyPr>
          <a:lstStyle/>
          <a:p>
            <a:pPr marL="271463" indent="-271463">
              <a:buNone/>
            </a:pPr>
            <a:r>
              <a:rPr lang="en-US" altLang="zh-TW" sz="1800" dirty="0" smtClean="0"/>
              <a:t>[7]</a:t>
            </a:r>
            <a:r>
              <a:rPr lang="zh-TW" altLang="en-US" sz="1800" dirty="0" smtClean="0"/>
              <a:t> </a:t>
            </a:r>
            <a:r>
              <a:rPr lang="en-US" altLang="zh-TW" sz="1800" dirty="0" err="1"/>
              <a:t>ePrice</a:t>
            </a:r>
            <a:r>
              <a:rPr lang="zh-TW" altLang="en-US" sz="1800" dirty="0"/>
              <a:t>比價王</a:t>
            </a:r>
            <a:r>
              <a:rPr lang="en-US" altLang="zh-TW" sz="1800" dirty="0"/>
              <a:t>-6s Plus</a:t>
            </a:r>
            <a:r>
              <a:rPr lang="zh-TW" altLang="en-US" sz="1800" dirty="0"/>
              <a:t>、</a:t>
            </a:r>
            <a:r>
              <a:rPr lang="en-US" altLang="zh-TW" sz="1800" dirty="0"/>
              <a:t>M9+ </a:t>
            </a:r>
            <a:r>
              <a:rPr lang="zh-TW" altLang="en-US" sz="1800" dirty="0"/>
              <a:t>極光版、</a:t>
            </a:r>
            <a:r>
              <a:rPr lang="en-US" altLang="zh-TW" sz="1800" dirty="0"/>
              <a:t>G4</a:t>
            </a:r>
            <a:r>
              <a:rPr lang="zh-TW" altLang="en-US" sz="1800" dirty="0"/>
              <a:t>、</a:t>
            </a:r>
            <a:r>
              <a:rPr lang="en-US" altLang="zh-TW" sz="1800" dirty="0"/>
              <a:t>Note 5</a:t>
            </a:r>
            <a:r>
              <a:rPr lang="zh-TW" altLang="en-US" sz="1800" dirty="0"/>
              <a:t>、</a:t>
            </a:r>
            <a:r>
              <a:rPr lang="en-US" altLang="zh-TW" sz="1800" dirty="0"/>
              <a:t>Z5 </a:t>
            </a:r>
            <a:r>
              <a:rPr lang="zh-TW" altLang="en-US" sz="1800" dirty="0"/>
              <a:t>盲測總決選！（</a:t>
            </a:r>
            <a:r>
              <a:rPr lang="en-US" altLang="zh-TW" sz="1800" dirty="0">
                <a:hlinkClick r:id="rId2"/>
              </a:rPr>
              <a:t>http://www.eprice.com.tw</a:t>
            </a:r>
            <a:r>
              <a:rPr lang="zh-TW" altLang="en-US" sz="1800" dirty="0"/>
              <a:t>）</a:t>
            </a:r>
            <a:endParaRPr lang="en-US" altLang="zh-TW" sz="1800" dirty="0"/>
          </a:p>
          <a:p>
            <a:pPr marL="271463" indent="-271463">
              <a:buNone/>
            </a:pPr>
            <a:r>
              <a:rPr lang="en-US" altLang="zh-TW" sz="1800" dirty="0" smtClean="0"/>
              <a:t>[8]</a:t>
            </a:r>
            <a:r>
              <a:rPr lang="zh-TW" altLang="en-US" sz="1800" dirty="0"/>
              <a:t>數位相機缺陷：摩爾紋、偽色與紫邊效應（</a:t>
            </a:r>
            <a:r>
              <a:rPr lang="pl-PL" altLang="zh-TW" sz="1800" dirty="0">
                <a:hlinkClick r:id="rId3"/>
              </a:rPr>
              <a:t>http://www.360doc.com/content/06/1004/16/11821_222203.shtml</a:t>
            </a:r>
            <a:r>
              <a:rPr lang="zh-TW" altLang="en-US" sz="1800" dirty="0" smtClean="0"/>
              <a:t>）</a:t>
            </a:r>
            <a:endParaRPr lang="en-US" altLang="zh-TW" sz="1800" dirty="0" smtClean="0"/>
          </a:p>
          <a:p>
            <a:pPr marL="271463" indent="-271463">
              <a:buNone/>
            </a:pPr>
            <a:r>
              <a:rPr lang="en-US" altLang="zh-TW" sz="1800" dirty="0" smtClean="0"/>
              <a:t>[9] </a:t>
            </a:r>
            <a:r>
              <a:rPr lang="zh-TW" altLang="en-US" sz="1800" dirty="0" smtClean="0"/>
              <a:t>科技新報</a:t>
            </a:r>
            <a:r>
              <a:rPr lang="en-US" altLang="zh-TW" sz="1800" dirty="0" smtClean="0"/>
              <a:t>-</a:t>
            </a:r>
            <a:r>
              <a:rPr lang="zh-TW" altLang="en-US" sz="1800" dirty="0" smtClean="0"/>
              <a:t>照片中的摩爾紋是怎麼產生的？（</a:t>
            </a:r>
            <a:r>
              <a:rPr lang="en-US" altLang="zh-TW" sz="1800" dirty="0">
                <a:hlinkClick r:id="rId4"/>
              </a:rPr>
              <a:t>http://technews.tw/2015/10/25/moire-pattern-photo/</a:t>
            </a:r>
            <a:r>
              <a:rPr lang="zh-TW" altLang="en-US" sz="1800" dirty="0" smtClean="0"/>
              <a:t>） </a:t>
            </a:r>
            <a:endParaRPr lang="en-US" altLang="zh-TW" sz="1800" dirty="0" smtClean="0"/>
          </a:p>
          <a:p>
            <a:pPr marL="271463" indent="-271463">
              <a:buNone/>
            </a:pPr>
            <a:r>
              <a:rPr lang="en-US" altLang="zh-TW" sz="1800" dirty="0" smtClean="0"/>
              <a:t>[10]</a:t>
            </a:r>
            <a:r>
              <a:rPr lang="zh-TW" altLang="en-US" sz="1800" dirty="0" smtClean="0"/>
              <a:t> </a:t>
            </a:r>
            <a:r>
              <a:rPr lang="en-US" altLang="zh-TW" sz="1800" dirty="0"/>
              <a:t>Canon</a:t>
            </a:r>
            <a:r>
              <a:rPr lang="zh-TW" altLang="en-US" sz="1800" dirty="0"/>
              <a:t>台灣佳能資訊股份有限公司（</a:t>
            </a:r>
            <a:r>
              <a:rPr lang="en-US" altLang="zh-TW" sz="1800" dirty="0">
                <a:hlinkClick r:id="rId5"/>
              </a:rPr>
              <a:t>http://www.canon.com.tw/</a:t>
            </a:r>
            <a:r>
              <a:rPr lang="zh-TW" altLang="en-US" sz="1800" dirty="0" smtClean="0"/>
              <a:t>） </a:t>
            </a:r>
            <a:endParaRPr lang="en-US" altLang="zh-TW" sz="1800" dirty="0" smtClean="0"/>
          </a:p>
          <a:p>
            <a:pPr marL="271463" indent="-271463">
              <a:buNone/>
            </a:pPr>
            <a:r>
              <a:rPr lang="en-US" altLang="zh-TW" sz="1800" dirty="0" smtClean="0"/>
              <a:t>[11]</a:t>
            </a:r>
            <a:r>
              <a:rPr lang="zh-TW" altLang="en-US" sz="1800" dirty="0" smtClean="0"/>
              <a:t> </a:t>
            </a:r>
            <a:r>
              <a:rPr lang="en-US" altLang="zh-TW" sz="1800" dirty="0" smtClean="0"/>
              <a:t>Panasonic</a:t>
            </a:r>
            <a:r>
              <a:rPr lang="zh-TW" altLang="en-US" sz="1800" dirty="0" smtClean="0"/>
              <a:t> 台灣（</a:t>
            </a:r>
            <a:r>
              <a:rPr lang="en-US" altLang="zh-TW" sz="1800" dirty="0">
                <a:hlinkClick r:id="rId6"/>
              </a:rPr>
              <a:t>http://</a:t>
            </a:r>
            <a:r>
              <a:rPr lang="en-US" altLang="zh-TW" sz="1800" dirty="0" smtClean="0">
                <a:hlinkClick r:id="rId6"/>
              </a:rPr>
              <a:t>www.Panasonic.com/tw</a:t>
            </a:r>
            <a:r>
              <a:rPr lang="en-US" altLang="zh-TW" sz="1800" dirty="0">
                <a:hlinkClick r:id="rId6"/>
              </a:rPr>
              <a:t>/</a:t>
            </a:r>
            <a:r>
              <a:rPr lang="zh-TW" altLang="en-US" sz="1800" dirty="0" smtClean="0"/>
              <a:t>）</a:t>
            </a:r>
            <a:endParaRPr lang="en-US" altLang="zh-TW" sz="1800" dirty="0" smtClean="0"/>
          </a:p>
          <a:p>
            <a:pPr marL="271463" indent="-271463">
              <a:buNone/>
            </a:pPr>
            <a:r>
              <a:rPr lang="en-US" altLang="zh-TW" sz="1800" dirty="0" smtClean="0"/>
              <a:t>[12]</a:t>
            </a:r>
            <a:r>
              <a:rPr lang="zh-TW" altLang="en-US" sz="1800" dirty="0" smtClean="0"/>
              <a:t> 台灣索尼（</a:t>
            </a:r>
            <a:r>
              <a:rPr lang="en-US" altLang="zh-TW" sz="1800" dirty="0">
                <a:hlinkClick r:id="rId7"/>
              </a:rPr>
              <a:t>http://www.sony.com.tw/zh/</a:t>
            </a:r>
            <a:r>
              <a:rPr lang="zh-TW" altLang="en-US" sz="1800" dirty="0" smtClean="0"/>
              <a:t>）</a:t>
            </a:r>
            <a:endParaRPr lang="zh-TW" altLang="en-US" sz="1800" dirty="0"/>
          </a:p>
          <a:p>
            <a:pPr marL="0" indent="0">
              <a:buNone/>
            </a:pPr>
            <a:endParaRPr lang="zh-TW" altLang="en-US" sz="1800"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44</a:t>
            </a:fld>
            <a:endParaRPr lang="zh-TW" altLang="en-US"/>
          </a:p>
        </p:txBody>
      </p:sp>
    </p:spTree>
    <p:extLst>
      <p:ext uri="{BB962C8B-B14F-4D97-AF65-F5344CB8AC3E}">
        <p14:creationId xmlns:p14="http://schemas.microsoft.com/office/powerpoint/2010/main" val="34575474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 y="1845734"/>
            <a:ext cx="9076190" cy="4438095"/>
          </a:xfrm>
          <a:prstGeom prst="rect">
            <a:avLst/>
          </a:prstGeom>
        </p:spPr>
      </p:pic>
      <p:sp>
        <p:nvSpPr>
          <p:cNvPr id="2" name="標題 1"/>
          <p:cNvSpPr>
            <a:spLocks noGrp="1"/>
          </p:cNvSpPr>
          <p:nvPr>
            <p:ph type="title"/>
          </p:nvPr>
        </p:nvSpPr>
        <p:spPr/>
        <p:txBody>
          <a:bodyPr/>
          <a:lstStyle/>
          <a:p>
            <a:r>
              <a:rPr lang="zh-TW" altLang="zh-TW" dirty="0"/>
              <a:t>數位影像</a:t>
            </a:r>
            <a:r>
              <a:rPr lang="zh-TW" altLang="zh-TW" dirty="0" smtClean="0"/>
              <a:t>概念</a:t>
            </a:r>
            <a:endParaRPr lang="zh-TW" altLang="en-US" dirty="0"/>
          </a:p>
        </p:txBody>
      </p:sp>
      <p:sp>
        <p:nvSpPr>
          <p:cNvPr id="3" name="內容版面配置區 2"/>
          <p:cNvSpPr>
            <a:spLocks noGrp="1"/>
          </p:cNvSpPr>
          <p:nvPr>
            <p:ph idx="1"/>
          </p:nvPr>
        </p:nvSpPr>
        <p:spPr/>
        <p:txBody>
          <a:bodyPr/>
          <a:lstStyle/>
          <a:p>
            <a:r>
              <a:rPr lang="zh-TW" altLang="en-US" dirty="0" smtClean="0"/>
              <a:t>數位影像：</a:t>
            </a:r>
            <a:r>
              <a:rPr lang="en-US" altLang="zh-TW" dirty="0" smtClean="0"/>
              <a:t>2-D</a:t>
            </a:r>
            <a:r>
              <a:rPr lang="zh-TW" altLang="en-US" dirty="0" smtClean="0"/>
              <a:t> </a:t>
            </a:r>
            <a:r>
              <a:rPr lang="en-US" altLang="zh-TW" dirty="0" smtClean="0"/>
              <a:t>discrete signal</a:t>
            </a:r>
            <a:endParaRPr lang="zh-TW" altLang="en-US" dirty="0"/>
          </a:p>
        </p:txBody>
      </p:sp>
      <p:sp>
        <p:nvSpPr>
          <p:cNvPr id="19" name="文字方塊 18"/>
          <p:cNvSpPr txBox="1"/>
          <p:nvPr/>
        </p:nvSpPr>
        <p:spPr>
          <a:xfrm>
            <a:off x="2752725" y="5869094"/>
            <a:ext cx="2059859" cy="369332"/>
          </a:xfrm>
          <a:prstGeom prst="rect">
            <a:avLst/>
          </a:prstGeom>
          <a:noFill/>
        </p:spPr>
        <p:txBody>
          <a:bodyPr wrap="none" rtlCol="0">
            <a:spAutoFit/>
          </a:bodyPr>
          <a:lstStyle/>
          <a:p>
            <a:r>
              <a:rPr lang="en-US" altLang="zh-TW" dirty="0" smtClean="0"/>
              <a:t>A 64x64 Lena image</a:t>
            </a:r>
            <a:endParaRPr lang="zh-TW" altLang="en-US" dirty="0"/>
          </a:p>
        </p:txBody>
      </p:sp>
      <p:sp>
        <p:nvSpPr>
          <p:cNvPr id="20" name="文字方塊 19"/>
          <p:cNvSpPr txBox="1"/>
          <p:nvPr/>
        </p:nvSpPr>
        <p:spPr>
          <a:xfrm>
            <a:off x="6686550" y="5891795"/>
            <a:ext cx="2556021" cy="369332"/>
          </a:xfrm>
          <a:prstGeom prst="rect">
            <a:avLst/>
          </a:prstGeom>
          <a:noFill/>
        </p:spPr>
        <p:txBody>
          <a:bodyPr wrap="none" rtlCol="0">
            <a:spAutoFit/>
          </a:bodyPr>
          <a:lstStyle/>
          <a:p>
            <a:r>
              <a:rPr lang="en-US" altLang="zh-TW" dirty="0" smtClean="0"/>
              <a:t>The intensity surface plot</a:t>
            </a:r>
            <a:endParaRPr lang="zh-TW" altLang="en-US" dirty="0"/>
          </a:p>
        </p:txBody>
      </p:sp>
      <p:sp>
        <p:nvSpPr>
          <p:cNvPr id="21" name="文字方塊 20"/>
          <p:cNvSpPr txBox="1"/>
          <p:nvPr/>
        </p:nvSpPr>
        <p:spPr>
          <a:xfrm>
            <a:off x="8804249" y="5468276"/>
            <a:ext cx="1105303" cy="307777"/>
          </a:xfrm>
          <a:prstGeom prst="rect">
            <a:avLst/>
          </a:prstGeom>
          <a:noFill/>
        </p:spPr>
        <p:txBody>
          <a:bodyPr wrap="none" rtlCol="0">
            <a:spAutoFit/>
          </a:bodyPr>
          <a:lstStyle/>
          <a:p>
            <a:r>
              <a:rPr lang="en-US" altLang="zh-TW" sz="1400" dirty="0" smtClean="0"/>
              <a:t>X coordinate</a:t>
            </a:r>
            <a:endParaRPr lang="zh-TW" altLang="en-US" sz="1400" dirty="0"/>
          </a:p>
        </p:txBody>
      </p:sp>
      <p:sp>
        <p:nvSpPr>
          <p:cNvPr id="22" name="文字方塊 21"/>
          <p:cNvSpPr txBox="1"/>
          <p:nvPr/>
        </p:nvSpPr>
        <p:spPr>
          <a:xfrm>
            <a:off x="5746724" y="5449768"/>
            <a:ext cx="1100494" cy="307777"/>
          </a:xfrm>
          <a:prstGeom prst="rect">
            <a:avLst/>
          </a:prstGeom>
          <a:noFill/>
        </p:spPr>
        <p:txBody>
          <a:bodyPr wrap="none" rtlCol="0">
            <a:spAutoFit/>
          </a:bodyPr>
          <a:lstStyle/>
          <a:p>
            <a:r>
              <a:rPr lang="en-US" altLang="zh-TW" sz="1400" dirty="0" smtClean="0"/>
              <a:t>Y coordinate</a:t>
            </a:r>
            <a:endParaRPr lang="zh-TW" altLang="en-US" sz="1400" dirty="0"/>
          </a:p>
        </p:txBody>
      </p:sp>
      <p:sp>
        <p:nvSpPr>
          <p:cNvPr id="23" name="文字方塊 22"/>
          <p:cNvSpPr txBox="1"/>
          <p:nvPr/>
        </p:nvSpPr>
        <p:spPr>
          <a:xfrm>
            <a:off x="5573828" y="2458376"/>
            <a:ext cx="820674" cy="307777"/>
          </a:xfrm>
          <a:prstGeom prst="rect">
            <a:avLst/>
          </a:prstGeom>
          <a:noFill/>
        </p:spPr>
        <p:txBody>
          <a:bodyPr wrap="none" rtlCol="0">
            <a:spAutoFit/>
          </a:bodyPr>
          <a:lstStyle/>
          <a:p>
            <a:r>
              <a:rPr lang="en-US" altLang="zh-TW" sz="1400" dirty="0" smtClean="0"/>
              <a:t>Intensity</a:t>
            </a:r>
            <a:endParaRPr lang="zh-TW" altLang="en-US" sz="1400"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5</a:t>
            </a:fld>
            <a:endParaRPr lang="zh-TW" altLang="en-US"/>
          </a:p>
        </p:txBody>
      </p:sp>
    </p:spTree>
    <p:extLst>
      <p:ext uri="{BB962C8B-B14F-4D97-AF65-F5344CB8AC3E}">
        <p14:creationId xmlns:p14="http://schemas.microsoft.com/office/powerpoint/2010/main" val="3511557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數位</a:t>
            </a:r>
            <a:r>
              <a:rPr lang="zh-TW" altLang="zh-TW" dirty="0" smtClean="0"/>
              <a:t>影像</a:t>
            </a:r>
            <a:r>
              <a:rPr lang="zh-TW" altLang="en-US" dirty="0" smtClean="0"/>
              <a:t>格式</a:t>
            </a:r>
            <a:endParaRPr lang="zh-TW" altLang="en-US" dirty="0"/>
          </a:p>
        </p:txBody>
      </p:sp>
      <p:sp>
        <p:nvSpPr>
          <p:cNvPr id="3" name="內容版面配置區 2"/>
          <p:cNvSpPr>
            <a:spLocks noGrp="1"/>
          </p:cNvSpPr>
          <p:nvPr>
            <p:ph idx="1"/>
          </p:nvPr>
        </p:nvSpPr>
        <p:spPr/>
        <p:txBody>
          <a:bodyPr>
            <a:normAutofit lnSpcReduction="10000"/>
          </a:bodyPr>
          <a:lstStyle/>
          <a:p>
            <a:r>
              <a:rPr lang="zh-TW" altLang="en-US" dirty="0" smtClean="0"/>
              <a:t>數位轉數位－常用影像格式快速</a:t>
            </a:r>
            <a:r>
              <a:rPr lang="en-US" altLang="zh-TW" dirty="0" smtClean="0"/>
              <a:t>overvie</a:t>
            </a:r>
            <a:r>
              <a:rPr lang="en-US" altLang="zh-TW" dirty="0"/>
              <a:t>w</a:t>
            </a:r>
            <a:endParaRPr lang="en-US" altLang="zh-TW" dirty="0" smtClean="0"/>
          </a:p>
          <a:p>
            <a:pPr lvl="1"/>
            <a:r>
              <a:rPr lang="zh-TW" altLang="en-US" dirty="0" smtClean="0"/>
              <a:t>完全無壓縮格式：</a:t>
            </a:r>
            <a:r>
              <a:rPr lang="en-US" altLang="zh-TW" dirty="0" smtClean="0"/>
              <a:t>*.bmp</a:t>
            </a:r>
            <a:r>
              <a:rPr lang="zh-TW" altLang="en-US" dirty="0" smtClean="0"/>
              <a:t>（</a:t>
            </a:r>
            <a:r>
              <a:rPr lang="en-US" altLang="zh-TW" dirty="0" smtClean="0"/>
              <a:t>bitmap</a:t>
            </a:r>
            <a:r>
              <a:rPr lang="zh-TW" altLang="en-US" dirty="0" smtClean="0"/>
              <a:t>）</a:t>
            </a:r>
            <a:endParaRPr lang="en-US" altLang="zh-TW" dirty="0" smtClean="0"/>
          </a:p>
          <a:p>
            <a:pPr lvl="1"/>
            <a:r>
              <a:rPr lang="zh-TW" altLang="en-US" dirty="0" smtClean="0"/>
              <a:t>無損壓縮格式：</a:t>
            </a:r>
            <a:endParaRPr lang="en-US" altLang="zh-TW" dirty="0" smtClean="0"/>
          </a:p>
          <a:p>
            <a:pPr lvl="2"/>
            <a:r>
              <a:rPr lang="en-US" altLang="zh-TW" dirty="0" smtClean="0"/>
              <a:t>*.</a:t>
            </a:r>
            <a:r>
              <a:rPr lang="en-US" altLang="zh-TW" dirty="0" err="1" smtClean="0"/>
              <a:t>png</a:t>
            </a:r>
            <a:endParaRPr lang="en-US" altLang="zh-TW" dirty="0" smtClean="0"/>
          </a:p>
          <a:p>
            <a:pPr lvl="2"/>
            <a:r>
              <a:rPr lang="en-US" altLang="zh-TW" dirty="0" smtClean="0"/>
              <a:t>*.tiff</a:t>
            </a:r>
          </a:p>
          <a:p>
            <a:pPr lvl="2"/>
            <a:r>
              <a:rPr lang="en-US" altLang="zh-TW" dirty="0" smtClean="0"/>
              <a:t>*.eps</a:t>
            </a:r>
          </a:p>
          <a:p>
            <a:pPr lvl="1"/>
            <a:r>
              <a:rPr lang="zh-TW" altLang="en-US" dirty="0" smtClean="0"/>
              <a:t>有損壓縮格式：</a:t>
            </a:r>
            <a:endParaRPr lang="en-US" altLang="zh-TW" dirty="0" smtClean="0"/>
          </a:p>
          <a:p>
            <a:pPr lvl="2"/>
            <a:r>
              <a:rPr lang="en-US" altLang="zh-TW" dirty="0" smtClean="0"/>
              <a:t>*.jpg</a:t>
            </a:r>
          </a:p>
          <a:p>
            <a:pPr lvl="2"/>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6</a:t>
            </a:fld>
            <a:endParaRPr lang="zh-TW" altLang="en-US"/>
          </a:p>
        </p:txBody>
      </p:sp>
    </p:spTree>
    <p:extLst>
      <p:ext uri="{BB962C8B-B14F-4D97-AF65-F5344CB8AC3E}">
        <p14:creationId xmlns:p14="http://schemas.microsoft.com/office/powerpoint/2010/main" val="2723119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解析度</a:t>
            </a:r>
            <a:endParaRPr lang="zh-TW" altLang="en-US" dirty="0"/>
          </a:p>
        </p:txBody>
      </p:sp>
      <p:sp>
        <p:nvSpPr>
          <p:cNvPr id="3" name="內容版面配置區 2"/>
          <p:cNvSpPr>
            <a:spLocks noGrp="1"/>
          </p:cNvSpPr>
          <p:nvPr>
            <p:ph idx="1"/>
          </p:nvPr>
        </p:nvSpPr>
        <p:spPr/>
        <p:txBody>
          <a:bodyPr/>
          <a:lstStyle/>
          <a:p>
            <a:r>
              <a:rPr lang="zh-TW" altLang="en-US" dirty="0" smtClean="0"/>
              <a:t>數位轉類比：解析度（</a:t>
            </a:r>
            <a:r>
              <a:rPr lang="en-US" altLang="zh-TW" dirty="0" smtClean="0"/>
              <a:t>resolution</a:t>
            </a:r>
            <a:r>
              <a:rPr lang="zh-TW" altLang="en-US" dirty="0" smtClean="0"/>
              <a:t>）的問</a:t>
            </a:r>
            <a:r>
              <a:rPr lang="zh-TW" altLang="en-US" dirty="0"/>
              <a:t>題</a:t>
            </a:r>
            <a:endParaRPr lang="en-US" altLang="zh-TW" dirty="0" smtClean="0"/>
          </a:p>
          <a:p>
            <a:pPr lvl="1"/>
            <a:r>
              <a:rPr lang="zh-TW" altLang="en-US" dirty="0"/>
              <a:t>類似</a:t>
            </a:r>
            <a:r>
              <a:rPr lang="en-US" altLang="zh-TW" dirty="0"/>
              <a:t>sampling</a:t>
            </a:r>
            <a:r>
              <a:rPr lang="zh-TW" altLang="en-US" dirty="0"/>
              <a:t> </a:t>
            </a:r>
            <a:r>
              <a:rPr lang="en-US" altLang="zh-TW" dirty="0"/>
              <a:t>frequency</a:t>
            </a:r>
            <a:r>
              <a:rPr lang="zh-TW" altLang="en-US" dirty="0"/>
              <a:t>的</a:t>
            </a:r>
            <a:r>
              <a:rPr lang="zh-TW" altLang="en-US" dirty="0" smtClean="0"/>
              <a:t>概念</a:t>
            </a:r>
            <a:endParaRPr lang="en-US" altLang="zh-TW" dirty="0" smtClean="0"/>
          </a:p>
          <a:p>
            <a:pPr lvl="1"/>
            <a:r>
              <a:rPr lang="en-US" altLang="zh-TW" dirty="0"/>
              <a:t>P</a:t>
            </a:r>
            <a:r>
              <a:rPr lang="en-US" altLang="zh-TW" dirty="0" smtClean="0"/>
              <a:t>PI</a:t>
            </a:r>
            <a:r>
              <a:rPr lang="zh-TW" altLang="en-US" dirty="0" smtClean="0"/>
              <a:t>（</a:t>
            </a:r>
            <a:r>
              <a:rPr lang="en-US" altLang="zh-TW" dirty="0" smtClean="0"/>
              <a:t>pixels</a:t>
            </a:r>
            <a:r>
              <a:rPr lang="zh-TW" altLang="en-US" dirty="0" smtClean="0"/>
              <a:t> </a:t>
            </a:r>
            <a:r>
              <a:rPr lang="en-US" altLang="zh-TW" dirty="0" smtClean="0"/>
              <a:t>per</a:t>
            </a:r>
            <a:r>
              <a:rPr lang="zh-TW" altLang="en-US" dirty="0" smtClean="0"/>
              <a:t> </a:t>
            </a:r>
            <a:r>
              <a:rPr lang="en-US" altLang="zh-TW" dirty="0" smtClean="0"/>
              <a:t>inches</a:t>
            </a:r>
            <a:r>
              <a:rPr lang="zh-TW" altLang="en-US" dirty="0" smtClean="0"/>
              <a:t>）：用於螢幕顯示，通常是顯示器先決</a:t>
            </a:r>
            <a:endParaRPr lang="en-US" altLang="zh-TW" dirty="0" smtClean="0"/>
          </a:p>
          <a:p>
            <a:pPr lvl="1"/>
            <a:r>
              <a:rPr lang="en-US" altLang="zh-TW" dirty="0" smtClean="0"/>
              <a:t>DPI</a:t>
            </a:r>
            <a:r>
              <a:rPr lang="zh-TW" altLang="en-US" dirty="0" smtClean="0"/>
              <a:t>（</a:t>
            </a:r>
            <a:r>
              <a:rPr lang="en-US" altLang="zh-TW" dirty="0" smtClean="0"/>
              <a:t>dots per inches</a:t>
            </a:r>
            <a:r>
              <a:rPr lang="zh-TW" altLang="en-US" dirty="0" smtClean="0"/>
              <a:t>）：用於印刷，常用的值為</a:t>
            </a:r>
            <a:r>
              <a:rPr lang="en-US" altLang="zh-TW" dirty="0" smtClean="0"/>
              <a:t>300dpi</a:t>
            </a:r>
            <a:endParaRPr lang="zh-TW" altLang="en-US" dirty="0"/>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7</a:t>
            </a:fld>
            <a:endParaRPr lang="zh-TW" altLang="en-US"/>
          </a:p>
        </p:txBody>
      </p:sp>
    </p:spTree>
    <p:extLst>
      <p:ext uri="{BB962C8B-B14F-4D97-AF65-F5344CB8AC3E}">
        <p14:creationId xmlns:p14="http://schemas.microsoft.com/office/powerpoint/2010/main" val="4198427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解析度</a:t>
            </a:r>
            <a:endParaRPr lang="zh-TW" altLang="en-US" dirty="0"/>
          </a:p>
        </p:txBody>
      </p:sp>
      <p:sp>
        <p:nvSpPr>
          <p:cNvPr id="3" name="內容版面配置區 2"/>
          <p:cNvSpPr>
            <a:spLocks noGrp="1"/>
          </p:cNvSpPr>
          <p:nvPr>
            <p:ph idx="1"/>
          </p:nvPr>
        </p:nvSpPr>
        <p:spPr/>
        <p:txBody>
          <a:bodyPr>
            <a:normAutofit/>
          </a:bodyPr>
          <a:lstStyle/>
          <a:p>
            <a:r>
              <a:rPr lang="en-US" altLang="zh-TW" dirty="0" smtClean="0"/>
              <a:t>Photoshop</a:t>
            </a:r>
            <a:r>
              <a:rPr lang="zh-TW" altLang="en-US" dirty="0" smtClean="0"/>
              <a:t>創檔案為例</a:t>
            </a:r>
            <a:endParaRPr lang="zh-TW" altLang="en-US" dirty="0"/>
          </a:p>
        </p:txBody>
      </p:sp>
      <p:pic>
        <p:nvPicPr>
          <p:cNvPr id="51" name="圖片 50"/>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1805049" y="2457150"/>
            <a:ext cx="3579495" cy="1635885"/>
          </a:xfrm>
          <a:prstGeom prst="rect">
            <a:avLst/>
          </a:prstGeom>
        </p:spPr>
      </p:pic>
      <p:pic>
        <p:nvPicPr>
          <p:cNvPr id="52" name="圖片 5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27557" y="2428075"/>
            <a:ext cx="3579495" cy="1639652"/>
          </a:xfrm>
          <a:prstGeom prst="rect">
            <a:avLst/>
          </a:prstGeom>
        </p:spPr>
      </p:pic>
      <p:pic>
        <p:nvPicPr>
          <p:cNvPr id="56" name="圖片 5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05050" y="4172044"/>
            <a:ext cx="3579495" cy="1644156"/>
          </a:xfrm>
          <a:prstGeom prst="rect">
            <a:avLst/>
          </a:prstGeom>
        </p:spPr>
      </p:pic>
      <p:pic>
        <p:nvPicPr>
          <p:cNvPr id="57" name="圖片 5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27557" y="4176101"/>
            <a:ext cx="3579495" cy="1640099"/>
          </a:xfrm>
          <a:prstGeom prst="rect">
            <a:avLst/>
          </a:prstGeom>
        </p:spPr>
      </p:pic>
      <p:cxnSp>
        <p:nvCxnSpPr>
          <p:cNvPr id="70" name="直線單箭頭接點 69"/>
          <p:cNvCxnSpPr/>
          <p:nvPr/>
        </p:nvCxnSpPr>
        <p:spPr>
          <a:xfrm>
            <a:off x="5490272" y="3313193"/>
            <a:ext cx="101917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490272" y="5065793"/>
            <a:ext cx="101917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8417304" y="6453718"/>
            <a:ext cx="377827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a:t>
            </a:r>
            <a:r>
              <a:rPr lang="en-US" altLang="zh-TW" dirty="0" smtClean="0">
                <a:solidFill>
                  <a:schemeClr val="bg1"/>
                </a:solidFill>
                <a:latin typeface="微軟正黑體" panose="020B0604030504040204" pitchFamily="34" charset="-120"/>
                <a:ea typeface="微軟正黑體" panose="020B0604030504040204" pitchFamily="34" charset="-120"/>
              </a:rPr>
              <a:t>Adobe Photoshop</a:t>
            </a:r>
            <a:r>
              <a:rPr lang="zh-TW" altLang="en-US" dirty="0" smtClean="0">
                <a:solidFill>
                  <a:schemeClr val="bg1"/>
                </a:solidFill>
                <a:latin typeface="微軟正黑體" panose="020B0604030504040204" pitchFamily="34" charset="-120"/>
                <a:ea typeface="微軟正黑體" panose="020B0604030504040204" pitchFamily="34" charset="-120"/>
              </a:rPr>
              <a:t>截圖</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8</a:t>
            </a:fld>
            <a:endParaRPr lang="zh-TW" altLang="en-US"/>
          </a:p>
        </p:txBody>
      </p:sp>
    </p:spTree>
    <p:extLst>
      <p:ext uri="{BB962C8B-B14F-4D97-AF65-F5344CB8AC3E}">
        <p14:creationId xmlns:p14="http://schemas.microsoft.com/office/powerpoint/2010/main" val="3889557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圖片 5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8745" y="2768600"/>
            <a:ext cx="3667255" cy="2749201"/>
          </a:xfrm>
          <a:prstGeom prst="rect">
            <a:avLst/>
          </a:prstGeom>
        </p:spPr>
      </p:pic>
      <p:sp>
        <p:nvSpPr>
          <p:cNvPr id="2" name="標題 1"/>
          <p:cNvSpPr>
            <a:spLocks noGrp="1"/>
          </p:cNvSpPr>
          <p:nvPr>
            <p:ph type="title"/>
          </p:nvPr>
        </p:nvSpPr>
        <p:spPr/>
        <p:txBody>
          <a:bodyPr/>
          <a:lstStyle/>
          <a:p>
            <a:r>
              <a:rPr lang="zh-TW" altLang="en-US" dirty="0" smtClean="0"/>
              <a:t>解析度</a:t>
            </a:r>
            <a:endParaRPr lang="zh-TW" altLang="en-US" dirty="0"/>
          </a:p>
        </p:txBody>
      </p:sp>
      <p:sp>
        <p:nvSpPr>
          <p:cNvPr id="3" name="內容版面配置區 2"/>
          <p:cNvSpPr>
            <a:spLocks noGrp="1"/>
          </p:cNvSpPr>
          <p:nvPr>
            <p:ph idx="1"/>
          </p:nvPr>
        </p:nvSpPr>
        <p:spPr/>
        <p:txBody>
          <a:bodyPr/>
          <a:lstStyle/>
          <a:p>
            <a:pPr lvl="1"/>
            <a:r>
              <a:rPr lang="en-US" altLang="zh-TW" dirty="0" smtClean="0"/>
              <a:t>PPI</a:t>
            </a:r>
            <a:r>
              <a:rPr lang="zh-TW" altLang="en-US" dirty="0" smtClean="0"/>
              <a:t>（</a:t>
            </a:r>
            <a:r>
              <a:rPr lang="en-US" altLang="zh-TW" dirty="0" smtClean="0"/>
              <a:t>pixels</a:t>
            </a:r>
            <a:r>
              <a:rPr lang="zh-TW" altLang="en-US" dirty="0" smtClean="0"/>
              <a:t> </a:t>
            </a:r>
            <a:r>
              <a:rPr lang="en-US" altLang="zh-TW" dirty="0" smtClean="0"/>
              <a:t>per</a:t>
            </a:r>
            <a:r>
              <a:rPr lang="zh-TW" altLang="en-US" dirty="0" smtClean="0"/>
              <a:t> </a:t>
            </a:r>
            <a:r>
              <a:rPr lang="en-US" altLang="zh-TW" dirty="0" smtClean="0"/>
              <a:t>inches</a:t>
            </a:r>
            <a:r>
              <a:rPr lang="zh-TW" altLang="en-US" dirty="0" smtClean="0"/>
              <a:t>）</a:t>
            </a:r>
            <a:endParaRPr lang="en-US" altLang="zh-TW" dirty="0" smtClean="0"/>
          </a:p>
          <a:p>
            <a:pPr marL="200025" lvl="1" indent="0">
              <a:buNone/>
            </a:pPr>
            <a:r>
              <a:rPr lang="en-US" altLang="zh-TW" dirty="0"/>
              <a:t>	</a:t>
            </a:r>
            <a:endParaRPr lang="zh-TW" altLang="en-US" dirty="0"/>
          </a:p>
        </p:txBody>
      </p:sp>
      <p:cxnSp>
        <p:nvCxnSpPr>
          <p:cNvPr id="27" name="直線單箭頭接點 26"/>
          <p:cNvCxnSpPr/>
          <p:nvPr/>
        </p:nvCxnSpPr>
        <p:spPr>
          <a:xfrm>
            <a:off x="1107655" y="2679024"/>
            <a:ext cx="366897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a:off x="4952586" y="2876448"/>
            <a:ext cx="0" cy="20083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4952586" y="3418940"/>
            <a:ext cx="1386918" cy="646331"/>
          </a:xfrm>
          <a:prstGeom prst="rect">
            <a:avLst/>
          </a:prstGeom>
          <a:noFill/>
        </p:spPr>
        <p:txBody>
          <a:bodyPr wrap="none" rtlCol="0">
            <a:spAutoFit/>
          </a:bodyPr>
          <a:lstStyle/>
          <a:p>
            <a:r>
              <a:rPr lang="en-US" altLang="zh-TW" dirty="0" smtClean="0"/>
              <a:t>30.7cm</a:t>
            </a:r>
          </a:p>
          <a:p>
            <a:r>
              <a:rPr lang="en-US" altLang="zh-TW" dirty="0" smtClean="0"/>
              <a:t>(12.1 inches)</a:t>
            </a:r>
            <a:endParaRPr lang="zh-TW" altLang="en-US" dirty="0"/>
          </a:p>
        </p:txBody>
      </p:sp>
      <p:sp>
        <p:nvSpPr>
          <p:cNvPr id="30" name="文字方塊 29"/>
          <p:cNvSpPr txBox="1"/>
          <p:nvPr/>
        </p:nvSpPr>
        <p:spPr>
          <a:xfrm>
            <a:off x="1903233" y="2309692"/>
            <a:ext cx="2077813" cy="369332"/>
          </a:xfrm>
          <a:prstGeom prst="rect">
            <a:avLst/>
          </a:prstGeom>
          <a:noFill/>
        </p:spPr>
        <p:txBody>
          <a:bodyPr wrap="none" rtlCol="0">
            <a:spAutoFit/>
          </a:bodyPr>
          <a:lstStyle/>
          <a:p>
            <a:r>
              <a:rPr lang="en-US" altLang="zh-TW" dirty="0" smtClean="0"/>
              <a:t>54.6cm(21.5 inches)</a:t>
            </a:r>
            <a:endParaRPr lang="zh-TW" altLang="en-US" dirty="0"/>
          </a:p>
        </p:txBody>
      </p:sp>
      <p:cxnSp>
        <p:nvCxnSpPr>
          <p:cNvPr id="43" name="直線單箭頭接點 42"/>
          <p:cNvCxnSpPr/>
          <p:nvPr/>
        </p:nvCxnSpPr>
        <p:spPr>
          <a:xfrm>
            <a:off x="6429821" y="2679024"/>
            <a:ext cx="366897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10189027" y="2876448"/>
            <a:ext cx="0" cy="20083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文字方塊 44"/>
          <p:cNvSpPr txBox="1"/>
          <p:nvPr/>
        </p:nvSpPr>
        <p:spPr>
          <a:xfrm>
            <a:off x="10189027" y="3418940"/>
            <a:ext cx="1386918" cy="646331"/>
          </a:xfrm>
          <a:prstGeom prst="rect">
            <a:avLst/>
          </a:prstGeom>
          <a:noFill/>
        </p:spPr>
        <p:txBody>
          <a:bodyPr wrap="none" rtlCol="0">
            <a:spAutoFit/>
          </a:bodyPr>
          <a:lstStyle/>
          <a:p>
            <a:r>
              <a:rPr lang="en-US" altLang="zh-TW" smtClean="0"/>
              <a:t>30.7cm</a:t>
            </a:r>
          </a:p>
          <a:p>
            <a:r>
              <a:rPr lang="en-US" altLang="zh-TW" smtClean="0"/>
              <a:t>(12.1 inches)</a:t>
            </a:r>
            <a:endParaRPr lang="zh-TW" altLang="en-US" dirty="0"/>
          </a:p>
        </p:txBody>
      </p:sp>
      <p:sp>
        <p:nvSpPr>
          <p:cNvPr id="46" name="文字方塊 45"/>
          <p:cNvSpPr txBox="1"/>
          <p:nvPr/>
        </p:nvSpPr>
        <p:spPr>
          <a:xfrm>
            <a:off x="7225399" y="2309692"/>
            <a:ext cx="2077813" cy="369332"/>
          </a:xfrm>
          <a:prstGeom prst="rect">
            <a:avLst/>
          </a:prstGeom>
          <a:noFill/>
        </p:spPr>
        <p:txBody>
          <a:bodyPr wrap="none" rtlCol="0">
            <a:spAutoFit/>
          </a:bodyPr>
          <a:lstStyle/>
          <a:p>
            <a:r>
              <a:rPr lang="en-US" altLang="zh-TW" dirty="0" smtClean="0"/>
              <a:t>54.6cm(21.5 inches)</a:t>
            </a:r>
            <a:endParaRPr lang="zh-TW" altLang="en-US" dirty="0"/>
          </a:p>
        </p:txBody>
      </p:sp>
      <p:sp>
        <p:nvSpPr>
          <p:cNvPr id="38" name="文字方塊 37"/>
          <p:cNvSpPr txBox="1"/>
          <p:nvPr/>
        </p:nvSpPr>
        <p:spPr>
          <a:xfrm>
            <a:off x="4047567" y="5221302"/>
            <a:ext cx="1636987" cy="369332"/>
          </a:xfrm>
          <a:prstGeom prst="rect">
            <a:avLst/>
          </a:prstGeom>
          <a:noFill/>
        </p:spPr>
        <p:txBody>
          <a:bodyPr wrap="none" rtlCol="0">
            <a:spAutoFit/>
          </a:bodyPr>
          <a:lstStyle/>
          <a:p>
            <a:r>
              <a:rPr lang="en-US" altLang="zh-TW" dirty="0" smtClean="0">
                <a:solidFill>
                  <a:srgbClr val="FF0000"/>
                </a:solidFill>
              </a:rPr>
              <a:t>HD(1280 x 720)</a:t>
            </a:r>
            <a:endParaRPr lang="zh-TW" altLang="en-US" dirty="0">
              <a:solidFill>
                <a:srgbClr val="FF0000"/>
              </a:solidFill>
            </a:endParaRPr>
          </a:p>
        </p:txBody>
      </p:sp>
      <p:sp>
        <p:nvSpPr>
          <p:cNvPr id="48" name="文字方塊 47"/>
          <p:cNvSpPr txBox="1"/>
          <p:nvPr/>
        </p:nvSpPr>
        <p:spPr>
          <a:xfrm>
            <a:off x="9852959" y="5221302"/>
            <a:ext cx="1859805" cy="369332"/>
          </a:xfrm>
          <a:prstGeom prst="rect">
            <a:avLst/>
          </a:prstGeom>
          <a:noFill/>
        </p:spPr>
        <p:txBody>
          <a:bodyPr wrap="none" rtlCol="0">
            <a:spAutoFit/>
          </a:bodyPr>
          <a:lstStyle/>
          <a:p>
            <a:r>
              <a:rPr lang="en-US" altLang="zh-TW" dirty="0" smtClean="0">
                <a:solidFill>
                  <a:srgbClr val="FF0000"/>
                </a:solidFill>
              </a:rPr>
              <a:t>FHD(1920 x 1080)</a:t>
            </a:r>
            <a:endParaRPr lang="zh-TW" altLang="en-US" dirty="0">
              <a:solidFill>
                <a:srgbClr val="FF0000"/>
              </a:solidFill>
            </a:endParaRPr>
          </a:p>
        </p:txBody>
      </p:sp>
      <p:pic>
        <p:nvPicPr>
          <p:cNvPr id="54" name="圖片 5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13783" y="2768600"/>
            <a:ext cx="3667255" cy="2749201"/>
          </a:xfrm>
          <a:prstGeom prst="rect">
            <a:avLst/>
          </a:prstGeom>
        </p:spPr>
      </p:pic>
      <p:sp>
        <p:nvSpPr>
          <p:cNvPr id="5" name="文字方塊 4"/>
          <p:cNvSpPr txBox="1"/>
          <p:nvPr/>
        </p:nvSpPr>
        <p:spPr>
          <a:xfrm>
            <a:off x="2634742" y="5774003"/>
            <a:ext cx="715260" cy="369332"/>
          </a:xfrm>
          <a:prstGeom prst="rect">
            <a:avLst/>
          </a:prstGeom>
          <a:noFill/>
        </p:spPr>
        <p:txBody>
          <a:bodyPr wrap="none" rtlCol="0">
            <a:spAutoFit/>
          </a:bodyPr>
          <a:lstStyle/>
          <a:p>
            <a:r>
              <a:rPr lang="en-US" altLang="zh-TW" dirty="0" smtClean="0"/>
              <a:t>60ppi</a:t>
            </a:r>
            <a:endParaRPr lang="zh-TW" altLang="en-US" dirty="0"/>
          </a:p>
        </p:txBody>
      </p:sp>
      <p:sp>
        <p:nvSpPr>
          <p:cNvPr id="21" name="文字方塊 20"/>
          <p:cNvSpPr txBox="1"/>
          <p:nvPr/>
        </p:nvSpPr>
        <p:spPr>
          <a:xfrm>
            <a:off x="7889780" y="5774003"/>
            <a:ext cx="715260" cy="369332"/>
          </a:xfrm>
          <a:prstGeom prst="rect">
            <a:avLst/>
          </a:prstGeom>
          <a:noFill/>
        </p:spPr>
        <p:txBody>
          <a:bodyPr wrap="none" rtlCol="0">
            <a:spAutoFit/>
          </a:bodyPr>
          <a:lstStyle/>
          <a:p>
            <a:r>
              <a:rPr lang="en-US" altLang="zh-TW" dirty="0" smtClean="0"/>
              <a:t>90ppi</a:t>
            </a:r>
            <a:endParaRPr lang="zh-TW" altLang="en-US" dirty="0"/>
          </a:p>
        </p:txBody>
      </p:sp>
      <p:cxnSp>
        <p:nvCxnSpPr>
          <p:cNvPr id="22" name="直線單箭頭接點 21"/>
          <p:cNvCxnSpPr/>
          <p:nvPr/>
        </p:nvCxnSpPr>
        <p:spPr>
          <a:xfrm>
            <a:off x="6540370" y="4323119"/>
            <a:ext cx="228810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文字方塊 22"/>
          <p:cNvSpPr txBox="1"/>
          <p:nvPr/>
        </p:nvSpPr>
        <p:spPr>
          <a:xfrm>
            <a:off x="7246640" y="4275847"/>
            <a:ext cx="875561" cy="369332"/>
          </a:xfrm>
          <a:prstGeom prst="rect">
            <a:avLst/>
          </a:prstGeom>
          <a:noFill/>
        </p:spPr>
        <p:txBody>
          <a:bodyPr wrap="none" rtlCol="0">
            <a:spAutoFit/>
          </a:bodyPr>
          <a:lstStyle/>
          <a:p>
            <a:r>
              <a:rPr lang="en-US" altLang="zh-TW" dirty="0" smtClean="0"/>
              <a:t>36.4cm</a:t>
            </a:r>
            <a:endParaRPr lang="zh-TW" altLang="en-US" dirty="0"/>
          </a:p>
        </p:txBody>
      </p:sp>
      <p:pic>
        <p:nvPicPr>
          <p:cNvPr id="6" name="圖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9444" y="2883390"/>
            <a:ext cx="3488176" cy="1961318"/>
          </a:xfrm>
          <a:prstGeom prst="rect">
            <a:avLst/>
          </a:prstGeom>
        </p:spPr>
      </p:pic>
      <p:pic>
        <p:nvPicPr>
          <p:cNvPr id="25" name="圖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4781" y="2889659"/>
            <a:ext cx="2325600" cy="1307629"/>
          </a:xfrm>
          <a:prstGeom prst="rect">
            <a:avLst/>
          </a:prstGeom>
        </p:spPr>
      </p:pic>
      <p:sp>
        <p:nvSpPr>
          <p:cNvPr id="24" name="文字方塊 23"/>
          <p:cNvSpPr txBox="1"/>
          <p:nvPr/>
        </p:nvSpPr>
        <p:spPr>
          <a:xfrm>
            <a:off x="9929842" y="6453718"/>
            <a:ext cx="2262158" cy="369332"/>
          </a:xfrm>
          <a:prstGeom prst="rect">
            <a:avLst/>
          </a:prstGeom>
          <a:noFill/>
        </p:spPr>
        <p:txBody>
          <a:bodyPr wrap="non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圖片來源：自行拍攝</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7B703C2B-735C-4AE6-9107-0D03750D4CAB}" type="slidenum">
              <a:rPr lang="zh-TW" altLang="en-US" smtClean="0"/>
              <a:t>9</a:t>
            </a:fld>
            <a:endParaRPr lang="zh-TW" altLang="en-US"/>
          </a:p>
        </p:txBody>
      </p:sp>
    </p:spTree>
    <p:extLst>
      <p:ext uri="{BB962C8B-B14F-4D97-AF65-F5344CB8AC3E}">
        <p14:creationId xmlns:p14="http://schemas.microsoft.com/office/powerpoint/2010/main" val="3417780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2701</TotalTime>
  <Words>2881</Words>
  <Application>Microsoft Macintosh PowerPoint</Application>
  <PresentationFormat>寬螢幕</PresentationFormat>
  <Paragraphs>429</Paragraphs>
  <Slides>44</Slides>
  <Notes>39</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44</vt:i4>
      </vt:variant>
    </vt:vector>
  </HeadingPairs>
  <TitlesOfParts>
    <vt:vector size="52" baseType="lpstr">
      <vt:lpstr>Calibri</vt:lpstr>
      <vt:lpstr>Calibri Light</vt:lpstr>
      <vt:lpstr>Cambria Math</vt:lpstr>
      <vt:lpstr>Microsoft JhengHei</vt:lpstr>
      <vt:lpstr>Wingdings</vt:lpstr>
      <vt:lpstr>微軟正黑體</vt:lpstr>
      <vt:lpstr>新細明體</vt:lpstr>
      <vt:lpstr>回顧</vt:lpstr>
      <vt:lpstr>談數位影像及數位攝影</vt:lpstr>
      <vt:lpstr>動機</vt:lpstr>
      <vt:lpstr>大綱</vt:lpstr>
      <vt:lpstr>大綱</vt:lpstr>
      <vt:lpstr>數位影像概念</vt:lpstr>
      <vt:lpstr>數位影像格式</vt:lpstr>
      <vt:lpstr>解析度</vt:lpstr>
      <vt:lpstr>解析度</vt:lpstr>
      <vt:lpstr>解析度</vt:lpstr>
      <vt:lpstr>如何取得數位影像？</vt:lpstr>
      <vt:lpstr>大綱</vt:lpstr>
      <vt:lpstr>數位攝影概念</vt:lpstr>
      <vt:lpstr>數位攝影概念－歷史</vt:lpstr>
      <vt:lpstr>數位攝影概念－歷史</vt:lpstr>
      <vt:lpstr>數位攝影概念－歷史</vt:lpstr>
      <vt:lpstr>數位攝影概念</vt:lpstr>
      <vt:lpstr>感光元件</vt:lpstr>
      <vt:lpstr>感光元件</vt:lpstr>
      <vt:lpstr>數位攝影應用－感光元件比較</vt:lpstr>
      <vt:lpstr>ISO值</vt:lpstr>
      <vt:lpstr>ISO值</vt:lpstr>
      <vt:lpstr>ISO值</vt:lpstr>
      <vt:lpstr>焦距</vt:lpstr>
      <vt:lpstr>焦距</vt:lpstr>
      <vt:lpstr>焦距</vt:lpstr>
      <vt:lpstr>焦距</vt:lpstr>
      <vt:lpstr>光圈、快門</vt:lpstr>
      <vt:lpstr>大綱</vt:lpstr>
      <vt:lpstr>數位攝影應用</vt:lpstr>
      <vt:lpstr>常見相機有哪些？</vt:lpstr>
      <vt:lpstr>曝光三要素</vt:lpstr>
      <vt:lpstr>曝光模式</vt:lpstr>
      <vt:lpstr>看懂鏡頭</vt:lpstr>
      <vt:lpstr>拍攝人物－景深</vt:lpstr>
      <vt:lpstr>數位攝影應用－拍攝人物</vt:lpstr>
      <vt:lpstr>拍攝風景</vt:lpstr>
      <vt:lpstr>拍攝風景</vt:lpstr>
      <vt:lpstr>數位攝影應用－分辨畫質好壞</vt:lpstr>
      <vt:lpstr>數位攝影應用－分辨畫質好壞</vt:lpstr>
      <vt:lpstr>數位攝影應用－分辨畫質好壞</vt:lpstr>
      <vt:lpstr>大綱</vt:lpstr>
      <vt:lpstr>結論</vt:lpstr>
      <vt:lpstr>參考資料</vt:lpstr>
      <vt:lpstr>參考資料</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談數位影像及數位攝影</dc:title>
  <dc:creator>Kred Chen</dc:creator>
  <cp:lastModifiedBy>Kred Chen</cp:lastModifiedBy>
  <cp:revision>201</cp:revision>
  <dcterms:created xsi:type="dcterms:W3CDTF">2015-10-05T05:09:47Z</dcterms:created>
  <dcterms:modified xsi:type="dcterms:W3CDTF">2015-10-28T07:01:46Z</dcterms:modified>
</cp:coreProperties>
</file>