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9"/>
  </p:handoutMasterIdLst>
  <p:sldIdLst>
    <p:sldId id="256" r:id="rId2"/>
    <p:sldId id="278" r:id="rId3"/>
    <p:sldId id="257" r:id="rId4"/>
    <p:sldId id="258" r:id="rId5"/>
    <p:sldId id="259" r:id="rId6"/>
    <p:sldId id="260" r:id="rId7"/>
    <p:sldId id="279" r:id="rId8"/>
    <p:sldId id="280" r:id="rId9"/>
    <p:sldId id="261" r:id="rId10"/>
    <p:sldId id="271" r:id="rId11"/>
    <p:sldId id="281" r:id="rId12"/>
    <p:sldId id="262" r:id="rId13"/>
    <p:sldId id="272" r:id="rId14"/>
    <p:sldId id="263" r:id="rId15"/>
    <p:sldId id="265" r:id="rId16"/>
    <p:sldId id="273" r:id="rId17"/>
    <p:sldId id="266" r:id="rId18"/>
    <p:sldId id="267" r:id="rId19"/>
    <p:sldId id="268" r:id="rId20"/>
    <p:sldId id="269" r:id="rId21"/>
    <p:sldId id="270" r:id="rId22"/>
    <p:sldId id="264" r:id="rId23"/>
    <p:sldId id="274" r:id="rId24"/>
    <p:sldId id="277" r:id="rId25"/>
    <p:sldId id="282" r:id="rId26"/>
    <p:sldId id="283" r:id="rId27"/>
    <p:sldId id="275" r:id="rId28"/>
  </p:sldIdLst>
  <p:sldSz cx="9144000" cy="6858000" type="screen4x3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770CC-5BCC-40B1-90CE-C839A000A35C}" type="datetimeFigureOut">
              <a:rPr lang="zh-TW" altLang="en-US" smtClean="0"/>
              <a:t>2013/4/26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8D9DF-53FB-4237-937E-5DA79CD01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68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2013/4/26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2013/4/26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2013/4/26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ZurRt0Tid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Morphing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/>
          <a:lstStyle/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WU PO-HUNG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WARPING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2800" dirty="0">
              <a:solidFill>
                <a:srgbClr val="0070C0"/>
              </a:solidFill>
              <a:latin typeface="Times New Roman" pitchFamily="18" charset="0"/>
              <a:ea typeface="新細明體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itchFamily="18" charset="0"/>
                <a:ea typeface="新細明體" charset="-120"/>
              </a:rPr>
              <a:t/>
            </a:r>
            <a:br>
              <a:rPr lang="en-US" altLang="zh-TW" dirty="0">
                <a:latin typeface="Times New Roman" pitchFamily="18" charset="0"/>
                <a:ea typeface="新細明體" charset="-120"/>
              </a:rPr>
            </a:br>
            <a:endParaRPr lang="zh-TW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128" y="1268760"/>
            <a:ext cx="83724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3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WARPING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851223"/>
              </p:ext>
            </p:extLst>
          </p:nvPr>
        </p:nvGraphicFramePr>
        <p:xfrm>
          <a:off x="827584" y="2420888"/>
          <a:ext cx="222091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Photo Editor 사진" r:id="rId3" imgW="1961905" imgH="2895238" progId="MSPhotoEd.3">
                  <p:embed/>
                </p:oleObj>
              </mc:Choice>
              <mc:Fallback>
                <p:oleObj name="Photo Editor 사진" r:id="rId3" imgW="1961905" imgH="2895238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20888"/>
                        <a:ext cx="2220913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78504"/>
              </p:ext>
            </p:extLst>
          </p:nvPr>
        </p:nvGraphicFramePr>
        <p:xfrm>
          <a:off x="3329484" y="1811288"/>
          <a:ext cx="23749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Photo Editor 사진" r:id="rId5" imgW="1961905" imgH="2895238" progId="MSPhotoEd.3">
                  <p:embed/>
                </p:oleObj>
              </mc:Choice>
              <mc:Fallback>
                <p:oleObj name="Photo Editor 사진" r:id="rId5" imgW="1961905" imgH="2895238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9484" y="1811288"/>
                        <a:ext cx="23749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26972"/>
              </p:ext>
            </p:extLst>
          </p:nvPr>
        </p:nvGraphicFramePr>
        <p:xfrm>
          <a:off x="6009184" y="2420888"/>
          <a:ext cx="222091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Photo Editor 사진" r:id="rId7" imgW="1961905" imgH="2895238" progId="MSPhotoEd.3">
                  <p:embed/>
                </p:oleObj>
              </mc:Choice>
              <mc:Fallback>
                <p:oleObj name="Photo Editor 사진" r:id="rId7" imgW="1961905" imgH="2895238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184" y="2420888"/>
                        <a:ext cx="2220913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12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WARPING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 Two ways to warp an image</a:t>
            </a:r>
            <a:r>
              <a:rPr lang="en-US" altLang="zh-TW" sz="2800" dirty="0" smtClean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:</a:t>
            </a:r>
            <a: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/>
            </a:r>
            <a:b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</a:br>
            <a: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   </a:t>
            </a:r>
            <a: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新細明體" charset="-120"/>
                <a:sym typeface="Wingdings" pitchFamily="2" charset="2"/>
              </a:rPr>
              <a:t> Forward mapping.</a:t>
            </a:r>
            <a:b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新細明體" charset="-120"/>
                <a:sym typeface="Wingdings" pitchFamily="2" charset="2"/>
              </a:rPr>
            </a:br>
            <a: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新細明體" charset="-120"/>
                <a:sym typeface="Wingdings" pitchFamily="2" charset="2"/>
              </a:rPr>
              <a:t>    Reverse mapping.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03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WARPING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新細明體" charset="-120"/>
                <a:sym typeface="Wingdings" pitchFamily="2" charset="2"/>
              </a:rPr>
              <a:t>Forward </a:t>
            </a:r>
            <a:r>
              <a:rPr lang="en-US" altLang="zh-TW" sz="2800" dirty="0" smtClean="0">
                <a:solidFill>
                  <a:srgbClr val="0070C0"/>
                </a:solidFill>
                <a:latin typeface="Times New Roman" pitchFamily="18" charset="0"/>
                <a:ea typeface="新細明體" charset="-120"/>
                <a:sym typeface="Wingdings" pitchFamily="2" charset="2"/>
              </a:rPr>
              <a:t>mapping</a:t>
            </a:r>
          </a:p>
          <a:p>
            <a:pPr lvl="1"/>
            <a:r>
              <a:rPr lang="en-US" altLang="ko-KR" dirty="0">
                <a:ea typeface="굴림" pitchFamily="34" charset="-127"/>
              </a:rPr>
              <a:t>Some destination pixels may not be covered</a:t>
            </a:r>
          </a:p>
          <a:p>
            <a:pPr lvl="1"/>
            <a:r>
              <a:rPr lang="en-US" altLang="ko-KR" dirty="0">
                <a:ea typeface="굴림" pitchFamily="34" charset="-127"/>
              </a:rPr>
              <a:t>Many source pixels can map to the same </a:t>
            </a:r>
            <a:endParaRPr lang="zh-TW" alt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39" y="3068960"/>
            <a:ext cx="6399213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5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WARPING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0070C0"/>
                </a:solidFill>
              </a:rPr>
              <a:t>Inverse mapping</a:t>
            </a:r>
          </a:p>
          <a:p>
            <a:pPr lvl="1"/>
            <a:r>
              <a:rPr lang="en-US" altLang="ko-KR" dirty="0">
                <a:ea typeface="굴림" pitchFamily="34" charset="-127"/>
              </a:rPr>
              <a:t>Must resample source</a:t>
            </a:r>
          </a:p>
          <a:p>
            <a:pPr lvl="1"/>
            <a:r>
              <a:rPr lang="en-US" altLang="ko-KR" dirty="0">
                <a:ea typeface="굴림" pitchFamily="34" charset="-127"/>
              </a:rPr>
              <a:t>May oversample, but much simpler</a:t>
            </a:r>
            <a:r>
              <a:rPr lang="en-US" altLang="ko-KR" dirty="0" smtClean="0">
                <a:ea typeface="굴림" pitchFamily="34" charset="-127"/>
              </a:rPr>
              <a:t>!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However</a:t>
            </a:r>
            <a:r>
              <a:rPr lang="en-US" altLang="zh-TW" dirty="0">
                <a:ea typeface="新細明體" charset="-120"/>
              </a:rPr>
              <a:t>, it requires an invertible warp function—not always possible</a:t>
            </a:r>
            <a:endParaRPr lang="en-US" altLang="ko-KR" dirty="0">
              <a:ea typeface="굴림" pitchFamily="34" charset="-127"/>
            </a:endParaRPr>
          </a:p>
          <a:p>
            <a:pPr marL="0" indent="0">
              <a:buNone/>
            </a:pPr>
            <a:endParaRPr lang="zh-TW" altLang="en-US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03" y="3608784"/>
            <a:ext cx="73898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4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Evaluate source image at arbitrary (u, v)</a:t>
            </a:r>
          </a:p>
          <a:p>
            <a:pPr lvl="1"/>
            <a:r>
              <a:rPr lang="en-US" altLang="ko-KR" dirty="0">
                <a:ea typeface="굴림" pitchFamily="34" charset="-127"/>
              </a:rPr>
              <a:t>(u, v) does not usually have integer coordinates</a:t>
            </a:r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763688" y="2852935"/>
            <a:ext cx="5215879" cy="2664297"/>
            <a:chOff x="4574951" y="4059486"/>
            <a:chExt cx="4495800" cy="2112894"/>
          </a:xfrm>
        </p:grpSpPr>
        <p:graphicFrame>
          <p:nvGraphicFramePr>
            <p:cNvPr id="5" name="Object 10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5934075"/>
                </p:ext>
              </p:extLst>
            </p:nvPr>
          </p:nvGraphicFramePr>
          <p:xfrm>
            <a:off x="4574951" y="4059486"/>
            <a:ext cx="4495800" cy="158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Photo Editor 사진" r:id="rId3" imgW="4458322" imgH="1571844" progId="MSPhotoEd.3">
                    <p:embed/>
                  </p:oleObj>
                </mc:Choice>
                <mc:Fallback>
                  <p:oleObj name="Photo Editor 사진" r:id="rId3" imgW="4458322" imgH="1571844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4951" y="4059486"/>
                          <a:ext cx="4495800" cy="158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1029"/>
            <p:cNvSpPr txBox="1">
              <a:spLocks noChangeArrowheads="1"/>
            </p:cNvSpPr>
            <p:nvPr/>
          </p:nvSpPr>
          <p:spPr bwMode="auto">
            <a:xfrm>
              <a:off x="4819605" y="5775505"/>
              <a:ext cx="17414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굴림" pitchFamily="34" charset="-127"/>
                </a:rPr>
                <a:t>Source Image</a:t>
              </a:r>
            </a:p>
          </p:txBody>
        </p:sp>
        <p:sp>
          <p:nvSpPr>
            <p:cNvPr id="7" name="Text Box 1030"/>
            <p:cNvSpPr txBox="1">
              <a:spLocks noChangeArrowheads="1"/>
            </p:cNvSpPr>
            <p:nvPr/>
          </p:nvSpPr>
          <p:spPr bwMode="auto">
            <a:xfrm>
              <a:off x="6933494" y="5772643"/>
              <a:ext cx="2110275" cy="317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굴림" pitchFamily="34" charset="-127"/>
                </a:rPr>
                <a:t>Destination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71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3200" dirty="0">
                <a:ea typeface="굴림" pitchFamily="34" charset="-127"/>
              </a:rPr>
              <a:t>Some kinds of resampling</a:t>
            </a:r>
          </a:p>
          <a:p>
            <a:pPr lvl="1"/>
            <a:r>
              <a:rPr lang="en-US" altLang="ko-KR" sz="2800" dirty="0">
                <a:solidFill>
                  <a:srgbClr val="0070C0"/>
                </a:solidFill>
                <a:ea typeface="굴림" pitchFamily="34" charset="-127"/>
              </a:rPr>
              <a:t>Point resampling</a:t>
            </a:r>
          </a:p>
          <a:p>
            <a:pPr lvl="1"/>
            <a:r>
              <a:rPr lang="en-US" altLang="ko-KR" sz="2800" dirty="0">
                <a:solidFill>
                  <a:srgbClr val="0070C0"/>
                </a:solidFill>
                <a:ea typeface="굴림" pitchFamily="34" charset="-127"/>
              </a:rPr>
              <a:t>Triangle filter</a:t>
            </a:r>
          </a:p>
          <a:p>
            <a:pPr lvl="1"/>
            <a:r>
              <a:rPr lang="en-US" altLang="ko-KR" sz="2800" dirty="0">
                <a:solidFill>
                  <a:srgbClr val="0070C0"/>
                </a:solidFill>
                <a:ea typeface="굴림" pitchFamily="34" charset="-127"/>
              </a:rPr>
              <a:t>Gaussian </a:t>
            </a:r>
            <a:r>
              <a:rPr lang="en-US" altLang="ko-KR" sz="2800" dirty="0" smtClean="0">
                <a:solidFill>
                  <a:srgbClr val="0070C0"/>
                </a:solidFill>
                <a:ea typeface="굴림" pitchFamily="34" charset="-127"/>
              </a:rPr>
              <a:t>filter</a:t>
            </a:r>
          </a:p>
          <a:p>
            <a:pPr lvl="1"/>
            <a:r>
              <a:rPr lang="en-US" altLang="ko-KR" sz="2800" dirty="0" smtClean="0">
                <a:solidFill>
                  <a:srgbClr val="0070C0"/>
                </a:solidFill>
                <a:ea typeface="굴림" pitchFamily="34" charset="-127"/>
              </a:rPr>
              <a:t>Bilinear interpolation</a:t>
            </a:r>
            <a:endParaRPr lang="en-US" altLang="ko-KR" sz="2800" dirty="0">
              <a:solidFill>
                <a:srgbClr val="0070C0"/>
              </a:solidFill>
              <a:ea typeface="굴림" pitchFamily="34" charset="-127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7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altLang="ko-KR" sz="2800" dirty="0">
                <a:solidFill>
                  <a:srgbClr val="0070C0"/>
                </a:solidFill>
                <a:ea typeface="굴림" pitchFamily="34" charset="-127"/>
              </a:rPr>
              <a:t>Point resampling</a:t>
            </a:r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51080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altLang="ko-KR" sz="2800" dirty="0">
                <a:solidFill>
                  <a:srgbClr val="0070C0"/>
                </a:solidFill>
                <a:ea typeface="굴림" pitchFamily="34" charset="-127"/>
              </a:rPr>
              <a:t>Triangle </a:t>
            </a:r>
            <a:r>
              <a:rPr lang="en-US" altLang="ko-KR" sz="2800" dirty="0" smtClean="0">
                <a:solidFill>
                  <a:srgbClr val="0070C0"/>
                </a:solidFill>
                <a:ea typeface="굴림" pitchFamily="34" charset="-127"/>
              </a:rPr>
              <a:t>filter</a:t>
            </a:r>
          </a:p>
          <a:p>
            <a:pPr marL="274320" lvl="2" indent="0">
              <a:buNone/>
            </a:pPr>
            <a:r>
              <a:rPr lang="en-US" altLang="ko-KR" sz="2400" dirty="0">
                <a:ea typeface="굴림" pitchFamily="34" charset="-127"/>
              </a:rPr>
              <a:t>Convolve with triangle filter</a:t>
            </a:r>
          </a:p>
          <a:p>
            <a:pPr marL="457200" lvl="2"/>
            <a:endParaRPr lang="en-US" altLang="ko-KR" sz="2600" dirty="0">
              <a:solidFill>
                <a:srgbClr val="0070C0"/>
              </a:solidFill>
              <a:ea typeface="굴림" pitchFamily="34" charset="-127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5" y="2780928"/>
            <a:ext cx="738981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altLang="ko-KR" sz="2800" dirty="0">
                <a:solidFill>
                  <a:srgbClr val="0070C0"/>
                </a:solidFill>
                <a:ea typeface="굴림" pitchFamily="34" charset="-127"/>
              </a:rPr>
              <a:t>Gaussian filter</a:t>
            </a:r>
          </a:p>
          <a:p>
            <a:pPr marL="274320" lvl="1" indent="0">
              <a:buNone/>
            </a:pPr>
            <a:r>
              <a:rPr lang="en-US" altLang="ko-KR" sz="2400" dirty="0">
                <a:ea typeface="굴림" pitchFamily="34" charset="-127"/>
              </a:rPr>
              <a:t>Convolve with Gaussian filter</a:t>
            </a:r>
          </a:p>
          <a:p>
            <a:pPr lvl="1"/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6970713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Morphing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hlinkClick r:id="rId2"/>
              </a:rPr>
              <a:t>http://www.youtube.com/watch?v=wZurRt0TidI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734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altLang="ko-KR" sz="2800" dirty="0">
                <a:solidFill>
                  <a:srgbClr val="0070C0"/>
                </a:solidFill>
                <a:ea typeface="굴림" pitchFamily="34" charset="-127"/>
              </a:rPr>
              <a:t>Bilinear interpolation</a:t>
            </a:r>
          </a:p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3962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7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Cross </a:t>
            </a:r>
            <a:r>
              <a:rPr lang="en-US" altLang="zh-TW" dirty="0" smtClean="0"/>
              <a:t>Dissolve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>
                <a:ea typeface="굴림" pitchFamily="34" charset="-127"/>
              </a:rPr>
              <a:t>Blend </a:t>
            </a:r>
            <a:r>
              <a:rPr lang="en-US" altLang="ko-KR" sz="2800" dirty="0" smtClean="0">
                <a:ea typeface="굴림" pitchFamily="34" charset="-127"/>
              </a:rPr>
              <a:t>images</a:t>
            </a:r>
          </a:p>
          <a:p>
            <a:pPr marL="0" indent="0">
              <a:buNone/>
            </a:pPr>
            <a:r>
              <a:rPr lang="en-US" altLang="ko-KR" dirty="0" smtClean="0">
                <a:ea typeface="굴림" pitchFamily="34" charset="-127"/>
              </a:rPr>
              <a:t>  blend(</a:t>
            </a:r>
            <a:r>
              <a:rPr lang="en-US" altLang="ko-KR" dirty="0" err="1" smtClean="0">
                <a:ea typeface="굴림" pitchFamily="34" charset="-127"/>
              </a:rPr>
              <a:t>i</a:t>
            </a:r>
            <a:r>
              <a:rPr lang="en-US" altLang="ko-KR" dirty="0">
                <a:ea typeface="굴림" pitchFamily="34" charset="-127"/>
              </a:rPr>
              <a:t>, j) = (1-</a:t>
            </a:r>
            <a:r>
              <a:rPr lang="en-US" altLang="ko-KR" i="1" dirty="0">
                <a:ea typeface="굴림" pitchFamily="34" charset="-127"/>
              </a:rPr>
              <a:t>t</a:t>
            </a:r>
            <a:r>
              <a:rPr lang="en-US" altLang="ko-KR" dirty="0">
                <a:ea typeface="굴림" pitchFamily="34" charset="-127"/>
              </a:rPr>
              <a:t>)</a:t>
            </a:r>
            <a:r>
              <a:rPr lang="en-US" altLang="ko-KR" dirty="0" err="1">
                <a:ea typeface="굴림" pitchFamily="34" charset="-127"/>
              </a:rPr>
              <a:t>src</a:t>
            </a:r>
            <a:r>
              <a:rPr lang="en-US" altLang="ko-KR" dirty="0">
                <a:ea typeface="굴림" pitchFamily="34" charset="-127"/>
              </a:rPr>
              <a:t>(</a:t>
            </a:r>
            <a:r>
              <a:rPr lang="en-US" altLang="ko-KR" dirty="0" err="1">
                <a:ea typeface="굴림" pitchFamily="34" charset="-127"/>
              </a:rPr>
              <a:t>i</a:t>
            </a:r>
            <a:r>
              <a:rPr lang="en-US" altLang="ko-KR" dirty="0">
                <a:ea typeface="굴림" pitchFamily="34" charset="-127"/>
              </a:rPr>
              <a:t>, j) + </a:t>
            </a:r>
            <a:r>
              <a:rPr lang="en-US" altLang="ko-KR" i="1" dirty="0" err="1">
                <a:ea typeface="굴림" pitchFamily="34" charset="-127"/>
              </a:rPr>
              <a:t>t</a:t>
            </a:r>
            <a:r>
              <a:rPr lang="en-US" altLang="ko-KR" dirty="0" err="1">
                <a:ea typeface="굴림" pitchFamily="34" charset="-127"/>
              </a:rPr>
              <a:t>dst</a:t>
            </a:r>
            <a:r>
              <a:rPr lang="en-US" altLang="ko-KR" dirty="0">
                <a:ea typeface="굴림" pitchFamily="34" charset="-127"/>
              </a:rPr>
              <a:t>(</a:t>
            </a:r>
            <a:r>
              <a:rPr lang="en-US" altLang="ko-KR" dirty="0" err="1">
                <a:ea typeface="굴림" pitchFamily="34" charset="-127"/>
              </a:rPr>
              <a:t>i</a:t>
            </a:r>
            <a:r>
              <a:rPr lang="en-US" altLang="ko-KR" dirty="0">
                <a:ea typeface="굴림" pitchFamily="34" charset="-127"/>
              </a:rPr>
              <a:t>, j</a:t>
            </a:r>
            <a:r>
              <a:rPr lang="en-US" altLang="ko-KR" dirty="0" smtClean="0">
                <a:ea typeface="굴림" pitchFamily="34" charset="-127"/>
              </a:rPr>
              <a:t>) </a:t>
            </a:r>
            <a:r>
              <a:rPr lang="en-US" altLang="ko-KR" sz="2400" dirty="0" smtClean="0">
                <a:ea typeface="굴림" pitchFamily="34" charset="-127"/>
              </a:rPr>
              <a:t>(</a:t>
            </a:r>
            <a:r>
              <a:rPr lang="en-US" altLang="ko-KR" sz="2400" dirty="0">
                <a:ea typeface="굴림" pitchFamily="34" charset="-127"/>
              </a:rPr>
              <a:t>0 </a:t>
            </a:r>
            <a:r>
              <a:rPr lang="en-US" altLang="ko-KR" sz="2400" dirty="0">
                <a:ea typeface="굴림" pitchFamily="34" charset="-127"/>
                <a:sym typeface="Symbol" pitchFamily="18" charset="2"/>
              </a:rPr>
              <a:t></a:t>
            </a:r>
            <a:r>
              <a:rPr lang="en-US" altLang="ko-KR" sz="2400" dirty="0">
                <a:ea typeface="굴림" pitchFamily="34" charset="-127"/>
              </a:rPr>
              <a:t> </a:t>
            </a:r>
            <a:r>
              <a:rPr lang="en-US" altLang="ko-KR" sz="2400" i="1" dirty="0">
                <a:ea typeface="굴림" pitchFamily="34" charset="-127"/>
              </a:rPr>
              <a:t>t</a:t>
            </a:r>
            <a:r>
              <a:rPr lang="en-US" altLang="ko-KR" sz="2400" dirty="0">
                <a:ea typeface="굴림" pitchFamily="34" charset="-127"/>
              </a:rPr>
              <a:t> </a:t>
            </a:r>
            <a:r>
              <a:rPr lang="en-US" altLang="ko-KR" sz="2400" dirty="0">
                <a:ea typeface="굴림" pitchFamily="34" charset="-127"/>
                <a:sym typeface="Symbol" pitchFamily="18" charset="2"/>
              </a:rPr>
              <a:t></a:t>
            </a:r>
            <a:r>
              <a:rPr lang="en-US" altLang="ko-KR" sz="2400" dirty="0">
                <a:ea typeface="굴림" pitchFamily="34" charset="-127"/>
              </a:rPr>
              <a:t> 1</a:t>
            </a:r>
            <a:r>
              <a:rPr lang="en-US" altLang="ko-KR" sz="2400" dirty="0" smtClean="0">
                <a:ea typeface="굴림" pitchFamily="34" charset="-127"/>
              </a:rPr>
              <a:t>)</a:t>
            </a:r>
          </a:p>
          <a:p>
            <a:pPr marL="0" indent="0">
              <a:buNone/>
            </a:pPr>
            <a:endParaRPr lang="en-US" altLang="ko-KR" sz="2400" dirty="0" smtClean="0">
              <a:ea typeface="굴림" pitchFamily="34" charset="-127"/>
            </a:endParaRPr>
          </a:p>
          <a:p>
            <a:pPr lvl="1">
              <a:buFontTx/>
              <a:buNone/>
            </a:pPr>
            <a:endParaRPr lang="en-US" altLang="ko-KR" sz="2400" dirty="0">
              <a:ea typeface="굴림" pitchFamily="34" charset="-127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8896988" cy="30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271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Morphing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>
                <a:ea typeface="굴림" pitchFamily="34" charset="-127"/>
              </a:rPr>
              <a:t>Combines warping and cross-dissolving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28" y="2348880"/>
            <a:ext cx="61722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5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Mesh-Based Warping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48197"/>
            <a:ext cx="8713787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318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Mesh-Based Warping </a:t>
            </a:r>
            <a:endParaRPr lang="zh-TW" altLang="en-U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047" y="1690981"/>
            <a:ext cx="7201906" cy="4695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820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Warping with One Line Pair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What happens to the ‘F’?</a:t>
            </a:r>
            <a:endParaRPr lang="en-US" altLang="ko-KR" dirty="0">
              <a:ea typeface="굴림" pitchFamily="34" charset="-127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612591"/>
              </p:ext>
            </p:extLst>
          </p:nvPr>
        </p:nvGraphicFramePr>
        <p:xfrm>
          <a:off x="1547664" y="3068960"/>
          <a:ext cx="5300663" cy="20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Photo Editor 사진" r:id="rId3" imgW="4505954" imgH="1714739" progId="MSPhotoEd.3">
                  <p:embed/>
                </p:oleObj>
              </mc:Choice>
              <mc:Fallback>
                <p:oleObj name="Photo Editor 사진" r:id="rId3" imgW="4505954" imgH="171473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068960"/>
                        <a:ext cx="5300663" cy="201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789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Warping with Multiple Line Pairs</a:t>
            </a:r>
            <a:endParaRPr lang="zh-TW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Use weighted combination of points defined by each pair of corresponding lines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04549"/>
              </p:ext>
            </p:extLst>
          </p:nvPr>
        </p:nvGraphicFramePr>
        <p:xfrm>
          <a:off x="1828800" y="3048000"/>
          <a:ext cx="48768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Photo Editor 사진" r:id="rId3" imgW="4495238" imgH="1924319" progId="MSPhotoEd.3">
                  <p:embed/>
                </p:oleObj>
              </mc:Choice>
              <mc:Fallback>
                <p:oleObj name="Photo Editor 사진" r:id="rId3" imgW="4495238" imgH="192431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48000"/>
                        <a:ext cx="4876800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90800" y="5334000"/>
            <a:ext cx="346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r>
              <a:rPr kumimoji="1" lang="en-US" altLang="ko-KR" dirty="0">
                <a:latin typeface="Tahoma" pitchFamily="34" charset="0"/>
                <a:ea typeface="굴림" pitchFamily="34" charset="-127"/>
              </a:rPr>
              <a:t>p’ is a weighted average</a:t>
            </a:r>
          </a:p>
        </p:txBody>
      </p:sp>
    </p:spTree>
    <p:extLst>
      <p:ext uri="{BB962C8B-B14F-4D97-AF65-F5344CB8AC3E}">
        <p14:creationId xmlns:p14="http://schemas.microsoft.com/office/powerpoint/2010/main" val="4087638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dirty="0" smtClean="0"/>
              <a:t>Thank you.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983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Introduction</a:t>
            </a:r>
          </a:p>
          <a:p>
            <a:r>
              <a:rPr lang="en-US" altLang="zh-TW" sz="3600" dirty="0" smtClean="0"/>
              <a:t>Warping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TW" sz="2800" dirty="0">
                <a:solidFill>
                  <a:srgbClr val="0070C0"/>
                </a:solidFill>
              </a:rPr>
              <a:t>Forward Mapping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TW" sz="2800" dirty="0">
                <a:solidFill>
                  <a:srgbClr val="0070C0"/>
                </a:solidFill>
              </a:rPr>
              <a:t>Inverse Mapping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TW" sz="2800" dirty="0">
                <a:solidFill>
                  <a:srgbClr val="0070C0"/>
                </a:solidFill>
              </a:rPr>
              <a:t>Resample</a:t>
            </a:r>
          </a:p>
          <a:p>
            <a:r>
              <a:rPr lang="en-US" altLang="zh-TW" sz="3600" dirty="0" smtClean="0"/>
              <a:t>Cross Dissolve</a:t>
            </a:r>
          </a:p>
          <a:p>
            <a:r>
              <a:rPr lang="en-US" altLang="zh-TW" sz="3600" dirty="0"/>
              <a:t>Mesh-Based Warping </a:t>
            </a:r>
            <a:endParaRPr lang="en-US" altLang="zh-TW" sz="36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69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itchFamily="18" charset="0"/>
                <a:ea typeface="新細明體" charset="-120"/>
              </a:rPr>
              <a:t>What is morphing</a:t>
            </a:r>
            <a:r>
              <a:rPr lang="en-US" altLang="zh-TW" sz="3600" dirty="0" smtClean="0">
                <a:latin typeface="Times New Roman" pitchFamily="18" charset="0"/>
                <a:ea typeface="新細明體" charset="-120"/>
              </a:rPr>
              <a:t>?</a:t>
            </a:r>
          </a:p>
          <a:p>
            <a:endParaRPr lang="en-US" altLang="zh-TW" dirty="0">
              <a:latin typeface="Times New Roman" pitchFamily="18" charset="0"/>
              <a:ea typeface="新細明體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Morphing – derived 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from </a:t>
            </a:r>
            <a:r>
              <a:rPr lang="en-US" altLang="zh-TW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the word 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metamorphosis.</a:t>
            </a:r>
          </a:p>
          <a:p>
            <a:pPr marL="0" indent="0">
              <a:buNone/>
            </a:pPr>
            <a:endParaRPr lang="en-US" altLang="zh-TW" dirty="0">
              <a:solidFill>
                <a:srgbClr val="0070C0"/>
              </a:solidFill>
              <a:latin typeface="Times New Roman" pitchFamily="18" charset="0"/>
              <a:ea typeface="新細明體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Metamorphosis means to change shape, appearance 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or form.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494" y="1758098"/>
            <a:ext cx="7201906" cy="4695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22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sz="3600" dirty="0">
                <a:latin typeface="Times New Roman" pitchFamily="18" charset="0"/>
                <a:ea typeface="新細明體" charset="-120"/>
              </a:rPr>
              <a:t>The </a:t>
            </a:r>
            <a:r>
              <a:rPr lang="en-US" altLang="zh-TW" sz="3600" dirty="0" smtClean="0">
                <a:latin typeface="Times New Roman" pitchFamily="18" charset="0"/>
                <a:ea typeface="新細明體" charset="-120"/>
              </a:rPr>
              <a:t>morphing </a:t>
            </a:r>
            <a:r>
              <a:rPr lang="en-US" altLang="zh-TW" sz="3600" dirty="0">
                <a:latin typeface="Times New Roman" pitchFamily="18" charset="0"/>
                <a:ea typeface="新細明體" charset="-120"/>
              </a:rPr>
              <a:t>process consists of </a:t>
            </a:r>
            <a:r>
              <a:rPr lang="en-US" altLang="zh-TW" sz="3600" dirty="0" smtClean="0">
                <a:latin typeface="Times New Roman" pitchFamily="18" charset="0"/>
                <a:ea typeface="新細明體" charset="-120"/>
              </a:rPr>
              <a:t>:</a:t>
            </a:r>
          </a:p>
          <a:p>
            <a:pPr marL="0" indent="0">
              <a:buNone/>
            </a:pPr>
            <a:r>
              <a:rPr lang="en-US" altLang="zh-TW" dirty="0">
                <a:latin typeface="Times New Roman" pitchFamily="18" charset="0"/>
                <a:ea typeface="新細明體" charset="-120"/>
              </a:rPr>
              <a:t/>
            </a:r>
            <a:br>
              <a:rPr lang="en-US" altLang="zh-TW" dirty="0">
                <a:latin typeface="Times New Roman" pitchFamily="18" charset="0"/>
                <a:ea typeface="新細明體" charset="-120"/>
              </a:rPr>
            </a:br>
            <a:r>
              <a:rPr lang="en-US" altLang="zh-TW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    1) Warping two images so that they have the 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same “shape’’.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/>
            </a:r>
            <a:br>
              <a:rPr lang="en-US" altLang="zh-TW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</a:br>
            <a:r>
              <a:rPr lang="en-US" altLang="zh-TW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    2) Cross dissolving the resulting images .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ea typeface="新細明體" charset="-120"/>
              </a:rPr>
              <a:t>Morphing = Object </a:t>
            </a:r>
            <a:r>
              <a:rPr lang="en-US" altLang="zh-TW" dirty="0" smtClean="0">
                <a:ea typeface="新細明體" charset="-120"/>
              </a:rPr>
              <a:t>Averaging</a:t>
            </a:r>
          </a:p>
          <a:p>
            <a:pPr marL="0" indent="0">
              <a:buNone/>
            </a:pPr>
            <a:endParaRPr lang="en-US" altLang="zh-TW" dirty="0">
              <a:ea typeface="新細明體" charset="-120"/>
            </a:endParaRPr>
          </a:p>
          <a:p>
            <a:pPr marL="0" indent="0">
              <a:buNone/>
            </a:pPr>
            <a:endParaRPr lang="en-US" altLang="zh-TW" dirty="0" smtClean="0">
              <a:ea typeface="新細明體" charset="-120"/>
            </a:endParaRPr>
          </a:p>
          <a:p>
            <a:pPr marL="0" indent="0">
              <a:buNone/>
            </a:pPr>
            <a:endParaRPr lang="en-US" altLang="zh-TW" dirty="0">
              <a:ea typeface="新細明體" charset="-120"/>
            </a:endParaRPr>
          </a:p>
          <a:p>
            <a:pPr marL="0" indent="0">
              <a:buNone/>
            </a:pPr>
            <a:endParaRPr lang="en-US" altLang="zh-TW" dirty="0" smtClean="0">
              <a:ea typeface="新細明體" charset="-120"/>
            </a:endParaRPr>
          </a:p>
          <a:p>
            <a:pPr marL="0" indent="0">
              <a:buNone/>
            </a:pPr>
            <a:endParaRPr lang="en-US" altLang="zh-TW" dirty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The aim is to find “an average” between two objects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Not an average of two </a:t>
            </a:r>
            <a:r>
              <a:rPr lang="en-US" altLang="zh-TW" u="sng" dirty="0">
                <a:ea typeface="新細明體" charset="-120"/>
              </a:rPr>
              <a:t>images of objects</a:t>
            </a:r>
            <a:r>
              <a:rPr lang="en-US" altLang="zh-TW" dirty="0">
                <a:ea typeface="新細明體" charset="-120"/>
              </a:rPr>
              <a:t>…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…but an image of the </a:t>
            </a:r>
            <a:r>
              <a:rPr lang="en-US" altLang="zh-TW" u="sng" dirty="0">
                <a:ea typeface="新細明體" charset="-120"/>
              </a:rPr>
              <a:t>average object</a:t>
            </a:r>
            <a:r>
              <a:rPr lang="en-US" altLang="zh-TW" dirty="0">
                <a:ea typeface="新細明體" charset="-120"/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How can we make a smooth transition in time?</a:t>
            </a:r>
          </a:p>
          <a:p>
            <a:pPr lvl="2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Do a “weighted average” over time t</a:t>
            </a:r>
          </a:p>
          <a:p>
            <a:pPr marL="0" indent="0">
              <a:buNone/>
            </a:pPr>
            <a:endParaRPr lang="en-US" altLang="zh-TW" dirty="0" smtClean="0">
              <a:ea typeface="新細明體" charset="-120"/>
            </a:endParaRPr>
          </a:p>
        </p:txBody>
      </p:sp>
      <p:pic>
        <p:nvPicPr>
          <p:cNvPr id="4" name="Picture 4" descr="CatWMor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" r="71613" b="56638"/>
          <a:stretch>
            <a:fillRect/>
          </a:stretch>
        </p:blipFill>
        <p:spPr bwMode="auto">
          <a:xfrm>
            <a:off x="755576" y="2420888"/>
            <a:ext cx="2133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atWMor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1" t="2655" r="36774" b="56250"/>
          <a:stretch>
            <a:fillRect/>
          </a:stretch>
        </p:blipFill>
        <p:spPr bwMode="auto">
          <a:xfrm>
            <a:off x="5479976" y="2424063"/>
            <a:ext cx="20574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29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>
              <a:ea typeface="新細明體" charset="-12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21048" r="6572" b="50000"/>
          <a:stretch>
            <a:fillRect/>
          </a:stretch>
        </p:blipFill>
        <p:spPr bwMode="auto">
          <a:xfrm>
            <a:off x="1430789" y="1556792"/>
            <a:ext cx="579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19524" r="5429" b="14952"/>
          <a:stretch>
            <a:fillRect/>
          </a:stretch>
        </p:blipFill>
        <p:spPr bwMode="auto">
          <a:xfrm>
            <a:off x="1392689" y="3284984"/>
            <a:ext cx="5867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6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WARPING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Warping</a:t>
            </a:r>
            <a: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 an image means : apply a given deformation to it</a:t>
            </a:r>
            <a:r>
              <a:rPr lang="en-US" altLang="zh-TW" sz="2800" dirty="0" smtClean="0">
                <a:solidFill>
                  <a:srgbClr val="0070C0"/>
                </a:solidFill>
                <a:latin typeface="Times New Roman" pitchFamily="18" charset="0"/>
                <a:ea typeface="新細明體" charset="-120"/>
              </a:rPr>
              <a:t>.</a:t>
            </a:r>
          </a:p>
          <a:p>
            <a:endParaRPr lang="en-US" altLang="zh-TW" sz="2800" dirty="0">
              <a:solidFill>
                <a:srgbClr val="0070C0"/>
              </a:solidFill>
              <a:latin typeface="Times New Roman" pitchFamily="18" charset="0"/>
              <a:ea typeface="新細明體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itchFamily="18" charset="0"/>
                <a:ea typeface="新細明體" charset="-120"/>
              </a:rPr>
              <a:t/>
            </a:r>
            <a:br>
              <a:rPr lang="en-US" altLang="zh-TW" dirty="0">
                <a:latin typeface="Times New Roman" pitchFamily="18" charset="0"/>
                <a:ea typeface="新細明體" charset="-120"/>
              </a:rPr>
            </a:b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182414" y="2955925"/>
            <a:ext cx="6781800" cy="2438400"/>
            <a:chOff x="1219200" y="1447800"/>
            <a:chExt cx="6781800" cy="2438400"/>
          </a:xfrm>
        </p:grpSpPr>
        <p:pic>
          <p:nvPicPr>
            <p:cNvPr id="7" name="Picture 4" descr="HHHIMG_11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600200"/>
              <a:ext cx="2193925" cy="164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rot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925" y="1447800"/>
              <a:ext cx="2632075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752600" y="2971800"/>
              <a:ext cx="381000" cy="381000"/>
              <a:chOff x="1104" y="3312"/>
              <a:chExt cx="240" cy="240"/>
            </a:xfrm>
          </p:grpSpPr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 flipV="1">
                <a:off x="1104" y="331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 flipV="1">
                <a:off x="1104" y="355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5257800" y="2971800"/>
              <a:ext cx="381000" cy="381000"/>
              <a:chOff x="1104" y="3312"/>
              <a:chExt cx="240" cy="240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V="1">
                <a:off x="1104" y="331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 flipV="1">
                <a:off x="1104" y="355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752600" y="32766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x</a:t>
              </a:r>
              <a:endPara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257800" y="32766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x’</a:t>
              </a:r>
              <a:endPara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225675" y="2819400"/>
              <a:ext cx="136525" cy="1365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5791200" y="2835275"/>
              <a:ext cx="136525" cy="1365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422525" y="2438400"/>
              <a:ext cx="3352800" cy="381000"/>
            </a:xfrm>
            <a:custGeom>
              <a:avLst/>
              <a:gdLst>
                <a:gd name="T0" fmla="*/ 0 w 2160"/>
                <a:gd name="T1" fmla="*/ 2147483647 h 288"/>
                <a:gd name="T2" fmla="*/ 2147483647 w 2160"/>
                <a:gd name="T3" fmla="*/ 0 h 288"/>
                <a:gd name="T4" fmla="*/ 2147483647 w 2160"/>
                <a:gd name="T5" fmla="*/ 2147483647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rgbClr val="00CC99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191000" y="2514600"/>
              <a:ext cx="990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T</a:t>
              </a:r>
              <a:r>
                <a:rPr kumimoji="0" lang="en-US" altLang="zh-TW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(</a:t>
              </a:r>
              <a:r>
                <a:rPr kumimoji="0" lang="en-US" altLang="zh-TW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x,y</a:t>
              </a:r>
              <a:r>
                <a:rPr kumimoji="0" lang="en-US" altLang="zh-TW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)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f</a:t>
              </a:r>
              <a:r>
                <a:rPr kumimoji="0" lang="en-US" altLang="zh-TW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(</a:t>
              </a:r>
              <a:r>
                <a:rPr kumimoji="0" lang="en-US" altLang="zh-TW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x,y</a:t>
              </a:r>
              <a:r>
                <a:rPr kumimoji="0" lang="en-US" altLang="zh-TW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)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5943600" y="3429000"/>
              <a:ext cx="1371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g</a:t>
              </a:r>
              <a:r>
                <a:rPr kumimoji="0" lang="en-US" altLang="zh-TW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(</a:t>
              </a:r>
              <a:r>
                <a:rPr kumimoji="0" lang="en-US" altLang="zh-TW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x’,y</a:t>
              </a:r>
              <a:r>
                <a:rPr kumimoji="0" lang="en-US" altLang="zh-TW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’</a:t>
              </a:r>
              <a:r>
                <a:rPr kumimoji="0" lang="en-US" altLang="zh-TW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)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y</a:t>
              </a:r>
              <a:endPara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724400" y="28194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charset="-120"/>
                </a:rPr>
                <a:t>y’</a:t>
              </a:r>
              <a:endPara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301</TotalTime>
  <Words>319</Words>
  <Application>Microsoft Office PowerPoint</Application>
  <PresentationFormat>如螢幕大小 (4:3)</PresentationFormat>
  <Paragraphs>100</Paragraphs>
  <Slides>27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30" baseType="lpstr">
      <vt:lpstr>清晰度</vt:lpstr>
      <vt:lpstr>Photo Editor 사진</vt:lpstr>
      <vt:lpstr>Microsoft Photo Editor 3.0 사진</vt:lpstr>
      <vt:lpstr>Morphing</vt:lpstr>
      <vt:lpstr>Morphing</vt:lpstr>
      <vt:lpstr>Outline</vt:lpstr>
      <vt:lpstr>Introduction</vt:lpstr>
      <vt:lpstr>Example</vt:lpstr>
      <vt:lpstr>Introduction</vt:lpstr>
      <vt:lpstr>Introduction</vt:lpstr>
      <vt:lpstr>Introduction</vt:lpstr>
      <vt:lpstr>WARPING</vt:lpstr>
      <vt:lpstr>WARPING</vt:lpstr>
      <vt:lpstr>WARPING</vt:lpstr>
      <vt:lpstr>WARPING</vt:lpstr>
      <vt:lpstr>WARPING</vt:lpstr>
      <vt:lpstr>WARPING</vt:lpstr>
      <vt:lpstr>Resample</vt:lpstr>
      <vt:lpstr>Resample</vt:lpstr>
      <vt:lpstr>Resample</vt:lpstr>
      <vt:lpstr>Resample</vt:lpstr>
      <vt:lpstr>Resample</vt:lpstr>
      <vt:lpstr>Resample</vt:lpstr>
      <vt:lpstr>Cross Dissolve</vt:lpstr>
      <vt:lpstr>Morphing</vt:lpstr>
      <vt:lpstr>Mesh-Based Warping </vt:lpstr>
      <vt:lpstr>Mesh-Based Warping </vt:lpstr>
      <vt:lpstr>Warping with One Line Pair</vt:lpstr>
      <vt:lpstr>Warping with Multiple Line Pairs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Morphing</dc:title>
  <dc:creator>Po-Hung Wu</dc:creator>
  <cp:lastModifiedBy>Po-Hung Wu</cp:lastModifiedBy>
  <cp:revision>15</cp:revision>
  <cp:lastPrinted>2013-04-26T05:45:39Z</cp:lastPrinted>
  <dcterms:created xsi:type="dcterms:W3CDTF">2013-04-25T11:48:34Z</dcterms:created>
  <dcterms:modified xsi:type="dcterms:W3CDTF">2013-04-26T08:11:28Z</dcterms:modified>
</cp:coreProperties>
</file>