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4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91E143-00D7-46E3-A67B-6DDCDB960750}" type="datetimeFigureOut">
              <a:rPr lang="zh-TW" altLang="en-US" smtClean="0"/>
              <a:t>2013/11/29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CF9A3D3-4B1A-4C37-958A-1862FC49BA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game.org/docs/ref/rec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game.org/docs/ref/sprit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yweek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game.org/docs/tut/chimp/ChimpLineByLine.html" TargetMode="External"/><Relationship Id="rId2" Type="http://schemas.openxmlformats.org/officeDocument/2006/relationships/hyperlink" Target="http://www.pygame.org/do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ventwithpython.com/pygamecheatsheet.pn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game.org/docs/ref/surfac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講</a:t>
            </a:r>
            <a:r>
              <a:rPr lang="zh-TW" altLang="en-US" dirty="0" smtClean="0"/>
              <a:t>者：張浩軒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Pygame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971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p</a:t>
            </a:r>
            <a:r>
              <a:rPr lang="en-US" altLang="zh-TW" dirty="0" err="1" smtClean="0"/>
              <a:t>ygame.Rect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/>
          </a:bodyPr>
          <a:lstStyle/>
          <a:p>
            <a:r>
              <a:rPr lang="en-US" altLang="zh-TW" b="1" dirty="0"/>
              <a:t>Rect. </a:t>
            </a:r>
            <a:r>
              <a:rPr lang="en-US" altLang="zh-TW" b="1" dirty="0" err="1"/>
              <a:t>colliderect</a:t>
            </a:r>
            <a:r>
              <a:rPr lang="en-US" altLang="zh-TW" b="1" dirty="0"/>
              <a:t>(</a:t>
            </a:r>
            <a:r>
              <a:rPr lang="en-US" altLang="zh-TW" b="1" dirty="0" err="1"/>
              <a:t>Rect</a:t>
            </a:r>
            <a:r>
              <a:rPr lang="en-US" altLang="zh-TW" b="1" dirty="0"/>
              <a:t>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若和輸入的</a:t>
            </a:r>
            <a:r>
              <a:rPr lang="en-US" altLang="zh-TW" dirty="0" err="1" smtClean="0"/>
              <a:t>Rect</a:t>
            </a:r>
            <a:r>
              <a:rPr lang="zh-TW" altLang="en-US" dirty="0" smtClean="0"/>
              <a:t>面積有</a:t>
            </a:r>
            <a:r>
              <a:rPr lang="en-US" altLang="zh-TW" dirty="0"/>
              <a:t>overlap</a:t>
            </a:r>
            <a:r>
              <a:rPr lang="zh-TW" altLang="en-US" dirty="0"/>
              <a:t>，回傳</a:t>
            </a:r>
            <a:r>
              <a:rPr lang="en-US" altLang="zh-TW" dirty="0" smtClean="0"/>
              <a:t>True</a:t>
            </a:r>
          </a:p>
          <a:p>
            <a:endParaRPr lang="en-US" altLang="zh-TW" dirty="0"/>
          </a:p>
          <a:p>
            <a:r>
              <a:rPr lang="en-US" altLang="zh-TW" b="1" dirty="0" err="1" smtClean="0"/>
              <a:t>Rect.copy</a:t>
            </a:r>
            <a:r>
              <a:rPr lang="en-US" altLang="zh-TW" b="1" dirty="0" smtClean="0"/>
              <a:t>()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複製一個跟原本</a:t>
            </a:r>
            <a:r>
              <a:rPr lang="en-US" altLang="zh-TW" dirty="0" err="1" smtClean="0"/>
              <a:t>Rect</a:t>
            </a:r>
            <a:r>
              <a:rPr lang="zh-TW" altLang="en-US" dirty="0" smtClean="0"/>
              <a:t>一模一樣的新</a:t>
            </a:r>
            <a:r>
              <a:rPr lang="en-US" altLang="zh-TW" dirty="0" err="1" smtClean="0"/>
              <a:t>Rect</a:t>
            </a:r>
            <a:r>
              <a:rPr lang="zh-TW" altLang="en-US" dirty="0" smtClean="0"/>
              <a:t>回傳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b="1" dirty="0"/>
              <a:t>size, width, </a:t>
            </a:r>
            <a:r>
              <a:rPr lang="en-US" altLang="zh-TW" b="1" dirty="0" err="1" smtClean="0"/>
              <a:t>height,topleft</a:t>
            </a:r>
            <a:r>
              <a:rPr lang="en-US" altLang="zh-TW" b="1" dirty="0"/>
              <a:t>, </a:t>
            </a:r>
            <a:r>
              <a:rPr lang="en-US" altLang="zh-TW" b="1" dirty="0" err="1" smtClean="0"/>
              <a:t>bottomleft</a:t>
            </a:r>
            <a:r>
              <a:rPr lang="en-US" altLang="zh-TW" b="1" dirty="0" smtClean="0"/>
              <a:t>, </a:t>
            </a:r>
            <a:r>
              <a:rPr lang="en-US" altLang="zh-TW" b="1" dirty="0" err="1"/>
              <a:t>midleft</a:t>
            </a:r>
            <a:r>
              <a:rPr lang="en-US" altLang="zh-TW" b="1" dirty="0"/>
              <a:t>, </a:t>
            </a:r>
            <a:r>
              <a:rPr lang="en-US" altLang="zh-TW" b="1" dirty="0" smtClean="0"/>
              <a:t>center</a:t>
            </a:r>
            <a:r>
              <a:rPr lang="en-US" altLang="zh-TW" b="1" dirty="0"/>
              <a:t>, </a:t>
            </a:r>
            <a:r>
              <a:rPr lang="en-US" altLang="zh-TW" b="1" dirty="0" err="1" smtClean="0"/>
              <a:t>centerx</a:t>
            </a:r>
            <a:r>
              <a:rPr lang="en-US" altLang="zh-TW" b="1" dirty="0" smtClean="0"/>
              <a:t>……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輸入</a:t>
            </a:r>
            <a:r>
              <a:rPr lang="en-US" altLang="zh-TW" dirty="0" err="1" smtClean="0"/>
              <a:t>Rect.XXX</a:t>
            </a:r>
            <a:r>
              <a:rPr lang="zh-TW" altLang="en-US" dirty="0" smtClean="0"/>
              <a:t>可以直接修改</a:t>
            </a:r>
            <a:r>
              <a:rPr lang="en-US" altLang="zh-TW" dirty="0" err="1" smtClean="0"/>
              <a:t>Rect</a:t>
            </a:r>
            <a:r>
              <a:rPr lang="zh-TW" altLang="en-US" dirty="0" smtClean="0"/>
              <a:t>的絕對位置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www.pygame.org/docs/ref/rect.html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92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pygame</a:t>
            </a:r>
            <a:r>
              <a:rPr lang="zh-TW" altLang="en-US" dirty="0" smtClean="0"/>
              <a:t>初始化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建立背景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螢幕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5592769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76280"/>
            <a:ext cx="5718374" cy="1293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6017227" y="2195572"/>
            <a:ext cx="312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設定</a:t>
            </a:r>
            <a:r>
              <a:rPr lang="zh-TW" altLang="en-US" dirty="0" smtClean="0">
                <a:solidFill>
                  <a:srgbClr val="0070C0"/>
                </a:solidFill>
              </a:rPr>
              <a:t>螢幕長為</a:t>
            </a:r>
            <a:r>
              <a:rPr lang="en-US" altLang="zh-TW" dirty="0" smtClean="0">
                <a:solidFill>
                  <a:srgbClr val="0070C0"/>
                </a:solidFill>
              </a:rPr>
              <a:t>468</a:t>
            </a:r>
            <a:r>
              <a:rPr lang="zh-TW" altLang="en-US" dirty="0" smtClean="0">
                <a:solidFill>
                  <a:srgbClr val="0070C0"/>
                </a:solidFill>
              </a:rPr>
              <a:t>，寬為</a:t>
            </a:r>
            <a:r>
              <a:rPr lang="en-US" altLang="zh-TW" dirty="0" smtClean="0">
                <a:solidFill>
                  <a:srgbClr val="0070C0"/>
                </a:solidFill>
              </a:rPr>
              <a:t>60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029376" y="253757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建立</a:t>
            </a:r>
            <a:r>
              <a:rPr lang="zh-TW" altLang="en-US" dirty="0" smtClean="0">
                <a:solidFill>
                  <a:srgbClr val="0070C0"/>
                </a:solidFill>
              </a:rPr>
              <a:t>螢幕的名稱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017227" y="1844824"/>
            <a:ext cx="2100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altLang="zh-TW" dirty="0" err="1" smtClean="0">
                <a:solidFill>
                  <a:srgbClr val="0070C0"/>
                </a:solidFill>
              </a:rPr>
              <a:t>pygame</a:t>
            </a:r>
            <a:r>
              <a:rPr lang="zh-TW" altLang="en-US" dirty="0" smtClean="0">
                <a:solidFill>
                  <a:srgbClr val="0070C0"/>
                </a:solidFill>
              </a:rPr>
              <a:t>的初始化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017227" y="2837498"/>
            <a:ext cx="2706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</a:rPr>
              <a:t>滑鼠移至螢幕上會消失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897886" y="3911695"/>
            <a:ext cx="3197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建立背景</a:t>
            </a:r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</a:br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確定背景和螢幕的大小一樣</a:t>
            </a:r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</a:br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背景顏色設定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建立背景文字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顯示螢幕</a:t>
            </a: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6" y="4449663"/>
            <a:ext cx="4180063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8" y="1628800"/>
            <a:ext cx="9010850" cy="229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4205709" y="4449663"/>
            <a:ext cx="375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</a:rPr>
              <a:t>將背景畫在螢幕上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212555" y="4808815"/>
            <a:ext cx="3606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顯示螢幕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pygame.sprite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3790" y="1412776"/>
            <a:ext cx="7772400" cy="973088"/>
          </a:xfrm>
        </p:spPr>
        <p:txBody>
          <a:bodyPr/>
          <a:lstStyle/>
          <a:p>
            <a:r>
              <a:rPr lang="en-US" altLang="zh-TW" dirty="0" err="1" smtClean="0"/>
              <a:t>pygame.sprite</a:t>
            </a:r>
            <a:r>
              <a:rPr lang="zh-TW" altLang="en-US" dirty="0" smtClean="0"/>
              <a:t>內含許多遊戲物件的</a:t>
            </a:r>
            <a:r>
              <a:rPr lang="en-US" altLang="zh-TW" dirty="0" smtClean="0"/>
              <a:t>base class</a:t>
            </a:r>
            <a:r>
              <a:rPr lang="zh-TW" altLang="en-US" dirty="0" smtClean="0"/>
              <a:t>，其中</a:t>
            </a:r>
            <a:r>
              <a:rPr lang="en-US" altLang="zh-TW" dirty="0" smtClean="0"/>
              <a:t>Sprite</a:t>
            </a:r>
            <a:r>
              <a:rPr lang="zh-TW" altLang="en-US" dirty="0" smtClean="0"/>
              <a:t>為最簡單的</a:t>
            </a:r>
            <a:r>
              <a:rPr lang="en-US" altLang="zh-TW" dirty="0" smtClean="0"/>
              <a:t>class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41" y="2564904"/>
            <a:ext cx="8388350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40" y="4365104"/>
            <a:ext cx="8394700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0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pygame.sprite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540221"/>
            <a:ext cx="7906072" cy="4985123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b="1" dirty="0" err="1" smtClean="0"/>
              <a:t>pygame.sprite.RenderPlain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dirty="0" smtClean="0"/>
              <a:t>為一種</a:t>
            </a:r>
            <a:r>
              <a:rPr lang="en-US" altLang="zh-TW" dirty="0" smtClean="0"/>
              <a:t>sprite</a:t>
            </a:r>
            <a:r>
              <a:rPr lang="zh-TW" altLang="en-US" dirty="0" smtClean="0"/>
              <a:t>的</a:t>
            </a:r>
            <a:r>
              <a:rPr lang="en-US" altLang="zh-TW" dirty="0" smtClean="0"/>
              <a:t>Group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sz="1050" dirty="0"/>
          </a:p>
          <a:p>
            <a:r>
              <a:rPr lang="en-US" altLang="zh-TW" b="1" dirty="0" err="1" smtClean="0"/>
              <a:t>allsprites.draw</a:t>
            </a:r>
            <a:r>
              <a:rPr lang="en-US" altLang="zh-TW" b="1" dirty="0" smtClean="0"/>
              <a:t>(screen)</a:t>
            </a:r>
            <a:br>
              <a:rPr lang="en-US" altLang="zh-TW" b="1" dirty="0" smtClean="0"/>
            </a:br>
            <a:r>
              <a:rPr lang="zh-TW" altLang="en-US" dirty="0" smtClean="0"/>
              <a:t>將</a:t>
            </a:r>
            <a:r>
              <a:rPr lang="en-US" altLang="zh-TW" dirty="0" err="1" smtClean="0"/>
              <a:t>allsprites</a:t>
            </a:r>
            <a:r>
              <a:rPr lang="zh-TW" altLang="en-US" dirty="0" smtClean="0"/>
              <a:t>內的所有</a:t>
            </a:r>
            <a:r>
              <a:rPr lang="en-US" altLang="zh-TW" dirty="0" smtClean="0"/>
              <a:t>sprite</a:t>
            </a:r>
            <a:r>
              <a:rPr lang="zh-TW" altLang="en-US" dirty="0" smtClean="0"/>
              <a:t>畫在</a:t>
            </a:r>
            <a:r>
              <a:rPr lang="en-US" altLang="zh-TW" dirty="0" smtClean="0"/>
              <a:t>screen</a:t>
            </a:r>
            <a:r>
              <a:rPr lang="zh-TW" altLang="en-US" dirty="0" smtClean="0"/>
              <a:t>上</a:t>
            </a:r>
            <a:endParaRPr lang="en-US" altLang="zh-TW" dirty="0"/>
          </a:p>
          <a:p>
            <a:r>
              <a:rPr lang="en-US" altLang="zh-TW" b="1" dirty="0" err="1" smtClean="0"/>
              <a:t>pygame.display.flip</a:t>
            </a:r>
            <a:r>
              <a:rPr lang="en-US" altLang="zh-TW" b="1" dirty="0" smtClean="0"/>
              <a:t>()</a:t>
            </a:r>
            <a:br>
              <a:rPr lang="en-US" altLang="zh-TW" b="1" dirty="0" smtClean="0"/>
            </a:br>
            <a:r>
              <a:rPr lang="zh-TW" altLang="en-US" dirty="0" smtClean="0"/>
              <a:t>顯示螢幕，</a:t>
            </a:r>
            <a:r>
              <a:rPr lang="en-US" altLang="zh-TW" dirty="0" smtClean="0"/>
              <a:t>flip()</a:t>
            </a:r>
            <a:r>
              <a:rPr lang="zh-TW" altLang="en-US" dirty="0" smtClean="0"/>
              <a:t>會使的圖形出現不會斷斷續續</a:t>
            </a:r>
            <a:endParaRPr lang="en-US" altLang="zh-TW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180" y="1484784"/>
            <a:ext cx="641765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180" y="3645024"/>
            <a:ext cx="3561708" cy="923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5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pygame.sprite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b="1" dirty="0" err="1" smtClean="0"/>
              <a:t>pygame.sprite.OrderedUpdates</a:t>
            </a:r>
            <a:r>
              <a:rPr lang="en-US" altLang="zh-TW" b="1" dirty="0" smtClean="0"/>
              <a:t>()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用</a:t>
            </a:r>
            <a:r>
              <a:rPr lang="en-US" altLang="zh-TW" dirty="0" smtClean="0"/>
              <a:t>draw</a:t>
            </a:r>
            <a:r>
              <a:rPr lang="zh-TW" altLang="en-US" dirty="0" smtClean="0"/>
              <a:t>時，會依照</a:t>
            </a:r>
            <a:r>
              <a:rPr lang="en-US" altLang="zh-TW" dirty="0" smtClean="0"/>
              <a:t>sprite</a:t>
            </a:r>
            <a:r>
              <a:rPr lang="zh-TW" altLang="en-US" dirty="0" smtClean="0"/>
              <a:t>加入</a:t>
            </a:r>
            <a:r>
              <a:rPr lang="en-US" altLang="zh-TW" dirty="0" smtClean="0"/>
              <a:t>Group</a:t>
            </a:r>
            <a:r>
              <a:rPr lang="zh-TW" altLang="en-US" dirty="0" smtClean="0"/>
              <a:t>的順序畫出圖形，前面提到的</a:t>
            </a:r>
            <a:r>
              <a:rPr lang="en-US" altLang="zh-TW" dirty="0" err="1" smtClean="0"/>
              <a:t>RenderPlain</a:t>
            </a:r>
            <a:r>
              <a:rPr lang="zh-TW" altLang="en-US" dirty="0" smtClean="0"/>
              <a:t>則不會</a:t>
            </a:r>
            <a:r>
              <a:rPr lang="en-US" altLang="zh-TW" dirty="0"/>
              <a:t/>
            </a:r>
            <a:br>
              <a:rPr lang="en-US" altLang="zh-TW" dirty="0"/>
            </a:br>
            <a:endParaRPr lang="en-US" altLang="zh-TW" dirty="0" smtClean="0"/>
          </a:p>
          <a:p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smtClean="0">
                <a:hlinkClick r:id="rId2"/>
              </a:rPr>
              <a:t>www.pygame.org/docs/ref/sprite.html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9773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整理：建立畫面的順序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1412776"/>
            <a:ext cx="7978080" cy="5221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1. </a:t>
            </a:r>
            <a:r>
              <a:rPr lang="en-US" altLang="zh-TW" b="1" dirty="0" err="1" smtClean="0"/>
              <a:t>pygame.display.set_mode</a:t>
            </a:r>
            <a:r>
              <a:rPr lang="en-US" altLang="zh-TW" b="1" dirty="0" smtClean="0"/>
              <a:t>((</a:t>
            </a:r>
            <a:r>
              <a:rPr lang="en-US" altLang="zh-TW" b="1" dirty="0" err="1" smtClean="0"/>
              <a:t>x,y</a:t>
            </a:r>
            <a:r>
              <a:rPr lang="en-US" altLang="zh-TW" b="1" dirty="0" smtClean="0"/>
              <a:t>))</a:t>
            </a:r>
            <a:r>
              <a:rPr lang="zh-TW" altLang="en-US" dirty="0" smtClean="0"/>
              <a:t>建立螢幕</a:t>
            </a:r>
            <a:r>
              <a:rPr lang="en-US" altLang="zh-TW" dirty="0" smtClean="0"/>
              <a:t>(screen)</a:t>
            </a:r>
          </a:p>
          <a:p>
            <a:endParaRPr lang="en-US" altLang="zh-TW" dirty="0"/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用</a:t>
            </a:r>
            <a:r>
              <a:rPr lang="en-US" altLang="zh-TW" b="1" dirty="0" err="1" smtClean="0"/>
              <a:t>pygame.Surface</a:t>
            </a:r>
            <a:r>
              <a:rPr lang="zh-TW" altLang="en-US" dirty="0" smtClean="0"/>
              <a:t>建立基本純色背景</a:t>
            </a:r>
            <a:r>
              <a:rPr lang="en-US" altLang="zh-TW" dirty="0" smtClean="0"/>
              <a:t>(background)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 將基本圖形、文字用</a:t>
            </a:r>
            <a:r>
              <a:rPr lang="en-US" altLang="zh-TW" b="1" dirty="0" err="1" smtClean="0"/>
              <a:t>blit</a:t>
            </a:r>
            <a:r>
              <a:rPr lang="zh-TW" altLang="en-US" dirty="0" smtClean="0"/>
              <a:t>畫在背景上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4. </a:t>
            </a:r>
            <a:r>
              <a:rPr lang="zh-TW" altLang="en-US" dirty="0" smtClean="0"/>
              <a:t>將背景用</a:t>
            </a:r>
            <a:r>
              <a:rPr lang="en-US" altLang="zh-TW" b="1" dirty="0" err="1" smtClean="0"/>
              <a:t>blit</a:t>
            </a:r>
            <a:r>
              <a:rPr lang="zh-TW" altLang="en-US" dirty="0" smtClean="0"/>
              <a:t>畫在螢幕上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 將</a:t>
            </a:r>
            <a:r>
              <a:rPr lang="en-US" altLang="zh-TW" dirty="0" smtClean="0"/>
              <a:t>sprites</a:t>
            </a:r>
            <a:r>
              <a:rPr lang="zh-TW" altLang="en-US" dirty="0" smtClean="0"/>
              <a:t>的</a:t>
            </a:r>
            <a:r>
              <a:rPr lang="en-US" altLang="zh-TW" dirty="0" smtClean="0"/>
              <a:t>group</a:t>
            </a:r>
            <a:r>
              <a:rPr lang="zh-TW" altLang="en-US" dirty="0" smtClean="0"/>
              <a:t>用</a:t>
            </a:r>
            <a:r>
              <a:rPr lang="en-US" altLang="zh-TW" b="1" dirty="0" smtClean="0"/>
              <a:t>draw</a:t>
            </a:r>
            <a:r>
              <a:rPr lang="zh-TW" altLang="en-US" dirty="0" smtClean="0"/>
              <a:t>畫在螢幕上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6.</a:t>
            </a:r>
            <a:r>
              <a:rPr lang="zh-TW" altLang="en-US" dirty="0" smtClean="0"/>
              <a:t>用</a:t>
            </a:r>
            <a:r>
              <a:rPr lang="en-US" altLang="zh-TW" b="1" dirty="0" err="1" smtClean="0"/>
              <a:t>pygame.display.flip</a:t>
            </a:r>
            <a:r>
              <a:rPr lang="en-US" altLang="zh-TW" b="1" dirty="0" smtClean="0"/>
              <a:t>()</a:t>
            </a:r>
            <a:r>
              <a:rPr lang="zh-TW" altLang="en-US" dirty="0" smtClean="0"/>
              <a:t>顯示出螢幕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124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遊戲基本控制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1560" y="1268759"/>
            <a:ext cx="81369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solidFill>
                  <a:srgbClr val="0000FF"/>
                </a:solidFill>
                <a:latin typeface="細明體"/>
                <a:cs typeface="細明體"/>
              </a:rPr>
              <a:t>#Main Loop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while</a:t>
            </a:r>
            <a:r>
              <a:rPr lang="en-US" altLang="zh-TW" sz="2000" kern="0" dirty="0">
                <a:latin typeface="細明體"/>
                <a:cs typeface="細明體"/>
              </a:rPr>
              <a:t> 1: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</a:t>
            </a:r>
            <a:r>
              <a:rPr lang="en-US" altLang="zh-TW" sz="2000" kern="0" dirty="0" err="1">
                <a:latin typeface="細明體"/>
                <a:cs typeface="細明體"/>
              </a:rPr>
              <a:t>clock.tick</a:t>
            </a:r>
            <a:r>
              <a:rPr lang="en-US" altLang="zh-TW" sz="2000" kern="0" dirty="0">
                <a:latin typeface="細明體"/>
                <a:cs typeface="細明體"/>
              </a:rPr>
              <a:t>(60</a:t>
            </a:r>
            <a:r>
              <a:rPr lang="en-US" altLang="zh-TW" sz="2000" kern="0" dirty="0" smtClean="0">
                <a:latin typeface="細明體"/>
                <a:cs typeface="細明體"/>
              </a:rPr>
              <a:t>) </a:t>
            </a:r>
            <a:r>
              <a:rPr lang="en-US" altLang="zh-TW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</a:t>
            </a:r>
            <a:r>
              <a:rPr lang="zh-TW" altLang="en-US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避免遊戲跑太快</a:t>
            </a:r>
            <a:endParaRPr lang="zh-TW" altLang="zh-TW" sz="2000" kern="100" dirty="0">
              <a:solidFill>
                <a:srgbClr val="FF0000"/>
              </a:solidFill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</a:t>
            </a:r>
            <a:r>
              <a:rPr lang="en-US" altLang="zh-TW" sz="2000" kern="0" dirty="0">
                <a:solidFill>
                  <a:srgbClr val="0000FF"/>
                </a:solidFill>
                <a:latin typeface="細明體"/>
                <a:cs typeface="細明體"/>
              </a:rPr>
              <a:t>#Handle Input Events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for</a:t>
            </a:r>
            <a:r>
              <a:rPr lang="en-US" altLang="zh-TW" sz="2000" kern="0" dirty="0">
                <a:latin typeface="細明體"/>
                <a:cs typeface="細明體"/>
              </a:rPr>
              <a:t> event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in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kern="0" dirty="0" err="1">
                <a:latin typeface="細明體"/>
                <a:cs typeface="細明體"/>
              </a:rPr>
              <a:t>pygame.event.get</a:t>
            </a:r>
            <a:r>
              <a:rPr lang="en-US" altLang="zh-TW" sz="2000" kern="0" dirty="0">
                <a:latin typeface="細明體"/>
                <a:cs typeface="細明體"/>
              </a:rPr>
              <a:t>():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   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if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kern="0" dirty="0" err="1">
                <a:latin typeface="細明體"/>
                <a:cs typeface="細明體"/>
              </a:rPr>
              <a:t>event.type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==</a:t>
            </a:r>
            <a:r>
              <a:rPr lang="en-US" altLang="zh-TW" sz="2000" kern="0" dirty="0">
                <a:latin typeface="細明體"/>
                <a:cs typeface="細明體"/>
              </a:rPr>
              <a:t> QUIT: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        </a:t>
            </a:r>
            <a:r>
              <a:rPr lang="en-US" altLang="zh-TW" sz="2000" b="1" kern="0" dirty="0" smtClean="0">
                <a:solidFill>
                  <a:srgbClr val="A52A2A"/>
                </a:solidFill>
                <a:latin typeface="細明體"/>
                <a:cs typeface="細明體"/>
              </a:rPr>
              <a:t>return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    </a:t>
            </a:r>
            <a:r>
              <a:rPr lang="en-US" altLang="zh-TW" sz="2000" b="1" kern="0" dirty="0" err="1">
                <a:solidFill>
                  <a:srgbClr val="A52A2A"/>
                </a:solidFill>
                <a:latin typeface="細明體"/>
                <a:cs typeface="細明體"/>
              </a:rPr>
              <a:t>elif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kern="0" dirty="0" err="1">
                <a:latin typeface="細明體"/>
                <a:cs typeface="細明體"/>
              </a:rPr>
              <a:t>event.type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==</a:t>
            </a:r>
            <a:r>
              <a:rPr lang="en-US" altLang="zh-TW" sz="2000" kern="0" dirty="0">
                <a:latin typeface="細明體"/>
                <a:cs typeface="細明體"/>
              </a:rPr>
              <a:t> KEYDOWN</a:t>
            </a:r>
            <a:r>
              <a:rPr lang="en-US" altLang="zh-TW" sz="2000" kern="0" dirty="0" smtClean="0">
                <a:latin typeface="細明體"/>
                <a:cs typeface="細明體"/>
              </a:rPr>
              <a:t>:</a:t>
            </a:r>
            <a:r>
              <a:rPr lang="zh-TW" altLang="en-US" sz="2000" kern="0" dirty="0" smtClean="0">
                <a:latin typeface="細明體"/>
                <a:cs typeface="細明體"/>
              </a:rPr>
              <a:t> </a:t>
            </a:r>
            <a:r>
              <a:rPr lang="en-US" altLang="zh-TW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</a:t>
            </a:r>
            <a:r>
              <a:rPr lang="zh-TW" altLang="en-US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鍵盤任意鍵按下</a:t>
            </a:r>
            <a:endParaRPr lang="zh-TW" altLang="zh-TW" sz="2000" kern="100" dirty="0">
              <a:solidFill>
                <a:srgbClr val="FF0000"/>
              </a:solidFill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       </a:t>
            </a:r>
            <a:r>
              <a:rPr lang="en-US" altLang="zh-TW" sz="2000" kern="0" dirty="0" smtClean="0">
                <a:latin typeface="細明體"/>
                <a:cs typeface="細明體"/>
              </a:rPr>
              <a:t>………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    </a:t>
            </a:r>
            <a:r>
              <a:rPr lang="en-US" altLang="zh-TW" sz="2000" b="1" kern="0" dirty="0" err="1">
                <a:solidFill>
                  <a:srgbClr val="A52A2A"/>
                </a:solidFill>
                <a:latin typeface="細明體"/>
                <a:cs typeface="細明體"/>
              </a:rPr>
              <a:t>elif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kern="0" dirty="0" err="1">
                <a:latin typeface="細明體"/>
                <a:cs typeface="細明體"/>
              </a:rPr>
              <a:t>event.type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==</a:t>
            </a:r>
            <a:r>
              <a:rPr lang="en-US" altLang="zh-TW" sz="2000" kern="0" dirty="0">
                <a:latin typeface="細明體"/>
                <a:cs typeface="細明體"/>
              </a:rPr>
              <a:t> MOUSEBUTTONDOWN</a:t>
            </a:r>
            <a:r>
              <a:rPr lang="en-US" altLang="zh-TW" sz="2000" kern="0" dirty="0" smtClean="0">
                <a:latin typeface="細明體"/>
                <a:cs typeface="細明體"/>
              </a:rPr>
              <a:t>:</a:t>
            </a:r>
            <a:r>
              <a:rPr lang="zh-TW" altLang="en-US" sz="2000" kern="0" dirty="0" smtClean="0">
                <a:latin typeface="細明體"/>
                <a:cs typeface="細明體"/>
              </a:rPr>
              <a:t> </a:t>
            </a:r>
            <a:r>
              <a:rPr lang="en-US" altLang="zh-TW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</a:t>
            </a:r>
            <a:r>
              <a:rPr lang="zh-TW" altLang="en-US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滑鼠鍵按下</a:t>
            </a:r>
            <a:endParaRPr lang="zh-TW" altLang="zh-TW" sz="2000" kern="100" dirty="0">
              <a:solidFill>
                <a:srgbClr val="FF0000"/>
              </a:solidFill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		</a:t>
            </a:r>
            <a:r>
              <a:rPr lang="zh-TW" altLang="en-US" sz="2000" kern="0" dirty="0" smtClean="0">
                <a:latin typeface="細明體"/>
                <a:cs typeface="細明體"/>
              </a:rPr>
              <a:t>     </a:t>
            </a:r>
            <a:r>
              <a:rPr lang="en-US" altLang="zh-TW" sz="2000" kern="0" dirty="0" smtClean="0">
                <a:latin typeface="細明體"/>
                <a:cs typeface="細明體"/>
              </a:rPr>
              <a:t>………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    </a:t>
            </a:r>
            <a:r>
              <a:rPr lang="en-US" altLang="zh-TW" sz="2000" b="1" kern="0" dirty="0" err="1">
                <a:solidFill>
                  <a:srgbClr val="A52A2A"/>
                </a:solidFill>
                <a:latin typeface="細明體"/>
                <a:cs typeface="細明體"/>
              </a:rPr>
              <a:t>elif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kern="0" dirty="0" err="1">
                <a:latin typeface="細明體"/>
                <a:cs typeface="細明體"/>
              </a:rPr>
              <a:t>event.type</a:t>
            </a:r>
            <a:r>
              <a:rPr lang="en-US" altLang="zh-TW" sz="2000" kern="0" dirty="0">
                <a:latin typeface="細明體"/>
                <a:cs typeface="細明體"/>
              </a:rPr>
              <a:t> </a:t>
            </a:r>
            <a:r>
              <a:rPr lang="en-US" altLang="zh-TW" sz="2000" b="1" kern="0" dirty="0">
                <a:solidFill>
                  <a:srgbClr val="A52A2A"/>
                </a:solidFill>
                <a:latin typeface="細明體"/>
                <a:cs typeface="細明體"/>
              </a:rPr>
              <a:t>is</a:t>
            </a:r>
            <a:r>
              <a:rPr lang="en-US" altLang="zh-TW" sz="2000" kern="0" dirty="0">
                <a:latin typeface="細明體"/>
                <a:cs typeface="細明體"/>
              </a:rPr>
              <a:t> MOUSEBUTTONUP</a:t>
            </a:r>
            <a:r>
              <a:rPr lang="en-US" altLang="zh-TW" sz="2000" kern="0" dirty="0" smtClean="0">
                <a:latin typeface="細明體"/>
                <a:cs typeface="細明體"/>
              </a:rPr>
              <a:t>:</a:t>
            </a:r>
            <a:r>
              <a:rPr lang="zh-TW" altLang="en-US" sz="2000" kern="0" dirty="0" smtClean="0">
                <a:latin typeface="細明體"/>
                <a:cs typeface="細明體"/>
              </a:rPr>
              <a:t> </a:t>
            </a:r>
            <a:r>
              <a:rPr lang="en-US" altLang="zh-TW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</a:t>
            </a:r>
            <a:r>
              <a:rPr lang="zh-TW" altLang="en-US" sz="2000" kern="0" dirty="0" smtClean="0">
                <a:solidFill>
                  <a:srgbClr val="FF0000"/>
                </a:solidFill>
                <a:latin typeface="細明體"/>
                <a:cs typeface="細明體"/>
                <a:sym typeface="Wingdings" panose="05000000000000000000" pitchFamily="2" charset="2"/>
              </a:rPr>
              <a:t>滑鼠鍵起來</a:t>
            </a:r>
            <a:endParaRPr lang="zh-TW" altLang="zh-TW" sz="2000" kern="100" dirty="0">
              <a:solidFill>
                <a:srgbClr val="FF0000"/>
              </a:solidFill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       </a:t>
            </a:r>
            <a:r>
              <a:rPr lang="en-US" altLang="zh-TW" sz="2000" kern="0" dirty="0" smtClean="0">
                <a:latin typeface="細明體"/>
                <a:cs typeface="細明體"/>
              </a:rPr>
              <a:t>………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</a:t>
            </a:r>
            <a:r>
              <a:rPr lang="en-US" altLang="zh-TW" sz="2000" kern="0" dirty="0">
                <a:solidFill>
                  <a:srgbClr val="0000FF"/>
                </a:solidFill>
                <a:latin typeface="細明體"/>
                <a:cs typeface="細明體"/>
              </a:rPr>
              <a:t>#Draw Everything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</a:t>
            </a:r>
            <a:r>
              <a:rPr lang="en-US" altLang="zh-TW" sz="2000" kern="0" dirty="0" err="1">
                <a:latin typeface="細明體"/>
                <a:cs typeface="細明體"/>
              </a:rPr>
              <a:t>screen.blit</a:t>
            </a:r>
            <a:r>
              <a:rPr lang="en-US" altLang="zh-TW" sz="2000" kern="0" dirty="0">
                <a:latin typeface="細明體"/>
                <a:cs typeface="細明體"/>
              </a:rPr>
              <a:t>(background, (0, 0))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</a:t>
            </a:r>
            <a:r>
              <a:rPr lang="en-US" altLang="zh-TW" sz="2000" kern="0" dirty="0" err="1">
                <a:latin typeface="細明體"/>
                <a:cs typeface="細明體"/>
              </a:rPr>
              <a:t>allsprites.draw</a:t>
            </a:r>
            <a:r>
              <a:rPr lang="en-US" altLang="zh-TW" sz="2000" kern="0" dirty="0">
                <a:latin typeface="細明體"/>
                <a:cs typeface="細明體"/>
              </a:rPr>
              <a:t>(screen)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細明體"/>
              </a:rPr>
              <a:t>        </a:t>
            </a:r>
            <a:r>
              <a:rPr lang="en-US" altLang="zh-TW" sz="2000" kern="0" dirty="0" err="1">
                <a:latin typeface="細明體"/>
                <a:cs typeface="細明體"/>
              </a:rPr>
              <a:t>pygame.display.flip</a:t>
            </a:r>
            <a:r>
              <a:rPr lang="en-US" altLang="zh-TW" sz="2000" kern="0" dirty="0">
                <a:latin typeface="細明體"/>
                <a:cs typeface="細明體"/>
              </a:rPr>
              <a:t>()</a:t>
            </a:r>
            <a:endParaRPr lang="zh-TW" altLang="zh-TW" sz="200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8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控制遊戲速度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3429000"/>
            <a:ext cx="7772400" cy="2808312"/>
          </a:xfrm>
        </p:spPr>
        <p:txBody>
          <a:bodyPr>
            <a:normAutofit/>
          </a:bodyPr>
          <a:lstStyle/>
          <a:p>
            <a:r>
              <a:rPr lang="en-US" altLang="zh-TW" b="1" dirty="0" err="1" smtClean="0"/>
              <a:t>clock.tick</a:t>
            </a:r>
            <a:r>
              <a:rPr lang="en-US" altLang="zh-TW" b="1" dirty="0" smtClean="0"/>
              <a:t>(t)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clock.tick</a:t>
            </a:r>
            <a:r>
              <a:rPr lang="en-US" altLang="zh-TW" dirty="0" smtClean="0"/>
              <a:t>()</a:t>
            </a:r>
            <a:r>
              <a:rPr lang="zh-TW" altLang="en-US" dirty="0" smtClean="0"/>
              <a:t>會計算自從上次呼叫</a:t>
            </a:r>
            <a:r>
              <a:rPr lang="en-US" altLang="zh-TW" dirty="0" err="1" smtClean="0"/>
              <a:t>clock.tick</a:t>
            </a:r>
            <a:r>
              <a:rPr lang="en-US" altLang="zh-TW" dirty="0" smtClean="0"/>
              <a:t>()</a:t>
            </a:r>
            <a:r>
              <a:rPr lang="zh-TW" altLang="en-US" dirty="0" smtClean="0"/>
              <a:t>經過多少</a:t>
            </a:r>
            <a:r>
              <a:rPr lang="en-US" altLang="zh-TW" dirty="0" smtClean="0"/>
              <a:t>milliseconds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若有輸入</a:t>
            </a:r>
            <a:r>
              <a:rPr lang="en-US" altLang="zh-TW" dirty="0" smtClean="0"/>
              <a:t>t</a:t>
            </a:r>
            <a:r>
              <a:rPr lang="zh-TW" altLang="en-US" dirty="0" smtClean="0"/>
              <a:t>值，會確保每秒不會運算超過</a:t>
            </a:r>
            <a:r>
              <a:rPr lang="en-US" altLang="zh-TW" dirty="0" smtClean="0"/>
              <a:t>t</a:t>
            </a:r>
            <a:r>
              <a:rPr lang="zh-TW" altLang="en-US" dirty="0" smtClean="0"/>
              <a:t>次，達到降低</a:t>
            </a:r>
            <a:r>
              <a:rPr lang="en-US" altLang="zh-TW" dirty="0" smtClean="0"/>
              <a:t>while</a:t>
            </a:r>
            <a:r>
              <a:rPr lang="zh-TW" altLang="en-US" dirty="0" smtClean="0"/>
              <a:t>內運算速度的結果。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所以</a:t>
            </a:r>
            <a:r>
              <a:rPr lang="en-US" altLang="zh-TW" dirty="0" smtClean="0"/>
              <a:t>t</a:t>
            </a:r>
            <a:r>
              <a:rPr lang="zh-TW" altLang="en-US" smtClean="0"/>
              <a:t>值</a:t>
            </a:r>
            <a:r>
              <a:rPr lang="zh-TW" altLang="en-US" smtClean="0"/>
              <a:t>越小遊戲</a:t>
            </a:r>
            <a:r>
              <a:rPr lang="zh-TW" altLang="en-US" dirty="0" smtClean="0"/>
              <a:t>跑越慢。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971600" y="1700808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 smtClean="0">
                <a:latin typeface="細明體"/>
                <a:cs typeface="細明體"/>
              </a:rPr>
              <a:t>clock </a:t>
            </a:r>
            <a:r>
              <a:rPr lang="en-US" altLang="zh-TW" sz="2000" kern="0" dirty="0">
                <a:latin typeface="細明體"/>
                <a:cs typeface="細明體"/>
              </a:rPr>
              <a:t>= </a:t>
            </a:r>
            <a:r>
              <a:rPr lang="en-US" altLang="zh-TW" sz="2000" kern="0" dirty="0" err="1">
                <a:latin typeface="細明體"/>
                <a:cs typeface="細明體"/>
              </a:rPr>
              <a:t>pygame.time.Clock</a:t>
            </a:r>
            <a:r>
              <a:rPr lang="en-US" altLang="zh-TW" sz="2000" kern="0" dirty="0" smtClean="0">
                <a:latin typeface="細明體"/>
                <a:cs typeface="細明體"/>
              </a:rPr>
              <a:t>()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 smtClean="0">
                <a:latin typeface="細明體"/>
                <a:cs typeface="細明體"/>
              </a:rPr>
              <a:t>……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Times New Roman"/>
              </a:rPr>
              <a:t>w</a:t>
            </a:r>
            <a:r>
              <a:rPr lang="en-US" altLang="zh-TW" sz="2000" kern="0" dirty="0" smtClean="0">
                <a:latin typeface="細明體"/>
                <a:cs typeface="Times New Roman"/>
              </a:rPr>
              <a:t>hile 1: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Times New Roman"/>
              </a:rPr>
              <a:t>	</a:t>
            </a:r>
            <a:r>
              <a:rPr lang="en-US" altLang="zh-TW" sz="2000" kern="0" dirty="0" err="1" smtClean="0">
                <a:latin typeface="細明體"/>
                <a:cs typeface="Times New Roman"/>
              </a:rPr>
              <a:t>clock.tick</a:t>
            </a:r>
            <a:r>
              <a:rPr lang="en-US" altLang="zh-TW" sz="2000" kern="0" dirty="0" smtClean="0">
                <a:latin typeface="細明體"/>
                <a:cs typeface="Times New Roman"/>
              </a:rPr>
              <a:t>(60)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TW" sz="2000" kern="0" dirty="0">
                <a:latin typeface="細明體"/>
                <a:cs typeface="Times New Roman"/>
              </a:rPr>
              <a:t>	</a:t>
            </a:r>
            <a:r>
              <a:rPr lang="en-US" altLang="zh-TW" sz="2000" kern="0" dirty="0" smtClean="0">
                <a:latin typeface="細明體"/>
                <a:cs typeface="Times New Roman"/>
              </a:rPr>
              <a:t>……</a:t>
            </a:r>
            <a:endParaRPr lang="zh-TW" altLang="zh-TW" sz="2000" kern="100" dirty="0">
              <a:latin typeface="Calibri"/>
              <a:cs typeface="Times New Roman"/>
            </a:endParaRPr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00012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如何讓兩個角色同時移動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1484784"/>
            <a:ext cx="7992888" cy="4572000"/>
          </a:xfrm>
        </p:spPr>
        <p:txBody>
          <a:bodyPr/>
          <a:lstStyle/>
          <a:p>
            <a:r>
              <a:rPr lang="zh-TW" altLang="en-US" dirty="0" smtClean="0"/>
              <a:t>移動時的動作，需要減緩電腦運算速度讓人眼看見移動的效果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迴圈不能寫在控制遊戲</a:t>
            </a:r>
            <a:r>
              <a:rPr lang="en-US" altLang="zh-TW" dirty="0" smtClean="0"/>
              <a:t>frame</a:t>
            </a:r>
            <a:r>
              <a:rPr lang="zh-TW" altLang="en-US" dirty="0" smtClean="0"/>
              <a:t>的</a:t>
            </a:r>
            <a:r>
              <a:rPr lang="zh-TW" altLang="en-US" dirty="0"/>
              <a:t>迴</a:t>
            </a:r>
            <a:r>
              <a:rPr lang="zh-TW" altLang="en-US" dirty="0" smtClean="0"/>
              <a:t>圈內，會造成一人移動時另外一人不能移動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迴圈需要寫在定義角色的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內，針對每個遊戲</a:t>
            </a:r>
            <a:r>
              <a:rPr lang="en-US" altLang="zh-TW" dirty="0" smtClean="0"/>
              <a:t>frame</a:t>
            </a:r>
            <a:r>
              <a:rPr lang="zh-TW" altLang="en-US" dirty="0" smtClean="0"/>
              <a:t>判斷是否移動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458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Python</a:t>
            </a:r>
            <a:r>
              <a:rPr lang="zh-TW" altLang="en-US" dirty="0" smtClean="0"/>
              <a:t>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Python</a:t>
            </a:r>
            <a:r>
              <a:rPr lang="zh-TW" altLang="en-US" dirty="0"/>
              <a:t>的創始人為吉多</a:t>
            </a:r>
            <a:r>
              <a:rPr lang="en-US" altLang="zh-TW" dirty="0"/>
              <a:t>·</a:t>
            </a:r>
            <a:r>
              <a:rPr lang="zh-TW" altLang="en-US" dirty="0"/>
              <a:t>范羅蘇</a:t>
            </a:r>
            <a:r>
              <a:rPr lang="zh-TW" altLang="en-US" dirty="0" smtClean="0"/>
              <a:t>姆</a:t>
            </a:r>
            <a:r>
              <a:rPr lang="en-US" altLang="zh-TW" dirty="0" smtClean="0"/>
              <a:t>(Guido </a:t>
            </a:r>
            <a:r>
              <a:rPr lang="en-US" altLang="zh-TW" dirty="0"/>
              <a:t>van </a:t>
            </a:r>
            <a:r>
              <a:rPr lang="en-US" altLang="zh-TW" dirty="0" err="1" smtClean="0"/>
              <a:t>Rossum</a:t>
            </a:r>
            <a:r>
              <a:rPr lang="en-US" altLang="zh-TW" dirty="0" smtClean="0"/>
              <a:t>)</a:t>
            </a:r>
          </a:p>
          <a:p>
            <a:endParaRPr lang="en-US" altLang="zh-TW" dirty="0" smtClean="0">
              <a:latin typeface="+mj-lt"/>
            </a:endParaRPr>
          </a:p>
          <a:p>
            <a:r>
              <a:rPr lang="zh-TW" altLang="en-US" dirty="0"/>
              <a:t>名稱</a:t>
            </a:r>
            <a:r>
              <a:rPr lang="zh-TW" altLang="en-US" dirty="0" smtClean="0"/>
              <a:t>由來：作者非常喜歡一齣</a:t>
            </a:r>
            <a:r>
              <a:rPr lang="en-US" altLang="zh-TW" dirty="0" smtClean="0"/>
              <a:t>BBC</a:t>
            </a:r>
            <a:r>
              <a:rPr lang="zh-TW" altLang="en-US" dirty="0" smtClean="0"/>
              <a:t>的電視短劇</a:t>
            </a:r>
            <a:r>
              <a:rPr lang="en-US" altLang="zh-TW" dirty="0" smtClean="0"/>
              <a:t>《</a:t>
            </a:r>
            <a:r>
              <a:rPr lang="zh-TW" altLang="en-US" dirty="0"/>
              <a:t>蒙提</a:t>
            </a:r>
            <a:r>
              <a:rPr lang="en-US" altLang="zh-TW" dirty="0"/>
              <a:t>·</a:t>
            </a:r>
            <a:r>
              <a:rPr lang="zh-TW" altLang="en-US" dirty="0"/>
              <a:t>派森的飛行馬戲團</a:t>
            </a:r>
            <a:r>
              <a:rPr lang="en-US" altLang="zh-TW" dirty="0" smtClean="0"/>
              <a:t>》(Monty </a:t>
            </a:r>
            <a:r>
              <a:rPr lang="en-US" altLang="zh-TW" dirty="0"/>
              <a:t>Python's Flying </a:t>
            </a:r>
            <a:r>
              <a:rPr lang="en-US" altLang="zh-TW" dirty="0" smtClean="0"/>
              <a:t>Circus)</a:t>
            </a:r>
          </a:p>
          <a:p>
            <a:endParaRPr lang="en-US" altLang="zh-TW" dirty="0" smtClean="0"/>
          </a:p>
          <a:p>
            <a:r>
              <a:rPr lang="zh-TW" altLang="en-US" dirty="0"/>
              <a:t>膠水語言</a:t>
            </a:r>
            <a:r>
              <a:rPr lang="zh-TW" altLang="en-US" dirty="0" smtClean="0"/>
              <a:t>：能很好的和</a:t>
            </a:r>
            <a:r>
              <a:rPr lang="en-US" altLang="zh-TW" dirty="0" smtClean="0"/>
              <a:t>C</a:t>
            </a:r>
            <a:r>
              <a:rPr lang="zh-TW" altLang="en-US" dirty="0"/>
              <a:t>語言、</a:t>
            </a:r>
            <a:r>
              <a:rPr lang="en-US" altLang="zh-TW" dirty="0" smtClean="0"/>
              <a:t>C++</a:t>
            </a:r>
            <a:r>
              <a:rPr lang="zh-TW" altLang="en-US" dirty="0" smtClean="0"/>
              <a:t>、</a:t>
            </a:r>
            <a:r>
              <a:rPr lang="en-US" altLang="zh-TW" dirty="0" smtClean="0">
                <a:latin typeface="+mj-lt"/>
              </a:rPr>
              <a:t>Java</a:t>
            </a:r>
            <a:r>
              <a:rPr lang="zh-TW" altLang="en-US" dirty="0" smtClean="0"/>
              <a:t>整合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設計哲學：「</a:t>
            </a:r>
            <a:r>
              <a:rPr lang="zh-TW" altLang="en-US" dirty="0" smtClean="0"/>
              <a:t>優雅、明確、簡單」</a:t>
            </a:r>
            <a:r>
              <a:rPr lang="zh-TW" altLang="en-US" dirty="0"/>
              <a:t>、</a:t>
            </a:r>
            <a:r>
              <a:rPr lang="zh-TW" altLang="en-US" dirty="0" smtClean="0"/>
              <a:t>「</a:t>
            </a:r>
            <a:r>
              <a:rPr lang="zh-TW" altLang="en-US" dirty="0"/>
              <a:t>用一種方法，最好是只有一種方法來做一件事」</a:t>
            </a:r>
          </a:p>
        </p:txBody>
      </p:sp>
    </p:spTree>
    <p:extLst>
      <p:ext uri="{BB962C8B-B14F-4D97-AF65-F5344CB8AC3E}">
        <p14:creationId xmlns:p14="http://schemas.microsoft.com/office/powerpoint/2010/main" val="395519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Pygame</a:t>
            </a:r>
            <a:r>
              <a:rPr lang="zh-TW" altLang="en-US" dirty="0" smtClean="0"/>
              <a:t>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  <a:r>
              <a:rPr lang="zh-TW" altLang="en-US" dirty="0" smtClean="0"/>
              <a:t>一種跨</a:t>
            </a:r>
            <a:r>
              <a:rPr lang="zh-TW" altLang="en-US" dirty="0"/>
              <a:t>平台 </a:t>
            </a:r>
            <a:r>
              <a:rPr lang="en-US" altLang="zh-TW" dirty="0" smtClean="0"/>
              <a:t>Python</a:t>
            </a:r>
            <a:r>
              <a:rPr lang="zh-TW" altLang="en-US" dirty="0"/>
              <a:t> </a:t>
            </a:r>
            <a:r>
              <a:rPr lang="en-US" altLang="zh-TW" dirty="0" smtClean="0"/>
              <a:t>module</a:t>
            </a:r>
          </a:p>
          <a:p>
            <a:endParaRPr lang="en-US" altLang="zh-TW" dirty="0"/>
          </a:p>
          <a:p>
            <a:r>
              <a:rPr lang="zh-TW" altLang="en-US" dirty="0"/>
              <a:t>專為電子遊戲</a:t>
            </a:r>
            <a:r>
              <a:rPr lang="zh-TW" altLang="en-US" dirty="0" smtClean="0"/>
              <a:t>設計， </a:t>
            </a:r>
            <a:r>
              <a:rPr lang="zh-TW" altLang="en-US" dirty="0"/>
              <a:t>包含圖像、聲音。建立在</a:t>
            </a:r>
            <a:r>
              <a:rPr lang="en-US" altLang="zh-TW" dirty="0"/>
              <a:t>SDL</a:t>
            </a:r>
            <a:r>
              <a:rPr lang="zh-TW" altLang="en-US" dirty="0"/>
              <a:t>基礎</a:t>
            </a:r>
            <a:r>
              <a:rPr lang="zh-TW" altLang="en-US" dirty="0" smtClean="0"/>
              <a:t>上。</a:t>
            </a:r>
            <a:r>
              <a:rPr lang="en-US" altLang="zh-TW" dirty="0" smtClean="0">
                <a:latin typeface="+mj-lt"/>
              </a:rPr>
              <a:t>(SDL</a:t>
            </a:r>
            <a:r>
              <a:rPr lang="zh-TW" altLang="en-US" dirty="0">
                <a:latin typeface="+mj-lt"/>
              </a:rPr>
              <a:t>：是一套開放原始碼的跨平台多媒體開發函式庫，使用</a:t>
            </a:r>
            <a:r>
              <a:rPr lang="en-US" altLang="zh-TW" dirty="0">
                <a:latin typeface="+mj-lt"/>
              </a:rPr>
              <a:t>C</a:t>
            </a:r>
            <a:r>
              <a:rPr lang="zh-TW" altLang="en-US" dirty="0">
                <a:latin typeface="+mj-lt"/>
              </a:rPr>
              <a:t>語言寫成。</a:t>
            </a:r>
            <a:r>
              <a:rPr lang="en-US" altLang="zh-TW" dirty="0" smtClean="0">
                <a:latin typeface="+mj-lt"/>
              </a:rPr>
              <a:t>)</a:t>
            </a:r>
          </a:p>
          <a:p>
            <a:endParaRPr lang="en-US" altLang="zh-TW" dirty="0" smtClean="0"/>
          </a:p>
          <a:p>
            <a:r>
              <a:rPr lang="zh-TW" altLang="en-US" dirty="0"/>
              <a:t>無需被低階語言束縛，</a:t>
            </a:r>
            <a:r>
              <a:rPr lang="zh-TW" altLang="en-US" dirty="0" smtClean="0"/>
              <a:t>簡化遊戲</a:t>
            </a:r>
            <a:r>
              <a:rPr lang="zh-TW" altLang="en-US" dirty="0"/>
              <a:t>邏輯</a:t>
            </a:r>
            <a:r>
              <a:rPr lang="zh-TW" altLang="en-US" dirty="0" smtClean="0"/>
              <a:t>本身。</a:t>
            </a:r>
            <a:endParaRPr lang="en-US" altLang="zh-TW" dirty="0" smtClean="0"/>
          </a:p>
          <a:p>
            <a:endParaRPr lang="en-US" altLang="zh-TW" dirty="0">
              <a:latin typeface="+mj-lt"/>
            </a:endParaRPr>
          </a:p>
          <a:p>
            <a:r>
              <a:rPr lang="en-US" altLang="zh-TW" dirty="0" err="1" smtClean="0"/>
              <a:t>PyWeek</a:t>
            </a:r>
            <a:r>
              <a:rPr lang="zh-TW" altLang="en-US" dirty="0"/>
              <a:t>：一個用</a:t>
            </a:r>
            <a:r>
              <a:rPr lang="en-US" altLang="zh-TW" dirty="0"/>
              <a:t>Python</a:t>
            </a:r>
            <a:r>
              <a:rPr lang="zh-TW" altLang="en-US" dirty="0"/>
              <a:t>語言開發遊戲的</a:t>
            </a:r>
            <a:r>
              <a:rPr lang="zh-TW" altLang="en-US" dirty="0" smtClean="0"/>
              <a:t>競賽。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>
                <a:latin typeface="+mj-lt"/>
                <a:hlinkClick r:id="rId2"/>
              </a:rPr>
              <a:t>http://pyweek.org</a:t>
            </a:r>
            <a:r>
              <a:rPr lang="en-US" altLang="zh-TW" dirty="0" smtClean="0">
                <a:latin typeface="+mj-lt"/>
                <a:hlinkClick r:id="rId2"/>
              </a:rPr>
              <a:t>/</a:t>
            </a:r>
            <a:r>
              <a:rPr lang="zh-TW" altLang="en-US" dirty="0" smtClean="0">
                <a:latin typeface="+mj-lt"/>
              </a:rPr>
              <a:t> </a:t>
            </a:r>
            <a:endParaRPr lang="en-US" altLang="zh-TW" dirty="0" smtClean="0">
              <a:latin typeface="+mj-lt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27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如何開始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latin typeface="+mj-lt"/>
              </a:rPr>
              <a:t>1. </a:t>
            </a:r>
            <a:r>
              <a:rPr lang="zh-TW" altLang="en-US" dirty="0" smtClean="0"/>
              <a:t>安裝</a:t>
            </a:r>
            <a:r>
              <a:rPr lang="en-US" altLang="zh-TW" dirty="0" smtClean="0"/>
              <a:t>Python(</a:t>
            </a:r>
            <a:r>
              <a:rPr lang="zh-TW" altLang="en-US" dirty="0" smtClean="0"/>
              <a:t>建議安裝</a:t>
            </a:r>
            <a:r>
              <a:rPr lang="en-US" altLang="zh-TW" dirty="0" smtClean="0"/>
              <a:t>Python2)</a:t>
            </a:r>
            <a:r>
              <a:rPr lang="zh-TW" altLang="en-US" dirty="0" smtClean="0"/>
              <a:t>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官網：</a:t>
            </a:r>
            <a:r>
              <a:rPr lang="en-US" altLang="zh-TW" dirty="0" smtClean="0"/>
              <a:t>http</a:t>
            </a:r>
            <a:r>
              <a:rPr lang="en-US" altLang="zh-TW" dirty="0"/>
              <a:t>://www.python.org</a:t>
            </a:r>
            <a:r>
              <a:rPr lang="en-US" altLang="zh-TW" dirty="0" smtClean="0"/>
              <a:t>/</a:t>
            </a:r>
            <a:r>
              <a:rPr lang="zh-TW" altLang="en-US" dirty="0" smtClean="0"/>
              <a:t> </a:t>
            </a:r>
            <a:r>
              <a:rPr lang="en-US" altLang="zh-TW" dirty="0"/>
              <a:t/>
            </a: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 smtClean="0">
                <a:latin typeface="+mj-lt"/>
              </a:rPr>
              <a:t>2.</a:t>
            </a:r>
            <a:r>
              <a:rPr lang="zh-TW" altLang="en-US" dirty="0" smtClean="0">
                <a:latin typeface="+mj-lt"/>
              </a:rPr>
              <a:t> </a:t>
            </a:r>
            <a:r>
              <a:rPr lang="zh-TW" altLang="en-US" dirty="0" smtClean="0"/>
              <a:t>安裝</a:t>
            </a:r>
            <a:r>
              <a:rPr lang="en-US" altLang="zh-TW" dirty="0" err="1" smtClean="0"/>
              <a:t>Pygame</a:t>
            </a:r>
            <a:r>
              <a:rPr lang="zh-TW" altLang="en-US" dirty="0" smtClean="0"/>
              <a:t>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官網：</a:t>
            </a:r>
            <a:r>
              <a:rPr lang="en-US" altLang="zh-TW" dirty="0" smtClean="0"/>
              <a:t>http</a:t>
            </a:r>
            <a:r>
              <a:rPr lang="en-US" altLang="zh-TW" dirty="0"/>
              <a:t>://</a:t>
            </a:r>
            <a:r>
              <a:rPr lang="en-US" altLang="zh-TW" dirty="0" smtClean="0"/>
              <a:t>www.pygame.org/wiki/about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13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Pygame</a:t>
            </a:r>
            <a:r>
              <a:rPr lang="en-US" altLang="zh-TW" dirty="0" smtClean="0"/>
              <a:t> Tutorial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Tutorial</a:t>
            </a:r>
            <a:r>
              <a:rPr lang="zh-TW" altLang="en-US" dirty="0" smtClean="0"/>
              <a:t>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://www.pygame.org/docs</a:t>
            </a:r>
            <a:r>
              <a:rPr lang="en-US" altLang="zh-TW" dirty="0" smtClean="0">
                <a:hlinkClick r:id="rId2"/>
              </a:rPr>
              <a:t>/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r>
              <a:rPr lang="zh-TW" altLang="en-US" dirty="0" smtClean="0"/>
              <a:t> 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Example(Recommended</a:t>
            </a:r>
            <a:r>
              <a:rPr lang="en-US" altLang="zh-TW" dirty="0"/>
              <a:t>)</a:t>
            </a:r>
            <a:r>
              <a:rPr lang="zh-TW" altLang="en-US" dirty="0" smtClean="0"/>
              <a:t>：</a:t>
            </a:r>
            <a:r>
              <a:rPr lang="en-US" altLang="zh-TW" dirty="0" smtClean="0">
                <a:hlinkClick r:id="rId3"/>
              </a:rPr>
              <a:t>http</a:t>
            </a:r>
            <a:r>
              <a:rPr lang="en-US" altLang="zh-TW" dirty="0">
                <a:hlinkClick r:id="rId3"/>
              </a:rPr>
              <a:t>://</a:t>
            </a:r>
            <a:r>
              <a:rPr lang="en-US" altLang="zh-TW" dirty="0" smtClean="0">
                <a:hlinkClick r:id="rId3"/>
              </a:rPr>
              <a:t>www.pygame.org/docs/tut/chimp/ChimpLineByLine.html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Cheat sheet(</a:t>
            </a:r>
            <a:r>
              <a:rPr lang="zh-TW" altLang="en-US" dirty="0" smtClean="0"/>
              <a:t>常用指令</a:t>
            </a:r>
            <a:r>
              <a:rPr lang="zh-TW" altLang="en-US" dirty="0"/>
              <a:t>筆記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r>
              <a:rPr lang="en-US" altLang="zh-TW" dirty="0">
                <a:hlinkClick r:id="rId4"/>
              </a:rPr>
              <a:t>http://</a:t>
            </a:r>
            <a:r>
              <a:rPr lang="en-US" altLang="zh-TW" dirty="0" smtClean="0">
                <a:hlinkClick r:id="rId4"/>
              </a:rPr>
              <a:t>inventwithpython.com/pygamecheatsheet.png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90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Read Image</a:t>
            </a:r>
            <a:endParaRPr lang="zh-TW" alt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30486"/>
            <a:ext cx="7056784" cy="50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45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Read image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3488"/>
          </a:xfrm>
        </p:spPr>
        <p:txBody>
          <a:bodyPr>
            <a:normAutofit/>
          </a:bodyPr>
          <a:lstStyle/>
          <a:p>
            <a:r>
              <a:rPr lang="en-US" altLang="zh-TW" b="1" dirty="0" err="1" smtClean="0">
                <a:latin typeface="+mj-lt"/>
              </a:rPr>
              <a:t>fullname</a:t>
            </a:r>
            <a:r>
              <a:rPr lang="en-US" altLang="zh-TW" b="1" dirty="0" smtClean="0">
                <a:latin typeface="+mj-lt"/>
              </a:rPr>
              <a:t> = </a:t>
            </a:r>
            <a:r>
              <a:rPr lang="en-US" altLang="zh-TW" b="1" dirty="0" err="1" smtClean="0">
                <a:latin typeface="+mj-lt"/>
              </a:rPr>
              <a:t>os.path.join</a:t>
            </a:r>
            <a:r>
              <a:rPr lang="en-US" altLang="zh-TW" b="1" dirty="0" smtClean="0">
                <a:latin typeface="+mj-lt"/>
              </a:rPr>
              <a:t>(‘data’, name)</a:t>
            </a:r>
            <a:r>
              <a:rPr lang="en-US" altLang="zh-TW" dirty="0" smtClean="0">
                <a:latin typeface="+mj-lt"/>
              </a:rPr>
              <a:t/>
            </a:r>
            <a:br>
              <a:rPr lang="en-US" altLang="zh-TW" dirty="0" smtClean="0">
                <a:latin typeface="+mj-lt"/>
              </a:rPr>
            </a:br>
            <a:r>
              <a:rPr lang="zh-TW" altLang="en-US" dirty="0" smtClean="0">
                <a:latin typeface="+mj-lt"/>
              </a:rPr>
              <a:t>把圖片檔</a:t>
            </a:r>
            <a:r>
              <a:rPr lang="en-US" altLang="zh-TW" dirty="0" smtClean="0">
                <a:latin typeface="+mj-lt"/>
              </a:rPr>
              <a:t>path</a:t>
            </a:r>
            <a:r>
              <a:rPr lang="zh-TW" altLang="en-US" dirty="0" smtClean="0">
                <a:latin typeface="+mj-lt"/>
              </a:rPr>
              <a:t>連結</a:t>
            </a:r>
            <a:r>
              <a:rPr lang="en-US" altLang="zh-TW" dirty="0" err="1" smtClean="0">
                <a:latin typeface="+mj-lt"/>
              </a:rPr>
              <a:t>fullname</a:t>
            </a:r>
            <a:r>
              <a:rPr lang="zh-TW" altLang="en-US" dirty="0" smtClean="0">
                <a:latin typeface="+mj-lt"/>
              </a:rPr>
              <a:t>，可提供之後讀取圖片</a:t>
            </a:r>
            <a:endParaRPr lang="en-US" altLang="zh-TW" dirty="0" smtClean="0">
              <a:latin typeface="+mj-lt"/>
            </a:endParaRPr>
          </a:p>
          <a:p>
            <a:endParaRPr lang="en-US" altLang="zh-TW" dirty="0" smtClean="0">
              <a:latin typeface="+mj-lt"/>
            </a:endParaRPr>
          </a:p>
          <a:p>
            <a:r>
              <a:rPr lang="en-US" altLang="zh-TW" b="1" dirty="0">
                <a:latin typeface="+mj-lt"/>
              </a:rPr>
              <a:t>image = </a:t>
            </a:r>
            <a:r>
              <a:rPr lang="en-US" altLang="zh-TW" b="1" dirty="0" err="1">
                <a:latin typeface="+mj-lt"/>
              </a:rPr>
              <a:t>pygame.image.load</a:t>
            </a:r>
            <a:r>
              <a:rPr lang="en-US" altLang="zh-TW" b="1" dirty="0">
                <a:latin typeface="+mj-lt"/>
              </a:rPr>
              <a:t>(</a:t>
            </a:r>
            <a:r>
              <a:rPr lang="en-US" altLang="zh-TW" b="1" dirty="0" err="1">
                <a:latin typeface="+mj-lt"/>
              </a:rPr>
              <a:t>fullname</a:t>
            </a:r>
            <a:r>
              <a:rPr lang="en-US" altLang="zh-TW" b="1" dirty="0" smtClean="0">
                <a:latin typeface="+mj-lt"/>
              </a:rPr>
              <a:t>)</a:t>
            </a:r>
            <a:r>
              <a:rPr lang="en-US" altLang="zh-TW" dirty="0" smtClean="0">
                <a:latin typeface="+mj-lt"/>
              </a:rPr>
              <a:t/>
            </a:r>
            <a:br>
              <a:rPr lang="en-US" altLang="zh-TW" dirty="0" smtClean="0">
                <a:latin typeface="+mj-lt"/>
              </a:rPr>
            </a:br>
            <a:r>
              <a:rPr lang="zh-TW" altLang="en-US" dirty="0" smtClean="0">
                <a:latin typeface="+mj-lt"/>
              </a:rPr>
              <a:t>讀取圖片</a:t>
            </a:r>
            <a:endParaRPr lang="en-US" altLang="zh-TW" dirty="0" smtClean="0">
              <a:latin typeface="+mj-lt"/>
            </a:endParaRPr>
          </a:p>
          <a:p>
            <a:endParaRPr lang="en-US" altLang="zh-TW" dirty="0" smtClean="0">
              <a:latin typeface="+mj-lt"/>
            </a:endParaRPr>
          </a:p>
          <a:p>
            <a:r>
              <a:rPr lang="en-US" altLang="zh-TW" b="1" dirty="0">
                <a:latin typeface="+mj-lt"/>
              </a:rPr>
              <a:t>image = </a:t>
            </a:r>
            <a:r>
              <a:rPr lang="en-US" altLang="zh-TW" b="1" dirty="0" err="1">
                <a:latin typeface="+mj-lt"/>
              </a:rPr>
              <a:t>image.convert</a:t>
            </a:r>
            <a:r>
              <a:rPr lang="en-US" altLang="zh-TW" b="1" dirty="0">
                <a:latin typeface="+mj-lt"/>
              </a:rPr>
              <a:t>()</a:t>
            </a:r>
            <a:r>
              <a:rPr lang="en-US" altLang="zh-TW" dirty="0">
                <a:latin typeface="+mj-lt"/>
              </a:rPr>
              <a:t/>
            </a:r>
            <a:br>
              <a:rPr lang="en-US" altLang="zh-TW" dirty="0">
                <a:latin typeface="+mj-lt"/>
              </a:rPr>
            </a:br>
            <a:r>
              <a:rPr lang="zh-TW" altLang="en-US" dirty="0">
                <a:latin typeface="+mj-lt"/>
              </a:rPr>
              <a:t>轉換成可以</a:t>
            </a:r>
            <a:r>
              <a:rPr lang="en-US" altLang="zh-TW" dirty="0">
                <a:latin typeface="+mj-lt"/>
              </a:rPr>
              <a:t>display</a:t>
            </a:r>
            <a:r>
              <a:rPr lang="zh-TW" altLang="en-US" dirty="0">
                <a:latin typeface="+mj-lt"/>
              </a:rPr>
              <a:t>的</a:t>
            </a:r>
            <a:r>
              <a:rPr lang="zh-TW" altLang="en-US" dirty="0" smtClean="0">
                <a:latin typeface="+mj-lt"/>
              </a:rPr>
              <a:t>介面</a:t>
            </a:r>
            <a:r>
              <a:rPr lang="en-US" altLang="zh-TW" dirty="0" smtClean="0">
                <a:latin typeface="+mj-lt"/>
              </a:rPr>
              <a:t>(</a:t>
            </a:r>
            <a:r>
              <a:rPr lang="en-US" altLang="zh-TW" dirty="0" err="1" smtClean="0">
                <a:latin typeface="+mj-lt"/>
              </a:rPr>
              <a:t>pygame.Surface</a:t>
            </a:r>
            <a:r>
              <a:rPr lang="en-US" altLang="zh-TW" dirty="0">
                <a:latin typeface="+mj-lt"/>
              </a:rPr>
              <a:t>)</a:t>
            </a:r>
            <a:br>
              <a:rPr lang="en-US" altLang="zh-TW" dirty="0">
                <a:latin typeface="+mj-lt"/>
              </a:rPr>
            </a:br>
            <a:r>
              <a:rPr lang="en-US" altLang="zh-TW" dirty="0">
                <a:latin typeface="+mj-lt"/>
                <a:hlinkClick r:id="rId2"/>
              </a:rPr>
              <a:t>http://</a:t>
            </a:r>
            <a:r>
              <a:rPr lang="en-US" altLang="zh-TW" dirty="0" smtClean="0">
                <a:latin typeface="+mj-lt"/>
                <a:hlinkClick r:id="rId2"/>
              </a:rPr>
              <a:t>www.pygame.org/docs/ref/surface.html</a:t>
            </a:r>
            <a:r>
              <a:rPr lang="zh-TW" altLang="en-US" dirty="0" smtClean="0">
                <a:latin typeface="+mj-lt"/>
              </a:rPr>
              <a:t> </a:t>
            </a:r>
            <a:endParaRPr lang="zh-TW" altLang="en-US" dirty="0">
              <a:latin typeface="+mj-lt"/>
            </a:endParaRPr>
          </a:p>
          <a:p>
            <a:endParaRPr lang="en-US" altLang="zh-TW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0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Read image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latin typeface="+mj-lt"/>
              </a:rPr>
              <a:t>if </a:t>
            </a:r>
            <a:r>
              <a:rPr lang="en-US" altLang="zh-TW" b="1" dirty="0" err="1">
                <a:latin typeface="+mj-lt"/>
              </a:rPr>
              <a:t>colorkey</a:t>
            </a:r>
            <a:r>
              <a:rPr lang="en-US" altLang="zh-TW" b="1" dirty="0">
                <a:latin typeface="+mj-lt"/>
              </a:rPr>
              <a:t> is -1:</a:t>
            </a:r>
            <a:br>
              <a:rPr lang="en-US" altLang="zh-TW" b="1" dirty="0">
                <a:latin typeface="+mj-lt"/>
              </a:rPr>
            </a:br>
            <a:r>
              <a:rPr lang="en-US" altLang="zh-TW" b="1" dirty="0">
                <a:latin typeface="+mj-lt"/>
              </a:rPr>
              <a:t>	</a:t>
            </a:r>
            <a:r>
              <a:rPr lang="en-US" altLang="zh-TW" b="1" dirty="0" err="1">
                <a:latin typeface="+mj-lt"/>
              </a:rPr>
              <a:t>colorkey</a:t>
            </a:r>
            <a:r>
              <a:rPr lang="en-US" altLang="zh-TW" b="1" dirty="0">
                <a:latin typeface="+mj-lt"/>
              </a:rPr>
              <a:t> = </a:t>
            </a:r>
            <a:r>
              <a:rPr lang="en-US" altLang="zh-TW" b="1" dirty="0" err="1">
                <a:latin typeface="+mj-lt"/>
              </a:rPr>
              <a:t>image.get_at</a:t>
            </a:r>
            <a:r>
              <a:rPr lang="en-US" altLang="zh-TW" b="1" dirty="0">
                <a:latin typeface="+mj-lt"/>
              </a:rPr>
              <a:t>((0,0))</a:t>
            </a:r>
            <a:br>
              <a:rPr lang="en-US" altLang="zh-TW" b="1" dirty="0">
                <a:latin typeface="+mj-lt"/>
              </a:rPr>
            </a:br>
            <a:r>
              <a:rPr lang="en-US" altLang="zh-TW" b="1" dirty="0" err="1">
                <a:latin typeface="+mj-lt"/>
              </a:rPr>
              <a:t>image.set_colorkey</a:t>
            </a:r>
            <a:r>
              <a:rPr lang="en-US" altLang="zh-TW" b="1" dirty="0">
                <a:latin typeface="+mj-lt"/>
              </a:rPr>
              <a:t>(</a:t>
            </a:r>
            <a:r>
              <a:rPr lang="en-US" altLang="zh-TW" b="1" dirty="0" err="1">
                <a:latin typeface="+mj-lt"/>
              </a:rPr>
              <a:t>colorkey</a:t>
            </a:r>
            <a:r>
              <a:rPr lang="en-US" altLang="zh-TW" b="1" dirty="0">
                <a:latin typeface="+mj-lt"/>
              </a:rPr>
              <a:t>, RLEACCEL)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若輸入的</a:t>
            </a:r>
            <a:r>
              <a:rPr lang="en-US" altLang="zh-TW" dirty="0" err="1" smtClean="0">
                <a:latin typeface="+mj-lt"/>
              </a:rPr>
              <a:t>colorkey</a:t>
            </a:r>
            <a:r>
              <a:rPr lang="zh-TW" altLang="en-US" dirty="0" smtClean="0"/>
              <a:t>為</a:t>
            </a:r>
            <a:r>
              <a:rPr lang="en-US" altLang="zh-TW" dirty="0" smtClean="0">
                <a:latin typeface="+mj-lt"/>
              </a:rPr>
              <a:t>-1</a:t>
            </a:r>
            <a:r>
              <a:rPr lang="zh-TW" altLang="en-US" dirty="0" smtClean="0"/>
              <a:t>的話，將</a:t>
            </a:r>
            <a:r>
              <a:rPr lang="zh-TW" altLang="en-US" dirty="0"/>
              <a:t>圖片最左上角所代表的</a:t>
            </a:r>
            <a:r>
              <a:rPr lang="zh-TW" altLang="en-US" dirty="0" smtClean="0"/>
              <a:t>顏色</a:t>
            </a:r>
            <a:r>
              <a:rPr lang="en-US" altLang="zh-TW" dirty="0" smtClean="0"/>
              <a:t>RGB</a:t>
            </a:r>
            <a:r>
              <a:rPr lang="zh-TW" altLang="en-US" dirty="0" smtClean="0"/>
              <a:t>值設</a:t>
            </a:r>
            <a:r>
              <a:rPr lang="zh-TW" altLang="en-US" dirty="0"/>
              <a:t>為</a:t>
            </a:r>
            <a:r>
              <a:rPr lang="zh-TW" altLang="en-US" dirty="0" smtClean="0"/>
              <a:t>透明</a:t>
            </a:r>
            <a:r>
              <a:rPr lang="en-US" altLang="zh-TW" dirty="0" smtClean="0"/>
              <a:t>(</a:t>
            </a:r>
            <a:r>
              <a:rPr lang="zh-TW" altLang="en-US" dirty="0" smtClean="0"/>
              <a:t>達到去背效果</a:t>
            </a:r>
            <a:r>
              <a:rPr lang="en-US" altLang="zh-TW" dirty="0" smtClean="0"/>
              <a:t>)</a:t>
            </a:r>
          </a:p>
          <a:p>
            <a:endParaRPr lang="zh-TW" altLang="en-US" dirty="0"/>
          </a:p>
          <a:p>
            <a:r>
              <a:rPr lang="en-US" altLang="zh-TW" b="1" dirty="0">
                <a:latin typeface="+mj-lt"/>
              </a:rPr>
              <a:t>return image, </a:t>
            </a:r>
            <a:r>
              <a:rPr lang="en-US" altLang="zh-TW" b="1" dirty="0" err="1">
                <a:latin typeface="+mj-lt"/>
              </a:rPr>
              <a:t>image.get_rect</a:t>
            </a:r>
            <a:r>
              <a:rPr lang="en-US" altLang="zh-TW" b="1" dirty="0" smtClean="0">
                <a:latin typeface="+mj-lt"/>
              </a:rPr>
              <a:t>()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回傳</a:t>
            </a:r>
            <a:r>
              <a:rPr lang="en-US" altLang="zh-TW" dirty="0" smtClean="0">
                <a:latin typeface="+mj-lt"/>
              </a:rPr>
              <a:t>image</a:t>
            </a:r>
            <a:r>
              <a:rPr lang="zh-TW" altLang="en-US" dirty="0" smtClean="0"/>
              <a:t>本身，還有代表</a:t>
            </a:r>
            <a:r>
              <a:rPr lang="en-US" altLang="zh-TW" dirty="0" smtClean="0"/>
              <a:t>image</a:t>
            </a:r>
            <a:r>
              <a:rPr lang="zh-TW" altLang="en-US" dirty="0" smtClean="0"/>
              <a:t>的圖形大小和位置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，</a:t>
            </a:r>
            <a:r>
              <a:rPr lang="en-US" altLang="zh-TW" dirty="0" err="1" smtClean="0"/>
              <a:t>get_rect</a:t>
            </a:r>
            <a:r>
              <a:rPr lang="en-US" altLang="zh-TW" dirty="0" smtClean="0"/>
              <a:t>()</a:t>
            </a:r>
            <a:r>
              <a:rPr lang="zh-TW" altLang="en-US" dirty="0" smtClean="0"/>
              <a:t>是傳回</a:t>
            </a:r>
            <a:r>
              <a:rPr lang="en-US" altLang="zh-TW" dirty="0" err="1" smtClean="0"/>
              <a:t>pygame.Rect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63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p</a:t>
            </a:r>
            <a:r>
              <a:rPr lang="en-US" altLang="zh-TW" dirty="0" err="1" smtClean="0"/>
              <a:t>ygame.Rect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r>
              <a:rPr lang="en-US" altLang="zh-TW" b="1" dirty="0" err="1" smtClean="0"/>
              <a:t>Rect.move</a:t>
            </a:r>
            <a:r>
              <a:rPr lang="en-US" altLang="zh-TW" b="1" dirty="0" smtClean="0"/>
              <a:t>((</a:t>
            </a:r>
            <a:r>
              <a:rPr lang="en-US" altLang="zh-TW" b="1" dirty="0" err="1" smtClean="0"/>
              <a:t>x,y</a:t>
            </a:r>
            <a:r>
              <a:rPr lang="en-US" altLang="zh-TW" b="1" dirty="0" smtClean="0"/>
              <a:t>))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回傳平移一個向量為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x,y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</a:t>
            </a:r>
            <a:r>
              <a:rPr lang="en-US" altLang="zh-TW" dirty="0" err="1" smtClean="0"/>
              <a:t>Rect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b="1" dirty="0"/>
              <a:t>Rect. </a:t>
            </a:r>
            <a:r>
              <a:rPr lang="en-US" altLang="zh-TW" b="1" dirty="0" err="1"/>
              <a:t>move_ip</a:t>
            </a:r>
            <a:r>
              <a:rPr lang="en-US" altLang="zh-TW" b="1" dirty="0" smtClean="0"/>
              <a:t>((</a:t>
            </a:r>
            <a:r>
              <a:rPr lang="en-US" altLang="zh-TW" b="1" dirty="0" err="1" smtClean="0"/>
              <a:t>x,y</a:t>
            </a:r>
            <a:r>
              <a:rPr lang="en-US" altLang="zh-TW" b="1" dirty="0" smtClean="0"/>
              <a:t>))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Rect</a:t>
            </a:r>
            <a:r>
              <a:rPr lang="zh-TW" altLang="en-US" dirty="0" smtClean="0"/>
              <a:t>本身會移動一個向量為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x,y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，不回傳值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b="1" dirty="0" smtClean="0"/>
              <a:t>Rect</a:t>
            </a:r>
            <a:r>
              <a:rPr lang="en-US" altLang="zh-TW" b="1" dirty="0"/>
              <a:t>. inflate</a:t>
            </a:r>
            <a:r>
              <a:rPr lang="en-US" altLang="zh-TW" b="1" dirty="0" smtClean="0"/>
              <a:t>((</a:t>
            </a:r>
            <a:r>
              <a:rPr lang="en-US" altLang="zh-TW" b="1" dirty="0" err="1" smtClean="0"/>
              <a:t>x,y</a:t>
            </a:r>
            <a:r>
              <a:rPr lang="en-US" altLang="zh-TW" b="1" dirty="0" smtClean="0"/>
              <a:t>))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回傳一個</a:t>
            </a:r>
            <a:r>
              <a:rPr lang="en-US" altLang="zh-TW" dirty="0" smtClean="0"/>
              <a:t>x</a:t>
            </a:r>
            <a:r>
              <a:rPr lang="zh-TW" altLang="en-US" dirty="0" smtClean="0"/>
              <a:t>軸方向伸縮</a:t>
            </a:r>
            <a:r>
              <a:rPr lang="en-US" altLang="zh-TW" dirty="0" smtClean="0"/>
              <a:t>x</a:t>
            </a:r>
            <a:r>
              <a:rPr lang="zh-TW" altLang="en-US" dirty="0" smtClean="0"/>
              <a:t>倍，</a:t>
            </a:r>
            <a:r>
              <a:rPr lang="en-US" altLang="zh-TW" dirty="0" smtClean="0"/>
              <a:t>y</a:t>
            </a:r>
            <a:r>
              <a:rPr lang="zh-TW" altLang="en-US" dirty="0" smtClean="0"/>
              <a:t>軸方向伸縮</a:t>
            </a:r>
            <a:r>
              <a:rPr lang="en-US" altLang="zh-TW" dirty="0" smtClean="0"/>
              <a:t>y</a:t>
            </a:r>
            <a:r>
              <a:rPr lang="zh-TW" altLang="en-US" dirty="0" smtClean="0"/>
              <a:t>倍的</a:t>
            </a:r>
            <a:r>
              <a:rPr lang="en-US" altLang="zh-TW" dirty="0" err="1" smtClean="0"/>
              <a:t>Rect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b="1" dirty="0"/>
              <a:t>Rect. </a:t>
            </a:r>
            <a:r>
              <a:rPr lang="en-US" altLang="zh-TW" b="1" dirty="0" err="1"/>
              <a:t>inflate_ip</a:t>
            </a:r>
            <a:r>
              <a:rPr lang="en-US" altLang="zh-TW" b="1" dirty="0" smtClean="0"/>
              <a:t>((</a:t>
            </a:r>
            <a:r>
              <a:rPr lang="en-US" altLang="zh-TW" b="1" dirty="0" err="1" smtClean="0"/>
              <a:t>x.y</a:t>
            </a:r>
            <a:r>
              <a:rPr lang="en-US" altLang="zh-TW" b="1" dirty="0" smtClean="0"/>
              <a:t>))</a:t>
            </a:r>
            <a:br>
              <a:rPr lang="en-US" altLang="zh-TW" b="1" dirty="0" smtClean="0"/>
            </a:br>
            <a:r>
              <a:rPr lang="en-US" altLang="zh-TW" dirty="0" err="1" smtClean="0"/>
              <a:t>Rect</a:t>
            </a:r>
            <a:r>
              <a:rPr lang="zh-TW" altLang="en-US" dirty="0" smtClean="0"/>
              <a:t>本身會往</a:t>
            </a:r>
            <a:r>
              <a:rPr lang="en-US" altLang="zh-TW" dirty="0" smtClean="0"/>
              <a:t>x</a:t>
            </a:r>
            <a:r>
              <a:rPr lang="zh-TW" altLang="en-US" dirty="0"/>
              <a:t>軸方向伸縮</a:t>
            </a:r>
            <a:r>
              <a:rPr lang="en-US" altLang="zh-TW" dirty="0"/>
              <a:t>x</a:t>
            </a:r>
            <a:r>
              <a:rPr lang="zh-TW" altLang="en-US" dirty="0"/>
              <a:t>倍，</a:t>
            </a:r>
            <a:r>
              <a:rPr lang="en-US" altLang="zh-TW" dirty="0"/>
              <a:t>y</a:t>
            </a:r>
            <a:r>
              <a:rPr lang="zh-TW" altLang="en-US" dirty="0"/>
              <a:t>軸方向伸縮</a:t>
            </a:r>
            <a:r>
              <a:rPr lang="en-US" altLang="zh-TW" dirty="0"/>
              <a:t>y</a:t>
            </a:r>
            <a:r>
              <a:rPr lang="zh-TW" altLang="en-US" dirty="0" smtClean="0"/>
              <a:t>倍，不回傳值</a:t>
            </a:r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3182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308</TotalTime>
  <Words>492</Words>
  <Application>Microsoft Office PowerPoint</Application>
  <PresentationFormat>如螢幕大小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公正</vt:lpstr>
      <vt:lpstr>Pygame</vt:lpstr>
      <vt:lpstr>Python簡介</vt:lpstr>
      <vt:lpstr>Pygame簡介</vt:lpstr>
      <vt:lpstr>如何開始</vt:lpstr>
      <vt:lpstr>Pygame Tutorial</vt:lpstr>
      <vt:lpstr>Read Image</vt:lpstr>
      <vt:lpstr>Read image</vt:lpstr>
      <vt:lpstr>Read image</vt:lpstr>
      <vt:lpstr>pygame.Rect</vt:lpstr>
      <vt:lpstr>pygame.Rect</vt:lpstr>
      <vt:lpstr>pygame初始化&amp;建立背景&amp;螢幕</vt:lpstr>
      <vt:lpstr>建立背景文字&amp;顯示螢幕</vt:lpstr>
      <vt:lpstr>pygame.sprite</vt:lpstr>
      <vt:lpstr>pygame.sprite</vt:lpstr>
      <vt:lpstr>pygame.sprite</vt:lpstr>
      <vt:lpstr>整理：建立畫面的順序</vt:lpstr>
      <vt:lpstr>遊戲基本控制</vt:lpstr>
      <vt:lpstr>控制遊戲速度</vt:lpstr>
      <vt:lpstr>如何讓兩個角色同時移動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Pygame</dc:title>
  <dc:creator>william2918</dc:creator>
  <cp:lastModifiedBy>william2918</cp:lastModifiedBy>
  <cp:revision>32</cp:revision>
  <dcterms:created xsi:type="dcterms:W3CDTF">2013-11-28T11:11:14Z</dcterms:created>
  <dcterms:modified xsi:type="dcterms:W3CDTF">2013-11-29T07:08:10Z</dcterms:modified>
</cp:coreProperties>
</file>