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80" r:id="rId6"/>
    <p:sldId id="281" r:id="rId7"/>
    <p:sldId id="259" r:id="rId8"/>
    <p:sldId id="260" r:id="rId9"/>
    <p:sldId id="27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9DDD-9FFB-4AE1-9FA2-A980FC18C1DA}" type="datetimeFigureOut">
              <a:rPr lang="zh-TW" altLang="en-US" smtClean="0"/>
              <a:t>2014/4/25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7042-33AF-4998-A0FF-2D99F4B8E7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68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9DDD-9FFB-4AE1-9FA2-A980FC18C1DA}" type="datetimeFigureOut">
              <a:rPr lang="zh-TW" altLang="en-US" smtClean="0"/>
              <a:t>2014/4/25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7042-33AF-4998-A0FF-2D99F4B8E7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67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9DDD-9FFB-4AE1-9FA2-A980FC18C1DA}" type="datetimeFigureOut">
              <a:rPr lang="zh-TW" altLang="en-US" smtClean="0"/>
              <a:t>2014/4/25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7042-33AF-4998-A0FF-2D99F4B8E7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19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9DDD-9FFB-4AE1-9FA2-A980FC18C1DA}" type="datetimeFigureOut">
              <a:rPr lang="zh-TW" altLang="en-US" smtClean="0"/>
              <a:t>2014/4/25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7042-33AF-4998-A0FF-2D99F4B8E7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30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9DDD-9FFB-4AE1-9FA2-A980FC18C1DA}" type="datetimeFigureOut">
              <a:rPr lang="zh-TW" altLang="en-US" smtClean="0"/>
              <a:t>2014/4/25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7042-33AF-4998-A0FF-2D99F4B8E7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5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9DDD-9FFB-4AE1-9FA2-A980FC18C1DA}" type="datetimeFigureOut">
              <a:rPr lang="zh-TW" altLang="en-US" smtClean="0"/>
              <a:t>2014/4/25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7042-33AF-4998-A0FF-2D99F4B8E7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48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9DDD-9FFB-4AE1-9FA2-A980FC18C1DA}" type="datetimeFigureOut">
              <a:rPr lang="zh-TW" altLang="en-US" smtClean="0"/>
              <a:t>2014/4/25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7042-33AF-4998-A0FF-2D99F4B8E7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15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9DDD-9FFB-4AE1-9FA2-A980FC18C1DA}" type="datetimeFigureOut">
              <a:rPr lang="zh-TW" altLang="en-US" smtClean="0"/>
              <a:t>2014/4/25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7042-33AF-4998-A0FF-2D99F4B8E7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71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9DDD-9FFB-4AE1-9FA2-A980FC18C1DA}" type="datetimeFigureOut">
              <a:rPr lang="zh-TW" altLang="en-US" smtClean="0"/>
              <a:t>2014/4/25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7042-33AF-4998-A0FF-2D99F4B8E7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2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9DDD-9FFB-4AE1-9FA2-A980FC18C1DA}" type="datetimeFigureOut">
              <a:rPr lang="zh-TW" altLang="en-US" smtClean="0"/>
              <a:t>2014/4/25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7042-33AF-4998-A0FF-2D99F4B8E7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85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9DDD-9FFB-4AE1-9FA2-A980FC18C1DA}" type="datetimeFigureOut">
              <a:rPr lang="zh-TW" altLang="en-US" smtClean="0"/>
              <a:t>2014/4/25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7042-33AF-4998-A0FF-2D99F4B8E7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81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29DDD-9FFB-4AE1-9FA2-A980FC18C1DA}" type="datetimeFigureOut">
              <a:rPr lang="zh-TW" altLang="en-US" smtClean="0"/>
              <a:t>2014/4/25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17042-33AF-4998-A0FF-2D99F4B8E7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60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IMU </a:t>
            </a:r>
            <a:r>
              <a:rPr lang="en-US" altLang="zh-TW" dirty="0" err="1" smtClean="0"/>
              <a:t>Deblur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張浩軒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694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Rotation/Translation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5256584"/>
          </a:xfrm>
        </p:spPr>
        <p:txBody>
          <a:bodyPr/>
          <a:lstStyle/>
          <a:p>
            <a:r>
              <a:rPr lang="zh-TW" altLang="en-US" dirty="0" smtClean="0"/>
              <a:t>加速規：測</a:t>
            </a:r>
            <a:r>
              <a:rPr lang="en-US" altLang="zh-TW" dirty="0" smtClean="0"/>
              <a:t>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z</a:t>
            </a:r>
            <a:r>
              <a:rPr lang="zh-TW" altLang="en-US" dirty="0" smtClean="0"/>
              <a:t>三方向的加速度</a:t>
            </a:r>
            <a:endParaRPr lang="en-US" altLang="zh-TW" dirty="0" smtClean="0"/>
          </a:p>
          <a:p>
            <a:r>
              <a:rPr lang="zh-TW" altLang="en-US" dirty="0"/>
              <a:t>陀螺</a:t>
            </a:r>
            <a:r>
              <a:rPr lang="zh-TW" altLang="en-US" dirty="0" smtClean="0"/>
              <a:t>儀：測</a:t>
            </a:r>
            <a:r>
              <a:rPr lang="en-US" altLang="zh-TW" dirty="0" smtClean="0"/>
              <a:t>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z</a:t>
            </a:r>
            <a:r>
              <a:rPr lang="zh-TW" altLang="en-US" dirty="0" smtClean="0"/>
              <a:t>三方向的角速度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擁有的資訊：</a:t>
            </a:r>
            <a:r>
              <a:rPr lang="zh-TW" altLang="en-US" b="1" dirty="0" smtClean="0">
                <a:solidFill>
                  <a:srgbClr val="FF0000"/>
                </a:solidFill>
              </a:rPr>
              <a:t>每一段間隔很短的時間內，加速規和陀螺儀記錄下的加速度與角速度。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r>
              <a:rPr lang="zh-TW" altLang="en-US" dirty="0"/>
              <a:t>我們</a:t>
            </a:r>
            <a:r>
              <a:rPr lang="zh-TW" altLang="en-US" dirty="0" smtClean="0"/>
              <a:t>假設每段時間內：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以等加速度移動：由加速規求得 </a:t>
            </a:r>
            <a:r>
              <a:rPr lang="en-US" altLang="zh-TW" dirty="0" smtClean="0"/>
              <a:t>translation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matrix</a:t>
            </a:r>
          </a:p>
          <a:p>
            <a:pPr lvl="1"/>
            <a:r>
              <a:rPr lang="zh-TW" altLang="en-US" dirty="0"/>
              <a:t>以</a:t>
            </a:r>
            <a:r>
              <a:rPr lang="zh-TW" altLang="en-US" dirty="0" smtClean="0"/>
              <a:t>等角速度移動：由陀螺儀求得 </a:t>
            </a:r>
            <a:r>
              <a:rPr lang="en-US" altLang="zh-TW" dirty="0" smtClean="0"/>
              <a:t>rotation matrix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5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Rotation/Translation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接著做數學推導，假設參數如下：</a:t>
            </a:r>
            <a:endParaRPr lang="en-US" altLang="zh-TW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23645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21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Rotation/Translation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初始時有的參數：</a:t>
                </a:r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：加速規測量</a:t>
                </a:r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：陀螺儀測量</a:t>
                </a:r>
                <a:endParaRPr lang="en-US" altLang="zh-TW" dirty="0" smtClean="0"/>
              </a:p>
              <a:p>
                <a:pPr lvl="1"/>
                <a:endParaRPr lang="en-US" altLang="zh-TW" dirty="0" smtClean="0"/>
              </a:p>
              <a:p>
                <a:r>
                  <a:rPr lang="zh-TW" altLang="en-US" dirty="0" smtClean="0"/>
                  <a:t>希望得到的：</a:t>
                </a:r>
                <a:endParaRPr lang="en-US" altLang="zh-TW" dirty="0" smtClean="0"/>
              </a:p>
              <a:p>
                <a:pPr lvl="1"/>
                <a:r>
                  <a:rPr lang="en-US" altLang="zh-TW" i="1" baseline="30000" dirty="0" err="1"/>
                  <a:t>t</a:t>
                </a:r>
                <a:r>
                  <a:rPr lang="en-US" altLang="zh-TW" i="1" dirty="0" err="1"/>
                  <a:t>R</a:t>
                </a:r>
                <a:r>
                  <a:rPr lang="en-US" altLang="zh-TW" i="1" baseline="30000" dirty="0" err="1"/>
                  <a:t>i</a:t>
                </a:r>
                <a:r>
                  <a:rPr lang="zh-TW" altLang="en-US" dirty="0" smtClean="0"/>
                  <a:t> ：每段時間的</a:t>
                </a:r>
                <a:r>
                  <a:rPr lang="en-US" altLang="zh-TW" dirty="0" smtClean="0"/>
                  <a:t>rotation matrix </a:t>
                </a:r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：每段時間的位置，與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zh-TW" altLang="en-US" i="1" smtClean="0">
                        <a:latin typeface="Cambria Math"/>
                      </a:rPr>
                      <m:t>相減</m:t>
                    </m:r>
                    <m:r>
                      <a:rPr lang="zh-TW" altLang="en-US" b="0" i="1" smtClean="0">
                        <a:latin typeface="Cambria Math"/>
                      </a:rPr>
                      <m:t>可推</m:t>
                    </m:r>
                  </m:oMath>
                </a14:m>
                <a:r>
                  <a:rPr lang="zh-TW" altLang="en-US" dirty="0" smtClean="0"/>
                  <a:t>得</a:t>
                </a:r>
                <a:r>
                  <a:rPr lang="en-US" altLang="zh-TW" dirty="0" smtClean="0"/>
                  <a:t>translation matrix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 b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13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Obtain Rotation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 smtClean="0"/>
                  <a:t>假設初始角位置為</a:t>
                </a:r>
                <a:r>
                  <a:rPr lang="en-US" altLang="zh-TW" dirty="0" smtClean="0"/>
                  <a:t>0</a:t>
                </a:r>
                <a:r>
                  <a:rPr lang="zh-TW" altLang="en-US" dirty="0" smtClean="0"/>
                  <a:t>，所以初始的</a:t>
                </a:r>
                <a:r>
                  <a:rPr lang="en-US" altLang="zh-TW" dirty="0" smtClean="0"/>
                  <a:t>rotation matrix</a:t>
                </a:r>
                <a:r>
                  <a:rPr lang="zh-TW" altLang="en-US" dirty="0" smtClean="0"/>
                  <a:t>為 </a:t>
                </a:r>
                <a:r>
                  <a:rPr lang="en-US" altLang="zh-TW" dirty="0" smtClean="0"/>
                  <a:t>identity matrix</a:t>
                </a:r>
              </a:p>
              <a:p>
                <a:endParaRPr lang="en-US" altLang="zh-TW" dirty="0" smtClean="0"/>
              </a:p>
              <a:p>
                <a:r>
                  <a:rPr lang="zh-TW" altLang="en-US" dirty="0"/>
                  <a:t>等角速度</a:t>
                </a:r>
                <a:r>
                  <a:rPr lang="zh-TW" altLang="en-US" dirty="0" smtClean="0"/>
                  <a:t>公式：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b="0" i="1" smtClean="0">
                        <a:latin typeface="Cambria Math"/>
                      </a:rPr>
                      <m:t>𝑤</m:t>
                    </m:r>
                  </m:oMath>
                </a14:m>
                <a:endParaRPr lang="en-US" altLang="zh-TW" dirty="0" smtClean="0"/>
              </a:p>
              <a:p>
                <a:r>
                  <a:rPr lang="zh-TW" altLang="en-US" dirty="0" smtClean="0"/>
                  <a:t>以下列兩公式連續計算各個時間的</a:t>
                </a:r>
                <a:r>
                  <a:rPr lang="en-US" altLang="zh-TW" dirty="0" smtClean="0"/>
                  <a:t>rotation matrix </a:t>
                </a:r>
                <a:r>
                  <a:rPr lang="en-US" altLang="zh-TW" i="1" baseline="30000" dirty="0" err="1" smtClean="0"/>
                  <a:t>t</a:t>
                </a:r>
                <a:r>
                  <a:rPr lang="en-US" altLang="zh-TW" i="1" dirty="0" err="1" smtClean="0"/>
                  <a:t>R</a:t>
                </a:r>
                <a:r>
                  <a:rPr lang="en-US" altLang="zh-TW" i="1" baseline="30000" dirty="0" err="1" smtClean="0"/>
                  <a:t>i</a:t>
                </a:r>
                <a:endParaRPr lang="en-US" altLang="zh-TW" baseline="300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968750" cy="114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780928"/>
            <a:ext cx="316835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58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Obtain Translation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/>
              <a:lstStyle/>
              <a:p>
                <a:r>
                  <a:rPr lang="zh-TW" altLang="en-US" dirty="0" smtClean="0"/>
                  <a:t>假設初始加速規位置、速度皆為</a:t>
                </a:r>
                <a:r>
                  <a:rPr lang="en-US" altLang="zh-TW" dirty="0" smtClean="0"/>
                  <a:t>0</a:t>
                </a:r>
              </a:p>
              <a:p>
                <a:endParaRPr lang="en-US" altLang="zh-TW" dirty="0"/>
              </a:p>
              <a:p>
                <a:r>
                  <a:rPr lang="zh-TW" altLang="en-US" dirty="0" smtClean="0"/>
                  <a:t>等加速度公式：</a:t>
                </a:r>
                <a:endParaRPr lang="en-US" altLang="zh-TW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⃑"/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−</m:t>
                    </m:r>
                    <m:acc>
                      <m:accPr>
                        <m:chr m:val="⃑"/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acc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⃑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TW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×(</m:t>
                    </m:r>
                    <m:acc>
                      <m:accPr>
                        <m:chr m:val="⃑"/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−</m:t>
                    </m:r>
                    <m:acc>
                      <m:accPr>
                        <m:chr m:val="⃑"/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acc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)×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r>
                  <a:rPr lang="zh-TW" altLang="en-US" dirty="0" smtClean="0"/>
                  <a:t>因此可得：</a:t>
                </a:r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630" t="-17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736304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02" y="5013176"/>
            <a:ext cx="522309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41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Obtain Translation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Transform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：</a:t>
                </a:r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 </a:t>
                </a:r>
                <a:r>
                  <a:rPr lang="zh-TW" altLang="en-US" dirty="0" smtClean="0"/>
                  <a:t>因為假設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=0</m:t>
                    </m:r>
                    <m:r>
                      <a:rPr lang="zh-TW" altLang="en-US" b="0" i="1" smtClean="0">
                        <a:latin typeface="Cambria Math"/>
                      </a:rPr>
                      <m:t>，</m:t>
                    </m:r>
                    <m:r>
                      <a:rPr lang="zh-TW" altLang="en-US" i="1">
                        <a:latin typeface="Cambria Math"/>
                      </a:rPr>
                      <m:t>所以</m:t>
                    </m:r>
                    <m:r>
                      <a:rPr lang="zh-TW" altLang="en-US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altLang="zh-TW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zh-TW" altLang="en-US" dirty="0" smtClean="0"/>
                  <a:t>由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zh-TW" altLang="en-US" i="1">
                        <a:latin typeface="Cambria Math"/>
                      </a:rPr>
                      <m:t>可推得</m:t>
                    </m:r>
                    <m:r>
                      <a:rPr lang="en-US" altLang="zh-TW" b="0" i="1" smtClean="0">
                        <a:latin typeface="Cambria Math"/>
                      </a:rPr>
                      <m:t>𝑡𝑟𝑎𝑛𝑠𝑙𝑎𝑡𝑖𝑜𝑛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𝑚𝑎𝑡𝑟𝑖𝑥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2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00" y="2318792"/>
            <a:ext cx="2609200" cy="53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00" y="2945413"/>
            <a:ext cx="2609200" cy="507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44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Predict Optimal Path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假設計算的</a:t>
                </a:r>
                <a:r>
                  <a:rPr lang="en-US" altLang="zh-TW" dirty="0" smtClean="0"/>
                  <a:t>time frame</a:t>
                </a:r>
                <a:r>
                  <a:rPr lang="zh-TW" altLang="en-US" dirty="0" smtClean="0"/>
                  <a:t>為</a:t>
                </a:r>
                <a:r>
                  <a:rPr lang="en-US" altLang="zh-TW" dirty="0" smtClean="0"/>
                  <a:t>t=0~T</a:t>
                </a:r>
                <a:r>
                  <a:rPr lang="zh-TW" altLang="en-US" dirty="0" smtClean="0"/>
                  <a:t>，則結束時的位置在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TW" dirty="0" smtClean="0"/>
              </a:p>
              <a:p>
                <a:r>
                  <a:rPr lang="zh-TW" altLang="en-US" dirty="0" smtClean="0"/>
                  <a:t>由於前面數學推導做了許多假設，因此並不一定準確，但也不會跟真實結束位置距離太遠</a:t>
                </a:r>
                <a:r>
                  <a:rPr lang="zh-TW" altLang="en-US" dirty="0"/>
                  <a:t>（</a:t>
                </a:r>
                <a:r>
                  <a:rPr lang="zh-TW" altLang="en-US" dirty="0" smtClean="0"/>
                  <a:t>曝光時間</a:t>
                </a:r>
                <a:r>
                  <a:rPr lang="en-US" altLang="zh-TW" dirty="0" smtClean="0"/>
                  <a:t>0.5sec</a:t>
                </a:r>
                <a:r>
                  <a:rPr lang="zh-TW" altLang="en-US" dirty="0" smtClean="0"/>
                  <a:t>時，大約在半徑</a:t>
                </a:r>
                <a:r>
                  <a:rPr lang="en-US" altLang="zh-TW" dirty="0" smtClean="0"/>
                  <a:t>1mm</a:t>
                </a:r>
                <a:r>
                  <a:rPr lang="zh-TW" altLang="en-US" dirty="0" smtClean="0"/>
                  <a:t>範圍內，曝光時間越長範圍越大）</a:t>
                </a:r>
                <a:endParaRPr lang="en-US" altLang="zh-TW" dirty="0" smtClean="0"/>
              </a:p>
              <a:p>
                <a:r>
                  <a:rPr lang="zh-TW" altLang="en-US" dirty="0"/>
                  <a:t>所以要在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附近的有限範圍內，尋找最佳化的位置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0~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 r="-1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041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Predict Optimal Path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dirty="0" smtClean="0"/>
                  <a:t>定義一個</a:t>
                </a:r>
                <a:r>
                  <a:rPr lang="en-US" altLang="zh-TW" dirty="0" smtClean="0"/>
                  <a:t>function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∅</m:t>
                    </m:r>
                  </m:oMath>
                </a14:m>
                <a:r>
                  <a:rPr lang="zh-TW" altLang="en-US" dirty="0" smtClean="0"/>
                  <a:t>如下，代表可能結束位置的</a:t>
                </a:r>
                <a:r>
                  <a:rPr lang="en-US" altLang="zh-TW" dirty="0" smtClean="0"/>
                  <a:t>cost function</a:t>
                </a:r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(</a:t>
                </a:r>
                <a:r>
                  <a:rPr lang="en-US" altLang="zh-TW" dirty="0" err="1" smtClean="0"/>
                  <a:t>u,v</a:t>
                </a:r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代表結束位置，要在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附近有限範圍內</a:t>
                </a:r>
                <a:endParaRPr lang="en-US" altLang="zh-TW" dirty="0" smtClean="0"/>
              </a:p>
              <a:p>
                <a:r>
                  <a:rPr lang="zh-TW" altLang="en-US" dirty="0"/>
                  <a:t>目的為對於每個可能結束</a:t>
                </a:r>
                <a:r>
                  <a:rPr lang="zh-TW" altLang="en-US" dirty="0" smtClean="0"/>
                  <a:t>位置，算出一組</a:t>
                </a:r>
                <a:r>
                  <a:rPr lang="en-US" altLang="zh-TW" dirty="0" smtClean="0"/>
                  <a:t>t=0~T</a:t>
                </a:r>
                <a:r>
                  <a:rPr lang="zh-TW" altLang="en-US" dirty="0" smtClean="0"/>
                  <a:t>的位置向量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/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630" t="-1709" r="-1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86" y="2780928"/>
            <a:ext cx="6357277" cy="145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629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Deconvolution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以</a:t>
                </a:r>
                <a:r>
                  <a:rPr lang="en-US" altLang="zh-TW" dirty="0" smtClean="0"/>
                  <a:t>energy minimization</a:t>
                </a:r>
                <a:r>
                  <a:rPr lang="zh-TW" altLang="en-US" dirty="0" smtClean="0"/>
                  <a:t>的方式，對每個可能的結束位置算出的位置向量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/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，最佳化預測</a:t>
                </a:r>
                <a:r>
                  <a:rPr lang="en-US" altLang="zh-TW" dirty="0" smtClean="0"/>
                  <a:t>Point-Spread-Function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mtClean="0">
                        <a:latin typeface="Cambria Math"/>
                      </a:rPr>
                      <m:t>A</m:t>
                    </m:r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d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zh-TW" altLang="en-US" dirty="0"/>
                  <a:t>改寫</a:t>
                </a:r>
                <a:r>
                  <a:rPr lang="zh-TW" altLang="en-US" dirty="0" smtClean="0"/>
                  <a:t>成：</a:t>
                </a:r>
                <a:endParaRPr lang="en-US" altLang="zh-TW" dirty="0" smtClean="0"/>
              </a:p>
              <a:p>
                <a:r>
                  <a:rPr lang="en-US" altLang="zh-TW" dirty="0" smtClean="0"/>
                  <a:t>energy minimization with image prior</a:t>
                </a:r>
                <a:r>
                  <a:rPr lang="zh-TW" altLang="en-US" dirty="0" smtClean="0"/>
                  <a:t>：</a:t>
                </a:r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2"/>
            <a:ext cx="3240360" cy="5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54" y="3834195"/>
            <a:ext cx="536182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730365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96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Energy Minimization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zh-TW" altLang="en-US" dirty="0" smtClean="0"/>
                  <a:t>最佳化方法：</a:t>
                </a:r>
                <a:r>
                  <a:rPr lang="en-US" altLang="zh-TW" dirty="0" smtClean="0"/>
                  <a:t> </a:t>
                </a:r>
                <a:r>
                  <a:rPr lang="en-US" altLang="zh-TW" dirty="0" err="1" smtClean="0"/>
                  <a:t>Nelder</a:t>
                </a:r>
                <a:r>
                  <a:rPr lang="en-US" altLang="zh-TW" dirty="0" smtClean="0"/>
                  <a:t>-Mead simplex method</a:t>
                </a:r>
              </a:p>
              <a:p>
                <a:r>
                  <a:rPr lang="en-US" altLang="zh-TW" dirty="0" smtClean="0"/>
                  <a:t>Outer Loop</a:t>
                </a:r>
                <a:r>
                  <a:rPr lang="zh-TW" altLang="en-US" dirty="0" smtClean="0"/>
                  <a:t>：對每一組</a:t>
                </a:r>
                <a:r>
                  <a:rPr lang="en-US" altLang="zh-TW" dirty="0" smtClean="0"/>
                  <a:t>u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v</a:t>
                </a:r>
                <a:r>
                  <a:rPr lang="zh-TW" altLang="en-US" dirty="0"/>
                  <a:t>預測最佳</a:t>
                </a:r>
                <a:r>
                  <a:rPr lang="zh-TW" altLang="en-US" dirty="0" smtClean="0"/>
                  <a:t>的移動路徑</a:t>
                </a:r>
                <a:endParaRPr lang="en-US" altLang="zh-TW" dirty="0" smtClean="0"/>
              </a:p>
              <a:p>
                <a:r>
                  <a:rPr lang="en-US" altLang="zh-TW" dirty="0" smtClean="0"/>
                  <a:t>Inner Loop</a:t>
                </a:r>
                <a:r>
                  <a:rPr lang="zh-TW" altLang="en-US" dirty="0" smtClean="0"/>
                  <a:t>：對已知的</a:t>
                </a:r>
                <a:r>
                  <a:rPr lang="en-US" altLang="zh-TW" dirty="0" smtClean="0"/>
                  <a:t>A(</a:t>
                </a:r>
                <a:r>
                  <a:rPr lang="en-US" altLang="zh-TW" dirty="0" err="1" smtClean="0"/>
                  <a:t>d,u,v</a:t>
                </a:r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做最小化</a:t>
                </a:r>
                <a:r>
                  <a:rPr lang="en-US" altLang="zh-TW" dirty="0" smtClean="0"/>
                  <a:t>cost function</a:t>
                </a:r>
                <a:r>
                  <a:rPr lang="zh-TW" altLang="en-US" dirty="0" smtClean="0"/>
                  <a:t>，希望得到最佳的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𝐼</m:t>
                    </m:r>
                  </m:oMath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7895"/>
            <a:ext cx="730365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87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Blur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 smtClean="0">
                            <a:effectLst/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zh-TW" altLang="zh-TW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/>
                          </a:rPr>
                          <m:t>,1)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/>
                          </a:rPr>
                          <m:t>𝑇</m:t>
                        </m:r>
                      </m:sup>
                    </m:sSup>
                    <m:r>
                      <a:rPr lang="zh-TW" altLang="en-US" b="0" i="1" smtClean="0">
                        <a:latin typeface="Cambria Math"/>
                        <a:cs typeface="Times New Roman"/>
                      </a:rPr>
                      <m:t>：</m:t>
                    </m:r>
                    <m:r>
                      <a:rPr lang="zh-TW" altLang="en-US" i="1">
                        <a:latin typeface="Cambria Math"/>
                        <a:cs typeface="Times New Roman"/>
                      </a:rPr>
                      <m:t>物體在影像上的位置座標</m:t>
                    </m:r>
                    <m:r>
                      <a:rPr lang="zh-TW" altLang="en-US" b="0" i="1" smtClean="0">
                        <a:latin typeface="Cambria Math"/>
                        <a:cs typeface="Times New Roman"/>
                      </a:rPr>
                      <m:t>。</m:t>
                    </m:r>
                    <m:r>
                      <a:rPr lang="zh-TW" altLang="en-US" i="1" dirty="0">
                        <a:latin typeface="Cambria Math"/>
                        <a:cs typeface="Times New Roman"/>
                      </a:rPr>
                      <m:t>座標為</m:t>
                    </m:r>
                  </m:oMath>
                </a14:m>
                <a:r>
                  <a:rPr lang="zh-TW" altLang="en-US" dirty="0" smtClean="0"/>
                  <a:t>按下快門瞬間時的</a:t>
                </a:r>
                <a:r>
                  <a:rPr lang="en-US" altLang="zh-TW" dirty="0" smtClean="0"/>
                  <a:t>image frame</a:t>
                </a:r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 smtClean="0">
                            <a:effectLst/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zh-TW" altLang="zh-TW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cs typeface="Times New Roman"/>
                          </a:rPr>
                          <m:t>,1)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dirty="0" smtClean="0"/>
                  <a:t>：從按下快門經過時間</a:t>
                </a:r>
                <a:r>
                  <a:rPr lang="en-US" altLang="zh-TW" dirty="0" smtClean="0"/>
                  <a:t>t</a:t>
                </a:r>
                <a:r>
                  <a:rPr lang="zh-TW" altLang="en-US" dirty="0" smtClean="0"/>
                  <a:t>後，物體在影像上的位置座標。座標為按下快門瞬間時的</a:t>
                </a:r>
                <a:r>
                  <a:rPr lang="en-US" altLang="zh-TW" dirty="0" smtClean="0"/>
                  <a:t>image frame</a:t>
                </a:r>
              </a:p>
              <a:p>
                <a:endParaRPr lang="en-US" altLang="zh-TW" dirty="0" smtClean="0"/>
              </a:p>
              <a:p>
                <a:r>
                  <a:rPr lang="zh-TW" altLang="en-US" dirty="0" smtClean="0"/>
                  <a:t>想求</a:t>
                </a:r>
                <a:r>
                  <a:rPr lang="en-US" altLang="zh-TW" dirty="0" smtClean="0"/>
                  <a:t>trasform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𝑑</m:t>
                    </m:r>
                    <m:r>
                      <a:rPr lang="en-US" altLang="zh-TW" i="1">
                        <a:latin typeface="Cambria Math"/>
                      </a:rPr>
                      <m:t>) </m:t>
                    </m:r>
                  </m:oMath>
                </a14:m>
                <a:r>
                  <a:rPr lang="zh-TW" altLang="en-US" dirty="0" smtClean="0"/>
                  <a:t>：</a:t>
                </a:r>
                <a:r>
                  <a:rPr lang="en-US" altLang="zh-TW" i="1" dirty="0" smtClean="0"/>
                  <a:t/>
                </a:r>
                <a:br>
                  <a:rPr lang="en-US" altLang="zh-TW" i="1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,1)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𝑑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zh-TW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,1)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481" r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50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Nelder</a:t>
            </a:r>
            <a:r>
              <a:rPr lang="en-US" altLang="zh-TW" dirty="0" smtClean="0"/>
              <a:t>-Mead Method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133056"/>
              </a:xfrm>
            </p:spPr>
            <p:txBody>
              <a:bodyPr/>
              <a:lstStyle/>
              <a:p>
                <a:r>
                  <a:rPr lang="en-US" altLang="zh-TW" dirty="0" smtClean="0"/>
                  <a:t>Iteratively</a:t>
                </a:r>
                <a:r>
                  <a:rPr lang="zh-TW" altLang="en-US" dirty="0" smtClean="0"/>
                  <a:t>最小化一個</a:t>
                </a:r>
                <a:r>
                  <a:rPr lang="en-US" altLang="zh-TW" dirty="0" smtClean="0"/>
                  <a:t>cost function</a:t>
                </a:r>
                <a:r>
                  <a:rPr lang="zh-TW" altLang="en-US" dirty="0" smtClean="0"/>
                  <a:t>的方法</a:t>
                </a:r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zh-TW" altLang="en-US" dirty="0" smtClean="0"/>
                  <a:t>假設</a:t>
                </a:r>
                <a:r>
                  <a:rPr lang="en-US" altLang="zh-TW" dirty="0" smtClean="0"/>
                  <a:t>cost function</a:t>
                </a:r>
                <a:r>
                  <a:rPr lang="zh-TW" altLang="en-US" dirty="0" smtClean="0"/>
                  <a:t>為</a:t>
                </a:r>
                <a:r>
                  <a:rPr lang="en-US" altLang="zh-TW" dirty="0" smtClean="0"/>
                  <a:t>f(x)</a:t>
                </a:r>
                <a:r>
                  <a:rPr lang="zh-TW" altLang="en-US" dirty="0" smtClean="0"/>
                  <a:t>，取</a:t>
                </a:r>
                <a:r>
                  <a:rPr lang="en-US" altLang="zh-TW" dirty="0" smtClean="0"/>
                  <a:t>B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G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W</a:t>
                </a:r>
                <a:r>
                  <a:rPr lang="zh-TW" altLang="en-US" dirty="0" smtClean="0"/>
                  <a:t>三點，且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𝐵</m:t>
                    </m:r>
                    <m:r>
                      <a:rPr lang="en-US" altLang="zh-TW" b="0" i="1" smtClean="0">
                        <a:latin typeface="Cambria Math"/>
                      </a:rPr>
                      <m:t>)≤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zh-TW" altLang="en-US" dirty="0" smtClean="0"/>
                  <a:t>目標為在</a:t>
                </a:r>
                <a:r>
                  <a:rPr lang="en-US" altLang="zh-TW" dirty="0" smtClean="0"/>
                  <a:t>iterative</a:t>
                </a:r>
                <a:r>
                  <a:rPr lang="zh-TW" altLang="en-US" dirty="0" smtClean="0"/>
                  <a:t>過程中，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盡量將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f(W)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 以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更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小的值取代，以求這三個點達到收斂到最小值</a:t>
                </a:r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133056"/>
              </a:xfrm>
              <a:blipFill rotWithShape="1">
                <a:blip r:embed="rId2"/>
                <a:stretch>
                  <a:fillRect l="-1630" t="-2068" r="-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108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Nelder</a:t>
            </a:r>
            <a:r>
              <a:rPr lang="en-US" altLang="zh-TW" dirty="0" smtClean="0"/>
              <a:t>-Mead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Reflection</a:t>
            </a:r>
            <a:r>
              <a:rPr lang="zh-TW" altLang="en-US" b="1" dirty="0" smtClean="0"/>
              <a:t>：</a:t>
            </a:r>
            <a:endParaRPr lang="en-US" altLang="zh-TW" b="1" dirty="0" smtClean="0"/>
          </a:p>
          <a:p>
            <a:r>
              <a:rPr lang="zh-TW" altLang="en-US" dirty="0" smtClean="0"/>
              <a:t>因為</a:t>
            </a:r>
            <a:r>
              <a:rPr lang="en-US" altLang="zh-TW" dirty="0" smtClean="0"/>
              <a:t>x</a:t>
            </a:r>
            <a:r>
              <a:rPr lang="zh-TW" altLang="en-US" dirty="0" smtClean="0"/>
              <a:t>從</a:t>
            </a:r>
            <a:r>
              <a:rPr lang="en-US" altLang="zh-TW" dirty="0" smtClean="0"/>
              <a:t>W</a:t>
            </a:r>
            <a:r>
              <a:rPr lang="zh-TW" altLang="en-US" dirty="0" smtClean="0"/>
              <a:t>到</a:t>
            </a:r>
            <a:r>
              <a:rPr lang="en-US" altLang="zh-TW" dirty="0" smtClean="0"/>
              <a:t>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W</a:t>
            </a:r>
            <a:r>
              <a:rPr lang="zh-TW" altLang="en-US" dirty="0" smtClean="0"/>
              <a:t>到</a:t>
            </a:r>
            <a:r>
              <a:rPr lang="en-US" altLang="zh-TW" dirty="0" smtClean="0"/>
              <a:t>G</a:t>
            </a:r>
            <a:r>
              <a:rPr lang="zh-TW" altLang="en-US" dirty="0" smtClean="0"/>
              <a:t>的過程，極有可能</a:t>
            </a:r>
            <a:r>
              <a:rPr lang="en-US" altLang="zh-TW" dirty="0" smtClean="0"/>
              <a:t>f(x)</a:t>
            </a:r>
            <a:r>
              <a:rPr lang="zh-TW" altLang="en-US" dirty="0" smtClean="0"/>
              <a:t>是會下降的，因此想將</a:t>
            </a:r>
            <a:r>
              <a:rPr lang="en-US" altLang="zh-TW" dirty="0" smtClean="0"/>
              <a:t>W</a:t>
            </a:r>
            <a:r>
              <a:rPr lang="zh-TW" altLang="en-US" dirty="0" smtClean="0"/>
              <a:t>朝</a:t>
            </a:r>
            <a:r>
              <a:rPr lang="en-US" altLang="zh-TW" dirty="0" smtClean="0"/>
              <a:t>G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</a:t>
            </a:r>
            <a:r>
              <a:rPr lang="zh-TW" altLang="en-US" dirty="0" smtClean="0"/>
              <a:t>的方向前進，因此計算下圖的</a:t>
            </a:r>
            <a:r>
              <a:rPr lang="en-US" altLang="zh-TW" dirty="0" smtClean="0"/>
              <a:t>f(R)</a:t>
            </a:r>
          </a:p>
          <a:p>
            <a:pPr marL="457200" lvl="1" indent="0">
              <a:buNone/>
            </a:pPr>
            <a:r>
              <a:rPr lang="en-US" altLang="zh-TW" dirty="0" smtClean="0"/>
              <a:t>M = (B+G)/2,  R = M + (M-W) = 2M - W</a:t>
            </a: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383088"/>
            <a:ext cx="4389435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509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Nelder</a:t>
            </a:r>
            <a:r>
              <a:rPr lang="en-US" altLang="zh-TW" dirty="0" smtClean="0"/>
              <a:t>-Mead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3008"/>
            <a:ext cx="8229600" cy="4525963"/>
          </a:xfrm>
        </p:spPr>
        <p:txBody>
          <a:bodyPr/>
          <a:lstStyle/>
          <a:p>
            <a:r>
              <a:rPr lang="en-US" altLang="zh-TW" b="1" dirty="0" smtClean="0"/>
              <a:t>Expansion</a:t>
            </a:r>
            <a:r>
              <a:rPr lang="zh-TW" altLang="en-US" b="1" dirty="0" smtClean="0"/>
              <a:t>：</a:t>
            </a:r>
            <a:endParaRPr lang="en-US" altLang="zh-TW" b="1" dirty="0" smtClean="0"/>
          </a:p>
          <a:p>
            <a:r>
              <a:rPr lang="zh-TW" altLang="en-US" dirty="0" smtClean="0"/>
              <a:t>若</a:t>
            </a:r>
            <a:r>
              <a:rPr lang="en-US" altLang="zh-TW" dirty="0" smtClean="0"/>
              <a:t>f(R)</a:t>
            </a:r>
            <a:r>
              <a:rPr lang="zh-TW" altLang="en-US" dirty="0" smtClean="0"/>
              <a:t> </a:t>
            </a:r>
            <a:r>
              <a:rPr lang="en-US" altLang="zh-TW" dirty="0" smtClean="0"/>
              <a:t>&lt;</a:t>
            </a:r>
            <a:r>
              <a:rPr lang="zh-TW" altLang="en-US" dirty="0" smtClean="0"/>
              <a:t> </a:t>
            </a:r>
            <a:r>
              <a:rPr lang="en-US" altLang="zh-TW" dirty="0" smtClean="0"/>
              <a:t>f(W)</a:t>
            </a:r>
            <a:r>
              <a:rPr lang="zh-TW" altLang="en-US" dirty="0" smtClean="0"/>
              <a:t>，則很有可能</a:t>
            </a:r>
            <a:r>
              <a:rPr lang="en-US" altLang="zh-TW" dirty="0" smtClean="0"/>
              <a:t>x</a:t>
            </a:r>
            <a:r>
              <a:rPr lang="zh-TW" altLang="en-US" dirty="0" smtClean="0"/>
              <a:t>是朝</a:t>
            </a:r>
            <a:r>
              <a:rPr lang="en-US" altLang="zh-TW" dirty="0" smtClean="0"/>
              <a:t>converge</a:t>
            </a:r>
            <a:r>
              <a:rPr lang="zh-TW" altLang="en-US" dirty="0" smtClean="0"/>
              <a:t>的方向前進，因此再朝這方向前進多些，計算如下圖的</a:t>
            </a:r>
            <a:r>
              <a:rPr lang="en-US" altLang="zh-TW" dirty="0" smtClean="0"/>
              <a:t>f(E)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 smtClean="0"/>
              <a:t>E = R + (R-M) = 2R – M</a:t>
            </a:r>
          </a:p>
          <a:p>
            <a:r>
              <a:rPr lang="zh-TW" altLang="en-US" dirty="0" smtClean="0"/>
              <a:t>若</a:t>
            </a:r>
            <a:r>
              <a:rPr lang="en-US" altLang="zh-TW" dirty="0" smtClean="0"/>
              <a:t>f(E)&lt;f(R)</a:t>
            </a:r>
            <a:r>
              <a:rPr lang="zh-TW" altLang="en-US" dirty="0" smtClean="0"/>
              <a:t>，則</a:t>
            </a:r>
            <a:r>
              <a:rPr lang="en-US" altLang="zh-TW" dirty="0"/>
              <a:t>E</a:t>
            </a:r>
            <a:r>
              <a:rPr lang="zh-TW" altLang="en-US" dirty="0" smtClean="0"/>
              <a:t>取代</a:t>
            </a:r>
            <a:r>
              <a:rPr lang="en-US" altLang="zh-TW" dirty="0" smtClean="0"/>
              <a:t>W</a:t>
            </a:r>
            <a:r>
              <a:rPr lang="zh-TW" altLang="en-US" dirty="0" smtClean="0"/>
              <a:t>，反之則</a:t>
            </a:r>
            <a:r>
              <a:rPr lang="en-US" altLang="zh-TW" dirty="0" smtClean="0"/>
              <a:t>R</a:t>
            </a:r>
            <a:r>
              <a:rPr lang="zh-TW" altLang="en-US" dirty="0" smtClean="0"/>
              <a:t>取代</a:t>
            </a:r>
            <a:r>
              <a:rPr lang="en-US" altLang="zh-TW" dirty="0"/>
              <a:t>W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1168"/>
            <a:ext cx="466127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532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Nelder</a:t>
            </a:r>
            <a:r>
              <a:rPr lang="en-US" altLang="zh-TW" dirty="0" smtClean="0"/>
              <a:t>-Mead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Contraction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 smtClean="0"/>
              <a:t>若</a:t>
            </a:r>
            <a:r>
              <a:rPr lang="en-US" altLang="zh-TW" dirty="0" smtClean="0"/>
              <a:t>f(R)</a:t>
            </a:r>
            <a:r>
              <a:rPr lang="zh-TW" altLang="en-US" dirty="0" smtClean="0"/>
              <a:t> </a:t>
            </a:r>
            <a:r>
              <a:rPr lang="en-US" altLang="zh-TW" dirty="0" smtClean="0"/>
              <a:t>&gt;=</a:t>
            </a:r>
            <a:r>
              <a:rPr lang="zh-TW" altLang="en-US" dirty="0" smtClean="0"/>
              <a:t> </a:t>
            </a:r>
            <a:r>
              <a:rPr lang="en-US" altLang="zh-TW" dirty="0" smtClean="0"/>
              <a:t>f(W)</a:t>
            </a:r>
            <a:r>
              <a:rPr lang="zh-TW" altLang="en-US" dirty="0" smtClean="0"/>
              <a:t>，則試著計算如下圖的</a:t>
            </a:r>
            <a:r>
              <a:rPr lang="en-US" altLang="zh-TW" dirty="0" smtClean="0"/>
              <a:t>C</a:t>
            </a:r>
            <a:r>
              <a:rPr lang="en-US" altLang="zh-TW" sz="2800" dirty="0" smtClean="0"/>
              <a:t>1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</a:t>
            </a:r>
            <a:r>
              <a:rPr lang="en-US" altLang="zh-TW" sz="2800" dirty="0" smtClean="0"/>
              <a:t>2</a:t>
            </a:r>
            <a:r>
              <a:rPr lang="zh-TW" altLang="en-US" dirty="0" smtClean="0"/>
              <a:t>，其中</a:t>
            </a:r>
            <a:r>
              <a:rPr lang="en-US" altLang="zh-TW" dirty="0" smtClean="0"/>
              <a:t>f</a:t>
            </a:r>
            <a:r>
              <a:rPr lang="zh-TW" altLang="en-US" dirty="0" smtClean="0"/>
              <a:t>值較小的稱為</a:t>
            </a:r>
            <a:r>
              <a:rPr lang="en-US" altLang="zh-TW" dirty="0" smtClean="0"/>
              <a:t>C </a:t>
            </a:r>
          </a:p>
          <a:p>
            <a:pPr marL="457200" lvl="1" indent="0">
              <a:buNone/>
            </a:pPr>
            <a:r>
              <a:rPr lang="en-US" altLang="zh-TW" dirty="0" smtClean="0"/>
              <a:t>C</a:t>
            </a:r>
            <a:r>
              <a:rPr lang="en-US" altLang="zh-TW" sz="2400" dirty="0" smtClean="0"/>
              <a:t>1 </a:t>
            </a:r>
            <a:r>
              <a:rPr lang="en-US" altLang="zh-TW" dirty="0" smtClean="0"/>
              <a:t>= (W+M)/2,  C</a:t>
            </a:r>
            <a:r>
              <a:rPr lang="en-US" altLang="zh-TW" sz="2400" dirty="0" smtClean="0"/>
              <a:t>2 </a:t>
            </a:r>
            <a:r>
              <a:rPr lang="en-US" altLang="zh-TW" dirty="0" smtClean="0"/>
              <a:t>= (M+R)/2, </a:t>
            </a:r>
          </a:p>
          <a:p>
            <a:r>
              <a:rPr lang="zh-TW" altLang="en-US" dirty="0"/>
              <a:t>若</a:t>
            </a:r>
            <a:r>
              <a:rPr lang="en-US" altLang="zh-TW" dirty="0" smtClean="0"/>
              <a:t>f(C)&lt;f(W)</a:t>
            </a:r>
            <a:r>
              <a:rPr lang="zh-TW" altLang="en-US" dirty="0" smtClean="0"/>
              <a:t>，則</a:t>
            </a:r>
            <a:r>
              <a:rPr lang="en-US" altLang="zh-TW" dirty="0" smtClean="0"/>
              <a:t>C</a:t>
            </a:r>
            <a:r>
              <a:rPr lang="zh-TW" altLang="en-US" dirty="0" smtClean="0"/>
              <a:t>取代</a:t>
            </a:r>
            <a:r>
              <a:rPr lang="en-US" altLang="zh-TW" dirty="0" smtClean="0"/>
              <a:t>W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4104456" cy="231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437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Nelder</a:t>
            </a:r>
            <a:r>
              <a:rPr lang="en-US" altLang="zh-TW" dirty="0" smtClean="0"/>
              <a:t>-Mead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Shrink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 smtClean="0"/>
              <a:t>若</a:t>
            </a:r>
            <a:r>
              <a:rPr lang="en-US" altLang="zh-TW" dirty="0" smtClean="0"/>
              <a:t>f(C)&gt;=f(W)</a:t>
            </a:r>
            <a:r>
              <a:rPr lang="zh-TW" altLang="en-US" dirty="0" smtClean="0"/>
              <a:t>，則將</a:t>
            </a:r>
            <a:r>
              <a:rPr lang="en-US" altLang="zh-TW" dirty="0" smtClean="0"/>
              <a:t>G</a:t>
            </a:r>
            <a:r>
              <a:rPr lang="zh-TW" altLang="en-US" dirty="0" smtClean="0"/>
              <a:t>、</a:t>
            </a:r>
            <a:r>
              <a:rPr lang="en-US" altLang="zh-TW" dirty="0" smtClean="0"/>
              <a:t>W</a:t>
            </a:r>
            <a:r>
              <a:rPr lang="zh-TW" altLang="en-US" dirty="0" smtClean="0"/>
              <a:t>分別換成下圖的</a:t>
            </a:r>
            <a:r>
              <a:rPr lang="en-US" altLang="zh-TW" dirty="0" smtClean="0"/>
              <a:t>M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</a:t>
            </a:r>
            <a:r>
              <a:rPr lang="zh-TW" altLang="en-US" dirty="0" smtClean="0"/>
              <a:t>，接著回到第一步重新計算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 smtClean="0"/>
              <a:t>S = (B+W)/2,  M = (B+G)/2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2952328" cy="254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369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Nelder</a:t>
            </a:r>
            <a:r>
              <a:rPr lang="en-US" altLang="zh-TW" dirty="0"/>
              <a:t>-Mead Method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Example</a:t>
                </a:r>
                <a:r>
                  <a:rPr lang="zh-TW" altLang="en-US" dirty="0" smtClean="0"/>
                  <a:t>：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find the minimum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−4</m:t>
                    </m:r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𝑦</m:t>
                    </m:r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zh-TW" altLang="en-US" dirty="0" smtClean="0"/>
                  <a:t>，</a:t>
                </a:r>
                <a:r>
                  <a:rPr lang="en-US" altLang="zh-TW" dirty="0" smtClean="0"/>
                  <a:t>Start with this three points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0,0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1.2,0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=(0,0.8)</m:t>
                    </m:r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Optimal solution is (3,2)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128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Nelder</a:t>
            </a:r>
            <a:r>
              <a:rPr lang="en-US" altLang="zh-TW" dirty="0"/>
              <a:t>-Mead Method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16824" cy="53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9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Blur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altLang="zh-TW" b="1" i="1">
                            <a:latin typeface="Cambria Math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zh-TW" altLang="zh-TW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altLang="zh-TW" b="1" i="1">
                        <a:latin typeface="Cambria Math"/>
                      </a:rPr>
                      <m:t>=</m:t>
                    </m:r>
                    <m:r>
                      <a:rPr lang="en-US" altLang="zh-TW" b="1" i="1">
                        <a:latin typeface="Cambria Math"/>
                      </a:rPr>
                      <m:t>𝑲</m:t>
                    </m:r>
                    <m:r>
                      <a:rPr lang="en-US" altLang="zh-TW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zh-TW" altLang="zh-TW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altLang="zh-TW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altLang="zh-TW" b="1" i="1">
                        <a:latin typeface="Cambria Math"/>
                      </a:rPr>
                      <m:t>+</m:t>
                    </m:r>
                    <m:r>
                      <a:rPr lang="en-US" altLang="zh-TW" b="1" i="1">
                        <a:latin typeface="Cambria Math"/>
                      </a:rPr>
                      <m:t>𝟏</m:t>
                    </m:r>
                    <m:r>
                      <a:rPr lang="en-US" altLang="zh-TW" b="1" i="1">
                        <a:latin typeface="Cambria Math"/>
                      </a:rPr>
                      <m:t>/</m:t>
                    </m:r>
                    <m:r>
                      <a:rPr lang="en-US" altLang="zh-TW" b="1" i="1">
                        <a:latin typeface="Cambria Math"/>
                      </a:rPr>
                      <m:t>𝒅</m:t>
                    </m:r>
                    <m:r>
                      <a:rPr lang="en-US" altLang="zh-TW" b="1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zh-TW" altLang="zh-TW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zh-TW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altLang="zh-TW" b="1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zh-TW" altLang="zh-TW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/>
                          </a:rPr>
                          <m:t>𝑵</m:t>
                        </m:r>
                      </m:e>
                      <m:sup>
                        <m:r>
                          <a:rPr lang="en-US" altLang="zh-TW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altLang="zh-TW" b="1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zh-TW" altLang="zh-TW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zh-TW" b="1" i="1">
                            <a:latin typeface="Cambria Math"/>
                          </a:rPr>
                          <m:t>−</m:t>
                        </m:r>
                        <m:r>
                          <a:rPr lang="en-US" altLang="zh-TW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altLang="zh-TW" b="1" dirty="0" smtClean="0"/>
              </a:p>
              <a:p>
                <a:pPr lvl="1"/>
                <a:r>
                  <a:rPr lang="en-US" altLang="zh-TW" dirty="0"/>
                  <a:t>K</a:t>
                </a:r>
                <a:r>
                  <a:rPr lang="zh-TW" altLang="zh-TW" dirty="0"/>
                  <a:t>：</a:t>
                </a:r>
                <a:r>
                  <a:rPr lang="en-US" altLang="zh-TW" dirty="0"/>
                  <a:t>camera intrinsic matrix</a:t>
                </a:r>
                <a:endParaRPr lang="zh-TW" altLang="zh-TW" dirty="0"/>
              </a:p>
              <a:p>
                <a:pPr lvl="1"/>
                <a:r>
                  <a:rPr lang="en-US" altLang="zh-TW" dirty="0" err="1">
                    <a:solidFill>
                      <a:srgbClr val="FF0000"/>
                    </a:solidFill>
                  </a:rPr>
                  <a:t>R</a:t>
                </a:r>
                <a:r>
                  <a:rPr lang="en-US" altLang="zh-TW" baseline="-25000" dirty="0" err="1">
                    <a:solidFill>
                      <a:srgbClr val="FF0000"/>
                    </a:solidFill>
                  </a:rPr>
                  <a:t>t</a:t>
                </a:r>
                <a:r>
                  <a:rPr lang="zh-TW" altLang="zh-TW" dirty="0" smtClean="0">
                    <a:solidFill>
                      <a:srgbClr val="FF0000"/>
                    </a:solidFill>
                  </a:rPr>
                  <a:t>：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rotation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matrix</a:t>
                </a:r>
                <a:endParaRPr lang="zh-TW" altLang="zh-TW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TW" dirty="0" err="1">
                    <a:solidFill>
                      <a:srgbClr val="FF0000"/>
                    </a:solidFill>
                  </a:rPr>
                  <a:t>T</a:t>
                </a:r>
                <a:r>
                  <a:rPr lang="en-US" altLang="zh-TW" baseline="-25000" dirty="0" err="1">
                    <a:solidFill>
                      <a:srgbClr val="FF0000"/>
                    </a:solidFill>
                  </a:rPr>
                  <a:t>t</a:t>
                </a:r>
                <a:r>
                  <a:rPr lang="zh-TW" altLang="zh-TW" dirty="0" smtClean="0">
                    <a:solidFill>
                      <a:srgbClr val="FF0000"/>
                    </a:solidFill>
                  </a:rPr>
                  <a:t>：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translation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matrix</a:t>
                </a:r>
                <a:endParaRPr lang="zh-TW" altLang="zh-TW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TW" dirty="0"/>
                  <a:t>d</a:t>
                </a:r>
                <a:r>
                  <a:rPr lang="zh-TW" altLang="zh-TW" dirty="0"/>
                  <a:t>：</a:t>
                </a:r>
                <a:r>
                  <a:rPr lang="en-US" altLang="zh-TW" dirty="0"/>
                  <a:t>image </a:t>
                </a:r>
                <a:r>
                  <a:rPr lang="en-US" altLang="zh-TW" dirty="0" smtClean="0"/>
                  <a:t>depth</a:t>
                </a:r>
                <a:endParaRPr lang="en-US" altLang="zh-TW" dirty="0"/>
              </a:p>
              <a:p>
                <a:pPr lvl="1"/>
                <a:r>
                  <a:rPr lang="en-US" altLang="zh-TW" dirty="0"/>
                  <a:t>N</a:t>
                </a:r>
                <a:r>
                  <a:rPr lang="zh-TW" altLang="zh-TW" dirty="0"/>
                  <a:t>：</a:t>
                </a:r>
                <a:r>
                  <a:rPr lang="en-US" altLang="zh-TW" dirty="0"/>
                  <a:t>unit vector orthogonal to the image plane</a:t>
                </a:r>
                <a:endParaRPr lang="zh-TW" altLang="zh-TW" dirty="0"/>
              </a:p>
              <a:p>
                <a:pPr marL="457200" lvl="1" indent="0">
                  <a:buNone/>
                </a:pPr>
                <a:endParaRPr lang="zh-TW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10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Blur Model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altLang="zh-TW" b="1" i="1">
                            <a:latin typeface="Cambria Math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zh-TW" altLang="zh-TW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altLang="zh-TW" b="1" i="1">
                        <a:latin typeface="Cambria Math"/>
                      </a:rPr>
                      <m:t>=</m:t>
                    </m:r>
                    <m:r>
                      <a:rPr lang="en-US" altLang="zh-TW" b="1" i="1">
                        <a:latin typeface="Cambria Math"/>
                      </a:rPr>
                      <m:t>𝑲</m:t>
                    </m:r>
                    <m:r>
                      <a:rPr lang="en-US" altLang="zh-TW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zh-TW" altLang="zh-TW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altLang="zh-TW" b="1" i="1">
                        <a:latin typeface="Cambria Math"/>
                      </a:rPr>
                      <m:t>+</m:t>
                    </m:r>
                    <m:r>
                      <a:rPr lang="en-US" altLang="zh-TW" b="1" i="1">
                        <a:latin typeface="Cambria Math"/>
                      </a:rPr>
                      <m:t>𝟏</m:t>
                    </m:r>
                    <m:r>
                      <a:rPr lang="en-US" altLang="zh-TW" b="1" i="1">
                        <a:latin typeface="Cambria Math"/>
                      </a:rPr>
                      <m:t>/</m:t>
                    </m:r>
                    <m:r>
                      <a:rPr lang="en-US" altLang="zh-TW" b="1" i="1">
                        <a:latin typeface="Cambria Math"/>
                      </a:rPr>
                      <m:t>𝒅</m:t>
                    </m:r>
                    <m:r>
                      <a:rPr lang="en-US" altLang="zh-TW" b="1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zh-TW" altLang="zh-TW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zh-TW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altLang="zh-TW" b="1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zh-TW" altLang="zh-TW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/>
                          </a:rPr>
                          <m:t>𝑵</m:t>
                        </m:r>
                      </m:e>
                      <m:sup>
                        <m:r>
                          <a:rPr lang="en-US" altLang="zh-TW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altLang="zh-TW" b="1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zh-TW" altLang="zh-TW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zh-TW" b="1" i="1">
                            <a:latin typeface="Cambria Math"/>
                          </a:rPr>
                          <m:t>−</m:t>
                        </m:r>
                        <m:r>
                          <a:rPr lang="en-US" altLang="zh-TW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Rotate 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william2918\Desktop\新增資料夾 (2)\20140425_094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3" y="3871275"/>
            <a:ext cx="4203214" cy="23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弧形向右箭號 4"/>
          <p:cNvSpPr/>
          <p:nvPr/>
        </p:nvSpPr>
        <p:spPr>
          <a:xfrm>
            <a:off x="4333895" y="3017912"/>
            <a:ext cx="365760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28" name="Picture 4" descr="C:\Users\william2918\Desktop\新增資料夾 (2)\20140425_0948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50518"/>
            <a:ext cx="4240113" cy="23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63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Blur Model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altLang="zh-TW" b="1" i="1">
                            <a:latin typeface="Cambria Math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zh-TW" altLang="zh-TW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altLang="zh-TW" b="1" i="1">
                        <a:latin typeface="Cambria Math"/>
                      </a:rPr>
                      <m:t>=</m:t>
                    </m:r>
                    <m:r>
                      <a:rPr lang="en-US" altLang="zh-TW" b="1" i="1">
                        <a:latin typeface="Cambria Math"/>
                      </a:rPr>
                      <m:t>𝑲</m:t>
                    </m:r>
                    <m:r>
                      <a:rPr lang="en-US" altLang="zh-TW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zh-TW" altLang="zh-TW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altLang="zh-TW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altLang="zh-TW" b="1" i="1">
                        <a:latin typeface="Cambria Math"/>
                      </a:rPr>
                      <m:t>+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zh-TW" altLang="zh-TW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altLang="zh-TW" b="1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zh-TW" altLang="zh-TW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/>
                          </a:rPr>
                          <m:t>𝑵</m:t>
                        </m:r>
                      </m:e>
                      <m:sup>
                        <m:r>
                          <a:rPr lang="en-US" altLang="zh-TW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altLang="zh-TW" b="1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zh-TW" altLang="zh-TW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zh-TW" b="1" i="1">
                            <a:latin typeface="Cambria Math"/>
                          </a:rPr>
                          <m:t>−</m:t>
                        </m:r>
                        <m:r>
                          <a:rPr lang="en-US" altLang="zh-TW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Translate(d = 15cm vs d = 20cm)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C:\Users\william2918\Desktop\新增資料夾 (2)\20140425_095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6" y="2780928"/>
            <a:ext cx="33020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william2918\Desktop\新增資料夾 (2)\20140425_0953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7" y="5000625"/>
            <a:ext cx="3302001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william2918\Desktop\新增資料夾 (2)\20140425_095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43" y="2766442"/>
            <a:ext cx="3257992" cy="18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william2918\Desktop\新增資料夾 (2)\20140425_0957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00625"/>
            <a:ext cx="3302001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2843808" y="4807049"/>
            <a:ext cx="82517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7524328" y="4823023"/>
            <a:ext cx="72008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68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Blur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 = 15cm</a:t>
            </a:r>
          </a:p>
          <a:p>
            <a:endParaRPr lang="en-US" altLang="zh-TW" dirty="0"/>
          </a:p>
          <a:p>
            <a:r>
              <a:rPr lang="en-US" altLang="zh-TW" dirty="0" smtClean="0"/>
              <a:t>d = 20 cm</a:t>
            </a:r>
          </a:p>
          <a:p>
            <a:endParaRPr lang="en-US" altLang="zh-TW" dirty="0"/>
          </a:p>
          <a:p>
            <a:r>
              <a:rPr lang="zh-TW" altLang="en-US" dirty="0" smtClean="0"/>
              <a:t>移動距離比為</a:t>
            </a:r>
            <a:r>
              <a:rPr lang="en-US" altLang="zh-TW" dirty="0" smtClean="0"/>
              <a:t>3/4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10135"/>
            <a:ext cx="90805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4355976" y="234435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5165924" y="2344352"/>
            <a:ext cx="0" cy="1457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80486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44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Blur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/>
              <a:lstStyle/>
              <a:p>
                <a:r>
                  <a:rPr lang="zh-TW" altLang="en-US" dirty="0" smtClean="0"/>
                  <a:t>但是，經過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𝑑</m:t>
                    </m:r>
                    <m:r>
                      <a:rPr lang="en-US" altLang="zh-TW" i="1">
                        <a:latin typeface="Cambria Math"/>
                      </a:rPr>
                      <m:t>) </m:t>
                    </m:r>
                  </m:oMath>
                </a14:m>
                <a:r>
                  <a:rPr lang="zh-TW" altLang="en-US" dirty="0" smtClean="0"/>
                  <a:t>轉換得到的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,1)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dirty="0" smtClean="0"/>
                  <a:t>並不一定會在整數點上，而數位影像的顯示只能在整數點上。</a:t>
                </a:r>
                <a:endParaRPr lang="en-US" altLang="zh-TW" dirty="0" smtClean="0"/>
              </a:p>
              <a:p>
                <a:r>
                  <a:rPr lang="zh-TW" altLang="en-US" dirty="0" smtClean="0"/>
                  <a:t>因此要再對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,1)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dirty="0" smtClean="0"/>
                  <a:t>作</a:t>
                </a:r>
                <a:r>
                  <a:rPr lang="en-US" altLang="zh-TW" dirty="0" smtClean="0"/>
                  <a:t>bilinear transform</a:t>
                </a:r>
                <a:r>
                  <a:rPr lang="zh-TW" altLang="en-US" dirty="0" smtClean="0"/>
                  <a:t>，對每個整數點，取</a:t>
                </a:r>
                <a:r>
                  <a:rPr lang="en-US" altLang="zh-TW" dirty="0" smtClean="0"/>
                  <a:t>4</a:t>
                </a:r>
                <a:r>
                  <a:rPr lang="zh-TW" altLang="en-US" dirty="0" smtClean="0"/>
                  <a:t>個最近點做平均</a:t>
                </a:r>
                <a:endParaRPr lang="en-US" altLang="zh-TW" dirty="0" smtClean="0"/>
              </a:p>
              <a:p>
                <a:r>
                  <a:rPr lang="zh-TW" altLang="en-US" dirty="0"/>
                  <a:t>表達</a:t>
                </a:r>
                <a:r>
                  <a:rPr lang="zh-TW" altLang="en-US" dirty="0" smtClean="0"/>
                  <a:t>為：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zh-TW" altLang="zh-TW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TW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𝑑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  <m:acc>
                      <m:accPr>
                        <m:chr m:val="⃑"/>
                        <m:ctrlPr>
                          <a:rPr lang="zh-TW" altLang="zh-TW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endParaRPr lang="zh-TW" altLang="zh-TW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zh-TW" altLang="zh-TW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en-US" dirty="0" smtClean="0"/>
                  <a:t>：</a:t>
                </a:r>
                <a:r>
                  <a:rPr lang="en-US" altLang="zh-TW" dirty="0" smtClean="0"/>
                  <a:t>image at time t</a:t>
                </a:r>
              </a:p>
              <a:p>
                <a:pPr lvl="1"/>
                <a:r>
                  <a:rPr lang="zh-TW" altLang="zh-TW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zh-TW" altLang="zh-TW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r>
                  <a:rPr lang="zh-TW" altLang="en-US" dirty="0" smtClean="0"/>
                  <a:t>：</a:t>
                </a:r>
                <a:r>
                  <a:rPr lang="en-US" altLang="zh-TW" dirty="0" smtClean="0"/>
                  <a:t>original image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630" t="-1587" r="-1185" b="-17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80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</a:t>
            </a:r>
            <a:r>
              <a:rPr lang="en-US" altLang="zh-TW" dirty="0" smtClean="0"/>
              <a:t>lur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/>
              <a:lstStyle/>
              <a:p>
                <a:r>
                  <a:rPr lang="zh-TW" altLang="en-US" dirty="0" smtClean="0"/>
                  <a:t>而最終影像是由每個時間點接收到的曝光積分而來</a:t>
                </a:r>
                <a:endParaRPr lang="en-US" altLang="zh-TW" dirty="0" smtClean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𝑠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d>
                              <m:acc>
                                <m:accPr>
                                  <m:chr m:val="⃑"/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/>
                                </a:rPr>
                                <m:t>𝑑𝑡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</a:rPr>
                        <m:t> ,</m:t>
                      </m:r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=0~</m:t>
                      </m:r>
                      <m:r>
                        <a:rPr lang="en-US" altLang="zh-TW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zh-TW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A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d</m:t>
                          </m:r>
                        </m:e>
                      </m:d>
                      <m:r>
                        <a:rPr lang="en-US" altLang="zh-TW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altLang="zh-TW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b="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zh-TW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acc>
                        <m:accPr>
                          <m:chr m:val="⃑"/>
                          <m:ctrlPr>
                            <a:rPr lang="zh-TW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acc>
                      <m:r>
                        <a:rPr lang="en-US" altLang="zh-TW" b="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b="0" i="1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(0,</m:t>
                      </m:r>
                      <m:sSup>
                        <m:sSup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630" t="-15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21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Blur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zh-TW" altLang="zh-TW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</m:acc>
                    <m:r>
                      <a:rPr lang="en-US" altLang="zh-TW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zh-TW" altLang="zh-TW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acc>
                      <m:accPr>
                        <m:chr m:val="⃑"/>
                        <m:ctrlPr>
                          <a:rPr lang="zh-TW" altLang="zh-TW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</m:t>
                        </m:r>
                      </m:e>
                    </m:acc>
                    <m:r>
                      <a:rPr lang="en-US" altLang="zh-TW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altLang="zh-TW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/>
                      </a:rPr>
                      <m:t>~</m:t>
                    </m:r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altLang="zh-TW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𝝈</m:t>
                        </m:r>
                      </m:e>
                      <m:sup>
                        <m:r>
                          <a:rPr lang="en-US" altLang="zh-TW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TW" b="1" dirty="0" smtClean="0">
                  <a:solidFill>
                    <a:schemeClr val="tx1"/>
                  </a:solidFill>
                </a:endParaRPr>
              </a:p>
              <a:p>
                <a:endParaRPr lang="en-US" altLang="zh-TW" b="1" dirty="0">
                  <a:solidFill>
                    <a:srgbClr val="FF0000"/>
                  </a:solidFill>
                </a:endParaRPr>
              </a:p>
              <a:p>
                <a:r>
                  <a:rPr lang="en-US" altLang="zh-TW" dirty="0" smtClean="0"/>
                  <a:t>spatially-variant, per pixel</a:t>
                </a:r>
              </a:p>
              <a:p>
                <a:endParaRPr lang="zh-TW" altLang="zh-TW" dirty="0"/>
              </a:p>
              <a:p>
                <a:pPr lvl="0"/>
                <a:r>
                  <a:rPr lang="zh-TW" altLang="en-US" dirty="0" smtClean="0">
                    <a:solidFill>
                      <a:prstClr val="black"/>
                    </a:solidFill>
                  </a:rPr>
                  <a:t>目標</a:t>
                </a:r>
                <a:r>
                  <a:rPr lang="zh-TW" altLang="en-US" dirty="0">
                    <a:solidFill>
                      <a:prstClr val="black"/>
                    </a:solidFill>
                  </a:rPr>
                  <a:t>：</a:t>
                </a:r>
                <a:r>
                  <a:rPr lang="zh-TW" altLang="en-US" dirty="0" smtClean="0">
                    <a:solidFill>
                      <a:prstClr val="black"/>
                    </a:solidFill>
                  </a:rPr>
                  <a:t>由</a:t>
                </a:r>
                <a:r>
                  <a:rPr lang="zh-TW" altLang="en-US" dirty="0">
                    <a:solidFill>
                      <a:prstClr val="black"/>
                    </a:solidFill>
                  </a:rPr>
                  <a:t>陀螺儀和加速規上的資訊，得到最有可能的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zh-TW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endParaRPr lang="zh-TW" altLang="en-US" dirty="0">
                  <a:solidFill>
                    <a:prstClr val="black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25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1432</Words>
  <Application>Microsoft Office PowerPoint</Application>
  <PresentationFormat>如螢幕大小 (4:3)</PresentationFormat>
  <Paragraphs>134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IMU Deblur</vt:lpstr>
      <vt:lpstr>Blur Model</vt:lpstr>
      <vt:lpstr>Blur Model</vt:lpstr>
      <vt:lpstr>Blur Model</vt:lpstr>
      <vt:lpstr>Blur Model</vt:lpstr>
      <vt:lpstr>Blur Model</vt:lpstr>
      <vt:lpstr>Blur Model</vt:lpstr>
      <vt:lpstr>Blur Model</vt:lpstr>
      <vt:lpstr>Blur Model</vt:lpstr>
      <vt:lpstr>Rotation/Translation Matrix</vt:lpstr>
      <vt:lpstr>Rotation/Translation Matrix</vt:lpstr>
      <vt:lpstr>Rotation/Translation Matrix</vt:lpstr>
      <vt:lpstr>Obtain Rotation Matrix</vt:lpstr>
      <vt:lpstr>Obtain Translation Matrix</vt:lpstr>
      <vt:lpstr>Obtain Translation Matrix</vt:lpstr>
      <vt:lpstr>Predict Optimal Path</vt:lpstr>
      <vt:lpstr>Predict Optimal Path</vt:lpstr>
      <vt:lpstr>Deconvolution</vt:lpstr>
      <vt:lpstr>Energy Minimization</vt:lpstr>
      <vt:lpstr>Nelder-Mead Method</vt:lpstr>
      <vt:lpstr>Nelder-Mead Method</vt:lpstr>
      <vt:lpstr>Nelder-Mead Method</vt:lpstr>
      <vt:lpstr>Nelder-Mead Method</vt:lpstr>
      <vt:lpstr>Nelder-Mead Method</vt:lpstr>
      <vt:lpstr>Nelder-Mead Method</vt:lpstr>
      <vt:lpstr>Nelder-Mead Method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 Deblur</dc:title>
  <dc:creator>william2918</dc:creator>
  <cp:lastModifiedBy>william2918</cp:lastModifiedBy>
  <cp:revision>11</cp:revision>
  <dcterms:created xsi:type="dcterms:W3CDTF">2014-04-24T11:00:56Z</dcterms:created>
  <dcterms:modified xsi:type="dcterms:W3CDTF">2014-04-25T05:08:08Z</dcterms:modified>
</cp:coreProperties>
</file>