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2" r:id="rId3"/>
    <p:sldId id="258" r:id="rId4"/>
    <p:sldId id="259" r:id="rId5"/>
    <p:sldId id="260" r:id="rId6"/>
    <p:sldId id="263" r:id="rId7"/>
    <p:sldId id="264" r:id="rId8"/>
    <p:sldId id="265" r:id="rId9"/>
    <p:sldId id="267" r:id="rId10"/>
    <p:sldId id="269" r:id="rId11"/>
    <p:sldId id="266" r:id="rId12"/>
    <p:sldId id="272" r:id="rId13"/>
    <p:sldId id="273" r:id="rId14"/>
    <p:sldId id="274" r:id="rId15"/>
    <p:sldId id="275" r:id="rId16"/>
    <p:sldId id="276" r:id="rId17"/>
    <p:sldId id="314" r:id="rId18"/>
    <p:sldId id="277" r:id="rId19"/>
    <p:sldId id="281" r:id="rId20"/>
    <p:sldId id="282" r:id="rId21"/>
    <p:sldId id="288" r:id="rId22"/>
    <p:sldId id="289" r:id="rId23"/>
    <p:sldId id="290" r:id="rId24"/>
    <p:sldId id="291" r:id="rId25"/>
    <p:sldId id="292" r:id="rId26"/>
    <p:sldId id="293" r:id="rId27"/>
    <p:sldId id="279" r:id="rId28"/>
    <p:sldId id="280" r:id="rId29"/>
    <p:sldId id="294" r:id="rId30"/>
    <p:sldId id="295" r:id="rId31"/>
    <p:sldId id="296" r:id="rId32"/>
    <p:sldId id="297" r:id="rId33"/>
    <p:sldId id="298" r:id="rId34"/>
    <p:sldId id="304" r:id="rId35"/>
    <p:sldId id="300" r:id="rId36"/>
    <p:sldId id="301" r:id="rId37"/>
    <p:sldId id="302" r:id="rId38"/>
    <p:sldId id="303" r:id="rId39"/>
    <p:sldId id="283" r:id="rId40"/>
    <p:sldId id="285" r:id="rId41"/>
    <p:sldId id="284" r:id="rId42"/>
    <p:sldId id="287" r:id="rId43"/>
    <p:sldId id="307" r:id="rId44"/>
    <p:sldId id="309" r:id="rId45"/>
    <p:sldId id="310" r:id="rId46"/>
    <p:sldId id="311" r:id="rId47"/>
    <p:sldId id="312" r:id="rId48"/>
    <p:sldId id="313" r:id="rId49"/>
    <p:sldId id="306" r:id="rId50"/>
    <p:sldId id="308" r:id="rId51"/>
    <p:sldId id="299" r:id="rId5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084D4F-DD71-46F2-A970-951A894EB9DD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87DAB40-3393-4136-99D7-EA53F02A464D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D4F-DD71-46F2-A970-951A894EB9DD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AB40-3393-4136-99D7-EA53F02A464D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D4F-DD71-46F2-A970-951A894EB9DD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AB40-3393-4136-99D7-EA53F02A464D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D4F-DD71-46F2-A970-951A894EB9DD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AB40-3393-4136-99D7-EA53F02A46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D4F-DD71-46F2-A970-951A894EB9DD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AB40-3393-4136-99D7-EA53F02A464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D4F-DD71-46F2-A970-951A894EB9DD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AB40-3393-4136-99D7-EA53F02A46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D4F-DD71-46F2-A970-951A894EB9DD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AB40-3393-4136-99D7-EA53F02A464D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D4F-DD71-46F2-A970-951A894EB9DD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AB40-3393-4136-99D7-EA53F02A464D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D4F-DD71-46F2-A970-951A894EB9DD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AB40-3393-4136-99D7-EA53F02A464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D4F-DD71-46F2-A970-951A894EB9DD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AB40-3393-4136-99D7-EA53F02A464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D4F-DD71-46F2-A970-951A894EB9DD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AB40-3393-4136-99D7-EA53F02A464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1084D4F-DD71-46F2-A970-951A894EB9DD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7DAB40-3393-4136-99D7-EA53F02A464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Introduction to </a:t>
            </a:r>
            <a:br>
              <a:rPr lang="en-US" altLang="zh-TW" dirty="0" smtClean="0"/>
            </a:br>
            <a:r>
              <a:rPr lang="en-US" altLang="zh-TW" dirty="0" smtClean="0"/>
              <a:t>Light field camera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 smtClean="0"/>
              <a:t>Speaker :</a:t>
            </a:r>
            <a:r>
              <a:rPr lang="zh-TW" altLang="en-US" dirty="0" smtClean="0"/>
              <a:t> 莊士昌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536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2.The Differences…</a:t>
            </a:r>
            <a:endParaRPr lang="zh-TW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930" y="2365851"/>
            <a:ext cx="4930140" cy="364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22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2.The Differences…</a:t>
            </a:r>
            <a:endParaRPr lang="zh-TW" alt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2"/>
            <a:ext cx="381642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64904"/>
            <a:ext cx="2399901" cy="174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44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754713" cy="1910716"/>
          </a:xfrm>
        </p:spPr>
        <p:txBody>
          <a:bodyPr/>
          <a:lstStyle/>
          <a:p>
            <a:r>
              <a:rPr lang="en-US" altLang="zh-TW" sz="5000" dirty="0" smtClean="0"/>
              <a:t>3.</a:t>
            </a:r>
            <a:r>
              <a:rPr lang="zh-TW" altLang="en-US" sz="5000" dirty="0" smtClean="0"/>
              <a:t> </a:t>
            </a:r>
            <a:r>
              <a:rPr lang="en-US" altLang="zh-TW" sz="5000" dirty="0" smtClean="0"/>
              <a:t>Light field model</a:t>
            </a:r>
            <a:endParaRPr lang="zh-TW" altLang="en-US" sz="5000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77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4-D light field model</a:t>
            </a:r>
            <a:endParaRPr lang="zh-TW" altLang="en-US" sz="4000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12864"/>
            <a:ext cx="42005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Two Primary Optical Transforms</a:t>
            </a:r>
            <a:endParaRPr lang="zh-TW" altLang="en-US" sz="4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6872"/>
            <a:ext cx="2952328" cy="403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3240360" cy="403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32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2F</a:t>
            </a:r>
            <a:r>
              <a:rPr lang="zh-TW" altLang="en-US" dirty="0" smtClean="0"/>
              <a:t> </a:t>
            </a:r>
            <a:r>
              <a:rPr lang="en-US" altLang="zh-TW" dirty="0" smtClean="0"/>
              <a:t>camera</a:t>
            </a:r>
            <a:endParaRPr lang="zh-TW" alt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20888"/>
            <a:ext cx="5196840" cy="25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227474"/>
              </p:ext>
            </p:extLst>
          </p:nvPr>
        </p:nvGraphicFramePr>
        <p:xfrm>
          <a:off x="971550" y="5300663"/>
          <a:ext cx="30734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4" name="Equation" r:id="rId4" imgW="2336760" imgH="685800" progId="Equation.DSMT4">
                  <p:embed/>
                </p:oleObj>
              </mc:Choice>
              <mc:Fallback>
                <p:oleObj name="Equation" r:id="rId4" imgW="233676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1550" y="5300663"/>
                        <a:ext cx="30734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830885"/>
              </p:ext>
            </p:extLst>
          </p:nvPr>
        </p:nvGraphicFramePr>
        <p:xfrm>
          <a:off x="4571999" y="5301208"/>
          <a:ext cx="2784309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" name="Equation" r:id="rId6" imgW="2209680" imgH="685800" progId="Equation.DSMT4">
                  <p:embed/>
                </p:oleObj>
              </mc:Choice>
              <mc:Fallback>
                <p:oleObj name="Equation" r:id="rId6" imgW="220968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71999" y="5301208"/>
                        <a:ext cx="2784309" cy="864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749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Plenoptic</a:t>
            </a:r>
            <a:r>
              <a:rPr lang="en-US" altLang="zh-TW" dirty="0" smtClean="0"/>
              <a:t> 1.0(</a:t>
            </a:r>
            <a:r>
              <a:rPr lang="en-US" altLang="zh-TW" dirty="0" err="1" smtClean="0"/>
              <a:t>Lippman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0" y="2773521"/>
            <a:ext cx="4815840" cy="282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8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Conservation </a:t>
            </a:r>
            <a:r>
              <a:rPr lang="en-US" altLang="zh-TW" b="1" dirty="0" smtClean="0"/>
              <a:t>of volume</a:t>
            </a:r>
            <a:endParaRPr lang="zh-TW" alt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4904"/>
            <a:ext cx="7747000" cy="161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09120"/>
            <a:ext cx="7704856" cy="163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04" y="3679888"/>
            <a:ext cx="14287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04" y="5733256"/>
            <a:ext cx="7524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68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Plenoptic</a:t>
            </a:r>
            <a:r>
              <a:rPr lang="en-US" altLang="zh-TW" dirty="0"/>
              <a:t> 1.0(</a:t>
            </a:r>
            <a:r>
              <a:rPr lang="en-US" altLang="zh-TW" dirty="0" err="1"/>
              <a:t>Lippman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15" y="2287041"/>
            <a:ext cx="6101169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73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Rendering</a:t>
            </a:r>
            <a:endParaRPr lang="zh-TW" alt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389" y="2247900"/>
            <a:ext cx="5649222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32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 </a:t>
            </a:r>
            <a:r>
              <a:rPr lang="en-US" altLang="zh-TW" dirty="0"/>
              <a:t>What is light field?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09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Rendering</a:t>
            </a:r>
            <a:endParaRPr lang="zh-TW" alt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15" y="2287041"/>
            <a:ext cx="6101169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68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Rendering(Different viewpoints)</a:t>
            </a:r>
            <a:endParaRPr lang="zh-TW" altLang="en-US" sz="4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01" y="2247900"/>
            <a:ext cx="6159997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84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Rendering(Different viewpoints)</a:t>
            </a:r>
            <a:endParaRPr lang="zh-TW" altLang="en-US" sz="40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76872"/>
            <a:ext cx="6192688" cy="389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51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Rendering(Different viewpoints)</a:t>
            </a:r>
            <a:endParaRPr lang="zh-TW" altLang="en-US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46655"/>
            <a:ext cx="5964565" cy="404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99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z="4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7128792" cy="689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50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z="4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049" y="2247900"/>
            <a:ext cx="4009901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0"/>
            <a:ext cx="7113194" cy="68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07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z="4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049" y="2247900"/>
            <a:ext cx="4009901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7128792" cy="689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07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Refousing</a:t>
            </a:r>
            <a:endParaRPr lang="zh-TW" alt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31" y="2247900"/>
            <a:ext cx="5742937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34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Refousing</a:t>
            </a:r>
            <a:endParaRPr lang="zh-TW" alt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64904"/>
            <a:ext cx="7747000" cy="298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7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70907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43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 </a:t>
            </a:r>
            <a:r>
              <a:rPr lang="en-US" altLang="zh-TW" dirty="0"/>
              <a:t>What is light field?</a:t>
            </a:r>
            <a:endParaRPr lang="zh-TW" altLang="en-US" dirty="0"/>
          </a:p>
        </p:txBody>
      </p:sp>
      <p:pic>
        <p:nvPicPr>
          <p:cNvPr id="1026" name="Picture 2" descr="C:\Users\Y580\Desktop\220px-M_Faraday_Th_Phillips_oil_18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76869"/>
            <a:ext cx="3096344" cy="401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61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976"/>
            <a:ext cx="70907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40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70907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70907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77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/>
              <a:t>Fourier Slice Refocusing</a:t>
            </a:r>
            <a:endParaRPr lang="zh-TW" altLang="en-US" sz="4000" dirty="0"/>
          </a:p>
        </p:txBody>
      </p:sp>
      <p:pic>
        <p:nvPicPr>
          <p:cNvPr id="30722" name="Picture 2" descr="C:\Users\Y580\Desktop\ProjectionSlice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04864"/>
            <a:ext cx="486918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579708"/>
              </p:ext>
            </p:extLst>
          </p:nvPr>
        </p:nvGraphicFramePr>
        <p:xfrm>
          <a:off x="323528" y="2204864"/>
          <a:ext cx="3538518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9" name="Equation" r:id="rId4" imgW="2349360" imgH="2438280" progId="Equation.DSMT4">
                  <p:embed/>
                </p:oleObj>
              </mc:Choice>
              <mc:Fallback>
                <p:oleObj name="Equation" r:id="rId4" imgW="2349360" imgH="243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2204864"/>
                        <a:ext cx="3538518" cy="3672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470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/>
              <a:t>Fourier Slice Refocusing</a:t>
            </a:r>
            <a:endParaRPr lang="zh-TW" altLang="en-US" sz="40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76872"/>
            <a:ext cx="3009900" cy="88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29000"/>
            <a:ext cx="5150047" cy="123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56" y="4941168"/>
            <a:ext cx="3300936" cy="68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815767"/>
            <a:ext cx="5461176" cy="89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56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/>
              <a:t>Fourier Slice Refocusing</a:t>
            </a:r>
            <a:endParaRPr lang="zh-TW" altLang="en-US" sz="40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28" y="2348880"/>
            <a:ext cx="70104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03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/>
              <a:t>Fourier Slice Refocusing</a:t>
            </a:r>
            <a:endParaRPr lang="zh-TW" altLang="en-US" sz="4000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91" y="1981200"/>
            <a:ext cx="78930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70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/>
              <a:t>Fourier Slice Refocusing</a:t>
            </a:r>
            <a:endParaRPr lang="zh-TW" altLang="en-US" sz="40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981200"/>
            <a:ext cx="78930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30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/>
              <a:t>Fourier Slice Refocusing</a:t>
            </a:r>
            <a:endParaRPr lang="zh-TW" altLang="en-US" sz="40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981200"/>
            <a:ext cx="78930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06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/>
              <a:t>Fourier Slice Refocusing</a:t>
            </a:r>
            <a:endParaRPr lang="zh-TW" altLang="en-US" sz="40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981200"/>
            <a:ext cx="78930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90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Plenoptic</a:t>
            </a:r>
            <a:r>
              <a:rPr lang="en-US" altLang="zh-TW" dirty="0"/>
              <a:t> </a:t>
            </a:r>
            <a:r>
              <a:rPr lang="en-US" altLang="zh-TW" dirty="0" smtClean="0"/>
              <a:t>2.0</a:t>
            </a:r>
            <a:endParaRPr lang="zh-TW" alt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70" y="2247900"/>
            <a:ext cx="6684259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98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992888" cy="580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50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Plenoptic</a:t>
            </a:r>
            <a:r>
              <a:rPr lang="en-US" altLang="zh-TW" dirty="0"/>
              <a:t> 2.0</a:t>
            </a:r>
            <a:endParaRPr lang="zh-TW" alt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4032448" cy="288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376" y="3084890"/>
            <a:ext cx="4453104" cy="289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33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Plenoptic</a:t>
            </a:r>
            <a:r>
              <a:rPr lang="en-US" altLang="zh-TW" dirty="0"/>
              <a:t> 2.0</a:t>
            </a:r>
            <a:endParaRPr lang="zh-TW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700681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86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Rendering</a:t>
            </a:r>
            <a:endParaRPr lang="zh-TW" altLang="en-US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948" y="2247900"/>
            <a:ext cx="5968104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77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Rendering</a:t>
            </a:r>
            <a:endParaRPr lang="zh-TW" altLang="en-US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27" y="2247900"/>
            <a:ext cx="5193545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58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Rendering(Different viewpoints)</a:t>
            </a:r>
            <a:endParaRPr lang="zh-TW" altLang="en-US" sz="4000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889" y="2247900"/>
            <a:ext cx="6204222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01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Rendering(Different viewpoints)</a:t>
            </a:r>
            <a:endParaRPr lang="zh-TW" altLang="en-US" sz="4000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889" y="2247900"/>
            <a:ext cx="6204222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9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2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7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2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94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Refocusing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4" y="2708920"/>
            <a:ext cx="518457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Refocusing</a:t>
            </a:r>
            <a:endParaRPr lang="zh-TW" alt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795884"/>
            <a:ext cx="85217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34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 smtClean="0"/>
              <a:t>    5-D </a:t>
            </a:r>
            <a:r>
              <a:rPr lang="en-US" altLang="zh-TW" dirty="0" err="1" smtClean="0"/>
              <a:t>plenoptic</a:t>
            </a:r>
            <a:r>
              <a:rPr lang="en-US" altLang="zh-TW" dirty="0" smtClean="0"/>
              <a:t> function           4-D </a:t>
            </a:r>
            <a:r>
              <a:rPr lang="en-US" altLang="zh-TW" dirty="0" err="1" smtClean="0"/>
              <a:t>plenoptic</a:t>
            </a:r>
            <a:r>
              <a:rPr lang="en-US" altLang="zh-TW" dirty="0" smtClean="0"/>
              <a:t> function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 </a:t>
            </a:r>
            <a:r>
              <a:rPr lang="en-US" altLang="zh-TW" dirty="0"/>
              <a:t>What is light field?</a:t>
            </a:r>
            <a:endParaRPr lang="zh-TW" altLang="en-US" dirty="0"/>
          </a:p>
        </p:txBody>
      </p:sp>
      <p:pic>
        <p:nvPicPr>
          <p:cNvPr id="5" name="圖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5388072" y="2982096"/>
            <a:ext cx="2047875" cy="125500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82096"/>
            <a:ext cx="2705468" cy="251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208" y="4390239"/>
            <a:ext cx="20478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0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 idx="4294967295"/>
          </p:nvPr>
        </p:nvSpPr>
        <p:spPr>
          <a:xfrm>
            <a:off x="611560" y="2204864"/>
            <a:ext cx="7754938" cy="1911350"/>
          </a:xfrm>
        </p:spPr>
        <p:txBody>
          <a:bodyPr/>
          <a:lstStyle/>
          <a:p>
            <a:r>
              <a:rPr lang="en-US" altLang="zh-TW" sz="4000" dirty="0" smtClean="0"/>
              <a:t>Thank you for your attention!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60979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Appendix A.</a:t>
            </a:r>
            <a:endParaRPr lang="zh-TW" altLang="en-US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411" y="2247900"/>
            <a:ext cx="4129177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83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754713" cy="1910716"/>
          </a:xfrm>
        </p:spPr>
        <p:txBody>
          <a:bodyPr/>
          <a:lstStyle/>
          <a:p>
            <a:r>
              <a:rPr lang="en-US" altLang="zh-TW" sz="3200" dirty="0" smtClean="0"/>
              <a:t>2.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The Differences between </a:t>
            </a:r>
            <a:br>
              <a:rPr lang="en-US" altLang="zh-TW" sz="3200" dirty="0" smtClean="0"/>
            </a:br>
            <a:r>
              <a:rPr lang="en-US" altLang="zh-TW" sz="3200" dirty="0" err="1" smtClean="0"/>
              <a:t>Plenoptic</a:t>
            </a:r>
            <a:r>
              <a:rPr lang="en-US" altLang="zh-TW" sz="3200" dirty="0" smtClean="0"/>
              <a:t> camera &amp;Conventional camera</a:t>
            </a:r>
            <a:endParaRPr lang="zh-TW" altLang="en-US" sz="3200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298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 </a:t>
            </a:r>
            <a:r>
              <a:rPr lang="en-US" altLang="zh-TW" dirty="0"/>
              <a:t>The Differences 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464911"/>
            <a:ext cx="4762500" cy="344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27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 The Differences …</a:t>
            </a:r>
            <a:endParaRPr lang="zh-TW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930" y="2365851"/>
            <a:ext cx="4930140" cy="364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38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Sensor array</a:t>
            </a:r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4266059" cy="267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66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精裝版">
  <a:themeElements>
    <a:clrScheme name="精裝版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精裝版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精裝版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1087</TotalTime>
  <Words>139</Words>
  <Application>Microsoft Office PowerPoint</Application>
  <PresentationFormat>如螢幕大小 (4:3)</PresentationFormat>
  <Paragraphs>44</Paragraphs>
  <Slides>51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53" baseType="lpstr">
      <vt:lpstr>精裝版</vt:lpstr>
      <vt:lpstr>MathType 6.0 Equation</vt:lpstr>
      <vt:lpstr>Introduction to  Light field camera</vt:lpstr>
      <vt:lpstr>1. What is light field?</vt:lpstr>
      <vt:lpstr>1. What is light field?</vt:lpstr>
      <vt:lpstr>PowerPoint 簡報</vt:lpstr>
      <vt:lpstr>1. What is light field?</vt:lpstr>
      <vt:lpstr>2. The Differences between  Plenoptic camera &amp;Conventional camera</vt:lpstr>
      <vt:lpstr>2. The Differences …</vt:lpstr>
      <vt:lpstr>2. The Differences …</vt:lpstr>
      <vt:lpstr>Sensor array</vt:lpstr>
      <vt:lpstr>2.The Differences…</vt:lpstr>
      <vt:lpstr>2.The Differences…</vt:lpstr>
      <vt:lpstr>3. Light field model</vt:lpstr>
      <vt:lpstr>4-D light field model</vt:lpstr>
      <vt:lpstr>Two Primary Optical Transforms</vt:lpstr>
      <vt:lpstr>2F camera</vt:lpstr>
      <vt:lpstr>Plenoptic 1.0(Lippman)</vt:lpstr>
      <vt:lpstr>Conservation of volume</vt:lpstr>
      <vt:lpstr>Plenoptic 1.0(Lippman)</vt:lpstr>
      <vt:lpstr>Rendering</vt:lpstr>
      <vt:lpstr>Rendering</vt:lpstr>
      <vt:lpstr>Rendering(Different viewpoints)</vt:lpstr>
      <vt:lpstr>Rendering(Different viewpoints)</vt:lpstr>
      <vt:lpstr>Rendering(Different viewpoints)</vt:lpstr>
      <vt:lpstr>PowerPoint 簡報</vt:lpstr>
      <vt:lpstr>PowerPoint 簡報</vt:lpstr>
      <vt:lpstr>PowerPoint 簡報</vt:lpstr>
      <vt:lpstr>Refousing</vt:lpstr>
      <vt:lpstr>Refousing</vt:lpstr>
      <vt:lpstr>PowerPoint 簡報</vt:lpstr>
      <vt:lpstr>PowerPoint 簡報</vt:lpstr>
      <vt:lpstr>PowerPoint 簡報</vt:lpstr>
      <vt:lpstr>Fourier Slice Refocusing</vt:lpstr>
      <vt:lpstr>Fourier Slice Refocusing</vt:lpstr>
      <vt:lpstr>Fourier Slice Refocusing</vt:lpstr>
      <vt:lpstr>Fourier Slice Refocusing</vt:lpstr>
      <vt:lpstr>Fourier Slice Refocusing</vt:lpstr>
      <vt:lpstr>Fourier Slice Refocusing</vt:lpstr>
      <vt:lpstr>Fourier Slice Refocusing</vt:lpstr>
      <vt:lpstr>Plenoptic 2.0</vt:lpstr>
      <vt:lpstr>Plenoptic 2.0</vt:lpstr>
      <vt:lpstr>Plenoptic 2.0</vt:lpstr>
      <vt:lpstr>Rendering</vt:lpstr>
      <vt:lpstr>Rendering</vt:lpstr>
      <vt:lpstr>Rendering(Different viewpoints)</vt:lpstr>
      <vt:lpstr>Rendering(Different viewpoints)</vt:lpstr>
      <vt:lpstr>PowerPoint 簡報</vt:lpstr>
      <vt:lpstr>PowerPoint 簡報</vt:lpstr>
      <vt:lpstr>Refocusing</vt:lpstr>
      <vt:lpstr>Refocusing</vt:lpstr>
      <vt:lpstr>Thank you for your attention!</vt:lpstr>
      <vt:lpstr>Appendix A.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aramilcat</dc:creator>
  <cp:lastModifiedBy>aramilcat</cp:lastModifiedBy>
  <cp:revision>139</cp:revision>
  <dcterms:created xsi:type="dcterms:W3CDTF">2014-06-25T11:32:59Z</dcterms:created>
  <dcterms:modified xsi:type="dcterms:W3CDTF">2014-06-26T05:40:45Z</dcterms:modified>
</cp:coreProperties>
</file>