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4"/>
  </p:notesMasterIdLst>
  <p:sldIdLst>
    <p:sldId id="256" r:id="rId2"/>
    <p:sldId id="332" r:id="rId3"/>
    <p:sldId id="333" r:id="rId4"/>
    <p:sldId id="259" r:id="rId5"/>
    <p:sldId id="257" r:id="rId6"/>
    <p:sldId id="261" r:id="rId7"/>
    <p:sldId id="262" r:id="rId8"/>
    <p:sldId id="264" r:id="rId9"/>
    <p:sldId id="266" r:id="rId10"/>
    <p:sldId id="265" r:id="rId11"/>
    <p:sldId id="268" r:id="rId12"/>
    <p:sldId id="267" r:id="rId13"/>
    <p:sldId id="270" r:id="rId14"/>
    <p:sldId id="335" r:id="rId15"/>
    <p:sldId id="273" r:id="rId16"/>
    <p:sldId id="272" r:id="rId17"/>
    <p:sldId id="336" r:id="rId18"/>
    <p:sldId id="274" r:id="rId19"/>
    <p:sldId id="334" r:id="rId20"/>
    <p:sldId id="281" r:id="rId21"/>
    <p:sldId id="280" r:id="rId22"/>
    <p:sldId id="283" r:id="rId23"/>
    <p:sldId id="276" r:id="rId24"/>
    <p:sldId id="284" r:id="rId25"/>
    <p:sldId id="279" r:id="rId26"/>
    <p:sldId id="286" r:id="rId27"/>
    <p:sldId id="287" r:id="rId28"/>
    <p:sldId id="285" r:id="rId29"/>
    <p:sldId id="288" r:id="rId30"/>
    <p:sldId id="289" r:id="rId31"/>
    <p:sldId id="291" r:id="rId32"/>
    <p:sldId id="292" r:id="rId33"/>
    <p:sldId id="293" r:id="rId34"/>
    <p:sldId id="294" r:id="rId35"/>
    <p:sldId id="297" r:id="rId36"/>
    <p:sldId id="302" r:id="rId37"/>
    <p:sldId id="296" r:id="rId38"/>
    <p:sldId id="299" r:id="rId39"/>
    <p:sldId id="298" r:id="rId40"/>
    <p:sldId id="300" r:id="rId41"/>
    <p:sldId id="303" r:id="rId42"/>
    <p:sldId id="306" r:id="rId43"/>
    <p:sldId id="307" r:id="rId44"/>
    <p:sldId id="309" r:id="rId45"/>
    <p:sldId id="310" r:id="rId46"/>
    <p:sldId id="304" r:id="rId47"/>
    <p:sldId id="305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18" r:id="rId56"/>
    <p:sldId id="328" r:id="rId57"/>
    <p:sldId id="339" r:id="rId58"/>
    <p:sldId id="319" r:id="rId59"/>
    <p:sldId id="320" r:id="rId60"/>
    <p:sldId id="322" r:id="rId61"/>
    <p:sldId id="338" r:id="rId62"/>
    <p:sldId id="327" r:id="rId63"/>
    <p:sldId id="326" r:id="rId64"/>
    <p:sldId id="329" r:id="rId65"/>
    <p:sldId id="337" r:id="rId66"/>
    <p:sldId id="330" r:id="rId67"/>
    <p:sldId id="325" r:id="rId68"/>
    <p:sldId id="342" r:id="rId69"/>
    <p:sldId id="341" r:id="rId70"/>
    <p:sldId id="331" r:id="rId71"/>
    <p:sldId id="263" r:id="rId72"/>
    <p:sldId id="321" r:id="rId7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33.wmf"/><Relationship Id="rId1" Type="http://schemas.openxmlformats.org/officeDocument/2006/relationships/image" Target="../media/image2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29.wmf"/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05CB0-AE3B-4CED-AD14-1B58645C49C2}" type="datetimeFigureOut">
              <a:rPr lang="zh-TW" altLang="en-US" smtClean="0"/>
              <a:t>2015/10/4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879D8-7B89-4B9A-A238-82BEFDAAE0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4968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879D8-7B89-4B9A-A238-82BEFDAAE04D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6632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879D8-7B89-4B9A-A238-82BEFDAAE04D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7018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879D8-7B89-4B9A-A238-82BEFDAAE04D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3582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879D8-7B89-4B9A-A238-82BEFDAAE04D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9342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91F8E0F-B46E-45E5-9A4F-575086EB1FCE}" type="datetime1">
              <a:rPr lang="zh-TW" altLang="en-US" smtClean="0"/>
              <a:t>2015/10/4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9B67354-BCEB-4C64-ADBE-83FEB1ED44D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493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60D84-6633-4A01-A454-0EB8FD478455}" type="datetime1">
              <a:rPr lang="zh-TW" altLang="en-US" smtClean="0"/>
              <a:t>2015/10/4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7354-BCEB-4C64-ADBE-83FEB1ED44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752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67C98-3478-40C7-A679-49DFC7518FF8}" type="datetime1">
              <a:rPr lang="zh-TW" altLang="en-US" smtClean="0"/>
              <a:t>2015/10/4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7354-BCEB-4C64-ADBE-83FEB1ED44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8144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D9D7FC-E70C-4EFE-AA33-E1A1D80FC543}" type="datetime1">
              <a:rPr lang="zh-TW" altLang="en-US" smtClean="0"/>
              <a:t>2015/10/4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9B67354-BCEB-4C64-ADBE-83FEB1ED44D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6375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92B9E91-8027-4461-AAE6-18B474445706}" type="datetime1">
              <a:rPr lang="zh-TW" altLang="en-US" smtClean="0"/>
              <a:t>2015/10/4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9B67354-BCEB-4C64-ADBE-83FEB1ED44D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319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D5DB-D639-46A5-8F2B-760E34778137}" type="datetime1">
              <a:rPr lang="zh-TW" altLang="en-US" smtClean="0"/>
              <a:t>2015/10/4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7354-BCEB-4C64-ADBE-83FEB1ED44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8184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BD17-045E-4C33-A182-22EBDE00C081}" type="datetime1">
              <a:rPr lang="zh-TW" altLang="en-US" smtClean="0"/>
              <a:t>2015/10/4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7354-BCEB-4C64-ADBE-83FEB1ED44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6017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FD0E-E0B8-4D39-B889-25B4444BFA72}" type="datetime1">
              <a:rPr lang="zh-TW" altLang="en-US" smtClean="0"/>
              <a:t>2015/10/4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7354-BCEB-4C64-ADBE-83FEB1ED44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9830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D526-6703-4FB9-9AE0-8C94064F4D05}" type="datetime1">
              <a:rPr lang="zh-TW" altLang="en-US" smtClean="0"/>
              <a:t>2015/10/4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7354-BCEB-4C64-ADBE-83FEB1ED44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487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ECAA-885D-458F-905A-2FD8487571BA}" type="datetime1">
              <a:rPr lang="zh-TW" altLang="en-US" smtClean="0"/>
              <a:t>2015/10/4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7354-BCEB-4C64-ADBE-83FEB1ED44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8880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CD65-9523-4D98-A730-BC0A955A0B6D}" type="datetime1">
              <a:rPr lang="zh-TW" altLang="en-US" smtClean="0"/>
              <a:t>2015/10/4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7354-BCEB-4C64-ADBE-83FEB1ED44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7084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D5F5B0-8CC6-43C9-AE59-E5C0E6AB39E2}" type="datetime1">
              <a:rPr lang="zh-TW" altLang="en-US" smtClean="0"/>
              <a:t>2015/10/4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9B67354-BCEB-4C64-ADBE-83FEB1ED44D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67303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png"/><Relationship Id="rId4" Type="http://schemas.openxmlformats.org/officeDocument/2006/relationships/image" Target="../media/image4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1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2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3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3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3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6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3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1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1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2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7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27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9.jpe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01521" y="1122363"/>
            <a:ext cx="10388958" cy="2387600"/>
          </a:xfrm>
        </p:spPr>
        <p:txBody>
          <a:bodyPr/>
          <a:lstStyle/>
          <a:p>
            <a:r>
              <a:rPr lang="en-US" altLang="zh-TW" dirty="0" smtClean="0"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Convolutional Neural Network</a:t>
            </a:r>
            <a:endParaRPr lang="zh-TW" altLang="en-US" dirty="0">
              <a:latin typeface="Arial" panose="020B0604020202020204" pitchFamily="34" charset="0"/>
              <a:ea typeface="Arial Unicode MS" panose="020B060402020202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2015/10/02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陳柏任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091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Activation Function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Because </a:t>
            </a:r>
            <a:r>
              <a:rPr lang="en-US" altLang="zh-TW" dirty="0" smtClean="0"/>
              <a:t>threshold function is not continuous, we can not apply some mathematical calculation on it.</a:t>
            </a:r>
          </a:p>
          <a:p>
            <a:r>
              <a:rPr lang="en-US" altLang="zh-TW" dirty="0" smtClean="0"/>
              <a:t>We often use </a:t>
            </a:r>
            <a:r>
              <a:rPr lang="en-US" altLang="zh-TW" dirty="0" smtClean="0">
                <a:solidFill>
                  <a:schemeClr val="accent2"/>
                </a:solidFill>
              </a:rPr>
              <a:t>sigmoid function, </a:t>
            </a:r>
            <a:r>
              <a:rPr lang="en-US" altLang="zh-TW" dirty="0" err="1" smtClean="0">
                <a:solidFill>
                  <a:schemeClr val="accent2"/>
                </a:solidFill>
              </a:rPr>
              <a:t>tanh</a:t>
            </a:r>
            <a:r>
              <a:rPr lang="en-US" altLang="zh-TW" dirty="0" smtClean="0">
                <a:solidFill>
                  <a:schemeClr val="accent2"/>
                </a:solidFill>
              </a:rPr>
              <a:t> function, </a:t>
            </a:r>
            <a:r>
              <a:rPr lang="en-US" altLang="zh-TW" dirty="0" err="1" smtClean="0">
                <a:solidFill>
                  <a:schemeClr val="accent2"/>
                </a:solidFill>
              </a:rPr>
              <a:t>ReLU</a:t>
            </a:r>
            <a:r>
              <a:rPr lang="en-US" altLang="zh-TW" dirty="0" smtClean="0">
                <a:solidFill>
                  <a:schemeClr val="accent2"/>
                </a:solidFill>
              </a:rPr>
              <a:t> function </a:t>
            </a:r>
            <a:r>
              <a:rPr lang="en-US" altLang="zh-TW" dirty="0" smtClean="0"/>
              <a:t>and so on.</a:t>
            </a:r>
            <a:r>
              <a:rPr lang="en-US" altLang="zh-TW" dirty="0" smtClean="0">
                <a:solidFill>
                  <a:schemeClr val="accent2"/>
                </a:solidFill>
              </a:rPr>
              <a:t> </a:t>
            </a:r>
            <a:r>
              <a:rPr lang="en-US" altLang="zh-TW" dirty="0" smtClean="0"/>
              <a:t>These functions are </a:t>
            </a:r>
            <a:r>
              <a:rPr lang="en-US" altLang="zh-TW" dirty="0" smtClean="0">
                <a:solidFill>
                  <a:schemeClr val="accent2"/>
                </a:solidFill>
              </a:rPr>
              <a:t>differentiable.</a:t>
            </a:r>
            <a:endParaRPr lang="zh-TW" altLang="en-US" dirty="0">
              <a:solidFill>
                <a:schemeClr val="accent2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60798" y="3793745"/>
            <a:ext cx="3434366" cy="20026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Picture 2" descr="http://wwwold.ece.utep.edu/research/webfuzzy/docs/kk-thesis/kk-thesis-html/img1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56" y="3882062"/>
            <a:ext cx="306705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905274" y="5946130"/>
            <a:ext cx="3145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Threshold function [4]</a:t>
            </a:r>
            <a:endParaRPr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7354-BCEB-4C64-ADBE-83FEB1ED44DE}" type="slidenum">
              <a:rPr lang="zh-TW" altLang="en-US" smtClean="0"/>
              <a:pPr/>
              <a:t>10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3636" y="3793745"/>
            <a:ext cx="2907484" cy="2002665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4838565" y="5946130"/>
            <a:ext cx="3060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Sigmoid function [</a:t>
            </a: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13]</a:t>
            </a:r>
            <a:endParaRPr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4" descr="http://cs231n.github.io/assets/nn1/relu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592" y="3793745"/>
            <a:ext cx="2962275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字方塊 12"/>
          <p:cNvSpPr txBox="1"/>
          <p:nvPr/>
        </p:nvSpPr>
        <p:spPr>
          <a:xfrm>
            <a:off x="8633207" y="5946129"/>
            <a:ext cx="2735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ReLU</a:t>
            </a: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function [</a:t>
            </a: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14]</a:t>
            </a:r>
            <a:endParaRPr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4036655"/>
              </p:ext>
            </p:extLst>
          </p:nvPr>
        </p:nvGraphicFramePr>
        <p:xfrm>
          <a:off x="8579050" y="3839390"/>
          <a:ext cx="1116532" cy="320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" name="Equation" r:id="rId6" imgW="1371600" imgH="393480" progId="Equation.DSMT4">
                  <p:embed/>
                </p:oleObj>
              </mc:Choice>
              <mc:Fallback>
                <p:oleObj name="Equation" r:id="rId6" imgW="1371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79050" y="3839390"/>
                        <a:ext cx="1116532" cy="3204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96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922003" y="3400023"/>
            <a:ext cx="10515600" cy="673056"/>
          </a:xfrm>
        </p:spPr>
        <p:txBody>
          <a:bodyPr>
            <a:normAutofit/>
          </a:bodyPr>
          <a:lstStyle/>
          <a:p>
            <a:pPr algn="ctr"/>
            <a:r>
              <a:rPr lang="en-US" altLang="zh-TW" sz="4000" dirty="0"/>
              <a:t>Why should we need to add </a:t>
            </a:r>
            <a:r>
              <a:rPr lang="en-US" altLang="zh-TW" sz="4000" dirty="0" smtClean="0"/>
              <a:t>the </a:t>
            </a:r>
            <a:r>
              <a:rPr lang="en-US" altLang="zh-TW" sz="4000" dirty="0" smtClean="0">
                <a:solidFill>
                  <a:schemeClr val="accent2"/>
                </a:solidFill>
              </a:rPr>
              <a:t>bias</a:t>
            </a:r>
            <a:r>
              <a:rPr lang="en-US" altLang="zh-TW" sz="4000" dirty="0" smtClean="0"/>
              <a:t> </a:t>
            </a:r>
            <a:r>
              <a:rPr lang="en-US" altLang="zh-TW" sz="4000" dirty="0"/>
              <a:t>term?</a:t>
            </a:r>
            <a:endParaRPr lang="zh-TW" altLang="en-US" sz="4000" dirty="0">
              <a:solidFill>
                <a:schemeClr val="accent2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7354-BCEB-4C64-ADBE-83FEB1ED44DE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060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Without Bias Term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endParaRPr lang="zh-TW" altLang="en-US" dirty="0"/>
          </a:p>
        </p:txBody>
      </p:sp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231758"/>
              </p:ext>
            </p:extLst>
          </p:nvPr>
        </p:nvGraphicFramePr>
        <p:xfrm>
          <a:off x="2571749" y="1825625"/>
          <a:ext cx="7048501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3" name="Equation" r:id="rId3" imgW="7048440" imgH="431640" progId="Equation.DSMT4">
                  <p:embed/>
                </p:oleObj>
              </mc:Choice>
              <mc:Fallback>
                <p:oleObj name="Equation" r:id="rId3" imgW="70484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71749" y="1825625"/>
                        <a:ext cx="7048501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7354-BCEB-4C64-ADBE-83FEB1ED44DE}" type="slidenum">
              <a:rPr lang="zh-TW" altLang="en-US" smtClean="0"/>
              <a:pPr/>
              <a:t>12</a:t>
            </a:fld>
            <a:endParaRPr lang="zh-TW" altLang="en-US"/>
          </a:p>
        </p:txBody>
      </p:sp>
      <p:pic>
        <p:nvPicPr>
          <p:cNvPr id="10" name="Picture 2" descr="http://natekohl.net/media/sigmoid-sca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424" y="2392362"/>
            <a:ext cx="5761150" cy="432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5698822" y="5946130"/>
            <a:ext cx="3102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Bias Term [5]</a:t>
            </a:r>
            <a:endParaRPr lang="zh-TW" altLang="en-US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04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With Bias Term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7354-BCEB-4C64-ADBE-83FEB1ED44DE}" type="slidenum">
              <a:rPr lang="zh-TW" altLang="en-US" smtClean="0"/>
              <a:pPr/>
              <a:t>13</a:t>
            </a:fld>
            <a:endParaRPr lang="zh-TW" altLang="en-US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736245"/>
              </p:ext>
            </p:extLst>
          </p:nvPr>
        </p:nvGraphicFramePr>
        <p:xfrm>
          <a:off x="4279900" y="1825625"/>
          <a:ext cx="3632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7" name="Equation" r:id="rId3" imgW="3632040" imgH="431640" progId="Equation.DSMT4">
                  <p:embed/>
                </p:oleObj>
              </mc:Choice>
              <mc:Fallback>
                <p:oleObj name="Equation" r:id="rId3" imgW="36320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79900" y="1825625"/>
                        <a:ext cx="36322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 descr="http://natekohl.net/media/sigmoid-shif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000" y="2401476"/>
            <a:ext cx="5760000" cy="431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6121758" y="5946130"/>
            <a:ext cx="2674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Bias Term [5]</a:t>
            </a:r>
            <a:endParaRPr lang="zh-TW" altLang="en-US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18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Neural Networks (NNs)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Proposed in 1950s</a:t>
            </a:r>
          </a:p>
          <a:p>
            <a:r>
              <a:rPr lang="en-US" altLang="zh-TW" dirty="0" smtClean="0"/>
              <a:t>NNs are a family of machine learning models.</a:t>
            </a:r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7354-BCEB-4C64-ADBE-83FEB1ED44DE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5615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31" y="218940"/>
            <a:ext cx="12216531" cy="6413679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8408592" y="218940"/>
            <a:ext cx="3783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Neural Networks [6]</a:t>
            </a:r>
            <a:endParaRPr lang="zh-TW" altLang="en-US" sz="3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7354-BCEB-4C64-ADBE-83FEB1ED44DE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099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Neural Networks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Feed forward (No recurrences)</a:t>
            </a:r>
          </a:p>
          <a:p>
            <a:r>
              <a:rPr lang="en-US" altLang="zh-TW" dirty="0" smtClean="0"/>
              <a:t>Fully-connected between layers</a:t>
            </a:r>
          </a:p>
          <a:p>
            <a:r>
              <a:rPr lang="en-US" altLang="zh-TW" dirty="0" smtClean="0"/>
              <a:t>No connections between neurons in the layer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7354-BCEB-4C64-ADBE-83FEB1ED44DE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776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Cost Function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j</a:t>
            </a:r>
            <a:r>
              <a:rPr lang="en-US" altLang="zh-TW" dirty="0" smtClean="0"/>
              <a:t>  is the neuron index in the output layer.</a:t>
            </a:r>
          </a:p>
          <a:p>
            <a:r>
              <a:rPr lang="en-US" altLang="zh-TW" dirty="0" smtClean="0"/>
              <a:t>      is the data ground-truth of j-</a:t>
            </a:r>
            <a:r>
              <a:rPr lang="en-US" altLang="zh-TW" dirty="0" err="1" smtClean="0"/>
              <a:t>th</a:t>
            </a:r>
            <a:r>
              <a:rPr lang="en-US" altLang="zh-TW" dirty="0" smtClean="0"/>
              <a:t> neuron in the output layer.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   is the output of j-</a:t>
            </a:r>
            <a:r>
              <a:rPr lang="en-US" altLang="zh-TW" dirty="0" err="1" smtClean="0"/>
              <a:t>th</a:t>
            </a:r>
            <a:r>
              <a:rPr lang="en-US" altLang="zh-TW" dirty="0" smtClean="0"/>
              <a:t> neuron in the output layer.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7354-BCEB-4C64-ADBE-83FEB1ED44DE}" type="slidenum">
              <a:rPr lang="zh-TW" altLang="en-US" smtClean="0"/>
              <a:pPr/>
              <a:t>17</a:t>
            </a:fld>
            <a:endParaRPr lang="zh-TW" altLang="en-US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037741"/>
              </p:ext>
            </p:extLst>
          </p:nvPr>
        </p:nvGraphicFramePr>
        <p:xfrm>
          <a:off x="4679950" y="1825625"/>
          <a:ext cx="28321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43" name="Equation" r:id="rId3" imgW="2831760" imgH="939600" progId="Equation.DSMT4">
                  <p:embed/>
                </p:oleObj>
              </mc:Choice>
              <mc:Fallback>
                <p:oleObj name="Equation" r:id="rId3" imgW="283176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9950" y="1825625"/>
                        <a:ext cx="283210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000781"/>
              </p:ext>
            </p:extLst>
          </p:nvPr>
        </p:nvGraphicFramePr>
        <p:xfrm>
          <a:off x="1270983" y="3881056"/>
          <a:ext cx="342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44" name="Equation" r:id="rId5" imgW="342720" imgH="469800" progId="Equation.DSMT4">
                  <p:embed/>
                </p:oleObj>
              </mc:Choice>
              <mc:Fallback>
                <p:oleObj name="Equation" r:id="rId5" imgW="3427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70983" y="3881056"/>
                        <a:ext cx="3429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271814"/>
              </p:ext>
            </p:extLst>
          </p:nvPr>
        </p:nvGraphicFramePr>
        <p:xfrm>
          <a:off x="1270983" y="4350956"/>
          <a:ext cx="342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45" name="Equation" r:id="rId7" imgW="342720" imgH="469800" progId="Equation.DSMT4">
                  <p:embed/>
                </p:oleObj>
              </mc:Choice>
              <mc:Fallback>
                <p:oleObj name="Equation" r:id="rId7" imgW="3427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70983" y="4350956"/>
                        <a:ext cx="3429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0198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Training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199" y="1825625"/>
            <a:ext cx="11087637" cy="4895850"/>
          </a:xfrm>
        </p:spPr>
        <p:txBody>
          <a:bodyPr/>
          <a:lstStyle/>
          <a:p>
            <a:r>
              <a:rPr lang="en-US" altLang="zh-TW" dirty="0" smtClean="0"/>
              <a:t>We need to learn the weights in </a:t>
            </a:r>
            <a:r>
              <a:rPr lang="en-US" altLang="zh-TW" dirty="0" smtClean="0"/>
              <a:t>the NN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We use </a:t>
            </a:r>
            <a:r>
              <a:rPr lang="en-US" altLang="zh-TW" dirty="0" smtClean="0">
                <a:solidFill>
                  <a:schemeClr val="accent2"/>
                </a:solidFill>
              </a:rPr>
              <a:t>Stochastic Gradient Descent</a:t>
            </a:r>
            <a:r>
              <a:rPr lang="en-US" altLang="zh-TW" dirty="0" smtClean="0"/>
              <a:t> (SGD) and </a:t>
            </a:r>
            <a:r>
              <a:rPr lang="en-US" altLang="zh-TW" dirty="0" smtClean="0">
                <a:solidFill>
                  <a:schemeClr val="accent2"/>
                </a:solidFill>
              </a:rPr>
              <a:t>Back-propagation</a:t>
            </a:r>
          </a:p>
          <a:p>
            <a:endParaRPr lang="en-US" altLang="zh-TW" dirty="0"/>
          </a:p>
          <a:p>
            <a:r>
              <a:rPr lang="en-US" altLang="zh-TW" dirty="0" smtClean="0"/>
              <a:t>SGD: </a:t>
            </a:r>
          </a:p>
          <a:p>
            <a:pPr lvl="1"/>
            <a:r>
              <a:rPr lang="en-US" altLang="zh-TW" sz="2800" dirty="0" smtClean="0"/>
              <a:t>We use                to find the best weights.</a:t>
            </a:r>
          </a:p>
          <a:p>
            <a:pPr marL="0" indent="0">
              <a:buNone/>
            </a:pPr>
            <a:endParaRPr lang="en-US" altLang="zh-TW" dirty="0"/>
          </a:p>
          <a:p>
            <a:r>
              <a:rPr lang="en-US" altLang="zh-TW" dirty="0" smtClean="0"/>
              <a:t>Back-propagation: </a:t>
            </a:r>
          </a:p>
          <a:p>
            <a:pPr lvl="1"/>
            <a:r>
              <a:rPr lang="en-US" altLang="zh-TW" sz="2800" dirty="0" smtClean="0"/>
              <a:t>Update the weights from the last layer to the first layer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7354-BCEB-4C64-ADBE-83FEB1ED44DE}" type="slidenum">
              <a:rPr lang="zh-TW" altLang="en-US" smtClean="0"/>
              <a:pPr/>
              <a:t>18</a:t>
            </a:fld>
            <a:endParaRPr lang="zh-TW" altLang="en-US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975592"/>
              </p:ext>
            </p:extLst>
          </p:nvPr>
        </p:nvGraphicFramePr>
        <p:xfrm>
          <a:off x="3087867" y="3607315"/>
          <a:ext cx="1054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5" name="Equation" r:id="rId3" imgW="1054080" imgH="838080" progId="Equation.DSMT4">
                  <p:embed/>
                </p:oleObj>
              </mc:Choice>
              <mc:Fallback>
                <p:oleObj name="Equation" r:id="rId3" imgW="105408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87867" y="3607315"/>
                        <a:ext cx="10541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904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Outline</a:t>
            </a:r>
            <a:endParaRPr lang="zh-TW" altLang="en-US" dirty="0">
              <a:latin typeface="Arial" panose="020B0604020202020204" pitchFamily="34" charset="0"/>
              <a:ea typeface="Arial Unicode MS" panose="020B060402020202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Neural Networks</a:t>
            </a:r>
          </a:p>
          <a:p>
            <a:r>
              <a:rPr lang="en-US" altLang="zh-TW" dirty="0" smtClean="0"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Convolutional Neural Networks</a:t>
            </a:r>
          </a:p>
          <a:p>
            <a:r>
              <a:rPr lang="en-US" altLang="zh-TW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Some famous CNN structure</a:t>
            </a:r>
          </a:p>
          <a:p>
            <a:r>
              <a:rPr lang="en-US" altLang="zh-TW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Applications</a:t>
            </a:r>
          </a:p>
          <a:p>
            <a:r>
              <a:rPr lang="en-US" altLang="zh-TW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Toolkit</a:t>
            </a:r>
          </a:p>
          <a:p>
            <a:r>
              <a:rPr lang="en-US" altLang="zh-TW" dirty="0" smtClean="0">
                <a:solidFill>
                  <a:schemeClr val="bg2">
                    <a:lumMod val="75000"/>
                  </a:schemeClr>
                </a:solidFill>
                <a:ea typeface="Arial Unicode MS" panose="020B0604020202020204" pitchFamily="34" charset="-120"/>
              </a:rPr>
              <a:t>Conclusion</a:t>
            </a:r>
            <a:endParaRPr lang="en-US" altLang="zh-TW" dirty="0" smtClean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Arial Unicode MS" panose="020B0604020202020204" pitchFamily="34" charset="-120"/>
              <a:cs typeface="Arial" panose="020B0604020202020204" pitchFamily="34" charset="0"/>
            </a:endParaRPr>
          </a:p>
          <a:p>
            <a:r>
              <a:rPr lang="en-US" altLang="zh-TW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Reference</a:t>
            </a:r>
          </a:p>
          <a:p>
            <a:endParaRPr lang="zh-TW" altLang="en-US" dirty="0">
              <a:latin typeface="Arial" panose="020B0604020202020204" pitchFamily="34" charset="0"/>
              <a:ea typeface="Arial Unicode MS" panose="020B0604020202020204" pitchFamily="34" charset="-120"/>
              <a:cs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7354-BCEB-4C64-ADBE-83FEB1ED44DE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892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Outline</a:t>
            </a:r>
            <a:endParaRPr lang="zh-TW" altLang="en-US" dirty="0">
              <a:latin typeface="Arial" panose="020B0604020202020204" pitchFamily="34" charset="0"/>
              <a:ea typeface="Arial Unicode MS" panose="020B060402020202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Neural Networks</a:t>
            </a:r>
          </a:p>
          <a:p>
            <a:r>
              <a:rPr lang="en-US" altLang="zh-TW" dirty="0" smtClean="0"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Convolutional Neural Networks</a:t>
            </a:r>
          </a:p>
          <a:p>
            <a:r>
              <a:rPr lang="en-US" altLang="zh-TW" dirty="0" smtClean="0"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Some famous CNN structure</a:t>
            </a:r>
          </a:p>
          <a:p>
            <a:r>
              <a:rPr lang="en-US" altLang="zh-TW" dirty="0" smtClean="0"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Applications</a:t>
            </a:r>
          </a:p>
          <a:p>
            <a:r>
              <a:rPr lang="en-US" altLang="zh-TW" dirty="0" smtClean="0"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Toolkit</a:t>
            </a:r>
          </a:p>
          <a:p>
            <a:r>
              <a:rPr lang="en-US" altLang="zh-TW" dirty="0" smtClean="0">
                <a:ea typeface="Arial Unicode MS" panose="020B0604020202020204" pitchFamily="34" charset="-120"/>
              </a:rPr>
              <a:t>Conclusion</a:t>
            </a:r>
          </a:p>
          <a:p>
            <a:r>
              <a:rPr lang="en-US" altLang="zh-TW" dirty="0" smtClean="0"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Reference</a:t>
            </a:r>
          </a:p>
          <a:p>
            <a:endParaRPr lang="zh-TW" altLang="en-US" dirty="0">
              <a:latin typeface="Arial" panose="020B0604020202020204" pitchFamily="34" charset="0"/>
              <a:ea typeface="Arial Unicode MS" panose="020B0604020202020204" pitchFamily="34" charset="-120"/>
              <a:cs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7354-BCEB-4C64-ADBE-83FEB1ED44DE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518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Recall: Neural Networks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7354-BCEB-4C64-ADBE-83FEB1ED44DE}" type="slidenum">
              <a:rPr lang="zh-TW" altLang="en-US" smtClean="0"/>
              <a:pPr/>
              <a:t>20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399" y="1552554"/>
            <a:ext cx="9413202" cy="4941931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8418697" y="0"/>
            <a:ext cx="3783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Neural Networks [6]</a:t>
            </a:r>
            <a:endParaRPr lang="zh-TW" altLang="en-US" sz="3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32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Convolutional Neural Networks (CNNs)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7354-BCEB-4C64-ADBE-83FEB1ED44DE}" type="slidenum">
              <a:rPr lang="zh-TW" altLang="en-US" smtClean="0"/>
              <a:pPr/>
              <a:t>21</a:t>
            </a:fld>
            <a:endParaRPr lang="zh-TW" altLang="en-US"/>
          </a:p>
        </p:txBody>
      </p:sp>
      <p:sp>
        <p:nvSpPr>
          <p:cNvPr id="5" name="立方體 4"/>
          <p:cNvSpPr/>
          <p:nvPr/>
        </p:nvSpPr>
        <p:spPr>
          <a:xfrm>
            <a:off x="1952222" y="2099254"/>
            <a:ext cx="1120462" cy="3348507"/>
          </a:xfrm>
          <a:prstGeom prst="cub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立方體 5"/>
          <p:cNvSpPr/>
          <p:nvPr/>
        </p:nvSpPr>
        <p:spPr>
          <a:xfrm>
            <a:off x="4255394" y="2099253"/>
            <a:ext cx="1120462" cy="3348507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立方體 6"/>
          <p:cNvSpPr/>
          <p:nvPr/>
        </p:nvSpPr>
        <p:spPr>
          <a:xfrm>
            <a:off x="6558566" y="2099252"/>
            <a:ext cx="1120462" cy="3348507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立方體 7"/>
          <p:cNvSpPr/>
          <p:nvPr/>
        </p:nvSpPr>
        <p:spPr>
          <a:xfrm>
            <a:off x="8861738" y="2099251"/>
            <a:ext cx="1120462" cy="3348507"/>
          </a:xfrm>
          <a:prstGeom prst="cub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>
            <a:off x="3296991" y="3591695"/>
            <a:ext cx="734096" cy="363618"/>
          </a:xfrm>
          <a:prstGeom prst="rightArrow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>
            <a:off x="5600163" y="3591695"/>
            <a:ext cx="734096" cy="363618"/>
          </a:xfrm>
          <a:prstGeom prst="rightArrow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>
            <a:off x="7903335" y="3591695"/>
            <a:ext cx="734096" cy="363618"/>
          </a:xfrm>
          <a:prstGeom prst="rightArrow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1674431" y="5625487"/>
            <a:ext cx="162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Input layer</a:t>
            </a:r>
            <a:endParaRPr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857672" y="5625487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Hidden layer</a:t>
            </a:r>
            <a:endParaRPr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6187586" y="5625487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Hidden layer</a:t>
            </a:r>
            <a:endParaRPr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8491176" y="5625487"/>
            <a:ext cx="1861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Output layer</a:t>
            </a:r>
            <a:endParaRPr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2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Convolutional Neural Networks (CNNs)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7354-BCEB-4C64-ADBE-83FEB1ED44DE}" type="slidenum">
              <a:rPr lang="zh-TW" altLang="en-US" smtClean="0"/>
              <a:pPr/>
              <a:t>22</a:t>
            </a:fld>
            <a:endParaRPr lang="zh-TW" altLang="en-US"/>
          </a:p>
        </p:txBody>
      </p:sp>
      <p:sp>
        <p:nvSpPr>
          <p:cNvPr id="5" name="立方體 4"/>
          <p:cNvSpPr/>
          <p:nvPr/>
        </p:nvSpPr>
        <p:spPr>
          <a:xfrm>
            <a:off x="1952222" y="2099254"/>
            <a:ext cx="1120462" cy="3348507"/>
          </a:xfrm>
          <a:prstGeom prst="cub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9" name="直線單箭頭接點 18"/>
          <p:cNvCxnSpPr/>
          <p:nvPr/>
        </p:nvCxnSpPr>
        <p:spPr>
          <a:xfrm>
            <a:off x="3328119" y="2099253"/>
            <a:ext cx="0" cy="305229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3572821" y="3394568"/>
            <a:ext cx="1075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Height</a:t>
            </a:r>
            <a:endParaRPr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直線單箭頭接點 20"/>
          <p:cNvCxnSpPr/>
          <p:nvPr/>
        </p:nvCxnSpPr>
        <p:spPr>
          <a:xfrm>
            <a:off x="1962956" y="5666703"/>
            <a:ext cx="831761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1604504" y="5767762"/>
            <a:ext cx="15392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Depth</a:t>
            </a:r>
            <a:b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(Channel)</a:t>
            </a:r>
            <a:endParaRPr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直線單箭頭接點 22"/>
          <p:cNvCxnSpPr/>
          <p:nvPr/>
        </p:nvCxnSpPr>
        <p:spPr>
          <a:xfrm flipV="1">
            <a:off x="2936386" y="5306097"/>
            <a:ext cx="288701" cy="296211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3230179" y="5306097"/>
            <a:ext cx="97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Width</a:t>
            </a:r>
            <a:endParaRPr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4893458" y="1953954"/>
            <a:ext cx="59376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Compared with NNs, CNNs are </a:t>
            </a: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28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altLang="zh-TW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dimensional</a:t>
            </a: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For example, </a:t>
            </a: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512x512 RGB </a:t>
            </a: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image is 512 height, 512 width and 3 depth.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zh-TW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15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When Input is a image…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information of image is </a:t>
            </a:r>
            <a:r>
              <a:rPr lang="en-US" altLang="zh-TW" dirty="0" smtClean="0"/>
              <a:t>the pixel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For example, a 512x512 RGB image has 512x512x3 = 786432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information.</a:t>
            </a:r>
          </a:p>
          <a:p>
            <a:r>
              <a:rPr lang="en-US" altLang="zh-TW" dirty="0"/>
              <a:t>T</a:t>
            </a:r>
            <a:r>
              <a:rPr lang="en-US" altLang="zh-TW" dirty="0" smtClean="0"/>
              <a:t>here are 786432 inputs and </a:t>
            </a:r>
            <a:r>
              <a:rPr lang="en-US" altLang="zh-TW" dirty="0" smtClean="0">
                <a:solidFill>
                  <a:schemeClr val="accent2"/>
                </a:solidFill>
              </a:rPr>
              <a:t>786432 weights</a:t>
            </a:r>
            <a:r>
              <a:rPr lang="en-US" altLang="zh-TW" dirty="0" smtClean="0"/>
              <a:t> in the next layer per neuron.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7354-BCEB-4C64-ADBE-83FEB1ED44DE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99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Convolutional Neural Networks (CNNs)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7354-BCEB-4C64-ADBE-83FEB1ED44DE}" type="slidenum">
              <a:rPr lang="zh-TW" altLang="en-US" smtClean="0"/>
              <a:pPr/>
              <a:t>24</a:t>
            </a:fld>
            <a:endParaRPr lang="zh-TW" altLang="en-US"/>
          </a:p>
        </p:txBody>
      </p:sp>
      <p:sp>
        <p:nvSpPr>
          <p:cNvPr id="5" name="立方體 4"/>
          <p:cNvSpPr/>
          <p:nvPr/>
        </p:nvSpPr>
        <p:spPr>
          <a:xfrm>
            <a:off x="4360571" y="2065808"/>
            <a:ext cx="1120462" cy="3348507"/>
          </a:xfrm>
          <a:prstGeom prst="cub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>
            <a:off x="5705340" y="3558249"/>
            <a:ext cx="734096" cy="363618"/>
          </a:xfrm>
          <a:prstGeom prst="rightArrow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4082780" y="5592041"/>
            <a:ext cx="162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Input layer</a:t>
            </a:r>
            <a:endParaRPr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266021" y="5592041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Hidden layer</a:t>
            </a:r>
            <a:endParaRPr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物件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986951"/>
              </p:ext>
            </p:extLst>
          </p:nvPr>
        </p:nvGraphicFramePr>
        <p:xfrm>
          <a:off x="4012752" y="1690688"/>
          <a:ext cx="1816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3" name="Equation" r:id="rId3" imgW="1815840" imgH="317160" progId="Equation.DSMT4">
                  <p:embed/>
                </p:oleObj>
              </mc:Choice>
              <mc:Fallback>
                <p:oleObj name="Equation" r:id="rId3" imgW="181584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12752" y="1690688"/>
                        <a:ext cx="18161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橢圓 2"/>
          <p:cNvSpPr/>
          <p:nvPr/>
        </p:nvSpPr>
        <p:spPr>
          <a:xfrm>
            <a:off x="6663743" y="2386208"/>
            <a:ext cx="321972" cy="3219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接點 13"/>
          <p:cNvCxnSpPr>
            <a:endCxn id="3" idx="2"/>
          </p:cNvCxnSpPr>
          <p:nvPr/>
        </p:nvCxnSpPr>
        <p:spPr>
          <a:xfrm>
            <a:off x="5481033" y="2116705"/>
            <a:ext cx="1182710" cy="430489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>
            <a:endCxn id="3" idx="2"/>
          </p:cNvCxnSpPr>
          <p:nvPr/>
        </p:nvCxnSpPr>
        <p:spPr>
          <a:xfrm flipV="1">
            <a:off x="5215944" y="2547194"/>
            <a:ext cx="1447799" cy="286712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>
            <a:endCxn id="3" idx="2"/>
          </p:cNvCxnSpPr>
          <p:nvPr/>
        </p:nvCxnSpPr>
        <p:spPr>
          <a:xfrm flipV="1">
            <a:off x="5481033" y="2547194"/>
            <a:ext cx="1182710" cy="256572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>
            <a:endCxn id="3" idx="2"/>
          </p:cNvCxnSpPr>
          <p:nvPr/>
        </p:nvCxnSpPr>
        <p:spPr>
          <a:xfrm>
            <a:off x="5215944" y="2358504"/>
            <a:ext cx="1447799" cy="18869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81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 should we do?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features of image are usually </a:t>
            </a:r>
            <a:r>
              <a:rPr lang="en-US" altLang="zh-TW" dirty="0" smtClean="0">
                <a:solidFill>
                  <a:schemeClr val="accent2"/>
                </a:solidFill>
              </a:rPr>
              <a:t>local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We can reduce the fully-connected network to </a:t>
            </a:r>
            <a:r>
              <a:rPr lang="en-US" altLang="zh-TW" dirty="0" smtClean="0">
                <a:solidFill>
                  <a:schemeClr val="accent2"/>
                </a:solidFill>
              </a:rPr>
              <a:t>locally-connected</a:t>
            </a:r>
            <a:r>
              <a:rPr lang="en-US" altLang="zh-TW" dirty="0" smtClean="0"/>
              <a:t> network.</a:t>
            </a:r>
          </a:p>
          <a:p>
            <a:r>
              <a:rPr lang="en-US" altLang="zh-TW" dirty="0" smtClean="0"/>
              <a:t>For example, if we set window size 5 …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7354-BCEB-4C64-ADBE-83FEB1ED44DE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975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Convolutional Neural Networks (CNNs)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7354-BCEB-4C64-ADBE-83FEB1ED44DE}" type="slidenum">
              <a:rPr lang="zh-TW" altLang="en-US" smtClean="0"/>
              <a:pPr/>
              <a:t>26</a:t>
            </a:fld>
            <a:endParaRPr lang="zh-TW" altLang="en-US"/>
          </a:p>
        </p:txBody>
      </p:sp>
      <p:sp>
        <p:nvSpPr>
          <p:cNvPr id="5" name="立方體 4"/>
          <p:cNvSpPr/>
          <p:nvPr/>
        </p:nvSpPr>
        <p:spPr>
          <a:xfrm>
            <a:off x="4360571" y="2065808"/>
            <a:ext cx="1120462" cy="3348507"/>
          </a:xfrm>
          <a:prstGeom prst="cub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>
            <a:off x="5705340" y="3558249"/>
            <a:ext cx="734096" cy="363618"/>
          </a:xfrm>
          <a:prstGeom prst="rightArrow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4082780" y="5592041"/>
            <a:ext cx="162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Input layer</a:t>
            </a:r>
            <a:endParaRPr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266021" y="5592041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Hidden layer</a:t>
            </a:r>
            <a:endParaRPr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物件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200002"/>
              </p:ext>
            </p:extLst>
          </p:nvPr>
        </p:nvGraphicFramePr>
        <p:xfrm>
          <a:off x="4376133" y="1692924"/>
          <a:ext cx="1104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24" name="Equation" r:id="rId3" imgW="1104840" imgH="317160" progId="Equation.DSMT4">
                  <p:embed/>
                </p:oleObj>
              </mc:Choice>
              <mc:Fallback>
                <p:oleObj name="Equation" r:id="rId3" imgW="110484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76133" y="1692924"/>
                        <a:ext cx="11049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橢圓 2"/>
          <p:cNvSpPr/>
          <p:nvPr/>
        </p:nvSpPr>
        <p:spPr>
          <a:xfrm>
            <a:off x="6663743" y="2386208"/>
            <a:ext cx="321972" cy="3219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接點 13"/>
          <p:cNvCxnSpPr>
            <a:endCxn id="3" idx="2"/>
          </p:cNvCxnSpPr>
          <p:nvPr/>
        </p:nvCxnSpPr>
        <p:spPr>
          <a:xfrm>
            <a:off x="5313607" y="2199114"/>
            <a:ext cx="1350136" cy="34808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>
            <a:endCxn id="3" idx="2"/>
          </p:cNvCxnSpPr>
          <p:nvPr/>
        </p:nvCxnSpPr>
        <p:spPr>
          <a:xfrm flipV="1">
            <a:off x="5215944" y="2547194"/>
            <a:ext cx="1447799" cy="160986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>
            <a:endCxn id="3" idx="2"/>
          </p:cNvCxnSpPr>
          <p:nvPr/>
        </p:nvCxnSpPr>
        <p:spPr>
          <a:xfrm>
            <a:off x="5313607" y="2547194"/>
            <a:ext cx="1350136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立方體 6"/>
          <p:cNvSpPr/>
          <p:nvPr/>
        </p:nvSpPr>
        <p:spPr>
          <a:xfrm>
            <a:off x="4360571" y="2199114"/>
            <a:ext cx="953036" cy="531715"/>
          </a:xfrm>
          <a:prstGeom prst="cub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0" name="直線接點 29"/>
          <p:cNvCxnSpPr>
            <a:endCxn id="3" idx="2"/>
          </p:cNvCxnSpPr>
          <p:nvPr/>
        </p:nvCxnSpPr>
        <p:spPr>
          <a:xfrm>
            <a:off x="5215944" y="2358504"/>
            <a:ext cx="1447799" cy="18869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72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 should we do?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features of image are usually local.</a:t>
            </a:r>
          </a:p>
          <a:p>
            <a:r>
              <a:rPr lang="en-US" altLang="zh-TW" dirty="0" smtClean="0"/>
              <a:t>We can reduce the fully-connected network to locally-connected network.</a:t>
            </a:r>
          </a:p>
          <a:p>
            <a:r>
              <a:rPr lang="en-US" altLang="zh-TW" dirty="0" smtClean="0"/>
              <a:t>For example, if we set window size 5, we only need 5x5x3 = 75</a:t>
            </a:r>
            <a:br>
              <a:rPr lang="en-US" altLang="zh-TW" dirty="0" smtClean="0"/>
            </a:br>
            <a:r>
              <a:rPr lang="en-US" altLang="zh-TW" dirty="0" smtClean="0"/>
              <a:t>weights per neuron.</a:t>
            </a:r>
          </a:p>
          <a:p>
            <a:r>
              <a:rPr lang="en-US" altLang="zh-TW" dirty="0" smtClean="0"/>
              <a:t>The connectivity is</a:t>
            </a:r>
          </a:p>
          <a:p>
            <a:pPr lvl="1"/>
            <a:r>
              <a:rPr lang="en-US" altLang="zh-TW" dirty="0" smtClean="0"/>
              <a:t>Local in </a:t>
            </a:r>
            <a:r>
              <a:rPr lang="en-US" altLang="zh-TW" dirty="0" smtClean="0">
                <a:solidFill>
                  <a:schemeClr val="accent2"/>
                </a:solidFill>
              </a:rPr>
              <a:t>space</a:t>
            </a:r>
            <a:r>
              <a:rPr lang="en-US" altLang="zh-TW" dirty="0" smtClean="0"/>
              <a:t> (height and width)</a:t>
            </a:r>
          </a:p>
          <a:p>
            <a:pPr lvl="1"/>
            <a:r>
              <a:rPr lang="en-US" altLang="zh-TW" dirty="0" smtClean="0"/>
              <a:t>Full in </a:t>
            </a:r>
            <a:r>
              <a:rPr lang="en-US" altLang="zh-TW" dirty="0" smtClean="0">
                <a:solidFill>
                  <a:schemeClr val="accent2"/>
                </a:solidFill>
              </a:rPr>
              <a:t>depth</a:t>
            </a:r>
            <a:r>
              <a:rPr lang="en-US" altLang="zh-TW" dirty="0" smtClean="0"/>
              <a:t> (all 3 RGB channels)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7354-BCEB-4C64-ADBE-83FEB1ED44DE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184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立方體 19"/>
          <p:cNvSpPr/>
          <p:nvPr/>
        </p:nvSpPr>
        <p:spPr>
          <a:xfrm>
            <a:off x="6663743" y="2211992"/>
            <a:ext cx="1771919" cy="509067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Replication at the same area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7354-BCEB-4C64-ADBE-83FEB1ED44DE}" type="slidenum">
              <a:rPr lang="zh-TW" altLang="en-US" smtClean="0"/>
              <a:pPr/>
              <a:t>28</a:t>
            </a:fld>
            <a:endParaRPr lang="zh-TW" altLang="en-US"/>
          </a:p>
        </p:txBody>
      </p:sp>
      <p:sp>
        <p:nvSpPr>
          <p:cNvPr id="5" name="立方體 4"/>
          <p:cNvSpPr/>
          <p:nvPr/>
        </p:nvSpPr>
        <p:spPr>
          <a:xfrm>
            <a:off x="4360571" y="2065808"/>
            <a:ext cx="1120462" cy="3348507"/>
          </a:xfrm>
          <a:prstGeom prst="cub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右箭號 5"/>
          <p:cNvSpPr/>
          <p:nvPr/>
        </p:nvSpPr>
        <p:spPr>
          <a:xfrm>
            <a:off x="5705340" y="3558249"/>
            <a:ext cx="734096" cy="363618"/>
          </a:xfrm>
          <a:prstGeom prst="rightArrow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4082780" y="5592041"/>
            <a:ext cx="162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Input layer</a:t>
            </a:r>
            <a:endParaRPr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591747" y="5592040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Hidden layer</a:t>
            </a:r>
            <a:endParaRPr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030582"/>
              </p:ext>
            </p:extLst>
          </p:nvPr>
        </p:nvGraphicFramePr>
        <p:xfrm>
          <a:off x="4376133" y="1692924"/>
          <a:ext cx="1104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11" name="Equation" r:id="rId3" imgW="1104840" imgH="317160" progId="Equation.DSMT4">
                  <p:embed/>
                </p:oleObj>
              </mc:Choice>
              <mc:Fallback>
                <p:oleObj name="Equation" r:id="rId3" imgW="110484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76133" y="1692924"/>
                        <a:ext cx="11049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橢圓 9"/>
          <p:cNvSpPr/>
          <p:nvPr/>
        </p:nvSpPr>
        <p:spPr>
          <a:xfrm>
            <a:off x="6663743" y="2386208"/>
            <a:ext cx="321972" cy="3219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接點 10"/>
          <p:cNvCxnSpPr>
            <a:endCxn id="10" idx="2"/>
          </p:cNvCxnSpPr>
          <p:nvPr/>
        </p:nvCxnSpPr>
        <p:spPr>
          <a:xfrm>
            <a:off x="5313607" y="2199114"/>
            <a:ext cx="1350136" cy="34808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>
            <a:endCxn id="10" idx="2"/>
          </p:cNvCxnSpPr>
          <p:nvPr/>
        </p:nvCxnSpPr>
        <p:spPr>
          <a:xfrm flipV="1">
            <a:off x="5215944" y="2547194"/>
            <a:ext cx="1447799" cy="160986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>
            <a:endCxn id="10" idx="2"/>
          </p:cNvCxnSpPr>
          <p:nvPr/>
        </p:nvCxnSpPr>
        <p:spPr>
          <a:xfrm>
            <a:off x="5313607" y="2547194"/>
            <a:ext cx="1350136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立方體 13"/>
          <p:cNvSpPr/>
          <p:nvPr/>
        </p:nvSpPr>
        <p:spPr>
          <a:xfrm>
            <a:off x="4360571" y="2199114"/>
            <a:ext cx="953036" cy="531715"/>
          </a:xfrm>
          <a:prstGeom prst="cub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接點 14"/>
          <p:cNvCxnSpPr>
            <a:endCxn id="10" idx="2"/>
          </p:cNvCxnSpPr>
          <p:nvPr/>
        </p:nvCxnSpPr>
        <p:spPr>
          <a:xfrm>
            <a:off x="5215944" y="2358504"/>
            <a:ext cx="1447799" cy="18869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橢圓 15"/>
          <p:cNvSpPr/>
          <p:nvPr/>
        </p:nvSpPr>
        <p:spPr>
          <a:xfrm>
            <a:off x="6985715" y="2386208"/>
            <a:ext cx="321972" cy="3219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7307687" y="2386208"/>
            <a:ext cx="321972" cy="3219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7629659" y="2386208"/>
            <a:ext cx="321972" cy="3219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7955476" y="2386208"/>
            <a:ext cx="321972" cy="3219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2" name="物件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558957"/>
              </p:ext>
            </p:extLst>
          </p:nvPr>
        </p:nvGraphicFramePr>
        <p:xfrm>
          <a:off x="6797362" y="1838271"/>
          <a:ext cx="1638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12" name="Equation" r:id="rId5" imgW="1638000" imgH="393480" progId="Equation.DSMT4">
                  <p:embed/>
                </p:oleObj>
              </mc:Choice>
              <mc:Fallback>
                <p:oleObj name="Equation" r:id="rId5" imgW="16380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97362" y="1838271"/>
                        <a:ext cx="16383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419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立方體 19"/>
          <p:cNvSpPr/>
          <p:nvPr/>
        </p:nvSpPr>
        <p:spPr>
          <a:xfrm>
            <a:off x="6663743" y="2065808"/>
            <a:ext cx="1946857" cy="3365246"/>
          </a:xfrm>
          <a:prstGeom prst="cube">
            <a:avLst>
              <a:gd name="adj" fmla="val 142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Replication at the same area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7354-BCEB-4C64-ADBE-83FEB1ED44DE}" type="slidenum">
              <a:rPr lang="zh-TW" altLang="en-US" smtClean="0"/>
              <a:pPr/>
              <a:t>29</a:t>
            </a:fld>
            <a:endParaRPr lang="zh-TW" altLang="en-US"/>
          </a:p>
        </p:txBody>
      </p:sp>
      <p:sp>
        <p:nvSpPr>
          <p:cNvPr id="5" name="立方體 4"/>
          <p:cNvSpPr/>
          <p:nvPr/>
        </p:nvSpPr>
        <p:spPr>
          <a:xfrm>
            <a:off x="4360571" y="2065808"/>
            <a:ext cx="1120462" cy="3348507"/>
          </a:xfrm>
          <a:prstGeom prst="cub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右箭號 5"/>
          <p:cNvSpPr/>
          <p:nvPr/>
        </p:nvSpPr>
        <p:spPr>
          <a:xfrm>
            <a:off x="5705340" y="3558249"/>
            <a:ext cx="734096" cy="363618"/>
          </a:xfrm>
          <a:prstGeom prst="rightArrow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4082780" y="5592041"/>
            <a:ext cx="162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Input layer</a:t>
            </a:r>
            <a:endParaRPr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510718" y="5592040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Hidden layer</a:t>
            </a:r>
            <a:endParaRPr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物件 8"/>
          <p:cNvGraphicFramePr>
            <a:graphicFrameLocks noChangeAspect="1"/>
          </p:cNvGraphicFramePr>
          <p:nvPr/>
        </p:nvGraphicFramePr>
        <p:xfrm>
          <a:off x="4376133" y="1692924"/>
          <a:ext cx="1104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28" name="Equation" r:id="rId3" imgW="1104840" imgH="317160" progId="Equation.DSMT4">
                  <p:embed/>
                </p:oleObj>
              </mc:Choice>
              <mc:Fallback>
                <p:oleObj name="Equation" r:id="rId3" imgW="110484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76133" y="1692924"/>
                        <a:ext cx="11049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橢圓 9"/>
          <p:cNvSpPr/>
          <p:nvPr/>
        </p:nvSpPr>
        <p:spPr>
          <a:xfrm>
            <a:off x="6663743" y="2386208"/>
            <a:ext cx="321972" cy="3219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接點 10"/>
          <p:cNvCxnSpPr>
            <a:endCxn id="10" idx="2"/>
          </p:cNvCxnSpPr>
          <p:nvPr/>
        </p:nvCxnSpPr>
        <p:spPr>
          <a:xfrm>
            <a:off x="5313607" y="2199114"/>
            <a:ext cx="1350136" cy="34808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>
            <a:endCxn id="10" idx="2"/>
          </p:cNvCxnSpPr>
          <p:nvPr/>
        </p:nvCxnSpPr>
        <p:spPr>
          <a:xfrm flipV="1">
            <a:off x="5215944" y="2547194"/>
            <a:ext cx="1447799" cy="160986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>
            <a:endCxn id="10" idx="2"/>
          </p:cNvCxnSpPr>
          <p:nvPr/>
        </p:nvCxnSpPr>
        <p:spPr>
          <a:xfrm>
            <a:off x="5313607" y="2547194"/>
            <a:ext cx="1350136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立方體 13"/>
          <p:cNvSpPr/>
          <p:nvPr/>
        </p:nvSpPr>
        <p:spPr>
          <a:xfrm>
            <a:off x="4360571" y="2199114"/>
            <a:ext cx="953036" cy="531715"/>
          </a:xfrm>
          <a:prstGeom prst="cub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接點 14"/>
          <p:cNvCxnSpPr>
            <a:endCxn id="10" idx="2"/>
          </p:cNvCxnSpPr>
          <p:nvPr/>
        </p:nvCxnSpPr>
        <p:spPr>
          <a:xfrm>
            <a:off x="5215944" y="2358504"/>
            <a:ext cx="1447799" cy="18869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橢圓 15"/>
          <p:cNvSpPr/>
          <p:nvPr/>
        </p:nvSpPr>
        <p:spPr>
          <a:xfrm>
            <a:off x="6985715" y="2386208"/>
            <a:ext cx="321972" cy="3219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7307687" y="2386208"/>
            <a:ext cx="321972" cy="3219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7629659" y="2386208"/>
            <a:ext cx="321972" cy="3219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7955476" y="2386208"/>
            <a:ext cx="321972" cy="3219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2" name="物件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754564"/>
              </p:ext>
            </p:extLst>
          </p:nvPr>
        </p:nvGraphicFramePr>
        <p:xfrm>
          <a:off x="6208713" y="1671638"/>
          <a:ext cx="3162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29" name="Equation" r:id="rId5" imgW="3162240" imgH="393480" progId="Equation.DSMT4">
                  <p:embed/>
                </p:oleObj>
              </mc:Choice>
              <mc:Fallback>
                <p:oleObj name="Equation" r:id="rId5" imgW="31622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08713" y="1671638"/>
                        <a:ext cx="31623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468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Outline</a:t>
            </a:r>
            <a:endParaRPr lang="zh-TW" altLang="en-US" dirty="0">
              <a:latin typeface="Arial" panose="020B0604020202020204" pitchFamily="34" charset="0"/>
              <a:ea typeface="Arial Unicode MS" panose="020B060402020202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Neural Networks</a:t>
            </a:r>
          </a:p>
          <a:p>
            <a:r>
              <a:rPr lang="en-US" altLang="zh-TW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Convolutional Neural Networks</a:t>
            </a:r>
          </a:p>
          <a:p>
            <a:r>
              <a:rPr lang="en-US" altLang="zh-TW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Some famous CNN structure</a:t>
            </a:r>
          </a:p>
          <a:p>
            <a:r>
              <a:rPr lang="en-US" altLang="zh-TW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Applications</a:t>
            </a:r>
          </a:p>
          <a:p>
            <a:r>
              <a:rPr lang="en-US" altLang="zh-TW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Toolkit</a:t>
            </a:r>
          </a:p>
          <a:p>
            <a:r>
              <a:rPr lang="en-US" altLang="zh-TW" dirty="0" smtClean="0">
                <a:solidFill>
                  <a:schemeClr val="bg2">
                    <a:lumMod val="75000"/>
                  </a:schemeClr>
                </a:solidFill>
                <a:ea typeface="Arial Unicode MS" panose="020B0604020202020204" pitchFamily="34" charset="-120"/>
              </a:rPr>
              <a:t>Conclusion</a:t>
            </a:r>
            <a:endParaRPr lang="en-US" altLang="zh-TW" dirty="0" smtClean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Arial Unicode MS" panose="020B0604020202020204" pitchFamily="34" charset="-120"/>
              <a:cs typeface="Arial" panose="020B0604020202020204" pitchFamily="34" charset="0"/>
            </a:endParaRPr>
          </a:p>
          <a:p>
            <a:r>
              <a:rPr lang="en-US" altLang="zh-TW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Reference</a:t>
            </a:r>
          </a:p>
          <a:p>
            <a:endParaRPr lang="zh-TW" altLang="en-US" dirty="0">
              <a:latin typeface="Arial" panose="020B0604020202020204" pitchFamily="34" charset="0"/>
              <a:ea typeface="Arial Unicode MS" panose="020B0604020202020204" pitchFamily="34" charset="-120"/>
              <a:cs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7354-BCEB-4C64-ADBE-83FEB1ED44DE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575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Stride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7354-BCEB-4C64-ADBE-83FEB1ED44DE}" type="slidenum">
              <a:rPr lang="zh-TW" altLang="en-US" smtClean="0"/>
              <a:pPr/>
              <a:t>30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436747"/>
              </p:ext>
            </p:extLst>
          </p:nvPr>
        </p:nvGraphicFramePr>
        <p:xfrm>
          <a:off x="838200" y="1479520"/>
          <a:ext cx="4680000" cy="468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468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6096000" y="1429078"/>
            <a:ext cx="567976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Stride: How many pixels we move </a:t>
            </a:r>
            <a:b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window in one time.</a:t>
            </a:r>
          </a:p>
          <a:p>
            <a:endParaRPr lang="en-US" altLang="zh-TW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Inputs: 10x10</a:t>
            </a:r>
            <a:endParaRPr lang="en-US" altLang="zh-TW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Window size: 5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Stride: 1</a:t>
            </a:r>
          </a:p>
          <a:p>
            <a:endParaRPr lang="en-US" altLang="zh-TW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6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Stride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7354-BCEB-4C64-ADBE-83FEB1ED44DE}" type="slidenum">
              <a:rPr lang="zh-TW" altLang="en-US" smtClean="0"/>
              <a:pPr/>
              <a:t>31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02255"/>
              </p:ext>
            </p:extLst>
          </p:nvPr>
        </p:nvGraphicFramePr>
        <p:xfrm>
          <a:off x="838200" y="1479520"/>
          <a:ext cx="4680000" cy="468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468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6096000" y="1429078"/>
            <a:ext cx="5679760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Stride: How many pixels we move </a:t>
            </a:r>
            <a:b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window in one time.</a:t>
            </a:r>
          </a:p>
          <a:p>
            <a:endParaRPr lang="en-US" altLang="zh-TW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For example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Inputs: </a:t>
            </a: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10x10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Window size: 5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Stride: 1</a:t>
            </a:r>
          </a:p>
        </p:txBody>
      </p:sp>
    </p:spTree>
    <p:extLst>
      <p:ext uri="{BB962C8B-B14F-4D97-AF65-F5344CB8AC3E}">
        <p14:creationId xmlns:p14="http://schemas.microsoft.com/office/powerpoint/2010/main" val="420363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Stride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7354-BCEB-4C64-ADBE-83FEB1ED44DE}" type="slidenum">
              <a:rPr lang="zh-TW" altLang="en-US" smtClean="0"/>
              <a:pPr/>
              <a:t>32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741123"/>
              </p:ext>
            </p:extLst>
          </p:nvPr>
        </p:nvGraphicFramePr>
        <p:xfrm>
          <a:off x="838200" y="1479520"/>
          <a:ext cx="4680000" cy="468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468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6096000" y="1429078"/>
            <a:ext cx="5679760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Stride: How many pixels we move </a:t>
            </a:r>
            <a:b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window in one time.</a:t>
            </a:r>
          </a:p>
          <a:p>
            <a:endParaRPr lang="en-US" altLang="zh-TW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For example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Inputs: </a:t>
            </a: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10x10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Window size: 5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Stride: 1</a:t>
            </a:r>
          </a:p>
        </p:txBody>
      </p:sp>
    </p:spTree>
    <p:extLst>
      <p:ext uri="{BB962C8B-B14F-4D97-AF65-F5344CB8AC3E}">
        <p14:creationId xmlns:p14="http://schemas.microsoft.com/office/powerpoint/2010/main" val="113492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Stride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7354-BCEB-4C64-ADBE-83FEB1ED44DE}" type="slidenum">
              <a:rPr lang="zh-TW" altLang="en-US" smtClean="0"/>
              <a:pPr/>
              <a:t>33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144788"/>
              </p:ext>
            </p:extLst>
          </p:nvPr>
        </p:nvGraphicFramePr>
        <p:xfrm>
          <a:off x="838200" y="1479520"/>
          <a:ext cx="4680000" cy="468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468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6096000" y="1429078"/>
            <a:ext cx="5679760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Stride: How many pixels we move </a:t>
            </a:r>
            <a:b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window in one time.</a:t>
            </a:r>
          </a:p>
          <a:p>
            <a:endParaRPr lang="en-US" altLang="zh-TW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For example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Inputs: </a:t>
            </a: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10x10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Window size: 5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Stride: 1</a:t>
            </a:r>
          </a:p>
        </p:txBody>
      </p:sp>
    </p:spTree>
    <p:extLst>
      <p:ext uri="{BB962C8B-B14F-4D97-AF65-F5344CB8AC3E}">
        <p14:creationId xmlns:p14="http://schemas.microsoft.com/office/powerpoint/2010/main" val="245247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Stride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7354-BCEB-4C64-ADBE-83FEB1ED44DE}" type="slidenum">
              <a:rPr lang="zh-TW" altLang="en-US" smtClean="0"/>
              <a:pPr/>
              <a:t>34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202399"/>
              </p:ext>
            </p:extLst>
          </p:nvPr>
        </p:nvGraphicFramePr>
        <p:xfrm>
          <a:off x="838200" y="1479520"/>
          <a:ext cx="4680000" cy="468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468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6096000" y="1429078"/>
            <a:ext cx="567976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Stride: How many pixels we move </a:t>
            </a:r>
            <a:b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window in one time.</a:t>
            </a:r>
          </a:p>
          <a:p>
            <a:endParaRPr lang="en-US" altLang="zh-TW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For example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Inputs: </a:t>
            </a: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10x10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Window size: 5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Stride: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We get 6x6 outputs.</a:t>
            </a:r>
          </a:p>
        </p:txBody>
      </p:sp>
    </p:spTree>
    <p:extLst>
      <p:ext uri="{BB962C8B-B14F-4D97-AF65-F5344CB8AC3E}">
        <p14:creationId xmlns:p14="http://schemas.microsoft.com/office/powerpoint/2010/main" val="257299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Stride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7354-BCEB-4C64-ADBE-83FEB1ED44DE}" type="slidenum">
              <a:rPr lang="zh-TW" altLang="en-US" smtClean="0"/>
              <a:pPr/>
              <a:t>35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838200" y="1479520"/>
          <a:ext cx="4680000" cy="468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468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6096000" y="1429078"/>
            <a:ext cx="5679760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Stride: How many pixels we move </a:t>
            </a:r>
            <a:b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window in one time.</a:t>
            </a:r>
          </a:p>
          <a:p>
            <a:endParaRPr lang="en-US" altLang="zh-TW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For example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Inputs: </a:t>
            </a: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10x10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Window size: 5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Stride: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We get 6x6 outputs.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outputs size: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直線單箭頭接點 6"/>
          <p:cNvCxnSpPr/>
          <p:nvPr/>
        </p:nvCxnSpPr>
        <p:spPr>
          <a:xfrm>
            <a:off x="593498" y="1479520"/>
            <a:ext cx="0" cy="468000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158085" y="358868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直線單箭頭接點 9"/>
          <p:cNvCxnSpPr/>
          <p:nvPr/>
        </p:nvCxnSpPr>
        <p:spPr>
          <a:xfrm>
            <a:off x="5633437" y="3825025"/>
            <a:ext cx="0" cy="233449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5611932" y="4761439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endParaRPr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物件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331067"/>
              </p:ext>
            </p:extLst>
          </p:nvPr>
        </p:nvGraphicFramePr>
        <p:xfrm>
          <a:off x="9544791" y="5131684"/>
          <a:ext cx="1714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3" name="Equation" r:id="rId3" imgW="1714320" imgH="838080" progId="Equation.DSMT4">
                  <p:embed/>
                </p:oleObj>
              </mc:Choice>
              <mc:Fallback>
                <p:oleObj name="Equation" r:id="rId3" imgW="171432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44791" y="5131684"/>
                        <a:ext cx="17145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441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立方體 19"/>
          <p:cNvSpPr/>
          <p:nvPr/>
        </p:nvSpPr>
        <p:spPr>
          <a:xfrm>
            <a:off x="6663743" y="2065808"/>
            <a:ext cx="1946857" cy="3365246"/>
          </a:xfrm>
          <a:prstGeom prst="cube">
            <a:avLst>
              <a:gd name="adj" fmla="val 142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Replication at the same area with stride 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7354-BCEB-4C64-ADBE-83FEB1ED44DE}" type="slidenum">
              <a:rPr lang="zh-TW" altLang="en-US" smtClean="0"/>
              <a:pPr/>
              <a:t>36</a:t>
            </a:fld>
            <a:endParaRPr lang="zh-TW" altLang="en-US"/>
          </a:p>
        </p:txBody>
      </p:sp>
      <p:sp>
        <p:nvSpPr>
          <p:cNvPr id="5" name="立方體 4"/>
          <p:cNvSpPr/>
          <p:nvPr/>
        </p:nvSpPr>
        <p:spPr>
          <a:xfrm>
            <a:off x="4360571" y="2065808"/>
            <a:ext cx="1120462" cy="3348507"/>
          </a:xfrm>
          <a:prstGeom prst="cub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右箭號 5"/>
          <p:cNvSpPr/>
          <p:nvPr/>
        </p:nvSpPr>
        <p:spPr>
          <a:xfrm>
            <a:off x="5705340" y="3558249"/>
            <a:ext cx="734096" cy="363618"/>
          </a:xfrm>
          <a:prstGeom prst="rightArrow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4082780" y="5592041"/>
            <a:ext cx="162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Input layer</a:t>
            </a:r>
            <a:endParaRPr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510718" y="5592040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Hidden layer</a:t>
            </a:r>
            <a:endParaRPr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239476"/>
              </p:ext>
            </p:extLst>
          </p:nvPr>
        </p:nvGraphicFramePr>
        <p:xfrm>
          <a:off x="3206840" y="2373154"/>
          <a:ext cx="1104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21" name="Equation" r:id="rId3" imgW="1104840" imgH="317160" progId="Equation.DSMT4">
                  <p:embed/>
                </p:oleObj>
              </mc:Choice>
              <mc:Fallback>
                <p:oleObj name="Equation" r:id="rId3" imgW="110484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6840" y="2373154"/>
                        <a:ext cx="11049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橢圓 9"/>
          <p:cNvSpPr/>
          <p:nvPr/>
        </p:nvSpPr>
        <p:spPr>
          <a:xfrm>
            <a:off x="6663743" y="2386208"/>
            <a:ext cx="321972" cy="3219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接點 10"/>
          <p:cNvCxnSpPr>
            <a:endCxn id="10" idx="2"/>
          </p:cNvCxnSpPr>
          <p:nvPr/>
        </p:nvCxnSpPr>
        <p:spPr>
          <a:xfrm>
            <a:off x="5313607" y="2199114"/>
            <a:ext cx="1350136" cy="34808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>
            <a:endCxn id="10" idx="2"/>
          </p:cNvCxnSpPr>
          <p:nvPr/>
        </p:nvCxnSpPr>
        <p:spPr>
          <a:xfrm flipV="1">
            <a:off x="5215944" y="2547194"/>
            <a:ext cx="1447799" cy="160986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>
            <a:endCxn id="10" idx="2"/>
          </p:cNvCxnSpPr>
          <p:nvPr/>
        </p:nvCxnSpPr>
        <p:spPr>
          <a:xfrm>
            <a:off x="5313607" y="2547194"/>
            <a:ext cx="1350136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立方體 13"/>
          <p:cNvSpPr/>
          <p:nvPr/>
        </p:nvSpPr>
        <p:spPr>
          <a:xfrm>
            <a:off x="4360571" y="2199114"/>
            <a:ext cx="953036" cy="531715"/>
          </a:xfrm>
          <a:prstGeom prst="cub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接點 14"/>
          <p:cNvCxnSpPr>
            <a:endCxn id="10" idx="2"/>
          </p:cNvCxnSpPr>
          <p:nvPr/>
        </p:nvCxnSpPr>
        <p:spPr>
          <a:xfrm>
            <a:off x="5215944" y="2358504"/>
            <a:ext cx="1447799" cy="18869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橢圓 15"/>
          <p:cNvSpPr/>
          <p:nvPr/>
        </p:nvSpPr>
        <p:spPr>
          <a:xfrm>
            <a:off x="6985715" y="2386208"/>
            <a:ext cx="321972" cy="3219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7307687" y="2386208"/>
            <a:ext cx="321972" cy="3219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7629659" y="2386208"/>
            <a:ext cx="321972" cy="3219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7955476" y="2386208"/>
            <a:ext cx="321972" cy="3219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2" name="物件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408915"/>
              </p:ext>
            </p:extLst>
          </p:nvPr>
        </p:nvGraphicFramePr>
        <p:xfrm>
          <a:off x="6882595" y="1712736"/>
          <a:ext cx="1816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22" name="Equation" r:id="rId5" imgW="1815840" imgH="317160" progId="Equation.DSMT4">
                  <p:embed/>
                </p:oleObj>
              </mc:Choice>
              <mc:Fallback>
                <p:oleObj name="Equation" r:id="rId5" imgW="181584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82595" y="1712736"/>
                        <a:ext cx="18161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物件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259009"/>
              </p:ext>
            </p:extLst>
          </p:nvPr>
        </p:nvGraphicFramePr>
        <p:xfrm>
          <a:off x="4137025" y="1728788"/>
          <a:ext cx="1816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23" name="Equation" r:id="rId7" imgW="1815840" imgH="317160" progId="Equation.DSMT4">
                  <p:embed/>
                </p:oleObj>
              </mc:Choice>
              <mc:Fallback>
                <p:oleObj name="Equation" r:id="rId7" imgW="181584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37025" y="1728788"/>
                        <a:ext cx="18161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物件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762943"/>
              </p:ext>
            </p:extLst>
          </p:nvPr>
        </p:nvGraphicFramePr>
        <p:xfrm>
          <a:off x="9617388" y="2452849"/>
          <a:ext cx="2032000" cy="224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24" name="Equation" r:id="rId9" imgW="2031840" imgH="2247840" progId="Equation.DSMT4">
                  <p:embed/>
                </p:oleObj>
              </mc:Choice>
              <mc:Fallback>
                <p:oleObj name="Equation" r:id="rId9" imgW="2031840" imgH="2247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617388" y="2452849"/>
                        <a:ext cx="2032000" cy="224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360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 about stride 2?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7354-BCEB-4C64-ADBE-83FEB1ED44DE}" type="slidenum">
              <a:rPr lang="zh-TW" altLang="en-US" smtClean="0"/>
              <a:pPr/>
              <a:t>37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188989"/>
              </p:ext>
            </p:extLst>
          </p:nvPr>
        </p:nvGraphicFramePr>
        <p:xfrm>
          <a:off x="838200" y="1479520"/>
          <a:ext cx="4680000" cy="468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468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6096000" y="1429078"/>
            <a:ext cx="5679760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Stride: How many pixels we move </a:t>
            </a:r>
            <a:b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window in one time.</a:t>
            </a:r>
          </a:p>
          <a:p>
            <a:endParaRPr lang="en-US" altLang="zh-TW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For example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Inputs: </a:t>
            </a: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10x10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Window size: 5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Stride: 2</a:t>
            </a:r>
          </a:p>
        </p:txBody>
      </p:sp>
    </p:spTree>
    <p:extLst>
      <p:ext uri="{BB962C8B-B14F-4D97-AF65-F5344CB8AC3E}">
        <p14:creationId xmlns:p14="http://schemas.microsoft.com/office/powerpoint/2010/main" val="298978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 about stride 2?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7354-BCEB-4C64-ADBE-83FEB1ED44DE}" type="slidenum">
              <a:rPr lang="zh-TW" altLang="en-US" smtClean="0"/>
              <a:pPr/>
              <a:t>38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838200" y="1479520"/>
          <a:ext cx="4680000" cy="468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468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6096000" y="1429078"/>
            <a:ext cx="5679760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Stride: How many pixels we move </a:t>
            </a:r>
            <a:b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window in one time.</a:t>
            </a:r>
          </a:p>
          <a:p>
            <a:endParaRPr lang="en-US" altLang="zh-TW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For example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Inputs: </a:t>
            </a: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10x10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Window size: 5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Stride: 2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altLang="zh-TW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Output size: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altLang="zh-TW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/>
        </p:nvGraphicFramePr>
        <p:xfrm>
          <a:off x="7721600" y="5385715"/>
          <a:ext cx="3632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2" name="Equation" r:id="rId3" imgW="3632040" imgH="838080" progId="Equation.DSMT4">
                  <p:embed/>
                </p:oleObj>
              </mc:Choice>
              <mc:Fallback>
                <p:oleObj name="Equation" r:id="rId3" imgW="363204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21600" y="5385715"/>
                        <a:ext cx="36322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341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 about stride 2?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7354-BCEB-4C64-ADBE-83FEB1ED44DE}" type="slidenum">
              <a:rPr lang="zh-TW" altLang="en-US" smtClean="0"/>
              <a:pPr/>
              <a:t>39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838200" y="1479520"/>
          <a:ext cx="4680000" cy="468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468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6096000" y="1429078"/>
            <a:ext cx="5679760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Stride: How many pixels we move </a:t>
            </a:r>
            <a:b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window in one time.</a:t>
            </a:r>
          </a:p>
          <a:p>
            <a:endParaRPr lang="en-US" altLang="zh-TW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For example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Inputs: </a:t>
            </a: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10x10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Window size: 5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Stride: 2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altLang="zh-TW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Output size: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altLang="zh-TW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581360"/>
              </p:ext>
            </p:extLst>
          </p:nvPr>
        </p:nvGraphicFramePr>
        <p:xfrm>
          <a:off x="7721600" y="5385715"/>
          <a:ext cx="3632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4" name="Equation" r:id="rId3" imgW="3632040" imgH="838080" progId="Equation.DSMT4">
                  <p:embed/>
                </p:oleObj>
              </mc:Choice>
              <mc:Fallback>
                <p:oleObj name="Equation" r:id="rId3" imgW="363204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21600" y="5385715"/>
                        <a:ext cx="36322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 rot="19911593">
            <a:off x="8951687" y="5313433"/>
            <a:ext cx="2408158" cy="79909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dirty="0" smtClean="0">
                <a:solidFill>
                  <a:schemeClr val="accent2"/>
                </a:solidFill>
              </a:rPr>
              <a:t>Cannot</a:t>
            </a:r>
            <a:endParaRPr lang="zh-TW" altLang="en-US" sz="4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47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8" name="Picture 4" descr="http://4.bp.blogspot.com/-l9lUkjLHuhg/UppKPZ-FC-I/AAAAAAAABwU/W3DGUFCmUGY/s1600/brain-neural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81" y="0"/>
            <a:ext cx="9626438" cy="708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9153989" y="5957957"/>
            <a:ext cx="30380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Our brain [1]</a:t>
            </a:r>
            <a:endParaRPr lang="zh-TW" altLang="en-US" sz="4000" dirty="0">
              <a:latin typeface="Arial" panose="020B0604020202020204" pitchFamily="34" charset="0"/>
              <a:ea typeface="Arial Unicode MS" panose="020B0604020202020204" pitchFamily="34" charset="-120"/>
              <a:cs typeface="Arial" panose="020B0604020202020204" pitchFamily="34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7354-BCEB-4C64-ADBE-83FEB1ED44DE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479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There are some problem in stride 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output size is </a:t>
            </a:r>
            <a:r>
              <a:rPr lang="en-US" altLang="zh-TW" dirty="0" smtClean="0">
                <a:solidFill>
                  <a:schemeClr val="accent2"/>
                </a:solidFill>
              </a:rPr>
              <a:t>smaller</a:t>
            </a:r>
            <a:r>
              <a:rPr lang="en-US" altLang="zh-TW" dirty="0" smtClean="0"/>
              <a:t> than input size.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7354-BCEB-4C64-ADBE-83FEB1ED44DE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998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Solution to the problem of stride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Padding</a:t>
            </a:r>
            <a:r>
              <a:rPr lang="en-US" altLang="zh-TW" dirty="0" smtClean="0"/>
              <a:t>!</a:t>
            </a:r>
          </a:p>
          <a:p>
            <a:r>
              <a:rPr lang="en-US" altLang="zh-TW" dirty="0" smtClean="0"/>
              <a:t>That means we add value in the border of the image.</a:t>
            </a:r>
          </a:p>
          <a:p>
            <a:r>
              <a:rPr lang="en-US" altLang="zh-TW" dirty="0" smtClean="0"/>
              <a:t>We often add </a:t>
            </a:r>
            <a:r>
              <a:rPr lang="en-US" altLang="zh-TW" dirty="0" smtClean="0">
                <a:solidFill>
                  <a:schemeClr val="accent2"/>
                </a:solidFill>
              </a:rPr>
              <a:t>0</a:t>
            </a:r>
            <a:r>
              <a:rPr lang="en-US" altLang="zh-TW" dirty="0" smtClean="0"/>
              <a:t> in the border.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7354-BCEB-4C64-ADBE-83FEB1ED44DE}" type="slidenum">
              <a:rPr lang="zh-TW" altLang="en-US" smtClean="0"/>
              <a:pPr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426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Zero Pad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7354-BCEB-4C64-ADBE-83FEB1ED44DE}" type="slidenum">
              <a:rPr lang="zh-TW" altLang="en-US" smtClean="0"/>
              <a:pPr/>
              <a:t>42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061425"/>
              </p:ext>
            </p:extLst>
          </p:nvPr>
        </p:nvGraphicFramePr>
        <p:xfrm>
          <a:off x="903668" y="1429078"/>
          <a:ext cx="5040000" cy="512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6095999" y="1429078"/>
            <a:ext cx="488967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For example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Inputs: 10x10</a:t>
            </a:r>
            <a:endParaRPr lang="en-US" altLang="zh-TW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Window size: 5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Stride: </a:t>
            </a: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Pad: 2 (             )</a:t>
            </a:r>
            <a:endParaRPr lang="en-US" altLang="zh-TW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TW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562832"/>
              </p:ext>
            </p:extLst>
          </p:nvPr>
        </p:nvGraphicFramePr>
        <p:xfrm>
          <a:off x="8450685" y="3406385"/>
          <a:ext cx="10922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61" name="Equation" r:id="rId3" imgW="1091880" imgH="825480" progId="Equation.DSMT4">
                  <p:embed/>
                </p:oleObj>
              </mc:Choice>
              <mc:Fallback>
                <p:oleObj name="Equation" r:id="rId3" imgW="109188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50685" y="3406385"/>
                        <a:ext cx="10922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558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Zero Pad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7354-BCEB-4C64-ADBE-83FEB1ED44DE}" type="slidenum">
              <a:rPr lang="zh-TW" altLang="en-US" smtClean="0"/>
              <a:pPr/>
              <a:t>43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882872"/>
              </p:ext>
            </p:extLst>
          </p:nvPr>
        </p:nvGraphicFramePr>
        <p:xfrm>
          <a:off x="903668" y="1429078"/>
          <a:ext cx="5040000" cy="512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6095999" y="1429078"/>
            <a:ext cx="561089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For example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Inputs: 10x10</a:t>
            </a:r>
            <a:endParaRPr lang="en-US" altLang="zh-TW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Window size: 5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Stride: </a:t>
            </a: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Pad: 2</a:t>
            </a:r>
            <a:endParaRPr lang="en-US" altLang="zh-TW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TW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TW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Output size: 10x10 </a:t>
            </a:r>
            <a:b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(remain the same)</a:t>
            </a:r>
          </a:p>
        </p:txBody>
      </p:sp>
    </p:spTree>
    <p:extLst>
      <p:ext uri="{BB962C8B-B14F-4D97-AF65-F5344CB8AC3E}">
        <p14:creationId xmlns:p14="http://schemas.microsoft.com/office/powerpoint/2010/main" val="213727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Padding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We can keep the output size by padding.</a:t>
            </a:r>
          </a:p>
          <a:p>
            <a:r>
              <a:rPr lang="en-US" altLang="zh-TW" dirty="0" smtClean="0"/>
              <a:t>Besides, we can avoid the border information “</a:t>
            </a:r>
            <a:r>
              <a:rPr lang="en-US" altLang="zh-TW" dirty="0" smtClean="0">
                <a:solidFill>
                  <a:schemeClr val="accent2"/>
                </a:solidFill>
              </a:rPr>
              <a:t>washing out</a:t>
            </a:r>
            <a:r>
              <a:rPr lang="en-US" altLang="zh-TW" dirty="0" smtClean="0"/>
              <a:t>”.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7354-BCEB-4C64-ADBE-83FEB1ED44DE}" type="slidenum">
              <a:rPr lang="zh-TW" altLang="en-US" smtClean="0"/>
              <a:pPr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140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立方體 19"/>
          <p:cNvSpPr/>
          <p:nvPr/>
        </p:nvSpPr>
        <p:spPr>
          <a:xfrm>
            <a:off x="6663743" y="2065808"/>
            <a:ext cx="1946857" cy="3365246"/>
          </a:xfrm>
          <a:prstGeom prst="cube">
            <a:avLst>
              <a:gd name="adj" fmla="val 142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11188" cy="1325563"/>
          </a:xfrm>
        </p:spPr>
        <p:txBody>
          <a:bodyPr/>
          <a:lstStyle/>
          <a:p>
            <a:r>
              <a:rPr lang="en-US" altLang="zh-TW" dirty="0" smtClean="0"/>
              <a:t>Recall the example with stride 1 and pad 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7354-BCEB-4C64-ADBE-83FEB1ED44DE}" type="slidenum">
              <a:rPr lang="zh-TW" altLang="en-US" smtClean="0"/>
              <a:pPr/>
              <a:t>45</a:t>
            </a:fld>
            <a:endParaRPr lang="zh-TW" altLang="en-US"/>
          </a:p>
        </p:txBody>
      </p:sp>
      <p:sp>
        <p:nvSpPr>
          <p:cNvPr id="5" name="立方體 4"/>
          <p:cNvSpPr/>
          <p:nvPr/>
        </p:nvSpPr>
        <p:spPr>
          <a:xfrm>
            <a:off x="4360571" y="2065808"/>
            <a:ext cx="1120462" cy="3348507"/>
          </a:xfrm>
          <a:prstGeom prst="cub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右箭號 5"/>
          <p:cNvSpPr/>
          <p:nvPr/>
        </p:nvSpPr>
        <p:spPr>
          <a:xfrm>
            <a:off x="5705340" y="3558249"/>
            <a:ext cx="734096" cy="363618"/>
          </a:xfrm>
          <a:prstGeom prst="rightArrow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4082780" y="5592041"/>
            <a:ext cx="162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Input layer</a:t>
            </a:r>
            <a:endParaRPr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510718" y="5592040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Hidden layer</a:t>
            </a:r>
            <a:endParaRPr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物件 8"/>
          <p:cNvGraphicFramePr>
            <a:graphicFrameLocks noChangeAspect="1"/>
          </p:cNvGraphicFramePr>
          <p:nvPr/>
        </p:nvGraphicFramePr>
        <p:xfrm>
          <a:off x="3206840" y="2373154"/>
          <a:ext cx="1104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46" name="Equation" r:id="rId3" imgW="1104840" imgH="317160" progId="Equation.DSMT4">
                  <p:embed/>
                </p:oleObj>
              </mc:Choice>
              <mc:Fallback>
                <p:oleObj name="Equation" r:id="rId3" imgW="110484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6840" y="2373154"/>
                        <a:ext cx="11049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橢圓 9"/>
          <p:cNvSpPr/>
          <p:nvPr/>
        </p:nvSpPr>
        <p:spPr>
          <a:xfrm>
            <a:off x="6663743" y="2386208"/>
            <a:ext cx="321972" cy="3219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接點 10"/>
          <p:cNvCxnSpPr>
            <a:endCxn id="10" idx="2"/>
          </p:cNvCxnSpPr>
          <p:nvPr/>
        </p:nvCxnSpPr>
        <p:spPr>
          <a:xfrm>
            <a:off x="5313607" y="2199114"/>
            <a:ext cx="1350136" cy="34808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>
            <a:endCxn id="10" idx="2"/>
          </p:cNvCxnSpPr>
          <p:nvPr/>
        </p:nvCxnSpPr>
        <p:spPr>
          <a:xfrm flipV="1">
            <a:off x="5215944" y="2547194"/>
            <a:ext cx="1447799" cy="160986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>
            <a:endCxn id="10" idx="2"/>
          </p:cNvCxnSpPr>
          <p:nvPr/>
        </p:nvCxnSpPr>
        <p:spPr>
          <a:xfrm>
            <a:off x="5313607" y="2547194"/>
            <a:ext cx="1350136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立方體 13"/>
          <p:cNvSpPr/>
          <p:nvPr/>
        </p:nvSpPr>
        <p:spPr>
          <a:xfrm>
            <a:off x="4360571" y="2199114"/>
            <a:ext cx="953036" cy="531715"/>
          </a:xfrm>
          <a:prstGeom prst="cub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接點 14"/>
          <p:cNvCxnSpPr>
            <a:endCxn id="10" idx="2"/>
          </p:cNvCxnSpPr>
          <p:nvPr/>
        </p:nvCxnSpPr>
        <p:spPr>
          <a:xfrm>
            <a:off x="5215944" y="2358504"/>
            <a:ext cx="1447799" cy="18869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橢圓 15"/>
          <p:cNvSpPr/>
          <p:nvPr/>
        </p:nvSpPr>
        <p:spPr>
          <a:xfrm>
            <a:off x="6985715" y="2386208"/>
            <a:ext cx="321972" cy="3219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7307687" y="2386208"/>
            <a:ext cx="321972" cy="3219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7629659" y="2386208"/>
            <a:ext cx="321972" cy="3219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7955476" y="2386208"/>
            <a:ext cx="321972" cy="3219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2" name="物件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288169"/>
              </p:ext>
            </p:extLst>
          </p:nvPr>
        </p:nvGraphicFramePr>
        <p:xfrm>
          <a:off x="6875463" y="1712913"/>
          <a:ext cx="1828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47" name="Equation" r:id="rId5" imgW="1828800" imgH="317160" progId="Equation.DSMT4">
                  <p:embed/>
                </p:oleObj>
              </mc:Choice>
              <mc:Fallback>
                <p:oleObj name="Equation" r:id="rId5" imgW="182880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75463" y="1712913"/>
                        <a:ext cx="18288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物件 20"/>
          <p:cNvGraphicFramePr>
            <a:graphicFrameLocks noChangeAspect="1"/>
          </p:cNvGraphicFramePr>
          <p:nvPr/>
        </p:nvGraphicFramePr>
        <p:xfrm>
          <a:off x="4137025" y="1728788"/>
          <a:ext cx="1816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48" name="Equation" r:id="rId7" imgW="1815840" imgH="317160" progId="Equation.DSMT4">
                  <p:embed/>
                </p:oleObj>
              </mc:Choice>
              <mc:Fallback>
                <p:oleObj name="Equation" r:id="rId7" imgW="181584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37025" y="1728788"/>
                        <a:ext cx="18161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471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There are still too many weights!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199" y="1825625"/>
            <a:ext cx="10714149" cy="4351338"/>
          </a:xfrm>
        </p:spPr>
        <p:txBody>
          <a:bodyPr/>
          <a:lstStyle/>
          <a:p>
            <a:r>
              <a:rPr lang="en-US" altLang="zh-TW" dirty="0" smtClean="0"/>
              <a:t>Despite we locally-connected the layer, there are still too many weights.</a:t>
            </a:r>
          </a:p>
          <a:p>
            <a:r>
              <a:rPr lang="en-US" altLang="zh-TW" dirty="0" smtClean="0"/>
              <a:t>In the example described above, there are </a:t>
            </a:r>
            <a:r>
              <a:rPr lang="en-US" altLang="zh-TW" dirty="0" smtClean="0"/>
              <a:t>512x512x5 </a:t>
            </a:r>
            <a:r>
              <a:rPr lang="en-US" altLang="zh-TW" dirty="0" smtClean="0"/>
              <a:t>neurons in the next layer, we have </a:t>
            </a:r>
            <a:r>
              <a:rPr lang="en-US" altLang="zh-TW" dirty="0" smtClean="0"/>
              <a:t>75x512x512x5=98 </a:t>
            </a:r>
            <a:r>
              <a:rPr lang="en-US" altLang="zh-TW" dirty="0" smtClean="0"/>
              <a:t>million weights.</a:t>
            </a:r>
          </a:p>
          <a:p>
            <a:r>
              <a:rPr lang="en-US" altLang="zh-TW" dirty="0" smtClean="0"/>
              <a:t>More neurons the next layer has, more weights we need to train.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7354-BCEB-4C64-ADBE-83FEB1ED44DE}" type="slidenum">
              <a:rPr lang="zh-TW" altLang="en-US" smtClean="0"/>
              <a:pPr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656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There are still too many weights!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199" y="1825625"/>
            <a:ext cx="10765666" cy="4351338"/>
          </a:xfrm>
        </p:spPr>
        <p:txBody>
          <a:bodyPr/>
          <a:lstStyle/>
          <a:p>
            <a:r>
              <a:rPr lang="en-US" altLang="zh-TW" dirty="0" smtClean="0"/>
              <a:t>Despite we locally-connected the layer, there are still too many weights.</a:t>
            </a:r>
          </a:p>
          <a:p>
            <a:r>
              <a:rPr lang="en-US" altLang="zh-TW" dirty="0"/>
              <a:t>In the example described above, there are </a:t>
            </a:r>
            <a:r>
              <a:rPr lang="en-US" altLang="zh-TW" dirty="0" smtClean="0"/>
              <a:t>512x512x5 </a:t>
            </a:r>
            <a:r>
              <a:rPr lang="en-US" altLang="zh-TW" dirty="0"/>
              <a:t>neurons in the next layer, we have </a:t>
            </a:r>
            <a:r>
              <a:rPr lang="en-US" altLang="zh-TW" dirty="0" smtClean="0"/>
              <a:t>75x512x512x5=98 </a:t>
            </a:r>
            <a:r>
              <a:rPr lang="en-US" altLang="zh-TW" dirty="0"/>
              <a:t>million weights.</a:t>
            </a:r>
          </a:p>
          <a:p>
            <a:r>
              <a:rPr lang="en-US" altLang="zh-TW" dirty="0"/>
              <a:t>More neurons the next layer has, more weights we need to train.</a:t>
            </a:r>
          </a:p>
          <a:p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→ </a:t>
            </a:r>
            <a:r>
              <a:rPr lang="en-US" altLang="zh-TW" dirty="0" smtClean="0"/>
              <a:t>MAIN IDEA: Not learn the same thing between different neurons!</a:t>
            </a:r>
          </a:p>
          <a:p>
            <a:pPr marL="0" indent="0">
              <a:buNone/>
            </a:pPr>
            <a:endParaRPr lang="zh-TW" altLang="en-US" dirty="0">
              <a:solidFill>
                <a:schemeClr val="accent2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7354-BCEB-4C64-ADBE-83FEB1ED44DE}" type="slidenum">
              <a:rPr lang="zh-TW" altLang="en-US" smtClean="0"/>
              <a:pPr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860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平行四邊形 33"/>
          <p:cNvSpPr/>
          <p:nvPr/>
        </p:nvSpPr>
        <p:spPr>
          <a:xfrm>
            <a:off x="6561854" y="5980921"/>
            <a:ext cx="796206" cy="313899"/>
          </a:xfrm>
          <a:prstGeom prst="parallelogram">
            <a:avLst>
              <a:gd name="adj" fmla="val 96739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Parameter sharing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We share parameter in the </a:t>
            </a:r>
            <a:r>
              <a:rPr lang="en-US" altLang="zh-TW" dirty="0" smtClean="0">
                <a:solidFill>
                  <a:schemeClr val="accent2"/>
                </a:solidFill>
              </a:rPr>
              <a:t>same depth</a:t>
            </a:r>
            <a:r>
              <a:rPr lang="en-US" altLang="zh-TW" dirty="0" smtClean="0"/>
              <a:t>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7354-BCEB-4C64-ADBE-83FEB1ED44DE}" type="slidenum">
              <a:rPr lang="zh-TW" altLang="en-US" smtClean="0"/>
              <a:pPr/>
              <a:t>48</a:t>
            </a:fld>
            <a:endParaRPr lang="zh-TW" altLang="en-US"/>
          </a:p>
        </p:txBody>
      </p:sp>
      <p:sp>
        <p:nvSpPr>
          <p:cNvPr id="5" name="立方體 4"/>
          <p:cNvSpPr/>
          <p:nvPr/>
        </p:nvSpPr>
        <p:spPr>
          <a:xfrm>
            <a:off x="6663743" y="2761268"/>
            <a:ext cx="1946857" cy="3365246"/>
          </a:xfrm>
          <a:prstGeom prst="cube">
            <a:avLst>
              <a:gd name="adj" fmla="val 142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立方體 5"/>
          <p:cNvSpPr/>
          <p:nvPr/>
        </p:nvSpPr>
        <p:spPr>
          <a:xfrm>
            <a:off x="4360571" y="2761268"/>
            <a:ext cx="1120462" cy="3348507"/>
          </a:xfrm>
          <a:prstGeom prst="cub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>
            <a:off x="5705340" y="4253709"/>
            <a:ext cx="734096" cy="363618"/>
          </a:xfrm>
          <a:prstGeom prst="rightArrow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4082780" y="6287501"/>
            <a:ext cx="162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Input layer</a:t>
            </a:r>
            <a:endParaRPr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510718" y="6287500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Hidden layer</a:t>
            </a:r>
            <a:endParaRPr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428160"/>
              </p:ext>
            </p:extLst>
          </p:nvPr>
        </p:nvGraphicFramePr>
        <p:xfrm>
          <a:off x="3206840" y="3068614"/>
          <a:ext cx="1104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61" name="Equation" r:id="rId3" imgW="1104840" imgH="317160" progId="Equation.DSMT4">
                  <p:embed/>
                </p:oleObj>
              </mc:Choice>
              <mc:Fallback>
                <p:oleObj name="Equation" r:id="rId3" imgW="110484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6840" y="3068614"/>
                        <a:ext cx="11049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橢圓 10"/>
          <p:cNvSpPr/>
          <p:nvPr/>
        </p:nvSpPr>
        <p:spPr>
          <a:xfrm>
            <a:off x="6663743" y="3081668"/>
            <a:ext cx="321972" cy="3219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接點 11"/>
          <p:cNvCxnSpPr>
            <a:endCxn id="11" idx="2"/>
          </p:cNvCxnSpPr>
          <p:nvPr/>
        </p:nvCxnSpPr>
        <p:spPr>
          <a:xfrm>
            <a:off x="5313607" y="2894574"/>
            <a:ext cx="1350136" cy="34808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>
            <a:endCxn id="11" idx="2"/>
          </p:cNvCxnSpPr>
          <p:nvPr/>
        </p:nvCxnSpPr>
        <p:spPr>
          <a:xfrm flipV="1">
            <a:off x="5215944" y="3242654"/>
            <a:ext cx="1447799" cy="160986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>
            <a:endCxn id="11" idx="2"/>
          </p:cNvCxnSpPr>
          <p:nvPr/>
        </p:nvCxnSpPr>
        <p:spPr>
          <a:xfrm>
            <a:off x="5313607" y="3242654"/>
            <a:ext cx="1350136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立方體 14"/>
          <p:cNvSpPr/>
          <p:nvPr/>
        </p:nvSpPr>
        <p:spPr>
          <a:xfrm>
            <a:off x="4360571" y="2894574"/>
            <a:ext cx="953036" cy="531715"/>
          </a:xfrm>
          <a:prstGeom prst="cub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接點 15"/>
          <p:cNvCxnSpPr>
            <a:endCxn id="11" idx="2"/>
          </p:cNvCxnSpPr>
          <p:nvPr/>
        </p:nvCxnSpPr>
        <p:spPr>
          <a:xfrm>
            <a:off x="5215944" y="3053964"/>
            <a:ext cx="1447799" cy="18869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橢圓 16"/>
          <p:cNvSpPr/>
          <p:nvPr/>
        </p:nvSpPr>
        <p:spPr>
          <a:xfrm>
            <a:off x="6985715" y="3081668"/>
            <a:ext cx="321972" cy="3219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7307687" y="3081668"/>
            <a:ext cx="321972" cy="3219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7629659" y="3081668"/>
            <a:ext cx="321972" cy="3219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7955476" y="3081668"/>
            <a:ext cx="321972" cy="3219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2" name="物件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132909"/>
              </p:ext>
            </p:extLst>
          </p:nvPr>
        </p:nvGraphicFramePr>
        <p:xfrm>
          <a:off x="4137025" y="2424248"/>
          <a:ext cx="1816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62" name="Equation" r:id="rId5" imgW="1815840" imgH="317160" progId="Equation.DSMT4">
                  <p:embed/>
                </p:oleObj>
              </mc:Choice>
              <mc:Fallback>
                <p:oleObj name="Equation" r:id="rId5" imgW="181584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37025" y="2424248"/>
                        <a:ext cx="18161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矩形 24"/>
          <p:cNvSpPr/>
          <p:nvPr/>
        </p:nvSpPr>
        <p:spPr>
          <a:xfrm>
            <a:off x="6562234" y="2894574"/>
            <a:ext cx="474997" cy="339292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平行四邊形 27"/>
          <p:cNvSpPr/>
          <p:nvPr/>
        </p:nvSpPr>
        <p:spPr>
          <a:xfrm>
            <a:off x="6562235" y="2583933"/>
            <a:ext cx="796206" cy="313899"/>
          </a:xfrm>
          <a:prstGeom prst="parallelogram">
            <a:avLst>
              <a:gd name="adj" fmla="val 96739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1" name="物件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201231"/>
              </p:ext>
            </p:extLst>
          </p:nvPr>
        </p:nvGraphicFramePr>
        <p:xfrm>
          <a:off x="7575468" y="2403862"/>
          <a:ext cx="1828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63" name="Equation" r:id="rId7" imgW="1828800" imgH="317160" progId="Equation.DSMT4">
                  <p:embed/>
                </p:oleObj>
              </mc:Choice>
              <mc:Fallback>
                <p:oleObj name="Equation" r:id="rId7" imgW="182880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75468" y="2403862"/>
                        <a:ext cx="18288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直線接點 29"/>
          <p:cNvCxnSpPr/>
          <p:nvPr/>
        </p:nvCxnSpPr>
        <p:spPr>
          <a:xfrm>
            <a:off x="7385737" y="2582998"/>
            <a:ext cx="0" cy="17827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/>
          <p:nvPr/>
        </p:nvCxnSpPr>
        <p:spPr>
          <a:xfrm>
            <a:off x="6880770" y="2562612"/>
            <a:ext cx="0" cy="26391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16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Parameter sharing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We share parameter in the </a:t>
            </a:r>
            <a:r>
              <a:rPr lang="en-US" altLang="zh-TW" dirty="0" smtClean="0">
                <a:solidFill>
                  <a:schemeClr val="accent2"/>
                </a:solidFill>
              </a:rPr>
              <a:t>same depth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Now we only have 75x5=375 weights.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7354-BCEB-4C64-ADBE-83FEB1ED44DE}" type="slidenum">
              <a:rPr lang="zh-TW" altLang="en-US" smtClean="0"/>
              <a:pPr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825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http://wave.engr.uga.edu/images/neur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87" y="330201"/>
            <a:ext cx="12214687" cy="61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5092700" y="939800"/>
            <a:ext cx="29718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0" y="5575300"/>
            <a:ext cx="21590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096000" y="5334000"/>
            <a:ext cx="23495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416800" y="2265363"/>
            <a:ext cx="23495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10117638" y="5943026"/>
            <a:ext cx="2097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Neuron [2]</a:t>
            </a:r>
            <a:endParaRPr lang="zh-TW" altLang="en-US" sz="3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7354-BCEB-4C64-ADBE-83FEB1ED44DE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054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Two Main Idea in CNNs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Local connected</a:t>
            </a:r>
          </a:p>
          <a:p>
            <a:r>
              <a:rPr lang="en-US" altLang="zh-TW" dirty="0" smtClean="0"/>
              <a:t>Parameter sharing</a:t>
            </a:r>
          </a:p>
          <a:p>
            <a:endParaRPr lang="en-US" altLang="zh-TW" dirty="0"/>
          </a:p>
          <a:p>
            <a:r>
              <a:rPr lang="en-US" altLang="zh-TW" dirty="0" smtClean="0"/>
              <a:t>Cause that is like we apply convolution on the image, we call this neural network CNN.</a:t>
            </a:r>
          </a:p>
          <a:p>
            <a:r>
              <a:rPr lang="en-US" altLang="zh-TW" dirty="0" smtClean="0"/>
              <a:t>We </a:t>
            </a:r>
            <a:r>
              <a:rPr lang="en-US" altLang="zh-TW" dirty="0"/>
              <a:t>call these layers “</a:t>
            </a:r>
            <a:r>
              <a:rPr lang="en-US" altLang="zh-TW" dirty="0">
                <a:solidFill>
                  <a:schemeClr val="accent2"/>
                </a:solidFill>
              </a:rPr>
              <a:t>convolution layers</a:t>
            </a:r>
            <a:r>
              <a:rPr lang="en-US" altLang="zh-TW" dirty="0"/>
              <a:t>”.</a:t>
            </a:r>
            <a:endParaRPr lang="zh-TW" altLang="en-US" dirty="0"/>
          </a:p>
          <a:p>
            <a:r>
              <a:rPr lang="en-US" altLang="zh-TW" dirty="0" smtClean="0"/>
              <a:t>What we learn can be considered as the convolution filters.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7354-BCEB-4C64-ADBE-83FEB1ED44DE}" type="slidenum">
              <a:rPr lang="zh-TW" altLang="en-US" smtClean="0"/>
              <a:pPr/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769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Other layers in the CNNs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Pool layer</a:t>
            </a:r>
          </a:p>
          <a:p>
            <a:r>
              <a:rPr lang="en-US" altLang="zh-TW" dirty="0" smtClean="0"/>
              <a:t>Fully-connected layer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7354-BCEB-4C64-ADBE-83FEB1ED44DE}" type="slidenum">
              <a:rPr lang="zh-TW" altLang="en-US" smtClean="0"/>
              <a:pPr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349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Pool layers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convolution layers often followed by pool layers in CNNs.</a:t>
            </a:r>
          </a:p>
          <a:p>
            <a:r>
              <a:rPr lang="en-US" altLang="zh-TW" dirty="0" smtClean="0"/>
              <a:t>It can reduce the weights and will not lose too much information.</a:t>
            </a:r>
          </a:p>
          <a:p>
            <a:r>
              <a:rPr lang="en-US" altLang="zh-TW" dirty="0" smtClean="0"/>
              <a:t>We often use max operation to do pooling.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7354-BCEB-4C64-ADBE-83FEB1ED44DE}" type="slidenum">
              <a:rPr lang="zh-TW" altLang="en-US" smtClean="0"/>
              <a:pPr/>
              <a:t>52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764092"/>
              </p:ext>
            </p:extLst>
          </p:nvPr>
        </p:nvGraphicFramePr>
        <p:xfrm>
          <a:off x="3165340" y="3473261"/>
          <a:ext cx="2160000" cy="216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0000"/>
                <a:gridCol w="540000"/>
                <a:gridCol w="540000"/>
                <a:gridCol w="540000"/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zh-TW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TW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zh-TW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zh-TW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zh-TW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zh-TW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TW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zh-TW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zh-TW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zh-TW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zh-TW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TW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zh-TW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zh-TW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zh-TW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zh-TW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2945144" y="5715298"/>
            <a:ext cx="2600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Single depth slice</a:t>
            </a:r>
            <a:endParaRPr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向右箭號 6"/>
          <p:cNvSpPr/>
          <p:nvPr/>
        </p:nvSpPr>
        <p:spPr>
          <a:xfrm>
            <a:off x="5545536" y="4371452"/>
            <a:ext cx="1926684" cy="363618"/>
          </a:xfrm>
          <a:prstGeom prst="rightArrow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5585388" y="3909787"/>
            <a:ext cx="184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Max pooling</a:t>
            </a:r>
            <a:endParaRPr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944461"/>
              </p:ext>
            </p:extLst>
          </p:nvPr>
        </p:nvGraphicFramePr>
        <p:xfrm>
          <a:off x="7692416" y="4013261"/>
          <a:ext cx="1080000" cy="108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0000"/>
                <a:gridCol w="540000"/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zh-TW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zh-TW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zh-TW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zh-TW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237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Window Size and Stride in pool layers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window size is the pooling range.</a:t>
            </a:r>
          </a:p>
          <a:p>
            <a:r>
              <a:rPr lang="en-US" altLang="zh-TW" dirty="0" smtClean="0"/>
              <a:t>The stride is how much pixel the window move.</a:t>
            </a:r>
          </a:p>
          <a:p>
            <a:r>
              <a:rPr lang="en-US" altLang="zh-TW" dirty="0" smtClean="0"/>
              <a:t>For this example, window size = stride = 2.</a:t>
            </a:r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7354-BCEB-4C64-ADBE-83FEB1ED44DE}" type="slidenum">
              <a:rPr lang="zh-TW" altLang="en-US" smtClean="0"/>
              <a:pPr/>
              <a:t>53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696983"/>
              </p:ext>
            </p:extLst>
          </p:nvPr>
        </p:nvGraphicFramePr>
        <p:xfrm>
          <a:off x="3165340" y="3499019"/>
          <a:ext cx="2160000" cy="216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0000"/>
                <a:gridCol w="540000"/>
                <a:gridCol w="540000"/>
                <a:gridCol w="540000"/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zh-TW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TW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zh-TW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zh-TW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zh-TW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zh-TW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TW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zh-TW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zh-TW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zh-TW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zh-TW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TW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zh-TW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zh-TW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zh-TW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zh-TW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2945144" y="5741056"/>
            <a:ext cx="2600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Single depth slice</a:t>
            </a:r>
            <a:endParaRPr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向右箭號 6"/>
          <p:cNvSpPr/>
          <p:nvPr/>
        </p:nvSpPr>
        <p:spPr>
          <a:xfrm>
            <a:off x="5545536" y="4397210"/>
            <a:ext cx="1926684" cy="363618"/>
          </a:xfrm>
          <a:prstGeom prst="rightArrow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5585388" y="3935545"/>
            <a:ext cx="184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Max pooling</a:t>
            </a:r>
            <a:endParaRPr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470918"/>
              </p:ext>
            </p:extLst>
          </p:nvPr>
        </p:nvGraphicFramePr>
        <p:xfrm>
          <a:off x="7692416" y="4039019"/>
          <a:ext cx="1080000" cy="108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0000"/>
                <a:gridCol w="540000"/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zh-TW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zh-TW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zh-TW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zh-TW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246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Window Size and Stride in pool layers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There are two types of the pool layers.</a:t>
            </a:r>
          </a:p>
          <a:p>
            <a:r>
              <a:rPr lang="en-US" altLang="zh-TW" dirty="0" smtClean="0"/>
              <a:t>If window size = stride, this is </a:t>
            </a:r>
            <a:r>
              <a:rPr lang="en-US" altLang="zh-TW" dirty="0" smtClean="0">
                <a:solidFill>
                  <a:schemeClr val="accent2"/>
                </a:solidFill>
              </a:rPr>
              <a:t>traditional pooling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If window size &gt; stride, this is </a:t>
            </a:r>
            <a:r>
              <a:rPr lang="en-US" altLang="zh-TW" dirty="0" smtClean="0">
                <a:solidFill>
                  <a:schemeClr val="accent2"/>
                </a:solidFill>
              </a:rPr>
              <a:t>overlapping pooling</a:t>
            </a:r>
            <a:r>
              <a:rPr lang="en-US" altLang="zh-TW" dirty="0" smtClean="0"/>
              <a:t>.</a:t>
            </a:r>
          </a:p>
          <a:p>
            <a:endParaRPr lang="en-US" altLang="zh-TW" dirty="0"/>
          </a:p>
          <a:p>
            <a:r>
              <a:rPr lang="en-US" altLang="zh-TW" dirty="0" smtClean="0"/>
              <a:t>The larger window size and stride will be very destructive.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7354-BCEB-4C64-ADBE-83FEB1ED44DE}" type="slidenum">
              <a:rPr lang="zh-TW" altLang="en-US" smtClean="0"/>
              <a:pPr/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903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Fully-connected layer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This layer is the same as the layer in the traditional NNs.</a:t>
            </a:r>
          </a:p>
          <a:p>
            <a:r>
              <a:rPr lang="en-US" altLang="zh-TW" dirty="0" smtClean="0"/>
              <a:t>We often use this type of layers </a:t>
            </a:r>
            <a:r>
              <a:rPr lang="en-US" altLang="zh-TW" dirty="0" smtClean="0">
                <a:solidFill>
                  <a:schemeClr val="accent2"/>
                </a:solidFill>
              </a:rPr>
              <a:t>in the end of the CNNs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7354-BCEB-4C64-ADBE-83FEB1ED44DE}" type="slidenum">
              <a:rPr lang="zh-TW" altLang="en-US" smtClean="0"/>
              <a:pPr/>
              <a:t>55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317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Notice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There are still many weights in CNNs cause of the large depth, big image size and deep CNN structure.</a:t>
            </a:r>
          </a:p>
          <a:p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→ </a:t>
            </a:r>
            <a:r>
              <a:rPr lang="en-US" altLang="zh-TW" dirty="0" smtClean="0"/>
              <a:t>Training is very </a:t>
            </a:r>
            <a:r>
              <a:rPr lang="en-US" altLang="zh-TW" dirty="0" smtClean="0">
                <a:solidFill>
                  <a:schemeClr val="accent2"/>
                </a:solidFill>
              </a:rPr>
              <a:t>time-consuming</a:t>
            </a:r>
            <a:r>
              <a:rPr lang="en-US" altLang="zh-TW" dirty="0" smtClean="0"/>
              <a:t>.</a:t>
            </a:r>
          </a:p>
          <a:p>
            <a:pPr marL="0" indent="0">
              <a:buNone/>
            </a:pPr>
            <a:r>
              <a:rPr lang="zh-TW" altLang="en-US" dirty="0" smtClean="0"/>
              <a:t>→ </a:t>
            </a:r>
            <a:r>
              <a:rPr lang="en-US" altLang="zh-TW" dirty="0" smtClean="0"/>
              <a:t>We need more training data or some other techniques to </a:t>
            </a:r>
            <a:r>
              <a:rPr lang="en-US" altLang="zh-TW" dirty="0" smtClean="0">
                <a:solidFill>
                  <a:schemeClr val="accent2"/>
                </a:solidFill>
              </a:rPr>
              <a:t>avoid overfitting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7354-BCEB-4C64-ADBE-83FEB1ED44DE}" type="slidenum">
              <a:rPr lang="zh-TW" altLang="en-US" smtClean="0"/>
              <a:pPr/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593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7354-BCEB-4C64-ADBE-83FEB1ED44DE}" type="slidenum">
              <a:rPr lang="zh-TW" altLang="en-US" smtClean="0"/>
              <a:pPr/>
              <a:t>57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775" t="19150" r="737" b="1410"/>
          <a:stretch/>
        </p:blipFill>
        <p:spPr>
          <a:xfrm>
            <a:off x="129814" y="1228471"/>
            <a:ext cx="11933397" cy="4898135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991672" y="828361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CONV</a:t>
            </a:r>
            <a:endParaRPr lang="zh-TW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163652" y="842060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CONV</a:t>
            </a:r>
            <a:endParaRPr lang="zh-TW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965233" y="822876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CONV</a:t>
            </a:r>
            <a:endParaRPr lang="zh-TW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169655" y="822876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CONV</a:t>
            </a:r>
            <a:endParaRPr lang="zh-TW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999293" y="833762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CONV</a:t>
            </a:r>
            <a:endParaRPr lang="zh-TW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8203715" y="836657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CONV</a:t>
            </a:r>
            <a:endParaRPr lang="zh-TW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620142" y="491704"/>
            <a:ext cx="841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ReLU</a:t>
            </a:r>
            <a:endParaRPr lang="zh-TW" alt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780387" y="491704"/>
            <a:ext cx="841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ReLU</a:t>
            </a:r>
            <a:endParaRPr lang="zh-TW" alt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4594169" y="490885"/>
            <a:ext cx="841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ReLU</a:t>
            </a:r>
            <a:endParaRPr lang="zh-TW" alt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5800823" y="490885"/>
            <a:ext cx="841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ReLU</a:t>
            </a:r>
            <a:endParaRPr lang="zh-TW" alt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7634276" y="490885"/>
            <a:ext cx="841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ReLU</a:t>
            </a:r>
            <a:endParaRPr lang="zh-TW" alt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8853005" y="490885"/>
            <a:ext cx="841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ReLU</a:t>
            </a:r>
            <a:endParaRPr lang="zh-TW" alt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3358142" y="238997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POOL</a:t>
            </a:r>
            <a:endParaRPr lang="zh-TW" altLang="en-US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6361045" y="238997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POOL</a:t>
            </a:r>
            <a:endParaRPr lang="zh-TW" altLang="en-US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9351818" y="238997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POOL</a:t>
            </a:r>
            <a:endParaRPr lang="zh-TW" altLang="en-US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10195941" y="821507"/>
            <a:ext cx="1996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Fully-connected</a:t>
            </a:r>
            <a:endParaRPr lang="zh-TW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062000" y="6088269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280</a:t>
            </a:r>
            <a:endParaRPr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2277465" y="6088269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910</a:t>
            </a:r>
            <a:endParaRPr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4079046" y="6088269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910</a:t>
            </a:r>
            <a:endParaRPr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5381403" y="6088269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910</a:t>
            </a:r>
            <a:endParaRPr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7113106" y="6088269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910</a:t>
            </a:r>
            <a:endParaRPr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8377893" y="6088269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910</a:t>
            </a:r>
            <a:endParaRPr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10006564" y="6088269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1600</a:t>
            </a:r>
            <a:endParaRPr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129814" y="4130380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32x32</a:t>
            </a:r>
            <a:endParaRPr lang="zh-TW" altLang="en-US" sz="2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3362801" y="6390704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16x16</a:t>
            </a:r>
            <a:endParaRPr lang="zh-TW" altLang="en-US" sz="2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6539250" y="6390704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8x8</a:t>
            </a:r>
            <a:endParaRPr lang="zh-TW" altLang="en-US" sz="2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9566620" y="6390704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4x4</a:t>
            </a:r>
            <a:endParaRPr lang="zh-TW" altLang="en-US" sz="2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13750" y="6118650"/>
            <a:ext cx="1177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Weights:</a:t>
            </a:r>
            <a:endParaRPr lang="zh-TW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218240" y="6421481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Size:</a:t>
            </a:r>
            <a:endParaRPr lang="zh-TW" altLang="en-US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2716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Outline</a:t>
            </a:r>
            <a:endParaRPr lang="zh-TW" altLang="en-US" dirty="0">
              <a:latin typeface="Arial" panose="020B0604020202020204" pitchFamily="34" charset="0"/>
              <a:ea typeface="Arial Unicode MS" panose="020B060402020202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Neural Networks</a:t>
            </a:r>
          </a:p>
          <a:p>
            <a:r>
              <a:rPr lang="en-US" altLang="zh-TW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Convolutional Neural Networks</a:t>
            </a:r>
          </a:p>
          <a:p>
            <a:r>
              <a:rPr lang="en-US" altLang="zh-TW" dirty="0" smtClean="0"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Some famous CNN structure</a:t>
            </a:r>
          </a:p>
          <a:p>
            <a:r>
              <a:rPr lang="en-US" altLang="zh-TW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Applications</a:t>
            </a:r>
          </a:p>
          <a:p>
            <a:r>
              <a:rPr lang="en-US" altLang="zh-TW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Toolkit</a:t>
            </a:r>
          </a:p>
          <a:p>
            <a:r>
              <a:rPr lang="en-US" altLang="zh-TW" dirty="0" smtClean="0">
                <a:solidFill>
                  <a:schemeClr val="bg2">
                    <a:lumMod val="75000"/>
                  </a:schemeClr>
                </a:solidFill>
                <a:ea typeface="Arial Unicode MS" panose="020B0604020202020204" pitchFamily="34" charset="-120"/>
              </a:rPr>
              <a:t>Conclusion</a:t>
            </a:r>
            <a:endParaRPr lang="en-US" altLang="zh-TW" dirty="0" smtClean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Arial Unicode MS" panose="020B0604020202020204" pitchFamily="34" charset="-120"/>
              <a:cs typeface="Arial" panose="020B0604020202020204" pitchFamily="34" charset="0"/>
            </a:endParaRPr>
          </a:p>
          <a:p>
            <a:r>
              <a:rPr lang="en-US" altLang="zh-TW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Reference</a:t>
            </a:r>
          </a:p>
          <a:p>
            <a:endParaRPr lang="zh-TW" altLang="en-US" dirty="0">
              <a:latin typeface="Arial" panose="020B0604020202020204" pitchFamily="34" charset="0"/>
              <a:ea typeface="Arial Unicode MS" panose="020B0604020202020204" pitchFamily="34" charset="-120"/>
              <a:cs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7354-BCEB-4C64-ADBE-83FEB1ED44DE}" type="slidenum">
              <a:rPr lang="zh-TW" altLang="en-US" smtClean="0"/>
              <a:pPr/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397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LeNet-5 [8]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7354-BCEB-4C64-ADBE-83FEB1ED44DE}" type="slidenum">
              <a:rPr lang="zh-TW" altLang="en-US" smtClean="0"/>
              <a:pPr/>
              <a:t>59</a:t>
            </a:fld>
            <a:endParaRPr lang="zh-TW" altLang="en-US"/>
          </a:p>
        </p:txBody>
      </p:sp>
      <p:grpSp>
        <p:nvGrpSpPr>
          <p:cNvPr id="7" name="群組 6"/>
          <p:cNvGrpSpPr/>
          <p:nvPr/>
        </p:nvGrpSpPr>
        <p:grpSpPr>
          <a:xfrm>
            <a:off x="176212" y="2243931"/>
            <a:ext cx="11839575" cy="3514725"/>
            <a:chOff x="176212" y="2243931"/>
            <a:chExt cx="11839575" cy="3514725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6212" y="2243931"/>
              <a:ext cx="11839575" cy="3514725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11037194" y="4906851"/>
              <a:ext cx="978593" cy="52803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" name="文字方塊 7"/>
          <p:cNvSpPr txBox="1"/>
          <p:nvPr/>
        </p:nvSpPr>
        <p:spPr>
          <a:xfrm>
            <a:off x="8772644" y="5719377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zh-TW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LeCun</a:t>
            </a: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1998) [8]</a:t>
            </a:r>
            <a:endParaRPr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42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050" name="Picture 2" descr="http://wave.engr.uga.edu/images/neur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87" y="330201"/>
            <a:ext cx="12214687" cy="61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10117638" y="5943026"/>
            <a:ext cx="2097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Neuron [2]</a:t>
            </a:r>
            <a:endParaRPr lang="zh-TW" altLang="en-US" sz="3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7354-BCEB-4C64-ADBE-83FEB1ED44DE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937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AlexNet</a:t>
            </a:r>
            <a:r>
              <a:rPr lang="en-US" altLang="zh-TW" dirty="0" smtClean="0"/>
              <a:t> [9]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7354-BCEB-4C64-ADBE-83FEB1ED44DE}" type="slidenum">
              <a:rPr lang="zh-TW" altLang="en-US" smtClean="0"/>
              <a:pPr/>
              <a:t>60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55" y="2136271"/>
            <a:ext cx="11942689" cy="3730045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9082024" y="5780943"/>
            <a:ext cx="2271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(Alex, 1998) [9]</a:t>
            </a:r>
            <a:endParaRPr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61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VGGNet</a:t>
            </a:r>
            <a:r>
              <a:rPr lang="en-US" altLang="zh-TW" dirty="0" smtClean="0"/>
              <a:t> [12]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7354-BCEB-4C64-ADBE-83FEB1ED44DE}" type="slidenum">
              <a:rPr lang="zh-TW" altLang="en-US" smtClean="0"/>
              <a:pPr/>
              <a:t>61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579" y="103032"/>
            <a:ext cx="5982221" cy="603937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578" y="6142408"/>
            <a:ext cx="5982221" cy="57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Outline</a:t>
            </a:r>
            <a:endParaRPr lang="zh-TW" altLang="en-US" dirty="0">
              <a:latin typeface="Arial" panose="020B0604020202020204" pitchFamily="34" charset="0"/>
              <a:ea typeface="Arial Unicode MS" panose="020B060402020202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Neural Networks</a:t>
            </a:r>
          </a:p>
          <a:p>
            <a:r>
              <a:rPr lang="en-US" altLang="zh-TW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Convolutional Neural Networks</a:t>
            </a:r>
          </a:p>
          <a:p>
            <a:r>
              <a:rPr lang="en-US" altLang="zh-TW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Some famous CNN structure</a:t>
            </a:r>
          </a:p>
          <a:p>
            <a:r>
              <a:rPr lang="en-US" altLang="zh-TW" dirty="0" smtClean="0"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Applications</a:t>
            </a:r>
          </a:p>
          <a:p>
            <a:r>
              <a:rPr lang="en-US" altLang="zh-TW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Toolkit</a:t>
            </a:r>
          </a:p>
          <a:p>
            <a:r>
              <a:rPr lang="en-US" altLang="zh-TW" dirty="0" smtClean="0">
                <a:solidFill>
                  <a:schemeClr val="bg2">
                    <a:lumMod val="75000"/>
                  </a:schemeClr>
                </a:solidFill>
                <a:ea typeface="Arial Unicode MS" panose="020B0604020202020204" pitchFamily="34" charset="-120"/>
              </a:rPr>
              <a:t>Conclusion</a:t>
            </a:r>
            <a:endParaRPr lang="en-US" altLang="zh-TW" dirty="0" smtClean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Arial Unicode MS" panose="020B0604020202020204" pitchFamily="34" charset="-120"/>
              <a:cs typeface="Arial" panose="020B0604020202020204" pitchFamily="34" charset="0"/>
            </a:endParaRPr>
          </a:p>
          <a:p>
            <a:r>
              <a:rPr lang="en-US" altLang="zh-TW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Reference</a:t>
            </a:r>
          </a:p>
          <a:p>
            <a:endParaRPr lang="zh-TW" altLang="en-US" dirty="0">
              <a:latin typeface="Arial" panose="020B0604020202020204" pitchFamily="34" charset="0"/>
              <a:ea typeface="Arial Unicode MS" panose="020B0604020202020204" pitchFamily="34" charset="-120"/>
              <a:cs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7354-BCEB-4C64-ADBE-83FEB1ED44DE}" type="slidenum">
              <a:rPr lang="zh-TW" altLang="en-US" smtClean="0"/>
              <a:pPr/>
              <a:t>62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91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Object classification [9]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7354-BCEB-4C64-ADBE-83FEB1ED44DE}" type="slidenum">
              <a:rPr lang="zh-TW" altLang="en-US" smtClean="0"/>
              <a:pPr/>
              <a:t>63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07" y="1755562"/>
            <a:ext cx="11699986" cy="449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5" y="2950316"/>
            <a:ext cx="12088969" cy="210195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Human Pose Estimation [10]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7354-BCEB-4C64-ADBE-83FEB1ED44DE}" type="slidenum">
              <a:rPr lang="zh-TW" altLang="en-US" smtClean="0"/>
              <a:pPr/>
              <a:t>64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377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Super Resolution [11]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7354-BCEB-4C64-ADBE-83FEB1ED44DE}" type="slidenum">
              <a:rPr lang="zh-TW" altLang="en-US" smtClean="0"/>
              <a:pPr/>
              <a:t>65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38" y="1772727"/>
            <a:ext cx="11689724" cy="445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5815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Outline</a:t>
            </a:r>
            <a:endParaRPr lang="zh-TW" altLang="en-US" dirty="0">
              <a:latin typeface="Arial" panose="020B0604020202020204" pitchFamily="34" charset="0"/>
              <a:ea typeface="Arial Unicode MS" panose="020B060402020202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Neural Networks</a:t>
            </a:r>
          </a:p>
          <a:p>
            <a:r>
              <a:rPr lang="en-US" altLang="zh-TW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Convolutional Neural Networks</a:t>
            </a:r>
          </a:p>
          <a:p>
            <a:r>
              <a:rPr lang="en-US" altLang="zh-TW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Some famous CNN structure</a:t>
            </a:r>
          </a:p>
          <a:p>
            <a:r>
              <a:rPr lang="en-US" altLang="zh-TW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Applications</a:t>
            </a:r>
          </a:p>
          <a:p>
            <a:r>
              <a:rPr lang="en-US" altLang="zh-TW" dirty="0" smtClean="0"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Toolkit</a:t>
            </a:r>
          </a:p>
          <a:p>
            <a:r>
              <a:rPr lang="en-US" altLang="zh-TW" dirty="0" smtClean="0">
                <a:solidFill>
                  <a:schemeClr val="bg2">
                    <a:lumMod val="75000"/>
                  </a:schemeClr>
                </a:solidFill>
                <a:ea typeface="Arial Unicode MS" panose="020B0604020202020204" pitchFamily="34" charset="-120"/>
              </a:rPr>
              <a:t>Conclusion</a:t>
            </a:r>
            <a:endParaRPr lang="en-US" altLang="zh-TW" dirty="0" smtClean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Arial Unicode MS" panose="020B0604020202020204" pitchFamily="34" charset="-120"/>
              <a:cs typeface="Arial" panose="020B0604020202020204" pitchFamily="34" charset="0"/>
            </a:endParaRPr>
          </a:p>
          <a:p>
            <a:r>
              <a:rPr lang="en-US" altLang="zh-TW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Reference</a:t>
            </a:r>
          </a:p>
          <a:p>
            <a:endParaRPr lang="zh-TW" altLang="en-US" dirty="0">
              <a:latin typeface="Arial" panose="020B0604020202020204" pitchFamily="34" charset="0"/>
              <a:ea typeface="Arial Unicode MS" panose="020B0604020202020204" pitchFamily="34" charset="-120"/>
              <a:cs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7354-BCEB-4C64-ADBE-83FEB1ED44DE}" type="slidenum">
              <a:rPr lang="zh-TW" altLang="en-US" smtClean="0"/>
              <a:pPr/>
              <a:t>66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945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Caffe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</a:t>
            </a:r>
            <a:r>
              <a:rPr lang="en-US" altLang="zh-TW" dirty="0" smtClean="0"/>
              <a:t>eveloped </a:t>
            </a:r>
            <a:r>
              <a:rPr lang="en-US" altLang="zh-TW" dirty="0"/>
              <a:t>by the University of </a:t>
            </a:r>
            <a:r>
              <a:rPr lang="en-US" altLang="zh-TW" dirty="0" smtClean="0"/>
              <a:t>California.</a:t>
            </a:r>
          </a:p>
          <a:p>
            <a:r>
              <a:rPr lang="en-US" altLang="zh-TW" dirty="0" smtClean="0"/>
              <a:t>Operating system: Linux</a:t>
            </a:r>
          </a:p>
          <a:p>
            <a:r>
              <a:rPr lang="en-US" altLang="zh-TW" dirty="0" smtClean="0"/>
              <a:t>Coding environment: Python</a:t>
            </a:r>
          </a:p>
          <a:p>
            <a:r>
              <a:rPr lang="en-US" altLang="zh-TW" dirty="0" smtClean="0"/>
              <a:t>Can use NVIDIA CUDA GPU machine to speed up.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7354-BCEB-4C64-ADBE-83FEB1ED44DE}" type="slidenum">
              <a:rPr lang="zh-TW" altLang="en-US" smtClean="0"/>
              <a:pPr/>
              <a:t>67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680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Outline</a:t>
            </a:r>
            <a:endParaRPr lang="zh-TW" altLang="en-US" dirty="0">
              <a:latin typeface="Arial" panose="020B0604020202020204" pitchFamily="34" charset="0"/>
              <a:ea typeface="Arial Unicode MS" panose="020B060402020202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Neural Networks</a:t>
            </a:r>
          </a:p>
          <a:p>
            <a:r>
              <a:rPr lang="en-US" altLang="zh-TW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Convolutional Neural Networks</a:t>
            </a:r>
          </a:p>
          <a:p>
            <a:r>
              <a:rPr lang="en-US" altLang="zh-TW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Some famous CNN structure</a:t>
            </a:r>
          </a:p>
          <a:p>
            <a:r>
              <a:rPr lang="en-US" altLang="zh-TW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Applications</a:t>
            </a:r>
          </a:p>
          <a:p>
            <a:r>
              <a:rPr lang="en-US" altLang="zh-TW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Toolkit</a:t>
            </a:r>
          </a:p>
          <a:p>
            <a:r>
              <a:rPr lang="en-US" altLang="zh-TW" dirty="0" smtClean="0">
                <a:ea typeface="Arial Unicode MS" panose="020B0604020202020204" pitchFamily="34" charset="-120"/>
              </a:rPr>
              <a:t>Conclusion</a:t>
            </a:r>
          </a:p>
          <a:p>
            <a:r>
              <a:rPr lang="en-US" altLang="zh-TW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Reference</a:t>
            </a:r>
          </a:p>
          <a:p>
            <a:endParaRPr lang="zh-TW" altLang="en-US" dirty="0">
              <a:latin typeface="Arial" panose="020B0604020202020204" pitchFamily="34" charset="0"/>
              <a:ea typeface="Arial Unicode MS" panose="020B0604020202020204" pitchFamily="34" charset="-120"/>
              <a:cs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7354-BCEB-4C64-ADBE-83FEB1ED44DE}" type="slidenum">
              <a:rPr lang="zh-TW" altLang="en-US" smtClean="0"/>
              <a:pPr/>
              <a:t>68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0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CNNs are based on locally-connected and parameter sharing.</a:t>
            </a:r>
          </a:p>
          <a:p>
            <a:r>
              <a:rPr lang="en-US" altLang="zh-TW" dirty="0" smtClean="0"/>
              <a:t>Though we can get good performance by using CNNs, there are two things we need to notice, time-consuming and overfitting.</a:t>
            </a:r>
          </a:p>
          <a:p>
            <a:r>
              <a:rPr lang="en-US" altLang="zh-TW" dirty="0" smtClean="0"/>
              <a:t>Sometimes we use </a:t>
            </a:r>
            <a:r>
              <a:rPr lang="en-US" altLang="zh-TW" dirty="0" err="1" smtClean="0"/>
              <a:t>pretrained</a:t>
            </a:r>
            <a:r>
              <a:rPr lang="en-US" altLang="zh-TW" dirty="0" smtClean="0"/>
              <a:t> models instead </a:t>
            </a:r>
            <a:r>
              <a:rPr lang="en-US" altLang="zh-TW" smtClean="0"/>
              <a:t>of training </a:t>
            </a:r>
            <a:r>
              <a:rPr lang="en-US" altLang="zh-TW" dirty="0" smtClean="0"/>
              <a:t>a new structure.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7354-BCEB-4C64-ADBE-83FEB1ED44DE}" type="slidenum">
              <a:rPr lang="zh-TW" altLang="en-US" smtClean="0"/>
              <a:pPr/>
              <a:t>69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14184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Neuron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3074" name="Picture 2" descr="http://www.codeproject.com/KB/recipes/NeuralNetwork_1/NN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82" y="365125"/>
            <a:ext cx="12240164" cy="617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7765961" y="2176530"/>
            <a:ext cx="2665926" cy="4121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Activation function</a:t>
            </a:r>
            <a:endParaRPr lang="zh-TW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759522" y="1835531"/>
            <a:ext cx="2665926" cy="4121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0323490" y="3764622"/>
            <a:ext cx="2060620" cy="4121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endParaRPr lang="zh-TW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72037" y="615782"/>
            <a:ext cx="1179490" cy="4121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Bias</a:t>
            </a:r>
            <a:endParaRPr lang="zh-TW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24082" y="3589170"/>
            <a:ext cx="1179490" cy="4121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Inputs</a:t>
            </a:r>
            <a:endParaRPr lang="zh-TW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542734" y="5947680"/>
            <a:ext cx="56733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Neuron in Neural Networks [3]</a:t>
            </a:r>
            <a:endParaRPr lang="zh-TW" altLang="en-US" sz="3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7354-BCEB-4C64-ADBE-83FEB1ED44DE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986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Outline</a:t>
            </a:r>
            <a:endParaRPr lang="zh-TW" altLang="en-US" dirty="0">
              <a:latin typeface="Arial" panose="020B0604020202020204" pitchFamily="34" charset="0"/>
              <a:ea typeface="Arial Unicode MS" panose="020B060402020202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Neural Networks</a:t>
            </a:r>
          </a:p>
          <a:p>
            <a:r>
              <a:rPr lang="en-US" altLang="zh-TW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Convolutional Neural Networks</a:t>
            </a:r>
          </a:p>
          <a:p>
            <a:r>
              <a:rPr lang="en-US" altLang="zh-TW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Some famous CNN structure</a:t>
            </a:r>
          </a:p>
          <a:p>
            <a:r>
              <a:rPr lang="en-US" altLang="zh-TW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Applications</a:t>
            </a:r>
          </a:p>
          <a:p>
            <a:r>
              <a:rPr lang="en-US" altLang="zh-TW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Toolkit</a:t>
            </a:r>
          </a:p>
          <a:p>
            <a:r>
              <a:rPr lang="en-US" altLang="zh-TW" dirty="0" smtClean="0">
                <a:solidFill>
                  <a:schemeClr val="bg2">
                    <a:lumMod val="75000"/>
                  </a:schemeClr>
                </a:solidFill>
                <a:ea typeface="Arial Unicode MS" panose="020B0604020202020204" pitchFamily="34" charset="-120"/>
              </a:rPr>
              <a:t>Conclusion</a:t>
            </a:r>
            <a:endParaRPr lang="en-US" altLang="zh-TW" dirty="0" smtClean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Arial Unicode MS" panose="020B0604020202020204" pitchFamily="34" charset="-120"/>
              <a:cs typeface="Arial" panose="020B0604020202020204" pitchFamily="34" charset="0"/>
            </a:endParaRPr>
          </a:p>
          <a:p>
            <a:r>
              <a:rPr lang="en-US" altLang="zh-TW" dirty="0" smtClean="0"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Reference</a:t>
            </a:r>
          </a:p>
          <a:p>
            <a:endParaRPr lang="zh-TW" altLang="en-US" dirty="0">
              <a:latin typeface="Arial" panose="020B0604020202020204" pitchFamily="34" charset="0"/>
              <a:ea typeface="Arial Unicode MS" panose="020B0604020202020204" pitchFamily="34" charset="-120"/>
              <a:cs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7354-BCEB-4C64-ADBE-83FEB1ED44DE}" type="slidenum">
              <a:rPr lang="zh-TW" altLang="en-US" smtClean="0"/>
              <a:pPr/>
              <a:t>70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175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425082"/>
            <a:ext cx="10515600" cy="5432918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Image</a:t>
            </a:r>
          </a:p>
          <a:p>
            <a:pPr marL="901700" lvl="1" indent="-444500">
              <a:buNone/>
            </a:pPr>
            <a:r>
              <a:rPr lang="en-US" altLang="zh-TW" dirty="0" smtClean="0"/>
              <a:t>[1] </a:t>
            </a:r>
            <a:r>
              <a:rPr lang="en-US" altLang="zh-TW" dirty="0"/>
              <a:t>http://4.bp.blogspot.com/-l9lUkjLHuhg/UppKPZ-FC-I/AAAAAAAABwU/W3DGUFCmUGY/s1600/brain-neural-map.jpg</a:t>
            </a:r>
            <a:endParaRPr lang="zh-TW" altLang="en-US" dirty="0"/>
          </a:p>
          <a:p>
            <a:pPr marL="457200" lvl="1" indent="0">
              <a:buNone/>
            </a:pPr>
            <a:r>
              <a:rPr lang="en-US" altLang="zh-TW" dirty="0" smtClean="0"/>
              <a:t>[2] </a:t>
            </a:r>
            <a:r>
              <a:rPr lang="en-US" altLang="zh-TW" dirty="0"/>
              <a:t>http://</a:t>
            </a:r>
            <a:r>
              <a:rPr lang="en-US" altLang="zh-TW" dirty="0" smtClean="0"/>
              <a:t>wave.engr.uga.edu/images/neuron.jpg</a:t>
            </a:r>
          </a:p>
          <a:p>
            <a:pPr marL="457200" lvl="1" indent="0">
              <a:buNone/>
            </a:pPr>
            <a:r>
              <a:rPr lang="en-US" altLang="zh-TW" dirty="0"/>
              <a:t>[3] http://</a:t>
            </a:r>
            <a:r>
              <a:rPr lang="en-US" altLang="zh-TW" dirty="0" smtClean="0"/>
              <a:t>www.codeproject.com/KB/recipes/NeuralNetwork_1/NN2.png</a:t>
            </a:r>
          </a:p>
          <a:p>
            <a:pPr marL="901700" lvl="1" indent="-444500">
              <a:buNone/>
            </a:pPr>
            <a:r>
              <a:rPr lang="en-US" altLang="zh-TW" dirty="0"/>
              <a:t>[4] http://</a:t>
            </a:r>
            <a:r>
              <a:rPr lang="en-US" altLang="zh-TW" dirty="0" smtClean="0"/>
              <a:t>wwwold.ece.utep.edu/research/webfuzzy/docs/kk-thesis/kk-thesis-html/img17.gif</a:t>
            </a:r>
          </a:p>
          <a:p>
            <a:pPr marL="901700" lvl="1" indent="-444500">
              <a:buNone/>
            </a:pPr>
            <a:r>
              <a:rPr lang="en-US" altLang="zh-TW" dirty="0"/>
              <a:t>[5] http://</a:t>
            </a:r>
            <a:r>
              <a:rPr lang="en-US" altLang="zh-TW" dirty="0" smtClean="0"/>
              <a:t>stackoverflow.com/questions/2480650/role-of-bias-in-neural-networks</a:t>
            </a:r>
          </a:p>
          <a:p>
            <a:pPr marL="457200" lvl="1" indent="0">
              <a:buNone/>
            </a:pPr>
            <a:r>
              <a:rPr lang="en-US" altLang="zh-TW" dirty="0"/>
              <a:t>[6] http://</a:t>
            </a:r>
            <a:r>
              <a:rPr lang="en-US" altLang="zh-TW" dirty="0" smtClean="0"/>
              <a:t>vision.stanford.edu/teaching/cs231n/slides/lecture7.pdf</a:t>
            </a:r>
          </a:p>
          <a:p>
            <a:pPr marL="901700" lvl="1" indent="-444500">
              <a:buNone/>
            </a:pPr>
            <a:r>
              <a:rPr lang="en-US" altLang="zh-TW" dirty="0" smtClean="0"/>
              <a:t>[7</a:t>
            </a:r>
            <a:r>
              <a:rPr lang="en-US" altLang="zh-TW" dirty="0"/>
              <a:t>] </a:t>
            </a:r>
            <a:r>
              <a:rPr lang="en-US" altLang="zh-TW" dirty="0" smtClean="0"/>
              <a:t>http</a:t>
            </a:r>
            <a:r>
              <a:rPr lang="en-US" altLang="zh-TW" dirty="0"/>
              <a:t>://www.cs.nott.ac.uk/~</a:t>
            </a:r>
            <a:r>
              <a:rPr lang="en-US" altLang="zh-TW" dirty="0" smtClean="0"/>
              <a:t>pszgxk/courses/g5aiai/006neuralnetworks /images/actfn001.jpg</a:t>
            </a:r>
          </a:p>
          <a:p>
            <a:pPr marL="901700" lvl="1" indent="-444500">
              <a:buNone/>
            </a:pPr>
            <a:r>
              <a:rPr lang="en-US" altLang="zh-TW" dirty="0"/>
              <a:t>[</a:t>
            </a:r>
            <a:r>
              <a:rPr lang="en-US" altLang="zh-TW" dirty="0" smtClean="0"/>
              <a:t>13] </a:t>
            </a:r>
            <a:r>
              <a:rPr lang="en-US" altLang="zh-TW" dirty="0"/>
              <a:t>http://</a:t>
            </a:r>
            <a:r>
              <a:rPr lang="en-US" altLang="zh-TW" dirty="0" smtClean="0"/>
              <a:t>mathworld.wolfram.com/SigmoidFunction.html</a:t>
            </a:r>
          </a:p>
          <a:p>
            <a:pPr marL="901700" lvl="1" indent="-444500">
              <a:buNone/>
            </a:pPr>
            <a:r>
              <a:rPr lang="en-US" altLang="zh-TW" dirty="0"/>
              <a:t>[</a:t>
            </a:r>
            <a:r>
              <a:rPr lang="en-US" altLang="zh-TW" dirty="0" smtClean="0"/>
              <a:t>14] </a:t>
            </a:r>
            <a:r>
              <a:rPr lang="en-US" altLang="zh-TW" dirty="0"/>
              <a:t>http://cs231n.github.io/assets/nn1/relu.jpeg</a:t>
            </a:r>
            <a:endParaRPr lang="en-US" altLang="zh-TW" dirty="0" smtClean="0"/>
          </a:p>
          <a:p>
            <a:pPr marL="457200" lvl="1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7354-BCEB-4C64-ADBE-83FEB1ED44DE}" type="slidenum">
              <a:rPr lang="zh-TW" altLang="en-US" smtClean="0"/>
              <a:pPr/>
              <a:t>71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055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442434"/>
            <a:ext cx="10515600" cy="5415566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Paper</a:t>
            </a:r>
          </a:p>
          <a:p>
            <a:pPr marL="901700" lvl="1" indent="-444500">
              <a:buNone/>
            </a:pPr>
            <a:r>
              <a:rPr lang="en-US" altLang="zh-TW" dirty="0" smtClean="0"/>
              <a:t>[8] </a:t>
            </a:r>
            <a:r>
              <a:rPr lang="en-US" altLang="zh-TW" dirty="0" err="1"/>
              <a:t>LeCun</a:t>
            </a:r>
            <a:r>
              <a:rPr lang="en-US" altLang="zh-TW" dirty="0"/>
              <a:t>, Y., </a:t>
            </a:r>
            <a:r>
              <a:rPr lang="en-US" altLang="zh-TW" dirty="0" err="1"/>
              <a:t>Bottou</a:t>
            </a:r>
            <a:r>
              <a:rPr lang="en-US" altLang="zh-TW" dirty="0"/>
              <a:t>, L., </a:t>
            </a:r>
            <a:r>
              <a:rPr lang="en-US" altLang="zh-TW" dirty="0" err="1"/>
              <a:t>Bengio</a:t>
            </a:r>
            <a:r>
              <a:rPr lang="en-US" altLang="zh-TW" dirty="0"/>
              <a:t>, Y., &amp; </a:t>
            </a:r>
            <a:r>
              <a:rPr lang="en-US" altLang="zh-TW" dirty="0" err="1"/>
              <a:t>Haffner</a:t>
            </a:r>
            <a:r>
              <a:rPr lang="en-US" altLang="zh-TW" dirty="0"/>
              <a:t>, P. (1998). Gradient-based learning applied to document recognition. </a:t>
            </a:r>
            <a:r>
              <a:rPr lang="en-US" altLang="zh-TW" i="1" dirty="0"/>
              <a:t>Proceedings of the IEEE</a:t>
            </a:r>
            <a:r>
              <a:rPr lang="en-US" altLang="zh-TW" dirty="0"/>
              <a:t>, </a:t>
            </a:r>
            <a:r>
              <a:rPr lang="en-US" altLang="zh-TW" i="1" dirty="0"/>
              <a:t>86</a:t>
            </a:r>
            <a:r>
              <a:rPr lang="en-US" altLang="zh-TW" dirty="0"/>
              <a:t>(11), 2278-2324</a:t>
            </a:r>
            <a:r>
              <a:rPr lang="en-US" altLang="zh-TW" dirty="0" smtClean="0"/>
              <a:t>.</a:t>
            </a:r>
          </a:p>
          <a:p>
            <a:pPr marL="901700" lvl="1" indent="-444500">
              <a:buNone/>
            </a:pPr>
            <a:r>
              <a:rPr lang="en-US" altLang="zh-TW" dirty="0" smtClean="0"/>
              <a:t>[9] </a:t>
            </a:r>
            <a:r>
              <a:rPr lang="en-US" altLang="zh-TW" dirty="0" err="1"/>
              <a:t>Krizhevsky</a:t>
            </a:r>
            <a:r>
              <a:rPr lang="en-US" altLang="zh-TW" dirty="0"/>
              <a:t>, Alex, Ilya </a:t>
            </a:r>
            <a:r>
              <a:rPr lang="en-US" altLang="zh-TW" dirty="0" err="1"/>
              <a:t>Sutskever</a:t>
            </a:r>
            <a:r>
              <a:rPr lang="en-US" altLang="zh-TW" dirty="0"/>
              <a:t>, and Geoffrey E. Hinton. "</a:t>
            </a:r>
            <a:r>
              <a:rPr lang="en-US" altLang="zh-TW" dirty="0" err="1"/>
              <a:t>Imagenet</a:t>
            </a:r>
            <a:r>
              <a:rPr lang="en-US" altLang="zh-TW" dirty="0"/>
              <a:t> classification with deep convolutional neural networks." </a:t>
            </a:r>
            <a:r>
              <a:rPr lang="en-US" altLang="zh-TW" i="1" dirty="0"/>
              <a:t>Advances in neural information processing systems</a:t>
            </a:r>
            <a:r>
              <a:rPr lang="en-US" altLang="zh-TW" dirty="0"/>
              <a:t>. 2012</a:t>
            </a:r>
            <a:r>
              <a:rPr lang="en-US" altLang="zh-TW" dirty="0" smtClean="0"/>
              <a:t>.</a:t>
            </a:r>
          </a:p>
          <a:p>
            <a:pPr marL="901700" lvl="1" indent="-444500">
              <a:buNone/>
            </a:pPr>
            <a:r>
              <a:rPr lang="en-US" altLang="zh-TW" dirty="0" smtClean="0"/>
              <a:t>[10] </a:t>
            </a:r>
            <a:r>
              <a:rPr lang="en-US" altLang="zh-TW" dirty="0" err="1" smtClean="0"/>
              <a:t>Toshev</a:t>
            </a:r>
            <a:r>
              <a:rPr lang="en-US" altLang="zh-TW" dirty="0"/>
              <a:t>, Alexander, and Christian </a:t>
            </a:r>
            <a:r>
              <a:rPr lang="en-US" altLang="zh-TW" dirty="0" err="1"/>
              <a:t>Szegedy</a:t>
            </a:r>
            <a:r>
              <a:rPr lang="en-US" altLang="zh-TW" dirty="0"/>
              <a:t>. "</a:t>
            </a:r>
            <a:r>
              <a:rPr lang="en-US" altLang="zh-TW" dirty="0" err="1"/>
              <a:t>Deeppose</a:t>
            </a:r>
            <a:r>
              <a:rPr lang="en-US" altLang="zh-TW" dirty="0"/>
              <a:t>: Human pose estimation via deep neural networks." </a:t>
            </a:r>
            <a:r>
              <a:rPr lang="en-US" altLang="zh-TW" i="1" dirty="0"/>
              <a:t>Computer Vision and Pattern Recognition (CVPR), 2014 IEEE Conference on</a:t>
            </a:r>
            <a:r>
              <a:rPr lang="en-US" altLang="zh-TW" dirty="0"/>
              <a:t>. IEEE, 2014</a:t>
            </a:r>
            <a:r>
              <a:rPr lang="en-US" altLang="zh-TW" dirty="0" smtClean="0"/>
              <a:t>.</a:t>
            </a:r>
          </a:p>
          <a:p>
            <a:pPr marL="901700" lvl="1" indent="-444500">
              <a:buNone/>
            </a:pPr>
            <a:r>
              <a:rPr lang="en-US" altLang="zh-TW" dirty="0" smtClean="0"/>
              <a:t>[11] </a:t>
            </a:r>
            <a:r>
              <a:rPr lang="en-US" altLang="zh-TW" dirty="0"/>
              <a:t>Dong, C., Loy, C. C., He, K., &amp; Tang, X. (2014). Image Super-Resolution Using Deep Convolutional Networks. </a:t>
            </a:r>
            <a:r>
              <a:rPr lang="en-US" altLang="zh-TW" i="1" dirty="0" err="1"/>
              <a:t>arXiv</a:t>
            </a:r>
            <a:r>
              <a:rPr lang="en-US" altLang="zh-TW" i="1" dirty="0"/>
              <a:t> preprint arXiv:1501.00092</a:t>
            </a:r>
            <a:r>
              <a:rPr lang="en-US" altLang="zh-TW" dirty="0" smtClean="0"/>
              <a:t>.</a:t>
            </a:r>
          </a:p>
          <a:p>
            <a:pPr marL="901700" lvl="1" indent="-444500">
              <a:buNone/>
            </a:pPr>
            <a:r>
              <a:rPr lang="en-US" altLang="zh-TW" dirty="0" smtClean="0"/>
              <a:t>[12] </a:t>
            </a:r>
            <a:r>
              <a:rPr lang="en-US" altLang="zh-TW" dirty="0" err="1"/>
              <a:t>Simonyan</a:t>
            </a:r>
            <a:r>
              <a:rPr lang="en-US" altLang="zh-TW" dirty="0"/>
              <a:t>, Karen, and Andrew Zisserman. "Very deep convolutional networks for large-scale image recognition." </a:t>
            </a:r>
            <a:r>
              <a:rPr lang="en-US" altLang="zh-TW" i="1" dirty="0" err="1"/>
              <a:t>arXiv</a:t>
            </a:r>
            <a:r>
              <a:rPr lang="en-US" altLang="zh-TW" i="1" dirty="0"/>
              <a:t> preprint arXiv:1409.1556</a:t>
            </a:r>
            <a:r>
              <a:rPr lang="en-US" altLang="zh-TW" dirty="0"/>
              <a:t> (2014).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7354-BCEB-4C64-ADBE-83FEB1ED44DE}" type="slidenum">
              <a:rPr lang="zh-TW" altLang="en-US" smtClean="0"/>
              <a:pPr/>
              <a:t>72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241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Neuron in Neural Networks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        is a activation function.</a:t>
            </a:r>
          </a:p>
          <a:p>
            <a:r>
              <a:rPr lang="en-US" altLang="zh-TW" dirty="0" smtClean="0"/>
              <a:t>                 are weights.</a:t>
            </a:r>
          </a:p>
          <a:p>
            <a:r>
              <a:rPr lang="en-US" altLang="zh-TW" dirty="0" smtClean="0"/>
              <a:t>                are inputs.</a:t>
            </a:r>
          </a:p>
          <a:p>
            <a:r>
              <a:rPr lang="en-US" altLang="zh-TW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</a:t>
            </a:r>
            <a:r>
              <a:rPr lang="en-US" altLang="zh-TW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TW" dirty="0" smtClean="0"/>
              <a:t> is the weight of bias.</a:t>
            </a:r>
          </a:p>
          <a:p>
            <a:r>
              <a:rPr lang="en-US" altLang="zh-TW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r>
              <a:rPr lang="en-US" altLang="zh-TW" dirty="0" smtClean="0"/>
              <a:t> is the output.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55108"/>
              </p:ext>
            </p:extLst>
          </p:nvPr>
        </p:nvGraphicFramePr>
        <p:xfrm>
          <a:off x="4279900" y="1825625"/>
          <a:ext cx="3632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0" name="Equation" r:id="rId3" imgW="3632040" imgH="431640" progId="Equation.DSMT4">
                  <p:embed/>
                </p:oleObj>
              </mc:Choice>
              <mc:Fallback>
                <p:oleObj name="Equation" r:id="rId3" imgW="36320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79900" y="1825625"/>
                        <a:ext cx="36322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419675"/>
              </p:ext>
            </p:extLst>
          </p:nvPr>
        </p:nvGraphicFramePr>
        <p:xfrm>
          <a:off x="1288960" y="2862732"/>
          <a:ext cx="520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1" name="Equation" r:id="rId5" imgW="520560" imgH="393480" progId="Equation.DSMT4">
                  <p:embed/>
                </p:oleObj>
              </mc:Choice>
              <mc:Fallback>
                <p:oleObj name="Equation" r:id="rId5" imgW="5205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88960" y="2862732"/>
                        <a:ext cx="5207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417793"/>
              </p:ext>
            </p:extLst>
          </p:nvPr>
        </p:nvGraphicFramePr>
        <p:xfrm>
          <a:off x="4114800" y="3175000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2" name="Equation" r:id="rId7" imgW="914400" imgH="336960" progId="Equation.DSMT4">
                  <p:embed/>
                </p:oleObj>
              </mc:Choice>
              <mc:Fallback>
                <p:oleObj name="Equation" r:id="rId7" imgW="914400" imgH="336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14800" y="3175000"/>
                        <a:ext cx="914400" cy="33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490612"/>
              </p:ext>
            </p:extLst>
          </p:nvPr>
        </p:nvGraphicFramePr>
        <p:xfrm>
          <a:off x="1288960" y="3347534"/>
          <a:ext cx="1320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3" name="Equation" r:id="rId9" imgW="1320480" imgH="431640" progId="Equation.DSMT4">
                  <p:embed/>
                </p:oleObj>
              </mc:Choice>
              <mc:Fallback>
                <p:oleObj name="Equation" r:id="rId9" imgW="13204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88960" y="3347534"/>
                        <a:ext cx="13208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480376"/>
              </p:ext>
            </p:extLst>
          </p:nvPr>
        </p:nvGraphicFramePr>
        <p:xfrm>
          <a:off x="1288960" y="3870436"/>
          <a:ext cx="1219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4" name="Equation" r:id="rId11" imgW="1218960" imgH="431640" progId="Equation.DSMT4">
                  <p:embed/>
                </p:oleObj>
              </mc:Choice>
              <mc:Fallback>
                <p:oleObj name="Equation" r:id="rId11" imgW="12189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88960" y="3870436"/>
                        <a:ext cx="12192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7556340" y="4899864"/>
            <a:ext cx="3116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Image of neuron in NN [7]</a:t>
            </a:r>
            <a:endParaRPr lang="zh-TW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7354-BCEB-4C64-ADBE-83FEB1ED44DE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27873" name="Picture 1249" descr="http://www.cs.nott.ac.uk/~pszgxk/courses/g5aiai/006neuralnetworks/images/actfn00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065" y="3009843"/>
            <a:ext cx="4013110" cy="184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07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8952" y="365125"/>
            <a:ext cx="11448247" cy="1325563"/>
          </a:xfrm>
        </p:spPr>
        <p:txBody>
          <a:bodyPr/>
          <a:lstStyle/>
          <a:p>
            <a:r>
              <a:rPr lang="en-US" altLang="zh-TW" dirty="0" smtClean="0"/>
              <a:t>Difference Between Biology and Engineering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Activation function</a:t>
            </a:r>
          </a:p>
          <a:p>
            <a:r>
              <a:rPr lang="en-US" altLang="zh-TW" dirty="0" smtClean="0"/>
              <a:t>Bias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7354-BCEB-4C64-ADBE-83FEB1ED44DE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53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1905</TotalTime>
  <Words>1761</Words>
  <Application>Microsoft Office PowerPoint</Application>
  <PresentationFormat>寬螢幕</PresentationFormat>
  <Paragraphs>699</Paragraphs>
  <Slides>72</Slides>
  <Notes>4</Notes>
  <HiddenSlides>0</HiddenSlides>
  <MMClips>0</MMClips>
  <ScaleCrop>false</ScaleCrop>
  <HeadingPairs>
    <vt:vector size="8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72</vt:i4>
      </vt:variant>
    </vt:vector>
  </HeadingPairs>
  <TitlesOfParts>
    <vt:vector size="80" baseType="lpstr">
      <vt:lpstr>Arial Unicode MS</vt:lpstr>
      <vt:lpstr>微軟正黑體</vt:lpstr>
      <vt:lpstr>新細明體</vt:lpstr>
      <vt:lpstr>Arial</vt:lpstr>
      <vt:lpstr>Calibri</vt:lpstr>
      <vt:lpstr>Times New Roman</vt:lpstr>
      <vt:lpstr>Office Theme</vt:lpstr>
      <vt:lpstr>Equation</vt:lpstr>
      <vt:lpstr>Convolutional Neural Network</vt:lpstr>
      <vt:lpstr>Outline</vt:lpstr>
      <vt:lpstr>Outline</vt:lpstr>
      <vt:lpstr>PowerPoint 簡報</vt:lpstr>
      <vt:lpstr>PowerPoint 簡報</vt:lpstr>
      <vt:lpstr>PowerPoint 簡報</vt:lpstr>
      <vt:lpstr>Neuron</vt:lpstr>
      <vt:lpstr>Neuron in Neural Networks</vt:lpstr>
      <vt:lpstr>Difference Between Biology and Engineering</vt:lpstr>
      <vt:lpstr>Activation Function</vt:lpstr>
      <vt:lpstr>Why should we need to add the bias term?</vt:lpstr>
      <vt:lpstr>Without Bias Term</vt:lpstr>
      <vt:lpstr>With Bias Term</vt:lpstr>
      <vt:lpstr>Neural Networks (NNs)</vt:lpstr>
      <vt:lpstr>PowerPoint 簡報</vt:lpstr>
      <vt:lpstr>Neural Networks</vt:lpstr>
      <vt:lpstr>Cost Function</vt:lpstr>
      <vt:lpstr>Training</vt:lpstr>
      <vt:lpstr>Outline</vt:lpstr>
      <vt:lpstr>Recall: Neural Networks</vt:lpstr>
      <vt:lpstr>Convolutional Neural Networks (CNNs)</vt:lpstr>
      <vt:lpstr>Convolutional Neural Networks (CNNs)</vt:lpstr>
      <vt:lpstr>When Input is a image…</vt:lpstr>
      <vt:lpstr>Convolutional Neural Networks (CNNs)</vt:lpstr>
      <vt:lpstr>What should we do?</vt:lpstr>
      <vt:lpstr>Convolutional Neural Networks (CNNs)</vt:lpstr>
      <vt:lpstr>What should we do?</vt:lpstr>
      <vt:lpstr>Replication at the same area</vt:lpstr>
      <vt:lpstr>Replication at the same area</vt:lpstr>
      <vt:lpstr>Stride</vt:lpstr>
      <vt:lpstr>Stride</vt:lpstr>
      <vt:lpstr>Stride</vt:lpstr>
      <vt:lpstr>Stride</vt:lpstr>
      <vt:lpstr>Stride</vt:lpstr>
      <vt:lpstr>Stride</vt:lpstr>
      <vt:lpstr>Replication at the same area with stride 1</vt:lpstr>
      <vt:lpstr>What about stride 2?</vt:lpstr>
      <vt:lpstr>What about stride 2?</vt:lpstr>
      <vt:lpstr>What about stride 2?</vt:lpstr>
      <vt:lpstr>There are some problem in stride …</vt:lpstr>
      <vt:lpstr>Solution to the problem of stride</vt:lpstr>
      <vt:lpstr>Zero Pad</vt:lpstr>
      <vt:lpstr>Zero Pad</vt:lpstr>
      <vt:lpstr>Padding</vt:lpstr>
      <vt:lpstr>Recall the example with stride 1 and pad 2</vt:lpstr>
      <vt:lpstr>There are still too many weights!</vt:lpstr>
      <vt:lpstr>There are still too many weights!</vt:lpstr>
      <vt:lpstr>Parameter sharing</vt:lpstr>
      <vt:lpstr>Parameter sharing</vt:lpstr>
      <vt:lpstr>Two Main Idea in CNNs</vt:lpstr>
      <vt:lpstr>Other layers in the CNNs</vt:lpstr>
      <vt:lpstr>Pool layers</vt:lpstr>
      <vt:lpstr>Window Size and Stride in pool layers</vt:lpstr>
      <vt:lpstr>Window Size and Stride in pool layers</vt:lpstr>
      <vt:lpstr>Fully-connected layer</vt:lpstr>
      <vt:lpstr>Notice</vt:lpstr>
      <vt:lpstr>PowerPoint 簡報</vt:lpstr>
      <vt:lpstr>Outline</vt:lpstr>
      <vt:lpstr>LeNet-5 [8]</vt:lpstr>
      <vt:lpstr>AlexNet [9]</vt:lpstr>
      <vt:lpstr>VGGNet [12]</vt:lpstr>
      <vt:lpstr>Outline</vt:lpstr>
      <vt:lpstr>Object classification [9]</vt:lpstr>
      <vt:lpstr>Human Pose Estimation [10]</vt:lpstr>
      <vt:lpstr>Super Resolution [11]</vt:lpstr>
      <vt:lpstr>Outline</vt:lpstr>
      <vt:lpstr>Caffe</vt:lpstr>
      <vt:lpstr>Outline</vt:lpstr>
      <vt:lpstr>Conclusion</vt:lpstr>
      <vt:lpstr>Outline</vt:lpstr>
      <vt:lpstr>Reference</vt:lpstr>
      <vt:lpstr>Reference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Neural Network</dc:title>
  <dc:creator>命題光碟</dc:creator>
  <cp:lastModifiedBy>命題光碟</cp:lastModifiedBy>
  <cp:revision>381</cp:revision>
  <dcterms:created xsi:type="dcterms:W3CDTF">2015-09-28T03:20:36Z</dcterms:created>
  <dcterms:modified xsi:type="dcterms:W3CDTF">2015-10-04T12:13:45Z</dcterms:modified>
</cp:coreProperties>
</file>