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82" r:id="rId4"/>
    <p:sldId id="258" r:id="rId5"/>
    <p:sldId id="262" r:id="rId6"/>
    <p:sldId id="259" r:id="rId7"/>
    <p:sldId id="285" r:id="rId8"/>
    <p:sldId id="283" r:id="rId9"/>
    <p:sldId id="284" r:id="rId10"/>
    <p:sldId id="272" r:id="rId11"/>
    <p:sldId id="271" r:id="rId12"/>
    <p:sldId id="287" r:id="rId13"/>
    <p:sldId id="286" r:id="rId14"/>
    <p:sldId id="288" r:id="rId15"/>
    <p:sldId id="281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4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BCDD0-6612-4EBC-A136-8D89A25D8B80}" type="datetimeFigureOut">
              <a:rPr lang="zh-TW" altLang="en-US" smtClean="0"/>
              <a:t>2017/2/5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7BDA7-8720-4AE4-9C25-28121306E4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83004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B8CD0-FA78-4DDC-9344-599334C78664}" type="datetimeFigureOut">
              <a:rPr lang="zh-TW" altLang="en-US" smtClean="0"/>
              <a:t>2017/2/5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56588-58CA-4180-A63F-4FC36FAF11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00736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56588-58CA-4180-A63F-4FC36FAF111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5229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F7AE-399C-4CFB-9382-40AE251E1EBC}" type="datetime1">
              <a:rPr lang="zh-TW" altLang="en-US" smtClean="0"/>
              <a:t>2017/2/5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275856" y="6309320"/>
            <a:ext cx="2895600" cy="3651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r>
              <a:rPr lang="en-US" altLang="zh-TW" dirty="0"/>
              <a:t>/15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BF84-92B3-4206-8A64-6B4A76F847D2}" type="datetime1">
              <a:rPr lang="zh-TW" altLang="en-US" smtClean="0"/>
              <a:t>2017/2/5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A3AD7-A836-4E0F-96F5-04877D99997D}" type="datetime1">
              <a:rPr lang="zh-TW" altLang="en-US" smtClean="0"/>
              <a:t>2017/2/5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F0C7-A216-420E-8062-9C2854961A36}" type="datetime1">
              <a:rPr lang="zh-TW" altLang="en-US" smtClean="0"/>
              <a:t>2017/2/5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r>
              <a:rPr lang="en-US" altLang="zh-TW" dirty="0"/>
              <a:t>/15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17E6-9E38-4A4A-93FD-6A6B6BF08B74}" type="datetime1">
              <a:rPr lang="zh-TW" altLang="en-US" smtClean="0"/>
              <a:t>2017/2/5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r>
              <a:rPr lang="en-US" altLang="zh-TW" dirty="0"/>
              <a:t>/15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AF051-E66B-4103-80AE-B1C795626E0F}" type="datetime1">
              <a:rPr lang="zh-TW" altLang="en-US" smtClean="0"/>
              <a:t>2017/2/5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7B40-1701-4359-B9E5-198123770FCA}" type="datetime1">
              <a:rPr lang="zh-TW" altLang="en-US" smtClean="0"/>
              <a:t>2017/2/5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7239-0ECA-4B61-896B-93777C45E99A}" type="datetime1">
              <a:rPr lang="zh-TW" altLang="en-US" smtClean="0"/>
              <a:t>2017/2/5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1440C-3F00-484E-9FE3-32D156BEB464}" type="datetime1">
              <a:rPr lang="zh-TW" altLang="en-US" smtClean="0"/>
              <a:t>2017/2/5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2BBC-0FDA-41BC-8CDB-9771F5F97FD8}" type="datetime1">
              <a:rPr lang="zh-TW" altLang="en-US" smtClean="0"/>
              <a:t>2017/2/5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518C3-7D5E-4F7F-8814-2A82A2611CA5}" type="datetime1">
              <a:rPr lang="zh-TW" altLang="en-US" smtClean="0"/>
              <a:t>2017/2/5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EDA7E-481F-4859-B00D-1203DDB68A67}" type="datetime1">
              <a:rPr lang="zh-TW" altLang="en-US" smtClean="0"/>
              <a:t>2017/2/5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r>
              <a:rPr lang="en-US" altLang="zh-TW" dirty="0"/>
              <a:t>/15</a:t>
            </a:r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hyperlink" Target="http://www.makeuseof.com/tag/audio-file-format-right-needs/" TargetMode="External"/><Relationship Id="rId4" Type="http://schemas.openxmlformats.org/officeDocument/2006/relationships/hyperlink" Target="https://www.xaprb.com/blog/2016/02/21/best-itunes-mp3-forma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s://academic.oup.com/bioinformatics/article/32/7/1115/2240515/Comment-on-ERGC-an-efficient-referential-genom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hyperlink" Target="http://mattmahoney.net/dc/text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ttmahoney.net/dc/dce.html" TargetMode="External"/><Relationship Id="rId5" Type="http://schemas.openxmlformats.org/officeDocument/2006/relationships/hyperlink" Target="https://www.quora.com/What-is-the-best-text-compression-algorithm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/>
          <p:nvPr/>
        </p:nvSpPr>
        <p:spPr>
          <a:xfrm>
            <a:off x="864096" y="2492896"/>
            <a:ext cx="44999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Date</a:t>
            </a:r>
            <a:r>
              <a:rPr lang="en-US" altLang="zh-TW" sz="2000" dirty="0">
                <a:latin typeface="Arial" pitchFamily="34" charset="0"/>
                <a:cs typeface="Arial" pitchFamily="34" charset="0"/>
              </a:rPr>
              <a:t>:</a:t>
            </a:r>
            <a:r>
              <a:rPr lang="zh-TW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2000" dirty="0">
                <a:latin typeface="Arial" pitchFamily="34" charset="0"/>
                <a:cs typeface="Arial" pitchFamily="34" charset="0"/>
              </a:rPr>
              <a:t>2016/12/27</a:t>
            </a:r>
            <a:endParaRPr kumimoji="0" lang="en-US" altLang="ko-KR" sz="20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dirty="0">
                <a:latin typeface="Arial" pitchFamily="34" charset="0"/>
                <a:cs typeface="Arial" pitchFamily="34" charset="0"/>
              </a:rPr>
              <a:t>Instructor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: Jian-</a:t>
            </a:r>
            <a:r>
              <a:rPr lang="en-US" altLang="ko-KR" sz="2000" dirty="0" err="1">
                <a:latin typeface="Arial" pitchFamily="34" charset="0"/>
                <a:cs typeface="Arial" pitchFamily="34" charset="0"/>
              </a:rPr>
              <a:t>Jiun</a:t>
            </a:r>
            <a:r>
              <a:rPr lang="en-US" altLang="ko-KR" sz="2000" dirty="0">
                <a:latin typeface="Arial" pitchFamily="34" charset="0"/>
                <a:cs typeface="Arial" pitchFamily="34" charset="0"/>
              </a:rPr>
              <a:t> Ding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dirty="0">
                <a:latin typeface="Arial" pitchFamily="34" charset="0"/>
                <a:cs typeface="Arial" pitchFamily="34" charset="0"/>
              </a:rPr>
              <a:t>Name: I-Hsiang Wang</a:t>
            </a:r>
            <a:endParaRPr kumimoji="0" lang="en-US" altLang="ko-K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64096" y="980728"/>
            <a:ext cx="8460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dirty="0">
                <a:latin typeface="Adobe Gothic Std B" pitchFamily="34" charset="-128"/>
                <a:ea typeface="Adobe Gothic Std B" pitchFamily="34" charset="-128"/>
                <a:cs typeface="Arial" panose="020B0604020202020204" pitchFamily="34" charset="0"/>
              </a:rPr>
              <a:t>Recent Developments on Data Compression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r>
              <a:rPr lang="en-US" altLang="zh-TW"/>
              <a:t>/15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7304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sz="2400" b="1" u="sng" dirty="0">
                <a:latin typeface="Arial" pitchFamily="34" charset="0"/>
                <a:cs typeface="Arial" pitchFamily="34" charset="0"/>
              </a:rPr>
              <a:t>b). Image</a:t>
            </a:r>
          </a:p>
        </p:txBody>
      </p:sp>
      <p:pic>
        <p:nvPicPr>
          <p:cNvPr id="5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62440" y="5301208"/>
            <a:ext cx="8560073" cy="12961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接點: 弧形 2"/>
          <p:cNvCxnSpPr/>
          <p:nvPr/>
        </p:nvCxnSpPr>
        <p:spPr>
          <a:xfrm rot="16200000" flipV="1">
            <a:off x="2530692" y="4473116"/>
            <a:ext cx="1440160" cy="936104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接點: 弧形 7"/>
          <p:cNvCxnSpPr/>
          <p:nvPr/>
        </p:nvCxnSpPr>
        <p:spPr>
          <a:xfrm rot="16200000" flipV="1">
            <a:off x="2917118" y="4434526"/>
            <a:ext cx="1620180" cy="864096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2317513" y="3878702"/>
            <a:ext cx="564129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DCT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2973596" y="3680563"/>
            <a:ext cx="643125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/>
              <a:t>DWT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3708675" y="3477543"/>
            <a:ext cx="802237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SVD(?)</a:t>
            </a:r>
            <a:endParaRPr lang="zh-TW" altLang="en-US" dirty="0"/>
          </a:p>
        </p:txBody>
      </p:sp>
      <p:cxnSp>
        <p:nvCxnSpPr>
          <p:cNvPr id="24" name="接點: 弧形 23"/>
          <p:cNvCxnSpPr/>
          <p:nvPr/>
        </p:nvCxnSpPr>
        <p:spPr>
          <a:xfrm rot="16200000" flipV="1">
            <a:off x="3273857" y="4539693"/>
            <a:ext cx="1782546" cy="460563"/>
          </a:xfrm>
          <a:prstGeom prst="curved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4724704" y="3687152"/>
            <a:ext cx="1343022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Block-based</a:t>
            </a:r>
            <a:endParaRPr lang="zh-TW" altLang="en-US" dirty="0"/>
          </a:p>
        </p:txBody>
      </p:sp>
      <p:cxnSp>
        <p:nvCxnSpPr>
          <p:cNvPr id="31" name="接點: 弧形 30"/>
          <p:cNvCxnSpPr/>
          <p:nvPr/>
        </p:nvCxnSpPr>
        <p:spPr>
          <a:xfrm rot="5400000" flipH="1" flipV="1">
            <a:off x="4621062" y="4833693"/>
            <a:ext cx="1080121" cy="574992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接點: 弧形 39"/>
          <p:cNvCxnSpPr/>
          <p:nvPr/>
        </p:nvCxnSpPr>
        <p:spPr>
          <a:xfrm rot="5400000" flipH="1" flipV="1">
            <a:off x="3997453" y="4608391"/>
            <a:ext cx="1582670" cy="492625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字方塊 42"/>
          <p:cNvSpPr txBox="1"/>
          <p:nvPr/>
        </p:nvSpPr>
        <p:spPr>
          <a:xfrm>
            <a:off x="5158156" y="4204710"/>
            <a:ext cx="1152956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/>
              <a:t>Full-image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483768" y="2564904"/>
            <a:ext cx="3839970" cy="76944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4400" dirty="0"/>
              <a:t>………………………</a:t>
            </a:r>
            <a:endParaRPr lang="zh-TW" altLang="en-US" sz="4400" dirty="0"/>
          </a:p>
        </p:txBody>
      </p:sp>
      <p:pic>
        <p:nvPicPr>
          <p:cNvPr id="1026" name="Picture 2" descr="https://www.irisa.fr/temics/Equipe/Chappelier/owavelets/full/0.25/lena_dw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48" y="3857837"/>
            <a:ext cx="1665142" cy="166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字方塊 16"/>
          <p:cNvSpPr txBox="1"/>
          <p:nvPr/>
        </p:nvSpPr>
        <p:spPr>
          <a:xfrm>
            <a:off x="457200" y="1111556"/>
            <a:ext cx="37262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Examples: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JPEG variants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SPIHT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GIF, BMP, TIFF …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Intra-frame coding of video codecs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r>
              <a:rPr lang="en-US" altLang="zh-TW"/>
              <a:t>/15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2658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內容版面配置區 2"/>
          <p:cNvSpPr txBox="1">
            <a:spLocks/>
          </p:cNvSpPr>
          <p:nvPr/>
        </p:nvSpPr>
        <p:spPr>
          <a:xfrm>
            <a:off x="457200" y="1600200"/>
            <a:ext cx="7499176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Dropbox: Lepton</a:t>
            </a:r>
          </a:p>
          <a:p>
            <a:pPr marL="914400" lvl="1" indent="-514350">
              <a:buFont typeface="+mj-lt"/>
              <a:buAutoNum type="arabicPeriod"/>
            </a:pP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 indent="0">
              <a:buNone/>
            </a:pP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 indent="0">
              <a:buNone/>
            </a:pP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 indent="0">
              <a:buNone/>
            </a:pP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JPEGmini</a:t>
            </a:r>
            <a:endParaRPr lang="en-US" altLang="zh-TW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370283" y="2276872"/>
            <a:ext cx="7529930" cy="1325355"/>
            <a:chOff x="943407" y="1786721"/>
            <a:chExt cx="7529930" cy="1325355"/>
          </a:xfrm>
        </p:grpSpPr>
        <p:sp>
          <p:nvSpPr>
            <p:cNvPr id="10" name="文字方塊 9"/>
            <p:cNvSpPr txBox="1"/>
            <p:nvPr/>
          </p:nvSpPr>
          <p:spPr>
            <a:xfrm>
              <a:off x="2578476" y="2348878"/>
              <a:ext cx="1293855" cy="52322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latin typeface="Arial" panose="020B0604020202020204" pitchFamily="34" charset="0"/>
                  <a:cs typeface="Arial" panose="020B0604020202020204" pitchFamily="34" charset="0"/>
                </a:rPr>
                <a:t>Lepton</a:t>
              </a:r>
              <a:endParaRPr lang="zh-TW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74" name="Picture 2" descr="「jpeg icon」的圖片搜尋結果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615" y="2252346"/>
              <a:ext cx="706777" cy="716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直線單箭頭接點 11"/>
            <p:cNvCxnSpPr>
              <a:stCxn id="3074" idx="3"/>
            </p:cNvCxnSpPr>
            <p:nvPr/>
          </p:nvCxnSpPr>
          <p:spPr>
            <a:xfrm flipV="1">
              <a:off x="2185392" y="2610488"/>
              <a:ext cx="298376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單箭頭接點 24"/>
            <p:cNvCxnSpPr/>
            <p:nvPr/>
          </p:nvCxnSpPr>
          <p:spPr>
            <a:xfrm>
              <a:off x="3911869" y="2604806"/>
              <a:ext cx="244669" cy="26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076" name="Picture 4" descr="http://www.iconsdb.com/icons/preview/caribbean-blue/server-xx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270" y="2108900"/>
              <a:ext cx="1003176" cy="1003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8" name="直線單箭頭接點 27"/>
            <p:cNvCxnSpPr/>
            <p:nvPr/>
          </p:nvCxnSpPr>
          <p:spPr>
            <a:xfrm>
              <a:off x="5247372" y="2607814"/>
              <a:ext cx="244669" cy="26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文字方塊 28"/>
            <p:cNvSpPr txBox="1"/>
            <p:nvPr/>
          </p:nvSpPr>
          <p:spPr>
            <a:xfrm>
              <a:off x="5551967" y="2348878"/>
              <a:ext cx="1393376" cy="52322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2800" dirty="0">
                  <a:latin typeface="Arial" panose="020B0604020202020204" pitchFamily="34" charset="0"/>
                  <a:cs typeface="Arial" panose="020B0604020202020204" pitchFamily="34" charset="0"/>
                </a:rPr>
                <a:t>Lepton</a:t>
              </a:r>
              <a:endParaRPr lang="zh-TW" alt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2" descr="「jpeg icon」的圖片搜尋結果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6091" y="2328984"/>
              <a:ext cx="706777" cy="716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3" name="直線單箭頭接點 32"/>
            <p:cNvCxnSpPr/>
            <p:nvPr/>
          </p:nvCxnSpPr>
          <p:spPr>
            <a:xfrm>
              <a:off x="7006606" y="2619428"/>
              <a:ext cx="244669" cy="26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34" name="Picture 6" descr="https://4.bp.blogspot.com/-ew37braJ5fM/UEObwPPljuI/AAAAAAAAAPU/Ew3xKUKCrxg/s1600/Screen+shot+2012-07-16+at+6.48.46+PM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89860" l="9842" r="89982">
                          <a14:foregroundMark x1="54306" y1="10452" x2="54306" y2="104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2825" y="2317073"/>
              <a:ext cx="600512" cy="676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https://4.bp.blogspot.com/-ew37braJ5fM/UEObwPPljuI/AAAAAAAAAPU/Ew3xKUKCrxg/s1600/Screen+shot+2012-07-16+at+6.48.46+PM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860" l="9842" r="89982">
                          <a14:foregroundMark x1="54306" y1="10452" x2="54306" y2="104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407" y="2348878"/>
              <a:ext cx="600512" cy="676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字方塊 16"/>
            <p:cNvSpPr txBox="1"/>
            <p:nvPr/>
          </p:nvSpPr>
          <p:spPr>
            <a:xfrm>
              <a:off x="4266519" y="1786721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latin typeface="Arial" panose="020B0604020202020204" pitchFamily="34" charset="0"/>
                  <a:cs typeface="Arial" panose="020B0604020202020204" pitchFamily="34" charset="0"/>
                </a:rPr>
                <a:t>-22%</a:t>
              </a:r>
              <a:endParaRPr lang="zh-TW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9"/>
          <a:srcRect l="19289" t="26200" r="20075" b="22000"/>
          <a:stretch/>
        </p:blipFill>
        <p:spPr>
          <a:xfrm>
            <a:off x="2670551" y="4155583"/>
            <a:ext cx="4817899" cy="2315094"/>
          </a:xfrm>
          <a:prstGeom prst="rect">
            <a:avLst/>
          </a:prstGeom>
        </p:spPr>
      </p:pic>
      <p:sp>
        <p:nvSpPr>
          <p:cNvPr id="21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sz="2400" b="1" u="sng" dirty="0">
                <a:latin typeface="Arial" pitchFamily="34" charset="0"/>
                <a:cs typeface="Arial" pitchFamily="34" charset="0"/>
              </a:rPr>
              <a:t>b). Image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r>
              <a:rPr lang="en-US" altLang="zh-TW"/>
              <a:t>/15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9237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內容版面配置區 2"/>
          <p:cNvSpPr txBox="1">
            <a:spLocks/>
          </p:cNvSpPr>
          <p:nvPr/>
        </p:nvSpPr>
        <p:spPr>
          <a:xfrm>
            <a:off x="457200" y="1600200"/>
            <a:ext cx="7499176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Common formats:</a:t>
            </a:r>
          </a:p>
          <a:p>
            <a:pPr>
              <a:buFont typeface="+mj-lt"/>
              <a:buAutoNum type="arabicPeriod"/>
            </a:pP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MP3</a:t>
            </a:r>
          </a:p>
          <a:p>
            <a:pPr>
              <a:buFont typeface="+mj-lt"/>
              <a:buAutoNum type="arabicPeriod"/>
            </a:pP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AAC</a:t>
            </a:r>
          </a:p>
          <a:p>
            <a:pPr>
              <a:buFont typeface="+mj-lt"/>
              <a:buAutoNum type="arabicPeriod"/>
            </a:pP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OGG</a:t>
            </a:r>
          </a:p>
          <a:p>
            <a:pPr>
              <a:buFont typeface="+mj-lt"/>
              <a:buAutoNum type="arabicPeriod"/>
            </a:pP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WMA</a:t>
            </a:r>
          </a:p>
          <a:p>
            <a:pPr>
              <a:buFont typeface="+mj-lt"/>
              <a:buAutoNum type="arabicPeriod"/>
            </a:pP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FLAC</a:t>
            </a:r>
          </a:p>
          <a:p>
            <a:pPr>
              <a:buFont typeface="+mj-lt"/>
              <a:buAutoNum type="arabicPeriod"/>
            </a:pP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ALAC</a:t>
            </a:r>
          </a:p>
        </p:txBody>
      </p:sp>
      <p:sp>
        <p:nvSpPr>
          <p:cNvPr id="21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sz="2400" b="1" u="sng" dirty="0">
                <a:latin typeface="Arial" pitchFamily="34" charset="0"/>
                <a:cs typeface="Arial" pitchFamily="34" charset="0"/>
              </a:rPr>
              <a:t>c). Audio</a:t>
            </a:r>
          </a:p>
        </p:txBody>
      </p:sp>
      <p:pic>
        <p:nvPicPr>
          <p:cNvPr id="6146" name="Picture 2" descr="http://www.free-icons-download.net/images/music-icon-243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25827"/>
            <a:ext cx="902515" cy="90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57200" y="4127306"/>
            <a:ext cx="8156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Further reading: </a:t>
            </a:r>
            <a:r>
              <a:rPr lang="en-US" altLang="zh-TW" dirty="0">
                <a:hlinkClick r:id="rId4"/>
              </a:rPr>
              <a:t>https://www.xaprb.com/blog/2016/02/21/best-itunes-mp3-format/</a:t>
            </a:r>
            <a:br>
              <a:rPr lang="en-US" altLang="zh-TW" dirty="0">
                <a:hlinkClick r:id="rId4"/>
              </a:rPr>
            </a:br>
            <a:r>
              <a:rPr lang="en-US" altLang="zh-TW" dirty="0"/>
              <a:t>                              </a:t>
            </a:r>
            <a:r>
              <a:rPr lang="en-US" altLang="zh-TW" dirty="0">
                <a:hlinkClick r:id="rId5"/>
              </a:rPr>
              <a:t>http://www.makeuseof.com/tag/audio-file-format-right-needs/</a:t>
            </a:r>
            <a:endParaRPr lang="zh-TW" altLang="en-US" dirty="0"/>
          </a:p>
        </p:txBody>
      </p:sp>
      <p:pic>
        <p:nvPicPr>
          <p:cNvPr id="13" name="內容版面配置區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62440" y="5301208"/>
            <a:ext cx="8560073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r>
              <a:rPr lang="en-US" altLang="zh-TW"/>
              <a:t>/15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1474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內容版面配置區 2"/>
          <p:cNvSpPr txBox="1">
            <a:spLocks/>
          </p:cNvSpPr>
          <p:nvPr/>
        </p:nvSpPr>
        <p:spPr>
          <a:xfrm>
            <a:off x="457200" y="1600200"/>
            <a:ext cx="7499176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H.264 family: </a:t>
            </a:r>
          </a:p>
          <a:p>
            <a:pPr marL="914400" lvl="1" indent="-514350"/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Lots of variation</a:t>
            </a:r>
          </a:p>
          <a:p>
            <a:pPr marL="914400" lvl="1" indent="-514350"/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Most widely used nowadays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VP9 </a:t>
            </a:r>
          </a:p>
          <a:p>
            <a:pPr marL="914400" lvl="1" indent="-514350"/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Open source</a:t>
            </a:r>
          </a:p>
          <a:p>
            <a:pPr marL="914400" lvl="1" indent="-514350"/>
            <a:r>
              <a:rPr lang="en-US" altLang="zh-TW" sz="1600" b="1" dirty="0">
                <a:latin typeface="Arial" panose="020B0604020202020204" pitchFamily="34" charset="0"/>
                <a:cs typeface="Arial" panose="020B0604020202020204" pitchFamily="34" charset="0"/>
              </a:rPr>
              <a:t>Developed by Google</a:t>
            </a:r>
          </a:p>
          <a:p>
            <a:pPr marL="914400" lvl="1" indent="-514350">
              <a:buFont typeface="+mj-lt"/>
              <a:buAutoNum type="arabicPeriod"/>
            </a:pP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sz="2400" b="1" u="sng" dirty="0">
                <a:latin typeface="Arial" pitchFamily="34" charset="0"/>
                <a:cs typeface="Arial" pitchFamily="34" charset="0"/>
              </a:rPr>
              <a:t>d). Video</a:t>
            </a:r>
          </a:p>
        </p:txBody>
      </p:sp>
      <p:pic>
        <p:nvPicPr>
          <p:cNvPr id="22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62440" y="5301208"/>
            <a:ext cx="8560073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://scandiagolfandgames.com/wp-content/uploads/2014/01/iconmonstr-video-5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65104"/>
            <a:ext cx="1288470" cy="128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r>
              <a:rPr lang="en-US" altLang="zh-TW"/>
              <a:t>/15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903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內容版面配置區 2"/>
          <p:cNvSpPr txBox="1">
            <a:spLocks/>
          </p:cNvSpPr>
          <p:nvPr/>
        </p:nvSpPr>
        <p:spPr>
          <a:xfrm>
            <a:off x="457200" y="1359198"/>
            <a:ext cx="7499176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Still an ongoing research field</a:t>
            </a:r>
          </a:p>
          <a:p>
            <a:pPr marL="457200" indent="-457200"/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Most prominent one: </a:t>
            </a:r>
            <a:b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ERGC(Efficient Referential Genome Compression)</a:t>
            </a:r>
          </a:p>
        </p:txBody>
      </p:sp>
      <p:sp>
        <p:nvSpPr>
          <p:cNvPr id="21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sz="2400" b="1" u="sng" dirty="0">
                <a:latin typeface="Arial" pitchFamily="34" charset="0"/>
                <a:cs typeface="Arial" pitchFamily="34" charset="0"/>
              </a:rPr>
              <a:t>e). DNA sequence</a:t>
            </a:r>
          </a:p>
        </p:txBody>
      </p:sp>
      <p:pic>
        <p:nvPicPr>
          <p:cNvPr id="22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62440" y="5301208"/>
            <a:ext cx="8560073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字方塊 8"/>
          <p:cNvSpPr txBox="1"/>
          <p:nvPr/>
        </p:nvSpPr>
        <p:spPr>
          <a:xfrm>
            <a:off x="457200" y="2899159"/>
            <a:ext cx="6603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Further reading: </a:t>
            </a:r>
            <a:r>
              <a:rPr lang="en-US" altLang="zh-TW" dirty="0">
                <a:hlinkClick r:id="rId4"/>
              </a:rPr>
              <a:t>Comment-on-ERGC-an-efficient-referential-genome</a:t>
            </a:r>
            <a:endParaRPr lang="zh-TW" altLang="en-US" dirty="0"/>
          </a:p>
        </p:txBody>
      </p:sp>
      <p:pic>
        <p:nvPicPr>
          <p:cNvPr id="1026" name="Picture 2" descr="http://www.livescience.com/images/i/000/068/518/original/dna-strand.jpeg?interpolation=lanczos-none&amp;downsize=*:10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06540"/>
            <a:ext cx="1505744" cy="94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98506" y="6471399"/>
            <a:ext cx="78165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100" dirty="0" err="1"/>
              <a:t>Img</a:t>
            </a:r>
            <a:r>
              <a:rPr lang="en-US" altLang="zh-TW" sz="1100" dirty="0"/>
              <a:t> </a:t>
            </a:r>
            <a:r>
              <a:rPr lang="en-US" altLang="zh-TW" sz="1100" dirty="0" err="1"/>
              <a:t>src</a:t>
            </a:r>
            <a:r>
              <a:rPr lang="en-US" altLang="zh-TW" sz="1100" dirty="0"/>
              <a:t>: </a:t>
            </a:r>
            <a:r>
              <a:rPr lang="en-US" altLang="zh-TW" sz="1100" dirty="0"/>
              <a:t>http://www.livescience.com/images/i/000/068/518/original/dna-strand.jpeg?interpolation=lanczos-none&amp;downsize=*:1000</a:t>
            </a:r>
            <a:endParaRPr lang="zh-TW" altLang="en-US" sz="11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r>
              <a:rPr lang="en-US" altLang="zh-TW"/>
              <a:t>/15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3795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3347864" y="1196752"/>
            <a:ext cx="2880320" cy="1069514"/>
          </a:xfrm>
        </p:spPr>
        <p:txBody>
          <a:bodyPr/>
          <a:lstStyle/>
          <a:p>
            <a:pPr algn="l"/>
            <a:r>
              <a:rPr lang="en-US" altLang="ko-KR" b="1" dirty="0">
                <a:solidFill>
                  <a:schemeClr val="tx1"/>
                </a:solidFill>
              </a:rPr>
              <a:t>Thank You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1.bp.blogspot.com/-Ir1yf05Jpuw/VB4TQBXc4fI/AAAAAAAACJ8/AqxrSrR0fSI/s1600/mall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36911"/>
            <a:ext cx="5472608" cy="365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r>
              <a:rPr lang="en-US" altLang="zh-TW"/>
              <a:t>/15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840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6767736" cy="1069514"/>
          </a:xfrm>
        </p:spPr>
        <p:txBody>
          <a:bodyPr/>
          <a:lstStyle/>
          <a:p>
            <a:pPr algn="l"/>
            <a:r>
              <a:rPr lang="en-US" altLang="ko-KR" b="1" dirty="0">
                <a:solidFill>
                  <a:schemeClr val="tx1"/>
                </a:solidFill>
              </a:rPr>
              <a:t> </a:t>
            </a:r>
            <a:r>
              <a:rPr lang="en-US" altLang="zh-TW" b="1" dirty="0">
                <a:solidFill>
                  <a:schemeClr val="tx1"/>
                </a:solidFill>
              </a:rPr>
              <a:t>Table of Contents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6"/>
          <p:cNvSpPr>
            <a:spLocks noGrp="1"/>
          </p:cNvSpPr>
          <p:nvPr>
            <p:ph idx="10"/>
          </p:nvPr>
        </p:nvSpPr>
        <p:spPr>
          <a:xfrm>
            <a:off x="395536" y="1474178"/>
            <a:ext cx="8229600" cy="4835142"/>
          </a:xfrm>
        </p:spPr>
        <p:txBody>
          <a:bodyPr anchor="t"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ko-KR" sz="2000" b="1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  <a:cs typeface="Arial" pitchFamily="34" charset="0"/>
              </a:rPr>
              <a:t>Brief intro. to data compression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ko-KR" sz="2000" b="1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  <a:cs typeface="Arial" pitchFamily="34" charset="0"/>
              </a:rPr>
              <a:t>Type of sources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lphaLcParenR"/>
            </a:pPr>
            <a:r>
              <a:rPr lang="en-US" altLang="ko-KR" sz="1600" b="1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  <a:cs typeface="Arial" pitchFamily="34" charset="0"/>
              </a:rPr>
              <a:t>Text 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lphaLcParenR"/>
            </a:pPr>
            <a:r>
              <a:rPr lang="en-US" altLang="ko-KR" sz="1600" b="1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  <a:cs typeface="Arial" pitchFamily="34" charset="0"/>
              </a:rPr>
              <a:t>Image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lphaLcParenR"/>
            </a:pPr>
            <a:r>
              <a:rPr lang="en-US" altLang="ko-KR" sz="1600" b="1" dirty="0">
                <a:latin typeface="Adobe Gothic Std B" pitchFamily="34" charset="-128"/>
                <a:ea typeface="Adobe Gothic Std B" pitchFamily="34" charset="-128"/>
                <a:cs typeface="Arial" pitchFamily="34" charset="0"/>
              </a:rPr>
              <a:t>Audio</a:t>
            </a:r>
            <a:endParaRPr lang="en-US" altLang="ko-KR" sz="1600" b="1" dirty="0">
              <a:solidFill>
                <a:schemeClr val="tx1"/>
              </a:solidFill>
              <a:latin typeface="Adobe Gothic Std B" pitchFamily="34" charset="-128"/>
              <a:ea typeface="Adobe Gothic Std B" pitchFamily="34" charset="-128"/>
              <a:cs typeface="Arial" pitchFamily="34" charset="0"/>
            </a:endParaRPr>
          </a:p>
          <a:p>
            <a:pPr marL="914400" lvl="1" indent="-457200">
              <a:lnSpc>
                <a:spcPct val="200000"/>
              </a:lnSpc>
              <a:buFont typeface="+mj-lt"/>
              <a:buAutoNum type="alphaLcParenR"/>
            </a:pPr>
            <a:r>
              <a:rPr lang="en-US" altLang="ko-KR" sz="1600" b="1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  <a:cs typeface="Arial" pitchFamily="34" charset="0"/>
              </a:rPr>
              <a:t>Video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lphaLcParenR"/>
            </a:pPr>
            <a:r>
              <a:rPr lang="en-US" altLang="ko-KR" sz="1600" b="1" dirty="0">
                <a:solidFill>
                  <a:schemeClr val="tx1"/>
                </a:solidFill>
                <a:latin typeface="Adobe Gothic Std B" pitchFamily="34" charset="-128"/>
                <a:ea typeface="Adobe Gothic Std B" pitchFamily="34" charset="-128"/>
                <a:cs typeface="Arial" pitchFamily="34" charset="0"/>
              </a:rPr>
              <a:t>DNA sequence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r>
              <a:rPr lang="en-US" altLang="zh-TW"/>
              <a:t>/15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7323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viralpatel.net/2010/06/oracle-data-compr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77074"/>
            <a:ext cx="4135760" cy="374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2243957" y="5805264"/>
            <a:ext cx="444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err="1"/>
              <a:t>Img</a:t>
            </a:r>
            <a:r>
              <a:rPr lang="en-US" altLang="zh-TW" sz="1200" dirty="0"/>
              <a:t> </a:t>
            </a:r>
            <a:r>
              <a:rPr lang="en-US" altLang="zh-TW" sz="1200" dirty="0" err="1"/>
              <a:t>src</a:t>
            </a:r>
            <a:r>
              <a:rPr lang="en-US" altLang="zh-TW" sz="1200" dirty="0"/>
              <a:t>: http://img.viralpatel.net/2010/06/oracle-data-compress.jpg</a:t>
            </a:r>
            <a:endParaRPr lang="zh-TW" altLang="en-US" sz="1200" dirty="0"/>
          </a:p>
        </p:txBody>
      </p:sp>
      <p:sp>
        <p:nvSpPr>
          <p:cNvPr id="10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u="sng" dirty="0">
                <a:latin typeface="Arial" pitchFamily="34" charset="0"/>
                <a:cs typeface="Arial" pitchFamily="34" charset="0"/>
              </a:rPr>
              <a:t>1. Brief intro. to Data Compression</a:t>
            </a:r>
            <a:endParaRPr lang="zh-TW" altLang="en-US" sz="3200" b="1" u="sng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r>
              <a:rPr lang="en-US" altLang="zh-TW"/>
              <a:t>/15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8492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200" b="1" u="sng" dirty="0">
                <a:latin typeface="Arial" pitchFamily="34" charset="0"/>
                <a:cs typeface="Arial" pitchFamily="34" charset="0"/>
              </a:rPr>
              <a:t>Brief intro. to Data Compression</a:t>
            </a:r>
            <a:endParaRPr lang="zh-TW" altLang="en-US" sz="3200" b="1" u="sng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560073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1979712" y="4797152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Fig.1 General block diagram of data compression</a:t>
            </a:r>
            <a:endParaRPr lang="zh-TW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r>
              <a:rPr lang="en-US" altLang="zh-TW"/>
              <a:t>/15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5074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3200" b="1" u="sng" dirty="0">
                <a:latin typeface="Arial" pitchFamily="34" charset="0"/>
                <a:cs typeface="Arial" pitchFamily="34" charset="0"/>
              </a:rPr>
              <a:t>Brief intro. to Data Compression</a:t>
            </a:r>
            <a:endParaRPr lang="zh-TW" altLang="en-US" sz="3200" b="1" u="sng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For a given sequence of </a:t>
            </a:r>
            <a:r>
              <a:rPr lang="en-US" altLang="zh-TW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, we can measure its entropy</a:t>
            </a:r>
          </a:p>
          <a:p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i.stack.imgur.com/OUgc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616547"/>
            <a:ext cx="23717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4" b="58857"/>
          <a:stretch/>
        </p:blipFill>
        <p:spPr bwMode="auto">
          <a:xfrm>
            <a:off x="755576" y="2819201"/>
            <a:ext cx="7386504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https://www.math.cornell.edu/~numb3rs/youssef/209/entrop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45171"/>
            <a:ext cx="24860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r>
              <a:rPr lang="en-US" altLang="zh-TW"/>
              <a:t>/15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8133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Entropy coding</a:t>
            </a:r>
          </a:p>
          <a:p>
            <a:pPr lvl="1"/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Such as arithmetic code, Huffman code, </a:t>
            </a:r>
            <a:r>
              <a:rPr lang="en-US" altLang="zh-TW" sz="2000" dirty="0" err="1">
                <a:latin typeface="Arial" panose="020B0604020202020204" pitchFamily="34" charset="0"/>
                <a:cs typeface="Arial" panose="020B0604020202020204" pitchFamily="34" charset="0"/>
              </a:rPr>
              <a:t>Golomb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 code …</a:t>
            </a:r>
          </a:p>
          <a:p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For a given </a:t>
            </a:r>
            <a:r>
              <a:rPr lang="en-US" altLang="zh-TW" sz="2800" i="1" dirty="0">
                <a:latin typeface="Arial" panose="020B0604020202020204" pitchFamily="34" charset="0"/>
                <a:cs typeface="Arial" panose="020B0604020202020204" pitchFamily="34" charset="0"/>
              </a:rPr>
              <a:t>X, </a:t>
            </a: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arithmetic code can easily approach its entropy. </a:t>
            </a:r>
          </a:p>
          <a:p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Simply put, arithmetic code codes the input symbol based on its probability.</a:t>
            </a:r>
            <a:endParaRPr lang="zh-TW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sz="3200" b="1" u="sng" dirty="0">
                <a:latin typeface="Arial" pitchFamily="34" charset="0"/>
                <a:cs typeface="Arial" pitchFamily="34" charset="0"/>
              </a:rPr>
              <a:t>Brief intro. to Data Compression</a:t>
            </a:r>
            <a:endParaRPr lang="zh-TW" altLang="en-US" sz="3200" b="1" u="sng" dirty="0"/>
          </a:p>
        </p:txBody>
      </p:sp>
      <p:pic>
        <p:nvPicPr>
          <p:cNvPr id="1028" name="Picture 4" descr="https://upload.wikimedia.org/wikipedia/commons/thumb/a/a4/Arithmetic_encoding.svg/400px-Arithmetic_encoding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633912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r>
              <a:rPr lang="en-US" altLang="zh-TW"/>
              <a:t>/15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0891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Trade-off between complexity and performance</a:t>
            </a:r>
            <a:b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(computation time/hardware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↔ </a:t>
            </a: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compression ratio)</a:t>
            </a:r>
            <a:endParaRPr lang="en-US" altLang="zh-TW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sz="3200" b="1" u="sng" dirty="0">
                <a:latin typeface="Arial" pitchFamily="34" charset="0"/>
                <a:cs typeface="Arial" pitchFamily="34" charset="0"/>
              </a:rPr>
              <a:t>Brief intro. to Data Compression</a:t>
            </a:r>
            <a:endParaRPr lang="zh-TW" altLang="en-US" sz="3200" b="1" u="sng" dirty="0"/>
          </a:p>
        </p:txBody>
      </p:sp>
      <p:pic>
        <p:nvPicPr>
          <p:cNvPr id="2050" name="Picture 2" descr="http://missingcloud.com/gif/GoodCheapFast_MissingCloud_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7842"/>
            <a:ext cx="2858844" cy="36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337061" y="6390695"/>
            <a:ext cx="4160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/>
              <a:t>http://missingcloud.com/gif/GoodCheapFast_MissingCloud_.gif</a:t>
            </a:r>
            <a:endParaRPr lang="zh-TW" altLang="en-US" sz="120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r>
              <a:rPr lang="en-US" altLang="zh-TW"/>
              <a:t>/15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5752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/>
          <p:cNvSpPr txBox="1">
            <a:spLocks/>
          </p:cNvSpPr>
          <p:nvPr/>
        </p:nvSpPr>
        <p:spPr>
          <a:xfrm>
            <a:off x="457200" y="274638"/>
            <a:ext cx="8229600" cy="495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en-US" altLang="ko-KR" sz="2000" b="1" dirty="0">
                <a:latin typeface="Adobe Gothic Std B" pitchFamily="34" charset="-128"/>
                <a:ea typeface="Adobe Gothic Std B" pitchFamily="34" charset="-128"/>
                <a:cs typeface="Arial" pitchFamily="34" charset="0"/>
              </a:rPr>
              <a:t>2.  Type of sources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lphaLcParenR"/>
            </a:pPr>
            <a:r>
              <a:rPr lang="en-US" altLang="ko-KR" sz="1600" b="1" dirty="0">
                <a:latin typeface="Adobe Gothic Std B" pitchFamily="34" charset="-128"/>
                <a:ea typeface="Adobe Gothic Std B" pitchFamily="34" charset="-128"/>
                <a:cs typeface="Arial" pitchFamily="34" charset="0"/>
              </a:rPr>
              <a:t>Text 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lphaLcParenR"/>
            </a:pPr>
            <a:r>
              <a:rPr lang="en-US" altLang="ko-KR" sz="1600" b="1" dirty="0">
                <a:latin typeface="Adobe Gothic Std B" pitchFamily="34" charset="-128"/>
                <a:ea typeface="Adobe Gothic Std B" pitchFamily="34" charset="-128"/>
                <a:cs typeface="Arial" pitchFamily="34" charset="0"/>
              </a:rPr>
              <a:t>Image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lphaLcParenR"/>
            </a:pPr>
            <a:r>
              <a:rPr lang="en-US" altLang="ko-KR" sz="1600" b="1" dirty="0">
                <a:latin typeface="Adobe Gothic Std B" pitchFamily="34" charset="-128"/>
                <a:ea typeface="Adobe Gothic Std B" pitchFamily="34" charset="-128"/>
                <a:cs typeface="Arial" pitchFamily="34" charset="0"/>
              </a:rPr>
              <a:t>Audio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lphaLcParenR"/>
            </a:pPr>
            <a:r>
              <a:rPr lang="en-US" altLang="ko-KR" sz="1600" b="1" dirty="0">
                <a:latin typeface="Adobe Gothic Std B" pitchFamily="34" charset="-128"/>
                <a:ea typeface="Adobe Gothic Std B" pitchFamily="34" charset="-128"/>
                <a:cs typeface="Arial" pitchFamily="34" charset="0"/>
              </a:rPr>
              <a:t>Video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lphaLcParenR"/>
            </a:pPr>
            <a:r>
              <a:rPr lang="en-US" altLang="ko-KR" sz="1600" b="1" dirty="0">
                <a:latin typeface="Adobe Gothic Std B" pitchFamily="34" charset="-128"/>
                <a:ea typeface="Adobe Gothic Std B" pitchFamily="34" charset="-128"/>
                <a:cs typeface="Arial" pitchFamily="34" charset="0"/>
              </a:rPr>
              <a:t>Music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lphaLcParenR"/>
            </a:pPr>
            <a:r>
              <a:rPr lang="en-US" altLang="ko-KR" sz="1600" b="1" dirty="0">
                <a:latin typeface="Adobe Gothic Std B" pitchFamily="34" charset="-128"/>
                <a:ea typeface="Adobe Gothic Std B" pitchFamily="34" charset="-128"/>
                <a:cs typeface="Arial" pitchFamily="34" charset="0"/>
              </a:rPr>
              <a:t>DNA sequence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7" t="-7118" r="61200" b="-9143"/>
          <a:stretch/>
        </p:blipFill>
        <p:spPr bwMode="auto">
          <a:xfrm>
            <a:off x="4654352" y="1196752"/>
            <a:ext cx="4032448" cy="352839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r>
              <a:rPr lang="en-US" altLang="zh-TW"/>
              <a:t>/15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654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ko-KR" sz="2400" b="1" u="sng" dirty="0">
                <a:latin typeface="Arial" pitchFamily="34" charset="0"/>
                <a:cs typeface="Arial" pitchFamily="34" charset="0"/>
              </a:rPr>
              <a:t>a). Text</a:t>
            </a:r>
          </a:p>
        </p:txBody>
      </p:sp>
      <p:pic>
        <p:nvPicPr>
          <p:cNvPr id="5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91963" y="5013176"/>
            <a:ext cx="8560073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document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61048"/>
            <a:ext cx="1358280" cy="135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接點: 弧形 18"/>
          <p:cNvCxnSpPr>
            <a:cxnSpLocks/>
          </p:cNvCxnSpPr>
          <p:nvPr/>
        </p:nvCxnSpPr>
        <p:spPr>
          <a:xfrm rot="16200000" flipV="1">
            <a:off x="3363542" y="4277418"/>
            <a:ext cx="1336796" cy="792088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457200" y="1205735"/>
            <a:ext cx="844942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Examples: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LZ</a:t>
            </a:r>
            <a:r>
              <a:rPr lang="zh-TW" altLang="en-US" dirty="0"/>
              <a:t> </a:t>
            </a:r>
            <a:r>
              <a:rPr lang="en-US" altLang="zh-TW" dirty="0"/>
              <a:t>family: LZ77, LZW, ROLZ, LZP… a lot of variations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PPM: Prediction by Partial Matching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SR: Symbol Ranking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BWT: Burrows Wheeler Transform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ST: Sort Transform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DMC: Dynamic Markov Coding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CM: Context Mixing</a:t>
            </a:r>
          </a:p>
          <a:p>
            <a:r>
              <a:rPr lang="en-US" altLang="zh-TW" dirty="0"/>
              <a:t>Best algorithm?:</a:t>
            </a:r>
            <a:r>
              <a:rPr lang="zh-TW" altLang="en-US" dirty="0"/>
              <a:t> </a:t>
            </a:r>
            <a:r>
              <a:rPr lang="en-US" altLang="zh-TW" dirty="0">
                <a:hlinkClick r:id="rId5"/>
              </a:rPr>
              <a:t>https://www.quora.com/What-is-the-best-text-compression-algorithm </a:t>
            </a:r>
            <a:endParaRPr lang="zh-TW" altLang="en-US" dirty="0"/>
          </a:p>
        </p:txBody>
      </p:sp>
      <p:cxnSp>
        <p:nvCxnSpPr>
          <p:cNvPr id="26" name="接點: 弧形 25"/>
          <p:cNvCxnSpPr>
            <a:cxnSpLocks/>
          </p:cNvCxnSpPr>
          <p:nvPr/>
        </p:nvCxnSpPr>
        <p:spPr>
          <a:xfrm rot="10800000" flipV="1">
            <a:off x="5724128" y="1305618"/>
            <a:ext cx="720080" cy="340818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6444208" y="976937"/>
            <a:ext cx="1333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Winzip</a:t>
            </a:r>
            <a:r>
              <a:rPr lang="en-US" altLang="zh-TW" dirty="0"/>
              <a:t>…etc.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457200" y="6118280"/>
            <a:ext cx="5301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Further reading: </a:t>
            </a:r>
            <a:r>
              <a:rPr lang="en-US" altLang="zh-TW" dirty="0">
                <a:hlinkClick r:id="rId6"/>
              </a:rPr>
              <a:t>http://mattmahoney.net/dc/dce.html</a:t>
            </a:r>
            <a:br>
              <a:rPr lang="en-US" altLang="zh-TW" dirty="0"/>
            </a:br>
            <a:r>
              <a:rPr lang="en-US" altLang="zh-TW" dirty="0"/>
              <a:t>                              </a:t>
            </a:r>
            <a:r>
              <a:rPr lang="en-US" altLang="zh-TW" dirty="0">
                <a:hlinkClick r:id="rId7"/>
              </a:rPr>
              <a:t>http://mattmahoney.net/dc/text.html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r>
              <a:rPr lang="en-US" altLang="zh-TW"/>
              <a:t>/15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708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1674</TotalTime>
  <Words>422</Words>
  <Application>Microsoft Office PowerPoint</Application>
  <PresentationFormat>如螢幕大小 (4:3)</PresentationFormat>
  <Paragraphs>109</Paragraphs>
  <Slides>15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Adobe Gothic Std B</vt:lpstr>
      <vt:lpstr>맑은 고딕</vt:lpstr>
      <vt:lpstr>新細明體</vt:lpstr>
      <vt:lpstr>Arial</vt:lpstr>
      <vt:lpstr>Calibri</vt:lpstr>
      <vt:lpstr>Times New Roman</vt:lpstr>
      <vt:lpstr>Office 佈景主題</vt:lpstr>
      <vt:lpstr>PowerPoint 簡報</vt:lpstr>
      <vt:lpstr> Table of Contents</vt:lpstr>
      <vt:lpstr>PowerPoint 簡報</vt:lpstr>
      <vt:lpstr>Brief intro. to Data Compression</vt:lpstr>
      <vt:lpstr>Brief intro. to Data Compression</vt:lpstr>
      <vt:lpstr>Brief intro. to Data Compression</vt:lpstr>
      <vt:lpstr>Brief intro. to Data Compression</vt:lpstr>
      <vt:lpstr>PowerPoint 簡報</vt:lpstr>
      <vt:lpstr>a). Text</vt:lpstr>
      <vt:lpstr>b). Image</vt:lpstr>
      <vt:lpstr>b). Image</vt:lpstr>
      <vt:lpstr>c). Audio</vt:lpstr>
      <vt:lpstr>d). Video</vt:lpstr>
      <vt:lpstr>e). DNA sequence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ihwang</cp:lastModifiedBy>
  <cp:revision>53</cp:revision>
  <dcterms:created xsi:type="dcterms:W3CDTF">2016-12-27T10:31:47Z</dcterms:created>
  <dcterms:modified xsi:type="dcterms:W3CDTF">2017-02-05T10:43:10Z</dcterms:modified>
</cp:coreProperties>
</file>