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3" r:id="rId4"/>
    <p:sldId id="262" r:id="rId5"/>
    <p:sldId id="258" r:id="rId6"/>
    <p:sldId id="266" r:id="rId7"/>
    <p:sldId id="260" r:id="rId8"/>
    <p:sldId id="265" r:id="rId9"/>
    <p:sldId id="264" r:id="rId10"/>
    <p:sldId id="267" r:id="rId11"/>
    <p:sldId id="270" r:id="rId12"/>
    <p:sldId id="268" r:id="rId13"/>
    <p:sldId id="272" r:id="rId14"/>
    <p:sldId id="273" r:id="rId15"/>
    <p:sldId id="274" r:id="rId16"/>
    <p:sldId id="259" r:id="rId17"/>
    <p:sldId id="26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0482C-470D-4604-A2D4-5BC92EFE44AA}" type="datetimeFigureOut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E25F7-0329-47CC-8174-532104A255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2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F1F18-8614-4BFD-A79E-0A171676C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F25BE59-92C2-4A2A-9F67-1F441B84A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11B44A-4CBC-4D6E-843D-1A0E4872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BCBA-0F07-4F19-A54C-8C2741F1FA3F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2A1BC4-F4F8-48B5-AB3D-A70408E6A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E629CBB-360E-4579-AEC0-C0BA2BBB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21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1C463-E944-4E66-847C-06E5C6F7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14BB870-CF85-404C-96D8-B3D378FE7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4D2904-A0FF-4C03-8D71-7C939C9CC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3751-4CB4-44AA-9DDB-7534574EE9C1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008ACF3-9829-4714-A148-C80AD197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175460-7680-4BB6-ADE5-9AC55FB43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16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519C21F-60A7-481F-AB9B-99309D2DC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3ADD1C-F3C5-400D-96E4-A58B000ED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E15CB6-E8DF-4893-BD5A-14BEC1BD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2DB8-7474-42B9-AF9B-44FDD23A7A24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1C86AF-A6B3-4FE3-B677-078880938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9A7C8E-F2F5-48C2-A0ED-FDC9E2743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83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52E99A-18FD-46A6-9A34-A5738AB61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10C2EEF-6F91-467C-A4CF-1DCC9F4B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023C44-20F1-48BE-9E1C-0DFC6E6E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A560-B173-47D8-86DA-0FE84F901278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BF88CC-F1FE-4A08-9A83-97CCAAFE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6DC2CB-64AD-4772-9BB2-C571D4D7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9CA7D6-CED1-411D-8F5C-E26E09778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298838-EED9-4ED5-B7CC-DDAD6366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BDA7F3-8591-4D45-B5E2-349517AE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350B2-414A-47DA-826A-1BF433493905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715342-3260-473B-80A2-61388A44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F12D406-71DF-44B3-AD8F-181BC4050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006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76665-2631-4888-87BA-D0EEDB03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C12FFE-B66A-4542-894F-310E7154B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5B2B8DB-1A0E-413A-BB83-988F5EA4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80E2495-1FEA-4868-8A6C-8D4A2EC3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FE6B-0900-4E58-970A-54BF98B28EA7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9378D7-F4D3-49BC-8BC1-632FCFAE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220480-0578-44D9-ACD6-D3674339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87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C21BD8-9B0A-4D5A-ACA7-8C947D24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280D65A-74C6-4536-8FED-49AC0E3E3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D6A2EF-7FF4-434F-AE70-56E1877F0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22D6732-1B3A-473E-95F6-8052C1D22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982C32F-1E7B-4D96-ACE1-387766851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94238F2-A2B6-4893-92E8-9AD227AE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F7A6-EC87-4C38-8102-085670AA7B1F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539CBD-99EC-41F6-84D1-C464CD1D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4E8AD2A-AC97-4456-AAB4-6F56A671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3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131217-4EFF-4709-86F3-8C7E44BB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9858537-38EF-4C30-9A95-4412344B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DD25-FD8C-4027-BC20-F93B6BBB60A2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AC7944-B8E8-4974-85E7-9DF17A94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ED2102B-3014-4F43-B3BB-821131F0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04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6A72774-1519-4FBB-8992-93FEB917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3E62-DF4A-4E6B-8A22-6365B8A27375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4637867-6062-4915-92C6-4A944D2A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0BFD9F-52C5-49AC-BA4F-A1935A62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5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B23244-C547-4C75-85E4-B1589FFF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E61F40-7FDD-40BB-AECB-E858917C4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C09BBA6-16CD-400D-A299-24CDD252D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6D5367D-E2EE-43A0-9B6E-72214D565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033E4-22B2-46E9-B6FA-B26ADC53AED2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2FA551-307C-499E-B160-B94AE07C1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097635E-7F34-4EC9-8243-76852532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624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C42E9-BE12-4CA3-821B-34D3F91A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2803115-2EE4-442D-B599-63B1FD15A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2CBEB3-65EA-47EF-B60C-FD3FB5350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7908AD-CF42-4ABB-84FC-700D87D8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6EF8-AE46-40DE-8411-5C94B0783041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154A82-681D-4707-B9AB-A97099D2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72E16AB-082A-4F44-B779-14A54590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79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6DAD92-56D0-46D5-AB61-2DA7ADD3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2D92EF-620F-453B-BDE9-D0CB220C1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D0B816-70A8-47AE-9E2B-D8B394FDD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ED8EB-E552-48C0-A789-03ACB719EE69}" type="datetime1">
              <a:rPr lang="zh-TW" altLang="en-US" smtClean="0"/>
              <a:t>2023/5/30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91CEC1-12D4-42D2-8C1C-1748F1F8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7CBE7F-E751-4245-85F4-994DCB1AC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E699E-0D2C-43C8-BF10-FD3C4A7B0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76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hih-sheng-huang821.medium.com/%E6%B7%B1%E5%BA%A6%E5%AD%B8%E7%BF%92-%E7%89%A9%E4%BB%B6%E5%81%B5%E6%B8%AC%E4%B8%8A%E7%9A%84%E6%A8%A1%E5%9E%8B%E7%B5%90%E6%A7%8B%E8%AE%8A%E5%8C%96-e23fd928ee5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medium.com/@c.c.lo/yolo-%E4%BB%8B%E7%B4%B9-4307e79524f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@c.c.lo/yolo-%E4%BB%8B%E7%B4%B9-4307e79524fe" TargetMode="External"/><Relationship Id="rId3" Type="http://schemas.openxmlformats.org/officeDocument/2006/relationships/hyperlink" Target="https://medium.com/lifes-a-struggle/hog-svm-c2fb01304c0" TargetMode="External"/><Relationship Id="rId7" Type="http://schemas.openxmlformats.org/officeDocument/2006/relationships/hyperlink" Target="https://chih-sheng-huang821.medium.com/%E6%B7%B1%E5%BA%A6%E5%AD%B8%E7%BF%92-%E7%89%A9%E4%BB%B6%E5%81%B5%E6%B8%AC-you-only-look-once-yolo-4fb9cf49453c" TargetMode="External"/><Relationship Id="rId2" Type="http://schemas.openxmlformats.org/officeDocument/2006/relationships/hyperlink" Target="https://arxiv.org/abs/1905.050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1506.02640" TargetMode="External"/><Relationship Id="rId5" Type="http://schemas.openxmlformats.org/officeDocument/2006/relationships/hyperlink" Target="https://chih-sheng-huang821.medium.com/%E6%B7%B1%E5%BA%A6%E5%AD%B8%E7%BF%92-%E7%89%A9%E4%BB%B6%E5%81%B5%E6%B8%AC%E4%B8%8A%E7%9A%84%E6%A8%A1%E5%9E%8B%E7%B5%90%E6%A7%8B%E8%AE%8A%E5%8C%96-e23fd928ee59" TargetMode="External"/><Relationship Id="rId4" Type="http://schemas.openxmlformats.org/officeDocument/2006/relationships/hyperlink" Target="https://learnopencv.com/histogram-of-oriented-gradient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cv.com/histogram-of-oriented-gradients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cv.com/histogram-of-oriented-gradient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opencv.com/histogram-of-oriented-gradien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opencv.com/histogram-of-oriented-gradients/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2EBA72-5542-4207-A07D-38AD35A7B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Object Detection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FC69204-8EDB-46C0-9F1F-5942D2FC6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DISP Lab </a:t>
            </a:r>
          </a:p>
          <a:p>
            <a:r>
              <a:rPr lang="en-US" altLang="zh-TW" dirty="0"/>
              <a:t>2023/05/30 Group Meeting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顏勁賢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FD207C8-E44F-49C6-AEE9-DD713A9A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44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/>
              <a:t>One Stage and Two Stage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73B43E8-308C-4C01-9FFD-62CB350EE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99" y="3116168"/>
            <a:ext cx="5591457" cy="164546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77795ED-6971-465E-9AF8-08BB44862BF3}"/>
              </a:ext>
            </a:extLst>
          </p:cNvPr>
          <p:cNvSpPr txBox="1"/>
          <p:nvPr/>
        </p:nvSpPr>
        <p:spPr>
          <a:xfrm>
            <a:off x="3882581" y="4966210"/>
            <a:ext cx="26693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[5] Tommy Huang. 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深度學習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物件偵測上的模型結構變化</a:t>
            </a: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67D3612-8A3D-4E8D-87B2-B8AD83623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7232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/>
              <a:t>The YOLO Detection System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4B86E53-8E82-4E55-908B-12FEDD9F8A0F}"/>
              </a:ext>
            </a:extLst>
          </p:cNvPr>
          <p:cNvSpPr txBox="1"/>
          <p:nvPr/>
        </p:nvSpPr>
        <p:spPr>
          <a:xfrm>
            <a:off x="6292913" y="5452136"/>
            <a:ext cx="5296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[6] Joseph Redmon, Santosh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Divvala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Ross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Girshick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Ali Farhadi. “You Only Look Once: Unified, Real-Time Object Detection”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E4A024C-F15C-4EF1-B6D7-300C0C7B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81" y="2957799"/>
            <a:ext cx="4425508" cy="24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60D609BC-3C03-4ACD-8EDA-919AA2DB2D1F}"/>
              </a:ext>
            </a:extLst>
          </p:cNvPr>
          <p:cNvSpPr txBox="1"/>
          <p:nvPr/>
        </p:nvSpPr>
        <p:spPr>
          <a:xfrm>
            <a:off x="1090341" y="2421394"/>
            <a:ext cx="5166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/>
              <a:t>Resizes the input image to 448 x 448</a:t>
            </a:r>
          </a:p>
          <a:p>
            <a:pPr marL="342900" indent="-342900">
              <a:buAutoNum type="arabicPeriod"/>
            </a:pPr>
            <a:r>
              <a:rPr lang="en-US" altLang="zh-TW" dirty="0"/>
              <a:t>Runs a single convolutional network on the image</a:t>
            </a:r>
          </a:p>
          <a:p>
            <a:pPr marL="342900" indent="-342900">
              <a:buAutoNum type="arabicPeriod"/>
            </a:pPr>
            <a:r>
              <a:rPr lang="en-US" altLang="zh-TW" dirty="0"/>
              <a:t>Thresholds the resulting detections by the model’s confidence</a:t>
            </a:r>
            <a:endParaRPr lang="zh-TW" alt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AD0D34D3-0E22-4E30-ACCB-B8318BE0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954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/>
              <a:t>The Architecture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7795ED-6971-465E-9AF8-08BB44862BF3}"/>
              </a:ext>
            </a:extLst>
          </p:cNvPr>
          <p:cNvSpPr txBox="1"/>
          <p:nvPr/>
        </p:nvSpPr>
        <p:spPr>
          <a:xfrm>
            <a:off x="3447678" y="5929677"/>
            <a:ext cx="5296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[6] Joseph Redmon, Santosh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Divvala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Ross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Girshick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Ali Farhadi. “You Only Look Once: Unified, Real-Time Object Detection”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155C0C-CD49-4D68-A2CE-3D738E78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513" y="2721902"/>
            <a:ext cx="6898797" cy="2899669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3F1050-1F74-44C7-8514-A1D92D33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475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/>
              <a:t>Unified Detection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7795ED-6971-465E-9AF8-08BB44862BF3}"/>
              </a:ext>
            </a:extLst>
          </p:cNvPr>
          <p:cNvSpPr txBox="1"/>
          <p:nvPr/>
        </p:nvSpPr>
        <p:spPr>
          <a:xfrm>
            <a:off x="1259139" y="6037399"/>
            <a:ext cx="5296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[6] Joseph Redmon, Santosh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Divvala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Ross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Girshick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Ali Farhadi. “You Only Look Once: Unified, Real-Time Object Detection”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F9E125F-5E53-44D2-BB21-F48DE2D39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39" y="2472990"/>
            <a:ext cx="5602651" cy="35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5E29662-00E2-43CA-9582-A4324C9B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729" y="3647128"/>
            <a:ext cx="4484306" cy="559112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D6EC5EDD-A749-4F3F-ADC6-85CA9AD8EDC9}"/>
              </a:ext>
            </a:extLst>
          </p:cNvPr>
          <p:cNvSpPr txBox="1"/>
          <p:nvPr/>
        </p:nvSpPr>
        <p:spPr>
          <a:xfrm>
            <a:off x="7282729" y="6032772"/>
            <a:ext cx="609467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[8]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C.C.Lo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YOLO — You Only Look Once 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介紹</a:t>
            </a:r>
            <a:r>
              <a: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Medium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76F2A75-8B06-4C0F-B050-0099C2036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166" y="4437313"/>
            <a:ext cx="4632099" cy="475834"/>
          </a:xfrm>
          <a:prstGeom prst="rect">
            <a:avLst/>
          </a:prstGeom>
        </p:spPr>
      </p:pic>
      <p:sp>
        <p:nvSpPr>
          <p:cNvPr id="12" name="投影片編號版面配置區 11">
            <a:extLst>
              <a:ext uri="{FF2B5EF4-FFF2-40B4-BE49-F238E27FC236}">
                <a16:creationId xmlns:a16="http://schemas.microsoft.com/office/drawing/2014/main" id="{8FD2E0E9-7688-48C8-9A52-8D99A810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30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>
                <a:solidFill>
                  <a:srgbClr val="292929"/>
                </a:solidFill>
                <a:latin typeface="source-serif-pro"/>
              </a:rPr>
              <a:t>P</a:t>
            </a:r>
            <a:r>
              <a:rPr lang="en-US" altLang="zh-TW" b="0" i="0" dirty="0">
                <a:solidFill>
                  <a:srgbClr val="292929"/>
                </a:solidFill>
                <a:effectLst/>
                <a:latin typeface="source-serif-pro"/>
              </a:rPr>
              <a:t>retrain first 20 convolutional layers on the ImageNet 1000-class competition dataset.</a:t>
            </a:r>
          </a:p>
          <a:p>
            <a:r>
              <a:rPr lang="en-US" altLang="zh-TW" dirty="0"/>
              <a:t>Top-5 Accuracy 88%</a:t>
            </a:r>
          </a:p>
          <a:p>
            <a:r>
              <a:rPr lang="en-US" altLang="zh-TW" dirty="0"/>
              <a:t>Loss Function (Sum-Squared Error)</a:t>
            </a:r>
          </a:p>
          <a:p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7795ED-6971-465E-9AF8-08BB44862BF3}"/>
              </a:ext>
            </a:extLst>
          </p:cNvPr>
          <p:cNvSpPr txBox="1"/>
          <p:nvPr/>
        </p:nvSpPr>
        <p:spPr>
          <a:xfrm>
            <a:off x="6252559" y="5929677"/>
            <a:ext cx="52966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[6] Joseph Redmon, Santosh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Divvala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Ross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Girshick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Ali Farhadi. “You Only Look Once: Unified, Real-Time Object Detection”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EF2BBB7-A0AB-4288-A448-A8C8AC8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71" y="2870420"/>
            <a:ext cx="4378135" cy="280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39BFF8-0190-40BE-B702-50E49C4D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92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E8EA75-6958-4B47-887C-CE3A87C5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YOLO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890BD8-3D63-4461-8E6A-BD949A78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3783"/>
            <a:ext cx="10515600" cy="4351338"/>
          </a:xfrm>
        </p:spPr>
        <p:txBody>
          <a:bodyPr/>
          <a:lstStyle/>
          <a:p>
            <a:r>
              <a:rPr lang="en-US" altLang="zh-TW" dirty="0"/>
              <a:t>Limitations of YOLO</a:t>
            </a:r>
          </a:p>
          <a:p>
            <a:r>
              <a:rPr lang="en-US" altLang="zh-TW" dirty="0"/>
              <a:t>Hard to detect small object</a:t>
            </a:r>
          </a:p>
          <a:p>
            <a:r>
              <a:rPr lang="en-US" altLang="zh-TW" dirty="0"/>
              <a:t>Number of Class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0D6E92-E70A-4143-8B06-0C6871DC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26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5E2176-81BA-45C1-842B-D7A5C743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B07ED-ECFB-41D7-B0DB-EAB0DF72C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1400" dirty="0"/>
              <a:t>[1] </a:t>
            </a:r>
            <a:r>
              <a:rPr lang="en-US" altLang="zh-TW" sz="1400" dirty="0" err="1"/>
              <a:t>Zhengxia</a:t>
            </a:r>
            <a:r>
              <a:rPr lang="en-US" altLang="zh-TW" sz="1400" dirty="0"/>
              <a:t> Zou , </a:t>
            </a:r>
            <a:r>
              <a:rPr lang="en-US" altLang="zh-TW" sz="1400" dirty="0" err="1"/>
              <a:t>Keyan</a:t>
            </a:r>
            <a:r>
              <a:rPr lang="en-US" altLang="zh-TW" sz="1400" dirty="0"/>
              <a:t> Chen, </a:t>
            </a:r>
            <a:r>
              <a:rPr lang="en-US" altLang="zh-TW" sz="1400" dirty="0" err="1"/>
              <a:t>Zhenwei</a:t>
            </a:r>
            <a:r>
              <a:rPr lang="en-US" altLang="zh-TW" sz="1400" dirty="0"/>
              <a:t> Shi, </a:t>
            </a:r>
            <a:r>
              <a:rPr lang="en-US" altLang="zh-TW" sz="1400" dirty="0" err="1"/>
              <a:t>Yuhong</a:t>
            </a:r>
            <a:r>
              <a:rPr lang="en-US" altLang="zh-TW" sz="1400" dirty="0"/>
              <a:t> Guo, and </a:t>
            </a:r>
            <a:r>
              <a:rPr lang="en-US" altLang="zh-TW" sz="1400" dirty="0" err="1"/>
              <a:t>Jieping</a:t>
            </a:r>
            <a:r>
              <a:rPr lang="en-US" altLang="zh-TW" sz="1400" dirty="0"/>
              <a:t> Ye. “Object Detection in 20 Years: A Survey” </a:t>
            </a:r>
            <a:r>
              <a:rPr lang="en-US" altLang="zh-TW" sz="1400" dirty="0">
                <a:hlinkClick r:id="rId2"/>
              </a:rPr>
              <a:t>arXiv:1905.05055</a:t>
            </a:r>
            <a:r>
              <a:rPr lang="en-US" altLang="zh-TW" sz="1400" dirty="0"/>
              <a:t>[cs.CV]</a:t>
            </a:r>
          </a:p>
          <a:p>
            <a:r>
              <a:rPr lang="en-US" altLang="zh-TW" sz="1400" dirty="0"/>
              <a:t>[2] N. </a:t>
            </a:r>
            <a:r>
              <a:rPr lang="en-US" altLang="zh-TW" sz="1400" dirty="0" err="1"/>
              <a:t>Dalal</a:t>
            </a:r>
            <a:r>
              <a:rPr lang="en-US" altLang="zh-TW" sz="1400" dirty="0"/>
              <a:t> and B. </a:t>
            </a:r>
            <a:r>
              <a:rPr lang="en-US" altLang="zh-TW" sz="1400" dirty="0" err="1"/>
              <a:t>Triggs</a:t>
            </a:r>
            <a:r>
              <a:rPr lang="en-US" altLang="zh-TW" sz="1400" dirty="0"/>
              <a:t>. “Histograms of oriented gradients for human detection” 2005 IEEE Computer Society Conference on Computer Vision and Pattern Recognition (CVPR’05)</a:t>
            </a:r>
          </a:p>
          <a:p>
            <a:r>
              <a:rPr lang="en-US" altLang="zh-TW" sz="1400" dirty="0"/>
              <a:t>[3] Jeremy Pai. </a:t>
            </a:r>
            <a:r>
              <a:rPr lang="en-US" altLang="zh-TW" sz="1400" dirty="0">
                <a:hlinkClick r:id="rId3"/>
              </a:rPr>
              <a:t>Object Detection — HOG + SVM</a:t>
            </a:r>
            <a:r>
              <a:rPr lang="en-US" altLang="zh-TW" sz="1400" dirty="0"/>
              <a:t>. Medium</a:t>
            </a:r>
          </a:p>
          <a:p>
            <a:r>
              <a:rPr lang="en-US" altLang="zh-TW" sz="1400" dirty="0"/>
              <a:t>[4] Satya Mallick. </a:t>
            </a:r>
            <a:r>
              <a:rPr lang="en-US" altLang="zh-TW" sz="1400" dirty="0">
                <a:hlinkClick r:id="rId4"/>
              </a:rPr>
              <a:t>Histogram of Oriented Gradients explained using OpenCV</a:t>
            </a:r>
            <a:endParaRPr lang="en-US" altLang="zh-TW" sz="1400" dirty="0"/>
          </a:p>
          <a:p>
            <a:r>
              <a:rPr lang="en-US" altLang="zh-TW" sz="1400" dirty="0"/>
              <a:t>[5] Tommy Huang.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深度學習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: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物件偵測上的模型結構變化 </a:t>
            </a:r>
            <a:r>
              <a:rPr lang="en-US" altLang="zh-TW" sz="1400" dirty="0"/>
              <a:t>Medium</a:t>
            </a:r>
          </a:p>
          <a:p>
            <a:r>
              <a:rPr lang="en-US" altLang="zh-TW" sz="1400" dirty="0"/>
              <a:t>[6] Joseph Redmon, Santosh </a:t>
            </a:r>
            <a:r>
              <a:rPr lang="en-US" altLang="zh-TW" sz="1400" dirty="0" err="1"/>
              <a:t>Divvala</a:t>
            </a:r>
            <a:r>
              <a:rPr lang="en-US" altLang="zh-TW" sz="1400" dirty="0"/>
              <a:t>, Ross </a:t>
            </a:r>
            <a:r>
              <a:rPr lang="en-US" altLang="zh-TW" sz="1400" dirty="0" err="1"/>
              <a:t>Girshick</a:t>
            </a:r>
            <a:r>
              <a:rPr lang="en-US" altLang="zh-TW" sz="1400" dirty="0"/>
              <a:t>, Ali Farhadi. “You Only Look Once: Unified, Real-Time Object Detection” </a:t>
            </a:r>
            <a:r>
              <a:rPr lang="en-US" altLang="zh-TW" sz="1400" dirty="0">
                <a:hlinkClick r:id="rId6"/>
              </a:rPr>
              <a:t>arXiv:1506.02640 </a:t>
            </a:r>
            <a:r>
              <a:rPr lang="en-US" altLang="zh-TW" sz="1400" dirty="0"/>
              <a:t>[cs.CV]</a:t>
            </a:r>
          </a:p>
          <a:p>
            <a:r>
              <a:rPr lang="en-US" altLang="zh-TW" sz="1400" dirty="0"/>
              <a:t>[7] Tommy Huang.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深度學習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物件偵測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7"/>
              </a:rPr>
              <a:t>:You Only Look Once (YOLO)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/>
              <a:t>Medium</a:t>
            </a:r>
          </a:p>
          <a:p>
            <a:r>
              <a:rPr lang="en-US" altLang="zh-TW" sz="1400" dirty="0"/>
              <a:t>[8] </a:t>
            </a:r>
            <a:r>
              <a:rPr lang="en-US" altLang="zh-TW" sz="1400" dirty="0" err="1"/>
              <a:t>C.C.Lo</a:t>
            </a:r>
            <a:r>
              <a:rPr lang="en-US" altLang="zh-TW" sz="1400" dirty="0"/>
              <a:t>.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YOLO — You Only Look Once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介紹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dirty="0"/>
              <a:t>Medium</a:t>
            </a:r>
          </a:p>
          <a:p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400" dirty="0"/>
          </a:p>
          <a:p>
            <a:endParaRPr lang="zh-TW" altLang="en-US" sz="140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A12B858-6764-4A48-B5BE-B73837F1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2193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0360A1C-FBC1-4CFD-BCDE-807344CB641E}"/>
              </a:ext>
            </a:extLst>
          </p:cNvPr>
          <p:cNvSpPr txBox="1"/>
          <p:nvPr/>
        </p:nvSpPr>
        <p:spPr>
          <a:xfrm>
            <a:off x="3395719" y="3044279"/>
            <a:ext cx="7111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latin typeface="+mj-lt"/>
                <a:ea typeface="+mj-ea"/>
                <a:cs typeface="+mj-cs"/>
              </a:rPr>
              <a:t>Thanks for Listening!</a:t>
            </a:r>
            <a:endParaRPr lang="zh-TW" alt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D477B9-4EEF-4785-A611-5EEEDB441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45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80C46C-CB63-4C2F-B719-AED9D05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FCFD40-98B3-44B7-820F-F6C2C032C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Introduction of Object Detection</a:t>
            </a:r>
          </a:p>
          <a:p>
            <a:r>
              <a:rPr lang="en-US" altLang="zh-TW" dirty="0"/>
              <a:t>HOG + SVM</a:t>
            </a:r>
          </a:p>
          <a:p>
            <a:r>
              <a:rPr lang="en-US" altLang="zh-TW" dirty="0"/>
              <a:t>YOLO</a:t>
            </a:r>
          </a:p>
          <a:p>
            <a:r>
              <a:rPr lang="en-US" altLang="zh-TW" dirty="0"/>
              <a:t>Reference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846AB6-E2DB-429E-A763-5531E711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40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4DA80F-EEFC-421B-8DEC-C5E9D767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of Object Detection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365155C-4363-4A9E-A30E-12618A75E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Object</a:t>
            </a:r>
            <a:r>
              <a:rPr lang="zh-TW" altLang="en-US" dirty="0"/>
              <a:t> </a:t>
            </a:r>
            <a:r>
              <a:rPr lang="en-US" altLang="zh-TW" dirty="0"/>
              <a:t>Detection?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4C6A343-44FD-4434-A203-C3EA862E4E90}"/>
              </a:ext>
            </a:extLst>
          </p:cNvPr>
          <p:cNvSpPr txBox="1"/>
          <p:nvPr/>
        </p:nvSpPr>
        <p:spPr>
          <a:xfrm>
            <a:off x="2532754" y="4603548"/>
            <a:ext cx="5022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Zhengxia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Zou 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Keyan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Chen,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Zhenwei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Shi,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Yuhong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Guo, and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Jieping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Ye. “Object Detection in 20 Years: A Survey”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EE12BE9-30E3-4427-BB5B-AB9C4CC58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754" y="2695636"/>
            <a:ext cx="5057582" cy="1735083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F2F2FEA8-4A12-4D47-962E-D2DCEB48E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972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4DA80F-EEFC-421B-8DEC-C5E9D767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 of Object Detection</a:t>
            </a:r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71ECA06B-126B-412C-BBF3-D7000B27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46" y="2246346"/>
            <a:ext cx="6867941" cy="236530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34C6A343-44FD-4434-A203-C3EA862E4E90}"/>
              </a:ext>
            </a:extLst>
          </p:cNvPr>
          <p:cNvSpPr txBox="1"/>
          <p:nvPr/>
        </p:nvSpPr>
        <p:spPr>
          <a:xfrm>
            <a:off x="2407171" y="4705584"/>
            <a:ext cx="50225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[1]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Zhengxia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Zou 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Keyan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Chen,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Zhenwei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Shi,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Yuhong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Guo, and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Jieping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Ye. “Object Detection in 20 Years: A Survey”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AEAECFB1-C714-4F08-A6B7-FED41F7D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3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09FC1C-1D13-4074-881C-ED665296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HOG + SVM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5F3EDB5-9955-45D1-B732-C7866421E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183" y="3132248"/>
            <a:ext cx="9579062" cy="1511313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7E5D3D86-5848-4F7C-A4B2-96C19E7AB5D2}"/>
              </a:ext>
            </a:extLst>
          </p:cNvPr>
          <p:cNvSpPr txBox="1"/>
          <p:nvPr/>
        </p:nvSpPr>
        <p:spPr>
          <a:xfrm>
            <a:off x="1530209" y="5446405"/>
            <a:ext cx="7604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[2] N.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Dalal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B. </a:t>
            </a:r>
            <a:r>
              <a:rPr lang="en-US" altLang="zh-TW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Triggs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“Histograms of oriented gradients for human detection” 2005 IEEE Computer Society Conference on Computer Vision and Pattern Recognition (CVPR'05)</a:t>
            </a:r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zh-TW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93C907F-F4A9-4377-9ACD-A5DB86E418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Overview of feature extraction and object detection</a:t>
            </a:r>
          </a:p>
          <a:p>
            <a:endParaRPr lang="zh-TW" alt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67FEB7ED-EB6B-4ED0-A569-66D6F6D3A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27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09FC1C-1D13-4074-881C-ED665296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HOG + SVM</a:t>
            </a:r>
            <a:endParaRPr lang="zh-TW" altLang="en-US" dirty="0"/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E93C907F-F4A9-4377-9ACD-A5DB86E4187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Preprocessing</a:t>
            </a:r>
            <a:endParaRPr lang="zh-TW" alt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C7D8AFA-1104-4AF0-B74B-5A92AF32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195" y="2859050"/>
            <a:ext cx="5737258" cy="285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53288446-CCE7-4F68-BE19-A1324ED7312D}"/>
              </a:ext>
            </a:extLst>
          </p:cNvPr>
          <p:cNvSpPr txBox="1"/>
          <p:nvPr/>
        </p:nvSpPr>
        <p:spPr>
          <a:xfrm>
            <a:off x="4376829" y="5718170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 Satya Mallick.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Histogram of Oriented Gradients explained using OpenCV</a:t>
            </a: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545879D1-72BF-464F-BD97-4887DFA3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39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2C404-E2FB-4E30-BB27-1C2708E6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HOG + SVM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7E2791-0FC0-44AE-8DA8-EBDE9BF4C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Gradient Computation</a:t>
            </a:r>
          </a:p>
          <a:p>
            <a:endParaRPr lang="en-US" altLang="zh-TW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zh-TW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0CA90A5-24BA-4013-9A51-DB7E7E212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51" y="2825718"/>
            <a:ext cx="2787005" cy="153043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5F3B4AF1-B11A-4EF1-A846-5CC07694A2F4}"/>
              </a:ext>
            </a:extLst>
          </p:cNvPr>
          <p:cNvSpPr txBox="1"/>
          <p:nvPr/>
        </p:nvSpPr>
        <p:spPr>
          <a:xfrm>
            <a:off x="4333660" y="5029137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 Satya Mallick.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Histogram of Oriented Gradients explained using OpenCV</a:t>
            </a: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2C7C48-2106-4404-A74C-9B87CCCF6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295" y="3210094"/>
            <a:ext cx="1272166" cy="886662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D1D46790-A702-487F-83A6-5EE58C74A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3800" y="2398904"/>
            <a:ext cx="3645087" cy="2216264"/>
          </a:xfrm>
          <a:prstGeom prst="rect">
            <a:avLst/>
          </a:prstGeom>
        </p:spPr>
      </p:pic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C580A357-D46A-47F4-B647-961B6A92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22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2C404-E2FB-4E30-BB27-1C2708E6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HOG + SVM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7E2791-0FC0-44AE-8DA8-EBDE9BF4C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altLang="zh-TW" dirty="0"/>
              <a:t>Histogram of Gradients</a:t>
            </a:r>
          </a:p>
          <a:p>
            <a:endParaRPr lang="en-US" altLang="zh-TW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F3B4AF1-B11A-4EF1-A846-5CC07694A2F4}"/>
              </a:ext>
            </a:extLst>
          </p:cNvPr>
          <p:cNvSpPr txBox="1"/>
          <p:nvPr/>
        </p:nvSpPr>
        <p:spPr>
          <a:xfrm>
            <a:off x="4435930" y="5761979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 Satya Mallick.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Histogram of Oriented Gradients explained using OpenCV</a:t>
            </a: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0E6202C-DB0E-4209-803B-A76A9737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78" y="2603770"/>
            <a:ext cx="4406798" cy="296979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7628ABE-7DB2-4B12-ACF0-7EBF23754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174" y="601607"/>
            <a:ext cx="3162463" cy="217816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7709724-4DAC-45B3-89C3-B218F3BD6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4998" y="3038067"/>
            <a:ext cx="3264068" cy="215911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329DD75E-E850-4146-952E-40F3E11C2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667" y="3305921"/>
            <a:ext cx="2730640" cy="1473276"/>
          </a:xfrm>
          <a:prstGeom prst="rect">
            <a:avLst/>
          </a:prstGeom>
        </p:spPr>
      </p:pic>
      <p:sp>
        <p:nvSpPr>
          <p:cNvPr id="16" name="投影片編號版面配置區 15">
            <a:extLst>
              <a:ext uri="{FF2B5EF4-FFF2-40B4-BE49-F238E27FC236}">
                <a16:creationId xmlns:a16="http://schemas.microsoft.com/office/drawing/2014/main" id="{FDDAD370-0B31-45F8-9755-8555763E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325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52C404-E2FB-4E30-BB27-1C2708E6D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HOG + SVM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7E2791-0FC0-44AE-8DA8-EBDE9BF4C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b="1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n-US" altLang="zh-TW" dirty="0"/>
          </a:p>
        </p:txBody>
      </p:sp>
      <p:pic>
        <p:nvPicPr>
          <p:cNvPr id="2050" name="Picture 2" descr="HOG 16x16 Block Normalization concept explained - histogram is normalized so they are not affected by lighting variations.">
            <a:extLst>
              <a:ext uri="{FF2B5EF4-FFF2-40B4-BE49-F238E27FC236}">
                <a16:creationId xmlns:a16="http://schemas.microsoft.com/office/drawing/2014/main" id="{9FC27855-091E-4054-88A7-40CD780399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05" y="2566989"/>
            <a:ext cx="1643635" cy="320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C82E1120-4D0F-4ABD-9594-7CF6151A1886}"/>
              </a:ext>
            </a:extLst>
          </p:cNvPr>
          <p:cNvSpPr txBox="1">
            <a:spLocks/>
          </p:cNvSpPr>
          <p:nvPr/>
        </p:nvSpPr>
        <p:spPr>
          <a:xfrm>
            <a:off x="919959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 </a:t>
            </a:r>
            <a:r>
              <a:rPr lang="en-US" altLang="zh-TW" dirty="0"/>
              <a:t>16×16 Block Normalization</a:t>
            </a:r>
          </a:p>
          <a:p>
            <a:endParaRPr lang="en-US" altLang="zh-TW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75B68F0-05C9-46B6-A651-CCF0B65B6F6A}"/>
              </a:ext>
            </a:extLst>
          </p:cNvPr>
          <p:cNvSpPr txBox="1"/>
          <p:nvPr/>
        </p:nvSpPr>
        <p:spPr>
          <a:xfrm>
            <a:off x="2026310" y="6096456"/>
            <a:ext cx="3320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[4] Satya Mallick. </a:t>
            </a:r>
            <a:r>
              <a:rPr lang="en-US" altLang="zh-TW" sz="8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Histogram of Oriented Gradients explained using OpenCV</a:t>
            </a:r>
            <a:endParaRPr lang="en-US" altLang="zh-TW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F79B2A48-CD15-44F5-B627-79BBBDCFE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045" y="2905098"/>
            <a:ext cx="920797" cy="104780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F1B6ED8-55A9-4781-B48B-901D026286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045" y="4511142"/>
            <a:ext cx="1092256" cy="571529"/>
          </a:xfrm>
          <a:prstGeom prst="rect">
            <a:avLst/>
          </a:prstGeom>
        </p:spPr>
      </p:pic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EC9D809F-E21E-4759-90B9-51D39B3B6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E699E-0D2C-43C8-BF10-FD3C4A7B002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86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635</Words>
  <Application>Microsoft Office PowerPoint</Application>
  <PresentationFormat>寬螢幕</PresentationFormat>
  <Paragraphs>84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source-serif-pro</vt:lpstr>
      <vt:lpstr>微軟正黑體</vt:lpstr>
      <vt:lpstr>Arial</vt:lpstr>
      <vt:lpstr>Calibri</vt:lpstr>
      <vt:lpstr>Calibri Light</vt:lpstr>
      <vt:lpstr>Georgia</vt:lpstr>
      <vt:lpstr>Poppins</vt:lpstr>
      <vt:lpstr>Office 佈景主題</vt:lpstr>
      <vt:lpstr>Object Detection</vt:lpstr>
      <vt:lpstr>Outline</vt:lpstr>
      <vt:lpstr>Introduction of Object Detection</vt:lpstr>
      <vt:lpstr>Introduction of Object Detection</vt:lpstr>
      <vt:lpstr>HOG + SVM</vt:lpstr>
      <vt:lpstr>HOG + SVM</vt:lpstr>
      <vt:lpstr>HOG + SVM</vt:lpstr>
      <vt:lpstr>HOG + SVM</vt:lpstr>
      <vt:lpstr>HOG + SVM</vt:lpstr>
      <vt:lpstr>YOLO</vt:lpstr>
      <vt:lpstr>YOLO</vt:lpstr>
      <vt:lpstr>YOLO</vt:lpstr>
      <vt:lpstr>YOLO</vt:lpstr>
      <vt:lpstr>YOLO</vt:lpstr>
      <vt:lpstr>YOLO</vt:lpstr>
      <vt:lpstr>Reference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Detetion</dc:title>
  <dc:creator>勁賢 顏</dc:creator>
  <cp:lastModifiedBy>勁賢 顏</cp:lastModifiedBy>
  <cp:revision>38</cp:revision>
  <dcterms:created xsi:type="dcterms:W3CDTF">2023-05-29T21:35:41Z</dcterms:created>
  <dcterms:modified xsi:type="dcterms:W3CDTF">2023-05-30T04:19:00Z</dcterms:modified>
</cp:coreProperties>
</file>