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2" r:id="rId4"/>
    <p:sldId id="258" r:id="rId5"/>
    <p:sldId id="257" r:id="rId6"/>
    <p:sldId id="260" r:id="rId7"/>
    <p:sldId id="263" r:id="rId8"/>
    <p:sldId id="261" r:id="rId9"/>
    <p:sldId id="264" r:id="rId10"/>
    <p:sldId id="266" r:id="rId11"/>
    <p:sldId id="268" r:id="rId12"/>
    <p:sldId id="265" r:id="rId13"/>
    <p:sldId id="273" r:id="rId14"/>
    <p:sldId id="267" r:id="rId15"/>
    <p:sldId id="269" r:id="rId16"/>
    <p:sldId id="271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0" r:id="rId27"/>
    <p:sldId id="283" r:id="rId28"/>
    <p:sldId id="282" r:id="rId29"/>
    <p:sldId id="284" r:id="rId30"/>
    <p:sldId id="286" r:id="rId31"/>
    <p:sldId id="289" r:id="rId32"/>
    <p:sldId id="287" r:id="rId33"/>
    <p:sldId id="292" r:id="rId34"/>
    <p:sldId id="288" r:id="rId35"/>
    <p:sldId id="291" r:id="rId36"/>
    <p:sldId id="285" r:id="rId37"/>
    <p:sldId id="27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1510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41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91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5645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263536"/>
            <a:ext cx="8595360" cy="49166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24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018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91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84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4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54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51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23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E8A0780-EE90-4AFC-8E0F-E18209B1B22D}" type="datetimeFigureOut">
              <a:rPr lang="zh-TW" altLang="en-US" smtClean="0"/>
              <a:t>2023/4/26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183F30E-8494-4534-B615-59C643C390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64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tp=&amp;arnumber=56366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eexplore.ieee.org/stamp/stamp.jsp?tp=&amp;arnumber=56366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tp=&amp;arnumber=563665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tp=&amp;arnumber=56366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01.01629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tp=&amp;arnumber=1716641" TargetMode="External"/><Relationship Id="rId2" Type="http://schemas.openxmlformats.org/officeDocument/2006/relationships/hyperlink" Target="https://homepages.inf.ed.ac.uk/rbf/CVonline/LOCAL_COPIES/MORSE/i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alyticsvidhya.com/blog/2021/09/active-contours-a-method-for-image-segmentation-in-computer-vision/" TargetMode="External"/><Relationship Id="rId5" Type="http://schemas.openxmlformats.org/officeDocument/2006/relationships/hyperlink" Target="https://arxiv.org/pdf/2001.01629.pdf" TargetMode="External"/><Relationship Id="rId4" Type="http://schemas.openxmlformats.org/officeDocument/2006/relationships/hyperlink" Target="https://ieeexplore.ieee.org/stamp/stamp.jsp?tp=&amp;arnumber=56366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A360E-8439-4072-911E-C61F68B42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Active Contours </a:t>
            </a:r>
            <a:br>
              <a:rPr lang="en-US" altLang="zh-TW" sz="6000" dirty="0"/>
            </a:br>
            <a:r>
              <a:rPr lang="en-US" altLang="zh-TW" sz="6000" dirty="0"/>
              <a:t>“Snake” Segmentation</a:t>
            </a:r>
            <a:endParaRPr lang="zh-TW" altLang="en-US" sz="6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98AA899-6C82-48E2-B606-C7B67FEFE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報告者</a:t>
            </a:r>
            <a:r>
              <a:rPr lang="en-US" altLang="zh-TW" dirty="0"/>
              <a:t>:</a:t>
            </a:r>
            <a:r>
              <a:rPr lang="zh-TW" altLang="en-US" dirty="0"/>
              <a:t> 許宸睿</a:t>
            </a:r>
          </a:p>
        </p:txBody>
      </p:sp>
    </p:spTree>
    <p:extLst>
      <p:ext uri="{BB962C8B-B14F-4D97-AF65-F5344CB8AC3E}">
        <p14:creationId xmlns:p14="http://schemas.microsoft.com/office/powerpoint/2010/main" val="38541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External Energy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altLang="zh-TW" b="0" dirty="0"/>
              </a:p>
              <a:p>
                <a:r>
                  <a:rPr lang="en-US" altLang="zh-TW" b="0" dirty="0"/>
                  <a:t>P is for image energy, aka some functions of the features of the image. </a:t>
                </a:r>
                <a:r>
                  <a:rPr lang="en-US" altLang="zh-TW" dirty="0"/>
                  <a:t>Line, edge, texture features are available.</a:t>
                </a:r>
                <a:endParaRPr lang="en-US" altLang="zh-TW" b="0" dirty="0"/>
              </a:p>
              <a:p>
                <a:r>
                  <a:rPr lang="en-US" altLang="zh-TW" b="0" dirty="0"/>
                  <a:t>For example: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▽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c is a chosen constant.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87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Int</a:t>
            </a:r>
            <a:r>
              <a:rPr lang="en-US" altLang="zh-TW" dirty="0"/>
              <a:t> and Ext Energy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5"/>
          <a:stretch/>
        </p:blipFill>
        <p:spPr>
          <a:xfrm>
            <a:off x="1604597" y="1333850"/>
            <a:ext cx="7221758" cy="483908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703393" y="6642556"/>
            <a:ext cx="36263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/>
              <a:t>Ref: http://www.bcamath.org/documentos_public/courses/course_day3.pdf</a:t>
            </a:r>
            <a:endParaRPr lang="zh-TW" altLang="en-US" sz="8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A5EE875-3A28-4950-B7F2-4C3AE6EBD6DE}"/>
              </a:ext>
            </a:extLst>
          </p:cNvPr>
          <p:cNvSpPr txBox="1"/>
          <p:nvPr/>
        </p:nvSpPr>
        <p:spPr>
          <a:xfrm>
            <a:off x="3195532" y="6107563"/>
            <a:ext cx="4039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/>
              <a:t>Fig.1: Active contour with only int or </a:t>
            </a:r>
            <a:r>
              <a:rPr lang="en-US" altLang="zh-TW" sz="1200" b="1" dirty="0" err="1"/>
              <a:t>ext</a:t>
            </a:r>
            <a:r>
              <a:rPr lang="en-US" altLang="zh-TW" sz="1200" b="1" dirty="0"/>
              <a:t> energy</a:t>
            </a: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4958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Minimizing 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Gradient Descent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altLang="zh-TW" b="0" dirty="0"/>
              </a:p>
              <a:p>
                <a:pPr lvl="1"/>
                <a:r>
                  <a:rPr lang="en-US" altLang="zh-TW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𝛻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𝛻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𝛻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altLang="zh-TW" b="0" dirty="0">
                  <a:sym typeface="Wingdings" panose="05000000000000000000" pitchFamily="2" charset="2"/>
                </a:endParaRP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𝛻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𝑎𝑟𝑐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6" t="-13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583" y="4395736"/>
            <a:ext cx="5391902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1. Initialize the contour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2. While True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3.	Compute the external and internal energy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4.	Update the contour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5.	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𝑡h𝑒𝑠h𝑜𝑙𝑑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TW" b="0" dirty="0"/>
              </a:p>
              <a:p>
                <a:pPr marL="0" indent="0">
                  <a:buNone/>
                </a:pPr>
                <a:r>
                  <a:rPr lang="en-US" altLang="zh-TW" dirty="0"/>
                  <a:t>6.		break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7.	End if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8. End while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4" t="-13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73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Pros and Cons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Advantages:</a:t>
                </a:r>
              </a:p>
              <a:p>
                <a:pPr lvl="1"/>
                <a:r>
                  <a:rPr lang="en-US" altLang="zh-TW" dirty="0"/>
                  <a:t>Flexibility: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complex shapes and non-uniform background</a:t>
                </a:r>
              </a:p>
              <a:p>
                <a:pPr lvl="1"/>
                <a:r>
                  <a:rPr lang="en-US" altLang="zh-TW" dirty="0"/>
                  <a:t>Customizable: with different energy function, it could be customized to specified field.</a:t>
                </a:r>
              </a:p>
              <a:p>
                <a:r>
                  <a:rPr lang="en-US" altLang="zh-TW" dirty="0"/>
                  <a:t>Disadvantages</a:t>
                </a:r>
              </a:p>
              <a:p>
                <a:pPr lvl="1"/>
                <a:r>
                  <a:rPr lang="en-US" altLang="zh-TW" dirty="0"/>
                  <a:t>Initial contour: snakes don’t see the object boundaries unless it get very close to it</a:t>
                </a:r>
              </a:p>
              <a:p>
                <a:pPr lvl="1"/>
                <a:r>
                  <a:rPr lang="en-US" altLang="zh-TW" dirty="0"/>
                  <a:t>Proper parameters for choosing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b="0" dirty="0"/>
              </a:p>
              <a:p>
                <a:pPr lvl="1"/>
                <a:r>
                  <a:rPr lang="en-US" altLang="zh-TW" dirty="0"/>
                  <a:t>Difficulties with occlusions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6" t="-13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61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Variant of Snake: Balloon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Snake is shrinking the contour to find out the object.</a:t>
                </a:r>
              </a:p>
              <a:p>
                <a:r>
                  <a:rPr lang="en-US" altLang="zh-TW" dirty="0"/>
                  <a:t>Balloon is expanding inside the object to match the contour.</a:t>
                </a:r>
              </a:p>
              <a:p>
                <a:r>
                  <a:rPr lang="en-US" altLang="zh-TW" dirty="0"/>
                  <a:t>The contour is inside the object at first, so which is less influenced by initial contour.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𝑏𝑎𝑙𝑙𝑜𝑜𝑛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𝑒𝑥𝑡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6" t="-13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/>
          <p:cNvGrpSpPr/>
          <p:nvPr/>
        </p:nvGrpSpPr>
        <p:grpSpPr>
          <a:xfrm>
            <a:off x="6471660" y="3721837"/>
            <a:ext cx="4382184" cy="2698685"/>
            <a:chOff x="5800988" y="3247834"/>
            <a:chExt cx="4382184" cy="2698685"/>
          </a:xfrm>
        </p:grpSpPr>
        <p:grpSp>
          <p:nvGrpSpPr>
            <p:cNvPr id="6" name="群組 5"/>
            <p:cNvGrpSpPr/>
            <p:nvPr/>
          </p:nvGrpSpPr>
          <p:grpSpPr>
            <a:xfrm>
              <a:off x="6895750" y="3389152"/>
              <a:ext cx="2466363" cy="2557367"/>
              <a:chOff x="7155809" y="3137482"/>
              <a:chExt cx="2466363" cy="2557367"/>
            </a:xfrm>
          </p:grpSpPr>
          <p:sp>
            <p:nvSpPr>
              <p:cNvPr id="4" name="橢圓 3"/>
              <p:cNvSpPr/>
              <p:nvPr/>
            </p:nvSpPr>
            <p:spPr>
              <a:xfrm>
                <a:off x="7155809" y="3137482"/>
                <a:ext cx="2466363" cy="234052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5" name="等腰三角形 4"/>
              <p:cNvSpPr/>
              <p:nvPr/>
            </p:nvSpPr>
            <p:spPr>
              <a:xfrm>
                <a:off x="8250571" y="5132786"/>
                <a:ext cx="394283" cy="56206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8" name="直線單箭頭接點 7"/>
            <p:cNvCxnSpPr/>
            <p:nvPr/>
          </p:nvCxnSpPr>
          <p:spPr>
            <a:xfrm flipH="1">
              <a:off x="7269060" y="4848837"/>
              <a:ext cx="457201" cy="40394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 flipV="1">
              <a:off x="6670296" y="5384456"/>
              <a:ext cx="450908" cy="41817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弧形 16"/>
            <p:cNvSpPr/>
            <p:nvPr/>
          </p:nvSpPr>
          <p:spPr>
            <a:xfrm>
              <a:off x="7045702" y="3247834"/>
              <a:ext cx="2467414" cy="1649756"/>
            </a:xfrm>
            <a:prstGeom prst="arc">
              <a:avLst/>
            </a:prstGeom>
            <a:ln w="571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362113" y="3247834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/>
                <a:t>F_int</a:t>
              </a:r>
              <a:r>
                <a:rPr lang="en-US" altLang="zh-TW" dirty="0"/>
                <a:t> 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539080" y="4472389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>
                  <a:solidFill>
                    <a:schemeClr val="bg1"/>
                  </a:solidFill>
                </a:rPr>
                <a:t>F_inflat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800988" y="5545014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/>
                <a:t>F_ext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738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15B2B4-3D8C-44CB-A2FC-A36F2BE4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1D4863-DFFD-4B0F-8A3E-FC1F90C23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2"/>
                </a:solidFill>
              </a:rPr>
              <a:t>Introduction of Snakes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Principles of Snakes</a:t>
            </a:r>
          </a:p>
          <a:p>
            <a:r>
              <a:rPr lang="en-US" altLang="zh-TW" dirty="0"/>
              <a:t>Geometric Active Contours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Deep Snakes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1096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Geometric Active Contours(GAC)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Applying </a:t>
            </a:r>
            <a:r>
              <a:rPr lang="en-US" altLang="zh-TW" sz="2000" b="1" dirty="0"/>
              <a:t>Euclidean curve shortening </a:t>
            </a:r>
            <a:r>
              <a:rPr lang="en-US" altLang="zh-TW" sz="2000" dirty="0"/>
              <a:t>to snakes.</a:t>
            </a:r>
          </a:p>
          <a:p>
            <a:r>
              <a:rPr lang="en-US" altLang="zh-TW" sz="2000" dirty="0"/>
              <a:t>More robust to noise and occlusions in the image, handling objects with complex shapes and topologies.</a:t>
            </a:r>
          </a:p>
          <a:p>
            <a:r>
              <a:rPr lang="en-US" altLang="zh-TW" sz="2000" dirty="0"/>
              <a:t>Could promote to 3D image segmentation</a:t>
            </a:r>
          </a:p>
          <a:p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044715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Euclidean curve shortening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 process that modifies a smooth curve in the Euclidean plane.</a:t>
                </a:r>
              </a:p>
              <a:p>
                <a:r>
                  <a:rPr lang="en-US" altLang="zh-TW" dirty="0"/>
                  <a:t>Moving its points perpendicular to the curve at a speed according to curvature.</a:t>
                </a:r>
              </a:p>
              <a:p>
                <a:r>
                  <a:rPr lang="en-US" altLang="zh-TW" dirty="0"/>
                  <a:t>From </a:t>
                </a:r>
                <a:r>
                  <a:rPr lang="en-US" altLang="zh-TW" i="1" dirty="0"/>
                  <a:t>geometric heat equation</a:t>
                </a:r>
              </a:p>
              <a:p>
                <a:pPr marL="0" indent="0">
                  <a:buNone/>
                </a:pPr>
                <a:endParaRPr lang="en-US" altLang="zh-TW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6" t="-13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5847125" y="6375414"/>
            <a:ext cx="5514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More Details of proof:  </a:t>
            </a:r>
            <a:r>
              <a:rPr lang="en-US" altLang="zh-TW" sz="1000" dirty="0">
                <a:hlinkClick r:id="rId3"/>
              </a:rPr>
              <a:t>https://ieeexplore.ieee.org/stamp/stamp.jsp?tp=&amp;arnumber=563665</a:t>
            </a:r>
          </a:p>
          <a:p>
            <a:r>
              <a:rPr lang="en-US" altLang="zh-TW" sz="1000" dirty="0"/>
              <a:t>Fig: https://en.wikipedia.org/wiki/Curve-shortening_flow</a:t>
            </a:r>
          </a:p>
        </p:txBody>
      </p:sp>
      <p:pic>
        <p:nvPicPr>
          <p:cNvPr id="1026" name="Picture 2" descr="https://upload.wikimedia.org/wikipedia/commons/thumb/c/c8/Convex_curve_shortening.png/290px-Convex_curve_shorten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01" y="3317539"/>
            <a:ext cx="27622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2EDD431-42FE-45B8-AB9F-547381F9581B}"/>
              </a:ext>
            </a:extLst>
          </p:cNvPr>
          <p:cNvSpPr txBox="1"/>
          <p:nvPr/>
        </p:nvSpPr>
        <p:spPr>
          <a:xfrm>
            <a:off x="8299396" y="4964522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b="1" dirty="0"/>
              <a:t>Fig.2: Euclidean curve</a:t>
            </a:r>
            <a:endParaRPr lang="zh-TW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618945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Level Set Representations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/>
                  <a:t>The curve C(</a:t>
                </a:r>
                <a:r>
                  <a:rPr lang="en-US" altLang="zh-TW" dirty="0" err="1"/>
                  <a:t>p,t</a:t>
                </a:r>
                <a:r>
                  <a:rPr lang="en-US" altLang="zh-TW" dirty="0"/>
                  <a:t>) is represented by the zero level set of a smooth and Lipschitz continuous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=0}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Take partial with t, then get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And for zero level, the following relation holds: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We can get curvature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altLang="zh-TW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𝑑𝑖𝑣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6" t="-2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17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15B2B4-3D8C-44CB-A2FC-A36F2BE4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1D4863-DFFD-4B0F-8A3E-FC1F90C23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 of Snakes</a:t>
            </a:r>
          </a:p>
          <a:p>
            <a:r>
              <a:rPr lang="en-US" altLang="zh-TW" dirty="0"/>
              <a:t>Details of Snakes</a:t>
            </a:r>
          </a:p>
          <a:p>
            <a:r>
              <a:rPr lang="en-US" altLang="zh-TW" dirty="0"/>
              <a:t>Geometric Active Contours</a:t>
            </a:r>
          </a:p>
          <a:p>
            <a:r>
              <a:rPr lang="en-US" altLang="zh-TW" dirty="0"/>
              <a:t>Deep Snakes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6719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Level set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000" dirty="0"/>
                  <a:t>By applying curvature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𝑑𝑖𝑣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m:rPr>
                                <m:sty m:val="p"/>
                              </m:rP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Ψ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sz="2000"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</m:e>
                    </m:d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/>
                  <a:t>   and equation     </a:t>
                </a:r>
                <a14:m>
                  <m:oMath xmlns:m="http://schemas.openxmlformats.org/officeDocument/2006/math">
                    <m:r>
                      <a:rPr lang="en-US" altLang="zh-TW" sz="2000">
                        <a:latin typeface="Cambria Math" panose="02040503050406030204" pitchFamily="18" charset="0"/>
                      </a:rPr>
                      <m:t>𝛻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/>
                  <a:t>, 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   we get the level set function:</a:t>
                </a:r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𝑑𝑖𝑣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0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000" dirty="0"/>
              </a:p>
              <a:p>
                <a:r>
                  <a:rPr lang="en-US" altLang="zh-TW" sz="2000" dirty="0"/>
                  <a:t>Applying stop term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2000" dirty="0"/>
                  <a:t>, and inflation term v.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𝑑𝑖𝑣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0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altLang="zh-TW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sub>
                                    </m:sSub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TW" sz="2000" dirty="0"/>
                  <a:t>  for example</a:t>
                </a:r>
              </a:p>
              <a:p>
                <a:pPr marL="0" indent="0" algn="ctr">
                  <a:buNone/>
                </a:pPr>
                <a:endParaRPr lang="en-US" altLang="zh-TW" sz="2000" dirty="0"/>
              </a:p>
              <a:p>
                <a:endParaRPr lang="zh-TW" altLang="en-US" sz="2000" dirty="0"/>
              </a:p>
              <a:p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31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Modifying Level Set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000" dirty="0"/>
                  <a:t>Changing the ordinary Euclidean arc-length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000" b="0" dirty="0"/>
              </a:p>
              <a:p>
                <a:pPr marL="0" indent="0" algn="ctr">
                  <a:buNone/>
                </a:pPr>
                <a:r>
                  <a:rPr lang="en-US" altLang="zh-TW" sz="2000" dirty="0"/>
                  <a:t>to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𝑑𝑝</m:t>
                    </m:r>
                  </m:oMath>
                </a14:m>
                <a:endParaRPr lang="en-US" altLang="zh-TW" sz="2000" dirty="0"/>
              </a:p>
              <a:p>
                <a:r>
                  <a:rPr lang="en-US" altLang="zh-TW" sz="2000" dirty="0"/>
                  <a:t>Then, the partial derivative of C with t 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𝜙𝜅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altLang="zh-TW" sz="2000" b="0" dirty="0"/>
              </a:p>
              <a:p>
                <a:r>
                  <a:rPr lang="en-US" altLang="zh-TW" sz="2000" dirty="0"/>
                  <a:t>The level set function is then become: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d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𝑑𝑖𝑣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0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</m:d>
                                </m:e>
                              </m:d>
                            </m:den>
                          </m:f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altLang="zh-TW" sz="2000" b="0" dirty="0"/>
              </a:p>
              <a:p>
                <a:pPr marL="0" indent="0">
                  <a:buNone/>
                </a:pPr>
                <a:r>
                  <a:rPr lang="en-US" altLang="zh-TW" sz="2000" dirty="0"/>
                  <a:t>	where v is constant inflation term.</a:t>
                </a:r>
              </a:p>
              <a:p>
                <a:pPr marL="0" indent="0" algn="ctr">
                  <a:buNone/>
                </a:pPr>
                <a:endParaRPr lang="en-US" altLang="zh-TW" sz="2000" dirty="0"/>
              </a:p>
              <a:p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866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Promoting to 3D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dirty="0"/>
                  <a:t>,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with coordinates(u, v)</a:t>
                </a:r>
              </a:p>
              <a:p>
                <a:r>
                  <a:rPr lang="en-US" altLang="zh-TW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TW" dirty="0"/>
                  <a:t>,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𝑑𝑢𝑑𝑣</m:t>
                      </m:r>
                    </m:oMath>
                  </m:oMathPara>
                </a14:m>
                <a:endParaRPr lang="en-US" altLang="zh-TW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𝐻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where 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Applying H with similar steps which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zh-TW" dirty="0"/>
                  <a:t> does in planes.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4" t="-13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20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448" y="1272039"/>
            <a:ext cx="4856894" cy="49164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42" y="1035546"/>
            <a:ext cx="5191232" cy="53033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97117" y="633834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45 </a:t>
            </a:r>
            <a:r>
              <a:rPr lang="en-US" altLang="zh-TW" dirty="0" err="1"/>
              <a:t>iters</a:t>
            </a:r>
            <a:r>
              <a:rPr lang="en-US" altLang="zh-TW" dirty="0"/>
              <a:t>, bubbles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448350" y="633834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60 </a:t>
            </a:r>
            <a:r>
              <a:rPr lang="en-US" altLang="zh-TW" dirty="0" err="1"/>
              <a:t>iters</a:t>
            </a:r>
            <a:r>
              <a:rPr lang="en-US" altLang="zh-TW" dirty="0"/>
              <a:t>, bubbles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FB93EDC-DDEB-4DE6-A7AA-CBEF4577081E}"/>
              </a:ext>
            </a:extLst>
          </p:cNvPr>
          <p:cNvSpPr txBox="1"/>
          <p:nvPr/>
        </p:nvSpPr>
        <p:spPr>
          <a:xfrm>
            <a:off x="6967174" y="6611779"/>
            <a:ext cx="4432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Ref: </a:t>
            </a:r>
            <a:r>
              <a:rPr lang="en-US" altLang="zh-TW" sz="1000" dirty="0">
                <a:hlinkClick r:id="rId4"/>
              </a:rPr>
              <a:t>https://ieeexplore.ieee.org/stamp/stamp.jsp?tp=&amp;arnumber=563665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38801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870" y="1122218"/>
            <a:ext cx="7579262" cy="505792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197631" y="6180138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Two bubbles merging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060E339-59AC-41FA-9C64-8D1C7986B659}"/>
              </a:ext>
            </a:extLst>
          </p:cNvPr>
          <p:cNvSpPr txBox="1"/>
          <p:nvPr/>
        </p:nvSpPr>
        <p:spPr>
          <a:xfrm>
            <a:off x="6967174" y="6611779"/>
            <a:ext cx="4432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Ref: </a:t>
            </a:r>
            <a:r>
              <a:rPr lang="en-US" altLang="zh-TW" sz="1000" dirty="0">
                <a:hlinkClick r:id="rId3"/>
              </a:rPr>
              <a:t>https://ieeexplore.ieee.org/stamp/stamp.jsp?tp=&amp;arnumber=563665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74740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352" y="1263650"/>
            <a:ext cx="8590147" cy="491648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432079" y="6180138"/>
            <a:ext cx="425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Three bubbles merging in noisy image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BEB88D4-AA16-408A-9548-4745F2722D73}"/>
              </a:ext>
            </a:extLst>
          </p:cNvPr>
          <p:cNvSpPr txBox="1"/>
          <p:nvPr/>
        </p:nvSpPr>
        <p:spPr>
          <a:xfrm>
            <a:off x="6967174" y="6611779"/>
            <a:ext cx="4432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Ref: </a:t>
            </a:r>
            <a:r>
              <a:rPr lang="en-US" altLang="zh-TW" sz="1000" dirty="0">
                <a:hlinkClick r:id="rId3"/>
              </a:rPr>
              <a:t>https://ieeexplore.ieee.org/stamp/stamp.jsp?tp=&amp;arnumber=563665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591198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Pros and Cons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Advantages</a:t>
            </a:r>
          </a:p>
          <a:p>
            <a:pPr lvl="1"/>
            <a:r>
              <a:rPr lang="en-US" altLang="zh-TW" dirty="0"/>
              <a:t>Robust to noise and occlusions</a:t>
            </a:r>
          </a:p>
          <a:p>
            <a:pPr lvl="1"/>
            <a:r>
              <a:rPr lang="en-US" altLang="zh-TW" dirty="0"/>
              <a:t>Able to handle complex shapes, like non-convex objects</a:t>
            </a:r>
          </a:p>
          <a:p>
            <a:pPr lvl="1"/>
            <a:r>
              <a:rPr lang="en-US" altLang="zh-TW" dirty="0"/>
              <a:t>Could extend to 3D and higher dimensional images </a:t>
            </a:r>
          </a:p>
          <a:p>
            <a:r>
              <a:rPr lang="en-US" altLang="zh-TW" dirty="0"/>
              <a:t>Disadvantages</a:t>
            </a:r>
          </a:p>
          <a:p>
            <a:pPr lvl="1"/>
            <a:r>
              <a:rPr lang="en-US" altLang="zh-TW" dirty="0"/>
              <a:t>Suffer from local minima and may fail to converge to the correct object boundary if initial contour is too far from the object.</a:t>
            </a:r>
          </a:p>
          <a:p>
            <a:pPr lvl="1"/>
            <a:r>
              <a:rPr lang="en-US" altLang="zh-TW" dirty="0"/>
              <a:t>Expensive to compute </a:t>
            </a:r>
          </a:p>
          <a:p>
            <a:pPr lvl="1"/>
            <a:r>
              <a:rPr lang="en-US" altLang="zh-TW" dirty="0"/>
              <a:t>Require expert knowledge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0537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15B2B4-3D8C-44CB-A2FC-A36F2BE4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1D4863-DFFD-4B0F-8A3E-FC1F90C23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2"/>
                </a:solidFill>
              </a:rPr>
              <a:t>Introduction of Snakes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Principles of Snakes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Geometric Active Contours</a:t>
            </a:r>
          </a:p>
          <a:p>
            <a:r>
              <a:rPr lang="en-US" altLang="zh-TW" dirty="0"/>
              <a:t>Deep Snakes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0542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Deep Snake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snake based deep learning model.</a:t>
            </a:r>
          </a:p>
          <a:p>
            <a:r>
              <a:rPr lang="en-US" altLang="zh-TW" dirty="0"/>
              <a:t>Energy function is from training.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494" y="2966709"/>
            <a:ext cx="6554115" cy="295316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7F6A840-DA4E-486A-9E78-7970AF3627FF}"/>
              </a:ext>
            </a:extLst>
          </p:cNvPr>
          <p:cNvSpPr txBox="1"/>
          <p:nvPr/>
        </p:nvSpPr>
        <p:spPr>
          <a:xfrm>
            <a:off x="8716162" y="6602551"/>
            <a:ext cx="2561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Ref: </a:t>
            </a:r>
            <a:r>
              <a:rPr lang="en-US" altLang="zh-TW" sz="1000" dirty="0">
                <a:hlinkClick r:id="rId3"/>
              </a:rPr>
              <a:t>https://arxiv.org/pdf/2001.01629.pdf</a:t>
            </a:r>
            <a:endParaRPr lang="en-U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48220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High Level Structure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Deep Snake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43494" y="2006288"/>
            <a:ext cx="1451296" cy="180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Object</a:t>
            </a:r>
          </a:p>
          <a:p>
            <a:pPr algn="ctr"/>
            <a:r>
              <a:rPr lang="en-US" altLang="zh-TW" dirty="0"/>
              <a:t>Detector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5610227" y="2866159"/>
            <a:ext cx="1124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675999" y="24261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contour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6877383" y="2006288"/>
            <a:ext cx="1451296" cy="1803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Deep</a:t>
            </a:r>
          </a:p>
          <a:p>
            <a:pPr algn="ctr"/>
            <a:r>
              <a:rPr lang="en-US" altLang="zh-TW" dirty="0"/>
              <a:t>Snake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312" y="4482013"/>
            <a:ext cx="4869188" cy="2166600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>
            <a:off x="2514941" y="2866159"/>
            <a:ext cx="1124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580713" y="242616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image</a:t>
            </a:r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8587147" y="2866159"/>
            <a:ext cx="2089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8652919" y="2426168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Off set of contour</a:t>
            </a:r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10676230" y="2866159"/>
            <a:ext cx="0" cy="121089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6316910" y="4077050"/>
            <a:ext cx="435932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6313788" y="3003259"/>
            <a:ext cx="5076" cy="107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8691684" y="6611779"/>
            <a:ext cx="2561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Ref: https://arxiv.org/pdf/2001.01629.pdf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8205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15B2B4-3D8C-44CB-A2FC-A36F2BE4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1D4863-DFFD-4B0F-8A3E-FC1F90C23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 of Snakes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Principles of Snakes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Geometric Active Contours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Deep Snakes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9159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Circular Convolution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Since snakes is built with n nodes, it could use 1d convolution to calculate each nodes.</a:t>
            </a:r>
          </a:p>
          <a:p>
            <a:r>
              <a:rPr lang="en-US" altLang="zh-TW" dirty="0"/>
              <a:t>And head and tail are linked together, so circular convolution is introduced.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86" y="2998344"/>
            <a:ext cx="2476846" cy="31817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012" y="3226040"/>
            <a:ext cx="3496163" cy="85737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691684" y="6611779"/>
            <a:ext cx="2561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Ref: https://arxiv.org/pdf/2001.01629.pdf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8786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Multi-</a:t>
            </a:r>
            <a:r>
              <a:rPr lang="en-US" altLang="zh-TW" dirty="0" err="1"/>
              <a:t>componet</a:t>
            </a:r>
            <a:r>
              <a:rPr lang="en-US" altLang="zh-TW" dirty="0"/>
              <a:t>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Perform </a:t>
            </a:r>
            <a:r>
              <a:rPr lang="en-US" altLang="zh-TW" dirty="0" err="1"/>
              <a:t>RoIAlign</a:t>
            </a:r>
            <a:r>
              <a:rPr lang="en-US" altLang="zh-TW" dirty="0"/>
              <a:t> to obtain the feature map and detect the component boxes.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626" y="2653965"/>
            <a:ext cx="6277851" cy="272453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691684" y="6611779"/>
            <a:ext cx="2561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Ref: https://arxiv.org/pdf/2001.01629.pdf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23456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 Details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Loss function of extreme point deformation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Loss function for iterative contour deformation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2" y="1768057"/>
            <a:ext cx="3172268" cy="7716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286" y="3396873"/>
            <a:ext cx="3086531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79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026" y="1354601"/>
            <a:ext cx="6982799" cy="473458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691684" y="6611779"/>
            <a:ext cx="2561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Ref: https://arxiv.org/pdf/2001.01629.pdf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18436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283" y="1493808"/>
            <a:ext cx="9199034" cy="392547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691684" y="6611779"/>
            <a:ext cx="2561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Ref: https://arxiv.org/pdf/2001.01629.pdf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16316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Takeaway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Snakes is a good framework for obtaining objects’ contour.</a:t>
            </a:r>
          </a:p>
          <a:p>
            <a:pPr lvl="1"/>
            <a:r>
              <a:rPr lang="en-US" altLang="zh-TW" dirty="0"/>
              <a:t>Flexibility to various shapes, customizable to specified field</a:t>
            </a:r>
          </a:p>
          <a:p>
            <a:r>
              <a:rPr lang="en-US" altLang="zh-TW" dirty="0"/>
              <a:t>GAC is robust to noise and occlusion.</a:t>
            </a:r>
          </a:p>
          <a:p>
            <a:r>
              <a:rPr lang="en-US" altLang="zh-TW" dirty="0"/>
              <a:t>Results of snake depend to initial contour a lot.</a:t>
            </a:r>
          </a:p>
          <a:p>
            <a:r>
              <a:rPr lang="en-US" altLang="zh-TW" dirty="0"/>
              <a:t>Deep Snake solves the problem by learning the energy function.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520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1421" y="3108717"/>
            <a:ext cx="9692640" cy="756458"/>
          </a:xfrm>
        </p:spPr>
        <p:txBody>
          <a:bodyPr/>
          <a:lstStyle/>
          <a:p>
            <a:pPr algn="ctr"/>
            <a:r>
              <a:rPr lang="en-US" altLang="zh-TW" dirty="0"/>
              <a:t>Thanks for Listening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4434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hlinkClick r:id="rId2"/>
              </a:rPr>
              <a:t>https://homepages.inf.ed.ac.uk/rbf/CVonline/LOCAL_COPIES/MORSE/iu.pdf</a:t>
            </a:r>
            <a:endParaRPr lang="en-US" altLang="zh-TW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hlinkClick r:id="rId3"/>
              </a:rPr>
              <a:t>https://ieeexplore.ieee.org/stamp/stamp.jsp?tp=&amp;arnumber=1716641</a:t>
            </a:r>
            <a:endParaRPr lang="en-US" altLang="zh-TW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hlinkClick r:id="rId4"/>
              </a:rPr>
              <a:t>https://ieeexplore.ieee.org/stamp/stamp.jsp?tp=&amp;arnumber=563665</a:t>
            </a:r>
            <a:endParaRPr lang="en-US" altLang="zh-TW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hlinkClick r:id="rId5"/>
              </a:rPr>
              <a:t>https://arxiv.org/pdf/2001.01629.pdf</a:t>
            </a:r>
            <a:endParaRPr lang="en-US" altLang="zh-TW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hlinkClick r:id="rId6"/>
              </a:rPr>
              <a:t>https://www.analyticsvidhya.com/blog/2021/09/active-contours-a-method-for-image-segmentation-in-computer-vision/</a:t>
            </a:r>
            <a:endParaRPr lang="en-US" altLang="zh-TW" sz="1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zh-TW" sz="1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TW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zh-TW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5599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102BAA-2653-4ACF-9886-C9C31ADF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of Snakes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B3618E-F8CA-4966-99E3-1ED776AAA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framework for delineating an object outline from 2D image.</a:t>
            </a:r>
          </a:p>
          <a:p>
            <a:r>
              <a:rPr lang="en-US" altLang="zh-TW" dirty="0"/>
              <a:t>Widely used in applications like object tracking, shape recognition, segmentation, stereo matching, etc.</a:t>
            </a:r>
          </a:p>
          <a:p>
            <a:r>
              <a:rPr lang="en-US" altLang="zh-TW" dirty="0"/>
              <a:t>Depending on interaction with users or other high level image understanding process.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228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5B7284-99DE-4F93-8C1E-CA579143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7387F1-6265-440F-999F-533314B9F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Imagine using a rubber band to circle an object.</a:t>
            </a:r>
          </a:p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0D877BD-7404-4643-97ED-0D4D0C5F0A3C}"/>
              </a:ext>
            </a:extLst>
          </p:cNvPr>
          <p:cNvSpPr/>
          <p:nvPr/>
        </p:nvSpPr>
        <p:spPr>
          <a:xfrm>
            <a:off x="2016881" y="3080522"/>
            <a:ext cx="1568742" cy="1585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70F7D0B-5A38-4AEE-A227-B89558B9E99C}"/>
              </a:ext>
            </a:extLst>
          </p:cNvPr>
          <p:cNvSpPr/>
          <p:nvPr/>
        </p:nvSpPr>
        <p:spPr>
          <a:xfrm>
            <a:off x="1261872" y="2463932"/>
            <a:ext cx="3078760" cy="28187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EB630F4-8DD0-4785-9123-7EADD6AE97AF}"/>
              </a:ext>
            </a:extLst>
          </p:cNvPr>
          <p:cNvSpPr/>
          <p:nvPr/>
        </p:nvSpPr>
        <p:spPr>
          <a:xfrm>
            <a:off x="6753053" y="3156023"/>
            <a:ext cx="1770077" cy="1635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65278AFE-79D8-4B6B-9B5B-AF1B9DE712DF}"/>
              </a:ext>
            </a:extLst>
          </p:cNvPr>
          <p:cNvSpPr/>
          <p:nvPr/>
        </p:nvSpPr>
        <p:spPr>
          <a:xfrm>
            <a:off x="5872126" y="2353437"/>
            <a:ext cx="3531933" cy="32410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83E08D58-9EB9-49BF-AF98-552B021FCC27}"/>
              </a:ext>
            </a:extLst>
          </p:cNvPr>
          <p:cNvSpPr/>
          <p:nvPr/>
        </p:nvSpPr>
        <p:spPr>
          <a:xfrm>
            <a:off x="2016881" y="3065841"/>
            <a:ext cx="1568742" cy="158551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0D7DA20-4A5F-4E1E-8782-C9D1A93045B8}"/>
              </a:ext>
            </a:extLst>
          </p:cNvPr>
          <p:cNvSpPr/>
          <p:nvPr/>
        </p:nvSpPr>
        <p:spPr>
          <a:xfrm>
            <a:off x="6753053" y="3156023"/>
            <a:ext cx="1770077" cy="163585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8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818F18-0015-4B2C-9A2E-CDF79A49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4154A2-B0D1-435F-A46C-4D56192CC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Examples</a:t>
            </a:r>
            <a:endParaRPr lang="zh-TW" altLang="en-US" dirty="0"/>
          </a:p>
        </p:txBody>
      </p:sp>
      <p:pic>
        <p:nvPicPr>
          <p:cNvPr id="4" name="Snake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E4DA1119-F330-4CC2-B764-404871D41A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6071" y="1807957"/>
            <a:ext cx="8595360" cy="483489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DE6CE2D-CE5B-4582-8283-4301970143FE}"/>
              </a:ext>
            </a:extLst>
          </p:cNvPr>
          <p:cNvSpPr txBox="1"/>
          <p:nvPr/>
        </p:nvSpPr>
        <p:spPr>
          <a:xfrm>
            <a:off x="3958534" y="1497362"/>
            <a:ext cx="3692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/>
              <a:t>Video.1: How Active Contour Do</a:t>
            </a:r>
            <a:endParaRPr lang="zh-TW" altLang="en-US" sz="16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1738F8-90AD-4AC9-877B-0B2C04959AB9}"/>
              </a:ext>
            </a:extLst>
          </p:cNvPr>
          <p:cNvSpPr/>
          <p:nvPr/>
        </p:nvSpPr>
        <p:spPr>
          <a:xfrm>
            <a:off x="8963138" y="6642847"/>
            <a:ext cx="22765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TW" sz="1000" dirty="0"/>
              <a:t>Ref: https://youtu.be/SdqBNFx-uNc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350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15B2B4-3D8C-44CB-A2FC-A36F2BE4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1D4863-DFFD-4B0F-8A3E-FC1F90C23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2"/>
                </a:solidFill>
              </a:rPr>
              <a:t>Introduction of Snakes</a:t>
            </a:r>
          </a:p>
          <a:p>
            <a:r>
              <a:rPr lang="en-US" altLang="zh-TW" dirty="0"/>
              <a:t>Principles of Snakes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Geometric Active Contours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Deep Snakes</a:t>
            </a: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583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A34BD0-1E43-4EE7-8C8F-4FE565CE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Principles of Snakes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FB6C49A-954E-4319-9758-53BC08C7EA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An energy-minimizing spline guided by external constraint forces and influenced by image forces that pull it toward features.</a:t>
                </a:r>
              </a:p>
              <a:p>
                <a:r>
                  <a:rPr lang="en-US" altLang="zh-TW" dirty="0"/>
                  <a:t>l</a:t>
                </a:r>
                <a:r>
                  <a:rPr lang="en-US" altLang="zh-TW" b="0" dirty="0"/>
                  <a:t>et curves: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,  0≤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nor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TW" b="0" dirty="0"/>
              </a:p>
              <a:p>
                <a:r>
                  <a:rPr lang="en-US" altLang="zh-TW" dirty="0"/>
                  <a:t>To minimize E(C) to obtain the contour</a:t>
                </a:r>
                <a:endParaRPr lang="en-US" altLang="zh-TW" b="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FB6C49A-954E-4319-9758-53BC08C7E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6" t="-1363" r="-10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27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Internal Energy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𝑝𝑝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altLang="zh-TW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controls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tension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controls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rigidity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523688"/>
      </p:ext>
    </p:extLst>
  </p:cSld>
  <p:clrMapOvr>
    <a:masterClrMapping/>
  </p:clrMapOvr>
</p:sld>
</file>

<file path=ppt/theme/theme1.xml><?xml version="1.0" encoding="utf-8"?>
<a:theme xmlns:a="http://schemas.openxmlformats.org/drawingml/2006/main" name="視圖">
  <a:themeElements>
    <a:clrScheme name="視圖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視圖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視圖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TM03457515[[fn=視圖]]</Template>
  <TotalTime>664</TotalTime>
  <Words>1384</Words>
  <Application>Microsoft Office PowerPoint</Application>
  <PresentationFormat>寬螢幕</PresentationFormat>
  <Paragraphs>208</Paragraphs>
  <Slides>37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4" baseType="lpstr">
      <vt:lpstr>新細明體</vt:lpstr>
      <vt:lpstr>Arial</vt:lpstr>
      <vt:lpstr>Cambria Math</vt:lpstr>
      <vt:lpstr>Century Schoolbook</vt:lpstr>
      <vt:lpstr>Wingdings</vt:lpstr>
      <vt:lpstr>Wingdings 2</vt:lpstr>
      <vt:lpstr>視圖</vt:lpstr>
      <vt:lpstr>Active Contours  “Snake” Segmentation</vt:lpstr>
      <vt:lpstr>Outlines</vt:lpstr>
      <vt:lpstr>Outlines</vt:lpstr>
      <vt:lpstr>Introduction of Snakes</vt:lpstr>
      <vt:lpstr>Introduction </vt:lpstr>
      <vt:lpstr>Introduction</vt:lpstr>
      <vt:lpstr>Outlines</vt:lpstr>
      <vt:lpstr>Principles of Snakes</vt:lpstr>
      <vt:lpstr>Internal Energy</vt:lpstr>
      <vt:lpstr>External Energy</vt:lpstr>
      <vt:lpstr>Int and Ext Energy</vt:lpstr>
      <vt:lpstr>Minimizing E</vt:lpstr>
      <vt:lpstr>Algorithm</vt:lpstr>
      <vt:lpstr>Pros and Cons </vt:lpstr>
      <vt:lpstr>Variant of Snake: Balloon Model</vt:lpstr>
      <vt:lpstr>Outlines</vt:lpstr>
      <vt:lpstr>Geometric Active Contours(GAC)</vt:lpstr>
      <vt:lpstr>Euclidean curve shortening</vt:lpstr>
      <vt:lpstr>Level Set Representations </vt:lpstr>
      <vt:lpstr>Level set function</vt:lpstr>
      <vt:lpstr>Modifying Level Set Function</vt:lpstr>
      <vt:lpstr>Promoting to 3D</vt:lpstr>
      <vt:lpstr>Experiments</vt:lpstr>
      <vt:lpstr>Experiments</vt:lpstr>
      <vt:lpstr>Experiments</vt:lpstr>
      <vt:lpstr>Pros and Cons </vt:lpstr>
      <vt:lpstr>Outlines</vt:lpstr>
      <vt:lpstr>Deep Snake</vt:lpstr>
      <vt:lpstr>Structure</vt:lpstr>
      <vt:lpstr>Circular Convolution</vt:lpstr>
      <vt:lpstr>Multi-componet Detection</vt:lpstr>
      <vt:lpstr>Implementation Details</vt:lpstr>
      <vt:lpstr>Experiment</vt:lpstr>
      <vt:lpstr>Experiments</vt:lpstr>
      <vt:lpstr>Takeaway</vt:lpstr>
      <vt:lpstr>Thanks for Listening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Contours</dc:title>
  <dc:creator>md531</dc:creator>
  <cp:lastModifiedBy>md531</cp:lastModifiedBy>
  <cp:revision>49</cp:revision>
  <dcterms:created xsi:type="dcterms:W3CDTF">2023-04-24T06:38:31Z</dcterms:created>
  <dcterms:modified xsi:type="dcterms:W3CDTF">2023-04-26T03:20:33Z</dcterms:modified>
</cp:coreProperties>
</file>