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87" r:id="rId2"/>
    <p:sldId id="257" r:id="rId3"/>
    <p:sldId id="288" r:id="rId4"/>
    <p:sldId id="258" r:id="rId5"/>
    <p:sldId id="259" r:id="rId6"/>
    <p:sldId id="289" r:id="rId7"/>
    <p:sldId id="290" r:id="rId8"/>
    <p:sldId id="291" r:id="rId9"/>
    <p:sldId id="292" r:id="rId10"/>
    <p:sldId id="265" r:id="rId11"/>
    <p:sldId id="264" r:id="rId12"/>
    <p:sldId id="261" r:id="rId13"/>
    <p:sldId id="266" r:id="rId14"/>
    <p:sldId id="267" r:id="rId15"/>
    <p:sldId id="284" r:id="rId16"/>
    <p:sldId id="293" r:id="rId17"/>
    <p:sldId id="294" r:id="rId18"/>
    <p:sldId id="268" r:id="rId19"/>
    <p:sldId id="271" r:id="rId20"/>
    <p:sldId id="270" r:id="rId21"/>
    <p:sldId id="286" r:id="rId22"/>
    <p:sldId id="283" r:id="rId23"/>
    <p:sldId id="273" r:id="rId24"/>
    <p:sldId id="274" r:id="rId25"/>
    <p:sldId id="275" r:id="rId26"/>
    <p:sldId id="276" r:id="rId27"/>
    <p:sldId id="278" r:id="rId28"/>
    <p:sldId id="277" r:id="rId29"/>
    <p:sldId id="280" r:id="rId3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2A9F1-4EC0-4B58-94D0-675BB2682E29}" type="datetimeFigureOut">
              <a:rPr lang="zh-TW" altLang="en-US" smtClean="0"/>
              <a:t>2023/11/7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CBAB3-75F3-4F27-85CD-7F4A4985F6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3047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9347200" y="101600"/>
            <a:ext cx="2540000" cy="431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 sz="2400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9604485" y="217136"/>
            <a:ext cx="2587515" cy="31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 sz="2400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304800" y="6324600"/>
            <a:ext cx="3251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 sz="2400">
              <a:solidFill>
                <a:srgbClr val="000000"/>
              </a:solidFill>
            </a:endParaRP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+mj-lt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按一下以編輯母片子標題樣式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 b="1" u="sng">
                <a:latin typeface="+mj-lt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1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4F4DE9-8333-41AA-AD83-26CA39CE88B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A3E82BE1-3F26-4884-BC97-A45976EBD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9866" y="267936"/>
            <a:ext cx="2587517" cy="31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76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4F4DE9-8333-41AA-AD83-26CA39CE88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9316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90000" y="476250"/>
            <a:ext cx="2794000" cy="57721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8000" y="476250"/>
            <a:ext cx="8178800" cy="57721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4F4DE9-8333-41AA-AD83-26CA39CE88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284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Rectangle 10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4F4DE9-8333-41AA-AD83-26CA39CE88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972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>
                <a:latin typeface="+mj-lt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>
                <a:latin typeface="+mj-lt"/>
              </a:defRPr>
            </a:lvl1pPr>
            <a:lvl2pPr algn="just">
              <a:defRPr>
                <a:latin typeface="+mj-lt"/>
              </a:defRPr>
            </a:lvl2pPr>
            <a:lvl3pPr algn="just">
              <a:defRPr>
                <a:latin typeface="+mj-lt"/>
              </a:defRPr>
            </a:lvl3pPr>
            <a:lvl4pPr algn="just">
              <a:defRPr>
                <a:latin typeface="+mj-lt"/>
              </a:defRPr>
            </a:lvl4pPr>
            <a:lvl5pPr algn="just">
              <a:defRPr>
                <a:latin typeface="+mj-lt"/>
              </a:defRPr>
            </a:lvl5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10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4F4DE9-8333-41AA-AD83-26CA39CE88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3853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Rectangle 10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4F4DE9-8333-41AA-AD83-26CA39CE88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39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08000" y="1905000"/>
            <a:ext cx="5486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486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0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10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4F4DE9-8333-41AA-AD83-26CA39CE88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007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0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Rectangle 10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4F4DE9-8333-41AA-AD83-26CA39CE88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3408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0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4F4DE9-8333-41AA-AD83-26CA39CE88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2055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4F4DE9-8333-41AA-AD83-26CA39CE88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0606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Rectangle 10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10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4F4DE9-8333-41AA-AD83-26CA39CE88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676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Rectangle 10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10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4F4DE9-8333-41AA-AD83-26CA39CE88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7434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FA4F4DE9-8333-41AA-AD83-26CA39CE88B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52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905000"/>
            <a:ext cx="11176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altLang="zh-TW" dirty="0"/>
          </a:p>
        </p:txBody>
      </p:sp>
      <p:sp>
        <p:nvSpPr>
          <p:cNvPr id="2053" name="Rectangle 1029"/>
          <p:cNvSpPr>
            <a:spLocks noGrp="1" noChangeArrowheads="1"/>
          </p:cNvSpPr>
          <p:nvPr>
            <p:ph type="title"/>
          </p:nvPr>
        </p:nvSpPr>
        <p:spPr bwMode="auto">
          <a:xfrm>
            <a:off x="1117600" y="476250"/>
            <a:ext cx="100584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title style</a:t>
            </a:r>
          </a:p>
        </p:txBody>
      </p:sp>
      <p:sp>
        <p:nvSpPr>
          <p:cNvPr id="34823" name="Rectangle 1031"/>
          <p:cNvSpPr>
            <a:spLocks noChangeArrowheads="1"/>
          </p:cNvSpPr>
          <p:nvPr/>
        </p:nvSpPr>
        <p:spPr bwMode="auto">
          <a:xfrm>
            <a:off x="9347200" y="101600"/>
            <a:ext cx="2540000" cy="431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 sz="2400">
              <a:solidFill>
                <a:srgbClr val="000000"/>
              </a:solidFill>
            </a:endParaRPr>
          </a:p>
        </p:txBody>
      </p:sp>
      <p:sp>
        <p:nvSpPr>
          <p:cNvPr id="34827" name="Rectangle 1035"/>
          <p:cNvSpPr>
            <a:spLocks noChangeArrowheads="1"/>
          </p:cNvSpPr>
          <p:nvPr/>
        </p:nvSpPr>
        <p:spPr bwMode="auto">
          <a:xfrm>
            <a:off x="304800" y="6324600"/>
            <a:ext cx="3251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 sz="2400">
              <a:solidFill>
                <a:srgbClr val="000000"/>
              </a:solidFill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9399866" y="267936"/>
            <a:ext cx="2587517" cy="31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19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 b="1" u="none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600" u="sng">
          <a:solidFill>
            <a:schemeClr val="tx1"/>
          </a:solidFill>
          <a:latin typeface="Arial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600" u="sng">
          <a:solidFill>
            <a:schemeClr val="tx1"/>
          </a:solidFill>
          <a:latin typeface="Arial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600" u="sng">
          <a:solidFill>
            <a:schemeClr val="tx1"/>
          </a:solidFill>
          <a:latin typeface="Arial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600" u="sng">
          <a:solidFill>
            <a:schemeClr val="tx1"/>
          </a:solidFill>
          <a:latin typeface="Arial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600" u="sng">
          <a:solidFill>
            <a:schemeClr val="tx1"/>
          </a:solidFill>
          <a:latin typeface="Arial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600" u="sng">
          <a:solidFill>
            <a:schemeClr val="tx1"/>
          </a:solidFill>
          <a:latin typeface="Arial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600" u="sng">
          <a:solidFill>
            <a:schemeClr val="tx1"/>
          </a:solidFill>
          <a:latin typeface="Arial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600" u="sng">
          <a:solidFill>
            <a:schemeClr val="tx1"/>
          </a:solidFill>
          <a:latin typeface="Arial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lr>
          <a:schemeClr val="tx1"/>
        </a:buClr>
        <a:buSzPct val="120000"/>
        <a:buChar char="•"/>
        <a:defRPr kumimoji="1" sz="24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lr>
          <a:schemeClr val="tx1"/>
        </a:buClr>
        <a:buSzPct val="100000"/>
        <a:buChar char="–"/>
        <a:defRPr kumimoji="1" sz="2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2pPr>
      <a:lvl3pPr marL="1143000" indent="-228600" algn="l" rtl="0" eaLnBrk="1" fontAlgn="base" hangingPunct="1">
        <a:spcBef>
          <a:spcPct val="40000"/>
        </a:spcBef>
        <a:spcAft>
          <a:spcPct val="0"/>
        </a:spcAft>
        <a:buClr>
          <a:schemeClr val="tx1"/>
        </a:buClr>
        <a:buSzPct val="65000"/>
        <a:buChar char="–"/>
        <a:defRPr kumimoji="1" sz="20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3pPr>
      <a:lvl4pPr marL="1600200" indent="-228600" algn="l" rtl="0" eaLnBrk="1" fontAlgn="base" hangingPunct="1">
        <a:spcBef>
          <a:spcPct val="40000"/>
        </a:spcBef>
        <a:spcAft>
          <a:spcPct val="0"/>
        </a:spcAft>
        <a:buClr>
          <a:schemeClr val="tx1"/>
        </a:buClr>
        <a:buSzPct val="100000"/>
        <a:buChar char="-"/>
        <a:defRPr kumimoji="1" sz="20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4pPr>
      <a:lvl5pPr marL="2057400" indent="-228600" algn="l" rtl="0" eaLnBrk="1" fontAlgn="base" hangingPunct="1">
        <a:spcBef>
          <a:spcPct val="40000"/>
        </a:spcBef>
        <a:spcAft>
          <a:spcPct val="0"/>
        </a:spcAft>
        <a:buClr>
          <a:schemeClr val="tx1"/>
        </a:buClr>
        <a:buSzPct val="90000"/>
        <a:buChar char="-"/>
        <a:defRPr kumimoji="1" sz="16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5pPr>
      <a:lvl6pPr marL="2514600" indent="-228600" algn="l" rtl="0" eaLnBrk="1" fontAlgn="base" hangingPunct="1">
        <a:spcBef>
          <a:spcPct val="40000"/>
        </a:spcBef>
        <a:spcAft>
          <a:spcPct val="0"/>
        </a:spcAft>
        <a:buClr>
          <a:schemeClr val="tx1"/>
        </a:buClr>
        <a:buSzPct val="90000"/>
        <a:buChar char="-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40000"/>
        </a:spcBef>
        <a:spcAft>
          <a:spcPct val="0"/>
        </a:spcAft>
        <a:buClr>
          <a:schemeClr val="tx1"/>
        </a:buClr>
        <a:buSzPct val="90000"/>
        <a:buChar char="-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40000"/>
        </a:spcBef>
        <a:spcAft>
          <a:spcPct val="0"/>
        </a:spcAft>
        <a:buClr>
          <a:schemeClr val="tx1"/>
        </a:buClr>
        <a:buSzPct val="90000"/>
        <a:buChar char="-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40000"/>
        </a:spcBef>
        <a:spcAft>
          <a:spcPct val="0"/>
        </a:spcAft>
        <a:buClr>
          <a:schemeClr val="tx1"/>
        </a:buClr>
        <a:buSzPct val="90000"/>
        <a:buChar char="-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>
            <a:extLst>
              <a:ext uri="{FF2B5EF4-FFF2-40B4-BE49-F238E27FC236}">
                <a16:creationId xmlns:a16="http://schemas.microsoft.com/office/drawing/2014/main" id="{B0085B6C-F718-497D-BA8C-5965D907B2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Speaker: Rong Zhang</a:t>
            </a:r>
          </a:p>
          <a:p>
            <a:r>
              <a:rPr lang="en-US" altLang="zh-TW" dirty="0"/>
              <a:t>Advisor: Jian-</a:t>
            </a:r>
            <a:r>
              <a:rPr lang="en-US" altLang="zh-TW" dirty="0" err="1"/>
              <a:t>Jiun</a:t>
            </a:r>
            <a:r>
              <a:rPr lang="en-US" altLang="zh-TW" dirty="0"/>
              <a:t> Ding</a:t>
            </a:r>
          </a:p>
          <a:p>
            <a:r>
              <a:rPr lang="en-US" altLang="zh-TW" dirty="0"/>
              <a:t>2023/11/7</a:t>
            </a:r>
            <a:endParaRPr lang="zh-TW" altLang="en-US" dirty="0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F56368CE-7E33-4B05-8EFD-E49B76A9DD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Adversarial Attacks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FD5D3DF-D74C-43D5-912F-00F864935B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F4DE9-8333-41AA-AD83-26CA39CE88B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3351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BB5015-5273-4DEC-8858-96D86F5C8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C909CC-C93A-4370-BC1D-ED6A5D710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Theory</a:t>
            </a:r>
          </a:p>
          <a:p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Methodology</a:t>
            </a:r>
          </a:p>
          <a:p>
            <a:pPr lvl="1"/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Approach</a:t>
            </a:r>
          </a:p>
          <a:p>
            <a:pPr lvl="1"/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Structure</a:t>
            </a:r>
          </a:p>
          <a:p>
            <a:pPr lvl="1"/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Attack method</a:t>
            </a:r>
          </a:p>
          <a:p>
            <a:pPr lvl="1"/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Model optimization</a:t>
            </a:r>
          </a:p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Experimental results</a:t>
            </a:r>
          </a:p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lang="zh-TW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11EBFAE-FD8E-4711-B403-9471C3D283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F4DE9-8333-41AA-AD83-26CA39CE88B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3873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0110EE-C22D-47EB-8757-D750710B3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Approach (1/2)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79065D8-47C9-4298-905E-437302E70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905000"/>
            <a:ext cx="8382000" cy="457200"/>
          </a:xfrm>
        </p:spPr>
        <p:txBody>
          <a:bodyPr/>
          <a:lstStyle/>
          <a:p>
            <a:r>
              <a:rPr lang="en-US" altLang="zh-TW" dirty="0"/>
              <a:t>Attack</a:t>
            </a:r>
            <a:r>
              <a:rPr lang="zh-TW" altLang="en-US" dirty="0"/>
              <a:t> </a:t>
            </a:r>
            <a:r>
              <a:rPr lang="en-US" altLang="zh-TW" dirty="0"/>
              <a:t>(Training)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B30D0C6-74CD-41A0-9ED6-FDB769785C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F4DE9-8333-41AA-AD83-26CA39CE88B4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7FEB2F8-1DF2-4860-8FCC-40A3B15A99C4}"/>
              </a:ext>
            </a:extLst>
          </p:cNvPr>
          <p:cNvSpPr/>
          <p:nvPr/>
        </p:nvSpPr>
        <p:spPr bwMode="auto">
          <a:xfrm>
            <a:off x="4114801" y="2650921"/>
            <a:ext cx="174491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Threat</a:t>
            </a:r>
            <a:endParaRPr kumimoji="1" lang="zh-TW" altLang="en-US" sz="24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F264BED2-2B3A-4C7C-AF72-C09555E7DC58}"/>
              </a:ext>
            </a:extLst>
          </p:cNvPr>
          <p:cNvSpPr/>
          <p:nvPr/>
        </p:nvSpPr>
        <p:spPr bwMode="auto">
          <a:xfrm>
            <a:off x="6332290" y="2650921"/>
            <a:ext cx="174491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Target</a:t>
            </a:r>
            <a:endParaRPr kumimoji="1" lang="zh-TW" altLang="en-US" sz="24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D4664B65-EDA0-40AC-A3F4-E0A38BCCABBF}"/>
              </a:ext>
            </a:extLst>
          </p:cNvPr>
          <p:cNvCxnSpPr>
            <a:stCxn id="5" idx="3"/>
            <a:endCxn id="6" idx="1"/>
          </p:cNvCxnSpPr>
          <p:nvPr/>
        </p:nvCxnSpPr>
        <p:spPr bwMode="auto">
          <a:xfrm>
            <a:off x="5859712" y="2879521"/>
            <a:ext cx="47257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B66196A4-59B1-469A-B5C4-693B78C523F9}"/>
              </a:ext>
            </a:extLst>
          </p:cNvPr>
          <p:cNvCxnSpPr/>
          <p:nvPr/>
        </p:nvCxnSpPr>
        <p:spPr bwMode="auto">
          <a:xfrm>
            <a:off x="3642223" y="2879521"/>
            <a:ext cx="47257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3DED56FF-49F5-417E-873E-837774A39AAF}"/>
              </a:ext>
            </a:extLst>
          </p:cNvPr>
          <p:cNvCxnSpPr/>
          <p:nvPr/>
        </p:nvCxnSpPr>
        <p:spPr bwMode="auto">
          <a:xfrm>
            <a:off x="8077201" y="2891405"/>
            <a:ext cx="47257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A6410CF0-15F3-488F-A423-3B975FDB6DFF}"/>
              </a:ext>
            </a:extLst>
          </p:cNvPr>
          <p:cNvSpPr txBox="1"/>
          <p:nvPr/>
        </p:nvSpPr>
        <p:spPr>
          <a:xfrm>
            <a:off x="3290843" y="269485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3003B870-F60C-4B0B-94CD-1CF9E3CA1E93}"/>
              </a:ext>
            </a:extLst>
          </p:cNvPr>
          <p:cNvSpPr txBox="1"/>
          <p:nvPr/>
        </p:nvSpPr>
        <p:spPr>
          <a:xfrm>
            <a:off x="8539072" y="270673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740B0297-3239-431B-BEC2-65D6E1AEE063}"/>
              </a:ext>
            </a:extLst>
          </p:cNvPr>
          <p:cNvSpPr/>
          <p:nvPr/>
        </p:nvSpPr>
        <p:spPr bwMode="auto">
          <a:xfrm>
            <a:off x="4114802" y="2514600"/>
            <a:ext cx="1755617" cy="71515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400">
              <a:latin typeface="Arial" charset="0"/>
              <a:ea typeface="標楷體" pitchFamily="65" charset="-12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8BB7626A-2564-47E0-9469-FD8E6847E436}"/>
              </a:ext>
            </a:extLst>
          </p:cNvPr>
          <p:cNvSpPr txBox="1"/>
          <p:nvPr/>
        </p:nvSpPr>
        <p:spPr>
          <a:xfrm>
            <a:off x="4314636" y="3326368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Goal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AB9FD260-4005-4890-A1B1-8D9CEC664FB1}"/>
              </a:ext>
            </a:extLst>
          </p:cNvPr>
          <p:cNvSpPr txBox="1"/>
          <p:nvPr/>
        </p:nvSpPr>
        <p:spPr>
          <a:xfrm>
            <a:off x="5932602" y="3326368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Control(3</a:t>
            </a:r>
            <a:r>
              <a:rPr lang="en-US" altLang="zh-TW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party models)</a:t>
            </a:r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452A3E8C-11AB-4713-9E62-55F0C0A1CF5C}"/>
                  </a:ext>
                </a:extLst>
              </p:cNvPr>
              <p:cNvSpPr txBox="1"/>
              <p:nvPr/>
            </p:nvSpPr>
            <p:spPr>
              <a:xfrm>
                <a:off x="5158481" y="2057208"/>
                <a:ext cx="2342949" cy="299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𝑡𝑎𝑟𝑔𝑒𝑡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𝑡h𝑟𝑒𝑎𝑡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))≠</m:t>
                      </m:r>
                      <m:r>
                        <a:rPr lang="en-US" altLang="zh-TW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452A3E8C-11AB-4713-9E62-55F0C0A1CF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8481" y="2057208"/>
                <a:ext cx="2342949" cy="299569"/>
              </a:xfrm>
              <a:prstGeom prst="rect">
                <a:avLst/>
              </a:prstGeom>
              <a:blipFill>
                <a:blip r:embed="rId2"/>
                <a:stretch>
                  <a:fillRect l="-2857" r="-1558" b="-24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內容版面配置區 2">
            <a:extLst>
              <a:ext uri="{FF2B5EF4-FFF2-40B4-BE49-F238E27FC236}">
                <a16:creationId xmlns:a16="http://schemas.microsoft.com/office/drawing/2014/main" id="{8E314347-18CE-4CAC-B7E1-DBB00A0D4431}"/>
              </a:ext>
            </a:extLst>
          </p:cNvPr>
          <p:cNvSpPr txBox="1">
            <a:spLocks/>
          </p:cNvSpPr>
          <p:nvPr/>
        </p:nvSpPr>
        <p:spPr bwMode="auto">
          <a:xfrm>
            <a:off x="1943100" y="3844604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kumimoji="1" sz="2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742950" indent="-28575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 sz="2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114300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–"/>
              <a:defRPr kumimoji="1"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60020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-"/>
              <a:defRPr kumimoji="1"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205740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 kumimoji="1" sz="16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 marL="251460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zh-TW" kern="0" dirty="0">
                <a:latin typeface="+mj-lt"/>
              </a:rPr>
              <a:t>Defend (Testing)</a:t>
            </a:r>
            <a:endParaRPr lang="zh-TW" altLang="en-US" kern="0" dirty="0">
              <a:latin typeface="+mj-lt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CEE4E7A9-D8D4-44FF-848C-216991DCC27C}"/>
              </a:ext>
            </a:extLst>
          </p:cNvPr>
          <p:cNvSpPr/>
          <p:nvPr/>
        </p:nvSpPr>
        <p:spPr bwMode="auto">
          <a:xfrm>
            <a:off x="4076701" y="5002404"/>
            <a:ext cx="174491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Threat</a:t>
            </a:r>
            <a:endParaRPr kumimoji="1" lang="zh-TW" altLang="en-US" sz="24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6F99AC50-D65B-44B3-907D-E6886D6FD8DB}"/>
              </a:ext>
            </a:extLst>
          </p:cNvPr>
          <p:cNvSpPr/>
          <p:nvPr/>
        </p:nvSpPr>
        <p:spPr bwMode="auto">
          <a:xfrm>
            <a:off x="6294190" y="5002404"/>
            <a:ext cx="174491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Target</a:t>
            </a:r>
            <a:endParaRPr kumimoji="1" lang="zh-TW" altLang="en-US" sz="24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43F6168A-0B1B-42A7-8986-15B2FA710654}"/>
              </a:ext>
            </a:extLst>
          </p:cNvPr>
          <p:cNvCxnSpPr>
            <a:stCxn id="20" idx="3"/>
            <a:endCxn id="21" idx="1"/>
          </p:cNvCxnSpPr>
          <p:nvPr/>
        </p:nvCxnSpPr>
        <p:spPr bwMode="auto">
          <a:xfrm>
            <a:off x="5821612" y="5231004"/>
            <a:ext cx="47257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D91366BA-9136-4BBD-8DEC-66B78DC447F0}"/>
              </a:ext>
            </a:extLst>
          </p:cNvPr>
          <p:cNvCxnSpPr/>
          <p:nvPr/>
        </p:nvCxnSpPr>
        <p:spPr bwMode="auto">
          <a:xfrm>
            <a:off x="3604123" y="5231004"/>
            <a:ext cx="47257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0C7C3C0A-3315-4AA0-9A8D-A60174651F4E}"/>
              </a:ext>
            </a:extLst>
          </p:cNvPr>
          <p:cNvCxnSpPr/>
          <p:nvPr/>
        </p:nvCxnSpPr>
        <p:spPr bwMode="auto">
          <a:xfrm>
            <a:off x="8039101" y="5242888"/>
            <a:ext cx="47257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7B448541-949B-48F8-9824-A66CD8F381C3}"/>
              </a:ext>
            </a:extLst>
          </p:cNvPr>
          <p:cNvSpPr txBox="1"/>
          <p:nvPr/>
        </p:nvSpPr>
        <p:spPr>
          <a:xfrm>
            <a:off x="3252743" y="504633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B0ECD567-140F-4936-B8EF-91CE2894AE50}"/>
              </a:ext>
            </a:extLst>
          </p:cNvPr>
          <p:cNvSpPr txBox="1"/>
          <p:nvPr/>
        </p:nvSpPr>
        <p:spPr>
          <a:xfrm>
            <a:off x="8500972" y="505822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1733C186-66E0-4707-A8EC-5D4D988D8F14}"/>
              </a:ext>
            </a:extLst>
          </p:cNvPr>
          <p:cNvSpPr/>
          <p:nvPr/>
        </p:nvSpPr>
        <p:spPr bwMode="auto">
          <a:xfrm>
            <a:off x="6283484" y="4853574"/>
            <a:ext cx="1755617" cy="71515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400">
              <a:latin typeface="Arial" charset="0"/>
              <a:ea typeface="標楷體" pitchFamily="65" charset="-120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2A107599-DA64-4D62-838C-931EFC0259C4}"/>
              </a:ext>
            </a:extLst>
          </p:cNvPr>
          <p:cNvSpPr txBox="1"/>
          <p:nvPr/>
        </p:nvSpPr>
        <p:spPr>
          <a:xfrm>
            <a:off x="6532125" y="5714043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Goal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1AADF2D-1A10-44A1-BEFE-7F081995B5BE}"/>
              </a:ext>
            </a:extLst>
          </p:cNvPr>
          <p:cNvSpPr txBox="1"/>
          <p:nvPr/>
        </p:nvSpPr>
        <p:spPr>
          <a:xfrm>
            <a:off x="3717472" y="5722141"/>
            <a:ext cx="2614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Control(existing methods)</a:t>
            </a:r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>
                <a:extLst>
                  <a:ext uri="{FF2B5EF4-FFF2-40B4-BE49-F238E27FC236}">
                    <a16:creationId xmlns:a16="http://schemas.microsoft.com/office/drawing/2014/main" id="{6EAB4C27-4372-495D-BEA6-BB6A278D9047}"/>
                  </a:ext>
                </a:extLst>
              </p:cNvPr>
              <p:cNvSpPr txBox="1"/>
              <p:nvPr/>
            </p:nvSpPr>
            <p:spPr>
              <a:xfrm>
                <a:off x="5120380" y="4408691"/>
                <a:ext cx="1951240" cy="299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𝑡𝑎𝑟𝑔𝑒𝑡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𝑡h𝑟𝑒𝑎𝑡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0" name="文字方塊 29">
                <a:extLst>
                  <a:ext uri="{FF2B5EF4-FFF2-40B4-BE49-F238E27FC236}">
                    <a16:creationId xmlns:a16="http://schemas.microsoft.com/office/drawing/2014/main" id="{6EAB4C27-4372-495D-BEA6-BB6A278D90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380" y="4408691"/>
                <a:ext cx="1951240" cy="299569"/>
              </a:xfrm>
              <a:prstGeom prst="rect">
                <a:avLst/>
              </a:prstGeom>
              <a:blipFill>
                <a:blip r:embed="rId3"/>
                <a:stretch>
                  <a:fillRect l="-3438" r="-1875" b="-265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0160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3F8BBB-8BD6-4C13-9F06-892624134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Approach (2/2)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CC9B9AF-E54A-473E-B6FB-9D6014A2C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1" y="1905000"/>
            <a:ext cx="9355666" cy="4343400"/>
          </a:xfrm>
        </p:spPr>
        <p:txBody>
          <a:bodyPr/>
          <a:lstStyle/>
          <a:p>
            <a:r>
              <a:rPr lang="en-US" altLang="zh-TW" dirty="0"/>
              <a:t>Ian Goodfellow </a:t>
            </a:r>
            <a:r>
              <a:rPr lang="en-US" altLang="zh-TW" i="1" dirty="0"/>
              <a:t>et al. </a:t>
            </a:r>
            <a:r>
              <a:rPr lang="en-US" altLang="zh-TW" dirty="0"/>
              <a:t>have experimented and recognized the GAN is an effective method.[3]</a:t>
            </a:r>
          </a:p>
          <a:p>
            <a:r>
              <a:rPr lang="en-US" altLang="zh-TW" dirty="0"/>
              <a:t>The input does not limit to certain labels since the generator and discriminator are two distinguish networks.</a:t>
            </a:r>
          </a:p>
          <a:p>
            <a:r>
              <a:rPr lang="en-US" altLang="zh-TW" dirty="0"/>
              <a:t>Below shows reconstruction of attack samples (right) and original image (left).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381E153-BEEC-4B43-97EB-42D41CED81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F4DE9-8333-41AA-AD83-26CA39CE88B4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41567FE-C855-42AB-951D-269884AC1B97}"/>
              </a:ext>
            </a:extLst>
          </p:cNvPr>
          <p:cNvSpPr txBox="1"/>
          <p:nvPr/>
        </p:nvSpPr>
        <p:spPr>
          <a:xfrm>
            <a:off x="2209800" y="5939136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</a:t>
            </a:r>
            <a:r>
              <a:rPr lang="zh-TW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Ian Goodfellow, Jean </a:t>
            </a:r>
            <a:r>
              <a:rPr lang="en-US" altLang="zh-TW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PougetAbadie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Mehdi Mirza, Bing Xu, David </a:t>
            </a:r>
            <a:r>
              <a:rPr lang="en-US" altLang="zh-TW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Warde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-Farley, </a:t>
            </a:r>
            <a:r>
              <a:rPr lang="en-US" altLang="zh-TW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Sherjil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Ozair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Aaron Courville, and </a:t>
            </a:r>
            <a:r>
              <a:rPr lang="en-US" altLang="zh-TW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Yoshua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Bengio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Generative adversarial nets. </a:t>
            </a:r>
            <a:r>
              <a:rPr lang="en-US" altLang="zh-TW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NIPS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pages 2672–2680, 2014.</a:t>
            </a:r>
            <a:endParaRPr lang="zh-TW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3CEEA0BE-185D-4EEB-B8D9-220339C5D1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225" y="2061864"/>
            <a:ext cx="1476375" cy="1747044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09DD6DD1-D837-4849-88FC-73DBE67825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3924299"/>
            <a:ext cx="1732424" cy="1747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374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730CE4-7B24-452F-BF7D-E69730C10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Structure</a:t>
            </a:r>
            <a:r>
              <a:rPr lang="zh-TW" altLang="en-US" dirty="0"/>
              <a:t> </a:t>
            </a:r>
            <a:r>
              <a:rPr lang="en-US" altLang="zh-TW" dirty="0"/>
              <a:t>(1/2)</a:t>
            </a:r>
            <a:endParaRPr lang="zh-TW" altLang="en-US" dirty="0"/>
          </a:p>
        </p:txBody>
      </p:sp>
      <p:sp>
        <p:nvSpPr>
          <p:cNvPr id="30" name="內容版面配置區 2">
            <a:extLst>
              <a:ext uri="{FF2B5EF4-FFF2-40B4-BE49-F238E27FC236}">
                <a16:creationId xmlns:a16="http://schemas.microsoft.com/office/drawing/2014/main" id="{DC8DF177-A6F5-4CF1-8619-C5A98278F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905000"/>
            <a:ext cx="8382000" cy="457200"/>
          </a:xfrm>
        </p:spPr>
        <p:txBody>
          <a:bodyPr/>
          <a:lstStyle/>
          <a:p>
            <a:r>
              <a:rPr lang="en-US" altLang="zh-TW" dirty="0"/>
              <a:t>Multi-generator robust detection</a:t>
            </a:r>
          </a:p>
          <a:p>
            <a:pPr lvl="1"/>
            <a:r>
              <a:rPr lang="en-US" altLang="zh-TW" dirty="0"/>
              <a:t>Training(Ideal)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r>
              <a:rPr lang="en-US" altLang="zh-TW" dirty="0"/>
              <a:t>Testing(Ideal)</a:t>
            </a:r>
            <a:endParaRPr lang="zh-TW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CAECA737-E61F-48C3-8CF2-B36F3A40240E}"/>
              </a:ext>
            </a:extLst>
          </p:cNvPr>
          <p:cNvSpPr/>
          <p:nvPr/>
        </p:nvSpPr>
        <p:spPr bwMode="auto">
          <a:xfrm>
            <a:off x="5746857" y="4781331"/>
            <a:ext cx="1161580" cy="3693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Gen</a:t>
            </a:r>
            <a:endParaRPr kumimoji="1" lang="zh-TW" altLang="en-US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D3838D8B-826C-4045-A69B-FB96DF19E4CD}"/>
              </a:ext>
            </a:extLst>
          </p:cNvPr>
          <p:cNvCxnSpPr>
            <a:cxnSpLocks/>
            <a:stCxn id="8" idx="3"/>
            <a:endCxn id="48" idx="1"/>
          </p:cNvCxnSpPr>
          <p:nvPr/>
        </p:nvCxnSpPr>
        <p:spPr bwMode="auto">
          <a:xfrm>
            <a:off x="4031352" y="4959159"/>
            <a:ext cx="331063" cy="68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" name="文字方塊 7">
            <a:extLst>
              <a:ext uri="{FF2B5EF4-FFF2-40B4-BE49-F238E27FC236}">
                <a16:creationId xmlns:a16="http://schemas.microsoft.com/office/drawing/2014/main" id="{8EAE3751-3E4C-43A8-9CBC-444C95A8D931}"/>
              </a:ext>
            </a:extLst>
          </p:cNvPr>
          <p:cNvSpPr txBox="1"/>
          <p:nvPr/>
        </p:nvSpPr>
        <p:spPr>
          <a:xfrm>
            <a:off x="2455279" y="4774492"/>
            <a:ext cx="157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Poisoned Input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70DE48F-8787-4E75-AF99-1295A969288B}"/>
              </a:ext>
            </a:extLst>
          </p:cNvPr>
          <p:cNvSpPr/>
          <p:nvPr/>
        </p:nvSpPr>
        <p:spPr bwMode="auto">
          <a:xfrm>
            <a:off x="7376905" y="4788170"/>
            <a:ext cx="1161580" cy="3684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RW</a:t>
            </a:r>
            <a:endParaRPr kumimoji="1" lang="zh-TW" altLang="en-US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D6A7874B-6AD7-4B80-8355-02EDB936B87F}"/>
              </a:ext>
            </a:extLst>
          </p:cNvPr>
          <p:cNvCxnSpPr>
            <a:cxnSpLocks/>
            <a:stCxn id="4" idx="3"/>
            <a:endCxn id="9" idx="1"/>
          </p:cNvCxnSpPr>
          <p:nvPr/>
        </p:nvCxnSpPr>
        <p:spPr bwMode="auto">
          <a:xfrm>
            <a:off x="6908437" y="4965998"/>
            <a:ext cx="468468" cy="63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id="{EFBA2475-B386-4D3D-AF30-514FBD684D73}"/>
              </a:ext>
            </a:extLst>
          </p:cNvPr>
          <p:cNvCxnSpPr>
            <a:cxnSpLocks/>
          </p:cNvCxnSpPr>
          <p:nvPr/>
        </p:nvCxnSpPr>
        <p:spPr bwMode="auto">
          <a:xfrm>
            <a:off x="8538485" y="4959158"/>
            <a:ext cx="39801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775E58F-82F2-4A1C-BEB2-C1C892B42F93}"/>
              </a:ext>
            </a:extLst>
          </p:cNvPr>
          <p:cNvSpPr txBox="1"/>
          <p:nvPr/>
        </p:nvSpPr>
        <p:spPr>
          <a:xfrm>
            <a:off x="8936502" y="478133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Labels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" name="接點: 肘形 40">
            <a:extLst>
              <a:ext uri="{FF2B5EF4-FFF2-40B4-BE49-F238E27FC236}">
                <a16:creationId xmlns:a16="http://schemas.microsoft.com/office/drawing/2014/main" id="{01A02E38-6955-4918-A2C3-A330DA6518D9}"/>
              </a:ext>
            </a:extLst>
          </p:cNvPr>
          <p:cNvCxnSpPr>
            <a:cxnSpLocks/>
            <a:stCxn id="9" idx="2"/>
            <a:endCxn id="4" idx="2"/>
          </p:cNvCxnSpPr>
          <p:nvPr/>
        </p:nvCxnSpPr>
        <p:spPr bwMode="auto">
          <a:xfrm rot="5400000" flipH="1">
            <a:off x="7139706" y="4338605"/>
            <a:ext cx="5931" cy="1630048"/>
          </a:xfrm>
          <a:prstGeom prst="bentConnector3">
            <a:avLst>
              <a:gd name="adj1" fmla="val -385432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8" name="矩形 47">
            <a:extLst>
              <a:ext uri="{FF2B5EF4-FFF2-40B4-BE49-F238E27FC236}">
                <a16:creationId xmlns:a16="http://schemas.microsoft.com/office/drawing/2014/main" id="{AD3F20F9-D87C-420B-8E1D-0BD94E81046F}"/>
              </a:ext>
            </a:extLst>
          </p:cNvPr>
          <p:cNvSpPr/>
          <p:nvPr/>
        </p:nvSpPr>
        <p:spPr bwMode="auto">
          <a:xfrm>
            <a:off x="4362414" y="4781331"/>
            <a:ext cx="1161580" cy="3693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Attack</a:t>
            </a:r>
            <a:endParaRPr kumimoji="1" lang="zh-TW" altLang="en-US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cxnSp>
        <p:nvCxnSpPr>
          <p:cNvPr id="55" name="直線單箭頭接點 54">
            <a:extLst>
              <a:ext uri="{FF2B5EF4-FFF2-40B4-BE49-F238E27FC236}">
                <a16:creationId xmlns:a16="http://schemas.microsoft.com/office/drawing/2014/main" id="{52B05B7F-1869-4DDC-940C-BAE35692C0A0}"/>
              </a:ext>
            </a:extLst>
          </p:cNvPr>
          <p:cNvCxnSpPr>
            <a:cxnSpLocks/>
            <a:stCxn id="48" idx="3"/>
            <a:endCxn id="4" idx="1"/>
          </p:cNvCxnSpPr>
          <p:nvPr/>
        </p:nvCxnSpPr>
        <p:spPr bwMode="auto">
          <a:xfrm>
            <a:off x="5523995" y="4965997"/>
            <a:ext cx="22286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4" name="接點: 肘形 63">
            <a:extLst>
              <a:ext uri="{FF2B5EF4-FFF2-40B4-BE49-F238E27FC236}">
                <a16:creationId xmlns:a16="http://schemas.microsoft.com/office/drawing/2014/main" id="{757E4A23-411F-4717-8B1B-6780D780C7DD}"/>
              </a:ext>
            </a:extLst>
          </p:cNvPr>
          <p:cNvCxnSpPr>
            <a:stCxn id="9" idx="2"/>
            <a:endCxn id="48" idx="2"/>
          </p:cNvCxnSpPr>
          <p:nvPr/>
        </p:nvCxnSpPr>
        <p:spPr bwMode="auto">
          <a:xfrm rot="5400000" flipH="1">
            <a:off x="6447485" y="3646385"/>
            <a:ext cx="5931" cy="3014491"/>
          </a:xfrm>
          <a:prstGeom prst="bentConnector3">
            <a:avLst>
              <a:gd name="adj1" fmla="val -385432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投影片編號版面配置區 13">
            <a:extLst>
              <a:ext uri="{FF2B5EF4-FFF2-40B4-BE49-F238E27FC236}">
                <a16:creationId xmlns:a16="http://schemas.microsoft.com/office/drawing/2014/main" id="{41187580-6876-4F72-A2E0-85B9DC38EE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F4DE9-8333-41AA-AD83-26CA39CE88B4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C1775DFB-5DE3-4C85-8D1D-6C3B79542D6F}"/>
              </a:ext>
            </a:extLst>
          </p:cNvPr>
          <p:cNvSpPr/>
          <p:nvPr/>
        </p:nvSpPr>
        <p:spPr bwMode="auto">
          <a:xfrm>
            <a:off x="4232675" y="2923652"/>
            <a:ext cx="2354391" cy="3693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Gen</a:t>
            </a:r>
            <a:endParaRPr kumimoji="1" lang="zh-TW" altLang="en-US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F94C0D10-C98C-4E07-9251-6ADBE15764B3}"/>
              </a:ext>
            </a:extLst>
          </p:cNvPr>
          <p:cNvCxnSpPr>
            <a:cxnSpLocks/>
            <a:stCxn id="24" idx="3"/>
            <a:endCxn id="37" idx="1"/>
          </p:cNvCxnSpPr>
          <p:nvPr/>
        </p:nvCxnSpPr>
        <p:spPr bwMode="auto">
          <a:xfrm>
            <a:off x="2602627" y="3108318"/>
            <a:ext cx="24560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1FB44AA3-119A-4813-8FD7-5DB858944FEF}"/>
              </a:ext>
            </a:extLst>
          </p:cNvPr>
          <p:cNvSpPr txBox="1"/>
          <p:nvPr/>
        </p:nvSpPr>
        <p:spPr>
          <a:xfrm>
            <a:off x="1905001" y="292365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4A77F955-A8FB-465C-9A40-208D5CA7887D}"/>
              </a:ext>
            </a:extLst>
          </p:cNvPr>
          <p:cNvCxnSpPr>
            <a:cxnSpLocks/>
            <a:stCxn id="22" idx="3"/>
            <a:endCxn id="45" idx="1"/>
          </p:cNvCxnSpPr>
          <p:nvPr/>
        </p:nvCxnSpPr>
        <p:spPr bwMode="auto">
          <a:xfrm>
            <a:off x="6587066" y="3108318"/>
            <a:ext cx="7580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70AB2E88-0E18-478C-AD95-DFDAEB66C1C3}"/>
              </a:ext>
            </a:extLst>
          </p:cNvPr>
          <p:cNvCxnSpPr>
            <a:cxnSpLocks/>
          </p:cNvCxnSpPr>
          <p:nvPr/>
        </p:nvCxnSpPr>
        <p:spPr bwMode="auto">
          <a:xfrm>
            <a:off x="9111779" y="3108318"/>
            <a:ext cx="39801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1385B247-0513-4C3C-AA7B-20C00664C59E}"/>
              </a:ext>
            </a:extLst>
          </p:cNvPr>
          <p:cNvSpPr txBox="1"/>
          <p:nvPr/>
        </p:nvSpPr>
        <p:spPr>
          <a:xfrm>
            <a:off x="9509796" y="293049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Labels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A6E957F1-3D9A-4C22-926D-F36711FB73B8}"/>
              </a:ext>
            </a:extLst>
          </p:cNvPr>
          <p:cNvSpPr/>
          <p:nvPr/>
        </p:nvSpPr>
        <p:spPr bwMode="auto">
          <a:xfrm>
            <a:off x="2848233" y="2923652"/>
            <a:ext cx="1161580" cy="3693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Attack</a:t>
            </a:r>
            <a:endParaRPr kumimoji="1" lang="zh-TW" altLang="en-US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cxnSp>
        <p:nvCxnSpPr>
          <p:cNvPr id="38" name="直線單箭頭接點 37">
            <a:extLst>
              <a:ext uri="{FF2B5EF4-FFF2-40B4-BE49-F238E27FC236}">
                <a16:creationId xmlns:a16="http://schemas.microsoft.com/office/drawing/2014/main" id="{8CA71062-A8A9-4535-AFFA-A5A1E0C0B3C9}"/>
              </a:ext>
            </a:extLst>
          </p:cNvPr>
          <p:cNvCxnSpPr>
            <a:cxnSpLocks/>
            <a:stCxn id="37" idx="3"/>
            <a:endCxn id="22" idx="1"/>
          </p:cNvCxnSpPr>
          <p:nvPr/>
        </p:nvCxnSpPr>
        <p:spPr bwMode="auto">
          <a:xfrm>
            <a:off x="4009813" y="3108318"/>
            <a:ext cx="22286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D6058A80-3FC8-430A-9FA0-22CD89DB9290}"/>
              </a:ext>
            </a:extLst>
          </p:cNvPr>
          <p:cNvSpPr txBox="1"/>
          <p:nvPr/>
        </p:nvSpPr>
        <p:spPr>
          <a:xfrm>
            <a:off x="3131506" y="3655477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C4BAC613-2758-4D6A-9EB7-B4CADB763C17}"/>
              </a:ext>
            </a:extLst>
          </p:cNvPr>
          <p:cNvSpPr txBox="1"/>
          <p:nvPr/>
        </p:nvSpPr>
        <p:spPr>
          <a:xfrm>
            <a:off x="5170133" y="367760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Robust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3260D413-1214-47C3-8A03-973B474EC8EF}"/>
              </a:ext>
            </a:extLst>
          </p:cNvPr>
          <p:cNvSpPr/>
          <p:nvPr/>
        </p:nvSpPr>
        <p:spPr bwMode="auto">
          <a:xfrm>
            <a:off x="7345123" y="2923652"/>
            <a:ext cx="1766656" cy="3693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Target</a:t>
            </a:r>
            <a:endParaRPr kumimoji="1" lang="zh-TW" altLang="en-US" sz="24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7B444FEC-11F5-4CDE-925C-053C5179577A}"/>
              </a:ext>
            </a:extLst>
          </p:cNvPr>
          <p:cNvSpPr txBox="1"/>
          <p:nvPr/>
        </p:nvSpPr>
        <p:spPr>
          <a:xfrm>
            <a:off x="6969132" y="3313356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Robustness detection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文字方塊 46">
            <a:extLst>
              <a:ext uri="{FF2B5EF4-FFF2-40B4-BE49-F238E27FC236}">
                <a16:creationId xmlns:a16="http://schemas.microsoft.com/office/drawing/2014/main" id="{6B8718CF-9D82-4DEE-AD37-E6505929E092}"/>
              </a:ext>
            </a:extLst>
          </p:cNvPr>
          <p:cNvSpPr txBox="1"/>
          <p:nvPr/>
        </p:nvSpPr>
        <p:spPr>
          <a:xfrm>
            <a:off x="1922679" y="5150663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existing black-boxes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3A3CE184-515C-493A-8D6A-C4793458F67F}"/>
              </a:ext>
            </a:extLst>
          </p:cNvPr>
          <p:cNvSpPr txBox="1"/>
          <p:nvPr/>
        </p:nvSpPr>
        <p:spPr>
          <a:xfrm>
            <a:off x="7993760" y="5126111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 to be correct labels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598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730CE4-7B24-452F-BF7D-E69730C10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Structure</a:t>
            </a:r>
            <a:r>
              <a:rPr lang="zh-TW" altLang="en-US" dirty="0"/>
              <a:t> </a:t>
            </a:r>
            <a:r>
              <a:rPr lang="en-US" altLang="zh-TW" dirty="0"/>
              <a:t>(2/2)</a:t>
            </a:r>
            <a:endParaRPr lang="zh-TW" altLang="en-US" dirty="0"/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ED0D6503-DE6D-4C8F-ABB7-B6B44E143F55}"/>
              </a:ext>
            </a:extLst>
          </p:cNvPr>
          <p:cNvGrpSpPr/>
          <p:nvPr/>
        </p:nvGrpSpPr>
        <p:grpSpPr>
          <a:xfrm>
            <a:off x="1713957" y="3117366"/>
            <a:ext cx="8764087" cy="3131035"/>
            <a:chOff x="148721" y="2739782"/>
            <a:chExt cx="8764087" cy="3131035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CAECA737-E61F-48C3-8CF2-B36F3A40240E}"/>
                </a:ext>
              </a:extLst>
            </p:cNvPr>
            <p:cNvSpPr/>
            <p:nvPr/>
          </p:nvSpPr>
          <p:spPr bwMode="auto">
            <a:xfrm>
              <a:off x="2476397" y="4042406"/>
              <a:ext cx="1161580" cy="36933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TW" dirty="0"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Gen</a:t>
              </a:r>
              <a:endParaRPr kumimoji="1" lang="zh-TW" altLang="en-US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endParaRPr>
            </a:p>
          </p:txBody>
        </p:sp>
        <p:cxnSp>
          <p:nvCxnSpPr>
            <p:cNvPr id="6" name="直線單箭頭接點 5">
              <a:extLst>
                <a:ext uri="{FF2B5EF4-FFF2-40B4-BE49-F238E27FC236}">
                  <a16:creationId xmlns:a16="http://schemas.microsoft.com/office/drawing/2014/main" id="{D3838D8B-826C-4045-A69B-FB96DF19E4CD}"/>
                </a:ext>
              </a:extLst>
            </p:cNvPr>
            <p:cNvCxnSpPr>
              <a:cxnSpLocks/>
              <a:stCxn id="8" idx="3"/>
              <a:endCxn id="48" idx="1"/>
            </p:cNvCxnSpPr>
            <p:nvPr/>
          </p:nvCxnSpPr>
          <p:spPr bwMode="auto">
            <a:xfrm>
              <a:off x="846348" y="4227072"/>
              <a:ext cx="24560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id="{8EAE3751-3E4C-43A8-9CBC-444C95A8D931}"/>
                </a:ext>
              </a:extLst>
            </p:cNvPr>
            <p:cNvSpPr txBox="1"/>
            <p:nvPr/>
          </p:nvSpPr>
          <p:spPr>
            <a:xfrm>
              <a:off x="148721" y="4042406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Input</a:t>
              </a:r>
              <a:endPara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670DE48F-8787-4E75-AF99-1295A969288B}"/>
                </a:ext>
              </a:extLst>
            </p:cNvPr>
            <p:cNvSpPr/>
            <p:nvPr/>
          </p:nvSpPr>
          <p:spPr bwMode="auto">
            <a:xfrm>
              <a:off x="4106445" y="4049245"/>
              <a:ext cx="1161580" cy="368424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TW" dirty="0">
                  <a:solidFill>
                    <a:srgbClr val="FF0000"/>
                  </a:solidFill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RW</a:t>
              </a:r>
              <a:endParaRPr kumimoji="1"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endParaRPr>
            </a:p>
          </p:txBody>
        </p:sp>
        <p:cxnSp>
          <p:nvCxnSpPr>
            <p:cNvPr id="11" name="直線單箭頭接點 10">
              <a:extLst>
                <a:ext uri="{FF2B5EF4-FFF2-40B4-BE49-F238E27FC236}">
                  <a16:creationId xmlns:a16="http://schemas.microsoft.com/office/drawing/2014/main" id="{D6A7874B-6AD7-4B80-8355-02EDB936B87F}"/>
                </a:ext>
              </a:extLst>
            </p:cNvPr>
            <p:cNvCxnSpPr>
              <a:cxnSpLocks/>
              <a:stCxn id="4" idx="3"/>
              <a:endCxn id="9" idx="1"/>
            </p:cNvCxnSpPr>
            <p:nvPr/>
          </p:nvCxnSpPr>
          <p:spPr bwMode="auto">
            <a:xfrm>
              <a:off x="3637977" y="4227072"/>
              <a:ext cx="468468" cy="63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0D5B8CCC-132B-44C6-9CD4-44854C05528A}"/>
                </a:ext>
              </a:extLst>
            </p:cNvPr>
            <p:cNvSpPr/>
            <p:nvPr/>
          </p:nvSpPr>
          <p:spPr bwMode="auto">
            <a:xfrm>
              <a:off x="5542678" y="2933805"/>
              <a:ext cx="1766656" cy="3693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TW" sz="2400" dirty="0"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Threat</a:t>
              </a:r>
              <a:endParaRPr kumimoji="1" lang="zh-TW" altLang="en-US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C862B042-4778-4F16-B576-F37A1E0F2F62}"/>
                </a:ext>
              </a:extLst>
            </p:cNvPr>
            <p:cNvSpPr/>
            <p:nvPr/>
          </p:nvSpPr>
          <p:spPr bwMode="auto">
            <a:xfrm>
              <a:off x="5542678" y="5501485"/>
              <a:ext cx="1766656" cy="36933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TW" sz="2400" dirty="0"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Target</a:t>
              </a:r>
              <a:endParaRPr kumimoji="1" lang="zh-TW" altLang="en-US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endParaRPr>
            </a:p>
          </p:txBody>
        </p:sp>
        <p:cxnSp>
          <p:nvCxnSpPr>
            <p:cNvPr id="15" name="接點: 肘形 14">
              <a:extLst>
                <a:ext uri="{FF2B5EF4-FFF2-40B4-BE49-F238E27FC236}">
                  <a16:creationId xmlns:a16="http://schemas.microsoft.com/office/drawing/2014/main" id="{79CA1C8B-898B-4307-8CA6-22E86292A801}"/>
                </a:ext>
              </a:extLst>
            </p:cNvPr>
            <p:cNvCxnSpPr>
              <a:cxnSpLocks/>
              <a:stCxn id="8" idx="0"/>
              <a:endCxn id="12" idx="1"/>
            </p:cNvCxnSpPr>
            <p:nvPr/>
          </p:nvCxnSpPr>
          <p:spPr bwMode="auto">
            <a:xfrm rot="5400000" flipH="1" flipV="1">
              <a:off x="2558139" y="1057868"/>
              <a:ext cx="923934" cy="5045143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7" name="接點: 肘形 16">
              <a:extLst>
                <a:ext uri="{FF2B5EF4-FFF2-40B4-BE49-F238E27FC236}">
                  <a16:creationId xmlns:a16="http://schemas.microsoft.com/office/drawing/2014/main" id="{721FE319-FDB1-4946-943E-B50407AAB31F}"/>
                </a:ext>
              </a:extLst>
            </p:cNvPr>
            <p:cNvCxnSpPr>
              <a:cxnSpLocks/>
              <a:stCxn id="9" idx="3"/>
              <a:endCxn id="12" idx="1"/>
            </p:cNvCxnSpPr>
            <p:nvPr/>
          </p:nvCxnSpPr>
          <p:spPr bwMode="auto">
            <a:xfrm flipV="1">
              <a:off x="5268025" y="3118472"/>
              <a:ext cx="274653" cy="1114985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9" name="接點: 肘形 18">
              <a:extLst>
                <a:ext uri="{FF2B5EF4-FFF2-40B4-BE49-F238E27FC236}">
                  <a16:creationId xmlns:a16="http://schemas.microsoft.com/office/drawing/2014/main" id="{0984D913-29AE-4ADF-8F5E-C9F1ABB848BA}"/>
                </a:ext>
              </a:extLst>
            </p:cNvPr>
            <p:cNvCxnSpPr>
              <a:cxnSpLocks/>
              <a:stCxn id="9" idx="3"/>
              <a:endCxn id="13" idx="1"/>
            </p:cNvCxnSpPr>
            <p:nvPr/>
          </p:nvCxnSpPr>
          <p:spPr bwMode="auto">
            <a:xfrm>
              <a:off x="5268025" y="4233457"/>
              <a:ext cx="274653" cy="1452694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2" name="直線單箭頭接點 21">
              <a:extLst>
                <a:ext uri="{FF2B5EF4-FFF2-40B4-BE49-F238E27FC236}">
                  <a16:creationId xmlns:a16="http://schemas.microsoft.com/office/drawing/2014/main" id="{ACB362FE-C320-4170-B3CB-79667C76D6B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55500" y="3119394"/>
              <a:ext cx="39801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81B6E814-78BC-4693-8819-1FE880F314F4}"/>
                </a:ext>
              </a:extLst>
            </p:cNvPr>
            <p:cNvSpPr txBox="1"/>
            <p:nvPr/>
          </p:nvSpPr>
          <p:spPr>
            <a:xfrm>
              <a:off x="7753516" y="2934728"/>
              <a:ext cx="1159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GAN_loss</a:t>
              </a:r>
              <a:endPara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6" name="直線單箭頭接點 25">
              <a:extLst>
                <a:ext uri="{FF2B5EF4-FFF2-40B4-BE49-F238E27FC236}">
                  <a16:creationId xmlns:a16="http://schemas.microsoft.com/office/drawing/2014/main" id="{EFBA2475-B386-4D3D-AF30-514FBD684D7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55500" y="5686151"/>
              <a:ext cx="39801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0775E58F-82F2-4A1C-BEB2-C1C892B42F93}"/>
                </a:ext>
              </a:extLst>
            </p:cNvPr>
            <p:cNvSpPr txBox="1"/>
            <p:nvPr/>
          </p:nvSpPr>
          <p:spPr>
            <a:xfrm>
              <a:off x="7753516" y="5501485"/>
              <a:ext cx="1056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Adv_loss</a:t>
              </a:r>
              <a:endPara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AB318D7F-F9E9-429E-99B7-7D2F3E0B80CE}"/>
                </a:ext>
              </a:extLst>
            </p:cNvPr>
            <p:cNvSpPr txBox="1"/>
            <p:nvPr/>
          </p:nvSpPr>
          <p:spPr>
            <a:xfrm>
              <a:off x="3179989" y="2739782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Real</a:t>
              </a:r>
              <a:endPara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接點: 肘形 40">
              <a:extLst>
                <a:ext uri="{FF2B5EF4-FFF2-40B4-BE49-F238E27FC236}">
                  <a16:creationId xmlns:a16="http://schemas.microsoft.com/office/drawing/2014/main" id="{01A02E38-6955-4918-A2C3-A330DA6518D9}"/>
                </a:ext>
              </a:extLst>
            </p:cNvPr>
            <p:cNvCxnSpPr>
              <a:cxnSpLocks/>
              <a:stCxn id="9" idx="2"/>
              <a:endCxn id="4" idx="2"/>
            </p:cNvCxnSpPr>
            <p:nvPr/>
          </p:nvCxnSpPr>
          <p:spPr bwMode="auto">
            <a:xfrm rot="5400000" flipH="1">
              <a:off x="3869245" y="3599680"/>
              <a:ext cx="5931" cy="1630048"/>
            </a:xfrm>
            <a:prstGeom prst="bentConnector3">
              <a:avLst>
                <a:gd name="adj1" fmla="val -3854325"/>
              </a:avLst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AD3F20F9-D87C-420B-8E1D-0BD94E81046F}"/>
                </a:ext>
              </a:extLst>
            </p:cNvPr>
            <p:cNvSpPr/>
            <p:nvPr/>
          </p:nvSpPr>
          <p:spPr bwMode="auto">
            <a:xfrm>
              <a:off x="1091954" y="4042406"/>
              <a:ext cx="1161580" cy="36933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TW" dirty="0">
                  <a:solidFill>
                    <a:srgbClr val="FF0000"/>
                  </a:solidFill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Attack</a:t>
              </a:r>
              <a:endParaRPr kumimoji="1" lang="zh-TW" altLang="en-US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endParaRPr>
            </a:p>
          </p:txBody>
        </p:sp>
        <p:cxnSp>
          <p:nvCxnSpPr>
            <p:cNvPr id="55" name="直線單箭頭接點 54">
              <a:extLst>
                <a:ext uri="{FF2B5EF4-FFF2-40B4-BE49-F238E27FC236}">
                  <a16:creationId xmlns:a16="http://schemas.microsoft.com/office/drawing/2014/main" id="{52B05B7F-1869-4DDC-940C-BAE35692C0A0}"/>
                </a:ext>
              </a:extLst>
            </p:cNvPr>
            <p:cNvCxnSpPr>
              <a:cxnSpLocks/>
              <a:stCxn id="48" idx="3"/>
              <a:endCxn id="4" idx="1"/>
            </p:cNvCxnSpPr>
            <p:nvPr/>
          </p:nvCxnSpPr>
          <p:spPr bwMode="auto">
            <a:xfrm>
              <a:off x="2253534" y="4227072"/>
              <a:ext cx="22286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64" name="接點: 肘形 63">
              <a:extLst>
                <a:ext uri="{FF2B5EF4-FFF2-40B4-BE49-F238E27FC236}">
                  <a16:creationId xmlns:a16="http://schemas.microsoft.com/office/drawing/2014/main" id="{757E4A23-411F-4717-8B1B-6780D780C7DD}"/>
                </a:ext>
              </a:extLst>
            </p:cNvPr>
            <p:cNvCxnSpPr>
              <a:cxnSpLocks/>
              <a:stCxn id="9" idx="2"/>
              <a:endCxn id="48" idx="2"/>
            </p:cNvCxnSpPr>
            <p:nvPr/>
          </p:nvCxnSpPr>
          <p:spPr bwMode="auto">
            <a:xfrm rot="5400000" flipH="1">
              <a:off x="3177024" y="2907459"/>
              <a:ext cx="5931" cy="3014491"/>
            </a:xfrm>
            <a:prstGeom prst="bentConnector3">
              <a:avLst>
                <a:gd name="adj1" fmla="val -3854325"/>
              </a:avLst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5" name="文字方塊 64">
              <a:extLst>
                <a:ext uri="{FF2B5EF4-FFF2-40B4-BE49-F238E27FC236}">
                  <a16:creationId xmlns:a16="http://schemas.microsoft.com/office/drawing/2014/main" id="{B2B10964-ED09-44FC-81CB-A23825B6A319}"/>
                </a:ext>
              </a:extLst>
            </p:cNvPr>
            <p:cNvSpPr txBox="1"/>
            <p:nvPr/>
          </p:nvSpPr>
          <p:spPr>
            <a:xfrm>
              <a:off x="1375226" y="4774231"/>
              <a:ext cx="595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Step</a:t>
              </a:r>
              <a:endPara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E6FBA1F7-FE34-4510-98F7-05DE1539BCA4}"/>
                </a:ext>
              </a:extLst>
            </p:cNvPr>
            <p:cNvSpPr txBox="1"/>
            <p:nvPr/>
          </p:nvSpPr>
          <p:spPr>
            <a:xfrm>
              <a:off x="3413853" y="4796360"/>
              <a:ext cx="838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Robust</a:t>
              </a:r>
              <a:endPara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9C0EF1D2-F7D2-4DFF-9FA8-1D01FA865DE3}"/>
                </a:ext>
              </a:extLst>
            </p:cNvPr>
            <p:cNvSpPr txBox="1"/>
            <p:nvPr/>
          </p:nvSpPr>
          <p:spPr>
            <a:xfrm>
              <a:off x="5472145" y="3583623"/>
              <a:ext cx="1133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Prediction</a:t>
              </a:r>
              <a:endPara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0" name="內容版面配置區 2">
            <a:extLst>
              <a:ext uri="{FF2B5EF4-FFF2-40B4-BE49-F238E27FC236}">
                <a16:creationId xmlns:a16="http://schemas.microsoft.com/office/drawing/2014/main" id="{71559685-5A1F-4490-87AC-02329B8F0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905000"/>
            <a:ext cx="8382000" cy="457200"/>
          </a:xfrm>
        </p:spPr>
        <p:txBody>
          <a:bodyPr/>
          <a:lstStyle/>
          <a:p>
            <a:r>
              <a:rPr lang="en-US" altLang="zh-TW" dirty="0"/>
              <a:t>Training framework</a:t>
            </a:r>
          </a:p>
          <a:p>
            <a:pPr lvl="1"/>
            <a:r>
              <a:rPr lang="en-US" altLang="zh-TW" dirty="0"/>
              <a:t>We apply a modified GANs to generate attack inputs to train threat and target model.</a:t>
            </a: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2E4FE472-171B-4E63-AFDB-4EBC912307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F4DE9-8333-41AA-AD83-26CA39CE88B4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5984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CEE1E9-2C55-4666-A1F0-7934DF857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Attack method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172FCE-B03E-478A-8211-F0A59032E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current effective attack methods are Fast Gradient Sign Method (FGSM) and Deep-Fool.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We apply the method above and Deep-Fool to examine the model performance, which is measured by F-score.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9E2A381-881D-49F8-8E53-89CFB7A0D6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F4DE9-8333-41AA-AD83-26CA39CE88B4}" type="slidenum">
              <a:rPr lang="zh-TW" altLang="en-US" smtClean="0"/>
              <a:t>15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9887C36-CC8F-4403-88AC-E10A36772D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475" y="2957125"/>
            <a:ext cx="5213051" cy="132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08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68CE7E-81F9-4591-A717-A1572DF17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Model optimization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(1/3)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8596BCAA-E3CA-4CC6-B2EB-E9635E4DC0A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Generator</a:t>
                </a:r>
              </a:p>
              <a:p>
                <a:pPr lvl="1"/>
                <a:r>
                  <a:rPr lang="en-US" altLang="zh-TW" dirty="0"/>
                  <a:t>In practice, the data distribution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is unknown. We can predict the distribution by applying random walks with neural networks with perturbations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zh-TW" dirty="0"/>
                  <a:t>.</a:t>
                </a:r>
              </a:p>
              <a:p>
                <a:pPr marL="40005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𝐴𝑠𝑠𝑢𝑚𝑒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R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</m:sup>
                      </m:sSup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𝑜𝑢𝑡𝑐𝑜𝑚𝑒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𝑜𝑓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𝑤𝑒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h𝑎𝑣𝑒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US" altLang="zh-TW" b="0" dirty="0">
                  <a:ea typeface="Cambria Math" panose="02040503050406030204" pitchFamily="18" charset="0"/>
                </a:endParaRPr>
              </a:p>
              <a:p>
                <a:pPr marL="40005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TW" altLang="en-US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zh-TW" altLang="en-US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zh-TW" altLang="en-US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n-US" altLang="zh-TW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altLang="zh-TW" b="0" i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),</m:t>
                      </m:r>
                    </m:oMath>
                  </m:oMathPara>
                </a14:m>
                <a:endParaRPr lang="en-US" altLang="zh-TW" dirty="0"/>
              </a:p>
              <a:p>
                <a:pPr marL="40005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TW" altLang="en-US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altLang="zh-TW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n-US" altLang="zh-TW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altLang="zh-TW" b="0" i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),</m:t>
                      </m:r>
                    </m:oMath>
                  </m:oMathPara>
                </a14:m>
                <a:endParaRPr lang="en-US" altLang="zh-TW" dirty="0"/>
              </a:p>
              <a:p>
                <a:pPr marL="40005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𝑤h𝑒𝑟𝑒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𝑙𝑎𝑦𝑒𝑟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𝑣𝑖𝑠𝑖𝑏𝑙𝑒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h𝑖𝑑𝑑𝑒𝑛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𝑛𝑜𝑑𝑒𝑠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𝑛𝑒𝑡𝑤𝑜𝑟𝑘𝑠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altLang="zh-TW" dirty="0"/>
              </a:p>
              <a:p>
                <a:pPr marL="40005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𝑡h𝑒𝑛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𝑖𝑓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𝑚𝑎𝑥𝑖𝑚𝑖𝑧𝑒𝑟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𝑟𝑖𝑠𝑘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,</m:t>
                      </m:r>
                      <m:func>
                        <m:func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zh-TW" b="0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zh-TW" altLang="en-US" b="0" i="1" smtClean="0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zh-TW" altLang="en-US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zh-TW" altLang="en-US" b="0" i="1" smtClean="0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  <m:r>
                                <a:rPr lang="zh-TW" altLang="en-US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lim>
                          </m:limLow>
                        </m:fName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zh-TW" altLang="en-US" b="0" i="1" smtClean="0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zh-TW" altLang="en-US" i="1" smtClean="0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</m:d>
                        </m:e>
                      </m:func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𝑑𝑒𝑠𝑐𝑒𝑛𝑡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𝑚𝑒𝑡h𝑜𝑑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𝑓𝑖𝑛𝑑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𝑜𝑝𝑡𝑖𝑚𝑎𝑙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𝑑𝑖𝑠𝑡𝑟𝑖𝑏𝑢𝑡𝑖𝑜𝑛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𝑠𝑒𝑡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altLang="zh-TW" dirty="0"/>
              </a:p>
              <a:p>
                <a:pPr lvl="1"/>
                <a:r>
                  <a:rPr lang="en-US" altLang="zh-TW" dirty="0"/>
                  <a:t>That is, we have generator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TW" altLang="en-US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zh-TW" altLang="en-US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TW" dirty="0"/>
                  <a:t>.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8596BCAA-E3CA-4CC6-B2EB-E9635E4DC0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36" t="-2107" r="-6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FE47F1D-FD34-42AA-B444-502B71715A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F4DE9-8333-41AA-AD83-26CA39CE88B4}" type="slidenum">
              <a:rPr lang="zh-TW" altLang="en-US" smtClean="0"/>
              <a:t>16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17279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725AEA-BAB1-4445-81DF-DD5C788B9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Model optimization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(2/3)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B075AA91-C7BB-405D-8851-5BFA09439F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Discriminator</a:t>
                </a:r>
              </a:p>
              <a:p>
                <a:pPr lvl="1"/>
                <a:r>
                  <a:rPr lang="en-US" altLang="zh-TW" dirty="0"/>
                  <a:t>Given data distribution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altLang="zh-TW" dirty="0"/>
                  <a:t>, for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sup>
                    </m:sSup>
                  </m:oMath>
                </a14:m>
                <a:r>
                  <a:rPr lang="en-US" altLang="zh-TW" dirty="0"/>
                  <a:t>, we have: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zh-TW" altLang="en-US" b="0" i="1" smtClean="0">
                        <a:latin typeface="Cambria Math" panose="02040503050406030204" pitchFamily="18" charset="0"/>
                      </a:rPr>
                      <m:t>𝛼</m:t>
                    </m:r>
                    <m:func>
                      <m:func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b="0" i="0" smtClean="0">
                            <a:latin typeface="Cambria Math" panose="02040503050406030204" pitchFamily="18" charset="0"/>
                          </a:rPr>
                          <m:t>sgn</m:t>
                        </m:r>
                      </m:fName>
                      <m:e>
                        <m:d>
                          <m:d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∇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d>
                              <m:d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</m:e>
                        </m:d>
                      </m:e>
                    </m:func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zh-TW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𝐼𝑓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TW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d>
                              <m:d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𝑚𝑎𝑥𝑖𝑚𝑖𝑧𝑒𝑟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d>
                              <m:d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sup>
                        </m:s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𝑡h𝑒𝑛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b="0" i="0" smtClean="0">
                            <a:latin typeface="Cambria Math" panose="02040503050406030204" pitchFamily="18" charset="0"/>
                          </a:rPr>
                          <m:t>sgn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m:rPr>
                            <m:sty m:val="p"/>
                          </m:r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∇</m:t>
                        </m:r>
                      </m:e>
                      <m:sub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d>
                              <m:d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sup>
                        </m:sSup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d>
                              <m:d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sup>
                        </m:s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𝑑𝑒𝑠𝑐𝑒𝑛𝑡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𝑚𝑒𝑡h𝑜𝑑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zh-TW" dirty="0"/>
              </a:p>
              <a:p>
                <a:pPr lvl="1"/>
                <a:r>
                  <a:rPr lang="en-US" altLang="zh-TW" dirty="0"/>
                  <a:t>This method is called projected gradient descent (PGD):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d>
                            <m:d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sup>
                      </m:sSup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supHide m:val="on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zh-TW" alt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⁡</m:t>
                          </m:r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TW">
                                  <a:latin typeface="Cambria Math" panose="02040503050406030204" pitchFamily="18" charset="0"/>
                                </a:rPr>
                                <m:t>sgn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⁡(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∇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d>
                                    <m:dPr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sup>
                              </m:sSup>
                            </m:sub>
                          </m:s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𝐿</m:t>
                          </m:r>
                          <m:d>
                            <m:d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d>
                                    <m:dPr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sup>
                              </m:sSup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altLang="zh-TW" dirty="0"/>
              </a:p>
              <a:p>
                <a:pPr lvl="1"/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B075AA91-C7BB-405D-8851-5BFA09439F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36" t="-210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AB2EFB3-96C5-4B53-8F9E-EA46AD0E68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F4DE9-8333-41AA-AD83-26CA39CE88B4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502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097280-9B86-498A-9F27-FDDA2FE07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Model optimization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(3/3)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9336524-6DD6-49F0-A405-856F7583E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905000"/>
            <a:ext cx="8382000" cy="457200"/>
          </a:xfrm>
        </p:spPr>
        <p:txBody>
          <a:bodyPr/>
          <a:lstStyle/>
          <a:p>
            <a:r>
              <a:rPr lang="en-US" altLang="zh-TW" dirty="0"/>
              <a:t>Generator loss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E7A73BC-9E8C-4AF5-9CBC-7661F80426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F4DE9-8333-41AA-AD83-26CA39CE88B4}" type="slidenum">
              <a:rPr lang="zh-TW" altLang="en-US" smtClean="0"/>
              <a:t>18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02167643-009C-49CE-8EB2-DEA1DA129224}"/>
                  </a:ext>
                </a:extLst>
              </p:cNvPr>
              <p:cNvSpPr txBox="1"/>
              <p:nvPr/>
            </p:nvSpPr>
            <p:spPr>
              <a:xfrm>
                <a:off x="2257302" y="2526680"/>
                <a:ext cx="61900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func>
                        <m:func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TW" sz="240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func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func>
                        <m:func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TW" sz="240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(1−</m:t>
                          </m:r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02167643-009C-49CE-8EB2-DEA1DA1292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7302" y="2526680"/>
                <a:ext cx="6190092" cy="369332"/>
              </a:xfrm>
              <a:prstGeom prst="rect">
                <a:avLst/>
              </a:prstGeom>
              <a:blipFill>
                <a:blip r:embed="rId2"/>
                <a:stretch>
                  <a:fillRect r="-492" b="-3770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4DE42869-4E95-40F0-8F68-700836AC6307}"/>
              </a:ext>
            </a:extLst>
          </p:cNvPr>
          <p:cNvSpPr txBox="1">
            <a:spLocks/>
          </p:cNvSpPr>
          <p:nvPr/>
        </p:nvSpPr>
        <p:spPr bwMode="auto">
          <a:xfrm>
            <a:off x="1905000" y="2971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kumimoji="1" sz="2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742950" indent="-28575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 sz="2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114300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–"/>
              <a:defRPr kumimoji="1"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60020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-"/>
              <a:defRPr kumimoji="1"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205740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 kumimoji="1" sz="16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 marL="251460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zh-TW" kern="0" dirty="0"/>
              <a:t>Discriminator loss</a:t>
            </a:r>
            <a:endParaRPr lang="zh-TW" altLang="en-US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ED564777-4650-4531-9DC2-19093BE709C5}"/>
                  </a:ext>
                </a:extLst>
              </p:cNvPr>
              <p:cNvSpPr txBox="1"/>
              <p:nvPr/>
            </p:nvSpPr>
            <p:spPr>
              <a:xfrm>
                <a:off x="3573387" y="3566882"/>
                <a:ext cx="4964244" cy="2992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d>
                        <m:d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𝑑𝑒𝑛𝑜𝑡𝑒𝑠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𝑙𝑜𝑠𝑠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𝑓𝑢𝑛𝑐𝑡𝑖𝑜𝑛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ED564777-4650-4531-9DC2-19093BE709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3387" y="3566882"/>
                <a:ext cx="4964244" cy="299249"/>
              </a:xfrm>
              <a:prstGeom prst="rect">
                <a:avLst/>
              </a:prstGeom>
              <a:blipFill>
                <a:blip r:embed="rId3"/>
                <a:stretch>
                  <a:fillRect b="-2857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E920F042-A184-4C27-A0BD-AEC453FE7F08}"/>
                  </a:ext>
                </a:extLst>
              </p:cNvPr>
              <p:cNvSpPr txBox="1"/>
              <p:nvPr/>
            </p:nvSpPr>
            <p:spPr>
              <a:xfrm>
                <a:off x="4165791" y="4377610"/>
                <a:ext cx="3139769" cy="7078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func>
                        <m:func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zh-TW" i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𝑅𝑜𝑤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e>
                          </m:nary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E920F042-A184-4C27-A0BD-AEC453FE7F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5791" y="4377610"/>
                <a:ext cx="3139769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id="{6FF0863A-69AE-4D4E-8AC1-B160A70C9C4F}"/>
              </a:ext>
            </a:extLst>
          </p:cNvPr>
          <p:cNvSpPr txBox="1">
            <a:spLocks/>
          </p:cNvSpPr>
          <p:nvPr/>
        </p:nvSpPr>
        <p:spPr bwMode="auto">
          <a:xfrm>
            <a:off x="1904999" y="4024082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kumimoji="1" sz="2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742950" indent="-28575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 sz="2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114300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–"/>
              <a:defRPr kumimoji="1"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60020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-"/>
              <a:defRPr kumimoji="1"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205740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 kumimoji="1" sz="16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 marL="251460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zh-TW" kern="0" dirty="0"/>
              <a:t>Quality loss</a:t>
            </a:r>
            <a:endParaRPr lang="zh-TW" altLang="en-US" kern="0" dirty="0"/>
          </a:p>
        </p:txBody>
      </p:sp>
    </p:spTree>
    <p:extLst>
      <p:ext uri="{BB962C8B-B14F-4D97-AF65-F5344CB8AC3E}">
        <p14:creationId xmlns:p14="http://schemas.microsoft.com/office/powerpoint/2010/main" val="1037854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BB5015-5273-4DEC-8858-96D86F5C8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C909CC-C93A-4370-BC1D-ED6A5D710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Theory</a:t>
            </a:r>
          </a:p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Methodology</a:t>
            </a:r>
          </a:p>
          <a:p>
            <a:r>
              <a:rPr lang="en-US" altLang="zh-TW" dirty="0"/>
              <a:t>Experimental results</a:t>
            </a:r>
          </a:p>
          <a:p>
            <a:pPr lvl="1"/>
            <a:r>
              <a:rPr lang="en-US" altLang="zh-TW" dirty="0"/>
              <a:t>Dataset</a:t>
            </a:r>
          </a:p>
          <a:p>
            <a:pPr lvl="1"/>
            <a:r>
              <a:rPr lang="en-US" altLang="zh-TW" dirty="0"/>
              <a:t>Attack quality</a:t>
            </a:r>
          </a:p>
          <a:p>
            <a:pPr lvl="1"/>
            <a:r>
              <a:rPr lang="en-US" altLang="zh-TW" dirty="0"/>
              <a:t>Result</a:t>
            </a:r>
          </a:p>
          <a:p>
            <a:pPr lvl="1"/>
            <a:r>
              <a:rPr lang="en-US" altLang="zh-TW" dirty="0"/>
              <a:t>Trade-off between Distortion and Accuracy</a:t>
            </a:r>
          </a:p>
          <a:p>
            <a:pPr lvl="1"/>
            <a:r>
              <a:rPr lang="en-US" altLang="zh-TW" dirty="0"/>
              <a:t>Applicable defense</a:t>
            </a:r>
          </a:p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lang="zh-TW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11EBFAE-FD8E-4711-B403-9471C3D283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F4DE9-8333-41AA-AD83-26CA39CE88B4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6413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BB5015-5273-4DEC-8858-96D86F5C8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C909CC-C93A-4370-BC1D-ED6A5D710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</a:p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Theory</a:t>
            </a:r>
          </a:p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Methodology</a:t>
            </a:r>
          </a:p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Experimental results</a:t>
            </a:r>
          </a:p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lang="zh-TW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11EBFAE-FD8E-4711-B403-9471C3D283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F4DE9-8333-41AA-AD83-26CA39CE88B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53070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553D69-AF43-477C-B683-522A75ADA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Dataset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C41D359-80AE-4987-B801-3470FDC21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We use MNIST [7] in this experiment. This dataset contains 70,000 hand-writing digits of 60,000 for training and 10,000 for testing.</a:t>
            </a:r>
          </a:p>
          <a:p>
            <a:r>
              <a:rPr lang="en-US" altLang="zh-TW" dirty="0"/>
              <a:t>In this section, the training set will be used as prediction of distortion.</a:t>
            </a:r>
          </a:p>
          <a:p>
            <a:r>
              <a:rPr lang="en-US" altLang="zh-TW" dirty="0"/>
              <a:t>And testing set will be used as external black-box attack, which is originally unknown.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C9B9E08-F135-47F8-A41A-FE61213B57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F4DE9-8333-41AA-AD83-26CA39CE88B4}" type="slidenum">
              <a:rPr lang="zh-TW" altLang="en-US" smtClean="0"/>
              <a:t>20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A34A887-7500-42EA-A5C5-81D83A3B4FC0}"/>
              </a:ext>
            </a:extLst>
          </p:cNvPr>
          <p:cNvSpPr txBox="1"/>
          <p:nvPr/>
        </p:nvSpPr>
        <p:spPr>
          <a:xfrm>
            <a:off x="2209800" y="5971402"/>
            <a:ext cx="777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[7]</a:t>
            </a:r>
            <a:r>
              <a:rPr lang="zh-TW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Yann </a:t>
            </a:r>
            <a:r>
              <a:rPr lang="en-US" altLang="zh-TW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LeCun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Corrina Cortes. The MNIST database of handwritten digits. 1998.</a:t>
            </a:r>
          </a:p>
        </p:txBody>
      </p:sp>
    </p:spTree>
    <p:extLst>
      <p:ext uri="{BB962C8B-B14F-4D97-AF65-F5344CB8AC3E}">
        <p14:creationId xmlns:p14="http://schemas.microsoft.com/office/powerpoint/2010/main" val="1025642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1545CB-7C17-453A-8B8D-BE6B6BFA6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Attack quality (1/2)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F785DDD-BDE0-462A-8F2E-4F8F7AA69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We apply quality of attack predictions as a distortion to train our model.</a:t>
            </a:r>
          </a:p>
          <a:p>
            <a:r>
              <a:rPr lang="en-US" altLang="zh-TW" dirty="0"/>
              <a:t>Different quality of inputs can increase the robustness of target model.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19EBCDA-8376-42D9-A673-1FD89B40D0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F4DE9-8333-41AA-AD83-26CA39CE88B4}" type="slidenum">
              <a:rPr lang="zh-TW" altLang="en-US" smtClean="0"/>
              <a:t>21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B93BECA-F42A-4C57-9B33-E219DE915F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648" y="4744324"/>
            <a:ext cx="5406704" cy="1351676"/>
          </a:xfrm>
          <a:prstGeom prst="rect">
            <a:avLst/>
          </a:prstGeom>
        </p:spPr>
      </p:pic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39163C93-85D3-4C21-BFE7-473F70F59780}"/>
              </a:ext>
            </a:extLst>
          </p:cNvPr>
          <p:cNvCxnSpPr>
            <a:cxnSpLocks/>
          </p:cNvCxnSpPr>
          <p:nvPr/>
        </p:nvCxnSpPr>
        <p:spPr bwMode="auto">
          <a:xfrm>
            <a:off x="1974952" y="4487438"/>
            <a:ext cx="82420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" name="文字方塊 6">
            <a:extLst>
              <a:ext uri="{FF2B5EF4-FFF2-40B4-BE49-F238E27FC236}">
                <a16:creationId xmlns:a16="http://schemas.microsoft.com/office/drawing/2014/main" id="{64F3D7FD-D789-4AB7-A5B3-F0BBCA682334}"/>
              </a:ext>
            </a:extLst>
          </p:cNvPr>
          <p:cNvSpPr txBox="1"/>
          <p:nvPr/>
        </p:nvSpPr>
        <p:spPr>
          <a:xfrm>
            <a:off x="5516354" y="4081582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L-distance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7DF787FB-23BD-4C5E-8A83-3CBECA566DA0}"/>
              </a:ext>
            </a:extLst>
          </p:cNvPr>
          <p:cNvSpPr txBox="1"/>
          <p:nvPr/>
        </p:nvSpPr>
        <p:spPr>
          <a:xfrm>
            <a:off x="1905001" y="4087598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C545EAD6-52D7-407F-A99E-F20DFF574682}"/>
              </a:ext>
            </a:extLst>
          </p:cNvPr>
          <p:cNvSpPr txBox="1"/>
          <p:nvPr/>
        </p:nvSpPr>
        <p:spPr>
          <a:xfrm>
            <a:off x="9497940" y="4099844"/>
            <a:ext cx="719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4714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6B46DD-EF9A-4EBD-A410-AB21E3CAB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Attack quality (2/2)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1F0BEA76-1A2C-44D2-A722-A5EE0E043B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Chebyshev distance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TW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zh-TW" b="0" i="0" smtClean="0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lim>
                        </m:limLow>
                      </m:fName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Sup>
                          <m:sSubSup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altLang="zh-TW" dirty="0"/>
              </a:p>
              <a:p>
                <a:r>
                  <a:rPr lang="en-US" altLang="zh-TW" dirty="0"/>
                  <a:t>Model training performance by F-score</a:t>
                </a:r>
              </a:p>
              <a:p>
                <a:pPr lvl="1"/>
                <a:r>
                  <a:rPr lang="en-US" altLang="zh-TW" dirty="0"/>
                  <a:t>Comparison of proposed method (Orange) and baseline from </a:t>
                </a:r>
                <a:r>
                  <a:rPr lang="en-US" altLang="zh-TW" dirty="0" err="1"/>
                  <a:t>Madry</a:t>
                </a:r>
                <a:r>
                  <a:rPr lang="en-US" altLang="zh-TW" dirty="0"/>
                  <a:t> Lab. (blue)</a:t>
                </a:r>
                <a:endParaRPr lang="zh-TW" altLang="en-US" dirty="0"/>
              </a:p>
              <a:p>
                <a:pPr lvl="1"/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1F0BEA76-1A2C-44D2-A722-A5EE0E043B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82" t="-2107" r="-94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41B4E84-75A8-41A3-B648-E6ADE6F480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F4DE9-8333-41AA-AD83-26CA39CE88B4}" type="slidenum">
              <a:rPr lang="zh-TW" altLang="en-US" smtClean="0"/>
              <a:t>22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4A7D3EA7-6B82-4F4D-A3EA-433DD61DBE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1" y="4352202"/>
            <a:ext cx="4578765" cy="2299425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45AAA61C-2826-48E7-88BE-39555DE04A4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348" y="3948973"/>
            <a:ext cx="4220070" cy="229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5060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595F67-BB05-47B0-968E-13354D13A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Result of model outputs</a:t>
            </a:r>
            <a:r>
              <a:rPr lang="zh-TW" altLang="en-US" dirty="0"/>
              <a:t> </a:t>
            </a:r>
            <a:r>
              <a:rPr lang="en-US" altLang="zh-TW" dirty="0"/>
              <a:t>(1/2)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4740415-D78C-4EE3-8315-D60ED4C455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176076" y="6560598"/>
            <a:ext cx="1459849" cy="297402"/>
          </a:xfrm>
        </p:spPr>
        <p:txBody>
          <a:bodyPr/>
          <a:lstStyle/>
          <a:p>
            <a:fld id="{FA4F4DE9-8333-41AA-AD83-26CA39CE88B4}" type="slidenum">
              <a:rPr lang="zh-TW" altLang="en-US" smtClean="0"/>
              <a:t>23</a:t>
            </a:fld>
            <a:endParaRPr lang="zh-TW" altLang="en-US" dirty="0"/>
          </a:p>
        </p:txBody>
      </p:sp>
      <p:grpSp>
        <p:nvGrpSpPr>
          <p:cNvPr id="25" name="群組 24">
            <a:extLst>
              <a:ext uri="{FF2B5EF4-FFF2-40B4-BE49-F238E27FC236}">
                <a16:creationId xmlns:a16="http://schemas.microsoft.com/office/drawing/2014/main" id="{C54BDDB0-7C35-4AC3-8A7E-CB0236358C86}"/>
              </a:ext>
            </a:extLst>
          </p:cNvPr>
          <p:cNvGrpSpPr/>
          <p:nvPr/>
        </p:nvGrpSpPr>
        <p:grpSpPr>
          <a:xfrm>
            <a:off x="6096000" y="1752601"/>
            <a:ext cx="3989952" cy="4548359"/>
            <a:chOff x="3175243" y="1752600"/>
            <a:chExt cx="3989952" cy="4548359"/>
          </a:xfrm>
        </p:grpSpPr>
        <p:pic>
          <p:nvPicPr>
            <p:cNvPr id="6" name="圖片 5">
              <a:extLst>
                <a:ext uri="{FF2B5EF4-FFF2-40B4-BE49-F238E27FC236}">
                  <a16:creationId xmlns:a16="http://schemas.microsoft.com/office/drawing/2014/main" id="{7C82170A-497E-4A3B-81AA-620E76B7CC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8029" y="1752600"/>
              <a:ext cx="1985394" cy="994765"/>
            </a:xfrm>
            <a:prstGeom prst="rect">
              <a:avLst/>
            </a:prstGeom>
          </p:spPr>
        </p:pic>
        <p:pic>
          <p:nvPicPr>
            <p:cNvPr id="8" name="圖片 7">
              <a:extLst>
                <a:ext uri="{FF2B5EF4-FFF2-40B4-BE49-F238E27FC236}">
                  <a16:creationId xmlns:a16="http://schemas.microsoft.com/office/drawing/2014/main" id="{740D15CE-20C8-4161-BE04-5BB6267F34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5243" y="2674876"/>
              <a:ext cx="1985394" cy="994765"/>
            </a:xfrm>
            <a:prstGeom prst="rect">
              <a:avLst/>
            </a:prstGeom>
          </p:spPr>
        </p:pic>
        <p:pic>
          <p:nvPicPr>
            <p:cNvPr id="10" name="圖片 9">
              <a:extLst>
                <a:ext uri="{FF2B5EF4-FFF2-40B4-BE49-F238E27FC236}">
                  <a16:creationId xmlns:a16="http://schemas.microsoft.com/office/drawing/2014/main" id="{6704930F-BD57-44F8-BCD9-B526AD01F2E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5243" y="3529397"/>
              <a:ext cx="1985394" cy="994765"/>
            </a:xfrm>
            <a:prstGeom prst="rect">
              <a:avLst/>
            </a:prstGeom>
          </p:spPr>
        </p:pic>
        <p:pic>
          <p:nvPicPr>
            <p:cNvPr id="12" name="圖片 11">
              <a:extLst>
                <a:ext uri="{FF2B5EF4-FFF2-40B4-BE49-F238E27FC236}">
                  <a16:creationId xmlns:a16="http://schemas.microsoft.com/office/drawing/2014/main" id="{F2BFE151-F37F-45AB-84F3-4D153185059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5243" y="4436598"/>
              <a:ext cx="1985394" cy="994765"/>
            </a:xfrm>
            <a:prstGeom prst="rect">
              <a:avLst/>
            </a:prstGeom>
          </p:spPr>
        </p:pic>
        <p:pic>
          <p:nvPicPr>
            <p:cNvPr id="14" name="圖片 13">
              <a:extLst>
                <a:ext uri="{FF2B5EF4-FFF2-40B4-BE49-F238E27FC236}">
                  <a16:creationId xmlns:a16="http://schemas.microsoft.com/office/drawing/2014/main" id="{4959B047-494B-4905-BFD7-C2CE2863315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5243" y="5306194"/>
              <a:ext cx="1985394" cy="994765"/>
            </a:xfrm>
            <a:prstGeom prst="rect">
              <a:avLst/>
            </a:prstGeom>
          </p:spPr>
        </p:pic>
        <p:pic>
          <p:nvPicPr>
            <p:cNvPr id="16" name="圖片 15">
              <a:extLst>
                <a:ext uri="{FF2B5EF4-FFF2-40B4-BE49-F238E27FC236}">
                  <a16:creationId xmlns:a16="http://schemas.microsoft.com/office/drawing/2014/main" id="{58A05597-1E87-4FCF-8D50-283163C8724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74398" y="1752600"/>
              <a:ext cx="1985394" cy="994765"/>
            </a:xfrm>
            <a:prstGeom prst="rect">
              <a:avLst/>
            </a:prstGeom>
          </p:spPr>
        </p:pic>
        <p:pic>
          <p:nvPicPr>
            <p:cNvPr id="18" name="圖片 17">
              <a:extLst>
                <a:ext uri="{FF2B5EF4-FFF2-40B4-BE49-F238E27FC236}">
                  <a16:creationId xmlns:a16="http://schemas.microsoft.com/office/drawing/2014/main" id="{6270E2EC-BEBE-4A63-BBB7-9E773A2D6F5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71612" y="2747365"/>
              <a:ext cx="1985394" cy="994765"/>
            </a:xfrm>
            <a:prstGeom prst="rect">
              <a:avLst/>
            </a:prstGeom>
          </p:spPr>
        </p:pic>
        <p:pic>
          <p:nvPicPr>
            <p:cNvPr id="20" name="圖片 19">
              <a:extLst>
                <a:ext uri="{FF2B5EF4-FFF2-40B4-BE49-F238E27FC236}">
                  <a16:creationId xmlns:a16="http://schemas.microsoft.com/office/drawing/2014/main" id="{74E35B8F-2E7A-40F7-80CE-F53BF5F071F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79801" y="3613253"/>
              <a:ext cx="1985394" cy="994765"/>
            </a:xfrm>
            <a:prstGeom prst="rect">
              <a:avLst/>
            </a:prstGeom>
          </p:spPr>
        </p:pic>
        <p:pic>
          <p:nvPicPr>
            <p:cNvPr id="22" name="圖片 21">
              <a:extLst>
                <a:ext uri="{FF2B5EF4-FFF2-40B4-BE49-F238E27FC236}">
                  <a16:creationId xmlns:a16="http://schemas.microsoft.com/office/drawing/2014/main" id="{AFF9D03C-6E38-48F2-B860-EAB868254A0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71612" y="4479141"/>
              <a:ext cx="1985394" cy="994765"/>
            </a:xfrm>
            <a:prstGeom prst="rect">
              <a:avLst/>
            </a:prstGeom>
          </p:spPr>
        </p:pic>
        <p:pic>
          <p:nvPicPr>
            <p:cNvPr id="24" name="圖片 23">
              <a:extLst>
                <a:ext uri="{FF2B5EF4-FFF2-40B4-BE49-F238E27FC236}">
                  <a16:creationId xmlns:a16="http://schemas.microsoft.com/office/drawing/2014/main" id="{24283863-2502-498B-B0F0-6E9FF8E5539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79801" y="5306193"/>
              <a:ext cx="1985394" cy="994765"/>
            </a:xfrm>
            <a:prstGeom prst="rect">
              <a:avLst/>
            </a:prstGeom>
          </p:spPr>
        </p:pic>
      </p:grp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AFB05BFF-9D8A-4023-A1BE-3CC6C4E83609}"/>
              </a:ext>
            </a:extLst>
          </p:cNvPr>
          <p:cNvSpPr txBox="1"/>
          <p:nvPr/>
        </p:nvSpPr>
        <p:spPr>
          <a:xfrm>
            <a:off x="457200" y="1752600"/>
            <a:ext cx="56388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The digits with perturbation toleration (L-infinite)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less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than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0.6.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That is, the robustness of models is tested.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CB08CAB9-9441-424A-8024-AC820883A02D}"/>
              </a:ext>
            </a:extLst>
          </p:cNvPr>
          <p:cNvSpPr txBox="1"/>
          <p:nvPr/>
        </p:nvSpPr>
        <p:spPr>
          <a:xfrm>
            <a:off x="6134101" y="1388586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Original</a:t>
            </a:r>
            <a:endParaRPr lang="zh-TW" altLang="en-US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58D071A9-9368-4E8D-B72C-2E8EC5F35891}"/>
              </a:ext>
            </a:extLst>
          </p:cNvPr>
          <p:cNvSpPr txBox="1"/>
          <p:nvPr/>
        </p:nvSpPr>
        <p:spPr>
          <a:xfrm>
            <a:off x="7113855" y="1394243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Poisoned</a:t>
            </a:r>
            <a:endParaRPr lang="zh-TW" altLang="en-US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C5EF20E1-A657-43C5-A775-F2641100844B}"/>
              </a:ext>
            </a:extLst>
          </p:cNvPr>
          <p:cNvSpPr txBox="1"/>
          <p:nvPr/>
        </p:nvSpPr>
        <p:spPr>
          <a:xfrm>
            <a:off x="8196321" y="1394243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Original</a:t>
            </a:r>
            <a:endParaRPr lang="zh-TW" altLang="en-US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BD8B8FC7-0DE1-4342-8457-73F04854236B}"/>
              </a:ext>
            </a:extLst>
          </p:cNvPr>
          <p:cNvSpPr txBox="1"/>
          <p:nvPr/>
        </p:nvSpPr>
        <p:spPr>
          <a:xfrm>
            <a:off x="9176075" y="1399900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Poisoned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287199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4FB2E3-3486-4D3B-BBD9-3BF4111D8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Result of overall performance</a:t>
            </a:r>
            <a:r>
              <a:rPr lang="zh-TW" altLang="en-US" dirty="0"/>
              <a:t> </a:t>
            </a:r>
            <a:r>
              <a:rPr lang="en-US" altLang="zh-TW" dirty="0"/>
              <a:t>(2/2)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12BFE0F-9780-48B6-9176-CF1BCA916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905000"/>
            <a:ext cx="8382000" cy="1107996"/>
          </a:xfrm>
        </p:spPr>
        <p:txBody>
          <a:bodyPr/>
          <a:lstStyle/>
          <a:p>
            <a:r>
              <a:rPr lang="en-US" altLang="zh-TW" dirty="0"/>
              <a:t>The following table shows the </a:t>
            </a:r>
            <a:r>
              <a:rPr lang="en-US" altLang="zh-TW" b="1" dirty="0"/>
              <a:t>Maximum distance/Accuracy </a:t>
            </a:r>
            <a:r>
              <a:rPr lang="en-US" altLang="zh-TW" dirty="0"/>
              <a:t>of each models under different attack methods.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C2BA81E-B5B2-430C-854E-118B526734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F4DE9-8333-41AA-AD83-26CA39CE88B4}" type="slidenum">
              <a:rPr lang="zh-TW" altLang="en-US" smtClean="0"/>
              <a:t>24</a:t>
            </a:fld>
            <a:endParaRPr lang="zh-TW" altLang="en-US"/>
          </a:p>
        </p:txBody>
      </p:sp>
      <p:graphicFrame>
        <p:nvGraphicFramePr>
          <p:cNvPr id="5" name="內容版面配置區 3">
            <a:extLst>
              <a:ext uri="{FF2B5EF4-FFF2-40B4-BE49-F238E27FC236}">
                <a16:creationId xmlns:a16="http://schemas.microsoft.com/office/drawing/2014/main" id="{2173D74D-65CB-4638-A88A-9FD563A825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8454520"/>
              </p:ext>
            </p:extLst>
          </p:nvPr>
        </p:nvGraphicFramePr>
        <p:xfrm>
          <a:off x="1943100" y="3165396"/>
          <a:ext cx="8382000" cy="18542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302820289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4182258926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64008997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00486286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1308714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CNN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Madry</a:t>
                      </a:r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lab.[8]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Binary ABS[9]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Proposed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737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Clean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99.1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98.8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99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98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535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FGSM</a:t>
                      </a:r>
                      <a:r>
                        <a:rPr lang="zh-TW" alt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/GE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0.1/21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0.47/89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0.49/85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0.54/91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3164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DeepFool</a:t>
                      </a:r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/ GE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0.09/0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0.53/90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0.46/78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0.55/89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269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All Attacks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0.95/10.5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0.5/89.5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0.475</a:t>
                      </a:r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/81.5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0.545/</a:t>
                      </a:r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5299468"/>
                  </a:ext>
                </a:extLst>
              </a:tr>
            </a:tbl>
          </a:graphicData>
        </a:graphic>
      </p:graphicFrame>
      <p:sp>
        <p:nvSpPr>
          <p:cNvPr id="6" name="文字方塊 5">
            <a:extLst>
              <a:ext uri="{FF2B5EF4-FFF2-40B4-BE49-F238E27FC236}">
                <a16:creationId xmlns:a16="http://schemas.microsoft.com/office/drawing/2014/main" id="{446C2742-83CA-4B6A-BB77-51636C735747}"/>
              </a:ext>
            </a:extLst>
          </p:cNvPr>
          <p:cNvSpPr txBox="1"/>
          <p:nvPr/>
        </p:nvSpPr>
        <p:spPr>
          <a:xfrm>
            <a:off x="1905000" y="5171996"/>
            <a:ext cx="838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[8] Aleksander </a:t>
            </a:r>
            <a:r>
              <a:rPr lang="en-US" altLang="zh-TW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Madry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Aleksandar </a:t>
            </a:r>
            <a:r>
              <a:rPr lang="en-US" altLang="zh-TW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Makelov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Ludwig Schmidt, Dimitris Tsipras and Adrian </a:t>
            </a:r>
            <a:r>
              <a:rPr lang="en-US" altLang="zh-TW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Vladu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“Towards Deep Learning Models Resistant to Adversarial Attacks”, </a:t>
            </a:r>
            <a:r>
              <a:rPr lang="en-US" altLang="zh-TW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on Learning Representations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2018.</a:t>
            </a:r>
          </a:p>
          <a:p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[9] Lukas Schott, Jonas </a:t>
            </a:r>
            <a:r>
              <a:rPr lang="en-US" altLang="zh-TW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Rauber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Matthias </a:t>
            </a:r>
            <a:r>
              <a:rPr lang="en-US" altLang="zh-TW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Bethge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Wieland Brendel, “TOWARDS THE FIRST ADVERSARIALLY ROBUST NEURAL NETWORK MODEL ON MNIST”, </a:t>
            </a:r>
            <a:r>
              <a:rPr lang="en-US" altLang="zh-TW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on Learning Representations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2019.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094943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90548C0-6E39-46B8-8652-3AF8806CB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Trade-off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BD0FF26-AB76-4D3C-87FE-99CDF75B31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F4DE9-8333-41AA-AD83-26CA39CE88B4}" type="slidenum">
              <a:rPr lang="zh-TW" altLang="en-US" smtClean="0"/>
              <a:t>25</a:t>
            </a:fld>
            <a:endParaRPr lang="zh-TW" altLang="en-US"/>
          </a:p>
        </p:txBody>
      </p:sp>
      <p:grpSp>
        <p:nvGrpSpPr>
          <p:cNvPr id="27" name="群組 26">
            <a:extLst>
              <a:ext uri="{FF2B5EF4-FFF2-40B4-BE49-F238E27FC236}">
                <a16:creationId xmlns:a16="http://schemas.microsoft.com/office/drawing/2014/main" id="{9A5313BE-1DFD-4248-AE86-C02672E5EDEF}"/>
              </a:ext>
            </a:extLst>
          </p:cNvPr>
          <p:cNvGrpSpPr/>
          <p:nvPr/>
        </p:nvGrpSpPr>
        <p:grpSpPr>
          <a:xfrm>
            <a:off x="1974952" y="4676714"/>
            <a:ext cx="8242096" cy="1571686"/>
            <a:chOff x="381000" y="2987490"/>
            <a:chExt cx="8242096" cy="1571686"/>
          </a:xfrm>
        </p:grpSpPr>
        <p:pic>
          <p:nvPicPr>
            <p:cNvPr id="8" name="圖片 7">
              <a:extLst>
                <a:ext uri="{FF2B5EF4-FFF2-40B4-BE49-F238E27FC236}">
                  <a16:creationId xmlns:a16="http://schemas.microsoft.com/office/drawing/2014/main" id="{D2B53385-446D-4153-B78A-7CE167C4CCF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370" t="23441" r="44014" b="44510"/>
            <a:stretch/>
          </p:blipFill>
          <p:spPr>
            <a:xfrm>
              <a:off x="381000" y="3090823"/>
              <a:ext cx="1153596" cy="1468353"/>
            </a:xfrm>
            <a:prstGeom prst="rect">
              <a:avLst/>
            </a:prstGeom>
          </p:spPr>
        </p:pic>
        <p:pic>
          <p:nvPicPr>
            <p:cNvPr id="10" name="圖片 9">
              <a:extLst>
                <a:ext uri="{FF2B5EF4-FFF2-40B4-BE49-F238E27FC236}">
                  <a16:creationId xmlns:a16="http://schemas.microsoft.com/office/drawing/2014/main" id="{9EDF43DC-80CE-405B-A4B0-E769FC3C43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316" t="23494" r="44885" b="48647"/>
            <a:stretch/>
          </p:blipFill>
          <p:spPr>
            <a:xfrm>
              <a:off x="1599840" y="3083492"/>
              <a:ext cx="1078936" cy="1276350"/>
            </a:xfrm>
            <a:prstGeom prst="rect">
              <a:avLst/>
            </a:prstGeom>
          </p:spPr>
        </p:pic>
        <p:pic>
          <p:nvPicPr>
            <p:cNvPr id="12" name="圖片 11">
              <a:extLst>
                <a:ext uri="{FF2B5EF4-FFF2-40B4-BE49-F238E27FC236}">
                  <a16:creationId xmlns:a16="http://schemas.microsoft.com/office/drawing/2014/main" id="{DBF2AD64-73ED-4715-8D86-A68C0DAE206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19" t="21884" r="43865" b="46067"/>
            <a:stretch/>
          </p:blipFill>
          <p:spPr>
            <a:xfrm>
              <a:off x="2860522" y="3007385"/>
              <a:ext cx="1153596" cy="1468353"/>
            </a:xfrm>
            <a:prstGeom prst="rect">
              <a:avLst/>
            </a:prstGeom>
          </p:spPr>
        </p:pic>
        <p:pic>
          <p:nvPicPr>
            <p:cNvPr id="14" name="圖片 13">
              <a:extLst>
                <a:ext uri="{FF2B5EF4-FFF2-40B4-BE49-F238E27FC236}">
                  <a16:creationId xmlns:a16="http://schemas.microsoft.com/office/drawing/2014/main" id="{F45708D6-B88F-4C8E-8E40-D3FAA1D9D6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438" t="23766" r="43946" b="48375"/>
            <a:stretch/>
          </p:blipFill>
          <p:spPr>
            <a:xfrm>
              <a:off x="4050648" y="3103386"/>
              <a:ext cx="1153596" cy="1276350"/>
            </a:xfrm>
            <a:prstGeom prst="rect">
              <a:avLst/>
            </a:prstGeom>
          </p:spPr>
        </p:pic>
        <p:pic>
          <p:nvPicPr>
            <p:cNvPr id="16" name="圖片 15">
              <a:extLst>
                <a:ext uri="{FF2B5EF4-FFF2-40B4-BE49-F238E27FC236}">
                  <a16:creationId xmlns:a16="http://schemas.microsoft.com/office/drawing/2014/main" id="{5A090BC9-B5B6-4350-8BA9-6E7EA8198C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633" t="21225" r="44568" b="46726"/>
            <a:stretch/>
          </p:blipFill>
          <p:spPr>
            <a:xfrm>
              <a:off x="5254438" y="2987490"/>
              <a:ext cx="1078936" cy="1468353"/>
            </a:xfrm>
            <a:prstGeom prst="rect">
              <a:avLst/>
            </a:prstGeom>
          </p:spPr>
        </p:pic>
        <p:pic>
          <p:nvPicPr>
            <p:cNvPr id="18" name="圖片 17">
              <a:extLst>
                <a:ext uri="{FF2B5EF4-FFF2-40B4-BE49-F238E27FC236}">
                  <a16:creationId xmlns:a16="http://schemas.microsoft.com/office/drawing/2014/main" id="{C4B07AFE-E7DE-4B7C-B1FD-244755E27D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460" t="21153" r="44741" b="50000"/>
            <a:stretch/>
          </p:blipFill>
          <p:spPr>
            <a:xfrm>
              <a:off x="6383568" y="2992833"/>
              <a:ext cx="1078936" cy="1321614"/>
            </a:xfrm>
            <a:prstGeom prst="rect">
              <a:avLst/>
            </a:prstGeom>
          </p:spPr>
        </p:pic>
        <p:pic>
          <p:nvPicPr>
            <p:cNvPr id="20" name="圖片 19">
              <a:extLst>
                <a:ext uri="{FF2B5EF4-FFF2-40B4-BE49-F238E27FC236}">
                  <a16:creationId xmlns:a16="http://schemas.microsoft.com/office/drawing/2014/main" id="{393E8362-0D26-41AF-BACE-53115FF110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07" t="21520" r="44693" b="49633"/>
            <a:stretch/>
          </p:blipFill>
          <p:spPr>
            <a:xfrm>
              <a:off x="7544160" y="3018186"/>
              <a:ext cx="1078936" cy="1321614"/>
            </a:xfrm>
            <a:prstGeom prst="rect">
              <a:avLst/>
            </a:prstGeom>
          </p:spPr>
        </p:pic>
      </p:grpSp>
      <p:sp>
        <p:nvSpPr>
          <p:cNvPr id="26" name="內容版面配置區 25">
            <a:extLst>
              <a:ext uri="{FF2B5EF4-FFF2-40B4-BE49-F238E27FC236}">
                <a16:creationId xmlns:a16="http://schemas.microsoft.com/office/drawing/2014/main" id="{BB9DC423-8311-4AA9-A4F3-11F7D370F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7117" y="1831010"/>
            <a:ext cx="8382000" cy="457200"/>
          </a:xfrm>
        </p:spPr>
        <p:txBody>
          <a:bodyPr/>
          <a:lstStyle/>
          <a:p>
            <a:r>
              <a:rPr lang="en-US" altLang="zh-TW" dirty="0"/>
              <a:t>Trade-off between distortion and </a:t>
            </a:r>
            <a:r>
              <a:rPr lang="en-US" altLang="zh-TW" dirty="0">
                <a:cs typeface="Times New Roman" panose="02020603050405020304" pitchFamily="18" charset="0"/>
              </a:rPr>
              <a:t>robustness</a:t>
            </a:r>
          </a:p>
          <a:p>
            <a:pPr lvl="1"/>
            <a:r>
              <a:rPr lang="en-US" altLang="zh-TW" dirty="0">
                <a:cs typeface="Times New Roman" panose="02020603050405020304" pitchFamily="18" charset="0"/>
              </a:rPr>
              <a:t>Image is more identical but less robust (left) and vice versa (right).</a:t>
            </a:r>
          </a:p>
          <a:p>
            <a:pPr lvl="1"/>
            <a:r>
              <a:rPr lang="en-US" altLang="zh-TW" dirty="0">
                <a:cs typeface="Times New Roman" panose="02020603050405020304" pitchFamily="18" charset="0"/>
              </a:rPr>
              <a:t>We aim to find the optimal quality.</a:t>
            </a:r>
            <a:endParaRPr lang="zh-TW" altLang="en-US" dirty="0"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F04C038E-8AB7-4AFE-9EF3-B0FF6D941566}"/>
              </a:ext>
            </a:extLst>
          </p:cNvPr>
          <p:cNvCxnSpPr>
            <a:cxnSpLocks/>
          </p:cNvCxnSpPr>
          <p:nvPr/>
        </p:nvCxnSpPr>
        <p:spPr bwMode="auto">
          <a:xfrm>
            <a:off x="1974952" y="4158694"/>
            <a:ext cx="82420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EC2D39DD-33AC-478D-A1AD-D4A2C81CB20F}"/>
              </a:ext>
            </a:extLst>
          </p:cNvPr>
          <p:cNvSpPr txBox="1"/>
          <p:nvPr/>
        </p:nvSpPr>
        <p:spPr>
          <a:xfrm>
            <a:off x="5585934" y="4182743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Robustness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81DC0942-DA51-40DA-B78A-6C8C21BE580A}"/>
              </a:ext>
            </a:extLst>
          </p:cNvPr>
          <p:cNvSpPr txBox="1"/>
          <p:nvPr/>
        </p:nvSpPr>
        <p:spPr>
          <a:xfrm>
            <a:off x="5401815" y="3752838"/>
            <a:ext cx="1639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Visual Realistic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24A72336-B170-4062-A22A-BB3CE8CE8446}"/>
              </a:ext>
            </a:extLst>
          </p:cNvPr>
          <p:cNvSpPr txBox="1"/>
          <p:nvPr/>
        </p:nvSpPr>
        <p:spPr>
          <a:xfrm>
            <a:off x="9652787" y="417692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07DD6A30-BEB3-4640-88C1-D6DDFA8F7989}"/>
              </a:ext>
            </a:extLst>
          </p:cNvPr>
          <p:cNvSpPr txBox="1"/>
          <p:nvPr/>
        </p:nvSpPr>
        <p:spPr>
          <a:xfrm>
            <a:off x="1886035" y="4176921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6955020E-5740-4149-AFB2-88879A50965C}"/>
              </a:ext>
            </a:extLst>
          </p:cNvPr>
          <p:cNvSpPr txBox="1"/>
          <p:nvPr/>
        </p:nvSpPr>
        <p:spPr>
          <a:xfrm>
            <a:off x="1886035" y="3752838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Identical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3E809DDE-3F73-4ED5-A5B8-1A2033C70CFC}"/>
              </a:ext>
            </a:extLst>
          </p:cNvPr>
          <p:cNvSpPr txBox="1"/>
          <p:nvPr/>
        </p:nvSpPr>
        <p:spPr>
          <a:xfrm>
            <a:off x="8947465" y="3762314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Unidentified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F15B8961-4072-4F70-B603-28EDBEFEDA64}"/>
              </a:ext>
            </a:extLst>
          </p:cNvPr>
          <p:cNvSpPr/>
          <p:nvPr/>
        </p:nvSpPr>
        <p:spPr bwMode="auto">
          <a:xfrm>
            <a:off x="2069284" y="4707410"/>
            <a:ext cx="8147764" cy="284038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400">
              <a:latin typeface="Arial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3584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8D78D5-F2A6-43E2-9BE0-095944313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Applicable defense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5A23A4B-0E74-4EF6-9ACD-4E1E87BE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905000"/>
            <a:ext cx="8382000" cy="457200"/>
          </a:xfrm>
        </p:spPr>
        <p:txBody>
          <a:bodyPr/>
          <a:lstStyle/>
          <a:p>
            <a:r>
              <a:rPr lang="en-US" altLang="zh-TW" dirty="0"/>
              <a:t>Vehicle registration plate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114F4C2-7676-464C-AF60-2D609A74EE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F4DE9-8333-41AA-AD83-26CA39CE88B4}" type="slidenum">
              <a:rPr lang="zh-TW" altLang="en-US" smtClean="0"/>
              <a:t>26</a:t>
            </a:fld>
            <a:endParaRPr lang="zh-TW" altLang="en-US"/>
          </a:p>
        </p:txBody>
      </p:sp>
      <p:grpSp>
        <p:nvGrpSpPr>
          <p:cNvPr id="22" name="群組 21">
            <a:extLst>
              <a:ext uri="{FF2B5EF4-FFF2-40B4-BE49-F238E27FC236}">
                <a16:creationId xmlns:a16="http://schemas.microsoft.com/office/drawing/2014/main" id="{650DD63E-CA71-4088-9B14-2382B510DCF3}"/>
              </a:ext>
            </a:extLst>
          </p:cNvPr>
          <p:cNvGrpSpPr/>
          <p:nvPr/>
        </p:nvGrpSpPr>
        <p:grpSpPr>
          <a:xfrm>
            <a:off x="2146612" y="2514600"/>
            <a:ext cx="7898776" cy="1092568"/>
            <a:chOff x="622612" y="3023232"/>
            <a:chExt cx="7898776" cy="1092568"/>
          </a:xfrm>
        </p:grpSpPr>
        <p:grpSp>
          <p:nvGrpSpPr>
            <p:cNvPr id="11" name="群組 10">
              <a:extLst>
                <a:ext uri="{FF2B5EF4-FFF2-40B4-BE49-F238E27FC236}">
                  <a16:creationId xmlns:a16="http://schemas.microsoft.com/office/drawing/2014/main" id="{0F92611F-4C61-4066-93B6-98D01BD75DC1}"/>
                </a:ext>
              </a:extLst>
            </p:cNvPr>
            <p:cNvGrpSpPr/>
            <p:nvPr/>
          </p:nvGrpSpPr>
          <p:grpSpPr>
            <a:xfrm>
              <a:off x="622612" y="3023232"/>
              <a:ext cx="3395715" cy="1092568"/>
              <a:chOff x="572278" y="2934148"/>
              <a:chExt cx="4966086" cy="1672872"/>
            </a:xfrm>
          </p:grpSpPr>
          <p:pic>
            <p:nvPicPr>
              <p:cNvPr id="6" name="圖片 5">
                <a:extLst>
                  <a:ext uri="{FF2B5EF4-FFF2-40B4-BE49-F238E27FC236}">
                    <a16:creationId xmlns:a16="http://schemas.microsoft.com/office/drawing/2014/main" id="{F89BC74C-3DF6-4D67-9CDE-6DB51D6A81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2278" y="2934148"/>
                <a:ext cx="1655362" cy="1655362"/>
              </a:xfrm>
              <a:prstGeom prst="rect">
                <a:avLst/>
              </a:prstGeom>
            </p:spPr>
          </p:pic>
          <p:pic>
            <p:nvPicPr>
              <p:cNvPr id="8" name="圖片 7">
                <a:extLst>
                  <a:ext uri="{FF2B5EF4-FFF2-40B4-BE49-F238E27FC236}">
                    <a16:creationId xmlns:a16="http://schemas.microsoft.com/office/drawing/2014/main" id="{97A6FAD8-7100-4D54-9AF9-14E6B8F06A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27640" y="2951658"/>
                <a:ext cx="1655362" cy="1655362"/>
              </a:xfrm>
              <a:prstGeom prst="rect">
                <a:avLst/>
              </a:prstGeom>
            </p:spPr>
          </p:pic>
          <p:pic>
            <p:nvPicPr>
              <p:cNvPr id="10" name="圖片 9">
                <a:extLst>
                  <a:ext uri="{FF2B5EF4-FFF2-40B4-BE49-F238E27FC236}">
                    <a16:creationId xmlns:a16="http://schemas.microsoft.com/office/drawing/2014/main" id="{206D7168-1274-4376-A86C-33D6958BB3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83002" y="2951658"/>
                <a:ext cx="1655362" cy="1655362"/>
              </a:xfrm>
              <a:prstGeom prst="rect">
                <a:avLst/>
              </a:prstGeom>
            </p:spPr>
          </p:pic>
        </p:grpSp>
        <p:grpSp>
          <p:nvGrpSpPr>
            <p:cNvPr id="19" name="群組 18">
              <a:extLst>
                <a:ext uri="{FF2B5EF4-FFF2-40B4-BE49-F238E27FC236}">
                  <a16:creationId xmlns:a16="http://schemas.microsoft.com/office/drawing/2014/main" id="{551D00C7-7738-4ABE-90FE-99D8E16A3E77}"/>
                </a:ext>
              </a:extLst>
            </p:cNvPr>
            <p:cNvGrpSpPr/>
            <p:nvPr/>
          </p:nvGrpSpPr>
          <p:grpSpPr>
            <a:xfrm>
              <a:off x="5077772" y="3034668"/>
              <a:ext cx="3443616" cy="1081132"/>
              <a:chOff x="4610100" y="2583814"/>
              <a:chExt cx="4500628" cy="1605028"/>
            </a:xfrm>
          </p:grpSpPr>
          <p:pic>
            <p:nvPicPr>
              <p:cNvPr id="14" name="圖片 13">
                <a:extLst>
                  <a:ext uri="{FF2B5EF4-FFF2-40B4-BE49-F238E27FC236}">
                    <a16:creationId xmlns:a16="http://schemas.microsoft.com/office/drawing/2014/main" id="{24E54780-EA08-4DF7-96E6-A25AF669CB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10100" y="2583814"/>
                <a:ext cx="1605028" cy="1605028"/>
              </a:xfrm>
              <a:prstGeom prst="rect">
                <a:avLst/>
              </a:prstGeom>
            </p:spPr>
          </p:pic>
          <p:pic>
            <p:nvPicPr>
              <p:cNvPr id="16" name="圖片 15">
                <a:extLst>
                  <a:ext uri="{FF2B5EF4-FFF2-40B4-BE49-F238E27FC236}">
                    <a16:creationId xmlns:a16="http://schemas.microsoft.com/office/drawing/2014/main" id="{D2F6A370-94AE-4010-8BC4-A8681FDD2F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57900" y="2583814"/>
                <a:ext cx="1605028" cy="1605028"/>
              </a:xfrm>
              <a:prstGeom prst="rect">
                <a:avLst/>
              </a:prstGeom>
            </p:spPr>
          </p:pic>
          <p:pic>
            <p:nvPicPr>
              <p:cNvPr id="18" name="圖片 17">
                <a:extLst>
                  <a:ext uri="{FF2B5EF4-FFF2-40B4-BE49-F238E27FC236}">
                    <a16:creationId xmlns:a16="http://schemas.microsoft.com/office/drawing/2014/main" id="{7CD7A933-2CD0-4C42-BED7-69700EFBAE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05700" y="2583814"/>
                <a:ext cx="1605028" cy="1605028"/>
              </a:xfrm>
              <a:prstGeom prst="rect">
                <a:avLst/>
              </a:prstGeom>
            </p:spPr>
          </p:pic>
        </p:grpSp>
        <p:cxnSp>
          <p:nvCxnSpPr>
            <p:cNvPr id="21" name="直線單箭頭接點 20">
              <a:extLst>
                <a:ext uri="{FF2B5EF4-FFF2-40B4-BE49-F238E27FC236}">
                  <a16:creationId xmlns:a16="http://schemas.microsoft.com/office/drawing/2014/main" id="{CFCC4B3E-E5E5-4579-A5FF-0BFBD2430943}"/>
                </a:ext>
              </a:extLst>
            </p:cNvPr>
            <p:cNvCxnSpPr>
              <a:endCxn id="14" idx="1"/>
            </p:cNvCxnSpPr>
            <p:nvPr/>
          </p:nvCxnSpPr>
          <p:spPr bwMode="auto">
            <a:xfrm>
              <a:off x="4085439" y="3575234"/>
              <a:ext cx="99233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24" name="內容版面配置區 2">
            <a:extLst>
              <a:ext uri="{FF2B5EF4-FFF2-40B4-BE49-F238E27FC236}">
                <a16:creationId xmlns:a16="http://schemas.microsoft.com/office/drawing/2014/main" id="{3C3FBEEA-3AAB-4690-9AB5-ACF662B11FC8}"/>
              </a:ext>
            </a:extLst>
          </p:cNvPr>
          <p:cNvSpPr txBox="1">
            <a:spLocks/>
          </p:cNvSpPr>
          <p:nvPr/>
        </p:nvSpPr>
        <p:spPr bwMode="auto">
          <a:xfrm>
            <a:off x="1905000" y="4859323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kumimoji="1" sz="2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742950" indent="-28575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 sz="2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114300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–"/>
              <a:defRPr kumimoji="1"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60020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-"/>
              <a:defRPr kumimoji="1"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205740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 kumimoji="1" sz="16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 marL="251460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just"/>
            <a:r>
              <a:rPr lang="en-US" altLang="zh-TW" sz="1800" kern="0" dirty="0">
                <a:latin typeface="+mj-lt"/>
              </a:rPr>
              <a:t>As the results from CNN and Optical Character Recognition(OCR), it is clear that the robustness of the models is not enough to handle certain adversarial attack.</a:t>
            </a:r>
            <a:endParaRPr lang="zh-TW" altLang="en-US" sz="1800" kern="0" dirty="0">
              <a:latin typeface="+mj-lt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FB49BF35-3B4E-4AFD-A3D0-B5CE28A22633}"/>
              </a:ext>
            </a:extLst>
          </p:cNvPr>
          <p:cNvSpPr txBox="1"/>
          <p:nvPr/>
        </p:nvSpPr>
        <p:spPr>
          <a:xfrm>
            <a:off x="1905000" y="5892225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[10] Muhammad Tahir </a:t>
            </a:r>
            <a:r>
              <a:rPr lang="en-US" altLang="zh-TW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Qadri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Muhammad Asif, “AUTOMATIC NUMBER PLATE RECOGNITION SYSTEM FOR VEHICLE </a:t>
            </a:r>
          </a:p>
          <a:p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 USING OPTICAL CHARACTER RECOGNITION”,</a:t>
            </a:r>
            <a:r>
              <a:rPr lang="zh-TW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zh-TW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on Education Technology and Computer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2009</a:t>
            </a:r>
            <a:r>
              <a:rPr lang="en-US" altLang="zh-TW" sz="1600" dirty="0"/>
              <a:t>.</a:t>
            </a:r>
          </a:p>
        </p:txBody>
      </p:sp>
      <p:graphicFrame>
        <p:nvGraphicFramePr>
          <p:cNvPr id="20" name="表格 19">
            <a:extLst>
              <a:ext uri="{FF2B5EF4-FFF2-40B4-BE49-F238E27FC236}">
                <a16:creationId xmlns:a16="http://schemas.microsoft.com/office/drawing/2014/main" id="{6F70A620-093E-42F5-9697-88BA267869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252216"/>
              </p:ext>
            </p:extLst>
          </p:nvPr>
        </p:nvGraphicFramePr>
        <p:xfrm>
          <a:off x="1905000" y="3799733"/>
          <a:ext cx="8001000" cy="822960"/>
        </p:xfrm>
        <a:graphic>
          <a:graphicData uri="http://schemas.openxmlformats.org/drawingml/2006/table">
            <a:tbl>
              <a:tblPr bandRow="1">
                <a:tableStyleId>{EB344D84-9AFB-497E-A393-DC336BA19D2E}</a:tableStyleId>
              </a:tblPr>
              <a:tblGrid>
                <a:gridCol w="2451506">
                  <a:extLst>
                    <a:ext uri="{9D8B030D-6E8A-4147-A177-3AD203B41FA5}">
                      <a16:colId xmlns:a16="http://schemas.microsoft.com/office/drawing/2014/main" val="2521894595"/>
                    </a:ext>
                  </a:extLst>
                </a:gridCol>
                <a:gridCol w="1577796">
                  <a:extLst>
                    <a:ext uri="{9D8B030D-6E8A-4147-A177-3AD203B41FA5}">
                      <a16:colId xmlns:a16="http://schemas.microsoft.com/office/drawing/2014/main" val="4071906911"/>
                    </a:ext>
                  </a:extLst>
                </a:gridCol>
                <a:gridCol w="1548994">
                  <a:extLst>
                    <a:ext uri="{9D8B030D-6E8A-4147-A177-3AD203B41FA5}">
                      <a16:colId xmlns:a16="http://schemas.microsoft.com/office/drawing/2014/main" val="2592229495"/>
                    </a:ext>
                  </a:extLst>
                </a:gridCol>
                <a:gridCol w="2422704">
                  <a:extLst>
                    <a:ext uri="{9D8B030D-6E8A-4147-A177-3AD203B41FA5}">
                      <a16:colId xmlns:a16="http://schemas.microsoft.com/office/drawing/2014/main" val="36032804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CNN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OCR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Proposed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38313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Acc. (MNIST)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zh-TW" sz="1200" b="1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3469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Acc. (Vehicle number)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zh-TW" sz="1200" b="1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467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913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BB5015-5273-4DEC-8858-96D86F5C8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C909CC-C93A-4370-BC1D-ED6A5D710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Theory</a:t>
            </a:r>
          </a:p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Methodology</a:t>
            </a:r>
          </a:p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Experimental results</a:t>
            </a:r>
          </a:p>
          <a:p>
            <a:r>
              <a:rPr lang="en-US" altLang="zh-TW" dirty="0"/>
              <a:t>Conclusion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11EBFAE-FD8E-4711-B403-9471C3D283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F4DE9-8333-41AA-AD83-26CA39CE88B4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31531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EA49BB-0429-4D5E-ABB6-706CF6A69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Conclusion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E3E99B9-7A7E-4DC3-9A71-88E39E1C7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robustness of model in this experiment is comparably strong to deal with unknown attack.</a:t>
            </a:r>
          </a:p>
          <a:p>
            <a:r>
              <a:rPr lang="en-US" altLang="zh-TW" dirty="0"/>
              <a:t>This study shows the attack perturbation can be intentionally made as imperceptible noises, that is, design a robust model is necessary.</a:t>
            </a:r>
          </a:p>
          <a:p>
            <a:r>
              <a:rPr lang="en-US" altLang="zh-TW" dirty="0"/>
              <a:t>The security of current machine learning, including but not limited to conventional methods like OCR.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ABCB500-E777-45E1-89E6-D2533E2003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F4DE9-8333-41AA-AD83-26CA39CE88B4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89085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1E1D4C2C-571D-413C-8128-A9E5D16D67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F4DE9-8333-41AA-AD83-26CA39CE88B4}" type="slidenum">
              <a:rPr lang="zh-TW" altLang="en-US" smtClean="0"/>
              <a:t>29</a:t>
            </a:fld>
            <a:endParaRPr lang="zh-TW" alt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5DCFB8C2-66B5-4369-9054-A87F3D3CBFC3}"/>
              </a:ext>
            </a:extLst>
          </p:cNvPr>
          <p:cNvSpPr txBox="1"/>
          <p:nvPr/>
        </p:nvSpPr>
        <p:spPr>
          <a:xfrm>
            <a:off x="3038625" y="3075057"/>
            <a:ext cx="61147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b="1" dirty="0">
                <a:latin typeface="+mj-lt"/>
                <a:ea typeface="微軟正黑體" panose="020B0604030504040204" pitchFamily="34" charset="-120"/>
              </a:rPr>
              <a:t>Thanks for the listening.</a:t>
            </a:r>
            <a:endParaRPr lang="zh-TW" altLang="en-US" sz="4000" b="1" dirty="0">
              <a:latin typeface="+mj-lt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2222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C015593-E50E-4440-878C-A67596FEB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 (1/3)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A2151B9-78C9-4268-AECC-C0BBADD8E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Adversarial Attack is a topic that first being introduced in 2018, by Aleksander </a:t>
            </a:r>
            <a:r>
              <a:rPr lang="en-US" altLang="zh-TW" dirty="0" err="1"/>
              <a:t>Madry</a:t>
            </a:r>
            <a:r>
              <a:rPr lang="en-US" altLang="zh-TW" dirty="0"/>
              <a:t> in ICML 2018 [A].</a:t>
            </a:r>
          </a:p>
          <a:p>
            <a:r>
              <a:rPr lang="en-US" altLang="zh-TW" dirty="0"/>
              <a:t>Adversarial Attack investigates </a:t>
            </a:r>
            <a:r>
              <a:rPr lang="en-US" altLang="zh-TW" b="1" dirty="0"/>
              <a:t>Robustness</a:t>
            </a:r>
            <a:r>
              <a:rPr lang="en-US" altLang="zh-TW" dirty="0"/>
              <a:t> and </a:t>
            </a:r>
            <a:r>
              <a:rPr lang="en-US" altLang="zh-TW" b="1" dirty="0"/>
              <a:t>Fault tolerance rate </a:t>
            </a:r>
            <a:r>
              <a:rPr lang="en-US" altLang="zh-TW" dirty="0"/>
              <a:t>of a model, including but not limited to machine learning.</a:t>
            </a:r>
          </a:p>
          <a:p>
            <a:r>
              <a:rPr lang="en-US" altLang="zh-TW" dirty="0"/>
              <a:t>Adversarial Attack is a defensive topic that aims to optimize models, on the contrary, Adversarial</a:t>
            </a:r>
            <a:r>
              <a:rPr lang="zh-TW" altLang="en-US" dirty="0"/>
              <a:t> </a:t>
            </a:r>
            <a:r>
              <a:rPr lang="en-US" altLang="zh-TW" dirty="0"/>
              <a:t>Examples is an offensive topic that tries to sabotage or malfunction models.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9831735-501B-4527-80D0-FF89722686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F4DE9-8333-41AA-AD83-26CA39CE88B4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D09F486-F726-432B-AD62-9A3D4C313361}"/>
              </a:ext>
            </a:extLst>
          </p:cNvPr>
          <p:cNvSpPr txBox="1"/>
          <p:nvPr/>
        </p:nvSpPr>
        <p:spPr>
          <a:xfrm>
            <a:off x="2209800" y="6015336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[A]</a:t>
            </a:r>
            <a:r>
              <a:rPr lang="zh-TW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Madry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A., </a:t>
            </a:r>
            <a:r>
              <a:rPr lang="en-US" altLang="zh-TW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Makelov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A., Schmidt, L., Tsipras, D., &amp; </a:t>
            </a:r>
            <a:r>
              <a:rPr lang="en-US" altLang="zh-TW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Vladu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(2018). Towards deep learning models resistant to adversarial attacks. </a:t>
            </a:r>
            <a:r>
              <a:rPr lang="en-US" altLang="zh-TW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Conferences on Machine Learning.</a:t>
            </a:r>
          </a:p>
        </p:txBody>
      </p:sp>
    </p:spTree>
    <p:extLst>
      <p:ext uri="{BB962C8B-B14F-4D97-AF65-F5344CB8AC3E}">
        <p14:creationId xmlns:p14="http://schemas.microsoft.com/office/powerpoint/2010/main" val="3650617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43D8A4-A0CC-4672-8484-1A09FF5A1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r>
              <a:rPr lang="zh-TW" altLang="en-US" dirty="0"/>
              <a:t> </a:t>
            </a:r>
            <a:r>
              <a:rPr lang="en-US" altLang="zh-TW" dirty="0"/>
              <a:t>(2/3)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7679A54-5C2A-4F21-9560-2A7DC9687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/>
              <a:t>Adversarial Attack </a:t>
            </a:r>
            <a:r>
              <a:rPr lang="en-US" altLang="zh-TW" dirty="0"/>
              <a:t>is to generate certain </a:t>
            </a:r>
            <a:r>
              <a:rPr lang="en-US" altLang="zh-TW" b="1" dirty="0"/>
              <a:t>Adversarial Examples</a:t>
            </a:r>
            <a:r>
              <a:rPr lang="en-US" altLang="zh-TW" dirty="0"/>
              <a:t>.</a:t>
            </a:r>
          </a:p>
          <a:p>
            <a:r>
              <a:rPr lang="en-US" altLang="zh-TW" b="1" dirty="0"/>
              <a:t>Adversarial Examples </a:t>
            </a:r>
            <a:r>
              <a:rPr lang="en-US" altLang="zh-TW" dirty="0"/>
              <a:t>means modified data that will </a:t>
            </a:r>
            <a:r>
              <a:rPr lang="en-US" altLang="zh-TW" b="1" dirty="0"/>
              <a:t>misclassify</a:t>
            </a:r>
            <a:r>
              <a:rPr lang="en-US" altLang="zh-TW" dirty="0"/>
              <a:t> ML models </a:t>
            </a:r>
            <a:r>
              <a:rPr lang="en-US" altLang="zh-TW"/>
              <a:t>but remain </a:t>
            </a:r>
            <a:r>
              <a:rPr lang="en-US" altLang="zh-TW" b="1" dirty="0"/>
              <a:t>visual realistic</a:t>
            </a:r>
            <a:r>
              <a:rPr lang="en-US" altLang="zh-TW" dirty="0"/>
              <a:t>.</a:t>
            </a:r>
            <a:r>
              <a:rPr lang="zh-TW" altLang="en-US" dirty="0"/>
              <a:t> </a:t>
            </a:r>
            <a:r>
              <a:rPr lang="en-US" altLang="zh-TW" dirty="0"/>
              <a:t>[1]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D4B62DD-45B0-4EA9-9209-0B1A5E32AA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F4DE9-8333-41AA-AD83-26CA39CE88B4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F3083DE-E453-417A-8C4D-2303475BA65D}"/>
              </a:ext>
            </a:extLst>
          </p:cNvPr>
          <p:cNvSpPr txBox="1"/>
          <p:nvPr/>
        </p:nvSpPr>
        <p:spPr>
          <a:xfrm>
            <a:off x="2209800" y="6015336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</a:t>
            </a:r>
            <a:r>
              <a:rPr lang="zh-TW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Ian Goodfellow, Jonathon </a:t>
            </a:r>
            <a:r>
              <a:rPr lang="en-US" altLang="zh-TW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Shlens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Christian </a:t>
            </a:r>
            <a:r>
              <a:rPr lang="en-US" altLang="zh-TW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Szegedy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Explaining and harnessing adversarial examples. </a:t>
            </a:r>
            <a:r>
              <a:rPr lang="en-US" altLang="zh-TW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International Conference on Learning Representations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2015.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4E66D4AA-912C-46C3-BA80-4550499669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933243"/>
            <a:ext cx="2726266" cy="2853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929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A6BC57-12B1-4896-98E4-AEFB41D69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r>
              <a:rPr lang="zh-TW" altLang="en-US" dirty="0"/>
              <a:t> </a:t>
            </a:r>
            <a:r>
              <a:rPr lang="en-US" altLang="zh-TW" dirty="0"/>
              <a:t>(3/3)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E5F14E5-4406-4AEF-ADB6-6EFA9A9BC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Multiple attack methods such as Deep-Fool have been experimented and recognized as effective.</a:t>
            </a:r>
            <a:r>
              <a:rPr lang="zh-TW" altLang="en-US" dirty="0"/>
              <a:t> </a:t>
            </a:r>
            <a:r>
              <a:rPr lang="en-US" altLang="zh-TW" dirty="0"/>
              <a:t>[2]</a:t>
            </a:r>
          </a:p>
          <a:p>
            <a:r>
              <a:rPr lang="en-US" altLang="zh-TW" dirty="0"/>
              <a:t>That is, design a </a:t>
            </a:r>
            <a:r>
              <a:rPr lang="en-US" altLang="zh-TW" b="1" dirty="0"/>
              <a:t>robust model</a:t>
            </a:r>
            <a:r>
              <a:rPr lang="en-US" altLang="zh-TW" dirty="0"/>
              <a:t> to prevent upcoming unknown attack is gradually valued as important topic.</a:t>
            </a:r>
          </a:p>
          <a:p>
            <a:r>
              <a:rPr lang="en-US" altLang="zh-TW" dirty="0"/>
              <a:t>In this work, we have several novelties listed below.</a:t>
            </a:r>
          </a:p>
          <a:p>
            <a:pPr lvl="1"/>
            <a:r>
              <a:rPr lang="en-US" altLang="zh-TW" dirty="0"/>
              <a:t>Multiple generators</a:t>
            </a:r>
            <a:r>
              <a:rPr lang="zh-TW" altLang="en-US" dirty="0"/>
              <a:t> </a:t>
            </a:r>
            <a:r>
              <a:rPr lang="en-US" altLang="zh-TW" dirty="0"/>
              <a:t>by Reinforcement learning</a:t>
            </a:r>
          </a:p>
          <a:p>
            <a:pPr lvl="1"/>
            <a:r>
              <a:rPr lang="en-US" altLang="zh-TW" dirty="0"/>
              <a:t>Various attack qualities to increase performance</a:t>
            </a:r>
          </a:p>
          <a:p>
            <a:pPr lvl="1"/>
            <a:r>
              <a:rPr lang="en-US" altLang="zh-TW" dirty="0"/>
              <a:t>Predictions from unknown attack</a:t>
            </a:r>
            <a:endParaRPr lang="zh-TW" altLang="en-US" dirty="0"/>
          </a:p>
          <a:p>
            <a:endParaRPr lang="en-US" altLang="zh-TW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7949979-5A54-47BD-9B3B-5FD6EE9EE8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F4DE9-8333-41AA-AD83-26CA39CE88B4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994625E5-8AF7-4403-A662-4E145EDEC753}"/>
              </a:ext>
            </a:extLst>
          </p:cNvPr>
          <p:cNvSpPr txBox="1"/>
          <p:nvPr/>
        </p:nvSpPr>
        <p:spPr>
          <a:xfrm>
            <a:off x="2209801" y="5638801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>
                <a:latin typeface="Times New Roman" panose="02020603050405020304" pitchFamily="18" charset="0"/>
                <a:cs typeface="Times New Roman" panose="02020603050405020304" pitchFamily="18" charset="0"/>
              </a:rPr>
              <a:t>[2]</a:t>
            </a:r>
            <a:r>
              <a:rPr lang="zh-TW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Chao-Wei Xiao, Bo Li, Jun-Yan Zhu, Warren He, Ming-Yan Liu, and Dawn Song, “Generating Adversarial Examples with Adversarial Networks”, </a:t>
            </a:r>
            <a:r>
              <a:rPr lang="en-US" altLang="zh-TW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27th International Joint Conference on Artificial Intelligence and the 23rd European Conference on Artificial Intelligence(IJCAI-ECAI-18)</a:t>
            </a:r>
            <a:r>
              <a:rPr lang="en-US" altLang="zh-TW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Stockholm, Sweden, 2018.</a:t>
            </a:r>
            <a:endParaRPr lang="zh-TW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164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BB5015-5273-4DEC-8858-96D86F5C8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C909CC-C93A-4370-BC1D-ED6A5D710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altLang="zh-TW" dirty="0"/>
              <a:t>Theory</a:t>
            </a:r>
          </a:p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Methodology</a:t>
            </a:r>
          </a:p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Experimental results</a:t>
            </a:r>
          </a:p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lang="zh-TW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11EBFAE-FD8E-4711-B403-9471C3D283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F4DE9-8333-41AA-AD83-26CA39CE88B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0720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AE23A3-8E41-4B05-907E-0F172E0C5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Theory</a:t>
            </a:r>
            <a:r>
              <a:rPr lang="zh-TW" altLang="en-US" dirty="0"/>
              <a:t> </a:t>
            </a:r>
            <a:r>
              <a:rPr lang="en-US" altLang="zh-TW" dirty="0"/>
              <a:t>(1/3)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12E08B31-3FFD-4FD9-B064-17BE656939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In order to achieve the goal of generating examples, we have target function: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i="1" smtClean="0">
                          <a:latin typeface="Cambria Math" panose="02040503050406030204" pitchFamily="18" charset="0"/>
                        </a:rPr>
                        <m:t>𝜌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~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[</m:t>
                      </m:r>
                      <m:func>
                        <m:func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zh-TW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zh-TW" altLang="en-US" b="0" i="1" smtClean="0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zh-TW" altLang="en-US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lim>
                          </m:limLow>
                        </m:fName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TW" alt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zh-TW" altLang="en-US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)]</m:t>
                          </m:r>
                        </m:e>
                      </m:func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𝑎𝑠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𝑟𝑖𝑠𝑘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𝑓𝑢𝑛𝑐𝑡𝑖𝑜𝑛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𝑤h𝑒𝑟𝑒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zh-TW" altLang="en-US" b="0" i="1" smtClean="0"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zh-TW" altLang="en-US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sup>
                      </m:sSup>
                    </m:oMath>
                  </m:oMathPara>
                </a14:m>
                <a:endParaRPr lang="en-US" altLang="zh-TW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𝑚𝑜𝑑𝑒𝑙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𝑝𝑎𝑟𝑎𝑚𝑒𝑡𝑒𝑟𝑠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𝑢𝑛𝑑𝑒𝑟𝑙𝑦𝑖𝑛𝑔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𝑑𝑎𝑡𝑎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𝑑𝑖𝑠𝑡𝑟𝑖𝑏𝑢𝑡𝑖𝑜𝑛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zh-TW" altLang="en-US" b="0" i="1" smtClean="0"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p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𝑎𝑟𝑒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zh-TW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𝑣𝑒𝑐𝑡𝑜𝑟𝑠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𝑓𝑟𝑜𝑚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𝑝𝑒𝑟𝑡𝑢𝑟𝑏𝑢𝑡𝑖𝑜𝑛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𝑠𝑒𝑡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altLang="zh-TW" dirty="0"/>
              </a:p>
              <a:p>
                <a:r>
                  <a:rPr lang="en-US" altLang="zh-TW" dirty="0"/>
                  <a:t>By minimizing 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altLang="zh-TW" dirty="0"/>
                  <a:t>, we can create a model with the least risk of learning data distributions with perturbation or noises.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12E08B31-3FFD-4FD9-B064-17BE656939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36" t="-2107" r="-8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98EF628-6246-4D9F-9A95-D7F33D094D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F4DE9-8333-41AA-AD83-26CA39CE88B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6726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953336-C4FF-465B-BADE-5BF54EF60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Theory</a:t>
            </a:r>
            <a:r>
              <a:rPr lang="zh-TW" altLang="en-US" dirty="0"/>
              <a:t> </a:t>
            </a:r>
            <a:r>
              <a:rPr lang="en-US" altLang="zh-TW" dirty="0"/>
              <a:t>(2/3)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998939F1-C7A7-458E-8D0C-83264A1F885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In practice,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is usually inaccessible, which we cannot directly obtain risk function 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altLang="zh-TW" dirty="0"/>
                  <a:t>.</a:t>
                </a:r>
              </a:p>
              <a:p>
                <a:r>
                  <a:rPr lang="en-US" altLang="zh-TW" dirty="0"/>
                  <a:t>However, we can approximate risk function</a:t>
                </a:r>
                <a14:m>
                  <m:oMath xmlns:m="http://schemas.openxmlformats.org/officeDocument/2006/math">
                    <m:r>
                      <a:rPr lang="en-US" altLang="zh-TW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by finding minimum of</a:t>
                </a:r>
                <a14:m>
                  <m:oMath xmlns:m="http://schemas.openxmlformats.org/officeDocument/2006/math">
                    <m:r>
                      <a:rPr lang="en-US" altLang="zh-TW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TW" altLang="en-US" i="1" dirty="0" smtClean="0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altLang="zh-TW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i="1" smtClean="0">
                          <a:latin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zh-TW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lim>
                          </m:limLow>
                        </m:fName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altLang="zh-TW" dirty="0"/>
              </a:p>
              <a:p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is a function with locally continuous and differentiable where: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zh-TW" altLang="en-US" b="0" i="1" smtClean="0">
                              <a:latin typeface="Cambria Math" panose="02040503050406030204" pitchFamily="18" charset="0"/>
                            </a:rPr>
                            <m:t>𝜑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zh-TW" alt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zh-TW" b="0" i="0" smtClean="0">
                                  <a:latin typeface="Cambria Math" panose="02040503050406030204" pitchFamily="18" charset="0"/>
                                </a:rPr>
                                <m:t>sup</m:t>
                              </m:r>
                            </m:e>
                            <m:lim>
                              <m:r>
                                <a:rPr lang="zh-TW" altLang="en-US" b="0" i="1" smtClean="0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zh-TW" altLang="en-US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zh-TW" alt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∇</m:t>
                              </m:r>
                            </m:e>
                            <m:sub>
                              <m:r>
                                <a:rPr lang="zh-TW" alt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altLang="zh-TW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998939F1-C7A7-458E-8D0C-83264A1F88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1" t="-2107" r="-8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80FA960-04F3-4D38-BBF1-C8C2A7F00E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F4DE9-8333-41AA-AD83-26CA39CE88B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468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B89556-E370-46F2-B628-066664B09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Theory</a:t>
            </a:r>
            <a:r>
              <a:rPr lang="zh-TW" altLang="en-US" dirty="0"/>
              <a:t> </a:t>
            </a:r>
            <a:r>
              <a:rPr lang="en-US" altLang="zh-TW" dirty="0"/>
              <a:t>(3/3)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603A015F-B75E-4184-80B6-10E5CFA179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In order to prove the optimization of the risk function: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𝐼𝑓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b="0" i="1" smtClean="0"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zh-TW" altLang="en-US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𝑛𝑜𝑛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𝑧𝑒𝑟𝑜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𝑚𝑎𝑥𝑖𝑚𝑖𝑧𝑒𝑟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b="0" i="1" smtClean="0">
                          <a:latin typeface="Cambria Math" panose="02040503050406030204" pitchFamily="18" charset="0"/>
                        </a:rPr>
                        <m:t>𝜑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𝑡h𝑒𝑛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𝑔𝑟𝑎𝑑𝑖𝑒𝑛𝑡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−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</m:e>
                        <m:sub>
                          <m:r>
                            <a:rPr lang="zh-TW" alt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𝑖𝑠</m:t>
                      </m:r>
                    </m:oMath>
                  </m:oMathPara>
                </a14:m>
                <a:endParaRPr lang="en-US" altLang="zh-TW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𝑑𝑒𝑠𝑐𝑒𝑛𝑡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b="0" i="1" smtClean="0">
                          <a:latin typeface="Cambria Math" panose="02040503050406030204" pitchFamily="18" charset="0"/>
                        </a:rPr>
                        <m:t>𝜑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altLang="zh-TW" dirty="0"/>
              </a:p>
              <a:p>
                <a:r>
                  <a:rPr lang="en-US" altLang="zh-TW" dirty="0"/>
                  <a:t>By applying inner product optimizer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&lt;.&gt;</m:t>
                    </m:r>
                  </m:oMath>
                </a14:m>
                <a:r>
                  <a:rPr lang="en-US" altLang="zh-TW" dirty="0"/>
                  <a:t>, we have perturbation with descent learning: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𝜑</m:t>
                        </m:r>
                      </m:num>
                      <m:den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∇</m:t>
                            </m:r>
                          </m:e>
                          <m:sub>
                            <m:r>
                              <a:rPr lang="zh-TW" alt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𝐿</m:t>
                        </m:r>
                        <m:d>
                          <m:d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TW" altLang="en-US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b="0" i="1" smtClean="0">
                                <a:latin typeface="Cambria Math" panose="02040503050406030204" pitchFamily="18" charset="0"/>
                              </a:rPr>
                              <m:t>𝛿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∇</m:t>
                            </m:r>
                          </m:e>
                          <m:sub>
                            <m:r>
                              <a:rPr lang="zh-TW" alt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𝐿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TW" alt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i="1" smtClean="0">
                                <a:latin typeface="Cambria Math" panose="02040503050406030204" pitchFamily="18" charset="0"/>
                              </a:rPr>
                              <m:t>𝜀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altLang="zh-TW" dirty="0"/>
                  <a:t>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∇</m:t>
                              </m:r>
                            </m:e>
                            <m:sub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𝐿</m:t>
                          </m:r>
                          <m:d>
                            <m:d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zh-TW" altLang="en-US" i="1" smtClean="0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∇</m:t>
                              </m:r>
                            </m:e>
                            <m:sub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𝐿</m:t>
                          </m:r>
                          <m:d>
                            <m:d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603A015F-B75E-4184-80B6-10E5CFA179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36" t="-2107" r="-8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86BDEF3-1B5A-4223-BE06-AAEB9D307F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F4DE9-8333-41AA-AD83-26CA39CE88B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0787518"/>
      </p:ext>
    </p:extLst>
  </p:cSld>
  <p:clrMapOvr>
    <a:masterClrMapping/>
  </p:clrMapOvr>
</p:sld>
</file>

<file path=ppt/theme/theme1.xml><?xml version="1.0" encoding="utf-8"?>
<a:theme xmlns:a="http://schemas.openxmlformats.org/drawingml/2006/main" name="Vaplab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報告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標楷體" pitchFamily="65" charset="-120"/>
          </a:defRPr>
        </a:defPPr>
      </a:lstStyle>
    </a:lnDef>
  </a:objectDefaults>
  <a:extraClrSchemeLst>
    <a:extraClrScheme>
      <a:clrScheme name="template0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0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0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0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0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0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簡報1" id="{0751BCEE-1C8C-49C6-9BEB-B34E389E6F4C}" vid="{B9EA76D3-3BDE-491A-A4AF-28F96BF04D0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Lab</Template>
  <TotalTime>9816</TotalTime>
  <Words>1583</Words>
  <Application>Microsoft Office PowerPoint</Application>
  <PresentationFormat>寬螢幕</PresentationFormat>
  <Paragraphs>279</Paragraphs>
  <Slides>29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6" baseType="lpstr">
      <vt:lpstr>微軟正黑體</vt:lpstr>
      <vt:lpstr>Arial</vt:lpstr>
      <vt:lpstr>Calibri</vt:lpstr>
      <vt:lpstr>Cambria Math</vt:lpstr>
      <vt:lpstr>Times New Roman</vt:lpstr>
      <vt:lpstr>Wingdings</vt:lpstr>
      <vt:lpstr>Vaplab</vt:lpstr>
      <vt:lpstr>Adversarial Attacks</vt:lpstr>
      <vt:lpstr>Outline</vt:lpstr>
      <vt:lpstr>Introduction (1/3)</vt:lpstr>
      <vt:lpstr>Introduction (2/3)</vt:lpstr>
      <vt:lpstr>Introduction (3/3)</vt:lpstr>
      <vt:lpstr>Outline</vt:lpstr>
      <vt:lpstr>Theory (1/3)</vt:lpstr>
      <vt:lpstr>Theory (2/3)</vt:lpstr>
      <vt:lpstr>Theory (3/3)</vt:lpstr>
      <vt:lpstr>Outline</vt:lpstr>
      <vt:lpstr>Approach (1/2)</vt:lpstr>
      <vt:lpstr>Approach (2/2)</vt:lpstr>
      <vt:lpstr>Structure (1/2)</vt:lpstr>
      <vt:lpstr>Structure (2/2)</vt:lpstr>
      <vt:lpstr>Attack method</vt:lpstr>
      <vt:lpstr>Model optimization (1/3)</vt:lpstr>
      <vt:lpstr>Model optimization (2/3)</vt:lpstr>
      <vt:lpstr>Model optimization (3/3)</vt:lpstr>
      <vt:lpstr>Outline</vt:lpstr>
      <vt:lpstr>Dataset</vt:lpstr>
      <vt:lpstr>Attack quality (1/2)</vt:lpstr>
      <vt:lpstr>Attack quality (2/2)</vt:lpstr>
      <vt:lpstr>Result of model outputs (1/2)</vt:lpstr>
      <vt:lpstr>Result of overall performance (2/2)</vt:lpstr>
      <vt:lpstr>Trade-off</vt:lpstr>
      <vt:lpstr>Applicable defense</vt:lpstr>
      <vt:lpstr>Outline</vt:lpstr>
      <vt:lpstr>Conclusion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Robustness against adversary models on MNIST by JPEG and Reinforcement Learning based GANs</dc:title>
  <dc:creator>clalk</dc:creator>
  <cp:lastModifiedBy>Rong Zhang</cp:lastModifiedBy>
  <cp:revision>140</cp:revision>
  <dcterms:created xsi:type="dcterms:W3CDTF">2021-06-04T19:08:06Z</dcterms:created>
  <dcterms:modified xsi:type="dcterms:W3CDTF">2023-11-07T01:39:12Z</dcterms:modified>
</cp:coreProperties>
</file>