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97" r:id="rId4"/>
    <p:sldId id="259" r:id="rId5"/>
    <p:sldId id="260" r:id="rId6"/>
    <p:sldId id="261" r:id="rId7"/>
    <p:sldId id="262" r:id="rId8"/>
    <p:sldId id="303" r:id="rId9"/>
    <p:sldId id="298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99" r:id="rId19"/>
    <p:sldId id="271" r:id="rId20"/>
    <p:sldId id="275" r:id="rId21"/>
    <p:sldId id="274" r:id="rId22"/>
    <p:sldId id="276" r:id="rId23"/>
    <p:sldId id="277" r:id="rId24"/>
    <p:sldId id="278" r:id="rId25"/>
    <p:sldId id="279" r:id="rId26"/>
    <p:sldId id="300" r:id="rId27"/>
    <p:sldId id="280" r:id="rId28"/>
    <p:sldId id="281" r:id="rId29"/>
    <p:sldId id="283" r:id="rId30"/>
    <p:sldId id="282" r:id="rId31"/>
    <p:sldId id="285" r:id="rId32"/>
    <p:sldId id="286" r:id="rId33"/>
    <p:sldId id="301" r:id="rId34"/>
    <p:sldId id="288" r:id="rId35"/>
    <p:sldId id="290" r:id="rId36"/>
    <p:sldId id="291" r:id="rId37"/>
    <p:sldId id="302" r:id="rId38"/>
    <p:sldId id="292" r:id="rId39"/>
    <p:sldId id="293" r:id="rId40"/>
    <p:sldId id="294" r:id="rId4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81A"/>
    <a:srgbClr val="D98027"/>
    <a:srgbClr val="DD8423"/>
    <a:srgbClr val="FF33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1B6E8-FA1E-4B92-A427-F585A2E1886A}" type="datetimeFigureOut">
              <a:rPr lang="zh-TW" altLang="en-US" smtClean="0"/>
              <a:pPr/>
              <a:t>2016/1/20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AEA97-B01E-4036-8A6D-B2D65AED87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183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AEA97-B01E-4036-8A6D-B2D65AED878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0534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AEA97-B01E-4036-8A6D-B2D65AED878E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3883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Next error bound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AEA97-B01E-4036-8A6D-B2D65AED878E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057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AEA97-B01E-4036-8A6D-B2D65AED878E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8120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AEA97-B01E-4036-8A6D-B2D65AED878E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3811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手繪多邊形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52DAD-36B3-451B-BF0C-986947CBB97E}" type="datetimeFigureOut">
              <a:rPr lang="zh-TW" altLang="en-US"/>
              <a:pPr>
                <a:defRPr/>
              </a:pPr>
              <a:t>2016/1/20</a:t>
            </a:fld>
            <a:endParaRPr lang="zh-TW" altLang="en-US"/>
          </a:p>
        </p:txBody>
      </p:sp>
      <p:sp>
        <p:nvSpPr>
          <p:cNvPr id="7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4FB2C-E55D-49C7-B03C-AD6FD8B6C43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C0C98-8CBE-4452-AA10-5C114CBE9CB7}" type="datetimeFigureOut">
              <a:rPr lang="zh-TW" altLang="en-US"/>
              <a:pPr>
                <a:defRPr/>
              </a:pPr>
              <a:t>2016/1/20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97CE9-71F5-45F5-B059-F82E8CF7CB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D1FBE-5560-46AC-BF76-E575AB382A29}" type="datetimeFigureOut">
              <a:rPr lang="zh-TW" altLang="en-US"/>
              <a:pPr>
                <a:defRPr/>
              </a:pPr>
              <a:t>2016/1/20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6D0F1-9F9D-4DFF-A09A-D4354D4427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83686-8BD0-4DEE-B6EC-A96FC0779BA3}" type="datetimeFigureOut">
              <a:rPr lang="zh-TW" altLang="en-US"/>
              <a:pPr>
                <a:defRPr/>
              </a:pPr>
              <a:t>2016/1/20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D4FFF-5142-4F8F-9D6A-20FA33DB7F5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手繪多邊形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55B4-6A1C-4B26-96F5-C3C8441AC867}" type="datetimeFigureOut">
              <a:rPr lang="zh-TW" altLang="en-US"/>
              <a:pPr>
                <a:defRPr/>
              </a:pPr>
              <a:t>2016/1/20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7DD23-4CC0-4A3D-A410-E51B554452F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99C7D-DC6F-4DAD-99CE-DE5039C8A0B4}" type="datetimeFigureOut">
              <a:rPr lang="zh-TW" altLang="en-US"/>
              <a:pPr>
                <a:defRPr/>
              </a:pPr>
              <a:t>2016/1/20</a:t>
            </a:fld>
            <a:endParaRPr lang="zh-TW" altLang="en-US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9571B-BF00-4F2E-8535-ADB20EFB73C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56217-B138-4433-9472-E410BE10E0E6}" type="datetimeFigureOut">
              <a:rPr lang="zh-TW" altLang="en-US"/>
              <a:pPr>
                <a:defRPr/>
              </a:pPr>
              <a:t>2016/1/20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29894-D005-4FA4-9000-FD89223E9B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C480-CFED-49D2-808F-AB88F2493064}" type="datetimeFigureOut">
              <a:rPr lang="zh-TW" altLang="en-US"/>
              <a:pPr>
                <a:defRPr/>
              </a:pPr>
              <a:t>2016/1/20</a:t>
            </a:fld>
            <a:endParaRPr lang="zh-TW" altLang="en-US"/>
          </a:p>
        </p:txBody>
      </p:sp>
      <p:sp>
        <p:nvSpPr>
          <p:cNvPr id="4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8E526-9FD4-4D3F-8C69-938861A412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1631D-0CA2-47C8-9F4E-8D873169F96D}" type="datetimeFigureOut">
              <a:rPr lang="zh-TW" altLang="en-US"/>
              <a:pPr>
                <a:defRPr/>
              </a:pPr>
              <a:t>2016/1/20</a:t>
            </a:fld>
            <a:endParaRPr lang="zh-TW" altLang="en-US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1223B-588F-4F30-AB78-90D7CE5F32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2CA1F-FA40-41B5-95FB-BD293CB65E58}" type="datetimeFigureOut">
              <a:rPr lang="zh-TW" altLang="en-US"/>
              <a:pPr>
                <a:defRPr/>
              </a:pPr>
              <a:t>2016/1/20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2A3A-D9D1-4D8D-93F9-0FD57B145C0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78D54-B355-4174-A8C0-06A71B2D9043}" type="datetimeFigureOut">
              <a:rPr lang="zh-TW" altLang="en-US"/>
              <a:pPr>
                <a:defRPr/>
              </a:pPr>
              <a:t>2016/1/20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D3EF-E879-4416-9569-782B1E8F870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052" name="標題版面配置區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2053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04DEED-05DF-470B-BD54-E5832A7ECAA9}" type="datetimeFigureOut">
              <a:rPr lang="zh-TW" altLang="en-US"/>
              <a:pPr>
                <a:defRPr/>
              </a:pPr>
              <a:t>2016/1/20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00286E1-C9E6-41C2-9BBF-496B43A3BB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png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7.wmf"/><Relationship Id="rId9" Type="http://schemas.openxmlformats.org/officeDocument/2006/relationships/image" Target="../media/image4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6.wmf"/><Relationship Id="rId3" Type="http://schemas.openxmlformats.org/officeDocument/2006/relationships/image" Target="../media/image49.png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38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53.wmf"/><Relationship Id="rId4" Type="http://schemas.openxmlformats.org/officeDocument/2006/relationships/image" Target="../media/image54.png"/><Relationship Id="rId9" Type="http://schemas.openxmlformats.org/officeDocument/2006/relationships/oleObject" Target="../embeddings/oleObject42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46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28662" y="1571612"/>
            <a:ext cx="6500858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zh-TW" dirty="0" smtClean="0"/>
              <a:t>An introduction to pattern recognition</a:t>
            </a:r>
            <a:endParaRPr lang="zh-TW" altLang="en-US" dirty="0"/>
          </a:p>
        </p:txBody>
      </p:sp>
      <p:sp>
        <p:nvSpPr>
          <p:cNvPr id="8195" name="副標題 2"/>
          <p:cNvSpPr>
            <a:spLocks noGrp="1"/>
          </p:cNvSpPr>
          <p:nvPr>
            <p:ph type="subTitle" idx="1"/>
          </p:nvPr>
        </p:nvSpPr>
        <p:spPr>
          <a:xfrm>
            <a:off x="-1143040" y="2928934"/>
            <a:ext cx="6480175" cy="1752600"/>
          </a:xfrm>
        </p:spPr>
        <p:txBody>
          <a:bodyPr/>
          <a:lstStyle/>
          <a:p>
            <a:r>
              <a:rPr lang="en-US" altLang="zh-TW" dirty="0" err="1" smtClean="0"/>
              <a:t>Rapporteur</a:t>
            </a:r>
            <a:r>
              <a:rPr lang="en-US" altLang="zh-TW" dirty="0" smtClean="0"/>
              <a:t>: </a:t>
            </a:r>
            <a:r>
              <a:rPr lang="zh-TW" altLang="en-US" dirty="0" smtClean="0"/>
              <a:t>徐嘉駿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Chia</a:t>
            </a:r>
            <a:r>
              <a:rPr lang="en-US" altLang="zh-TW" dirty="0" smtClean="0"/>
              <a:t>-Chun Hsu)</a:t>
            </a:r>
          </a:p>
          <a:p>
            <a:r>
              <a:rPr lang="en-US" altLang="zh-TW" dirty="0" smtClean="0"/>
              <a:t>Advisor:</a:t>
            </a:r>
            <a:r>
              <a:rPr lang="zh-TW" altLang="en-US" dirty="0" smtClean="0"/>
              <a:t>丁建均 博士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Jian-Jiun</a:t>
            </a:r>
            <a:r>
              <a:rPr lang="en-US" altLang="zh-TW" dirty="0" smtClean="0"/>
              <a:t> Ding, </a:t>
            </a:r>
            <a:r>
              <a:rPr lang="en-US" altLang="zh-TW" dirty="0" err="1" smtClean="0"/>
              <a:t>Ph.D</a:t>
            </a:r>
            <a:r>
              <a:rPr lang="en-US" altLang="zh-TW" dirty="0" smtClean="0"/>
              <a:t>) </a:t>
            </a:r>
            <a:endParaRPr lang="zh-TW" altLang="en-US" dirty="0" smtClean="0"/>
          </a:p>
        </p:txBody>
      </p:sp>
      <p:sp>
        <p:nvSpPr>
          <p:cNvPr id="8196" name="文字方塊 3"/>
          <p:cNvSpPr txBox="1">
            <a:spLocks noChangeArrowheads="1"/>
          </p:cNvSpPr>
          <p:nvPr/>
        </p:nvSpPr>
        <p:spPr bwMode="auto">
          <a:xfrm>
            <a:off x="1785938" y="5286375"/>
            <a:ext cx="6143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zh-TW" dirty="0">
                <a:ea typeface="微軟正黑體" pitchFamily="34" charset="-120"/>
              </a:rPr>
              <a:t>Graduate Institute of Communication Engineering</a:t>
            </a:r>
          </a:p>
          <a:p>
            <a:pPr algn="ctr"/>
            <a:r>
              <a:rPr kumimoji="0" lang="en-US" altLang="zh-TW" dirty="0">
                <a:ea typeface="微軟正黑體" pitchFamily="34" charset="-120"/>
              </a:rPr>
              <a:t>National Taiwan University</a:t>
            </a:r>
          </a:p>
          <a:p>
            <a:pPr algn="ctr"/>
            <a:r>
              <a:rPr kumimoji="0" lang="en-US" altLang="zh-TW" dirty="0" err="1">
                <a:ea typeface="微軟正黑體" pitchFamily="34" charset="-120"/>
              </a:rPr>
              <a:t>Taiwan,Taipei</a:t>
            </a:r>
            <a:endParaRPr kumimoji="0" lang="en-US" altLang="zh-TW" dirty="0">
              <a:ea typeface="微軟正黑體" pitchFamily="34" charset="-120"/>
            </a:endParaRPr>
          </a:p>
          <a:p>
            <a:pPr algn="ctr"/>
            <a:r>
              <a:rPr kumimoji="0" lang="en-US" altLang="zh-TW" dirty="0">
                <a:ea typeface="微軟正黑體" pitchFamily="34" charset="-120"/>
              </a:rPr>
              <a:t>Digital Image and Signal Processing Laboratory </a:t>
            </a:r>
            <a:endParaRPr kumimoji="0" lang="zh-TW" altLang="en-US" dirty="0"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Bayesian Decision Theory</a:t>
            </a:r>
            <a:endParaRPr lang="zh-TW" altLang="en-US" smtClean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7900988" cy="5543550"/>
          </a:xfrm>
        </p:spPr>
        <p:txBody>
          <a:bodyPr/>
          <a:lstStyle/>
          <a:p>
            <a:r>
              <a:rPr lang="en-US" altLang="zh-TW" dirty="0" smtClean="0"/>
              <a:t>Bayesian Error Rate </a:t>
            </a:r>
          </a:p>
          <a:p>
            <a:pPr lvl="1"/>
            <a:r>
              <a:rPr lang="en-US" altLang="zh-TW" sz="1800" dirty="0" smtClean="0"/>
              <a:t>ω  :notation of category</a:t>
            </a:r>
          </a:p>
          <a:p>
            <a:pPr lvl="1"/>
            <a:r>
              <a:rPr lang="en-US" altLang="zh-TW" sz="1800" dirty="0" smtClean="0"/>
              <a:t>ω</a:t>
            </a:r>
            <a:r>
              <a:rPr lang="en-US" altLang="zh-TW" sz="1800" baseline="-25000" dirty="0" smtClean="0"/>
              <a:t>1 </a:t>
            </a:r>
            <a:r>
              <a:rPr lang="en-US" altLang="zh-TW" sz="1800" dirty="0" smtClean="0"/>
              <a:t>:Class 1(e.g. male)</a:t>
            </a:r>
          </a:p>
          <a:p>
            <a:pPr lvl="1"/>
            <a:r>
              <a:rPr lang="en-US" altLang="zh-TW" sz="1800" dirty="0" smtClean="0"/>
              <a:t>ω</a:t>
            </a:r>
            <a:r>
              <a:rPr lang="en-US" altLang="zh-TW" sz="1800" baseline="-25000" dirty="0" smtClean="0"/>
              <a:t>2 </a:t>
            </a:r>
            <a:r>
              <a:rPr lang="en-US" altLang="zh-TW" sz="1800" dirty="0" smtClean="0"/>
              <a:t>:Class 2(e.g. female)</a:t>
            </a:r>
          </a:p>
          <a:p>
            <a:pPr lvl="1"/>
            <a:r>
              <a:rPr lang="en-US" altLang="zh-TW" sz="1800" dirty="0" err="1" smtClean="0">
                <a:ea typeface="新細明體" charset="-120"/>
              </a:rPr>
              <a:t>α</a:t>
            </a:r>
            <a:r>
              <a:rPr lang="en-US" altLang="zh-TW" sz="1800" baseline="-25000" dirty="0" err="1" smtClean="0"/>
              <a:t>i</a:t>
            </a:r>
            <a:r>
              <a:rPr lang="en-US" altLang="zh-TW" sz="1800" dirty="0" smtClean="0"/>
              <a:t> (x):Choose Class </a:t>
            </a: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 under the observed sample</a:t>
            </a:r>
          </a:p>
          <a:p>
            <a:pPr lvl="1"/>
            <a:endParaRPr lang="en-US" altLang="zh-TW" dirty="0" smtClean="0"/>
          </a:p>
          <a:p>
            <a:pPr lvl="1">
              <a:buFont typeface="Wingdings 2" pitchFamily="18" charset="2"/>
              <a:buNone/>
            </a:pPr>
            <a:r>
              <a:rPr lang="en-US" altLang="zh-TW" sz="2400" dirty="0" smtClean="0"/>
              <a:t>P(error)=</a:t>
            </a:r>
            <a:r>
              <a:rPr lang="en-US" altLang="zh-TW" sz="2400" dirty="0" smtClean="0">
                <a:solidFill>
                  <a:srgbClr val="FFC000"/>
                </a:solidFill>
              </a:rPr>
              <a:t>P(‘choose 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1 </a:t>
            </a:r>
            <a:r>
              <a:rPr lang="en-US" altLang="zh-TW" sz="2400" dirty="0" smtClean="0">
                <a:solidFill>
                  <a:srgbClr val="FFC000"/>
                </a:solidFill>
              </a:rPr>
              <a:t>’&amp; ‘ω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 </a:t>
            </a:r>
            <a:r>
              <a:rPr lang="en-US" altLang="zh-TW" sz="2400" dirty="0" smtClean="0">
                <a:solidFill>
                  <a:srgbClr val="FFC000"/>
                </a:solidFill>
              </a:rPr>
              <a:t>actually from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 </a:t>
            </a:r>
            <a:r>
              <a:rPr lang="en-US" altLang="zh-TW" sz="2400" dirty="0" smtClean="0">
                <a:solidFill>
                  <a:srgbClr val="FFC000"/>
                </a:solidFill>
              </a:rPr>
              <a:t>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2</a:t>
            </a:r>
            <a:r>
              <a:rPr lang="en-US" altLang="zh-TW" sz="2400" dirty="0" smtClean="0">
                <a:solidFill>
                  <a:srgbClr val="FFC000"/>
                </a:solidFill>
              </a:rPr>
              <a:t>’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 </a:t>
            </a:r>
            <a:r>
              <a:rPr lang="en-US" altLang="zh-TW" sz="2400" dirty="0" smtClean="0">
                <a:solidFill>
                  <a:srgbClr val="FFC000"/>
                </a:solidFill>
              </a:rPr>
              <a:t>)</a:t>
            </a:r>
          </a:p>
          <a:p>
            <a:pPr lvl="1">
              <a:buFont typeface="Wingdings 2" pitchFamily="18" charset="2"/>
              <a:buNone/>
            </a:pPr>
            <a:r>
              <a:rPr lang="en-US" altLang="zh-TW" sz="2400" dirty="0" smtClean="0"/>
              <a:t>+</a:t>
            </a:r>
            <a:r>
              <a:rPr lang="en-US" altLang="zh-TW" sz="2400" dirty="0" smtClean="0">
                <a:solidFill>
                  <a:srgbClr val="FFC000"/>
                </a:solidFill>
              </a:rPr>
              <a:t>P(‘choose 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2 </a:t>
            </a:r>
            <a:r>
              <a:rPr lang="en-US" altLang="zh-TW" sz="2400" dirty="0" smtClean="0">
                <a:solidFill>
                  <a:srgbClr val="FFC000"/>
                </a:solidFill>
              </a:rPr>
              <a:t>’&amp; ‘ω actually from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 </a:t>
            </a:r>
            <a:r>
              <a:rPr lang="en-US" altLang="zh-TW" sz="2400" dirty="0" smtClean="0">
                <a:solidFill>
                  <a:srgbClr val="FFC000"/>
                </a:solidFill>
              </a:rPr>
              <a:t>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1</a:t>
            </a:r>
            <a:r>
              <a:rPr lang="en-US" altLang="zh-TW" sz="2400" dirty="0" smtClean="0">
                <a:solidFill>
                  <a:srgbClr val="FFC000"/>
                </a:solidFill>
              </a:rPr>
              <a:t>’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 </a:t>
            </a:r>
            <a:r>
              <a:rPr lang="en-US" altLang="zh-TW" sz="2400" dirty="0" smtClean="0">
                <a:solidFill>
                  <a:srgbClr val="FFC000"/>
                </a:solidFill>
              </a:rPr>
              <a:t>)</a:t>
            </a:r>
          </a:p>
          <a:p>
            <a:pPr lvl="1">
              <a:buFont typeface="Wingdings 2" pitchFamily="18" charset="2"/>
              <a:buNone/>
            </a:pPr>
            <a:r>
              <a:rPr lang="en-US" altLang="zh-TW" sz="2400" dirty="0" smtClean="0"/>
              <a:t>=</a:t>
            </a:r>
            <a:r>
              <a:rPr lang="en-US" altLang="zh-TW" sz="2400" dirty="0" smtClean="0">
                <a:solidFill>
                  <a:srgbClr val="FFC000"/>
                </a:solidFill>
              </a:rPr>
              <a:t>P(choose 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1 </a:t>
            </a:r>
            <a:r>
              <a:rPr lang="en-US" altLang="zh-TW" sz="2400" dirty="0" smtClean="0">
                <a:solidFill>
                  <a:srgbClr val="FFC000"/>
                </a:solidFill>
              </a:rPr>
              <a:t>|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 </a:t>
            </a:r>
            <a:r>
              <a:rPr lang="en-US" altLang="zh-TW" sz="2400" dirty="0" smtClean="0">
                <a:solidFill>
                  <a:srgbClr val="FFC000"/>
                </a:solidFill>
              </a:rPr>
              <a:t>actually  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2 </a:t>
            </a:r>
            <a:r>
              <a:rPr lang="en-US" altLang="zh-TW" sz="2400" dirty="0" smtClean="0">
                <a:solidFill>
                  <a:srgbClr val="FFC000"/>
                </a:solidFill>
              </a:rPr>
              <a:t>)P(actually  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2</a:t>
            </a:r>
            <a:r>
              <a:rPr lang="en-US" altLang="zh-TW" sz="2400" dirty="0" smtClean="0">
                <a:solidFill>
                  <a:srgbClr val="FFC000"/>
                </a:solidFill>
              </a:rPr>
              <a:t> )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 </a:t>
            </a:r>
            <a:r>
              <a:rPr lang="en-US" altLang="zh-TW" sz="2400" dirty="0" smtClean="0"/>
              <a:t>+</a:t>
            </a:r>
            <a:r>
              <a:rPr lang="en-US" altLang="zh-TW" sz="2400" dirty="0" smtClean="0">
                <a:solidFill>
                  <a:srgbClr val="FFC000"/>
                </a:solidFill>
              </a:rPr>
              <a:t>P(choose 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2 </a:t>
            </a:r>
            <a:r>
              <a:rPr lang="en-US" altLang="zh-TW" sz="2400" dirty="0" smtClean="0">
                <a:solidFill>
                  <a:srgbClr val="FFC000"/>
                </a:solidFill>
              </a:rPr>
              <a:t>|actually 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 </a:t>
            </a:r>
            <a:r>
              <a:rPr lang="en-US" altLang="zh-TW" sz="2400" dirty="0" smtClean="0">
                <a:solidFill>
                  <a:srgbClr val="FFC000"/>
                </a:solidFill>
              </a:rPr>
              <a:t>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1 </a:t>
            </a:r>
            <a:r>
              <a:rPr lang="en-US" altLang="zh-TW" sz="2400" dirty="0" smtClean="0">
                <a:solidFill>
                  <a:srgbClr val="FFC000"/>
                </a:solidFill>
              </a:rPr>
              <a:t>) P(actually  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1</a:t>
            </a:r>
            <a:r>
              <a:rPr lang="en-US" altLang="zh-TW" sz="2400" dirty="0" smtClean="0">
                <a:solidFill>
                  <a:srgbClr val="FFC000"/>
                </a:solidFill>
              </a:rPr>
              <a:t> )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 </a:t>
            </a:r>
          </a:p>
          <a:p>
            <a:pPr lvl="1">
              <a:buFont typeface="Wingdings 2" pitchFamily="18" charset="2"/>
              <a:buNone/>
            </a:pPr>
            <a:r>
              <a:rPr lang="en-US" altLang="zh-TW" sz="2400" dirty="0" smtClean="0"/>
              <a:t>=</a:t>
            </a:r>
            <a:r>
              <a:rPr lang="en-US" altLang="zh-TW" sz="2400" dirty="0" smtClean="0">
                <a:solidFill>
                  <a:srgbClr val="FFC000"/>
                </a:solidFill>
              </a:rPr>
              <a:t>P(</a:t>
            </a:r>
            <a:r>
              <a:rPr lang="en-US" altLang="zh-TW" sz="2400" dirty="0" smtClean="0">
                <a:solidFill>
                  <a:srgbClr val="FFC000"/>
                </a:solidFill>
                <a:ea typeface="新細明體" charset="-120"/>
              </a:rPr>
              <a:t>α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1</a:t>
            </a:r>
            <a:r>
              <a:rPr lang="en-US" altLang="zh-TW" sz="2400" dirty="0" smtClean="0">
                <a:solidFill>
                  <a:srgbClr val="FFC000"/>
                </a:solidFill>
              </a:rPr>
              <a:t> |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 </a:t>
            </a:r>
            <a:r>
              <a:rPr lang="en-US" altLang="zh-TW" sz="2400" dirty="0" smtClean="0">
                <a:solidFill>
                  <a:srgbClr val="FFC000"/>
                </a:solidFill>
              </a:rPr>
              <a:t>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2 </a:t>
            </a:r>
            <a:r>
              <a:rPr lang="en-US" altLang="zh-TW" sz="2400" dirty="0" smtClean="0">
                <a:solidFill>
                  <a:srgbClr val="FFC000"/>
                </a:solidFill>
              </a:rPr>
              <a:t>)P(ω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2</a:t>
            </a:r>
            <a:r>
              <a:rPr lang="en-US" altLang="zh-TW" sz="2400" dirty="0" smtClean="0">
                <a:solidFill>
                  <a:srgbClr val="FFC000"/>
                </a:solidFill>
              </a:rPr>
              <a:t>)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 </a:t>
            </a:r>
            <a:r>
              <a:rPr lang="en-US" altLang="zh-TW" sz="2400" dirty="0" smtClean="0">
                <a:solidFill>
                  <a:srgbClr val="FFC000"/>
                </a:solidFill>
              </a:rPr>
              <a:t>+P(</a:t>
            </a:r>
            <a:r>
              <a:rPr lang="en-US" altLang="zh-TW" sz="2400" dirty="0" smtClean="0">
                <a:solidFill>
                  <a:srgbClr val="FFC000"/>
                </a:solidFill>
                <a:ea typeface="新細明體" charset="-120"/>
              </a:rPr>
              <a:t>α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2</a:t>
            </a:r>
            <a:r>
              <a:rPr lang="en-US" altLang="zh-TW" sz="2400" dirty="0" smtClean="0">
                <a:solidFill>
                  <a:srgbClr val="FFC000"/>
                </a:solidFill>
              </a:rPr>
              <a:t> |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 </a:t>
            </a:r>
            <a:r>
              <a:rPr lang="en-US" altLang="zh-TW" sz="2400" dirty="0" smtClean="0">
                <a:solidFill>
                  <a:srgbClr val="FFC000"/>
                </a:solidFill>
              </a:rPr>
              <a:t>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1 </a:t>
            </a:r>
            <a:r>
              <a:rPr lang="en-US" altLang="zh-TW" sz="2400" dirty="0" smtClean="0">
                <a:solidFill>
                  <a:srgbClr val="FFC000"/>
                </a:solidFill>
              </a:rPr>
              <a:t>) P(ω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1</a:t>
            </a:r>
            <a:r>
              <a:rPr lang="en-US" altLang="zh-TW" sz="2400" dirty="0" smtClean="0">
                <a:solidFill>
                  <a:srgbClr val="FFC000"/>
                </a:solidFill>
              </a:rPr>
              <a:t>)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 </a:t>
            </a:r>
            <a:endParaRPr lang="en-US" altLang="zh-TW" sz="2400" dirty="0" smtClean="0">
              <a:solidFill>
                <a:srgbClr val="FFC000"/>
              </a:solidFill>
            </a:endParaRPr>
          </a:p>
          <a:p>
            <a:pPr lvl="1">
              <a:buFont typeface="Wingdings 2" pitchFamily="18" charset="2"/>
              <a:buNone/>
            </a:pPr>
            <a:r>
              <a:rPr lang="en-US" altLang="zh-TW" sz="2400" dirty="0" smtClean="0">
                <a:solidFill>
                  <a:srgbClr val="FFC000"/>
                </a:solidFill>
              </a:rPr>
              <a:t>(without any measurement)</a:t>
            </a:r>
          </a:p>
          <a:p>
            <a:pPr lvl="1">
              <a:buFont typeface="Wingdings 2" pitchFamily="18" charset="2"/>
              <a:buNone/>
            </a:pPr>
            <a:endParaRPr lang="en-US" altLang="zh-TW" dirty="0" smtClean="0">
              <a:solidFill>
                <a:srgbClr val="FFC000"/>
              </a:solidFill>
            </a:endParaRPr>
          </a:p>
        </p:txBody>
      </p:sp>
      <p:sp>
        <p:nvSpPr>
          <p:cNvPr id="15364" name="文字方塊 5"/>
          <p:cNvSpPr txBox="1">
            <a:spLocks noChangeArrowheads="1"/>
          </p:cNvSpPr>
          <p:nvPr/>
        </p:nvSpPr>
        <p:spPr bwMode="auto">
          <a:xfrm>
            <a:off x="6500813" y="2357438"/>
            <a:ext cx="2214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dirty="0">
                <a:ea typeface="微軟正黑體" pitchFamily="34" charset="-120"/>
              </a:rPr>
              <a:t>P(A,B)=P(A|B)P(B)=P(B|A)P(A)</a:t>
            </a:r>
            <a:endParaRPr kumimoji="0" lang="zh-TW" altLang="en-US" dirty="0"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zh-TW" dirty="0" smtClean="0"/>
              <a:t>Minimum-Error-Rate classifier</a:t>
            </a:r>
          </a:p>
          <a:p>
            <a:pPr lvl="1"/>
            <a:r>
              <a:rPr lang="en-US" altLang="zh-TW" dirty="0" smtClean="0">
                <a:solidFill>
                  <a:srgbClr val="FFFF00"/>
                </a:solidFill>
              </a:rPr>
              <a:t>Minimize P(error) with respect to </a:t>
            </a:r>
            <a:r>
              <a:rPr lang="en-US" altLang="zh-TW" sz="2800" dirty="0" smtClean="0">
                <a:solidFill>
                  <a:srgbClr val="FFFF00"/>
                </a:solidFill>
                <a:ea typeface="新細明體" charset="-120"/>
              </a:rPr>
              <a:t>α(x</a:t>
            </a:r>
            <a:r>
              <a:rPr lang="en-US" altLang="zh-TW" sz="2800" dirty="0" smtClean="0">
                <a:solidFill>
                  <a:srgbClr val="FFFF00"/>
                </a:solidFill>
              </a:rPr>
              <a:t>)</a:t>
            </a:r>
            <a:r>
              <a:rPr lang="en-US" altLang="zh-TW" dirty="0" smtClean="0">
                <a:solidFill>
                  <a:srgbClr val="FFFF00"/>
                </a:solidFill>
              </a:rPr>
              <a:t> for </a:t>
            </a:r>
            <a:r>
              <a:rPr lang="en-US" altLang="zh-TW" dirty="0" smtClean="0">
                <a:solidFill>
                  <a:srgbClr val="FFFF00"/>
                </a:solidFill>
              </a:rPr>
              <a:t>all </a:t>
            </a:r>
            <a:r>
              <a:rPr lang="en-US" altLang="zh-TW" dirty="0" smtClean="0">
                <a:solidFill>
                  <a:srgbClr val="FFFF00"/>
                </a:solidFill>
              </a:rPr>
              <a:t>x</a:t>
            </a:r>
          </a:p>
          <a:p>
            <a:pPr lvl="2">
              <a:buNone/>
            </a:pPr>
            <a:r>
              <a:rPr lang="en-US" altLang="zh-TW" dirty="0" smtClean="0">
                <a:solidFill>
                  <a:srgbClr val="FFFF00"/>
                </a:solidFill>
              </a:rPr>
              <a:t>That is ,</a:t>
            </a:r>
          </a:p>
          <a:p>
            <a:pPr lvl="1"/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endParaRPr lang="en-US" altLang="zh-TW" dirty="0" smtClean="0"/>
          </a:p>
          <a:p>
            <a:pPr lvl="1">
              <a:buNone/>
            </a:pPr>
            <a:r>
              <a:rPr lang="en-US" altLang="zh-TW" dirty="0" smtClean="0"/>
              <a:t>	where </a:t>
            </a:r>
          </a:p>
          <a:p>
            <a:pPr lvl="1" algn="ctr">
              <a:buFont typeface="Wingdings 2" pitchFamily="18" charset="2"/>
              <a:buNone/>
            </a:pPr>
            <a:endParaRPr lang="zh-TW" altLang="en-US" dirty="0" smtClean="0"/>
          </a:p>
        </p:txBody>
      </p:sp>
      <p:sp>
        <p:nvSpPr>
          <p:cNvPr id="102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Bayesian Decision Theory</a:t>
            </a:r>
            <a:endParaRPr lang="zh-TW" altLang="en-US" smtClean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3857620" y="3214686"/>
          <a:ext cx="1428760" cy="535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4" imgW="850680" imgH="291960" progId="Equation.DSMT4">
                  <p:embed/>
                </p:oleObj>
              </mc:Choice>
              <mc:Fallback>
                <p:oleObj name="Equation" r:id="rId4" imgW="85068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3214686"/>
                        <a:ext cx="1428760" cy="5357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285984" y="3975708"/>
          <a:ext cx="4071966" cy="65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6" imgW="2070000" imgH="330120" progId="Equation.DSMT4">
                  <p:embed/>
                </p:oleObj>
              </mc:Choice>
              <mc:Fallback>
                <p:oleObj name="Equation" r:id="rId6" imgW="2070000" imgH="3301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3975708"/>
                        <a:ext cx="4071966" cy="65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214414" y="4929198"/>
          <a:ext cx="2000263" cy="400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8" imgW="1231560" imgH="203040" progId="Equation.DSMT4">
                  <p:embed/>
                </p:oleObj>
              </mc:Choice>
              <mc:Fallback>
                <p:oleObj name="Equation" r:id="rId8" imgW="123156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4929198"/>
                        <a:ext cx="2000263" cy="400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1214414" y="5572140"/>
          <a:ext cx="4464051" cy="585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10" imgW="2705040" imgH="291960" progId="Equation.DSMT4">
                  <p:embed/>
                </p:oleObj>
              </mc:Choice>
              <mc:Fallback>
                <p:oleObj name="Equation" r:id="rId10" imgW="2705040" imgH="2919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5572140"/>
                        <a:ext cx="4464051" cy="585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43510"/>
          </a:xfrm>
        </p:spPr>
        <p:txBody>
          <a:bodyPr/>
          <a:lstStyle/>
          <a:p>
            <a:r>
              <a:rPr lang="en-US" altLang="zh-TW" dirty="0" smtClean="0"/>
              <a:t>Maximum a posteriori Classifier(MAP)</a:t>
            </a:r>
          </a:p>
          <a:p>
            <a:pPr lvl="1"/>
            <a:r>
              <a:rPr lang="en-US" altLang="zh-TW" sz="2400" dirty="0" smtClean="0"/>
              <a:t>The minimum-error-rate classifier</a:t>
            </a:r>
          </a:p>
          <a:p>
            <a:pPr lvl="1"/>
            <a:endParaRPr lang="en-US" altLang="zh-TW" sz="2400" dirty="0" smtClean="0"/>
          </a:p>
          <a:p>
            <a:pPr lvl="1"/>
            <a:endParaRPr lang="en-US" altLang="zh-TW" sz="2400" dirty="0" smtClean="0"/>
          </a:p>
          <a:p>
            <a:pPr lvl="1">
              <a:buNone/>
            </a:pPr>
            <a:r>
              <a:rPr lang="en-US" altLang="zh-TW" sz="2400" dirty="0" smtClean="0"/>
              <a:t>	For all x</a:t>
            </a:r>
          </a:p>
          <a:p>
            <a:pPr lvl="1" algn="ctr">
              <a:buNone/>
            </a:pPr>
            <a:endParaRPr lang="en-US" altLang="zh-TW" sz="2400" dirty="0" smtClean="0"/>
          </a:p>
          <a:p>
            <a:pPr lvl="1">
              <a:buNone/>
            </a:pPr>
            <a:endParaRPr lang="en-US" altLang="zh-TW" sz="2400" dirty="0" smtClean="0"/>
          </a:p>
          <a:p>
            <a:pPr lvl="1">
              <a:buNone/>
            </a:pPr>
            <a:endParaRPr lang="en-US" altLang="zh-TW" sz="2400" dirty="0" smtClean="0"/>
          </a:p>
          <a:p>
            <a:pPr lvl="1">
              <a:buNone/>
            </a:pPr>
            <a:r>
              <a:rPr lang="en-US" altLang="zh-TW" sz="2400" dirty="0" smtClean="0"/>
              <a:t>	Hence, given x, </a:t>
            </a:r>
            <a:r>
              <a:rPr lang="en-US" altLang="zh-TW" sz="2400" dirty="0" smtClean="0">
                <a:solidFill>
                  <a:srgbClr val="FFC000"/>
                </a:solidFill>
              </a:rPr>
              <a:t>choose 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1</a:t>
            </a:r>
            <a:r>
              <a:rPr lang="en-US" altLang="zh-TW" sz="2400" dirty="0" smtClean="0">
                <a:solidFill>
                  <a:srgbClr val="FFC000"/>
                </a:solidFill>
              </a:rPr>
              <a:t> if P(ω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1</a:t>
            </a:r>
            <a:r>
              <a:rPr lang="en-US" altLang="zh-TW" sz="2400" dirty="0" smtClean="0">
                <a:solidFill>
                  <a:srgbClr val="FFC000"/>
                </a:solidFill>
              </a:rPr>
              <a:t>|x)&gt;P(ω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2</a:t>
            </a:r>
            <a:r>
              <a:rPr lang="en-US" altLang="zh-TW" sz="2400" dirty="0" smtClean="0">
                <a:solidFill>
                  <a:srgbClr val="FFC000"/>
                </a:solidFill>
              </a:rPr>
              <a:t>|x) will minimize P(</a:t>
            </a:r>
            <a:r>
              <a:rPr lang="en-US" altLang="zh-TW" sz="2400" dirty="0" err="1" smtClean="0">
                <a:solidFill>
                  <a:srgbClr val="FFC000"/>
                </a:solidFill>
              </a:rPr>
              <a:t>error|x</a:t>
            </a:r>
            <a:r>
              <a:rPr lang="en-US" altLang="zh-TW" sz="2400" dirty="0" smtClean="0">
                <a:solidFill>
                  <a:srgbClr val="FFC000"/>
                </a:solidFill>
              </a:rPr>
              <a:t>).</a:t>
            </a: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Bayesian Decision Theory</a:t>
            </a:r>
            <a:endParaRPr lang="zh-TW" altLang="en-US" dirty="0" smtClean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928926" y="2857496"/>
          <a:ext cx="2652524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Equation" r:id="rId3" imgW="1549080" imgH="291960" progId="Equation.DSMT4">
                  <p:embed/>
                </p:oleObj>
              </mc:Choice>
              <mc:Fallback>
                <p:oleObj name="Equation" r:id="rId3" imgW="1549080" imgH="291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2857496"/>
                        <a:ext cx="2652524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357422" y="4214818"/>
          <a:ext cx="4380277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5" name="Equation" r:id="rId5" imgW="2958840" imgH="482400" progId="Equation.DSMT4">
                  <p:embed/>
                </p:oleObj>
              </mc:Choice>
              <mc:Fallback>
                <p:oleObj name="Equation" r:id="rId5" imgW="295884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4214818"/>
                        <a:ext cx="4380277" cy="7143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5"/>
          <p:cNvSpPr txBox="1">
            <a:spLocks noChangeArrowheads="1"/>
          </p:cNvSpPr>
          <p:nvPr/>
        </p:nvSpPr>
        <p:spPr bwMode="auto">
          <a:xfrm>
            <a:off x="1214414" y="6072206"/>
            <a:ext cx="50720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en-US" b="1" dirty="0" smtClean="0">
                <a:solidFill>
                  <a:srgbClr val="FF0000"/>
                </a:solidFill>
                <a:latin typeface="+mn-lt"/>
                <a:ea typeface="新細明體"/>
              </a:rPr>
              <a:t>→</a:t>
            </a:r>
            <a:r>
              <a:rPr kumimoji="0" lang="en-US" altLang="zh-TW" b="1" dirty="0" smtClean="0">
                <a:solidFill>
                  <a:srgbClr val="FF0000"/>
                </a:solidFill>
                <a:latin typeface="+mn-lt"/>
                <a:ea typeface="新細明體"/>
              </a:rPr>
              <a:t>Maximum a posteriori classifier!!</a:t>
            </a:r>
            <a:endParaRPr kumimoji="0" lang="zh-TW" altLang="en-US" b="1" dirty="0">
              <a:solidFill>
                <a:srgbClr val="FF0000"/>
              </a:solidFill>
              <a:latin typeface="+mn-lt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Maximum Likelihood Classifier(ML)</a:t>
            </a:r>
          </a:p>
          <a:p>
            <a:pPr lvl="1"/>
            <a:r>
              <a:rPr lang="en-US" altLang="zh-TW" dirty="0" smtClean="0"/>
              <a:t>MAP Classifier</a:t>
            </a:r>
          </a:p>
          <a:p>
            <a:pPr lvl="1" algn="ctr">
              <a:buNone/>
            </a:pPr>
            <a:r>
              <a:rPr lang="en-US" altLang="zh-TW" sz="2800" dirty="0" smtClean="0">
                <a:solidFill>
                  <a:srgbClr val="FFC000"/>
                </a:solidFill>
              </a:rPr>
              <a:t>choose ω</a:t>
            </a:r>
            <a:r>
              <a:rPr lang="en-US" altLang="zh-TW" sz="2800" baseline="-25000" dirty="0" smtClean="0">
                <a:solidFill>
                  <a:srgbClr val="FFC000"/>
                </a:solidFill>
              </a:rPr>
              <a:t>1</a:t>
            </a:r>
            <a:r>
              <a:rPr lang="en-US" altLang="zh-TW" sz="2800" dirty="0" smtClean="0">
                <a:solidFill>
                  <a:srgbClr val="FFC000"/>
                </a:solidFill>
              </a:rPr>
              <a:t> if P(ω</a:t>
            </a:r>
            <a:r>
              <a:rPr lang="en-US" altLang="zh-TW" sz="2800" baseline="-25000" dirty="0" smtClean="0">
                <a:solidFill>
                  <a:srgbClr val="FFC000"/>
                </a:solidFill>
              </a:rPr>
              <a:t>1</a:t>
            </a:r>
            <a:r>
              <a:rPr lang="en-US" altLang="zh-TW" sz="2800" dirty="0" smtClean="0">
                <a:solidFill>
                  <a:srgbClr val="FFC000"/>
                </a:solidFill>
              </a:rPr>
              <a:t>|x)&gt;P(ω</a:t>
            </a:r>
            <a:r>
              <a:rPr lang="en-US" altLang="zh-TW" sz="2800" baseline="-25000" dirty="0" smtClean="0">
                <a:solidFill>
                  <a:srgbClr val="FFC000"/>
                </a:solidFill>
              </a:rPr>
              <a:t>2</a:t>
            </a:r>
            <a:r>
              <a:rPr lang="en-US" altLang="zh-TW" sz="2800" dirty="0" smtClean="0">
                <a:solidFill>
                  <a:srgbClr val="FFC000"/>
                </a:solidFill>
              </a:rPr>
              <a:t>|x) for all x</a:t>
            </a:r>
          </a:p>
          <a:p>
            <a:pPr lvl="1" algn="ctr">
              <a:buNone/>
            </a:pPr>
            <a:r>
              <a:rPr lang="en-US" altLang="zh-TW" sz="2800" dirty="0" smtClean="0">
                <a:solidFill>
                  <a:srgbClr val="FFC000"/>
                </a:solidFill>
              </a:rPr>
              <a:t>P(x|ω</a:t>
            </a:r>
            <a:r>
              <a:rPr lang="en-US" altLang="zh-TW" sz="2800" baseline="-25000" dirty="0" smtClean="0">
                <a:solidFill>
                  <a:srgbClr val="FFC000"/>
                </a:solidFill>
              </a:rPr>
              <a:t>1</a:t>
            </a:r>
            <a:r>
              <a:rPr lang="en-US" altLang="zh-TW" sz="2800" dirty="0" smtClean="0">
                <a:solidFill>
                  <a:srgbClr val="FFC000"/>
                </a:solidFill>
              </a:rPr>
              <a:t>)P(ω</a:t>
            </a:r>
            <a:r>
              <a:rPr lang="en-US" altLang="zh-TW" sz="2800" baseline="-25000" dirty="0" smtClean="0">
                <a:solidFill>
                  <a:srgbClr val="FFC000"/>
                </a:solidFill>
              </a:rPr>
              <a:t>1</a:t>
            </a:r>
            <a:r>
              <a:rPr lang="en-US" altLang="zh-TW" sz="2800" dirty="0" smtClean="0">
                <a:solidFill>
                  <a:srgbClr val="FFC000"/>
                </a:solidFill>
              </a:rPr>
              <a:t>)&gt;P(x|ω</a:t>
            </a:r>
            <a:r>
              <a:rPr lang="en-US" altLang="zh-TW" sz="2800" baseline="-25000" dirty="0" smtClean="0">
                <a:solidFill>
                  <a:srgbClr val="FFC000"/>
                </a:solidFill>
              </a:rPr>
              <a:t>2</a:t>
            </a:r>
            <a:r>
              <a:rPr lang="en-US" altLang="zh-TW" sz="2800" dirty="0" smtClean="0">
                <a:solidFill>
                  <a:srgbClr val="FFC000"/>
                </a:solidFill>
              </a:rPr>
              <a:t>)P(ω</a:t>
            </a:r>
            <a:r>
              <a:rPr lang="en-US" altLang="zh-TW" sz="2800" baseline="-25000" dirty="0" smtClean="0">
                <a:solidFill>
                  <a:srgbClr val="FFC000"/>
                </a:solidFill>
              </a:rPr>
              <a:t>2</a:t>
            </a:r>
            <a:r>
              <a:rPr lang="en-US" altLang="zh-TW" sz="2800" dirty="0" smtClean="0">
                <a:solidFill>
                  <a:srgbClr val="FFC000"/>
                </a:solidFill>
              </a:rPr>
              <a:t>) for all x  </a:t>
            </a:r>
          </a:p>
          <a:p>
            <a:pPr lvl="1" algn="ctr">
              <a:buNone/>
            </a:pPr>
            <a:endParaRPr lang="en-US" altLang="zh-TW" sz="900" dirty="0" smtClean="0">
              <a:solidFill>
                <a:srgbClr val="FFC000"/>
              </a:solidFill>
            </a:endParaRPr>
          </a:p>
          <a:p>
            <a:pPr lvl="1">
              <a:buNone/>
            </a:pPr>
            <a:r>
              <a:rPr lang="en-US" altLang="zh-TW" sz="2400" dirty="0" smtClean="0">
                <a:solidFill>
                  <a:schemeClr val="tx1">
                    <a:lumMod val="95000"/>
                  </a:schemeClr>
                </a:solidFill>
              </a:rPr>
              <a:t>	If P(ω</a:t>
            </a:r>
            <a:r>
              <a:rPr lang="en-US" altLang="zh-TW" sz="2400" baseline="-25000" dirty="0" smtClean="0">
                <a:solidFill>
                  <a:schemeClr val="tx1">
                    <a:lumMod val="95000"/>
                  </a:schemeClr>
                </a:solidFill>
              </a:rPr>
              <a:t>1</a:t>
            </a:r>
            <a:r>
              <a:rPr lang="en-US" altLang="zh-TW" sz="2400" dirty="0" smtClean="0">
                <a:solidFill>
                  <a:schemeClr val="tx1">
                    <a:lumMod val="95000"/>
                  </a:schemeClr>
                </a:solidFill>
              </a:rPr>
              <a:t>) =P(ω</a:t>
            </a:r>
            <a:r>
              <a:rPr lang="en-US" altLang="zh-TW" sz="2400" baseline="-25000" dirty="0" smtClean="0">
                <a:solidFill>
                  <a:schemeClr val="tx1">
                    <a:lumMod val="95000"/>
                  </a:schemeClr>
                </a:solidFill>
              </a:rPr>
              <a:t>2</a:t>
            </a:r>
            <a:r>
              <a:rPr lang="en-US" altLang="zh-TW" sz="2400" dirty="0" smtClean="0">
                <a:solidFill>
                  <a:schemeClr val="tx1">
                    <a:lumMod val="95000"/>
                  </a:schemeClr>
                </a:solidFill>
              </a:rPr>
              <a:t>) (Equal prior)</a:t>
            </a:r>
          </a:p>
          <a:p>
            <a:pPr lvl="1">
              <a:buNone/>
            </a:pPr>
            <a:endParaRPr lang="en-US" altLang="zh-TW" sz="1200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1">
              <a:buNone/>
            </a:pPr>
            <a:r>
              <a:rPr lang="en-US" altLang="zh-TW" sz="2400" dirty="0" smtClean="0">
                <a:solidFill>
                  <a:schemeClr val="tx1">
                    <a:lumMod val="95000"/>
                  </a:schemeClr>
                </a:solidFill>
              </a:rPr>
              <a:t>		  </a:t>
            </a:r>
            <a:r>
              <a:rPr lang="en-US" altLang="zh-TW" sz="2400" dirty="0" smtClean="0">
                <a:solidFill>
                  <a:srgbClr val="FFC000"/>
                </a:solidFill>
              </a:rPr>
              <a:t>Choose ω</a:t>
            </a:r>
            <a:r>
              <a:rPr lang="en-US" altLang="zh-TW" sz="2400" baseline="-25000" dirty="0" smtClean="0">
                <a:solidFill>
                  <a:srgbClr val="FFC000"/>
                </a:solidFill>
              </a:rPr>
              <a:t>1</a:t>
            </a:r>
            <a:r>
              <a:rPr lang="en-US" altLang="zh-TW" sz="2400" dirty="0" smtClean="0">
                <a:solidFill>
                  <a:srgbClr val="FFC000"/>
                </a:solidFill>
              </a:rPr>
              <a:t> if </a:t>
            </a:r>
            <a:r>
              <a:rPr lang="en-US" altLang="zh-TW" sz="2800" dirty="0" smtClean="0">
                <a:solidFill>
                  <a:srgbClr val="FFC000"/>
                </a:solidFill>
              </a:rPr>
              <a:t>P(x|ω</a:t>
            </a:r>
            <a:r>
              <a:rPr lang="en-US" altLang="zh-TW" sz="2800" baseline="-25000" dirty="0" smtClean="0">
                <a:solidFill>
                  <a:srgbClr val="FFC000"/>
                </a:solidFill>
              </a:rPr>
              <a:t>1</a:t>
            </a:r>
            <a:r>
              <a:rPr lang="en-US" altLang="zh-TW" sz="2800" dirty="0" smtClean="0">
                <a:solidFill>
                  <a:srgbClr val="FFC000"/>
                </a:solidFill>
              </a:rPr>
              <a:t>)&gt;P(x|ω</a:t>
            </a:r>
            <a:r>
              <a:rPr lang="en-US" altLang="zh-TW" sz="2800" baseline="-25000" dirty="0" smtClean="0">
                <a:solidFill>
                  <a:srgbClr val="FFC000"/>
                </a:solidFill>
              </a:rPr>
              <a:t>2</a:t>
            </a:r>
            <a:r>
              <a:rPr lang="en-US" altLang="zh-TW" sz="2800" dirty="0" smtClean="0">
                <a:solidFill>
                  <a:srgbClr val="FFC000"/>
                </a:solidFill>
              </a:rPr>
              <a:t>) for all x</a:t>
            </a:r>
            <a:r>
              <a:rPr lang="en-US" altLang="zh-TW" sz="2400" dirty="0" smtClean="0">
                <a:solidFill>
                  <a:srgbClr val="FFC000"/>
                </a:solidFill>
              </a:rPr>
              <a:t> </a:t>
            </a:r>
          </a:p>
          <a:p>
            <a:pPr lvl="1">
              <a:buNone/>
            </a:pPr>
            <a:endParaRPr lang="en-US" altLang="zh-TW" sz="2400" dirty="0" smtClean="0">
              <a:solidFill>
                <a:srgbClr val="FFC000"/>
              </a:solidFill>
            </a:endParaRPr>
          </a:p>
          <a:p>
            <a:pPr lvl="1">
              <a:buNone/>
            </a:pPr>
            <a:r>
              <a:rPr lang="en-US" altLang="zh-TW" sz="2400" dirty="0" smtClean="0">
                <a:solidFill>
                  <a:srgbClr val="FFC000"/>
                </a:solidFill>
              </a:rPr>
              <a:t>	</a:t>
            </a:r>
            <a:r>
              <a:rPr lang="en-US" altLang="zh-TW" sz="2400" dirty="0" smtClean="0">
                <a:solidFill>
                  <a:schemeClr val="tx1">
                    <a:lumMod val="95000"/>
                  </a:schemeClr>
                </a:solidFill>
              </a:rPr>
              <a:t>where</a:t>
            </a:r>
            <a:r>
              <a:rPr lang="en-US" altLang="zh-TW" sz="2400" dirty="0" smtClean="0">
                <a:solidFill>
                  <a:srgbClr val="FFC000"/>
                </a:solidFill>
              </a:rPr>
              <a:t> </a:t>
            </a:r>
            <a:r>
              <a:rPr lang="en-US" altLang="zh-TW" sz="2400" dirty="0" smtClean="0">
                <a:solidFill>
                  <a:schemeClr val="tx1">
                    <a:lumMod val="95000"/>
                  </a:schemeClr>
                </a:solidFill>
              </a:rPr>
              <a:t>P(</a:t>
            </a:r>
            <a:r>
              <a:rPr lang="en-US" altLang="zh-TW" sz="2400" dirty="0" err="1" smtClean="0">
                <a:solidFill>
                  <a:schemeClr val="tx1">
                    <a:lumMod val="95000"/>
                  </a:schemeClr>
                </a:solidFill>
              </a:rPr>
              <a:t>x|ω</a:t>
            </a:r>
            <a:r>
              <a:rPr lang="en-US" altLang="zh-TW" sz="2400" baseline="-25000" dirty="0" err="1" smtClean="0">
                <a:solidFill>
                  <a:schemeClr val="tx1">
                    <a:lumMod val="95000"/>
                  </a:schemeClr>
                </a:solidFill>
              </a:rPr>
              <a:t>i</a:t>
            </a:r>
            <a:r>
              <a:rPr lang="en-US" altLang="zh-TW" sz="2400" dirty="0" smtClean="0">
                <a:solidFill>
                  <a:schemeClr val="tx1">
                    <a:lumMod val="95000"/>
                  </a:schemeClr>
                </a:solidFill>
              </a:rPr>
              <a:t>) is called the likelihood of  </a:t>
            </a:r>
            <a:r>
              <a:rPr lang="en-US" altLang="zh-TW" sz="2400" dirty="0" err="1" smtClean="0">
                <a:solidFill>
                  <a:schemeClr val="tx1">
                    <a:lumMod val="95000"/>
                  </a:schemeClr>
                </a:solidFill>
              </a:rPr>
              <a:t>ω</a:t>
            </a:r>
            <a:r>
              <a:rPr lang="en-US" altLang="zh-TW" sz="2400" baseline="-25000" dirty="0" err="1" smtClean="0">
                <a:solidFill>
                  <a:schemeClr val="tx1">
                    <a:lumMod val="95000"/>
                  </a:schemeClr>
                </a:solidFill>
              </a:rPr>
              <a:t>i</a:t>
            </a:r>
            <a:r>
              <a:rPr lang="en-US" altLang="zh-TW" sz="2400" dirty="0" smtClean="0">
                <a:solidFill>
                  <a:schemeClr val="tx1">
                    <a:lumMod val="95000"/>
                  </a:schemeClr>
                </a:solidFill>
              </a:rPr>
              <a:t> with respect to x.</a:t>
            </a:r>
          </a:p>
          <a:p>
            <a:pPr lvl="1" algn="ctr">
              <a:buNone/>
            </a:pPr>
            <a:endParaRPr lang="zh-TW" altLang="en-US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altLang="zh-TW" dirty="0" smtClean="0"/>
              <a:t>Bayesian Decision Theory</a:t>
            </a:r>
            <a:endParaRPr lang="zh-TW" altLang="en-US" dirty="0" smtClean="0"/>
          </a:p>
        </p:txBody>
      </p:sp>
      <p:sp>
        <p:nvSpPr>
          <p:cNvPr id="8" name="文字方塊 7"/>
          <p:cNvSpPr txBox="1"/>
          <p:nvPr/>
        </p:nvSpPr>
        <p:spPr>
          <a:xfrm rot="5400000">
            <a:off x="1083115" y="3203109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C000"/>
                </a:solidFill>
                <a:latin typeface="新細明體"/>
                <a:ea typeface="新細明體"/>
              </a:rPr>
              <a:t>⇧</a:t>
            </a:r>
            <a:endParaRPr lang="zh-TW" altLang="en-US" sz="2800" dirty="0"/>
          </a:p>
        </p:txBody>
      </p:sp>
      <p:sp>
        <p:nvSpPr>
          <p:cNvPr id="9" name="文字方塊 8"/>
          <p:cNvSpPr txBox="1"/>
          <p:nvPr/>
        </p:nvSpPr>
        <p:spPr>
          <a:xfrm rot="5400000">
            <a:off x="1083115" y="4560431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C000"/>
                </a:solidFill>
                <a:latin typeface="新細明體"/>
                <a:ea typeface="新細明體"/>
              </a:rPr>
              <a:t>⇧</a:t>
            </a:r>
            <a:endParaRPr lang="zh-TW" altLang="en-US" sz="2800" dirty="0"/>
          </a:p>
        </p:txBody>
      </p:sp>
      <p:sp>
        <p:nvSpPr>
          <p:cNvPr id="10" name="文字方塊 5"/>
          <p:cNvSpPr txBox="1">
            <a:spLocks noChangeArrowheads="1"/>
          </p:cNvSpPr>
          <p:nvPr/>
        </p:nvSpPr>
        <p:spPr bwMode="auto">
          <a:xfrm>
            <a:off x="1214414" y="5072074"/>
            <a:ext cx="50720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en-US" b="1" dirty="0" smtClean="0">
                <a:solidFill>
                  <a:srgbClr val="FF0000"/>
                </a:solidFill>
                <a:latin typeface="+mn-lt"/>
                <a:ea typeface="新細明體"/>
              </a:rPr>
              <a:t>→</a:t>
            </a:r>
            <a:r>
              <a:rPr kumimoji="0" lang="en-US" altLang="zh-TW" b="1" dirty="0" smtClean="0">
                <a:solidFill>
                  <a:srgbClr val="FF0000"/>
                </a:solidFill>
                <a:latin typeface="+mn-lt"/>
                <a:ea typeface="新細明體"/>
              </a:rPr>
              <a:t>Maximum Likelihood classifier!!</a:t>
            </a:r>
            <a:endParaRPr kumimoji="0" lang="zh-TW" altLang="en-US" b="1" dirty="0">
              <a:solidFill>
                <a:srgbClr val="FF0000"/>
              </a:solidFill>
              <a:latin typeface="+mn-lt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829708" cy="4525963"/>
          </a:xfrm>
        </p:spPr>
        <p:txBody>
          <a:bodyPr/>
          <a:lstStyle/>
          <a:p>
            <a:r>
              <a:rPr lang="en-US" altLang="zh-TW" dirty="0" smtClean="0"/>
              <a:t>Minimum-Distance Classifier(MD)</a:t>
            </a:r>
          </a:p>
          <a:p>
            <a:pPr lvl="1"/>
            <a:r>
              <a:rPr lang="en-US" altLang="zh-TW" dirty="0" smtClean="0"/>
              <a:t>Consider the ML Classifier with </a:t>
            </a:r>
            <a:r>
              <a:rPr lang="en-US" altLang="zh-TW" sz="2800" dirty="0" smtClean="0">
                <a:solidFill>
                  <a:schemeClr val="tx1">
                    <a:lumMod val="95000"/>
                  </a:schemeClr>
                </a:solidFill>
              </a:rPr>
              <a:t>P(</a:t>
            </a:r>
            <a:r>
              <a:rPr lang="en-US" altLang="zh-TW" sz="2800" dirty="0" err="1" smtClean="0">
                <a:solidFill>
                  <a:schemeClr val="tx1">
                    <a:lumMod val="95000"/>
                  </a:schemeClr>
                </a:solidFill>
              </a:rPr>
              <a:t>x|ω</a:t>
            </a:r>
            <a:r>
              <a:rPr lang="en-US" altLang="zh-TW" sz="2800" baseline="-25000" dirty="0" err="1" smtClean="0">
                <a:solidFill>
                  <a:schemeClr val="tx1">
                    <a:lumMod val="95000"/>
                  </a:schemeClr>
                </a:solidFill>
              </a:rPr>
              <a:t>i</a:t>
            </a:r>
            <a:r>
              <a:rPr lang="en-US" altLang="zh-TW" sz="2800" dirty="0" smtClean="0">
                <a:solidFill>
                  <a:schemeClr val="tx1">
                    <a:lumMod val="95000"/>
                  </a:schemeClr>
                </a:solidFill>
              </a:rPr>
              <a:t>)~N(</a:t>
            </a:r>
            <a:r>
              <a:rPr lang="el-GR" altLang="zh-TW" sz="2800" dirty="0" smtClean="0">
                <a:solidFill>
                  <a:schemeClr val="tx1">
                    <a:lumMod val="95000"/>
                  </a:schemeClr>
                </a:solidFill>
              </a:rPr>
              <a:t>μ</a:t>
            </a:r>
            <a:r>
              <a:rPr lang="en-US" altLang="zh-TW" sz="2800" baseline="-25000" dirty="0" smtClean="0">
                <a:solidFill>
                  <a:schemeClr val="tx1">
                    <a:lumMod val="95000"/>
                  </a:schemeClr>
                </a:solidFill>
              </a:rPr>
              <a:t>i</a:t>
            </a:r>
            <a:r>
              <a:rPr lang="en-US" altLang="zh-TW" sz="2800" dirty="0" smtClean="0">
                <a:solidFill>
                  <a:schemeClr val="tx1">
                    <a:lumMod val="95000"/>
                  </a:schemeClr>
                </a:solidFill>
              </a:rPr>
              <a:t>,</a:t>
            </a:r>
            <a:r>
              <a:rPr lang="en-US" altLang="ja-JP" sz="2800" dirty="0" smtClean="0"/>
              <a:t>σ</a:t>
            </a:r>
            <a:r>
              <a:rPr lang="en-US" altLang="zh-TW" sz="2800" baseline="-25000" dirty="0" smtClean="0">
                <a:solidFill>
                  <a:schemeClr val="tx1">
                    <a:lumMod val="95000"/>
                  </a:schemeClr>
                </a:solidFill>
              </a:rPr>
              <a:t>i</a:t>
            </a:r>
            <a:r>
              <a:rPr lang="en-US" sz="2800" baseline="30000" dirty="0" smtClean="0"/>
              <a:t>2</a:t>
            </a:r>
            <a:r>
              <a:rPr lang="en-US" altLang="zh-TW" sz="2800" dirty="0" smtClean="0">
                <a:solidFill>
                  <a:schemeClr val="tx1">
                    <a:lumMod val="95000"/>
                  </a:schemeClr>
                </a:solidFill>
              </a:rPr>
              <a:t>) also </a:t>
            </a:r>
            <a:r>
              <a:rPr lang="en-US" altLang="ja-JP" sz="2800" dirty="0" smtClean="0"/>
              <a:t>σ</a:t>
            </a:r>
            <a:r>
              <a:rPr lang="en-US" altLang="zh-TW" sz="2800" dirty="0" smtClean="0">
                <a:solidFill>
                  <a:schemeClr val="tx1">
                    <a:lumMod val="95000"/>
                  </a:schemeClr>
                </a:solidFill>
              </a:rPr>
              <a:t>=</a:t>
            </a:r>
            <a:r>
              <a:rPr lang="en-US" altLang="ja-JP" sz="2800" dirty="0" err="1" smtClean="0"/>
              <a:t>σ</a:t>
            </a:r>
            <a:r>
              <a:rPr lang="en-US" altLang="zh-TW" sz="2800" baseline="-25000" dirty="0" err="1" smtClean="0">
                <a:solidFill>
                  <a:schemeClr val="tx1">
                    <a:lumMod val="95000"/>
                  </a:schemeClr>
                </a:solidFill>
              </a:rPr>
              <a:t>i</a:t>
            </a:r>
            <a:r>
              <a:rPr lang="en-US" altLang="zh-TW" sz="2800" dirty="0" smtClean="0">
                <a:solidFill>
                  <a:schemeClr val="tx1">
                    <a:lumMod val="95000"/>
                  </a:schemeClr>
                </a:solidFill>
              </a:rPr>
              <a:t> for all </a:t>
            </a:r>
            <a:r>
              <a:rPr lang="en-US" altLang="zh-TW" sz="2800" dirty="0" err="1" smtClean="0">
                <a:solidFill>
                  <a:schemeClr val="tx1">
                    <a:lumMod val="95000"/>
                  </a:schemeClr>
                </a:solidFill>
              </a:rPr>
              <a:t>i</a:t>
            </a:r>
            <a:endParaRPr lang="en-US" altLang="zh-TW" sz="2800" dirty="0" smtClean="0">
              <a:solidFill>
                <a:schemeClr val="tx1">
                  <a:lumMod val="95000"/>
                </a:schemeClr>
              </a:solidFill>
            </a:endParaRPr>
          </a:p>
          <a:p>
            <a:pPr lvl="2"/>
            <a:r>
              <a:rPr lang="en-US" altLang="zh-TW" sz="2000" dirty="0" smtClean="0">
                <a:solidFill>
                  <a:srgbClr val="FFC000"/>
                </a:solidFill>
              </a:rPr>
              <a:t>Choose ω</a:t>
            </a:r>
            <a:r>
              <a:rPr lang="en-US" altLang="zh-TW" sz="2000" baseline="-25000" dirty="0" smtClean="0">
                <a:solidFill>
                  <a:srgbClr val="FFC000"/>
                </a:solidFill>
              </a:rPr>
              <a:t>1</a:t>
            </a:r>
            <a:r>
              <a:rPr lang="en-US" altLang="zh-TW" sz="2000" dirty="0" smtClean="0">
                <a:solidFill>
                  <a:srgbClr val="FFC000"/>
                </a:solidFill>
              </a:rPr>
              <a:t> if </a:t>
            </a:r>
            <a:r>
              <a:rPr lang="en-US" altLang="zh-TW" dirty="0" smtClean="0">
                <a:solidFill>
                  <a:srgbClr val="FFC000"/>
                </a:solidFill>
              </a:rPr>
              <a:t>P(x|ω</a:t>
            </a:r>
            <a:r>
              <a:rPr lang="en-US" altLang="zh-TW" baseline="-25000" dirty="0" smtClean="0">
                <a:solidFill>
                  <a:srgbClr val="FFC000"/>
                </a:solidFill>
              </a:rPr>
              <a:t>1</a:t>
            </a:r>
            <a:r>
              <a:rPr lang="en-US" altLang="zh-TW" dirty="0" smtClean="0">
                <a:solidFill>
                  <a:srgbClr val="FFC000"/>
                </a:solidFill>
              </a:rPr>
              <a:t>)&gt;P(x|ω</a:t>
            </a:r>
            <a:r>
              <a:rPr lang="en-US" altLang="zh-TW" baseline="-25000" dirty="0" smtClean="0">
                <a:solidFill>
                  <a:srgbClr val="FFC000"/>
                </a:solidFill>
              </a:rPr>
              <a:t>2</a:t>
            </a:r>
            <a:r>
              <a:rPr lang="en-US" altLang="zh-TW" dirty="0" smtClean="0">
                <a:solidFill>
                  <a:srgbClr val="FFC000"/>
                </a:solidFill>
              </a:rPr>
              <a:t>) for all x</a:t>
            </a:r>
          </a:p>
          <a:p>
            <a:pPr lvl="2"/>
            <a:endParaRPr lang="en-US" altLang="zh-TW" sz="800" dirty="0" smtClean="0"/>
          </a:p>
          <a:p>
            <a:pPr lvl="2">
              <a:buNone/>
            </a:pPr>
            <a:r>
              <a:rPr lang="en-US" altLang="zh-TW" dirty="0" smtClean="0"/>
              <a:t>	</a:t>
            </a:r>
            <a:r>
              <a:rPr lang="en-US" altLang="zh-TW" sz="2000" dirty="0" smtClean="0">
                <a:solidFill>
                  <a:srgbClr val="FFC000"/>
                </a:solidFill>
              </a:rPr>
              <a:t>Choose ω</a:t>
            </a:r>
            <a:r>
              <a:rPr lang="en-US" altLang="zh-TW" sz="2000" baseline="-25000" dirty="0" smtClean="0">
                <a:solidFill>
                  <a:srgbClr val="FFC000"/>
                </a:solidFill>
              </a:rPr>
              <a:t>1</a:t>
            </a:r>
            <a:r>
              <a:rPr lang="en-US" altLang="zh-TW" sz="2000" dirty="0" smtClean="0">
                <a:solidFill>
                  <a:srgbClr val="FFC000"/>
                </a:solidFill>
              </a:rPr>
              <a:t> if                                  </a:t>
            </a:r>
            <a:r>
              <a:rPr lang="en-US" altLang="zh-TW" sz="2000" dirty="0" smtClean="0">
                <a:solidFill>
                  <a:srgbClr val="92D050"/>
                </a:solidFill>
              </a:rPr>
              <a:t>(Minimum Distance Classifier)</a:t>
            </a: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Bayesian Decision Theory</a:t>
            </a:r>
            <a:endParaRPr lang="zh-TW" altLang="en-US" dirty="0" smtClean="0"/>
          </a:p>
        </p:txBody>
      </p:sp>
      <p:sp>
        <p:nvSpPr>
          <p:cNvPr id="6" name="文字方塊 5"/>
          <p:cNvSpPr txBox="1"/>
          <p:nvPr/>
        </p:nvSpPr>
        <p:spPr>
          <a:xfrm rot="5400000">
            <a:off x="940239" y="3703175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C000"/>
                </a:solidFill>
                <a:latin typeface="新細明體"/>
                <a:ea typeface="新細明體"/>
              </a:rPr>
              <a:t>⇧</a:t>
            </a:r>
            <a:endParaRPr lang="zh-TW" altLang="en-US" sz="2800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3143240" y="3714752"/>
          <a:ext cx="21320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3" imgW="1244520" imgH="241200" progId="Equation.DSMT4">
                  <p:embed/>
                </p:oleObj>
              </mc:Choice>
              <mc:Fallback>
                <p:oleObj name="Equation" r:id="rId3" imgW="124452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3714752"/>
                        <a:ext cx="2132012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altLang="zh-TW" dirty="0" smtClean="0"/>
              <a:t>Bayesian Decision Theory</a:t>
            </a:r>
            <a:endParaRPr lang="zh-TW" altLang="en-US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1857356" y="192880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Minimum error rate</a:t>
            </a:r>
            <a:endParaRPr lang="zh-TW" altLang="en-US" dirty="0">
              <a:solidFill>
                <a:srgbClr val="FFC000"/>
              </a:solidFill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929058" y="1928802"/>
          <a:ext cx="566344" cy="399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3" name="Equation" r:id="rId4" imgW="215640" imgH="152280" progId="Equation.DSMT4">
                  <p:embed/>
                </p:oleObj>
              </mc:Choice>
              <mc:Fallback>
                <p:oleObj name="Equation" r:id="rId4" imgW="215640" imgH="1522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1928802"/>
                        <a:ext cx="566344" cy="399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4429124" y="192880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MAP Classifier</a:t>
            </a:r>
            <a:endParaRPr lang="zh-TW" altLang="en-US" dirty="0">
              <a:solidFill>
                <a:srgbClr val="FFC000"/>
              </a:solidFill>
            </a:endParaRPr>
          </a:p>
        </p:txBody>
      </p:sp>
      <p:graphicFrame>
        <p:nvGraphicFramePr>
          <p:cNvPr id="3072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072066" y="2428868"/>
          <a:ext cx="34420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Equation" r:id="rId6" imgW="139680" imgH="203040" progId="Equation.DSMT4">
                  <p:embed/>
                </p:oleObj>
              </mc:Choice>
              <mc:Fallback>
                <p:oleObj name="Equation" r:id="rId6" imgW="1396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2428868"/>
                        <a:ext cx="344202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4714876" y="2928934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Maximum Likelihood Classifier</a:t>
            </a:r>
            <a:endParaRPr lang="zh-TW" altLang="en-US" dirty="0">
              <a:solidFill>
                <a:srgbClr val="FFC000"/>
              </a:solidFill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5072066" y="3929066"/>
          <a:ext cx="34420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Equation" r:id="rId8" imgW="139680" imgH="203040" progId="Equation.DSMT4">
                  <p:embed/>
                </p:oleObj>
              </mc:Choice>
              <mc:Fallback>
                <p:oleObj name="Equation" r:id="rId8" imgW="1396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3929066"/>
                        <a:ext cx="344202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4714876" y="4429132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Minimum distance</a:t>
            </a:r>
          </a:p>
          <a:p>
            <a:r>
              <a:rPr lang="en-US" altLang="zh-TW" dirty="0" smtClean="0">
                <a:solidFill>
                  <a:srgbClr val="FFC000"/>
                </a:solidFill>
              </a:rPr>
              <a:t>Classifier</a:t>
            </a:r>
            <a:endParaRPr lang="zh-TW" altLang="en-US" dirty="0">
              <a:solidFill>
                <a:srgbClr val="FFC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357818" y="242886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E6681A"/>
                </a:solidFill>
              </a:rPr>
              <a:t>Equal Prior P(ω</a:t>
            </a:r>
            <a:r>
              <a:rPr lang="en-US" altLang="zh-TW" baseline="-25000" dirty="0">
                <a:solidFill>
                  <a:srgbClr val="E6681A"/>
                </a:solidFill>
              </a:rPr>
              <a:t>1</a:t>
            </a:r>
            <a:r>
              <a:rPr lang="en-US" altLang="zh-TW" dirty="0" smtClean="0">
                <a:solidFill>
                  <a:srgbClr val="E6681A"/>
                </a:solidFill>
              </a:rPr>
              <a:t>)=P(ω</a:t>
            </a:r>
            <a:r>
              <a:rPr lang="en-US" altLang="zh-TW" baseline="-25000" dirty="0">
                <a:solidFill>
                  <a:srgbClr val="E6681A"/>
                </a:solidFill>
              </a:rPr>
              <a:t>2</a:t>
            </a:r>
            <a:r>
              <a:rPr lang="en-US" altLang="zh-TW" dirty="0" smtClean="0">
                <a:solidFill>
                  <a:srgbClr val="E6681A"/>
                </a:solidFill>
              </a:rPr>
              <a:t>)</a:t>
            </a:r>
            <a:endParaRPr lang="zh-TW" altLang="en-US" dirty="0">
              <a:solidFill>
                <a:srgbClr val="E6681A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357818" y="3857628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E6681A"/>
                </a:solidFill>
              </a:rPr>
              <a:t>Equal Prior P(ω</a:t>
            </a:r>
            <a:r>
              <a:rPr lang="en-US" altLang="zh-TW" baseline="-25000" dirty="0" smtClean="0">
                <a:solidFill>
                  <a:srgbClr val="E6681A"/>
                </a:solidFill>
              </a:rPr>
              <a:t>1</a:t>
            </a:r>
            <a:r>
              <a:rPr lang="en-US" altLang="zh-TW" dirty="0" smtClean="0">
                <a:solidFill>
                  <a:srgbClr val="E6681A"/>
                </a:solidFill>
              </a:rPr>
              <a:t>)=P(ω</a:t>
            </a:r>
            <a:r>
              <a:rPr lang="en-US" altLang="zh-TW" baseline="-25000" dirty="0" smtClean="0">
                <a:solidFill>
                  <a:srgbClr val="E6681A"/>
                </a:solidFill>
              </a:rPr>
              <a:t>2</a:t>
            </a:r>
            <a:r>
              <a:rPr lang="en-US" altLang="zh-TW" dirty="0" smtClean="0">
                <a:solidFill>
                  <a:srgbClr val="E6681A"/>
                </a:solidFill>
              </a:rPr>
              <a:t>)</a:t>
            </a:r>
          </a:p>
          <a:p>
            <a:r>
              <a:rPr lang="en-US" altLang="zh-TW" dirty="0" smtClean="0">
                <a:solidFill>
                  <a:srgbClr val="E6681A"/>
                </a:solidFill>
              </a:rPr>
              <a:t>P(</a:t>
            </a:r>
            <a:r>
              <a:rPr lang="en-US" altLang="zh-TW" dirty="0" err="1" smtClean="0">
                <a:solidFill>
                  <a:srgbClr val="E6681A"/>
                </a:solidFill>
              </a:rPr>
              <a:t>x|ω</a:t>
            </a:r>
            <a:r>
              <a:rPr lang="en-US" altLang="zh-TW" baseline="-25000" dirty="0" err="1" smtClean="0">
                <a:solidFill>
                  <a:srgbClr val="E6681A"/>
                </a:solidFill>
              </a:rPr>
              <a:t>i</a:t>
            </a:r>
            <a:r>
              <a:rPr lang="en-US" altLang="zh-TW" dirty="0" smtClean="0">
                <a:solidFill>
                  <a:srgbClr val="E6681A"/>
                </a:solidFill>
              </a:rPr>
              <a:t>)~</a:t>
            </a:r>
            <a:r>
              <a:rPr lang="en-US" altLang="zh-TW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altLang="zh-TW" dirty="0" smtClean="0">
                <a:solidFill>
                  <a:srgbClr val="E6681A"/>
                </a:solidFill>
              </a:rPr>
              <a:t>N(</a:t>
            </a:r>
            <a:r>
              <a:rPr lang="el-GR" altLang="zh-TW" dirty="0" smtClean="0">
                <a:solidFill>
                  <a:srgbClr val="E6681A"/>
                </a:solidFill>
              </a:rPr>
              <a:t>μ</a:t>
            </a:r>
            <a:r>
              <a:rPr lang="en-US" altLang="zh-TW" baseline="-25000" dirty="0" smtClean="0">
                <a:solidFill>
                  <a:srgbClr val="E6681A"/>
                </a:solidFill>
              </a:rPr>
              <a:t>i</a:t>
            </a:r>
            <a:r>
              <a:rPr lang="en-US" altLang="zh-TW" dirty="0" smtClean="0">
                <a:solidFill>
                  <a:srgbClr val="E6681A"/>
                </a:solidFill>
              </a:rPr>
              <a:t>,</a:t>
            </a:r>
            <a:r>
              <a:rPr lang="en-US" altLang="ja-JP" dirty="0" smtClean="0">
                <a:solidFill>
                  <a:srgbClr val="E6681A"/>
                </a:solidFill>
              </a:rPr>
              <a:t>σ</a:t>
            </a:r>
            <a:r>
              <a:rPr lang="en-US" altLang="zh-TW" baseline="-25000" dirty="0" smtClean="0">
                <a:solidFill>
                  <a:srgbClr val="E6681A"/>
                </a:solidFill>
              </a:rPr>
              <a:t>i</a:t>
            </a:r>
            <a:r>
              <a:rPr lang="en-US" baseline="30000" dirty="0" smtClean="0">
                <a:solidFill>
                  <a:srgbClr val="E6681A"/>
                </a:solidFill>
              </a:rPr>
              <a:t>2</a:t>
            </a:r>
            <a:r>
              <a:rPr lang="en-US" altLang="zh-TW" dirty="0" smtClean="0">
                <a:solidFill>
                  <a:srgbClr val="E6681A"/>
                </a:solidFill>
              </a:rPr>
              <a:t>) </a:t>
            </a:r>
            <a:r>
              <a:rPr lang="en-US" altLang="ja-JP" dirty="0" smtClean="0">
                <a:solidFill>
                  <a:srgbClr val="E6681A"/>
                </a:solidFill>
              </a:rPr>
              <a:t>σ</a:t>
            </a:r>
            <a:r>
              <a:rPr lang="en-US" altLang="zh-TW" dirty="0" smtClean="0">
                <a:solidFill>
                  <a:srgbClr val="E6681A"/>
                </a:solidFill>
              </a:rPr>
              <a:t>=</a:t>
            </a:r>
            <a:r>
              <a:rPr lang="en-US" altLang="ja-JP" dirty="0" err="1" smtClean="0">
                <a:solidFill>
                  <a:srgbClr val="E6681A"/>
                </a:solidFill>
              </a:rPr>
              <a:t>σ</a:t>
            </a:r>
            <a:r>
              <a:rPr lang="en-US" altLang="zh-TW" baseline="-25000" dirty="0" err="1" smtClean="0">
                <a:solidFill>
                  <a:srgbClr val="E6681A"/>
                </a:solidFill>
              </a:rPr>
              <a:t>i</a:t>
            </a:r>
            <a:r>
              <a:rPr lang="en-US" altLang="zh-TW" dirty="0" smtClean="0">
                <a:solidFill>
                  <a:srgbClr val="E6681A"/>
                </a:solidFill>
              </a:rPr>
              <a:t> for all </a:t>
            </a:r>
            <a:r>
              <a:rPr lang="en-US" altLang="zh-TW" dirty="0" err="1" smtClean="0">
                <a:solidFill>
                  <a:srgbClr val="E6681A"/>
                </a:solidFill>
              </a:rPr>
              <a:t>i</a:t>
            </a:r>
            <a:endParaRPr lang="zh-TW" altLang="en-US" dirty="0">
              <a:solidFill>
                <a:srgbClr val="E668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5257800"/>
          </a:xfrm>
        </p:spPr>
        <p:txBody>
          <a:bodyPr/>
          <a:lstStyle/>
          <a:p>
            <a:r>
              <a:rPr lang="en-US" altLang="zh-TW" dirty="0" smtClean="0"/>
              <a:t>Error Bounds approach</a:t>
            </a:r>
          </a:p>
          <a:p>
            <a:pPr lvl="1"/>
            <a:r>
              <a:rPr lang="en-US" altLang="zh-TW" dirty="0" smtClean="0"/>
              <a:t>In general, the error rate probability P(error) is hard to calculate.</a:t>
            </a:r>
          </a:p>
          <a:p>
            <a:pPr lvl="2"/>
            <a:r>
              <a:rPr lang="en-US" altLang="zh-TW" dirty="0" err="1" smtClean="0"/>
              <a:t>Chernoff</a:t>
            </a:r>
            <a:r>
              <a:rPr lang="en-US" altLang="zh-TW" dirty="0" smtClean="0"/>
              <a:t> Distance</a:t>
            </a:r>
          </a:p>
          <a:p>
            <a:pPr lvl="2"/>
            <a:endParaRPr lang="en-US" altLang="zh-TW" dirty="0" smtClean="0"/>
          </a:p>
          <a:p>
            <a:pPr lvl="2"/>
            <a:endParaRPr lang="en-US" altLang="zh-TW" sz="800" dirty="0" smtClean="0"/>
          </a:p>
          <a:p>
            <a:pPr lvl="2">
              <a:buNone/>
            </a:pPr>
            <a:r>
              <a:rPr lang="en-US" altLang="zh-TW" dirty="0" smtClean="0"/>
              <a:t>where 0</a:t>
            </a:r>
            <a:r>
              <a:rPr lang="el-GR" altLang="zh-TW" dirty="0" smtClean="0"/>
              <a:t>≤ β≤</a:t>
            </a:r>
            <a:r>
              <a:rPr lang="en-US" altLang="zh-TW" dirty="0" smtClean="0"/>
              <a:t>1, and the minimum of         is called</a:t>
            </a:r>
          </a:p>
          <a:p>
            <a:pPr lvl="2">
              <a:buNone/>
            </a:pPr>
            <a:r>
              <a:rPr lang="en-US" altLang="zh-TW" dirty="0" err="1" smtClean="0">
                <a:solidFill>
                  <a:srgbClr val="FF0000"/>
                </a:solidFill>
              </a:rPr>
              <a:t>Chernoff</a:t>
            </a:r>
            <a:r>
              <a:rPr lang="en-US" altLang="zh-TW" dirty="0" smtClean="0">
                <a:solidFill>
                  <a:srgbClr val="FF0000"/>
                </a:solidFill>
              </a:rPr>
              <a:t> Bound.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Bhattacharyya Bound</a:t>
            </a:r>
          </a:p>
          <a:p>
            <a:pPr lvl="2"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Bayesian Decision Theory</a:t>
            </a:r>
            <a:endParaRPr lang="zh-TW" altLang="en-US" dirty="0" smtClean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247775" y="3571875"/>
          <a:ext cx="655002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9" name="Equation" r:id="rId3" imgW="3682800" imgH="279360" progId="Equation.DSMT4">
                  <p:embed/>
                </p:oleObj>
              </mc:Choice>
              <mc:Fallback>
                <p:oleObj name="Equation" r:id="rId3" imgW="368280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5" y="3571875"/>
                        <a:ext cx="6550025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6072199" y="4071942"/>
          <a:ext cx="642942" cy="381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Equation" r:id="rId5" imgW="342720" imgH="203040" progId="Equation.DSMT4">
                  <p:embed/>
                </p:oleObj>
              </mc:Choice>
              <mc:Fallback>
                <p:oleObj name="Equation" r:id="rId5" imgW="34272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9" y="4071942"/>
                        <a:ext cx="642942" cy="3810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644900" y="5399088"/>
          <a:ext cx="1830388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name="Equation" r:id="rId7" imgW="1028520" imgH="393480" progId="Equation.DSMT4">
                  <p:embed/>
                </p:oleObj>
              </mc:Choice>
              <mc:Fallback>
                <p:oleObj name="Equation" r:id="rId7" imgW="10285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5399088"/>
                        <a:ext cx="1830388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Minimax</a:t>
            </a:r>
            <a:r>
              <a:rPr lang="en-US" altLang="zh-TW" dirty="0" smtClean="0"/>
              <a:t> Criterion</a:t>
            </a:r>
          </a:p>
          <a:p>
            <a:pPr lvl="1"/>
            <a:r>
              <a:rPr lang="en-US" altLang="zh-TW" dirty="0" smtClean="0"/>
              <a:t>Worst case Design</a:t>
            </a:r>
          </a:p>
          <a:p>
            <a:pPr lvl="2"/>
            <a:endParaRPr lang="en-US" altLang="zh-TW" dirty="0" smtClean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altLang="zh-TW" dirty="0" smtClean="0"/>
              <a:t>Bayesian Decision Theory</a:t>
            </a:r>
            <a:endParaRPr lang="zh-TW" altLang="en-US" dirty="0" smtClean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643042" y="2857496"/>
          <a:ext cx="6062024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Equation" r:id="rId3" imgW="4114800" imgH="533160" progId="Equation.DSMT4">
                  <p:embed/>
                </p:oleObj>
              </mc:Choice>
              <mc:Fallback>
                <p:oleObj name="Equation" r:id="rId3" imgW="4114800" imgH="533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2857496"/>
                        <a:ext cx="6062024" cy="785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3929066"/>
            <a:ext cx="4087841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5500694" y="4429132"/>
          <a:ext cx="3308472" cy="1357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6" name="Equation" r:id="rId6" imgW="1981080" imgH="812520" progId="Equation.DSMT4">
                  <p:embed/>
                </p:oleObj>
              </mc:Choice>
              <mc:Fallback>
                <p:oleObj name="Equation" r:id="rId6" imgW="1981080" imgH="8125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4429132"/>
                        <a:ext cx="3308472" cy="1357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5"/>
          <p:cNvSpPr txBox="1">
            <a:spLocks noChangeArrowheads="1"/>
          </p:cNvSpPr>
          <p:nvPr/>
        </p:nvSpPr>
        <p:spPr bwMode="auto">
          <a:xfrm>
            <a:off x="5429256" y="5786454"/>
            <a:ext cx="3857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en-US" b="1" dirty="0" smtClean="0">
                <a:solidFill>
                  <a:srgbClr val="FF0000"/>
                </a:solidFill>
                <a:latin typeface="+mn-lt"/>
                <a:ea typeface="新細明體"/>
              </a:rPr>
              <a:t>→</a:t>
            </a:r>
            <a:r>
              <a:rPr kumimoji="0" lang="en-US" altLang="zh-TW" b="1" dirty="0" smtClean="0">
                <a:solidFill>
                  <a:srgbClr val="FF0000"/>
                </a:solidFill>
                <a:latin typeface="+mn-lt"/>
                <a:ea typeface="新細明體"/>
              </a:rPr>
              <a:t>Minimum error rate</a:t>
            </a:r>
            <a:endParaRPr kumimoji="0" lang="zh-TW" altLang="en-US" b="1" dirty="0">
              <a:solidFill>
                <a:srgbClr val="FF0000"/>
              </a:solidFill>
              <a:latin typeface="+mn-lt"/>
              <a:ea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28596" y="657227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From:[3]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5257800"/>
          </a:xfrm>
        </p:spPr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Introduction to Pattern Recognition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	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What is Pattern Recognition(PR)?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Four Major Approaches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PR system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Design Problem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Learning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Bayesian Decision Theory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Minimum-Error-Rate/MAP/ML/MD Classifier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Error Bounds Approach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err="1" smtClean="0">
                <a:solidFill>
                  <a:schemeClr val="tx1">
                    <a:lumMod val="50000"/>
                  </a:schemeClr>
                </a:solidFill>
              </a:rPr>
              <a:t>Minimax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 Criterion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/>
              <a:t>Feature Reduction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Machine Learning</a:t>
            </a:r>
            <a:endParaRPr lang="en-US" altLang="zh-TW" sz="14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4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4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Support vector Machine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Neural Network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Fuzzy Logic Pattern Recognition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Conclusion</a:t>
            </a:r>
            <a:endParaRPr lang="zh-TW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US" altLang="zh-TW" sz="2800" dirty="0" smtClean="0"/>
              <a:t>It’s intuitive that the accuracy of the classifier increase as the feature dimension become higher.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The high dimension features degrade the efficiency of the system.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Cures of the dimensionality.</a:t>
            </a:r>
          </a:p>
          <a:p>
            <a:endParaRPr lang="en-US" altLang="zh-TW" sz="2800" dirty="0" smtClean="0"/>
          </a:p>
          <a:p>
            <a:pPr>
              <a:buNone/>
            </a:pPr>
            <a:endParaRPr lang="zh-TW" altLang="en-US" sz="2800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altLang="zh-TW" dirty="0" smtClean="0"/>
              <a:t>Feature Reduction</a:t>
            </a:r>
            <a:endParaRPr lang="zh-TW" altLang="en-US" dirty="0" smtClean="0"/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571472" y="5572140"/>
            <a:ext cx="70009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en-US" b="1" dirty="0" smtClean="0">
                <a:solidFill>
                  <a:srgbClr val="FF0000"/>
                </a:solidFill>
                <a:latin typeface="+mn-lt"/>
                <a:ea typeface="新細明體"/>
              </a:rPr>
              <a:t>→</a:t>
            </a:r>
            <a:r>
              <a:rPr kumimoji="0" lang="en-US" altLang="zh-TW" b="1" dirty="0" smtClean="0">
                <a:solidFill>
                  <a:srgbClr val="FF0000"/>
                </a:solidFill>
                <a:latin typeface="+mn-lt"/>
                <a:ea typeface="新細明體"/>
              </a:rPr>
              <a:t>We should use a reasonably small number of features.</a:t>
            </a:r>
            <a:endParaRPr kumimoji="0" lang="zh-TW" altLang="en-US" b="1" dirty="0">
              <a:solidFill>
                <a:srgbClr val="FF0000"/>
              </a:solidFill>
              <a:latin typeface="+mn-lt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5257800"/>
          </a:xfrm>
        </p:spPr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/>
              <a:t>Introduction to Pattern Recognition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	 → </a:t>
            </a:r>
            <a:r>
              <a:rPr lang="en-US" altLang="zh-TW" sz="1600" dirty="0" smtClean="0">
                <a:solidFill>
                  <a:srgbClr val="FFC000"/>
                </a:solidFill>
              </a:rPr>
              <a:t>What is Pattern Recognition(PR)?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rgbClr val="FFC000"/>
                </a:solidFill>
              </a:rPr>
              <a:t>	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rgbClr val="FFC000"/>
                </a:solidFill>
              </a:rPr>
              <a:t>Four Major Approaches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rgbClr val="FFC000"/>
                </a:solidFill>
              </a:rPr>
              <a:t>	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rgbClr val="FFC000"/>
                </a:solidFill>
              </a:rPr>
              <a:t>PR system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rgbClr val="FFC000"/>
                </a:solidFill>
              </a:rPr>
              <a:t>	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rgbClr val="FFC000"/>
                </a:solidFill>
              </a:rPr>
              <a:t>Design Problem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rgbClr val="FFC000"/>
                </a:solidFill>
              </a:rPr>
              <a:t>	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rgbClr val="FFC000"/>
                </a:solidFill>
              </a:rPr>
              <a:t>Learning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/>
              <a:t>Bayesian Decision Theory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/>
              <a:t>	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rgbClr val="FFC000"/>
                </a:solidFill>
              </a:rPr>
              <a:t>Minimum-Error-Rate/MAP/ML/MD Classifier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rgbClr val="FFC000"/>
                </a:solidFill>
              </a:rPr>
              <a:t>	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rgbClr val="FFC000"/>
                </a:solidFill>
              </a:rPr>
              <a:t>Error Bounds Approach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rgbClr val="FFC000"/>
                </a:solidFill>
              </a:rPr>
              <a:t>	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err="1" smtClean="0">
                <a:solidFill>
                  <a:srgbClr val="FFC000"/>
                </a:solidFill>
              </a:rPr>
              <a:t>Minimax</a:t>
            </a:r>
            <a:r>
              <a:rPr lang="en-US" altLang="zh-TW" sz="1600" dirty="0" smtClean="0">
                <a:solidFill>
                  <a:srgbClr val="FFC000"/>
                </a:solidFill>
              </a:rPr>
              <a:t> Criterion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/>
              <a:t>Feature Reduction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/>
              <a:t>Machine Learning</a:t>
            </a:r>
            <a:endParaRPr lang="en-US" altLang="zh-TW" sz="14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400" dirty="0" smtClean="0"/>
              <a:t>	</a:t>
            </a:r>
            <a:r>
              <a:rPr lang="en-US" altLang="zh-TW" sz="1400" dirty="0" smtClean="0">
                <a:solidFill>
                  <a:srgbClr val="FFC000"/>
                </a:solidFill>
                <a:latin typeface="新細明體"/>
                <a:ea typeface="新細明體"/>
              </a:rPr>
              <a:t> 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→ </a:t>
            </a:r>
            <a:r>
              <a:rPr lang="en-US" altLang="zh-TW" sz="1600" dirty="0" smtClean="0">
                <a:solidFill>
                  <a:srgbClr val="FFC000"/>
                </a:solidFill>
              </a:rPr>
              <a:t>Support vector Machine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rgbClr val="FFC000"/>
                </a:solidFill>
              </a:rPr>
              <a:t>	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rgbClr val="FFC000"/>
                </a:solidFill>
              </a:rPr>
              <a:t>Neural Network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/>
              <a:t>Fuzzy Logic Pattern Recognition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/>
              <a:t>Conclusion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Two major approaches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PCA(Principal Component Analysis)</a:t>
            </a:r>
          </a:p>
          <a:p>
            <a:pPr lvl="2"/>
            <a:r>
              <a:rPr lang="en-US" altLang="zh-TW" dirty="0" smtClean="0"/>
              <a:t>Seeks a projection that best represents the data in a </a:t>
            </a:r>
            <a:r>
              <a:rPr lang="en-US" altLang="zh-TW" dirty="0" smtClean="0">
                <a:solidFill>
                  <a:srgbClr val="FFFF00"/>
                </a:solidFill>
              </a:rPr>
              <a:t>least-squares</a:t>
            </a:r>
            <a:r>
              <a:rPr lang="en-US" altLang="zh-TW" dirty="0" smtClean="0"/>
              <a:t> sense.</a:t>
            </a:r>
          </a:p>
          <a:p>
            <a:pPr lvl="2"/>
            <a:endParaRPr lang="en-US" altLang="zh-TW" sz="800" dirty="0" smtClean="0"/>
          </a:p>
          <a:p>
            <a:pPr lvl="1"/>
            <a:r>
              <a:rPr lang="en-US" altLang="zh-TW" dirty="0" smtClean="0"/>
              <a:t>LDA(Linear </a:t>
            </a:r>
            <a:r>
              <a:rPr lang="en-US" altLang="zh-TW" dirty="0" err="1" smtClean="0"/>
              <a:t>Discriminant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Anaysis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Seeks a projection that best separates the </a:t>
            </a:r>
            <a:r>
              <a:rPr lang="en-US" altLang="zh-TW" dirty="0" smtClean="0"/>
              <a:t>data.</a:t>
            </a:r>
            <a:endParaRPr lang="en-US" altLang="zh-TW" dirty="0" smtClean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altLang="zh-TW" dirty="0" smtClean="0"/>
              <a:t>Feature Reduction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Principle Components Analysis(PCA)</a:t>
            </a:r>
          </a:p>
          <a:p>
            <a:pPr lvl="1"/>
            <a:r>
              <a:rPr lang="en-US" altLang="zh-TW" sz="2000" dirty="0" smtClean="0"/>
              <a:t>How closely we can represent samples of a distribution with a set of features?</a:t>
            </a:r>
          </a:p>
          <a:p>
            <a:pPr lvl="2"/>
            <a:r>
              <a:rPr lang="en-US" altLang="zh-TW" sz="1800" dirty="0" smtClean="0"/>
              <a:t>Maximize the transformed variance</a:t>
            </a:r>
          </a:p>
          <a:p>
            <a:pPr lvl="3">
              <a:buNone/>
            </a:pPr>
            <a:endParaRPr lang="en-US" altLang="zh-TW" sz="1400" dirty="0" smtClean="0"/>
          </a:p>
          <a:p>
            <a:pPr lvl="2"/>
            <a:endParaRPr lang="en-US" altLang="zh-TW" sz="1800" dirty="0" smtClean="0"/>
          </a:p>
          <a:p>
            <a:pPr lvl="2"/>
            <a:endParaRPr lang="en-US" altLang="zh-TW" sz="1800" dirty="0" smtClean="0"/>
          </a:p>
          <a:p>
            <a:pPr lvl="2"/>
            <a:endParaRPr lang="en-US" altLang="zh-TW" sz="1800" dirty="0" smtClean="0"/>
          </a:p>
          <a:p>
            <a:pPr lvl="2">
              <a:buNone/>
            </a:pPr>
            <a:endParaRPr lang="en-US" altLang="zh-TW" sz="1800" dirty="0" smtClean="0"/>
          </a:p>
          <a:p>
            <a:pPr lvl="2">
              <a:buNone/>
            </a:pPr>
            <a:endParaRPr lang="en-US" altLang="zh-TW" sz="1800" dirty="0" smtClean="0"/>
          </a:p>
          <a:p>
            <a:pPr lvl="2">
              <a:buNone/>
            </a:pPr>
            <a:endParaRPr lang="en-US" altLang="zh-TW" sz="1800" dirty="0" smtClean="0"/>
          </a:p>
          <a:p>
            <a:pPr lvl="2"/>
            <a:endParaRPr lang="en-US" altLang="zh-TW" sz="1800" dirty="0" smtClean="0"/>
          </a:p>
          <a:p>
            <a:pPr lvl="2"/>
            <a:endParaRPr lang="en-US" altLang="zh-TW" sz="1800" dirty="0" smtClean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Feature Reduction</a:t>
            </a:r>
            <a:endParaRPr lang="zh-TW" altLang="en-US" dirty="0" smtClean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528763" y="3286125"/>
          <a:ext cx="44386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8" name="Equation" r:id="rId3" imgW="2654280" imgH="304560" progId="Equation.DSMT4">
                  <p:embed/>
                </p:oleObj>
              </mc:Choice>
              <mc:Fallback>
                <p:oleObj name="Equation" r:id="rId3" imgW="2654280" imgH="304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3286125"/>
                        <a:ext cx="44386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500166" y="3857628"/>
          <a:ext cx="6548483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9" name="Equation" r:id="rId5" imgW="4190760" imgH="228600" progId="Equation.DSMT4">
                  <p:embed/>
                </p:oleObj>
              </mc:Choice>
              <mc:Fallback>
                <p:oleObj name="Equation" r:id="rId5" imgW="41907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3857628"/>
                        <a:ext cx="6548483" cy="357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500166" y="4429132"/>
          <a:ext cx="422433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0" name="Equation" r:id="rId7" imgW="2705040" imgH="228600" progId="Equation.DSMT4">
                  <p:embed/>
                </p:oleObj>
              </mc:Choice>
              <mc:Fallback>
                <p:oleObj name="Equation" r:id="rId7" imgW="270504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4429132"/>
                        <a:ext cx="4224337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1500166" y="5000636"/>
          <a:ext cx="43322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1" name="Equation" r:id="rId9" imgW="2590560" imgH="317160" progId="Equation.DSMT4">
                  <p:embed/>
                </p:oleObj>
              </mc:Choice>
              <mc:Fallback>
                <p:oleObj name="Equation" r:id="rId9" imgW="2590560" imgH="3171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5000636"/>
                        <a:ext cx="43322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6072198" y="3357562"/>
          <a:ext cx="2612590" cy="285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2" name="Equation" r:id="rId11" imgW="1625400" imgH="177480" progId="Equation.DSMT4">
                  <p:embed/>
                </p:oleObj>
              </mc:Choice>
              <mc:Fallback>
                <p:oleObj name="Equation" r:id="rId11" imgW="162540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3357562"/>
                        <a:ext cx="2612590" cy="285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1500166" y="5572140"/>
          <a:ext cx="6627813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3" name="Equation" r:id="rId13" imgW="4241520" imgH="482400" progId="Equation.DSMT4">
                  <p:embed/>
                </p:oleObj>
              </mc:Choice>
              <mc:Fallback>
                <p:oleObj name="Equation" r:id="rId13" imgW="4241520" imgH="482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5572140"/>
                        <a:ext cx="6627813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4071934" y="6072206"/>
          <a:ext cx="3286148" cy="528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4" name="Equation" r:id="rId15" imgW="1955520" imgH="241200" progId="Equation.DSMT4">
                  <p:embed/>
                </p:oleObj>
              </mc:Choice>
              <mc:Fallback>
                <p:oleObj name="Equation" r:id="rId15" imgW="195552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6072206"/>
                        <a:ext cx="3286148" cy="5288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Principle Components Analysis(PCA)</a:t>
            </a:r>
          </a:p>
          <a:p>
            <a:pPr lvl="2"/>
            <a:r>
              <a:rPr lang="en-US" altLang="zh-TW" dirty="0" smtClean="0"/>
              <a:t>Minimizing representation error</a:t>
            </a: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altLang="zh-TW" dirty="0" smtClean="0"/>
              <a:t>Feature Reduction</a:t>
            </a:r>
            <a:endParaRPr lang="zh-TW" altLang="en-US" dirty="0" smtClean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214678" y="3000372"/>
          <a:ext cx="1815366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1" name="Equation" r:id="rId3" imgW="914400" imgH="431640" progId="Equation.DSMT4">
                  <p:embed/>
                </p:oleObj>
              </mc:Choice>
              <mc:Fallback>
                <p:oleObj name="Equation" r:id="rId3" imgW="9144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3000372"/>
                        <a:ext cx="1815366" cy="857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600200" y="3929063"/>
          <a:ext cx="6569075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2" name="Equation" r:id="rId5" imgW="4203360" imgH="482400" progId="Equation.DSMT4">
                  <p:embed/>
                </p:oleObj>
              </mc:Choice>
              <mc:Fallback>
                <p:oleObj name="Equation" r:id="rId5" imgW="420336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29063"/>
                        <a:ext cx="6569075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6683375" y="3355975"/>
          <a:ext cx="138906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3" name="Equation" r:id="rId7" imgW="863280" imgH="177480" progId="Equation.DSMT4">
                  <p:embed/>
                </p:oleObj>
              </mc:Choice>
              <mc:Fallback>
                <p:oleObj name="Equation" r:id="rId7" imgW="86328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75" y="3355975"/>
                        <a:ext cx="1389063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1214438" y="5219700"/>
          <a:ext cx="72866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4" name="Equation" r:id="rId9" imgW="3962160" imgH="431640" progId="Equation.DSMT4">
                  <p:embed/>
                </p:oleObj>
              </mc:Choice>
              <mc:Fallback>
                <p:oleObj name="Equation" r:id="rId9" imgW="396216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5219700"/>
                        <a:ext cx="72866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Feature Reduction</a:t>
            </a:r>
            <a:endParaRPr lang="zh-TW" altLang="en-US" dirty="0" smtClean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385765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928802"/>
            <a:ext cx="385765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文字方塊 4"/>
          <p:cNvSpPr txBox="1"/>
          <p:nvPr/>
        </p:nvSpPr>
        <p:spPr>
          <a:xfrm>
            <a:off x="500034" y="648866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From:[3]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zh-TW" dirty="0" smtClean="0"/>
              <a:t>Linear(Multiple) </a:t>
            </a:r>
            <a:r>
              <a:rPr lang="en-US" altLang="zh-TW" dirty="0" err="1" smtClean="0"/>
              <a:t>Discriminant</a:t>
            </a:r>
            <a:r>
              <a:rPr lang="en-US" altLang="zh-TW" dirty="0" smtClean="0"/>
              <a:t> Analysis</a:t>
            </a:r>
          </a:p>
          <a:p>
            <a:endParaRPr lang="en-US" altLang="zh-TW" sz="1000" dirty="0" smtClean="0"/>
          </a:p>
          <a:p>
            <a:pPr lvl="1"/>
            <a:r>
              <a:rPr lang="en-US" altLang="zh-TW" dirty="0" smtClean="0">
                <a:solidFill>
                  <a:srgbClr val="FFC000"/>
                </a:solidFill>
              </a:rPr>
              <a:t>Based on projection of high dimension data onto a subspace, hoping “well separated by class”.</a:t>
            </a:r>
          </a:p>
          <a:p>
            <a:pPr lvl="1"/>
            <a:endParaRPr lang="en-US" altLang="zh-TW" dirty="0" smtClean="0">
              <a:solidFill>
                <a:srgbClr val="FFC000"/>
              </a:solidFill>
            </a:endParaRPr>
          </a:p>
          <a:p>
            <a:pPr lvl="1"/>
            <a:r>
              <a:rPr lang="en-US" altLang="zh-TW" dirty="0" smtClean="0">
                <a:solidFill>
                  <a:srgbClr val="FFC000"/>
                </a:solidFill>
              </a:rPr>
              <a:t>The subspace is chosen to maximize the class separation.  </a:t>
            </a:r>
            <a:endParaRPr lang="zh-TW" altLang="en-US" dirty="0">
              <a:solidFill>
                <a:srgbClr val="FFC000"/>
              </a:solidFill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Feature Reduction</a:t>
            </a:r>
            <a:endParaRPr lang="zh-TW" altLang="en-US" dirty="0" smtClean="0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2571736" y="5072074"/>
          <a:ext cx="4071966" cy="519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Equation" r:id="rId3" imgW="1892160" imgH="241200" progId="Equation.DSMT4">
                  <p:embed/>
                </p:oleObj>
              </mc:Choice>
              <mc:Fallback>
                <p:oleObj name="Equation" r:id="rId3" imgW="189216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5072074"/>
                        <a:ext cx="4071966" cy="5192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2214546" y="5857892"/>
          <a:ext cx="62690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name="Equation" r:id="rId5" imgW="3898800" imgH="228600" progId="Equation.DSMT4">
                  <p:embed/>
                </p:oleObj>
              </mc:Choice>
              <mc:Fallback>
                <p:oleObj name="Equation" r:id="rId5" imgW="38988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5857892"/>
                        <a:ext cx="626903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2143108" y="6357958"/>
          <a:ext cx="5840412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Equation" r:id="rId7" imgW="3632040" imgH="228600" progId="Equation.DSMT4">
                  <p:embed/>
                </p:oleObj>
              </mc:Choice>
              <mc:Fallback>
                <p:oleObj name="Equation" r:id="rId7" imgW="363204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6357958"/>
                        <a:ext cx="5840412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866775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altLang="zh-TW" dirty="0" smtClean="0"/>
              <a:t>Feature Reduction</a:t>
            </a:r>
            <a:endParaRPr lang="zh-TW" altLang="en-US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7143768" y="121442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From:[3]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5257800"/>
          </a:xfrm>
        </p:spPr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Introduction to Pattern Recognition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	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What is Pattern Recognition(PR)?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Four Major Approaches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PR system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Design Problem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Learning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Bayesian Decision Theory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Minimum-Error-Rate/MAP/ML/MD Classifier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Error Bounds Approach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err="1" smtClean="0">
                <a:solidFill>
                  <a:schemeClr val="tx1">
                    <a:lumMod val="50000"/>
                  </a:schemeClr>
                </a:solidFill>
              </a:rPr>
              <a:t>Minimax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 Criterion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Feature Reduction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/>
              <a:t>Machine Learning</a:t>
            </a:r>
            <a:endParaRPr lang="en-US" altLang="zh-TW" sz="14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400" dirty="0" smtClean="0"/>
              <a:t>	</a:t>
            </a:r>
            <a:r>
              <a:rPr lang="en-US" altLang="zh-TW" sz="1400" dirty="0" smtClean="0">
                <a:solidFill>
                  <a:srgbClr val="FFC000"/>
                </a:solidFill>
                <a:latin typeface="新細明體"/>
                <a:ea typeface="新細明體"/>
              </a:rPr>
              <a:t> 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→ </a:t>
            </a:r>
            <a:r>
              <a:rPr lang="en-US" altLang="zh-TW" sz="1600" dirty="0" smtClean="0">
                <a:solidFill>
                  <a:srgbClr val="FFC000"/>
                </a:solidFill>
              </a:rPr>
              <a:t>Support vector Machine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rgbClr val="FFC000"/>
                </a:solidFill>
              </a:rPr>
              <a:t>	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rgbClr val="FFC000"/>
                </a:solidFill>
              </a:rPr>
              <a:t>Neural Network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Fuzzy Logic Pattern Recognition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Conclusion</a:t>
            </a:r>
            <a:endParaRPr lang="zh-TW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Machine Learning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Neural </a:t>
            </a:r>
            <a:r>
              <a:rPr lang="en-US" altLang="zh-TW" dirty="0" smtClean="0"/>
              <a:t>Networks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Without any statistical model or information.</a:t>
            </a:r>
          </a:p>
          <a:p>
            <a:pPr lvl="1"/>
            <a:r>
              <a:rPr lang="en-US" altLang="zh-TW" dirty="0" smtClean="0"/>
              <a:t>Imitate the neural networks in biology.</a:t>
            </a:r>
          </a:p>
          <a:p>
            <a:pPr lvl="1"/>
            <a:r>
              <a:rPr lang="en-US" altLang="zh-TW" dirty="0" smtClean="0"/>
              <a:t>Supervised Learning.</a:t>
            </a:r>
            <a:endParaRPr lang="zh-TW" altLang="en-US" dirty="0"/>
          </a:p>
        </p:txBody>
      </p:sp>
      <p:pic>
        <p:nvPicPr>
          <p:cNvPr id="38914" name="圖片 1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500571"/>
            <a:ext cx="440366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 descr="http://bio3520.nicerweb.com/Locked/chap/ch03/3_11-neur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500570"/>
            <a:ext cx="4397776" cy="1928826"/>
          </a:xfrm>
          <a:prstGeom prst="rect">
            <a:avLst/>
          </a:prstGeom>
          <a:noFill/>
        </p:spPr>
      </p:pic>
      <p:sp>
        <p:nvSpPr>
          <p:cNvPr id="6" name="文字方塊 5"/>
          <p:cNvSpPr txBox="1"/>
          <p:nvPr/>
        </p:nvSpPr>
        <p:spPr>
          <a:xfrm>
            <a:off x="142844" y="3929066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Neural Network unit: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142844" y="648866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Picture from: Google search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Neural </a:t>
            </a:r>
            <a:r>
              <a:rPr lang="en-US" altLang="zh-TW" dirty="0" smtClean="0"/>
              <a:t>Networks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Mathematical description: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Machine Learning</a:t>
            </a:r>
            <a:endParaRPr lang="zh-TW" altLang="en-US" dirty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2428860" y="2786058"/>
          <a:ext cx="4244996" cy="400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1" name="Equation" r:id="rId3" imgW="2425680" imgH="228600" progId="Equation.DSMT4">
                  <p:embed/>
                </p:oleObj>
              </mc:Choice>
              <mc:Fallback>
                <p:oleObj name="Equation" r:id="rId3" imgW="24256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2786058"/>
                        <a:ext cx="4244996" cy="400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2500298" y="3357562"/>
          <a:ext cx="14224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2" name="Equation" r:id="rId5" imgW="812520" imgH="177480" progId="Equation.DSMT4">
                  <p:embed/>
                </p:oleObj>
              </mc:Choice>
              <mc:Fallback>
                <p:oleObj name="Equation" r:id="rId5" imgW="8125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3357562"/>
                        <a:ext cx="14224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2428860" y="3714752"/>
          <a:ext cx="63563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3" name="Equation" r:id="rId7" imgW="3632040" imgH="393480" progId="Equation.DSMT4">
                  <p:embed/>
                </p:oleObj>
              </mc:Choice>
              <mc:Fallback>
                <p:oleObj name="Equation" r:id="rId7" imgW="36320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3714752"/>
                        <a:ext cx="635635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376" name="Picture 8" descr="http://www.saedsayad.com/images/ANN_Sigmoid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14546" y="4357694"/>
            <a:ext cx="4314825" cy="2324101"/>
          </a:xfrm>
          <a:prstGeom prst="rect">
            <a:avLst/>
          </a:prstGeom>
          <a:noFill/>
        </p:spPr>
      </p:pic>
      <p:sp>
        <p:nvSpPr>
          <p:cNvPr id="8" name="文字方塊 7"/>
          <p:cNvSpPr txBox="1"/>
          <p:nvPr/>
        </p:nvSpPr>
        <p:spPr>
          <a:xfrm>
            <a:off x="6715140" y="6211669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Picture from: Google search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Neural </a:t>
            </a:r>
            <a:r>
              <a:rPr lang="en-US" altLang="zh-TW" dirty="0" smtClean="0"/>
              <a:t>Networks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Traditional Neural Network</a:t>
            </a: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altLang="zh-TW" dirty="0" smtClean="0"/>
              <a:t>Machine Learning</a:t>
            </a:r>
            <a:endParaRPr lang="zh-TW" altLang="en-US" dirty="0"/>
          </a:p>
        </p:txBody>
      </p:sp>
      <p:pic>
        <p:nvPicPr>
          <p:cNvPr id="60418" name="Picture 2" descr="http://www.texample.net/media/tikz/examples/PNG/neural-networ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000372"/>
            <a:ext cx="4762500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5257800"/>
          </a:xfrm>
        </p:spPr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/>
              <a:t>Introduction to Pattern Recognition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	 → </a:t>
            </a:r>
            <a:r>
              <a:rPr lang="en-US" altLang="zh-TW" sz="1600" dirty="0" smtClean="0">
                <a:solidFill>
                  <a:srgbClr val="FFC000"/>
                </a:solidFill>
              </a:rPr>
              <a:t>What is Pattern Recognition(PR)?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rgbClr val="FFC000"/>
                </a:solidFill>
              </a:rPr>
              <a:t>	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rgbClr val="FFC000"/>
                </a:solidFill>
              </a:rPr>
              <a:t>Four Major Approaches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rgbClr val="FFC000"/>
                </a:solidFill>
              </a:rPr>
              <a:t>	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rgbClr val="FFC000"/>
                </a:solidFill>
              </a:rPr>
              <a:t>PR system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rgbClr val="FFC000"/>
                </a:solidFill>
              </a:rPr>
              <a:t>	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rgbClr val="FFC000"/>
                </a:solidFill>
              </a:rPr>
              <a:t>Design Problem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rgbClr val="FFC000"/>
                </a:solidFill>
              </a:rPr>
              <a:t>	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rgbClr val="FFC000"/>
                </a:solidFill>
              </a:rPr>
              <a:t>Learning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Bayesian Decision Theory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Minimum-Error-Rate/MAP/ML/MD Classifier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Error Bounds Approach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err="1" smtClean="0">
                <a:solidFill>
                  <a:schemeClr val="tx1">
                    <a:lumMod val="50000"/>
                  </a:schemeClr>
                </a:solidFill>
              </a:rPr>
              <a:t>Minimax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 Criterion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Feature Reduction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Machine Learning</a:t>
            </a:r>
            <a:endParaRPr lang="en-US" altLang="zh-TW" sz="14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4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4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Support vector Machine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Neural Network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Fuzzy Logic Pattern Recognition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Conclusion</a:t>
            </a:r>
            <a:endParaRPr lang="zh-TW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/>
          <a:lstStyle/>
          <a:p>
            <a:r>
              <a:rPr lang="en-US" altLang="zh-TW" dirty="0" smtClean="0"/>
              <a:t>Neural </a:t>
            </a:r>
            <a:r>
              <a:rPr lang="en-US" altLang="zh-TW" dirty="0" smtClean="0"/>
              <a:t>Networks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Training :Back Propagation Algorithm</a:t>
            </a:r>
          </a:p>
          <a:p>
            <a:pPr lvl="2"/>
            <a:r>
              <a:rPr lang="en-US" altLang="zh-TW" dirty="0" smtClean="0"/>
              <a:t>Idea: Minimize the error function.</a:t>
            </a:r>
          </a:p>
          <a:p>
            <a:pPr lvl="2"/>
            <a:r>
              <a:rPr lang="en-US" altLang="zh-TW" dirty="0" smtClean="0"/>
              <a:t>Back propagate the error and update the weights.</a:t>
            </a:r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altLang="zh-TW" dirty="0" smtClean="0"/>
              <a:t>Machine Learning</a:t>
            </a:r>
            <a:endParaRPr lang="zh-TW" altLang="en-US" dirty="0"/>
          </a:p>
        </p:txBody>
      </p:sp>
      <p:pic>
        <p:nvPicPr>
          <p:cNvPr id="61455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876"/>
            <a:ext cx="5715040" cy="3174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1457" name="Object 17"/>
          <p:cNvGraphicFramePr>
            <a:graphicFrameLocks noChangeAspect="1"/>
          </p:cNvGraphicFramePr>
          <p:nvPr/>
        </p:nvGraphicFramePr>
        <p:xfrm>
          <a:off x="5715008" y="4286256"/>
          <a:ext cx="3428992" cy="369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7" name="Equation" r:id="rId4" imgW="4584600" imgH="520560" progId="Equation.DSMT4">
                  <p:embed/>
                </p:oleObj>
              </mc:Choice>
              <mc:Fallback>
                <p:oleObj name="Equation" r:id="rId4" imgW="4584600" imgH="52056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4286256"/>
                        <a:ext cx="3428992" cy="3698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8" name="Object 18"/>
          <p:cNvGraphicFramePr>
            <a:graphicFrameLocks noChangeAspect="1"/>
          </p:cNvGraphicFramePr>
          <p:nvPr/>
        </p:nvGraphicFramePr>
        <p:xfrm>
          <a:off x="5715008" y="3714752"/>
          <a:ext cx="89535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8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3714752"/>
                        <a:ext cx="89535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9" name="Object 19"/>
          <p:cNvGraphicFramePr>
            <a:graphicFrameLocks noChangeAspect="1"/>
          </p:cNvGraphicFramePr>
          <p:nvPr/>
        </p:nvGraphicFramePr>
        <p:xfrm>
          <a:off x="5682757" y="5572140"/>
          <a:ext cx="3461243" cy="4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9" name="Equation" r:id="rId8" imgW="5003640" imgH="571320" progId="Equation.DSMT4">
                  <p:embed/>
                </p:oleObj>
              </mc:Choice>
              <mc:Fallback>
                <p:oleObj name="Equation" r:id="rId8" imgW="5003640" imgH="57132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2757" y="5572140"/>
                        <a:ext cx="3461243" cy="4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0" name="Object 20"/>
          <p:cNvGraphicFramePr>
            <a:graphicFrameLocks noChangeAspect="1"/>
          </p:cNvGraphicFramePr>
          <p:nvPr/>
        </p:nvGraphicFramePr>
        <p:xfrm>
          <a:off x="5705475" y="4786313"/>
          <a:ext cx="2312436" cy="4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0" name="Equation" r:id="rId10" imgW="2666880" imgH="520560" progId="Equation.DSMT4">
                  <p:embed/>
                </p:oleObj>
              </mc:Choice>
              <mc:Fallback>
                <p:oleObj name="Equation" r:id="rId10" imgW="2666880" imgH="52056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475" y="4786313"/>
                        <a:ext cx="2312436" cy="4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1" name="Object 21"/>
          <p:cNvGraphicFramePr>
            <a:graphicFrameLocks noChangeAspect="1"/>
          </p:cNvGraphicFramePr>
          <p:nvPr/>
        </p:nvGraphicFramePr>
        <p:xfrm>
          <a:off x="5715008" y="4000504"/>
          <a:ext cx="1128712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1" name="Equation" r:id="rId12" imgW="863280" imgH="203040" progId="Equation.DSMT4">
                  <p:embed/>
                </p:oleObj>
              </mc:Choice>
              <mc:Fallback>
                <p:oleObj name="Equation" r:id="rId12" imgW="863280" imgH="20304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4000504"/>
                        <a:ext cx="1128712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2" name="Object 22"/>
          <p:cNvGraphicFramePr>
            <a:graphicFrameLocks noChangeAspect="1"/>
          </p:cNvGraphicFramePr>
          <p:nvPr/>
        </p:nvGraphicFramePr>
        <p:xfrm>
          <a:off x="5699125" y="5286375"/>
          <a:ext cx="116205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2" name="Equation" r:id="rId14" imgW="888840" imgH="203040" progId="Equation.DSMT4">
                  <p:embed/>
                </p:oleObj>
              </mc:Choice>
              <mc:Fallback>
                <p:oleObj name="Equation" r:id="rId14" imgW="888840" imgH="20304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5286375"/>
                        <a:ext cx="116205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4" name="Object 24"/>
          <p:cNvGraphicFramePr>
            <a:graphicFrameLocks noChangeAspect="1"/>
          </p:cNvGraphicFramePr>
          <p:nvPr/>
        </p:nvGraphicFramePr>
        <p:xfrm>
          <a:off x="5715008" y="6000768"/>
          <a:ext cx="1773926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3" name="Equation" r:id="rId16" imgW="1917360" imgH="419040" progId="Equation.DSMT4">
                  <p:embed/>
                </p:oleObj>
              </mc:Choice>
              <mc:Fallback>
                <p:oleObj name="Equation" r:id="rId16" imgW="1917360" imgH="41904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6000768"/>
                        <a:ext cx="1773926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矩形 30"/>
          <p:cNvSpPr/>
          <p:nvPr/>
        </p:nvSpPr>
        <p:spPr>
          <a:xfrm>
            <a:off x="6858016" y="4286256"/>
            <a:ext cx="714380" cy="28575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7143768" y="392906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error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Support Vector Machine(SVM)</a:t>
            </a:r>
          </a:p>
          <a:p>
            <a:pPr lvl="1"/>
            <a:r>
              <a:rPr lang="en-US" altLang="zh-TW" dirty="0" smtClean="0"/>
              <a:t>Supervised Learning</a:t>
            </a:r>
          </a:p>
          <a:p>
            <a:pPr lvl="1"/>
            <a:r>
              <a:rPr lang="en-US" altLang="zh-TW" dirty="0" smtClean="0"/>
              <a:t>Look for the appropriate </a:t>
            </a:r>
            <a:r>
              <a:rPr lang="en-US" altLang="zh-TW" dirty="0" smtClean="0">
                <a:solidFill>
                  <a:srgbClr val="FFFF00"/>
                </a:solidFill>
              </a:rPr>
              <a:t>hyper-plane</a:t>
            </a:r>
            <a:r>
              <a:rPr lang="en-US" altLang="zh-TW" dirty="0" smtClean="0"/>
              <a:t> to separate the data into different class.</a:t>
            </a:r>
          </a:p>
          <a:p>
            <a:pPr lvl="1"/>
            <a:r>
              <a:rPr lang="en-US" altLang="zh-TW" dirty="0" smtClean="0"/>
              <a:t>Less training time than the neural networks</a:t>
            </a: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Machine Learning</a:t>
            </a:r>
            <a:endParaRPr lang="zh-TW" altLang="en-US" dirty="0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000504"/>
            <a:ext cx="4000528" cy="268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901146" cy="4525963"/>
          </a:xfrm>
        </p:spPr>
        <p:txBody>
          <a:bodyPr/>
          <a:lstStyle/>
          <a:p>
            <a:r>
              <a:rPr lang="en-US" altLang="zh-TW" dirty="0" smtClean="0"/>
              <a:t>Support Vector Machine(SVM)</a:t>
            </a:r>
          </a:p>
          <a:p>
            <a:pPr lvl="1"/>
            <a:r>
              <a:rPr lang="en-US" altLang="zh-TW" dirty="0" smtClean="0"/>
              <a:t>Training:</a:t>
            </a:r>
          </a:p>
          <a:p>
            <a:pPr lvl="2"/>
            <a:r>
              <a:rPr lang="en-US" altLang="zh-TW" sz="2000" dirty="0" smtClean="0"/>
              <a:t>Idea: Maximize the margin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d+ and d-</a:t>
            </a:r>
          </a:p>
          <a:p>
            <a:pPr lvl="2"/>
            <a:r>
              <a:rPr lang="en-US" altLang="zh-TW" sz="2000" dirty="0" smtClean="0"/>
              <a:t>The data on the hyper-plane is called the “Support Vector”.</a:t>
            </a: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altLang="zh-TW" dirty="0" smtClean="0"/>
              <a:t>Machine Learning</a:t>
            </a:r>
            <a:endParaRPr lang="zh-TW" altLang="en-US" dirty="0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500414"/>
            <a:ext cx="429442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5143504" y="3857628"/>
          <a:ext cx="34036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2" name="Equation" r:id="rId5" imgW="2298600" imgH="482400" progId="Equation.DSMT4">
                  <p:embed/>
                </p:oleObj>
              </mc:Choice>
              <mc:Fallback>
                <p:oleObj name="Equation" r:id="rId5" imgW="2298600" imgH="482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3857628"/>
                        <a:ext cx="34036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4994282" y="4714883"/>
          <a:ext cx="39497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3" name="Equation" r:id="rId7" imgW="2730240" imgH="444240" progId="Equation.DSMT4">
                  <p:embed/>
                </p:oleObj>
              </mc:Choice>
              <mc:Fallback>
                <p:oleObj name="Equation" r:id="rId7" imgW="2730240" imgH="4442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82" y="4714883"/>
                        <a:ext cx="394970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3" name="Object 11"/>
          <p:cNvGraphicFramePr>
            <a:graphicFrameLocks noChangeAspect="1"/>
          </p:cNvGraphicFramePr>
          <p:nvPr/>
        </p:nvGraphicFramePr>
        <p:xfrm>
          <a:off x="5065720" y="5500701"/>
          <a:ext cx="255587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4" name="Equation" r:id="rId9" imgW="1765080" imgH="838080" progId="Equation.DSMT4">
                  <p:embed/>
                </p:oleObj>
              </mc:Choice>
              <mc:Fallback>
                <p:oleObj name="Equation" r:id="rId9" imgW="1765080" imgH="8380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720" y="5500701"/>
                        <a:ext cx="2555875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5257800"/>
          </a:xfrm>
        </p:spPr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Introduction to Pattern Recognition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	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What is Pattern Recognition(PR)?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Four Major Approaches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PR system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Design Problem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Learning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Bayesian Decision Theory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Minimum-Error-Rate/MAP/ML/MD Classifier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Error Bounds Approach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err="1" smtClean="0">
                <a:solidFill>
                  <a:schemeClr val="tx1">
                    <a:lumMod val="50000"/>
                  </a:schemeClr>
                </a:solidFill>
              </a:rPr>
              <a:t>Minimax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 Criterion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Feature Reduction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Machine Learning</a:t>
            </a:r>
            <a:endParaRPr lang="en-US" altLang="zh-TW" sz="14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4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4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Support vector Machine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Neural Network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/>
              <a:t>Fuzzy Logic Pattern Recognition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Conclusion</a:t>
            </a:r>
            <a:endParaRPr lang="zh-TW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is the Fuzzy set?</a:t>
            </a:r>
          </a:p>
          <a:p>
            <a:pPr lvl="1"/>
            <a:r>
              <a:rPr lang="en-US" altLang="zh-TW" dirty="0" smtClean="0"/>
              <a:t>Crisp Set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Fuzzy set</a:t>
            </a: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/>
          <a:lstStyle/>
          <a:p>
            <a:r>
              <a:rPr lang="en-US" altLang="zh-TW" dirty="0" smtClean="0"/>
              <a:t>Fuzzy Logic Pattern Recognition </a:t>
            </a:r>
            <a:endParaRPr lang="zh-TW" altLang="en-US" dirty="0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2285984" y="3357562"/>
          <a:ext cx="4500594" cy="444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7" name="Equation" r:id="rId3" imgW="2057400" imgH="203040" progId="Equation.DSMT4">
                  <p:embed/>
                </p:oleObj>
              </mc:Choice>
              <mc:Fallback>
                <p:oleObj name="Equation" r:id="rId3" imgW="205740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3357562"/>
                        <a:ext cx="4500594" cy="444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2214546" y="4643446"/>
          <a:ext cx="3890962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8" name="Equation" r:id="rId5" imgW="1777680" imgH="393480" progId="Equation.DSMT4">
                  <p:embed/>
                </p:oleObj>
              </mc:Choice>
              <mc:Fallback>
                <p:oleObj name="Equation" r:id="rId5" imgW="17776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4643446"/>
                        <a:ext cx="3890962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2214546" y="5643578"/>
          <a:ext cx="31686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9" name="Equation" r:id="rId7" imgW="1447560" imgH="228600" progId="Equation.DSMT4">
                  <p:embed/>
                </p:oleObj>
              </mc:Choice>
              <mc:Fallback>
                <p:oleObj name="Equation" r:id="rId7" imgW="14475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5643578"/>
                        <a:ext cx="31686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2214546" y="2786058"/>
          <a:ext cx="227806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0" name="Equation" r:id="rId9" imgW="1041120" imgH="203040" progId="Equation.DSMT4">
                  <p:embed/>
                </p:oleObj>
              </mc:Choice>
              <mc:Fallback>
                <p:oleObj name="Equation" r:id="rId9" imgW="104112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2786058"/>
                        <a:ext cx="2278063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5643570" y="5643578"/>
          <a:ext cx="3400418" cy="434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1" name="Equation" r:id="rId11" imgW="1790640" imgH="228600" progId="Equation.DSMT4">
                  <p:embed/>
                </p:oleObj>
              </mc:Choice>
              <mc:Fallback>
                <p:oleObj name="Equation" r:id="rId11" imgW="179064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5643578"/>
                        <a:ext cx="3400418" cy="434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An example of Fuzzy set:</a:t>
            </a:r>
          </a:p>
          <a:p>
            <a:pPr lvl="1"/>
            <a:r>
              <a:rPr lang="en-US" altLang="zh-TW" dirty="0" smtClean="0"/>
              <a:t>Age</a:t>
            </a: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901146" cy="1143000"/>
          </a:xfrm>
        </p:spPr>
        <p:txBody>
          <a:bodyPr/>
          <a:lstStyle/>
          <a:p>
            <a:r>
              <a:rPr lang="en-US" altLang="zh-TW" dirty="0" smtClean="0"/>
              <a:t>Fuzzy Logic Pattern Recognition </a:t>
            </a:r>
            <a:endParaRPr lang="zh-TW" altLang="en-US" dirty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143248"/>
            <a:ext cx="68580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文字方塊 5"/>
          <p:cNvSpPr txBox="1"/>
          <p:nvPr/>
        </p:nvSpPr>
        <p:spPr>
          <a:xfrm>
            <a:off x="2428860" y="328612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Young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43636" y="3214686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Old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14744" y="3286124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Middle age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58016" y="4929198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age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42844" y="648866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Picture from: [4]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972584" cy="4525963"/>
          </a:xfrm>
        </p:spPr>
        <p:txBody>
          <a:bodyPr/>
          <a:lstStyle/>
          <a:p>
            <a:r>
              <a:rPr lang="en-US" altLang="zh-TW" dirty="0" smtClean="0"/>
              <a:t>Fuzzy Inference</a:t>
            </a:r>
          </a:p>
          <a:p>
            <a:pPr lvl="1"/>
            <a:r>
              <a:rPr lang="en-US" altLang="zh-TW" sz="2800" dirty="0" smtClean="0"/>
              <a:t>Feature x={x</a:t>
            </a:r>
            <a:r>
              <a:rPr lang="en-US" altLang="zh-TW" sz="2800" baseline="-25000" dirty="0" smtClean="0"/>
              <a:t>1</a:t>
            </a:r>
            <a:r>
              <a:rPr lang="en-US" altLang="zh-TW" sz="2800" dirty="0" smtClean="0"/>
              <a:t> x</a:t>
            </a:r>
            <a:r>
              <a:rPr lang="en-US" altLang="zh-TW" sz="2800" baseline="-25000" dirty="0" smtClean="0"/>
              <a:t>2</a:t>
            </a:r>
            <a:r>
              <a:rPr lang="en-US" altLang="zh-TW" sz="2800" dirty="0" smtClean="0"/>
              <a:t> x</a:t>
            </a:r>
            <a:r>
              <a:rPr lang="en-US" altLang="zh-TW" sz="2800" baseline="-25000" dirty="0" smtClean="0"/>
              <a:t>3</a:t>
            </a:r>
            <a:r>
              <a:rPr lang="en-US" altLang="zh-TW" sz="2800" dirty="0" smtClean="0"/>
              <a:t> </a:t>
            </a:r>
            <a:r>
              <a:rPr lang="en-US" altLang="zh-TW" sz="2800" baseline="-25000" dirty="0" smtClean="0"/>
              <a:t>…</a:t>
            </a:r>
            <a:r>
              <a:rPr lang="en-US" altLang="zh-TW" sz="2800" dirty="0" smtClean="0"/>
              <a:t> x</a:t>
            </a:r>
            <a:r>
              <a:rPr lang="en-US" altLang="zh-TW" sz="2800" baseline="-25000" dirty="0" smtClean="0"/>
              <a:t>N-1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x</a:t>
            </a:r>
            <a:r>
              <a:rPr lang="en-US" altLang="zh-TW" sz="2800" baseline="-25000" dirty="0" err="1" smtClean="0"/>
              <a:t>N</a:t>
            </a:r>
            <a:r>
              <a:rPr lang="en-US" altLang="zh-TW" sz="2800" dirty="0" smtClean="0"/>
              <a:t> }</a:t>
            </a:r>
          </a:p>
          <a:p>
            <a:pPr lvl="2"/>
            <a:r>
              <a:rPr lang="en-US" altLang="zh-TW" dirty="0" smtClean="0"/>
              <a:t>If x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is A and x</a:t>
            </a:r>
            <a:r>
              <a:rPr lang="en-US" altLang="zh-TW" baseline="-25000" dirty="0" smtClean="0"/>
              <a:t>2 </a:t>
            </a:r>
            <a:r>
              <a:rPr lang="en-US" altLang="zh-TW" dirty="0" smtClean="0"/>
              <a:t>is B …., then y is ω</a:t>
            </a:r>
          </a:p>
          <a:p>
            <a:pPr lvl="2"/>
            <a:endParaRPr lang="en-US" altLang="zh-TW" dirty="0" smtClean="0"/>
          </a:p>
          <a:p>
            <a:pPr lvl="2"/>
            <a:r>
              <a:rPr lang="en-US" altLang="zh-TW" dirty="0" smtClean="0"/>
              <a:t>E.g. If Color = red and Shape = round, then y = tomato.</a:t>
            </a:r>
          </a:p>
          <a:p>
            <a:pPr lvl="1"/>
            <a:endParaRPr lang="en-US" altLang="zh-TW" sz="1000" dirty="0" smtClean="0"/>
          </a:p>
          <a:p>
            <a:pPr lvl="1"/>
            <a:r>
              <a:rPr lang="en-US" altLang="zh-TW" sz="2800" dirty="0" smtClean="0"/>
              <a:t>Another application:</a:t>
            </a:r>
          </a:p>
          <a:p>
            <a:pPr lvl="2"/>
            <a:r>
              <a:rPr lang="en-US" altLang="zh-TW" dirty="0" smtClean="0"/>
              <a:t>Fuzzy C-means Algorithm: Used in image segmentation</a:t>
            </a:r>
          </a:p>
          <a:p>
            <a:pPr lvl="3"/>
            <a:r>
              <a:rPr lang="en-US" altLang="zh-TW" dirty="0" smtClean="0"/>
              <a:t>Iterative method</a:t>
            </a:r>
          </a:p>
          <a:p>
            <a:pPr lvl="3"/>
            <a:r>
              <a:rPr lang="en-US" altLang="zh-TW" dirty="0" smtClean="0"/>
              <a:t>Use the weighted similarity</a:t>
            </a:r>
          </a:p>
          <a:p>
            <a:pPr lvl="4"/>
            <a:r>
              <a:rPr lang="en-US" altLang="zh-TW" dirty="0" smtClean="0"/>
              <a:t>Weight: The membership value of a pixel in  some cluster.</a:t>
            </a:r>
          </a:p>
          <a:p>
            <a:pPr lvl="4"/>
            <a:r>
              <a:rPr lang="en-US" altLang="zh-TW" dirty="0" smtClean="0"/>
              <a:t>Similarity: Inner product norm metric</a:t>
            </a:r>
          </a:p>
          <a:p>
            <a:pPr lvl="2">
              <a:buNone/>
            </a:pPr>
            <a:r>
              <a:rPr lang="en-US" altLang="zh-TW" dirty="0" smtClean="0"/>
              <a:t> </a:t>
            </a: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901146" cy="1143000"/>
          </a:xfrm>
        </p:spPr>
        <p:txBody>
          <a:bodyPr/>
          <a:lstStyle/>
          <a:p>
            <a:r>
              <a:rPr lang="en-US" altLang="zh-TW" dirty="0" smtClean="0"/>
              <a:t>Fuzzy Logic Pattern Recognition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5257800"/>
          </a:xfrm>
        </p:spPr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Introduction to Pattern Recognition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	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What is Pattern Recognition(PR)?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Four Major Approaches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PR system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Design Problem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Learning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Bayesian Decision Theory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Minimum-Error-Rate/MAP/ML/MD Classifier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Error Bounds Approach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err="1" smtClean="0">
                <a:solidFill>
                  <a:schemeClr val="tx1">
                    <a:lumMod val="50000"/>
                  </a:schemeClr>
                </a:solidFill>
              </a:rPr>
              <a:t>Minimax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 Criterion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Feature Reduction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Machine Learning</a:t>
            </a:r>
            <a:endParaRPr lang="en-US" altLang="zh-TW" sz="14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4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4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Support vector Machine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Neural Network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Fuzzy Logic Pattern Recognition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/>
              <a:t>Conclusion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en-US" altLang="zh-TW" sz="2400" dirty="0" smtClean="0"/>
              <a:t>Pattern recognition is nearly everywhere in our life, each case relevant to classification or detection  may be a topic of pattern recognition. 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Bayesian model use the statistical information to make the decision rule.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Feature reduction can increase the efficiency of PR system.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SVM has the advantage of less training time, and neural network has the advantage of high detection rate.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85786" y="2428868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[2]</a:t>
            </a:r>
            <a:r>
              <a:rPr lang="en-US" dirty="0" err="1" smtClean="0"/>
              <a:t>Nagalakshmi</a:t>
            </a:r>
            <a:r>
              <a:rPr lang="en-US" dirty="0"/>
              <a:t>, G., and S. </a:t>
            </a:r>
            <a:r>
              <a:rPr lang="en-US" dirty="0" err="1"/>
              <a:t>Jyothi</a:t>
            </a:r>
            <a:r>
              <a:rPr lang="en-US" dirty="0"/>
              <a:t>. "A Survey on Pattern Recognition using Fuzzy Clustering Approaches."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785786" y="1714488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[1]R. O. </a:t>
            </a:r>
            <a:r>
              <a:rPr lang="en-US" altLang="zh-TW" dirty="0" err="1" smtClean="0"/>
              <a:t>Duda</a:t>
            </a:r>
            <a:r>
              <a:rPr lang="en-US" altLang="zh-TW" dirty="0" smtClean="0"/>
              <a:t>, P. E. Hart, and D. G. Stork, </a:t>
            </a:r>
            <a:r>
              <a:rPr lang="en-US" altLang="zh-TW" i="1" dirty="0" smtClean="0"/>
              <a:t>Pattern Classification</a:t>
            </a:r>
            <a:r>
              <a:rPr lang="en-US" altLang="zh-TW" dirty="0" smtClean="0"/>
              <a:t>, ed. John Wiley &amp; Sons, 2001.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85786" y="3286124"/>
            <a:ext cx="835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[3]</a:t>
            </a:r>
            <a:r>
              <a:rPr lang="en-US" dirty="0"/>
              <a:t> Yi-Ping </a:t>
            </a:r>
            <a:r>
              <a:rPr lang="en-US" dirty="0" smtClean="0"/>
              <a:t>Hung, “Pattern Classification and analysis” ,NTU </a:t>
            </a:r>
            <a:r>
              <a:rPr lang="en-US" dirty="0" err="1" smtClean="0"/>
              <a:t>Ceiba</a:t>
            </a:r>
            <a:r>
              <a:rPr lang="en-US" dirty="0" smtClean="0"/>
              <a:t>, Lecture note.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785786" y="3929066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[4] Pei-</a:t>
            </a:r>
            <a:r>
              <a:rPr lang="en-US" dirty="0" err="1" smtClean="0"/>
              <a:t>Hwa</a:t>
            </a:r>
            <a:r>
              <a:rPr lang="en-US" dirty="0" smtClean="0"/>
              <a:t> Huang, “Fuzzy system” , NTOU </a:t>
            </a:r>
            <a:r>
              <a:rPr lang="en-US" dirty="0" err="1" smtClean="0"/>
              <a:t>moodle</a:t>
            </a:r>
            <a:r>
              <a:rPr lang="en-US" dirty="0" smtClean="0"/>
              <a:t>, Lecture note.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785786" y="4500570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[5] </a:t>
            </a:r>
            <a:r>
              <a:rPr lang="en-US" dirty="0"/>
              <a:t>Ken-Yi </a:t>
            </a:r>
            <a:r>
              <a:rPr lang="en-US" dirty="0" smtClean="0"/>
              <a:t>Lee, ”Support Vector Machine tutorial “ , NTU, available from:</a:t>
            </a:r>
          </a:p>
          <a:p>
            <a:r>
              <a:rPr lang="en-US" dirty="0"/>
              <a:t>http://www.cmlab.csie.ntu.edu.tw/~cyy/learning/tutorials/SVM1.pdf</a:t>
            </a:r>
            <a:r>
              <a:rPr lang="en-US" dirty="0" smtClean="0"/>
              <a:t>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15488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Introduction to Pattern Recognition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is Pattern Recognition(PR)?</a:t>
            </a:r>
          </a:p>
          <a:p>
            <a:endParaRPr lang="en-US" altLang="zh-TW" sz="1400" dirty="0" smtClean="0"/>
          </a:p>
          <a:p>
            <a:pPr lvl="1"/>
            <a:r>
              <a:rPr lang="en-US" altLang="zh-TW" sz="2000" dirty="0" smtClean="0"/>
              <a:t>PR is </a:t>
            </a:r>
            <a:r>
              <a:rPr lang="en-US" altLang="zh-TW" sz="2000" dirty="0" smtClean="0">
                <a:solidFill>
                  <a:srgbClr val="FF0000"/>
                </a:solidFill>
              </a:rPr>
              <a:t>the act </a:t>
            </a:r>
            <a:r>
              <a:rPr lang="en-US" altLang="zh-TW" sz="2000" dirty="0" smtClean="0"/>
              <a:t>of taking in raw data and taking an action based on the “</a:t>
            </a:r>
            <a:r>
              <a:rPr lang="en-US" altLang="zh-TW" sz="2000" dirty="0" smtClean="0">
                <a:solidFill>
                  <a:srgbClr val="FFC000"/>
                </a:solidFill>
              </a:rPr>
              <a:t>category</a:t>
            </a:r>
            <a:r>
              <a:rPr lang="en-US" altLang="zh-TW" sz="2000" dirty="0" smtClean="0"/>
              <a:t>” of the pattern</a:t>
            </a:r>
          </a:p>
          <a:p>
            <a:pPr lvl="1"/>
            <a:endParaRPr lang="en-US" altLang="zh-TW" sz="800" dirty="0" smtClean="0"/>
          </a:p>
          <a:p>
            <a:pPr lvl="2"/>
            <a:r>
              <a:rPr lang="en-US" altLang="zh-TW" sz="1800" dirty="0" smtClean="0"/>
              <a:t>Hence, we also use </a:t>
            </a:r>
            <a:r>
              <a:rPr lang="en-US" altLang="zh-TW" sz="1800" dirty="0" smtClean="0">
                <a:solidFill>
                  <a:srgbClr val="FFC000"/>
                </a:solidFill>
              </a:rPr>
              <a:t>Pattern Classification </a:t>
            </a:r>
            <a:r>
              <a:rPr lang="en-US" altLang="zh-TW" sz="1800" dirty="0" smtClean="0"/>
              <a:t>instead of Pattern recognition</a:t>
            </a:r>
          </a:p>
          <a:p>
            <a:pPr lvl="2"/>
            <a:r>
              <a:rPr lang="en-US" altLang="zh-TW" sz="1800" dirty="0" smtClean="0"/>
              <a:t>Not only restrict </a:t>
            </a:r>
            <a:r>
              <a:rPr lang="en-US" altLang="zh-TW" sz="1800" dirty="0" smtClean="0"/>
              <a:t>to </a:t>
            </a:r>
            <a:r>
              <a:rPr lang="en-US" altLang="zh-TW" sz="1800" dirty="0" smtClean="0"/>
              <a:t>“image”.</a:t>
            </a:r>
          </a:p>
          <a:p>
            <a:pPr lvl="1"/>
            <a:endParaRPr lang="en-US" altLang="zh-TW" sz="2000" dirty="0" smtClean="0"/>
          </a:p>
          <a:p>
            <a:pPr lvl="1"/>
            <a:r>
              <a:rPr lang="en-US" altLang="zh-TW" sz="2000" dirty="0" smtClean="0"/>
              <a:t>PR is the </a:t>
            </a:r>
            <a:r>
              <a:rPr lang="en-US" altLang="zh-TW" sz="2000" dirty="0" smtClean="0">
                <a:solidFill>
                  <a:srgbClr val="FF0000"/>
                </a:solidFill>
              </a:rPr>
              <a:t>research area </a:t>
            </a:r>
            <a:r>
              <a:rPr lang="en-US" altLang="zh-TW" sz="2000" dirty="0" smtClean="0"/>
              <a:t>that studies the operation and design of systems that recognize patterns in data.</a:t>
            </a:r>
            <a:endParaRPr lang="zh-TW" altLang="en-US" sz="2000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2976" y="2714620"/>
            <a:ext cx="7467600" cy="1143000"/>
          </a:xfrm>
        </p:spPr>
        <p:txBody>
          <a:bodyPr/>
          <a:lstStyle/>
          <a:p>
            <a:r>
              <a:rPr lang="en-US" altLang="zh-TW" dirty="0" smtClean="0"/>
              <a:t>Thank you for your attention!!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Four Major Approaches</a:t>
            </a:r>
          </a:p>
          <a:p>
            <a:endParaRPr lang="en-US" altLang="zh-TW" sz="1400" smtClean="0"/>
          </a:p>
          <a:p>
            <a:pPr lvl="1"/>
            <a:r>
              <a:rPr lang="en-US" altLang="zh-TW" smtClean="0"/>
              <a:t>Statistical P.R.(Decision Theoretic P.R.)</a:t>
            </a:r>
          </a:p>
          <a:p>
            <a:pPr lvl="1"/>
            <a:endParaRPr lang="en-US" altLang="zh-TW" sz="1400" smtClean="0"/>
          </a:p>
          <a:p>
            <a:pPr lvl="1"/>
            <a:r>
              <a:rPr lang="en-US" altLang="zh-TW" smtClean="0"/>
              <a:t>Structural P.R.(Syntactic P.R.)</a:t>
            </a:r>
          </a:p>
          <a:p>
            <a:pPr lvl="2"/>
            <a:r>
              <a:rPr lang="en-US" altLang="zh-TW" sz="1800" smtClean="0">
                <a:solidFill>
                  <a:srgbClr val="FFC000"/>
                </a:solidFill>
              </a:rPr>
              <a:t>Grammar, String , tree and relation between each components</a:t>
            </a:r>
          </a:p>
          <a:p>
            <a:pPr lvl="1"/>
            <a:endParaRPr lang="en-US" altLang="zh-TW" sz="1400" smtClean="0"/>
          </a:p>
          <a:p>
            <a:pPr lvl="1"/>
            <a:r>
              <a:rPr lang="en-US" altLang="zh-TW" smtClean="0"/>
              <a:t>Neural P.R.</a:t>
            </a:r>
          </a:p>
          <a:p>
            <a:pPr lvl="1"/>
            <a:endParaRPr lang="en-US" altLang="zh-TW" sz="1400" smtClean="0"/>
          </a:p>
          <a:p>
            <a:pPr lvl="1"/>
            <a:r>
              <a:rPr lang="en-US" altLang="zh-TW" smtClean="0"/>
              <a:t>Fuzzy Logic P.R.</a:t>
            </a:r>
            <a:endParaRPr lang="zh-TW" altLang="en-US" smtClean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615488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Introduction to Pattern Recognition</a:t>
            </a:r>
            <a:br>
              <a:rPr lang="en-US" altLang="zh-TW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624" y="1571625"/>
            <a:ext cx="8001027" cy="4929209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/>
              <a:t>PR system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smtClean="0"/>
              <a:t>Sensing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altLang="zh-TW" sz="1600" dirty="0" smtClean="0"/>
              <a:t>Sounds</a:t>
            </a:r>
            <a:r>
              <a:rPr lang="en-US" altLang="zh-TW" sz="1600" dirty="0" smtClean="0">
                <a:ea typeface="新細明體"/>
              </a:rPr>
              <a:t>→1D signal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altLang="zh-TW" sz="1600" dirty="0" smtClean="0">
                <a:ea typeface="新細明體"/>
              </a:rPr>
              <a:t>Image  →2D signal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altLang="zh-TW" sz="1600" dirty="0" err="1" smtClean="0">
                <a:ea typeface="新細明體"/>
              </a:rPr>
              <a:t>Vedio,etc</a:t>
            </a:r>
            <a:r>
              <a:rPr lang="en-US" altLang="zh-TW" sz="1600" dirty="0" smtClean="0">
                <a:ea typeface="新細明體"/>
              </a:rPr>
              <a:t>…</a:t>
            </a:r>
            <a:endParaRPr lang="en-US" altLang="zh-TW" sz="1800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800" dirty="0" smtClean="0"/>
              <a:t>Segmentation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altLang="zh-TW" sz="1400" dirty="0" smtClean="0"/>
              <a:t>Remove the background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600" dirty="0" smtClean="0"/>
              <a:t>Feature extraction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altLang="zh-TW" sz="1200" dirty="0" smtClean="0"/>
              <a:t>E.g. length, gender , etc.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600" dirty="0" smtClean="0"/>
              <a:t>Classification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altLang="zh-TW" sz="1400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1600" dirty="0" smtClean="0"/>
              <a:t>Post-processing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altLang="zh-TW" sz="1600" dirty="0" smtClean="0"/>
              <a:t>This stage is Domain dependent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altLang="zh-TW" sz="1600" dirty="0" smtClean="0"/>
              <a:t>E.g. Symptom and treatment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altLang="zh-TW" sz="1600" dirty="0" smtClean="0"/>
              <a:t>Need expert Knowledge</a:t>
            </a: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186988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Introduction to Pattern Recognition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072188" y="1857375"/>
            <a:ext cx="1571625" cy="50006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3317" name="文字方塊 5"/>
          <p:cNvSpPr txBox="1">
            <a:spLocks noChangeArrowheads="1"/>
          </p:cNvSpPr>
          <p:nvPr/>
        </p:nvSpPr>
        <p:spPr bwMode="auto">
          <a:xfrm>
            <a:off x="6429375" y="1928813"/>
            <a:ext cx="1285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400">
                <a:ea typeface="微軟正黑體" pitchFamily="34" charset="-120"/>
              </a:rPr>
              <a:t>Sensing</a:t>
            </a:r>
            <a:endParaRPr kumimoji="0" lang="zh-TW" altLang="en-US" sz="1400">
              <a:ea typeface="微軟正黑體" pitchFamily="34" charset="-120"/>
            </a:endParaRPr>
          </a:p>
        </p:txBody>
      </p:sp>
      <p:cxnSp>
        <p:nvCxnSpPr>
          <p:cNvPr id="8" name="直線單箭頭接點 7"/>
          <p:cNvCxnSpPr>
            <a:stCxn id="5" idx="2"/>
          </p:cNvCxnSpPr>
          <p:nvPr/>
        </p:nvCxnSpPr>
        <p:spPr>
          <a:xfrm rot="5400000">
            <a:off x="6644481" y="2570957"/>
            <a:ext cx="42862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072188" y="2786063"/>
            <a:ext cx="1571625" cy="500062"/>
          </a:xfrm>
          <a:prstGeom prst="rect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FFC000"/>
              </a:solidFill>
            </a:endParaRPr>
          </a:p>
        </p:txBody>
      </p:sp>
      <p:sp>
        <p:nvSpPr>
          <p:cNvPr id="13320" name="文字方塊 9"/>
          <p:cNvSpPr txBox="1">
            <a:spLocks noChangeArrowheads="1"/>
          </p:cNvSpPr>
          <p:nvPr/>
        </p:nvSpPr>
        <p:spPr bwMode="auto">
          <a:xfrm>
            <a:off x="6215063" y="2857500"/>
            <a:ext cx="1285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400">
                <a:ea typeface="微軟正黑體" pitchFamily="34" charset="-120"/>
              </a:rPr>
              <a:t>segmentation</a:t>
            </a:r>
            <a:endParaRPr kumimoji="0" lang="zh-TW" altLang="en-US" sz="1400">
              <a:ea typeface="微軟正黑體" pitchFamily="34" charset="-120"/>
            </a:endParaRPr>
          </a:p>
        </p:txBody>
      </p:sp>
      <p:cxnSp>
        <p:nvCxnSpPr>
          <p:cNvPr id="11" name="直線單箭頭接點 10"/>
          <p:cNvCxnSpPr>
            <a:stCxn id="9" idx="2"/>
          </p:cNvCxnSpPr>
          <p:nvPr/>
        </p:nvCxnSpPr>
        <p:spPr>
          <a:xfrm rot="5400000">
            <a:off x="6643687" y="3500438"/>
            <a:ext cx="430213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072188" y="3714750"/>
            <a:ext cx="1571625" cy="500063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3323" name="文字方塊 12"/>
          <p:cNvSpPr txBox="1">
            <a:spLocks noChangeArrowheads="1"/>
          </p:cNvSpPr>
          <p:nvPr/>
        </p:nvSpPr>
        <p:spPr bwMode="auto">
          <a:xfrm>
            <a:off x="6072188" y="3786188"/>
            <a:ext cx="2500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400">
                <a:ea typeface="微軟正黑體" pitchFamily="34" charset="-120"/>
              </a:rPr>
              <a:t>Feature extraction</a:t>
            </a:r>
            <a:endParaRPr kumimoji="0" lang="zh-TW" altLang="en-US" sz="1400">
              <a:ea typeface="微軟正黑體" pitchFamily="34" charset="-120"/>
            </a:endParaRPr>
          </a:p>
        </p:txBody>
      </p:sp>
      <p:cxnSp>
        <p:nvCxnSpPr>
          <p:cNvPr id="14" name="直線單箭頭接點 13"/>
          <p:cNvCxnSpPr>
            <a:stCxn id="12" idx="2"/>
          </p:cNvCxnSpPr>
          <p:nvPr/>
        </p:nvCxnSpPr>
        <p:spPr>
          <a:xfrm rot="5400000">
            <a:off x="6644481" y="4429919"/>
            <a:ext cx="42862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072188" y="4643438"/>
            <a:ext cx="1571625" cy="5000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3326" name="文字方塊 15"/>
          <p:cNvSpPr txBox="1">
            <a:spLocks noChangeArrowheads="1"/>
          </p:cNvSpPr>
          <p:nvPr/>
        </p:nvSpPr>
        <p:spPr bwMode="auto">
          <a:xfrm>
            <a:off x="6215063" y="4714875"/>
            <a:ext cx="1285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400">
                <a:ea typeface="微軟正黑體" pitchFamily="34" charset="-120"/>
              </a:rPr>
              <a:t>Classification</a:t>
            </a:r>
            <a:endParaRPr kumimoji="0" lang="zh-TW" altLang="en-US" sz="1400">
              <a:ea typeface="微軟正黑體" pitchFamily="34" charset="-120"/>
            </a:endParaRPr>
          </a:p>
        </p:txBody>
      </p:sp>
      <p:cxnSp>
        <p:nvCxnSpPr>
          <p:cNvPr id="17" name="直線單箭頭接點 16"/>
          <p:cNvCxnSpPr>
            <a:stCxn id="15" idx="2"/>
          </p:cNvCxnSpPr>
          <p:nvPr/>
        </p:nvCxnSpPr>
        <p:spPr>
          <a:xfrm rot="5400000">
            <a:off x="6644481" y="5358607"/>
            <a:ext cx="42862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6072188" y="5572125"/>
            <a:ext cx="1571625" cy="500063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3329" name="文字方塊 18"/>
          <p:cNvSpPr txBox="1">
            <a:spLocks noChangeArrowheads="1"/>
          </p:cNvSpPr>
          <p:nvPr/>
        </p:nvSpPr>
        <p:spPr bwMode="auto">
          <a:xfrm>
            <a:off x="6143625" y="5643563"/>
            <a:ext cx="2071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400">
                <a:ea typeface="微軟正黑體" pitchFamily="34" charset="-120"/>
              </a:rPr>
              <a:t>Post-processing</a:t>
            </a:r>
            <a:endParaRPr kumimoji="0" lang="zh-TW" altLang="en-US" sz="1400">
              <a:ea typeface="微軟正黑體" pitchFamily="34" charset="-120"/>
            </a:endParaRPr>
          </a:p>
        </p:txBody>
      </p:sp>
      <p:cxnSp>
        <p:nvCxnSpPr>
          <p:cNvPr id="20" name="直線單箭頭接點 19"/>
          <p:cNvCxnSpPr>
            <a:stCxn id="18" idx="2"/>
          </p:cNvCxnSpPr>
          <p:nvPr/>
        </p:nvCxnSpPr>
        <p:spPr>
          <a:xfrm rot="5400000">
            <a:off x="6644481" y="6287294"/>
            <a:ext cx="42862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rot="5400000">
            <a:off x="6644481" y="1642269"/>
            <a:ext cx="42862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2" name="文字方塊 22"/>
          <p:cNvSpPr txBox="1">
            <a:spLocks noChangeArrowheads="1"/>
          </p:cNvSpPr>
          <p:nvPr/>
        </p:nvSpPr>
        <p:spPr bwMode="auto">
          <a:xfrm>
            <a:off x="6572250" y="1143000"/>
            <a:ext cx="1285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400">
                <a:ea typeface="微軟正黑體" pitchFamily="34" charset="-120"/>
              </a:rPr>
              <a:t>input</a:t>
            </a:r>
            <a:endParaRPr kumimoji="0" lang="zh-TW" altLang="en-US" sz="1400">
              <a:ea typeface="微軟正黑體" pitchFamily="34" charset="-120"/>
            </a:endParaRPr>
          </a:p>
        </p:txBody>
      </p:sp>
      <p:sp>
        <p:nvSpPr>
          <p:cNvPr id="13333" name="文字方塊 23"/>
          <p:cNvSpPr txBox="1">
            <a:spLocks noChangeArrowheads="1"/>
          </p:cNvSpPr>
          <p:nvPr/>
        </p:nvSpPr>
        <p:spPr bwMode="auto">
          <a:xfrm>
            <a:off x="6500813" y="6550025"/>
            <a:ext cx="1285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400">
                <a:ea typeface="微軟正黑體" pitchFamily="34" charset="-120"/>
              </a:rPr>
              <a:t>decision</a:t>
            </a:r>
            <a:endParaRPr kumimoji="0" lang="zh-TW" altLang="en-US" sz="1400"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317" grpId="0"/>
      <p:bldP spid="9" grpId="0" animBg="1"/>
      <p:bldP spid="13320" grpId="0"/>
      <p:bldP spid="12" grpId="0" animBg="1"/>
      <p:bldP spid="13323" grpId="0"/>
      <p:bldP spid="15" grpId="0" animBg="1"/>
      <p:bldP spid="13326" grpId="0"/>
      <p:bldP spid="18" grpId="0" animBg="1"/>
      <p:bldP spid="13329" grpId="0"/>
      <p:bldP spid="13332" grpId="0"/>
      <p:bldP spid="133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Design Problem</a:t>
            </a:r>
          </a:p>
          <a:p>
            <a:pPr lvl="1"/>
            <a:r>
              <a:rPr lang="en-US" altLang="zh-TW" sz="2000" smtClean="0"/>
              <a:t>Collect Data </a:t>
            </a:r>
          </a:p>
          <a:p>
            <a:pPr lvl="2"/>
            <a:r>
              <a:rPr lang="en-US" altLang="zh-TW" sz="1600" smtClean="0"/>
              <a:t>Time Consuming</a:t>
            </a:r>
          </a:p>
          <a:p>
            <a:pPr lvl="1"/>
            <a:r>
              <a:rPr lang="en-US" altLang="zh-TW" sz="2000" smtClean="0"/>
              <a:t>Choose Features</a:t>
            </a:r>
          </a:p>
          <a:p>
            <a:pPr lvl="1"/>
            <a:endParaRPr lang="en-US" altLang="zh-TW" sz="2000" smtClean="0"/>
          </a:p>
          <a:p>
            <a:pPr lvl="1"/>
            <a:r>
              <a:rPr lang="en-US" altLang="zh-TW" sz="2000" smtClean="0"/>
              <a:t>Choose Model</a:t>
            </a:r>
          </a:p>
          <a:p>
            <a:pPr lvl="1"/>
            <a:endParaRPr lang="en-US" altLang="zh-TW" sz="2000" smtClean="0"/>
          </a:p>
          <a:p>
            <a:pPr lvl="1"/>
            <a:r>
              <a:rPr lang="en-US" altLang="zh-TW" sz="2000" smtClean="0"/>
              <a:t>Train Classifier</a:t>
            </a:r>
          </a:p>
          <a:p>
            <a:pPr lvl="1"/>
            <a:endParaRPr lang="en-US" altLang="zh-TW" sz="2000" smtClean="0"/>
          </a:p>
          <a:p>
            <a:pPr lvl="1"/>
            <a:r>
              <a:rPr lang="en-US" altLang="zh-TW" sz="2000" smtClean="0"/>
              <a:t>Curse of the dimensionality</a:t>
            </a:r>
            <a:endParaRPr lang="zh-TW" altLang="en-US" sz="2000" smtClean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186988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Introduction to Pattern Recognition</a:t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000108"/>
            <a:ext cx="8358246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00108"/>
            <a:ext cx="8429625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428596" y="657227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From:[3]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7758138" cy="4525963"/>
          </a:xfrm>
        </p:spPr>
        <p:txBody>
          <a:bodyPr/>
          <a:lstStyle/>
          <a:p>
            <a:r>
              <a:rPr lang="en-US" altLang="zh-TW" dirty="0" smtClean="0"/>
              <a:t>Learning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Supervised Learning</a:t>
            </a:r>
          </a:p>
          <a:p>
            <a:pPr lvl="2"/>
            <a:r>
              <a:rPr lang="en-US" altLang="zh-TW" dirty="0" smtClean="0"/>
              <a:t>Category label for each pattern in the training set is provided.</a:t>
            </a:r>
          </a:p>
          <a:p>
            <a:pPr lvl="2"/>
            <a:endParaRPr lang="en-US" altLang="zh-TW" sz="1100" dirty="0" smtClean="0"/>
          </a:p>
          <a:p>
            <a:pPr lvl="1"/>
            <a:r>
              <a:rPr lang="en-US" altLang="zh-TW" dirty="0" smtClean="0"/>
              <a:t>Unsupervised Learning</a:t>
            </a:r>
          </a:p>
          <a:p>
            <a:pPr lvl="2"/>
            <a:r>
              <a:rPr lang="en-US" altLang="zh-TW" dirty="0" smtClean="0"/>
              <a:t>The system forms clusters or “natural groupings” of input patterns.</a:t>
            </a: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186988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Introduction to Pattern Recognition</a:t>
            </a:r>
            <a:br>
              <a:rPr lang="en-US" altLang="zh-TW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5257800"/>
          </a:xfrm>
        </p:spPr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Introduction to Pattern Recognition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	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What is Pattern Recognition(PR)?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Four Major Approaches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PR system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Design Problem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Learning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/>
              <a:t>Bayesian Decision Theory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/>
              <a:t>	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rgbClr val="FFC000"/>
                </a:solidFill>
              </a:rPr>
              <a:t>Minimum-Error-Rate/MAP/ML/MD Classifier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rgbClr val="FFC000"/>
                </a:solidFill>
              </a:rPr>
              <a:t>	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rgbClr val="FFC000"/>
                </a:solidFill>
              </a:rPr>
              <a:t>Error Bounds Approach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rgbClr val="FFC000"/>
                </a:solidFill>
              </a:rPr>
              <a:t>	</a:t>
            </a:r>
            <a:r>
              <a:rPr lang="en-US" altLang="zh-TW" sz="1600" dirty="0" smtClean="0">
                <a:solidFill>
                  <a:srgbClr val="FFC000"/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err="1" smtClean="0">
                <a:solidFill>
                  <a:srgbClr val="FFC000"/>
                </a:solidFill>
              </a:rPr>
              <a:t>Minimax</a:t>
            </a:r>
            <a:r>
              <a:rPr lang="en-US" altLang="zh-TW" sz="1600" dirty="0" smtClean="0">
                <a:solidFill>
                  <a:srgbClr val="FFC000"/>
                </a:solidFill>
              </a:rPr>
              <a:t> Criterion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Feature Reduction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Machine Learning</a:t>
            </a:r>
            <a:endParaRPr lang="en-US" altLang="zh-TW" sz="14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4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4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Support vector Machine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  <a:latin typeface="新細明體"/>
                <a:ea typeface="新細明體"/>
              </a:rPr>
              <a:t> → </a:t>
            </a:r>
            <a:r>
              <a:rPr lang="en-US" altLang="zh-TW" sz="1600" dirty="0" smtClean="0">
                <a:solidFill>
                  <a:schemeClr val="tx1">
                    <a:lumMod val="50000"/>
                  </a:schemeClr>
                </a:solidFill>
              </a:rPr>
              <a:t>Neural Network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Fuzzy Logic Pattern Recognition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</a:rPr>
              <a:t>Conclusion</a:t>
            </a:r>
            <a:endParaRPr lang="zh-TW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2154</TotalTime>
  <Words>1194</Words>
  <Application>Microsoft Office PowerPoint</Application>
  <PresentationFormat>如螢幕大小 (4:3)</PresentationFormat>
  <Paragraphs>384</Paragraphs>
  <Slides>40</Slides>
  <Notes>5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9" baseType="lpstr">
      <vt:lpstr>HGｺﾞｼｯｸM</vt:lpstr>
      <vt:lpstr>微軟正黑體</vt:lpstr>
      <vt:lpstr>新細明體</vt:lpstr>
      <vt:lpstr>Arial</vt:lpstr>
      <vt:lpstr>Calibri</vt:lpstr>
      <vt:lpstr>Franklin Gothic Book</vt:lpstr>
      <vt:lpstr>Wingdings 2</vt:lpstr>
      <vt:lpstr>科技</vt:lpstr>
      <vt:lpstr>Equation</vt:lpstr>
      <vt:lpstr>An introduction to pattern recognition</vt:lpstr>
      <vt:lpstr>Outline</vt:lpstr>
      <vt:lpstr>Outline</vt:lpstr>
      <vt:lpstr>Introduction to Pattern Recognition </vt:lpstr>
      <vt:lpstr>Introduction to Pattern Recognition </vt:lpstr>
      <vt:lpstr>Introduction to Pattern Recognition </vt:lpstr>
      <vt:lpstr>Introduction to Pattern Recognition </vt:lpstr>
      <vt:lpstr>Introduction to Pattern Recognition </vt:lpstr>
      <vt:lpstr>Outline</vt:lpstr>
      <vt:lpstr>Bayesian Decision Theory</vt:lpstr>
      <vt:lpstr>Bayesian Decision Theory</vt:lpstr>
      <vt:lpstr>Bayesian Decision Theory</vt:lpstr>
      <vt:lpstr>Bayesian Decision Theory</vt:lpstr>
      <vt:lpstr>Bayesian Decision Theory</vt:lpstr>
      <vt:lpstr>Bayesian Decision Theory</vt:lpstr>
      <vt:lpstr>Bayesian Decision Theory</vt:lpstr>
      <vt:lpstr>Bayesian Decision Theory</vt:lpstr>
      <vt:lpstr>Outline</vt:lpstr>
      <vt:lpstr>Feature Reduction</vt:lpstr>
      <vt:lpstr>Feature Reduction</vt:lpstr>
      <vt:lpstr>Feature Reduction</vt:lpstr>
      <vt:lpstr>Feature Reduction</vt:lpstr>
      <vt:lpstr>Feature Reduction</vt:lpstr>
      <vt:lpstr>Feature Reduction</vt:lpstr>
      <vt:lpstr>Feature Reduction</vt:lpstr>
      <vt:lpstr>Outline</vt:lpstr>
      <vt:lpstr>Machine Learning</vt:lpstr>
      <vt:lpstr>Machine Learning</vt:lpstr>
      <vt:lpstr>Machine Learning</vt:lpstr>
      <vt:lpstr>Machine Learning</vt:lpstr>
      <vt:lpstr>Machine Learning</vt:lpstr>
      <vt:lpstr>Machine Learning</vt:lpstr>
      <vt:lpstr>Outline</vt:lpstr>
      <vt:lpstr>Fuzzy Logic Pattern Recognition </vt:lpstr>
      <vt:lpstr>Fuzzy Logic Pattern Recognition </vt:lpstr>
      <vt:lpstr>Fuzzy Logic Pattern Recognition </vt:lpstr>
      <vt:lpstr>Outline</vt:lpstr>
      <vt:lpstr>Conclusion</vt:lpstr>
      <vt:lpstr>Reference</vt:lpstr>
      <vt:lpstr>Thank you for your attention!!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juin</dc:creator>
  <cp:lastModifiedBy>MD531</cp:lastModifiedBy>
  <cp:revision>141</cp:revision>
  <dcterms:created xsi:type="dcterms:W3CDTF">2016-01-17T00:12:54Z</dcterms:created>
  <dcterms:modified xsi:type="dcterms:W3CDTF">2016-01-20T07:48:40Z</dcterms:modified>
</cp:coreProperties>
</file>