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76" r:id="rId5"/>
    <p:sldId id="286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74" r:id="rId15"/>
    <p:sldId id="278" r:id="rId16"/>
    <p:sldId id="267" r:id="rId17"/>
    <p:sldId id="268" r:id="rId18"/>
    <p:sldId id="269" r:id="rId19"/>
    <p:sldId id="279" r:id="rId20"/>
    <p:sldId id="275" r:id="rId21"/>
    <p:sldId id="280" r:id="rId22"/>
    <p:sldId id="270" r:id="rId23"/>
    <p:sldId id="271" r:id="rId24"/>
    <p:sldId id="281" r:id="rId25"/>
    <p:sldId id="272" r:id="rId26"/>
    <p:sldId id="282" r:id="rId27"/>
    <p:sldId id="283" r:id="rId28"/>
    <p:sldId id="285" r:id="rId29"/>
    <p:sldId id="284" r:id="rId30"/>
    <p:sldId id="277" r:id="rId31"/>
    <p:sldId id="287" r:id="rId32"/>
    <p:sldId id="290" r:id="rId33"/>
    <p:sldId id="291" r:id="rId34"/>
    <p:sldId id="289" r:id="rId35"/>
    <p:sldId id="292" r:id="rId36"/>
    <p:sldId id="294" r:id="rId37"/>
    <p:sldId id="297" r:id="rId38"/>
    <p:sldId id="295" r:id="rId39"/>
    <p:sldId id="296" r:id="rId40"/>
    <p:sldId id="309" r:id="rId41"/>
    <p:sldId id="299" r:id="rId42"/>
    <p:sldId id="300" r:id="rId43"/>
    <p:sldId id="301" r:id="rId44"/>
    <p:sldId id="306" r:id="rId45"/>
    <p:sldId id="307" r:id="rId46"/>
    <p:sldId id="308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2ECAB9-3162-4A90-84E2-A345D07D0CD5}" type="datetimeFigureOut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E492A1D-A809-4D1B-9320-AEE20C852F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D8C0E-0BC2-459D-BFF5-0CC7549395F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F97E2-87D7-4A22-85A5-9E05B53D0A5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2530A-ACB0-4270-A457-7433D4F4DB0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4F097B-2670-4B88-9F53-961B67A7968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CB2A15-F3FE-48E7-A645-AD24DD48DAE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06EC8-C175-4E32-821E-21875BB637D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A9D50-2BFB-4505-8D0C-6982D53820A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1DC36-ED28-4604-8E37-8A216C8E1CC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EF63DF-DD3F-46DB-8AE2-11EA1D59639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3594FA-488E-4AD0-809D-FEB76AF8251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C74624-6DEA-4529-BA8B-6D5A577D3C0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CB92B-B21A-4166-816A-429544ED104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F10C28-EB1C-4E39-8339-14E2B91BA8C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E8947-55CD-4728-8891-9CF9E009F0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B1BE7-7825-441F-8A8C-ED2EE4C25A9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ADB99B-CEA6-4569-AA7A-97C83081BAE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99B53-F703-46C6-9D1D-F245D822B06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18CB7-EDEC-4BE3-A676-75968DCF746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E46B5F-EC38-4EFC-ACC7-C5C36B9E613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FED241-720D-4ACA-8ECF-676F691D7BF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E85534-D392-49A8-ACC1-403E9B8DCB8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6C0E6-976F-4034-A39D-40D0C44345F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64A1C-2B0E-43B6-A1C5-CA50F21951B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520FD2-9830-41BA-8E47-992758D34A6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F2B2C2-1639-4925-934A-689B1E19443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F37771-138F-45E3-840C-693B0F87444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84E94F-2368-4C19-A939-02EDE127A84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58E92-B2BE-4D87-B73E-BCD06C1FE42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69A29D-CEE2-49C4-B3E8-59F9D7EE03F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E6936E-E967-459A-A411-2FC4EED8938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4B7102-18D8-4B0E-B671-AAA0032B22E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8A43D-28C1-4DB9-85EB-BCC2535D287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D501FE-BB87-4665-BD84-A68A609D4E0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D2FF19-050A-4FE3-8A39-B94FDC1680D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BB07C4-003C-4BDD-8B4E-969CC5BC140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5FD35A-C3B7-48F2-945D-18E3C3CCA7D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5AE37D-E1EB-423C-91B8-EA7EC82F5C4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DD4298-BAE8-482C-8A16-140F1F667BC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AEB65-2FA2-4340-BEC9-4E9EEA20844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C46339-E5DF-4AFF-975C-23ACBA40D96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04C4E7-3783-46B9-96B8-4117D6DA452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EE7A2-2E64-40F7-8851-E91EF54E8FE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57CD9-0310-404D-A36D-76F7AE29233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A34F0-F005-4443-BD09-3C953E55985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F28CC8-38C9-46CC-86DF-8B366400114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0884C4-8150-45A3-BC5F-53091BA1A70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5E782E-8490-43E0-903D-1BC20FE8CD0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4E7224-898D-43FF-AEB8-445B9D43C16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3D8C9-8B01-4FF2-A4BB-7ACDD2720E3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46B896-3E6B-4BF3-8A53-EB2C562C50E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A6EDD7-F546-4A73-918B-1776FB9FD808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23817-E5BE-4FC0-9BD2-5037D4F68C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5D7CF7-452B-4C2F-B4E4-3DC65D9236F6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8A6E4-49FD-43EE-801F-FBF4C72E03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2D6D5-E114-45D5-8F7F-E5B4D33D6CD3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6494BB-159F-4F68-AC83-B6F35F3D79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5CC84-46E4-4095-9E09-5EA41E69D1A2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45C49-74E3-4A36-B47C-FE80CDCCD5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331604-651D-46AE-A445-DB866C874577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9F1992-68EF-4445-96D2-C26AFD762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B94A0-3F1D-4EC1-80EB-1CEE280E1A0D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4A4D4D-B08E-486A-91D8-A69B894290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9CDE3-F904-4FC0-ADEB-777262EFDEAA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8FCF3-8E58-4921-AAA8-90BBEF103D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399B0-BA83-474E-8678-3F92997B25E6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9A4CF-9166-4EB0-9C28-ACD8AF5D8A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2BDE5-3A5B-43EF-A593-A5B62BC439ED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A3F73-6FC4-43DA-8925-27A8C31C6C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29D021-9434-42AA-A2A5-246C1AE74500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4B076A-7BF2-4BAE-B927-8640BFB9DA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altLang="zh-TW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CAAFC-4D75-42AD-B60B-5837BF8A1474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2FCB2-3AEA-4A2D-976B-7947CDB2EF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561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72E90A49-5207-4F47-8B32-E2F7721D3F06}" type="datetime1">
              <a:rPr lang="zh-TW" altLang="en-US"/>
              <a:pPr>
                <a:defRPr/>
              </a:pPr>
              <a:t>2008/12/28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1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37F1761-8FC5-4F3E-BA18-0D640D57C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charset="-12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6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82.bin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8688" y="428625"/>
            <a:ext cx="7772400" cy="1357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An Introduction to </a:t>
            </a:r>
            <a:b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zh-TW" sz="2400" smtClean="0">
              <a:ea typeface="Gungsuh" pitchFamily="18" charset="-127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zh-TW" sz="2400" smtClean="0">
              <a:ea typeface="Gungsuh" pitchFamily="18" charset="-127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Advisor : Jian-Jiun Ding, Ph. D.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Presenter : Ke-Jie Liao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Taiwan ROC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Taipei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National Taiwan University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GICE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DISP Lab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ea typeface="Gungsuh" pitchFamily="18" charset="-127"/>
              </a:rPr>
              <a:t>MD531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E617F-7C0F-41FD-AB79-C40C297457B5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Short Time Fourier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The time-freq. area of STFTs are fixed</a:t>
            </a:r>
            <a:endParaRPr lang="zh-TW" altLang="en-US" sz="240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71538" y="5000636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179357" y="4178305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5000636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3751257" y="4178305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27038" y="4214813"/>
            <a:ext cx="2287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2144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56457" y="4214019"/>
            <a:ext cx="2286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70769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285082" y="4214019"/>
            <a:ext cx="2286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71563" y="4714875"/>
            <a:ext cx="2500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1563" y="4143375"/>
            <a:ext cx="2500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71563" y="3571875"/>
            <a:ext cx="2500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63" y="3857625"/>
            <a:ext cx="2500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71563" y="4429125"/>
            <a:ext cx="2500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071144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356894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642644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928394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214144" y="4214019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2000" y="4786313"/>
            <a:ext cx="2500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4572000"/>
            <a:ext cx="2500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4357688"/>
            <a:ext cx="2500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0" y="4143375"/>
            <a:ext cx="2500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00250" y="3571875"/>
            <a:ext cx="214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5500688" y="414337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714744" y="4286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869" name="TextBox 39"/>
          <p:cNvSpPr txBox="1">
            <a:spLocks noChangeArrowheads="1"/>
          </p:cNvSpPr>
          <p:nvPr/>
        </p:nvSpPr>
        <p:spPr bwMode="auto">
          <a:xfrm>
            <a:off x="3500438" y="3857625"/>
            <a:ext cx="119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K decreases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5870" name="TextBox 41"/>
          <p:cNvSpPr txBox="1">
            <a:spLocks noChangeArrowheads="1"/>
          </p:cNvSpPr>
          <p:nvPr/>
        </p:nvSpPr>
        <p:spPr bwMode="auto">
          <a:xfrm>
            <a:off x="7143750" y="4786313"/>
            <a:ext cx="265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35871" name="TextBox 42"/>
          <p:cNvSpPr txBox="1">
            <a:spLocks noChangeArrowheads="1"/>
          </p:cNvSpPr>
          <p:nvPr/>
        </p:nvSpPr>
        <p:spPr bwMode="auto">
          <a:xfrm>
            <a:off x="3643313" y="4857750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35872" name="TextBox 43"/>
          <p:cNvSpPr txBox="1">
            <a:spLocks noChangeArrowheads="1"/>
          </p:cNvSpPr>
          <p:nvPr/>
        </p:nvSpPr>
        <p:spPr bwMode="auto">
          <a:xfrm>
            <a:off x="1214438" y="2714625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35873" name="TextBox 44"/>
          <p:cNvSpPr txBox="1">
            <a:spLocks noChangeArrowheads="1"/>
          </p:cNvSpPr>
          <p:nvPr/>
        </p:nvSpPr>
        <p:spPr bwMode="auto">
          <a:xfrm>
            <a:off x="4786313" y="2714625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35874" name="TextBox 45"/>
          <p:cNvSpPr txBox="1">
            <a:spLocks noChangeArrowheads="1"/>
          </p:cNvSpPr>
          <p:nvPr/>
        </p:nvSpPr>
        <p:spPr bwMode="auto">
          <a:xfrm rot="-254293">
            <a:off x="1582738" y="2719388"/>
            <a:ext cx="207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More details in time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5875" name="TextBox 46"/>
          <p:cNvSpPr txBox="1">
            <a:spLocks noChangeArrowheads="1"/>
          </p:cNvSpPr>
          <p:nvPr/>
        </p:nvSpPr>
        <p:spPr bwMode="auto">
          <a:xfrm rot="428061">
            <a:off x="5657850" y="2843213"/>
            <a:ext cx="208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More details in freq.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7E37B-DD6B-4845-9A20-795CFCF11E1B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Rectangular STFT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Rectangle as the mask function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Uniform weighting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Definition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Forward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Inverse</a:t>
            </a:r>
          </a:p>
          <a:p>
            <a:pPr lvl="2">
              <a:buFont typeface="Wingdings 2" pitchFamily="18" charset="2"/>
              <a:buNone/>
            </a:pPr>
            <a:endParaRPr lang="en-US" altLang="zh-TW" sz="2000" smtClean="0"/>
          </a:p>
          <a:p>
            <a:pPr lvl="2">
              <a:buFont typeface="Wingdings 2" pitchFamily="18" charset="2"/>
              <a:buNone/>
            </a:pPr>
            <a:r>
              <a:rPr lang="en-US" altLang="zh-TW" sz="1800" smtClean="0"/>
              <a:t>                                                            where </a:t>
            </a:r>
          </a:p>
          <a:p>
            <a:pPr>
              <a:buFont typeface="Wingdings" pitchFamily="2" charset="2"/>
              <a:buNone/>
            </a:pPr>
            <a:endParaRPr lang="zh-TW" altLang="en-US" sz="240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71688" y="3357563"/>
          <a:ext cx="2241550" cy="642937"/>
        </p:xfrm>
        <a:graphic>
          <a:graphicData uri="http://schemas.openxmlformats.org/presentationml/2006/ole">
            <p:oleObj spid="_x0000_s4098" name="Equation" r:id="rId4" imgW="1638000" imgH="46980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071688" y="4572000"/>
          <a:ext cx="2360612" cy="714375"/>
        </p:xfrm>
        <a:graphic>
          <a:graphicData uri="http://schemas.openxmlformats.org/presentationml/2006/ole">
            <p:oleObj spid="_x0000_s4099" name="Equation" r:id="rId5" imgW="1511280" imgH="45720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57813" y="4857750"/>
          <a:ext cx="1308100" cy="231775"/>
        </p:xfrm>
        <a:graphic>
          <a:graphicData uri="http://schemas.openxmlformats.org/presentationml/2006/ole">
            <p:oleObj spid="_x0000_s4100" name="Equation" r:id="rId6" imgW="1002960" imgH="17748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6200000" flipV="1">
            <a:off x="6037273" y="2463793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29322" y="2928934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0826" y="2143116"/>
            <a:ext cx="142876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107917" y="2536025"/>
            <a:ext cx="785818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36677" y="2536025"/>
            <a:ext cx="785818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23013" y="3249613"/>
            <a:ext cx="3571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751763" y="3249613"/>
            <a:ext cx="3571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00813" y="3286125"/>
            <a:ext cx="14287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21"/>
          <p:cNvSpPr txBox="1">
            <a:spLocks noChangeArrowheads="1"/>
          </p:cNvSpPr>
          <p:nvPr/>
        </p:nvSpPr>
        <p:spPr bwMode="auto">
          <a:xfrm>
            <a:off x="7358063" y="3429000"/>
            <a:ext cx="411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2</a:t>
            </a:r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B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4112" name="TextBox 22"/>
          <p:cNvSpPr txBox="1">
            <a:spLocks noChangeArrowheads="1"/>
          </p:cNvSpPr>
          <p:nvPr/>
        </p:nvSpPr>
        <p:spPr bwMode="auto">
          <a:xfrm>
            <a:off x="6997700" y="177323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09489-9DD3-418D-A446-BD6397CA33C0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Rectangular STFT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1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Examples of Rectangular STFTs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  <a:endParaRPr lang="zh-TW" altLang="en-US" sz="200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14500" y="2500313"/>
          <a:ext cx="2524125" cy="1071562"/>
        </p:xfrm>
        <a:graphic>
          <a:graphicData uri="http://schemas.openxmlformats.org/presentationml/2006/ole">
            <p:oleObj spid="_x0000_s5122" name="Equation" r:id="rId4" imgW="1854000" imgH="78732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714875" y="2500313"/>
          <a:ext cx="2214563" cy="1063625"/>
        </p:xfrm>
        <a:graphic>
          <a:graphicData uri="http://schemas.openxmlformats.org/presentationml/2006/ole">
            <p:oleObj spid="_x0000_s5123" name="Equation" r:id="rId5" imgW="1638000" imgH="78732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088" y="4143375"/>
            <a:ext cx="26416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22"/>
          <p:cNvSpPr txBox="1">
            <a:spLocks noChangeArrowheads="1"/>
          </p:cNvSpPr>
          <p:nvPr/>
        </p:nvSpPr>
        <p:spPr bwMode="auto">
          <a:xfrm>
            <a:off x="2571750" y="3714750"/>
            <a:ext cx="768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B=0.25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133" name="TextBox 23"/>
          <p:cNvSpPr txBox="1">
            <a:spLocks noChangeArrowheads="1"/>
          </p:cNvSpPr>
          <p:nvPr/>
        </p:nvSpPr>
        <p:spPr bwMode="auto">
          <a:xfrm>
            <a:off x="5929313" y="3786188"/>
            <a:ext cx="66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B=0.5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7858125" y="5857875"/>
            <a:ext cx="255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4857750" y="3500438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4500563" y="5929313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37" name="TextBox 16"/>
          <p:cNvSpPr txBox="1">
            <a:spLocks noChangeArrowheads="1"/>
          </p:cNvSpPr>
          <p:nvPr/>
        </p:nvSpPr>
        <p:spPr bwMode="auto">
          <a:xfrm>
            <a:off x="1571625" y="3571875"/>
            <a:ext cx="25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38" name="TextBox 17"/>
          <p:cNvSpPr txBox="1">
            <a:spLocks noChangeArrowheads="1"/>
          </p:cNvSpPr>
          <p:nvPr/>
        </p:nvSpPr>
        <p:spPr bwMode="auto">
          <a:xfrm>
            <a:off x="5715000" y="6072188"/>
            <a:ext cx="40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39" name="TextBox 18"/>
          <p:cNvSpPr txBox="1">
            <a:spLocks noChangeArrowheads="1"/>
          </p:cNvSpPr>
          <p:nvPr/>
        </p:nvSpPr>
        <p:spPr bwMode="auto">
          <a:xfrm>
            <a:off x="6643688" y="60721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0" name="TextBox 21"/>
          <p:cNvSpPr txBox="1">
            <a:spLocks noChangeArrowheads="1"/>
          </p:cNvSpPr>
          <p:nvPr/>
        </p:nvSpPr>
        <p:spPr bwMode="auto">
          <a:xfrm>
            <a:off x="7500938" y="6059488"/>
            <a:ext cx="40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1" name="TextBox 24"/>
          <p:cNvSpPr txBox="1">
            <a:spLocks noChangeArrowheads="1"/>
          </p:cNvSpPr>
          <p:nvPr/>
        </p:nvSpPr>
        <p:spPr bwMode="auto">
          <a:xfrm>
            <a:off x="4929188" y="60721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2" name="TextBox 25"/>
          <p:cNvSpPr txBox="1">
            <a:spLocks noChangeArrowheads="1"/>
          </p:cNvSpPr>
          <p:nvPr/>
        </p:nvSpPr>
        <p:spPr bwMode="auto">
          <a:xfrm>
            <a:off x="2357438" y="6000750"/>
            <a:ext cx="40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3" name="TextBox 26"/>
          <p:cNvSpPr txBox="1">
            <a:spLocks noChangeArrowheads="1"/>
          </p:cNvSpPr>
          <p:nvPr/>
        </p:nvSpPr>
        <p:spPr bwMode="auto">
          <a:xfrm>
            <a:off x="3286125" y="6000750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4" name="TextBox 27"/>
          <p:cNvSpPr txBox="1">
            <a:spLocks noChangeArrowheads="1"/>
          </p:cNvSpPr>
          <p:nvPr/>
        </p:nvSpPr>
        <p:spPr bwMode="auto">
          <a:xfrm>
            <a:off x="4143375" y="598805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5" name="TextBox 28"/>
          <p:cNvSpPr txBox="1">
            <a:spLocks noChangeArrowheads="1"/>
          </p:cNvSpPr>
          <p:nvPr/>
        </p:nvSpPr>
        <p:spPr bwMode="auto">
          <a:xfrm>
            <a:off x="1571625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6" name="TextBox 29"/>
          <p:cNvSpPr txBox="1">
            <a:spLocks noChangeArrowheads="1"/>
          </p:cNvSpPr>
          <p:nvPr/>
        </p:nvSpPr>
        <p:spPr bwMode="auto">
          <a:xfrm>
            <a:off x="4643438" y="4429125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7" name="TextBox 30"/>
          <p:cNvSpPr txBox="1">
            <a:spLocks noChangeArrowheads="1"/>
          </p:cNvSpPr>
          <p:nvPr/>
        </p:nvSpPr>
        <p:spPr bwMode="auto">
          <a:xfrm>
            <a:off x="1357313" y="43576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8" name="TextBox 31"/>
          <p:cNvSpPr txBox="1">
            <a:spLocks noChangeArrowheads="1"/>
          </p:cNvSpPr>
          <p:nvPr/>
        </p:nvSpPr>
        <p:spPr bwMode="auto">
          <a:xfrm>
            <a:off x="4643438" y="4643438"/>
            <a:ext cx="25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49" name="TextBox 32"/>
          <p:cNvSpPr txBox="1">
            <a:spLocks noChangeArrowheads="1"/>
          </p:cNvSpPr>
          <p:nvPr/>
        </p:nvSpPr>
        <p:spPr bwMode="auto">
          <a:xfrm>
            <a:off x="1357313" y="4572000"/>
            <a:ext cx="255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50" name="TextBox 33"/>
          <p:cNvSpPr txBox="1">
            <a:spLocks noChangeArrowheads="1"/>
          </p:cNvSpPr>
          <p:nvPr/>
        </p:nvSpPr>
        <p:spPr bwMode="auto">
          <a:xfrm>
            <a:off x="4643438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151" name="TextBox 34"/>
          <p:cNvSpPr txBox="1">
            <a:spLocks noChangeArrowheads="1"/>
          </p:cNvSpPr>
          <p:nvPr/>
        </p:nvSpPr>
        <p:spPr bwMode="auto">
          <a:xfrm>
            <a:off x="1339850" y="4786313"/>
            <a:ext cx="30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BB04A-CCAF-4381-B8E5-D9965C7CD23A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Rectangular STFT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Examples of Rectangular STFTs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  <a:endParaRPr lang="zh-TW" altLang="en-US" sz="200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714500" y="2500313"/>
          <a:ext cx="2524125" cy="1071562"/>
        </p:xfrm>
        <a:graphic>
          <a:graphicData uri="http://schemas.openxmlformats.org/presentationml/2006/ole">
            <p:oleObj spid="_x0000_s6146" name="Equation" r:id="rId4" imgW="1854000" imgH="787320" progId="Equation.DSMT4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714875" y="2500313"/>
          <a:ext cx="2214563" cy="1063625"/>
        </p:xfrm>
        <a:graphic>
          <a:graphicData uri="http://schemas.openxmlformats.org/presentationml/2006/ole">
            <p:oleObj spid="_x0000_s6147" name="Equation" r:id="rId5" imgW="1638000" imgH="78732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2711450" y="3714750"/>
            <a:ext cx="503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B=1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6072188" y="378618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B=3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6158" name="TextBox 13"/>
          <p:cNvSpPr txBox="1">
            <a:spLocks noChangeArrowheads="1"/>
          </p:cNvSpPr>
          <p:nvPr/>
        </p:nvSpPr>
        <p:spPr bwMode="auto">
          <a:xfrm>
            <a:off x="7786688" y="5857875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59" name="TextBox 14"/>
          <p:cNvSpPr txBox="1">
            <a:spLocks noChangeArrowheads="1"/>
          </p:cNvSpPr>
          <p:nvPr/>
        </p:nvSpPr>
        <p:spPr bwMode="auto">
          <a:xfrm>
            <a:off x="4857750" y="3500438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0" name="TextBox 15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1" name="TextBox 16"/>
          <p:cNvSpPr txBox="1">
            <a:spLocks noChangeArrowheads="1"/>
          </p:cNvSpPr>
          <p:nvPr/>
        </p:nvSpPr>
        <p:spPr bwMode="auto">
          <a:xfrm>
            <a:off x="1500188" y="3500438"/>
            <a:ext cx="25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2" name="TextBox 17"/>
          <p:cNvSpPr txBox="1">
            <a:spLocks noChangeArrowheads="1"/>
          </p:cNvSpPr>
          <p:nvPr/>
        </p:nvSpPr>
        <p:spPr bwMode="auto">
          <a:xfrm>
            <a:off x="1571625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3" name="TextBox 18"/>
          <p:cNvSpPr txBox="1">
            <a:spLocks noChangeArrowheads="1"/>
          </p:cNvSpPr>
          <p:nvPr/>
        </p:nvSpPr>
        <p:spPr bwMode="auto">
          <a:xfrm>
            <a:off x="2357438" y="6000750"/>
            <a:ext cx="40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4" name="TextBox 19"/>
          <p:cNvSpPr txBox="1">
            <a:spLocks noChangeArrowheads="1"/>
          </p:cNvSpPr>
          <p:nvPr/>
        </p:nvSpPr>
        <p:spPr bwMode="auto">
          <a:xfrm>
            <a:off x="3286125" y="6000750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5" name="TextBox 20"/>
          <p:cNvSpPr txBox="1">
            <a:spLocks noChangeArrowheads="1"/>
          </p:cNvSpPr>
          <p:nvPr/>
        </p:nvSpPr>
        <p:spPr bwMode="auto">
          <a:xfrm>
            <a:off x="4143375" y="598805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6" name="TextBox 21"/>
          <p:cNvSpPr txBox="1">
            <a:spLocks noChangeArrowheads="1"/>
          </p:cNvSpPr>
          <p:nvPr/>
        </p:nvSpPr>
        <p:spPr bwMode="auto">
          <a:xfrm>
            <a:off x="4929188" y="60721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7" name="TextBox 22"/>
          <p:cNvSpPr txBox="1">
            <a:spLocks noChangeArrowheads="1"/>
          </p:cNvSpPr>
          <p:nvPr/>
        </p:nvSpPr>
        <p:spPr bwMode="auto">
          <a:xfrm>
            <a:off x="5715000" y="6072188"/>
            <a:ext cx="40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8" name="TextBox 23"/>
          <p:cNvSpPr txBox="1">
            <a:spLocks noChangeArrowheads="1"/>
          </p:cNvSpPr>
          <p:nvPr/>
        </p:nvSpPr>
        <p:spPr bwMode="auto">
          <a:xfrm>
            <a:off x="6643688" y="60721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69" name="TextBox 24"/>
          <p:cNvSpPr txBox="1">
            <a:spLocks noChangeArrowheads="1"/>
          </p:cNvSpPr>
          <p:nvPr/>
        </p:nvSpPr>
        <p:spPr bwMode="auto">
          <a:xfrm>
            <a:off x="7500938" y="6059488"/>
            <a:ext cx="40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70" name="TextBox 25"/>
          <p:cNvSpPr txBox="1">
            <a:spLocks noChangeArrowheads="1"/>
          </p:cNvSpPr>
          <p:nvPr/>
        </p:nvSpPr>
        <p:spPr bwMode="auto">
          <a:xfrm>
            <a:off x="4643438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71" name="TextBox 26"/>
          <p:cNvSpPr txBox="1">
            <a:spLocks noChangeArrowheads="1"/>
          </p:cNvSpPr>
          <p:nvPr/>
        </p:nvSpPr>
        <p:spPr bwMode="auto">
          <a:xfrm>
            <a:off x="4643438" y="4643438"/>
            <a:ext cx="25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72" name="TextBox 27"/>
          <p:cNvSpPr txBox="1">
            <a:spLocks noChangeArrowheads="1"/>
          </p:cNvSpPr>
          <p:nvPr/>
        </p:nvSpPr>
        <p:spPr bwMode="auto">
          <a:xfrm>
            <a:off x="4643438" y="4429125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73" name="TextBox 28"/>
          <p:cNvSpPr txBox="1">
            <a:spLocks noChangeArrowheads="1"/>
          </p:cNvSpPr>
          <p:nvPr/>
        </p:nvSpPr>
        <p:spPr bwMode="auto">
          <a:xfrm>
            <a:off x="1357313" y="43576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74" name="TextBox 29"/>
          <p:cNvSpPr txBox="1">
            <a:spLocks noChangeArrowheads="1"/>
          </p:cNvSpPr>
          <p:nvPr/>
        </p:nvSpPr>
        <p:spPr bwMode="auto">
          <a:xfrm>
            <a:off x="1357313" y="4572000"/>
            <a:ext cx="255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75" name="TextBox 30"/>
          <p:cNvSpPr txBox="1">
            <a:spLocks noChangeArrowheads="1"/>
          </p:cNvSpPr>
          <p:nvPr/>
        </p:nvSpPr>
        <p:spPr bwMode="auto">
          <a:xfrm>
            <a:off x="1339850" y="4786313"/>
            <a:ext cx="30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5D05A-7E85-42A6-88F7-313397C5B9D0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Rectangular STFT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89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Properties of rec-STFTs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Linearity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Shifting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Modulation</a:t>
            </a:r>
          </a:p>
          <a:p>
            <a:pPr lvl="1">
              <a:buFont typeface="Wingdings" pitchFamily="2" charset="2"/>
              <a:buNone/>
            </a:pPr>
            <a:endParaRPr lang="zh-TW" altLang="en-US" sz="2000" smtClean="0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785938" y="2786063"/>
          <a:ext cx="2714625" cy="642937"/>
        </p:xfrm>
        <a:graphic>
          <a:graphicData uri="http://schemas.openxmlformats.org/presentationml/2006/ole">
            <p:oleObj spid="_x0000_s38913" name="Equation" r:id="rId4" imgW="1930320" imgH="457200" progId="Equation.DSMT4">
              <p:embed/>
            </p:oleObj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785938" y="4214813"/>
          <a:ext cx="3265487" cy="592137"/>
        </p:xfrm>
        <a:graphic>
          <a:graphicData uri="http://schemas.openxmlformats.org/presentationml/2006/ole">
            <p:oleObj spid="_x0000_s38914" name="Equation" r:id="rId5" imgW="2590560" imgH="469800" progId="Equation.DSMT4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857375" y="5643563"/>
          <a:ext cx="3214688" cy="625475"/>
        </p:xfrm>
        <a:graphic>
          <a:graphicData uri="http://schemas.openxmlformats.org/presentationml/2006/ole">
            <p:oleObj spid="_x0000_s38915" name="Equation" r:id="rId6" imgW="241272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9076-51B3-4323-961C-250EFD046448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Rectangular STFT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22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Properties of rec-STFTs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Integration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Power integration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Energy sum</a:t>
            </a:r>
          </a:p>
          <a:p>
            <a:pPr lvl="1">
              <a:buFont typeface="Wingdings" pitchFamily="2" charset="2"/>
              <a:buNone/>
            </a:pPr>
            <a:endParaRPr lang="zh-TW" altLang="en-US" sz="2000" smtClean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714500" y="2786063"/>
          <a:ext cx="3614738" cy="669925"/>
        </p:xfrm>
        <a:graphic>
          <a:graphicData uri="http://schemas.openxmlformats.org/presentationml/2006/ole">
            <p:oleObj spid="_x0000_s52226" name="Equation" r:id="rId4" imgW="2603160" imgH="482400" progId="Equation.DSMT4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1785938" y="4265613"/>
          <a:ext cx="2944812" cy="592137"/>
        </p:xfrm>
        <a:graphic>
          <a:graphicData uri="http://schemas.openxmlformats.org/presentationml/2006/ole">
            <p:oleObj spid="_x0000_s52229" name="Equation" r:id="rId5" imgW="2336760" imgH="469800" progId="Equation.DSMT4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857375" y="5643563"/>
          <a:ext cx="3400425" cy="585787"/>
        </p:xfrm>
        <a:graphic>
          <a:graphicData uri="http://schemas.openxmlformats.org/presentationml/2006/ole">
            <p:oleObj spid="_x0000_s52230" name="Equation" r:id="rId6" imgW="26542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88BA-F3CD-4163-9BDF-2CABECE468C6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1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Gaussian as the mask function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smtClean="0"/>
              <a:t> Mathematical expression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Since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                                                where 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GT’s time-freq </a:t>
            </a:r>
            <a:r>
              <a:rPr lang="en-US" altLang="zh-TW" sz="2400" smtClean="0">
                <a:solidFill>
                  <a:srgbClr val="FFFF00"/>
                </a:solidFill>
              </a:rPr>
              <a:t>area is the minimal </a:t>
            </a:r>
            <a:r>
              <a:rPr lang="en-US" altLang="zh-TW" sz="2400" smtClean="0"/>
              <a:t>against other STFTs!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85938" y="2143125"/>
          <a:ext cx="1071562" cy="382588"/>
        </p:xfrm>
        <a:graphic>
          <a:graphicData uri="http://schemas.openxmlformats.org/presentationml/2006/ole">
            <p:oleObj spid="_x0000_s7170" name="Equation" r:id="rId4" imgW="711000" imgH="2538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85938" y="3286125"/>
          <a:ext cx="5362575" cy="663575"/>
        </p:xfrm>
        <a:graphic>
          <a:graphicData uri="http://schemas.openxmlformats.org/presentationml/2006/ole">
            <p:oleObj spid="_x0000_s7171" name="Equation" r:id="rId5" imgW="3797280" imgH="469800" progId="Equation.DSMT4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500313" y="4286250"/>
          <a:ext cx="1508125" cy="357188"/>
        </p:xfrm>
        <a:graphic>
          <a:graphicData uri="http://schemas.openxmlformats.org/presentationml/2006/ole">
            <p:oleObj spid="_x0000_s7172" name="Equation" r:id="rId6" imgW="965160" imgH="228600" progId="Equation.DSMT4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072063" y="4357688"/>
          <a:ext cx="1054100" cy="285750"/>
        </p:xfrm>
        <a:graphic>
          <a:graphicData uri="http://schemas.openxmlformats.org/presentationml/2006/ole">
            <p:oleObj spid="_x0000_s7173" name="Equation" r:id="rId7" imgW="749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58C37-C3DA-4D72-A5C2-D339F2E7DD2E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Compared with rec-STFTs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Window differences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Resolution – The GT has better clarity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Complexity</a:t>
            </a:r>
          </a:p>
        </p:txBody>
      </p:sp>
      <p:pic>
        <p:nvPicPr>
          <p:cNvPr id="79875" name="Picture 7" descr="d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000500"/>
            <a:ext cx="5267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8"/>
          <p:cNvSpPr txBox="1">
            <a:spLocks noChangeArrowheads="1"/>
          </p:cNvSpPr>
          <p:nvPr/>
        </p:nvSpPr>
        <p:spPr bwMode="auto">
          <a:xfrm rot="-941094">
            <a:off x="1017588" y="3633788"/>
            <a:ext cx="1311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Discontinuity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 rot="835733">
            <a:off x="5583238" y="3633788"/>
            <a:ext cx="2054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Weighting differences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EE98-ADE9-4BC7-8258-76549EB407DF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Compared with rec-STFTs</a:t>
            </a: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Resolution – GT has better clarity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Example of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071813" y="2954338"/>
          <a:ext cx="1177925" cy="428625"/>
        </p:xfrm>
        <a:graphic>
          <a:graphicData uri="http://schemas.openxmlformats.org/presentationml/2006/ole">
            <p:oleObj spid="_x0000_s9218" name="Equation" r:id="rId4" imgW="698400" imgH="2538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4143375"/>
            <a:ext cx="26416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2357438" y="3786188"/>
            <a:ext cx="1327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rec-STFT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5786438" y="3786188"/>
            <a:ext cx="795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GT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 rot="551112">
            <a:off x="5375275" y="3074988"/>
            <a:ext cx="185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Better resolution!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4786313" y="3571875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3" name="TextBox 16"/>
          <p:cNvSpPr txBox="1">
            <a:spLocks noChangeArrowheads="1"/>
          </p:cNvSpPr>
          <p:nvPr/>
        </p:nvSpPr>
        <p:spPr bwMode="auto">
          <a:xfrm>
            <a:off x="1500188" y="3559175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4" name="TextBox 17"/>
          <p:cNvSpPr txBox="1">
            <a:spLocks noChangeArrowheads="1"/>
          </p:cNvSpPr>
          <p:nvPr/>
        </p:nvSpPr>
        <p:spPr bwMode="auto">
          <a:xfrm>
            <a:off x="6215063" y="6000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5" name="TextBox 18"/>
          <p:cNvSpPr txBox="1">
            <a:spLocks noChangeArrowheads="1"/>
          </p:cNvSpPr>
          <p:nvPr/>
        </p:nvSpPr>
        <p:spPr bwMode="auto">
          <a:xfrm>
            <a:off x="2857500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6" name="TextBox 19"/>
          <p:cNvSpPr txBox="1">
            <a:spLocks noChangeArrowheads="1"/>
          </p:cNvSpPr>
          <p:nvPr/>
        </p:nvSpPr>
        <p:spPr bwMode="auto">
          <a:xfrm>
            <a:off x="4643438" y="4857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9237" name="TextBox 20"/>
          <p:cNvSpPr txBox="1">
            <a:spLocks noChangeArrowheads="1"/>
          </p:cNvSpPr>
          <p:nvPr/>
        </p:nvSpPr>
        <p:spPr bwMode="auto">
          <a:xfrm>
            <a:off x="1357313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CCC7D-029B-4ED6-AEBA-78FF40863F8E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93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Compared with the rec-STFTs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Window differences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Resolution – GT has better clarity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Example of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071813" y="2954338"/>
          <a:ext cx="1177925" cy="428625"/>
        </p:xfrm>
        <a:graphic>
          <a:graphicData uri="http://schemas.openxmlformats.org/presentationml/2006/ole">
            <p:oleObj spid="_x0000_s59394" name="Equation" r:id="rId4" imgW="698400" imgH="2538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940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4143375"/>
            <a:ext cx="26416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TextBox 10"/>
          <p:cNvSpPr txBox="1">
            <a:spLocks noChangeArrowheads="1"/>
          </p:cNvSpPr>
          <p:nvPr/>
        </p:nvSpPr>
        <p:spPr bwMode="auto">
          <a:xfrm>
            <a:off x="2357438" y="3786188"/>
            <a:ext cx="1327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rec-STFT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9404" name="TextBox 11"/>
          <p:cNvSpPr txBox="1">
            <a:spLocks noChangeArrowheads="1"/>
          </p:cNvSpPr>
          <p:nvPr/>
        </p:nvSpPr>
        <p:spPr bwMode="auto">
          <a:xfrm>
            <a:off x="5786438" y="3786188"/>
            <a:ext cx="795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GT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9405" name="TextBox 12"/>
          <p:cNvSpPr txBox="1">
            <a:spLocks noChangeArrowheads="1"/>
          </p:cNvSpPr>
          <p:nvPr/>
        </p:nvSpPr>
        <p:spPr bwMode="auto">
          <a:xfrm rot="551112">
            <a:off x="5230813" y="3074988"/>
            <a:ext cx="214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GT’s area is minimal!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3188" y="4143375"/>
            <a:ext cx="785812" cy="1857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5857875" y="4643438"/>
            <a:ext cx="1000125" cy="7858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7" name="Straight Arrow Connector 16"/>
          <p:cNvCxnSpPr>
            <a:stCxn id="59409" idx="2"/>
          </p:cNvCxnSpPr>
          <p:nvPr/>
        </p:nvCxnSpPr>
        <p:spPr>
          <a:xfrm rot="16200000" flipH="1">
            <a:off x="1817688" y="3389312"/>
            <a:ext cx="446088" cy="14906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9" name="TextBox 19"/>
          <p:cNvSpPr txBox="1">
            <a:spLocks noChangeArrowheads="1"/>
          </p:cNvSpPr>
          <p:nvPr/>
        </p:nvSpPr>
        <p:spPr bwMode="auto">
          <a:xfrm rot="-520702">
            <a:off x="14288" y="3544888"/>
            <a:ext cx="250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High freq. due to discon.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9410" name="TextBox 21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9411" name="TextBox 22"/>
          <p:cNvSpPr txBox="1">
            <a:spLocks noChangeArrowheads="1"/>
          </p:cNvSpPr>
          <p:nvPr/>
        </p:nvSpPr>
        <p:spPr bwMode="auto">
          <a:xfrm>
            <a:off x="4786313" y="3487738"/>
            <a:ext cx="25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9412" name="TextBox 23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9413" name="TextBox 24"/>
          <p:cNvSpPr txBox="1">
            <a:spLocks noChangeArrowheads="1"/>
          </p:cNvSpPr>
          <p:nvPr/>
        </p:nvSpPr>
        <p:spPr bwMode="auto">
          <a:xfrm>
            <a:off x="6215063" y="6000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9414" name="TextBox 25"/>
          <p:cNvSpPr txBox="1">
            <a:spLocks noChangeArrowheads="1"/>
          </p:cNvSpPr>
          <p:nvPr/>
        </p:nvSpPr>
        <p:spPr bwMode="auto">
          <a:xfrm>
            <a:off x="4643438" y="4857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9415" name="TextBox 26"/>
          <p:cNvSpPr txBox="1">
            <a:spLocks noChangeArrowheads="1"/>
          </p:cNvSpPr>
          <p:nvPr/>
        </p:nvSpPr>
        <p:spPr bwMode="auto">
          <a:xfrm>
            <a:off x="2857500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59416" name="TextBox 27"/>
          <p:cNvSpPr txBox="1">
            <a:spLocks noChangeArrowheads="1"/>
          </p:cNvSpPr>
          <p:nvPr/>
        </p:nvSpPr>
        <p:spPr bwMode="auto">
          <a:xfrm>
            <a:off x="1357313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3A7E-BEE7-410E-AB8A-723BFECF799E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Outline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25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Introduction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STFT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Rectangular STFT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Gabor Transform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Wigner Distribution Function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Motions on the Time-Frequency Distribution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FRFT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LCT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Applications on Time-Frequency Analysis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Signal Decomposition and Filter Design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Sampling Theory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400" dirty="0" smtClean="0"/>
              <a:t> Modulation and Multiplexing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A4A86-C9EB-47D7-99AE-77EF2BA14A1E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71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Properties of the GT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  <a:r>
              <a:rPr lang="en-US" altLang="zh-TW" sz="2000" smtClean="0">
                <a:solidFill>
                  <a:srgbClr val="FFFF00"/>
                </a:solidFill>
              </a:rPr>
              <a:t>Linearity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l"/>
            </a:pPr>
            <a:endParaRPr lang="en-US" altLang="zh-TW" sz="200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l"/>
            </a:pPr>
            <a:endParaRPr lang="en-US" altLang="zh-TW" sz="200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>
                <a:solidFill>
                  <a:srgbClr val="FFFF00"/>
                </a:solidFill>
              </a:rPr>
              <a:t> Shifting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l"/>
            </a:pPr>
            <a:endParaRPr lang="en-US" altLang="zh-TW" sz="200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l"/>
            </a:pPr>
            <a:endParaRPr lang="en-US" altLang="zh-TW" sz="200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>
                <a:solidFill>
                  <a:srgbClr val="FFFF00"/>
                </a:solidFill>
              </a:rPr>
              <a:t> Modulation</a:t>
            </a: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1714500" y="2714625"/>
          <a:ext cx="2840038" cy="642938"/>
        </p:xfrm>
        <a:graphic>
          <a:graphicData uri="http://schemas.openxmlformats.org/presentationml/2006/ole">
            <p:oleObj spid="_x0000_s47105" name="Equation" r:id="rId4" imgW="2019240" imgH="457200" progId="Equation.DSMT4">
              <p:embed/>
            </p:oleObj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785938" y="4357688"/>
          <a:ext cx="3386137" cy="428625"/>
        </p:xfrm>
        <a:graphic>
          <a:graphicData uri="http://schemas.openxmlformats.org/presentationml/2006/ole">
            <p:oleObj spid="_x0000_s47106" name="Equation" r:id="rId5" imgW="2006280" imgH="253800" progId="Equation.DSMT4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785938" y="5749925"/>
          <a:ext cx="3143250" cy="465138"/>
        </p:xfrm>
        <a:graphic>
          <a:graphicData uri="http://schemas.openxmlformats.org/presentationml/2006/ole">
            <p:oleObj spid="_x0000_s47107" name="Equation" r:id="rId6" imgW="1803240" imgH="266400" progId="Equation.DSMT4">
              <p:embed/>
            </p:oleObj>
          </a:graphicData>
        </a:graphic>
      </p:graphicFrame>
      <p:sp>
        <p:nvSpPr>
          <p:cNvPr id="47110" name="TextBox 6"/>
          <p:cNvSpPr txBox="1">
            <a:spLocks noChangeArrowheads="1"/>
          </p:cNvSpPr>
          <p:nvPr/>
        </p:nvSpPr>
        <p:spPr bwMode="auto">
          <a:xfrm rot="411623">
            <a:off x="5553075" y="2286000"/>
            <a:ext cx="2093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Same as the rec-STFT!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F53E7-11C8-493D-B8F5-8E8317B5E051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04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Properties of the GT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Integration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 smtClean="0"/>
              <a:t>Power integration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>
                <a:solidFill>
                  <a:srgbClr val="FFFF00"/>
                </a:solidFill>
              </a:rPr>
              <a:t> Energy sum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 smtClean="0"/>
              <a:t>Power decayed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1785938" y="2643188"/>
          <a:ext cx="2857500" cy="612775"/>
        </p:xfrm>
        <a:graphic>
          <a:graphicData uri="http://schemas.openxmlformats.org/presentationml/2006/ole">
            <p:oleObj spid="_x0000_s60421" name="Equation" r:id="rId4" imgW="2133360" imgH="457200" progId="Equation.DSMT4">
              <p:embed/>
            </p:oleObj>
          </a:graphicData>
        </a:graphic>
      </p:graphicFrame>
      <p:sp>
        <p:nvSpPr>
          <p:cNvPr id="60424" name="TextBox 8"/>
          <p:cNvSpPr txBox="1">
            <a:spLocks noChangeArrowheads="1"/>
          </p:cNvSpPr>
          <p:nvPr/>
        </p:nvSpPr>
        <p:spPr bwMode="auto">
          <a:xfrm>
            <a:off x="4857750" y="2714625"/>
            <a:ext cx="287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K=1-&gt; recover original signal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34D80-898E-4023-8F6E-CC6F9EA15887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Gaussian function centered at origin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Generalization of  the GT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Definition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  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785938" y="4214813"/>
          <a:ext cx="5083175" cy="927100"/>
        </p:xfrm>
        <a:graphic>
          <a:graphicData uri="http://schemas.openxmlformats.org/presentationml/2006/ole">
            <p:oleObj spid="_x0000_s10245" name="Equation" r:id="rId4" imgW="3898800" imgH="711000" progId="Equation.DSMT4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7143750" y="4500563"/>
          <a:ext cx="649288" cy="303212"/>
        </p:xfrm>
        <a:graphic>
          <a:graphicData uri="http://schemas.openxmlformats.org/presentationml/2006/ole">
            <p:oleObj spid="_x0000_s10246" name="Equation" r:id="rId5" imgW="380880" imgH="17748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857625" y="2857500"/>
            <a:ext cx="9286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00500" y="2571750"/>
          <a:ext cx="534988" cy="266700"/>
        </p:xfrm>
        <a:graphic>
          <a:graphicData uri="http://schemas.openxmlformats.org/presentationml/2006/ole">
            <p:oleObj spid="_x0000_s10248" name="Equation" r:id="rId6" imgW="355320" imgH="177480" progId="Equation.DSMT4">
              <p:embed/>
            </p:oleObj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2500313" y="2643188"/>
          <a:ext cx="1071562" cy="382587"/>
        </p:xfrm>
        <a:graphic>
          <a:graphicData uri="http://schemas.openxmlformats.org/presentationml/2006/ole">
            <p:oleObj spid="_x0000_s10252" name="Equation" r:id="rId7" imgW="711000" imgH="253800" progId="Equation.DSMT4">
              <p:embed/>
            </p:oleObj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5072063" y="2643188"/>
          <a:ext cx="1071562" cy="382587"/>
        </p:xfrm>
        <a:graphic>
          <a:graphicData uri="http://schemas.openxmlformats.org/presentationml/2006/ole">
            <p:oleObj spid="_x0000_s10253" name="Equation" r:id="rId8" imgW="7110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2047-DFF7-47A9-86A2-1FDECE357E2C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         plays the same role as K,B.(window width)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     increases  -&gt;  window width decreases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     decreases -&gt; window width increases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Examples : Synthesized cosine wave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00188" y="1857375"/>
          <a:ext cx="388937" cy="357188"/>
        </p:xfrm>
        <a:graphic>
          <a:graphicData uri="http://schemas.openxmlformats.org/presentationml/2006/ole">
            <p:oleObj spid="_x0000_s11268" name="Equation" r:id="rId4" imgW="152280" imgH="139680" progId="Equation.DSMT4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785938" y="2286000"/>
          <a:ext cx="284162" cy="260350"/>
        </p:xfrm>
        <a:graphic>
          <a:graphicData uri="http://schemas.openxmlformats.org/presentationml/2006/ole">
            <p:oleObj spid="_x0000_s11270" name="Equation" r:id="rId5" imgW="152280" imgH="139680" progId="Equation.DSMT4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785938" y="2643188"/>
          <a:ext cx="284162" cy="260350"/>
        </p:xfrm>
        <a:graphic>
          <a:graphicData uri="http://schemas.openxmlformats.org/presentationml/2006/ole">
            <p:oleObj spid="_x0000_s11272" name="Equation" r:id="rId6" imgW="152280" imgH="13968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2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4143375"/>
            <a:ext cx="26416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6000750" y="3714750"/>
          <a:ext cx="534988" cy="266700"/>
        </p:xfrm>
        <a:graphic>
          <a:graphicData uri="http://schemas.openxmlformats.org/presentationml/2006/ole">
            <p:oleObj spid="_x0000_s11274" name="Equation" r:id="rId9" imgW="355320" imgH="177480" progId="Equation.DSMT4">
              <p:embed/>
            </p:oleObj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2643188" y="3714750"/>
          <a:ext cx="642937" cy="236538"/>
        </p:xfrm>
        <a:graphic>
          <a:graphicData uri="http://schemas.openxmlformats.org/presentationml/2006/ole">
            <p:oleObj spid="_x0000_s11275" name="Equation" r:id="rId10" imgW="482400" imgH="177480" progId="Equation.DSMT4">
              <p:embed/>
            </p:oleObj>
          </a:graphicData>
        </a:graphic>
      </p:graphicFrame>
      <p:sp>
        <p:nvSpPr>
          <p:cNvPr id="11284" name="TextBox 17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85" name="TextBox 18"/>
          <p:cNvSpPr txBox="1">
            <a:spLocks noChangeArrowheads="1"/>
          </p:cNvSpPr>
          <p:nvPr/>
        </p:nvSpPr>
        <p:spPr bwMode="auto">
          <a:xfrm>
            <a:off x="4857750" y="3500438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86" name="TextBox 19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87" name="TextBox 20"/>
          <p:cNvSpPr txBox="1">
            <a:spLocks noChangeArrowheads="1"/>
          </p:cNvSpPr>
          <p:nvPr/>
        </p:nvSpPr>
        <p:spPr bwMode="auto">
          <a:xfrm>
            <a:off x="1500188" y="3500438"/>
            <a:ext cx="25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88" name="TextBox 21"/>
          <p:cNvSpPr txBox="1">
            <a:spLocks noChangeArrowheads="1"/>
          </p:cNvSpPr>
          <p:nvPr/>
        </p:nvSpPr>
        <p:spPr bwMode="auto">
          <a:xfrm>
            <a:off x="1571625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89" name="TextBox 22"/>
          <p:cNvSpPr txBox="1">
            <a:spLocks noChangeArrowheads="1"/>
          </p:cNvSpPr>
          <p:nvPr/>
        </p:nvSpPr>
        <p:spPr bwMode="auto">
          <a:xfrm>
            <a:off x="2357438" y="6000750"/>
            <a:ext cx="40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0" name="TextBox 23"/>
          <p:cNvSpPr txBox="1">
            <a:spLocks noChangeArrowheads="1"/>
          </p:cNvSpPr>
          <p:nvPr/>
        </p:nvSpPr>
        <p:spPr bwMode="auto">
          <a:xfrm>
            <a:off x="3286125" y="6000750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1" name="TextBox 24"/>
          <p:cNvSpPr txBox="1">
            <a:spLocks noChangeArrowheads="1"/>
          </p:cNvSpPr>
          <p:nvPr/>
        </p:nvSpPr>
        <p:spPr bwMode="auto">
          <a:xfrm>
            <a:off x="4143375" y="598805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2" name="TextBox 25"/>
          <p:cNvSpPr txBox="1">
            <a:spLocks noChangeArrowheads="1"/>
          </p:cNvSpPr>
          <p:nvPr/>
        </p:nvSpPr>
        <p:spPr bwMode="auto">
          <a:xfrm>
            <a:off x="4929188" y="60721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3" name="TextBox 26"/>
          <p:cNvSpPr txBox="1">
            <a:spLocks noChangeArrowheads="1"/>
          </p:cNvSpPr>
          <p:nvPr/>
        </p:nvSpPr>
        <p:spPr bwMode="auto">
          <a:xfrm>
            <a:off x="5715000" y="6072188"/>
            <a:ext cx="40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4" name="TextBox 27"/>
          <p:cNvSpPr txBox="1">
            <a:spLocks noChangeArrowheads="1"/>
          </p:cNvSpPr>
          <p:nvPr/>
        </p:nvSpPr>
        <p:spPr bwMode="auto">
          <a:xfrm>
            <a:off x="6643688" y="60721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5" name="TextBox 28"/>
          <p:cNvSpPr txBox="1">
            <a:spLocks noChangeArrowheads="1"/>
          </p:cNvSpPr>
          <p:nvPr/>
        </p:nvSpPr>
        <p:spPr bwMode="auto">
          <a:xfrm>
            <a:off x="7500938" y="6059488"/>
            <a:ext cx="40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6" name="TextBox 29"/>
          <p:cNvSpPr txBox="1">
            <a:spLocks noChangeArrowheads="1"/>
          </p:cNvSpPr>
          <p:nvPr/>
        </p:nvSpPr>
        <p:spPr bwMode="auto">
          <a:xfrm>
            <a:off x="4643438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7" name="TextBox 30"/>
          <p:cNvSpPr txBox="1">
            <a:spLocks noChangeArrowheads="1"/>
          </p:cNvSpPr>
          <p:nvPr/>
        </p:nvSpPr>
        <p:spPr bwMode="auto">
          <a:xfrm>
            <a:off x="4643438" y="4429125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8" name="TextBox 31"/>
          <p:cNvSpPr txBox="1">
            <a:spLocks noChangeArrowheads="1"/>
          </p:cNvSpPr>
          <p:nvPr/>
        </p:nvSpPr>
        <p:spPr bwMode="auto">
          <a:xfrm>
            <a:off x="4643438" y="4643438"/>
            <a:ext cx="25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299" name="TextBox 32"/>
          <p:cNvSpPr txBox="1">
            <a:spLocks noChangeArrowheads="1"/>
          </p:cNvSpPr>
          <p:nvPr/>
        </p:nvSpPr>
        <p:spPr bwMode="auto">
          <a:xfrm>
            <a:off x="1339850" y="4786313"/>
            <a:ext cx="30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300" name="TextBox 33"/>
          <p:cNvSpPr txBox="1">
            <a:spLocks noChangeArrowheads="1"/>
          </p:cNvSpPr>
          <p:nvPr/>
        </p:nvSpPr>
        <p:spPr bwMode="auto">
          <a:xfrm>
            <a:off x="1357313" y="4572000"/>
            <a:ext cx="255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1301" name="TextBox 34"/>
          <p:cNvSpPr txBox="1">
            <a:spLocks noChangeArrowheads="1"/>
          </p:cNvSpPr>
          <p:nvPr/>
        </p:nvSpPr>
        <p:spPr bwMode="auto">
          <a:xfrm>
            <a:off x="1357313" y="43576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312B1-6DF0-4E0E-BA80-5E902D2DABBC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Gabor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         plays the same role as K,B.(window width)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     increases  -&gt;  window width decreases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     decreases -&gt; window width increases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Examples : Synthesized cosine wave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500188" y="1857375"/>
          <a:ext cx="388937" cy="357188"/>
        </p:xfrm>
        <a:graphic>
          <a:graphicData uri="http://schemas.openxmlformats.org/presentationml/2006/ole">
            <p:oleObj spid="_x0000_s61442" name="Equation" r:id="rId4" imgW="152280" imgH="139680" progId="Equation.DSMT4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785938" y="2286000"/>
          <a:ext cx="284162" cy="260350"/>
        </p:xfrm>
        <a:graphic>
          <a:graphicData uri="http://schemas.openxmlformats.org/presentationml/2006/ole">
            <p:oleObj spid="_x0000_s61443" name="Equation" r:id="rId5" imgW="152280" imgH="139680" progId="Equation.DSMT4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785938" y="2643188"/>
          <a:ext cx="284162" cy="260350"/>
        </p:xfrm>
        <a:graphic>
          <a:graphicData uri="http://schemas.openxmlformats.org/presentationml/2006/ole">
            <p:oleObj spid="_x0000_s61444" name="Equation" r:id="rId6" imgW="152280" imgH="13968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14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4143375"/>
            <a:ext cx="2703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2714625" y="3643313"/>
          <a:ext cx="714375" cy="269875"/>
        </p:xfrm>
        <a:graphic>
          <a:graphicData uri="http://schemas.openxmlformats.org/presentationml/2006/ole">
            <p:oleObj spid="_x0000_s61450" name="Equation" r:id="rId9" imgW="469800" imgH="177480" progId="Equation.DSMT4">
              <p:embed/>
            </p:oleObj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6000750" y="3714750"/>
          <a:ext cx="592138" cy="285750"/>
        </p:xfrm>
        <a:graphic>
          <a:graphicData uri="http://schemas.openxmlformats.org/presentationml/2006/ole">
            <p:oleObj spid="_x0000_s61451" name="Equation" r:id="rId10" imgW="368280" imgH="177480" progId="Equation.DSMT4">
              <p:embed/>
            </p:oleObj>
          </a:graphicData>
        </a:graphic>
      </p:graphicFrame>
      <p:sp>
        <p:nvSpPr>
          <p:cNvPr id="61460" name="TextBox 18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1" name="TextBox 19"/>
          <p:cNvSpPr txBox="1">
            <a:spLocks noChangeArrowheads="1"/>
          </p:cNvSpPr>
          <p:nvPr/>
        </p:nvSpPr>
        <p:spPr bwMode="auto">
          <a:xfrm>
            <a:off x="4857750" y="3500438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2" name="TextBox 20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3" name="TextBox 21"/>
          <p:cNvSpPr txBox="1">
            <a:spLocks noChangeArrowheads="1"/>
          </p:cNvSpPr>
          <p:nvPr/>
        </p:nvSpPr>
        <p:spPr bwMode="auto">
          <a:xfrm>
            <a:off x="1571625" y="3571875"/>
            <a:ext cx="25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4" name="TextBox 22"/>
          <p:cNvSpPr txBox="1">
            <a:spLocks noChangeArrowheads="1"/>
          </p:cNvSpPr>
          <p:nvPr/>
        </p:nvSpPr>
        <p:spPr bwMode="auto">
          <a:xfrm>
            <a:off x="1571625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5" name="TextBox 23"/>
          <p:cNvSpPr txBox="1">
            <a:spLocks noChangeArrowheads="1"/>
          </p:cNvSpPr>
          <p:nvPr/>
        </p:nvSpPr>
        <p:spPr bwMode="auto">
          <a:xfrm>
            <a:off x="2357438" y="6000750"/>
            <a:ext cx="40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6" name="TextBox 24"/>
          <p:cNvSpPr txBox="1">
            <a:spLocks noChangeArrowheads="1"/>
          </p:cNvSpPr>
          <p:nvPr/>
        </p:nvSpPr>
        <p:spPr bwMode="auto">
          <a:xfrm>
            <a:off x="3286125" y="6000750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7" name="TextBox 25"/>
          <p:cNvSpPr txBox="1">
            <a:spLocks noChangeArrowheads="1"/>
          </p:cNvSpPr>
          <p:nvPr/>
        </p:nvSpPr>
        <p:spPr bwMode="auto">
          <a:xfrm>
            <a:off x="4143375" y="5988050"/>
            <a:ext cx="40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8" name="TextBox 26"/>
          <p:cNvSpPr txBox="1">
            <a:spLocks noChangeArrowheads="1"/>
          </p:cNvSpPr>
          <p:nvPr/>
        </p:nvSpPr>
        <p:spPr bwMode="auto">
          <a:xfrm>
            <a:off x="4929188" y="60721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69" name="TextBox 27"/>
          <p:cNvSpPr txBox="1">
            <a:spLocks noChangeArrowheads="1"/>
          </p:cNvSpPr>
          <p:nvPr/>
        </p:nvSpPr>
        <p:spPr bwMode="auto">
          <a:xfrm>
            <a:off x="5715000" y="6072188"/>
            <a:ext cx="40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0" name="TextBox 28"/>
          <p:cNvSpPr txBox="1">
            <a:spLocks noChangeArrowheads="1"/>
          </p:cNvSpPr>
          <p:nvPr/>
        </p:nvSpPr>
        <p:spPr bwMode="auto">
          <a:xfrm>
            <a:off x="6643688" y="60721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1" name="TextBox 29"/>
          <p:cNvSpPr txBox="1">
            <a:spLocks noChangeArrowheads="1"/>
          </p:cNvSpPr>
          <p:nvPr/>
        </p:nvSpPr>
        <p:spPr bwMode="auto">
          <a:xfrm>
            <a:off x="7500938" y="6059488"/>
            <a:ext cx="40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30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2" name="TextBox 30"/>
          <p:cNvSpPr txBox="1">
            <a:spLocks noChangeArrowheads="1"/>
          </p:cNvSpPr>
          <p:nvPr/>
        </p:nvSpPr>
        <p:spPr bwMode="auto">
          <a:xfrm>
            <a:off x="4643438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3" name="TextBox 31"/>
          <p:cNvSpPr txBox="1">
            <a:spLocks noChangeArrowheads="1"/>
          </p:cNvSpPr>
          <p:nvPr/>
        </p:nvSpPr>
        <p:spPr bwMode="auto">
          <a:xfrm>
            <a:off x="4643438" y="4429125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4" name="TextBox 32"/>
          <p:cNvSpPr txBox="1">
            <a:spLocks noChangeArrowheads="1"/>
          </p:cNvSpPr>
          <p:nvPr/>
        </p:nvSpPr>
        <p:spPr bwMode="auto">
          <a:xfrm>
            <a:off x="4643438" y="4643438"/>
            <a:ext cx="25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5" name="TextBox 33"/>
          <p:cNvSpPr txBox="1">
            <a:spLocks noChangeArrowheads="1"/>
          </p:cNvSpPr>
          <p:nvPr/>
        </p:nvSpPr>
        <p:spPr bwMode="auto">
          <a:xfrm>
            <a:off x="1339850" y="4786313"/>
            <a:ext cx="30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6" name="TextBox 34"/>
          <p:cNvSpPr txBox="1">
            <a:spLocks noChangeArrowheads="1"/>
          </p:cNvSpPr>
          <p:nvPr/>
        </p:nvSpPr>
        <p:spPr bwMode="auto">
          <a:xfrm>
            <a:off x="1357313" y="4572000"/>
            <a:ext cx="255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1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1477" name="TextBox 35"/>
          <p:cNvSpPr txBox="1">
            <a:spLocks noChangeArrowheads="1"/>
          </p:cNvSpPr>
          <p:nvPr/>
        </p:nvSpPr>
        <p:spPr bwMode="auto">
          <a:xfrm>
            <a:off x="1357313" y="4357688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2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4F5DB-4DF5-4C26-9B23-FD74DBFDC4EA}" type="slidenum">
              <a:rPr lang="zh-TW" altLang="en-US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Definition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Auto correlated -&gt; FT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Good mathematical properties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Autocorrelation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Higher clarity than GTs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But also introduce </a:t>
            </a:r>
            <a:r>
              <a:rPr lang="en-US" altLang="zh-TW" sz="2000" smtClean="0">
                <a:solidFill>
                  <a:srgbClr val="FFFF00"/>
                </a:solidFill>
              </a:rPr>
              <a:t>cross term </a:t>
            </a:r>
            <a:r>
              <a:rPr lang="en-US" altLang="zh-TW" sz="2000" smtClean="0"/>
              <a:t>problem!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785938" y="2357438"/>
          <a:ext cx="4784725" cy="585787"/>
        </p:xfrm>
        <a:graphic>
          <a:graphicData uri="http://schemas.openxmlformats.org/presentationml/2006/ole">
            <p:oleObj spid="_x0000_s57345" name="Equation" r:id="rId4" imgW="37335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D54D8-1D8B-4F05-8B5F-3F2F02DAEF41}" type="slidenum">
              <a:rPr lang="zh-TW" altLang="en-US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24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Cross term problem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WDFs are not linear operations.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785938" y="2786063"/>
          <a:ext cx="1935162" cy="315912"/>
        </p:xfrm>
        <a:graphic>
          <a:graphicData uri="http://schemas.openxmlformats.org/presentationml/2006/ole">
            <p:oleObj spid="_x0000_s62466" name="Equation" r:id="rId4" imgW="1244520" imgH="203040" progId="Equation.DSMT4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785938" y="3214688"/>
          <a:ext cx="3632200" cy="357187"/>
        </p:xfrm>
        <a:graphic>
          <a:graphicData uri="http://schemas.openxmlformats.org/presentationml/2006/ole">
            <p:oleObj spid="_x0000_s62467" name="Equation" r:id="rId5" imgW="2323800" imgH="228600" progId="Equation.DSMT4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714625" y="3643313"/>
          <a:ext cx="4572000" cy="590550"/>
        </p:xfrm>
        <a:graphic>
          <a:graphicData uri="http://schemas.openxmlformats.org/presentationml/2006/ole">
            <p:oleObj spid="_x0000_s62468" name="Equation" r:id="rId6" imgW="3543120" imgH="457200" progId="Equation.DSMT4">
              <p:embed/>
            </p:oleObj>
          </a:graphicData>
        </a:graphic>
      </p:graphicFrame>
      <p:sp>
        <p:nvSpPr>
          <p:cNvPr id="62473" name="TextBox 6"/>
          <p:cNvSpPr txBox="1">
            <a:spLocks noChangeArrowheads="1"/>
          </p:cNvSpPr>
          <p:nvPr/>
        </p:nvSpPr>
        <p:spPr bwMode="auto">
          <a:xfrm rot="441160">
            <a:off x="5730875" y="3286125"/>
            <a:ext cx="1147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Cross term!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928938" y="4786313"/>
          <a:ext cx="1214437" cy="285750"/>
        </p:xfrm>
        <a:graphic>
          <a:graphicData uri="http://schemas.openxmlformats.org/presentationml/2006/ole">
            <p:oleObj spid="_x0000_s62469" name="Equation" r:id="rId7" imgW="863280" imgH="203040" progId="Equation.DSMT4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928938" y="6143625"/>
          <a:ext cx="1333500" cy="285750"/>
        </p:xfrm>
        <a:graphic>
          <a:graphicData uri="http://schemas.openxmlformats.org/presentationml/2006/ole">
            <p:oleObj spid="_x0000_s62470" name="Equation" r:id="rId8" imgW="1066680" imgH="2286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H="1">
            <a:off x="3107521" y="5250669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36083" y="5322107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76" name="TextBox 13"/>
          <p:cNvSpPr txBox="1">
            <a:spLocks noChangeArrowheads="1"/>
          </p:cNvSpPr>
          <p:nvPr/>
        </p:nvSpPr>
        <p:spPr bwMode="auto">
          <a:xfrm rot="320051">
            <a:off x="4225925" y="5149850"/>
            <a:ext cx="170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n(n-1) cross term!!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415A-0E83-46A2-A054-51DECBB3FBB3}" type="slidenum">
              <a:rPr lang="zh-TW" altLang="en-US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34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An example of cross term problem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643063" y="2500313"/>
          <a:ext cx="2424112" cy="1000125"/>
        </p:xfrm>
        <a:graphic>
          <a:graphicData uri="http://schemas.openxmlformats.org/presentationml/2006/ole">
            <p:oleObj spid="_x0000_s63490" name="Equation" r:id="rId4" imgW="1600200" imgH="660240" progId="Equation.DSMT4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500563" y="2500313"/>
          <a:ext cx="2435225" cy="1071562"/>
        </p:xfrm>
        <a:graphic>
          <a:graphicData uri="http://schemas.openxmlformats.org/presentationml/2006/ole">
            <p:oleObj spid="_x0000_s63491" name="Equation" r:id="rId5" imgW="1904760" imgH="83808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349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4143375"/>
            <a:ext cx="25812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143375"/>
            <a:ext cx="25812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TextBox 12"/>
          <p:cNvSpPr txBox="1">
            <a:spLocks noChangeArrowheads="1"/>
          </p:cNvSpPr>
          <p:nvPr/>
        </p:nvSpPr>
        <p:spPr bwMode="auto">
          <a:xfrm>
            <a:off x="2071688" y="3786188"/>
            <a:ext cx="179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Without cross term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63501" name="TextBox 13"/>
          <p:cNvSpPr txBox="1">
            <a:spLocks noChangeArrowheads="1"/>
          </p:cNvSpPr>
          <p:nvPr/>
        </p:nvSpPr>
        <p:spPr bwMode="auto">
          <a:xfrm>
            <a:off x="5429250" y="3786188"/>
            <a:ext cx="1509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With cross term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63502" name="TextBox 14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3" name="TextBox 15"/>
          <p:cNvSpPr txBox="1">
            <a:spLocks noChangeArrowheads="1"/>
          </p:cNvSpPr>
          <p:nvPr/>
        </p:nvSpPr>
        <p:spPr bwMode="auto">
          <a:xfrm>
            <a:off x="4786313" y="3643313"/>
            <a:ext cx="25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4" name="TextBox 16"/>
          <p:cNvSpPr txBox="1">
            <a:spLocks noChangeArrowheads="1"/>
          </p:cNvSpPr>
          <p:nvPr/>
        </p:nvSpPr>
        <p:spPr bwMode="auto">
          <a:xfrm>
            <a:off x="1571625" y="3500438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5" name="TextBox 17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6" name="TextBox 18"/>
          <p:cNvSpPr txBox="1">
            <a:spLocks noChangeArrowheads="1"/>
          </p:cNvSpPr>
          <p:nvPr/>
        </p:nvSpPr>
        <p:spPr bwMode="auto">
          <a:xfrm>
            <a:off x="1357313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7" name="TextBox 19"/>
          <p:cNvSpPr txBox="1">
            <a:spLocks noChangeArrowheads="1"/>
          </p:cNvSpPr>
          <p:nvPr/>
        </p:nvSpPr>
        <p:spPr bwMode="auto">
          <a:xfrm>
            <a:off x="4643438" y="4857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8" name="TextBox 20"/>
          <p:cNvSpPr txBox="1">
            <a:spLocks noChangeArrowheads="1"/>
          </p:cNvSpPr>
          <p:nvPr/>
        </p:nvSpPr>
        <p:spPr bwMode="auto">
          <a:xfrm>
            <a:off x="6215063" y="6000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3509" name="TextBox 21"/>
          <p:cNvSpPr txBox="1">
            <a:spLocks noChangeArrowheads="1"/>
          </p:cNvSpPr>
          <p:nvPr/>
        </p:nvSpPr>
        <p:spPr bwMode="auto">
          <a:xfrm>
            <a:off x="2857500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9E05-01BF-40C8-BE95-E658C3014843}" type="slidenum">
              <a:rPr lang="zh-TW" altLang="en-US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65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Compared with the GT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Higher clarity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Higher complexity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An example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65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143375"/>
            <a:ext cx="25812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143375"/>
            <a:ext cx="25812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2643188" y="3786188"/>
            <a:ext cx="608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WDF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5921375" y="3786188"/>
            <a:ext cx="436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GT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286125" y="3071813"/>
          <a:ext cx="2563813" cy="571500"/>
        </p:xfrm>
        <a:graphic>
          <a:graphicData uri="http://schemas.openxmlformats.org/presentationml/2006/ole">
            <p:oleObj spid="_x0000_s66563" name="Equation" r:id="rId6" imgW="1879560" imgH="419040" progId="Equation.DSMT4">
              <p:embed/>
            </p:oleObj>
          </a:graphicData>
        </a:graphic>
      </p:graphicFrame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4786313" y="3571875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1527175" y="3571875"/>
            <a:ext cx="25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78" name="TextBox 17"/>
          <p:cNvSpPr txBox="1">
            <a:spLocks noChangeArrowheads="1"/>
          </p:cNvSpPr>
          <p:nvPr/>
        </p:nvSpPr>
        <p:spPr bwMode="auto">
          <a:xfrm>
            <a:off x="6215063" y="6000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79" name="TextBox 18"/>
          <p:cNvSpPr txBox="1">
            <a:spLocks noChangeArrowheads="1"/>
          </p:cNvSpPr>
          <p:nvPr/>
        </p:nvSpPr>
        <p:spPr bwMode="auto">
          <a:xfrm>
            <a:off x="2857500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80" name="TextBox 19"/>
          <p:cNvSpPr txBox="1">
            <a:spLocks noChangeArrowheads="1"/>
          </p:cNvSpPr>
          <p:nvPr/>
        </p:nvSpPr>
        <p:spPr bwMode="auto">
          <a:xfrm>
            <a:off x="1357313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6581" name="TextBox 20"/>
          <p:cNvSpPr txBox="1">
            <a:spLocks noChangeArrowheads="1"/>
          </p:cNvSpPr>
          <p:nvPr/>
        </p:nvSpPr>
        <p:spPr bwMode="auto">
          <a:xfrm>
            <a:off x="4643438" y="4857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ED7C-C6D8-4167-9ABD-3112FAD7E799}" type="slidenum">
              <a:rPr lang="zh-TW" altLang="en-US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5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But clarity is not always better than GT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smtClean="0"/>
              <a:t>Due to cross term problem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Functions with phase degree higher than 2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6547" y="5036355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00166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821901" y="5035561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86314" y="60007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5551" name="TextBox 11"/>
          <p:cNvSpPr txBox="1">
            <a:spLocks noChangeArrowheads="1"/>
          </p:cNvSpPr>
          <p:nvPr/>
        </p:nvSpPr>
        <p:spPr bwMode="auto">
          <a:xfrm>
            <a:off x="2643188" y="3786188"/>
            <a:ext cx="608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WDF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65552" name="TextBox 12"/>
          <p:cNvSpPr txBox="1">
            <a:spLocks noChangeArrowheads="1"/>
          </p:cNvSpPr>
          <p:nvPr/>
        </p:nvSpPr>
        <p:spPr bwMode="auto">
          <a:xfrm>
            <a:off x="5921375" y="3786188"/>
            <a:ext cx="436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GT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655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143375"/>
            <a:ext cx="23510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143375"/>
            <a:ext cx="24098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5" name="TextBox 15"/>
          <p:cNvSpPr txBox="1">
            <a:spLocks noChangeArrowheads="1"/>
          </p:cNvSpPr>
          <p:nvPr/>
        </p:nvSpPr>
        <p:spPr bwMode="auto">
          <a:xfrm rot="-1117676">
            <a:off x="285750" y="4000500"/>
            <a:ext cx="173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Indistinguishable!!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1785938" y="3286125"/>
          <a:ext cx="2638425" cy="357188"/>
        </p:xfrm>
        <a:graphic>
          <a:graphicData uri="http://schemas.openxmlformats.org/presentationml/2006/ole">
            <p:oleObj spid="_x0000_s65544" name="Equation" r:id="rId6" imgW="1688760" imgH="228600" progId="Equation.DSMT4">
              <p:embed/>
            </p:oleObj>
          </a:graphicData>
        </a:graphic>
      </p:graphicFrame>
      <p:sp>
        <p:nvSpPr>
          <p:cNvPr id="65556" name="TextBox 18"/>
          <p:cNvSpPr txBox="1">
            <a:spLocks noChangeArrowheads="1"/>
          </p:cNvSpPr>
          <p:nvPr/>
        </p:nvSpPr>
        <p:spPr bwMode="auto">
          <a:xfrm>
            <a:off x="8281988" y="5786438"/>
            <a:ext cx="43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57" name="TextBox 19"/>
          <p:cNvSpPr txBox="1">
            <a:spLocks noChangeArrowheads="1"/>
          </p:cNvSpPr>
          <p:nvPr/>
        </p:nvSpPr>
        <p:spPr bwMode="auto">
          <a:xfrm>
            <a:off x="7786688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58" name="TextBox 20"/>
          <p:cNvSpPr txBox="1">
            <a:spLocks noChangeArrowheads="1"/>
          </p:cNvSpPr>
          <p:nvPr/>
        </p:nvSpPr>
        <p:spPr bwMode="auto">
          <a:xfrm>
            <a:off x="4857750" y="3571875"/>
            <a:ext cx="25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59" name="TextBox 21"/>
          <p:cNvSpPr txBox="1">
            <a:spLocks noChangeArrowheads="1"/>
          </p:cNvSpPr>
          <p:nvPr/>
        </p:nvSpPr>
        <p:spPr bwMode="auto">
          <a:xfrm>
            <a:off x="4500563" y="5786438"/>
            <a:ext cx="26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60" name="TextBox 22"/>
          <p:cNvSpPr txBox="1">
            <a:spLocks noChangeArrowheads="1"/>
          </p:cNvSpPr>
          <p:nvPr/>
        </p:nvSpPr>
        <p:spPr bwMode="auto">
          <a:xfrm>
            <a:off x="1527175" y="3559175"/>
            <a:ext cx="25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61" name="TextBox 23"/>
          <p:cNvSpPr txBox="1">
            <a:spLocks noChangeArrowheads="1"/>
          </p:cNvSpPr>
          <p:nvPr/>
        </p:nvSpPr>
        <p:spPr bwMode="auto">
          <a:xfrm>
            <a:off x="6215063" y="6000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62" name="TextBox 24"/>
          <p:cNvSpPr txBox="1">
            <a:spLocks noChangeArrowheads="1"/>
          </p:cNvSpPr>
          <p:nvPr/>
        </p:nvSpPr>
        <p:spPr bwMode="auto">
          <a:xfrm>
            <a:off x="4643438" y="48577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63" name="TextBox 25"/>
          <p:cNvSpPr txBox="1">
            <a:spLocks noChangeArrowheads="1"/>
          </p:cNvSpPr>
          <p:nvPr/>
        </p:nvSpPr>
        <p:spPr bwMode="auto">
          <a:xfrm>
            <a:off x="2857500" y="600075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65564" name="TextBox 26"/>
          <p:cNvSpPr txBox="1">
            <a:spLocks noChangeArrowheads="1"/>
          </p:cNvSpPr>
          <p:nvPr/>
        </p:nvSpPr>
        <p:spPr bwMode="auto">
          <a:xfrm>
            <a:off x="1357313" y="4845050"/>
            <a:ext cx="303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65E3C-DB35-49B4-94D7-46A8A4D3E705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Frequency?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Another way to consider things.</a:t>
            </a:r>
            <a:endParaRPr lang="en-US" altLang="zh-TW" sz="2400" smtClean="0"/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Frequency</a:t>
            </a:r>
            <a:r>
              <a:rPr lang="en-US" altLang="zh-TW" i="1" smtClean="0"/>
              <a:t> </a:t>
            </a:r>
            <a:r>
              <a:rPr lang="en-US" altLang="zh-TW" sz="2400" smtClean="0"/>
              <a:t>related applications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i="1" smtClean="0"/>
              <a:t> </a:t>
            </a:r>
            <a:r>
              <a:rPr lang="en-US" altLang="zh-TW" sz="2000" smtClean="0"/>
              <a:t>FDM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i="1" smtClean="0"/>
              <a:t> </a:t>
            </a:r>
            <a:r>
              <a:rPr lang="en-US" altLang="zh-TW" sz="2000" smtClean="0"/>
              <a:t>Sampling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Filter design , etc ….</a:t>
            </a:r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611C0-7385-4F93-AFA7-81E606B2DC56}" type="slidenum">
              <a:rPr lang="zh-TW" altLang="en-US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53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Properties of WDFs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Shifting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Modulation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Energy property</a:t>
            </a:r>
            <a:endParaRPr lang="en-US" altLang="zh-TW" sz="1800" smtClean="0"/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</a:t>
            </a: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785938" y="2714625"/>
          <a:ext cx="2406650" cy="357188"/>
        </p:xfrm>
        <a:graphic>
          <a:graphicData uri="http://schemas.openxmlformats.org/presentationml/2006/ole">
            <p:oleObj spid="_x0000_s55297" name="Equation" r:id="rId4" imgW="1625400" imgH="241200" progId="Equation.DSMT4">
              <p:embed/>
            </p:oleObj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785938" y="3786188"/>
          <a:ext cx="2919412" cy="428625"/>
        </p:xfrm>
        <a:graphic>
          <a:graphicData uri="http://schemas.openxmlformats.org/presentationml/2006/ole">
            <p:oleObj spid="_x0000_s55298" name="Equation" r:id="rId5" imgW="1815840" imgH="26640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85938" y="4929188"/>
          <a:ext cx="4037012" cy="642937"/>
        </p:xfrm>
        <a:graphic>
          <a:graphicData uri="http://schemas.openxmlformats.org/presentationml/2006/ole">
            <p:oleObj spid="_x0000_s55299" name="Equation" r:id="rId6" imgW="28699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6CC6A-5E61-49BE-A14F-9D9AE903EDA1}" type="slidenum">
              <a:rPr lang="zh-TW" altLang="en-US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Wigner Distribution Function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86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Properties of WDFs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Recovery property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                  is real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Energy property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Region property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Multiplication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Convolution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Correlation</a:t>
            </a: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</a:t>
            </a:r>
            <a:r>
              <a:rPr lang="en-US" altLang="zh-TW" sz="2000" smtClean="0"/>
              <a:t>Moment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Mean condition frequency and mean condition time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785938" y="2643188"/>
          <a:ext cx="809625" cy="315912"/>
        </p:xfrm>
        <a:graphic>
          <a:graphicData uri="http://schemas.openxmlformats.org/presentationml/2006/ole">
            <p:oleObj spid="_x0000_s68613" name="Equation" r:id="rId4" imgW="5205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3D34-5789-4F3A-BA83-E0B958C8E95B}" type="slidenum">
              <a:rPr lang="zh-TW" altLang="en-US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47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Operations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Horizontal Shifting    (Shifting on along the </a:t>
            </a:r>
            <a:r>
              <a:rPr lang="en-US" altLang="zh-TW" sz="2000" smtClean="0">
                <a:solidFill>
                  <a:srgbClr val="FFFF00"/>
                </a:solidFill>
              </a:rPr>
              <a:t>time axis</a:t>
            </a:r>
            <a:r>
              <a:rPr lang="en-US" altLang="zh-TW" sz="2000" smtClean="0"/>
              <a:t>)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Vertical Shifting (Shifting on along the </a:t>
            </a:r>
            <a:r>
              <a:rPr lang="en-US" altLang="zh-TW" sz="2000" smtClean="0">
                <a:solidFill>
                  <a:srgbClr val="FFFF00"/>
                </a:solidFill>
              </a:rPr>
              <a:t>freq. axis</a:t>
            </a:r>
            <a:r>
              <a:rPr lang="en-US" altLang="zh-TW" sz="2000" smtClean="0"/>
              <a:t>)</a:t>
            </a: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143000" y="3071813"/>
          <a:ext cx="3449638" cy="754062"/>
        </p:xfrm>
        <a:graphic>
          <a:graphicData uri="http://schemas.openxmlformats.org/presentationml/2006/ole">
            <p:oleObj spid="_x0000_s74757" name="Equation" r:id="rId4" imgW="2323800" imgH="507960" progId="Equation.DSMT4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500826" y="385762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071404" y="342820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29438" y="3357563"/>
            <a:ext cx="500062" cy="50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Rectangle 21"/>
          <p:cNvSpPr/>
          <p:nvPr/>
        </p:nvSpPr>
        <p:spPr>
          <a:xfrm>
            <a:off x="7358063" y="3357563"/>
            <a:ext cx="500062" cy="5000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286625" y="3071813"/>
            <a:ext cx="357188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7" name="TextBox 24"/>
          <p:cNvSpPr txBox="1">
            <a:spLocks noChangeArrowheads="1"/>
          </p:cNvSpPr>
          <p:nvPr/>
        </p:nvSpPr>
        <p:spPr bwMode="auto">
          <a:xfrm>
            <a:off x="8286750" y="3662363"/>
            <a:ext cx="255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74768" name="TextBox 25"/>
          <p:cNvSpPr txBox="1">
            <a:spLocks noChangeArrowheads="1"/>
          </p:cNvSpPr>
          <p:nvPr/>
        </p:nvSpPr>
        <p:spPr bwMode="auto">
          <a:xfrm>
            <a:off x="6572250" y="2500313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1200150" y="5143500"/>
          <a:ext cx="3228975" cy="768350"/>
        </p:xfrm>
        <a:graphic>
          <a:graphicData uri="http://schemas.openxmlformats.org/presentationml/2006/ole">
            <p:oleObj spid="_x0000_s74759" name="Equation" r:id="rId5" imgW="2133360" imgH="50796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16200000" flipV="1">
            <a:off x="6072992" y="571422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00826" y="6143644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4771" name="TextBox 31"/>
          <p:cNvSpPr txBox="1">
            <a:spLocks noChangeArrowheads="1"/>
          </p:cNvSpPr>
          <p:nvPr/>
        </p:nvSpPr>
        <p:spPr bwMode="auto">
          <a:xfrm>
            <a:off x="8286750" y="5948363"/>
            <a:ext cx="255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74772" name="TextBox 32"/>
          <p:cNvSpPr txBox="1">
            <a:spLocks noChangeArrowheads="1"/>
          </p:cNvSpPr>
          <p:nvPr/>
        </p:nvSpPr>
        <p:spPr bwMode="auto">
          <a:xfrm>
            <a:off x="6572250" y="4773613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29438" y="5643563"/>
            <a:ext cx="500062" cy="50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" name="Rectangle 34"/>
          <p:cNvSpPr/>
          <p:nvPr/>
        </p:nvSpPr>
        <p:spPr>
          <a:xfrm>
            <a:off x="6929438" y="5286375"/>
            <a:ext cx="500062" cy="5000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7466013" y="5607050"/>
            <a:ext cx="357188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DD593-DEC7-46DB-8DB5-261DE974F201}" type="slidenum">
              <a:rPr lang="zh-TW" altLang="en-US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90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Operations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Dilation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Case 1 :  a&gt;1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Case 2 :  a&lt;1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1571625" y="2714625"/>
          <a:ext cx="2625725" cy="1143000"/>
        </p:xfrm>
        <a:graphic>
          <a:graphicData uri="http://schemas.openxmlformats.org/presentationml/2006/ole">
            <p:oleObj spid="_x0000_s89092" name="Equation" r:id="rId4" imgW="2158920" imgH="939600" progId="Equation.DSMT4">
              <p:embed/>
            </p:oleObj>
          </a:graphicData>
        </a:graphic>
      </p:graphicFrame>
      <p:sp>
        <p:nvSpPr>
          <p:cNvPr id="23" name="Oval 22"/>
          <p:cNvSpPr/>
          <p:nvPr/>
        </p:nvSpPr>
        <p:spPr>
          <a:xfrm>
            <a:off x="3857625" y="4214813"/>
            <a:ext cx="642938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7" name="Oval 26"/>
          <p:cNvSpPr/>
          <p:nvPr/>
        </p:nvSpPr>
        <p:spPr>
          <a:xfrm>
            <a:off x="3867150" y="571500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3429000" y="4500563"/>
            <a:ext cx="2857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2000" y="4500563"/>
            <a:ext cx="2857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3991769" y="3964782"/>
            <a:ext cx="357187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V="1">
            <a:off x="4034632" y="5071269"/>
            <a:ext cx="2857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43504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857875" y="4357688"/>
            <a:ext cx="9286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429000" y="6051550"/>
            <a:ext cx="2857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643438" y="6051550"/>
            <a:ext cx="2857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H="1">
            <a:off x="4020344" y="6607969"/>
            <a:ext cx="35718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V="1">
            <a:off x="4028282" y="5499894"/>
            <a:ext cx="2857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143504" y="607061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143625" y="5572125"/>
            <a:ext cx="357188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C6231-C681-4999-BC52-D7289B3E7C16}" type="slidenum">
              <a:rPr lang="zh-TW" altLang="en-US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68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Operations on the time-frequency domain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</a:t>
            </a:r>
            <a:r>
              <a:rPr lang="en-US" altLang="zh-TW" sz="2000" smtClean="0"/>
              <a:t>Shearing  -  Moving the side of signal on one direction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Case 1 :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Case 2 :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2643188" y="2643188"/>
          <a:ext cx="1571625" cy="407987"/>
        </p:xfrm>
        <a:graphic>
          <a:graphicData uri="http://schemas.openxmlformats.org/presentationml/2006/ole">
            <p:oleObj spid="_x0000_s76801" name="Equation" r:id="rId4" imgW="977760" imgH="253800" progId="Equation.DSMT4">
              <p:embed/>
            </p:oleObj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714625" y="4429125"/>
          <a:ext cx="1500188" cy="500063"/>
        </p:xfrm>
        <a:graphic>
          <a:graphicData uri="http://schemas.openxmlformats.org/presentationml/2006/ole">
            <p:oleObj spid="_x0000_s76802" name="Equation" r:id="rId5" imgW="1066680" imgH="355320" progId="Equation.DSMT4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785938" y="3286125"/>
          <a:ext cx="2314575" cy="712788"/>
        </p:xfrm>
        <a:graphic>
          <a:graphicData uri="http://schemas.openxmlformats.org/presentationml/2006/ole">
            <p:oleObj spid="_x0000_s76803" name="Equation" r:id="rId6" imgW="1485720" imgH="457200" progId="Equation.DSMT4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857375" y="5214938"/>
          <a:ext cx="2125663" cy="642937"/>
        </p:xfrm>
        <a:graphic>
          <a:graphicData uri="http://schemas.openxmlformats.org/presentationml/2006/ole">
            <p:oleObj spid="_x0000_s76804" name="Equation" r:id="rId7" imgW="1511280" imgH="4572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V="1">
            <a:off x="6071404" y="342820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00826" y="385762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072992" y="571422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00826" y="6143644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6811" name="TextBox 11"/>
          <p:cNvSpPr txBox="1">
            <a:spLocks noChangeArrowheads="1"/>
          </p:cNvSpPr>
          <p:nvPr/>
        </p:nvSpPr>
        <p:spPr bwMode="auto">
          <a:xfrm>
            <a:off x="8286750" y="3662363"/>
            <a:ext cx="255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76812" name="TextBox 12"/>
          <p:cNvSpPr txBox="1">
            <a:spLocks noChangeArrowheads="1"/>
          </p:cNvSpPr>
          <p:nvPr/>
        </p:nvSpPr>
        <p:spPr bwMode="auto">
          <a:xfrm>
            <a:off x="6572250" y="2500313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76813" name="TextBox 13"/>
          <p:cNvSpPr txBox="1">
            <a:spLocks noChangeArrowheads="1"/>
          </p:cNvSpPr>
          <p:nvPr/>
        </p:nvSpPr>
        <p:spPr bwMode="auto">
          <a:xfrm>
            <a:off x="8286750" y="5948363"/>
            <a:ext cx="255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76814" name="TextBox 14"/>
          <p:cNvSpPr txBox="1">
            <a:spLocks noChangeArrowheads="1"/>
          </p:cNvSpPr>
          <p:nvPr/>
        </p:nvSpPr>
        <p:spPr bwMode="auto">
          <a:xfrm>
            <a:off x="6572250" y="4773613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6563" y="3357563"/>
            <a:ext cx="500062" cy="50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Rectangle 16"/>
          <p:cNvSpPr/>
          <p:nvPr/>
        </p:nvSpPr>
        <p:spPr>
          <a:xfrm>
            <a:off x="6786563" y="5643563"/>
            <a:ext cx="500062" cy="50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Parallelogram 20"/>
          <p:cNvSpPr/>
          <p:nvPr/>
        </p:nvSpPr>
        <p:spPr>
          <a:xfrm rot="5400000">
            <a:off x="6715125" y="3429001"/>
            <a:ext cx="642937" cy="500062"/>
          </a:xfrm>
          <a:prstGeom prst="parallelogram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287419" y="3071019"/>
            <a:ext cx="2857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9" name="TextBox 24"/>
          <p:cNvSpPr txBox="1">
            <a:spLocks noChangeArrowheads="1"/>
          </p:cNvSpPr>
          <p:nvPr/>
        </p:nvSpPr>
        <p:spPr bwMode="auto">
          <a:xfrm>
            <a:off x="7358063" y="2643188"/>
            <a:ext cx="1562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Moving this side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26" name="Flowchart: Data 25"/>
          <p:cNvSpPr/>
          <p:nvPr/>
        </p:nvSpPr>
        <p:spPr>
          <a:xfrm rot="10800000">
            <a:off x="6786563" y="5643563"/>
            <a:ext cx="642937" cy="500062"/>
          </a:xfrm>
          <a:prstGeom prst="flowChartInputOutp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6821" name="TextBox 26"/>
          <p:cNvSpPr txBox="1">
            <a:spLocks noChangeArrowheads="1"/>
          </p:cNvSpPr>
          <p:nvPr/>
        </p:nvSpPr>
        <p:spPr bwMode="auto">
          <a:xfrm>
            <a:off x="5768975" y="2714625"/>
            <a:ext cx="496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a&gt;0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76822" name="TextBox 27"/>
          <p:cNvSpPr txBox="1">
            <a:spLocks noChangeArrowheads="1"/>
          </p:cNvSpPr>
          <p:nvPr/>
        </p:nvSpPr>
        <p:spPr bwMode="auto">
          <a:xfrm>
            <a:off x="5786438" y="4643438"/>
            <a:ext cx="49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a&gt;0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43625" y="5641975"/>
            <a:ext cx="3571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4" name="TextBox 30"/>
          <p:cNvSpPr txBox="1">
            <a:spLocks noChangeArrowheads="1"/>
          </p:cNvSpPr>
          <p:nvPr/>
        </p:nvSpPr>
        <p:spPr bwMode="auto">
          <a:xfrm>
            <a:off x="4714875" y="5500688"/>
            <a:ext cx="1562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Moving this side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CF13D-F214-41F5-98DA-49ED0E9A5449}" type="slidenum">
              <a:rPr lang="zh-TW" altLang="en-US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0122" name="Content Placeholder 2"/>
          <p:cNvSpPr>
            <a:spLocks noGrp="1"/>
          </p:cNvSpPr>
          <p:nvPr>
            <p:ph idx="1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Rotations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Clockwise   90 degrees – Using FTs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72132" y="478632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858546" y="4071149"/>
            <a:ext cx="18573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72250" y="4384675"/>
            <a:ext cx="500063" cy="785813"/>
          </a:xfrm>
          <a:prstGeom prst="rect">
            <a:avLst/>
          </a:prstGeom>
          <a:noFill/>
          <a:ln w="1905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126" name="TextBox 24"/>
          <p:cNvSpPr txBox="1">
            <a:spLocks noChangeArrowheads="1"/>
          </p:cNvSpPr>
          <p:nvPr/>
        </p:nvSpPr>
        <p:spPr bwMode="auto">
          <a:xfrm>
            <a:off x="7715250" y="4572000"/>
            <a:ext cx="255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90127" name="TextBox 25"/>
          <p:cNvSpPr txBox="1">
            <a:spLocks noChangeArrowheads="1"/>
          </p:cNvSpPr>
          <p:nvPr/>
        </p:nvSpPr>
        <p:spPr bwMode="auto">
          <a:xfrm>
            <a:off x="5715000" y="2786063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857375" y="2928938"/>
          <a:ext cx="1643063" cy="301625"/>
        </p:xfrm>
        <a:graphic>
          <a:graphicData uri="http://schemas.openxmlformats.org/presentationml/2006/ole">
            <p:oleObj spid="_x0000_s90118" name="Equation" r:id="rId4" imgW="1104840" imgH="203040" progId="Equation.DSMT4">
              <p:embed/>
            </p:oleObj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1811338" y="3643313"/>
          <a:ext cx="2474912" cy="1071562"/>
        </p:xfrm>
        <a:graphic>
          <a:graphicData uri="http://schemas.openxmlformats.org/presentationml/2006/ole">
            <p:oleObj spid="_x0000_s90120" name="Equation" r:id="rId5" imgW="1701720" imgH="736560" progId="Equation.DSMT4">
              <p:embed/>
            </p:oleObj>
          </a:graphicData>
        </a:graphic>
      </p:graphicFrame>
      <p:sp>
        <p:nvSpPr>
          <p:cNvPr id="29" name="Rectangle 28"/>
          <p:cNvSpPr>
            <a:spLocks noChangeArrowheads="1"/>
          </p:cNvSpPr>
          <p:nvPr/>
        </p:nvSpPr>
        <p:spPr bwMode="auto">
          <a:xfrm rot="-5400000">
            <a:off x="5546725" y="3429000"/>
            <a:ext cx="500063" cy="785813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130" name="TextBox 46"/>
          <p:cNvSpPr txBox="1">
            <a:spLocks noChangeArrowheads="1"/>
          </p:cNvSpPr>
          <p:nvPr/>
        </p:nvSpPr>
        <p:spPr bwMode="auto">
          <a:xfrm rot="155449">
            <a:off x="6149975" y="3119438"/>
            <a:ext cx="2097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Clockwise  rotation 90 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6443663" y="3860800"/>
            <a:ext cx="360362" cy="3603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A6B38-D3BD-4D71-B509-7305C9CD8CAF}" type="slidenum">
              <a:rPr lang="zh-TW" altLang="en-US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31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Rotations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Generalized rotation with any angles – Using WDFs or GTs via the FRFT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Definition of the FRFT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Additive property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1714500" y="3357563"/>
          <a:ext cx="6635750" cy="785812"/>
        </p:xfrm>
        <a:graphic>
          <a:graphicData uri="http://schemas.openxmlformats.org/presentationml/2006/ole">
            <p:oleObj spid="_x0000_s93188" name="Equation" r:id="rId4" imgW="3860640" imgH="457200" progId="Equation.DSMT4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785938" y="4929188"/>
          <a:ext cx="2443162" cy="357187"/>
        </p:xfrm>
        <a:graphic>
          <a:graphicData uri="http://schemas.openxmlformats.org/presentationml/2006/ole">
            <p:oleObj spid="_x0000_s93189" name="Equation" r:id="rId5" imgW="16509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94453-B62F-44D6-A5BB-ECD83C71FF8F}" type="slidenum">
              <a:rPr lang="zh-TW" altLang="en-US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52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Rotations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u="sng" smtClean="0"/>
              <a:t> [Theorem]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	 The fractional Fourier transform (FRFT) with angle </a:t>
            </a:r>
            <a:r>
              <a:rPr lang="en-US" altLang="zh-TW" sz="2000" i="1" smtClean="0">
                <a:sym typeface="Symbol" pitchFamily="18" charset="2"/>
              </a:rPr>
              <a:t></a:t>
            </a:r>
            <a:r>
              <a:rPr lang="en-US" altLang="zh-TW" sz="2000" smtClean="0"/>
              <a:t> is equivalent to  the </a:t>
            </a:r>
            <a:r>
              <a:rPr lang="en-US" altLang="zh-TW" sz="2000" smtClean="0">
                <a:solidFill>
                  <a:srgbClr val="FFFF00"/>
                </a:solidFill>
              </a:rPr>
              <a:t>clockwise rotation operation with angle </a:t>
            </a:r>
            <a:r>
              <a:rPr lang="en-US" altLang="zh-TW" sz="2000" i="1" smtClean="0">
                <a:solidFill>
                  <a:srgbClr val="FFFF00"/>
                </a:solidFill>
                <a:sym typeface="Symbol" pitchFamily="18" charset="2"/>
              </a:rPr>
              <a:t></a:t>
            </a: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 smtClean="0"/>
              <a:t> for the </a:t>
            </a:r>
            <a:r>
              <a:rPr lang="en-US" altLang="zh-TW" sz="2000" smtClean="0">
                <a:solidFill>
                  <a:srgbClr val="FFFF00"/>
                </a:solidFill>
              </a:rPr>
              <a:t>WDF </a:t>
            </a:r>
            <a:r>
              <a:rPr lang="en-US" altLang="zh-TW" sz="2000" smtClean="0"/>
              <a:t>or</a:t>
            </a:r>
            <a:r>
              <a:rPr lang="en-US" altLang="zh-TW" sz="2000" smtClean="0">
                <a:solidFill>
                  <a:srgbClr val="FFFF00"/>
                </a:solidFill>
              </a:rPr>
              <a:t> GT</a:t>
            </a:r>
            <a:r>
              <a:rPr lang="en-US" altLang="zh-TW" sz="2000" smtClean="0"/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714500" y="3786188"/>
          <a:ext cx="4584700" cy="714375"/>
        </p:xfrm>
        <a:graphic>
          <a:graphicData uri="http://schemas.openxmlformats.org/presentationml/2006/ole">
            <p:oleObj spid="_x0000_s95234" name="Equation" r:id="rId4" imgW="2933640" imgH="457200" progId="Equation.DSMT4">
              <p:embed/>
            </p:oleObj>
          </a:graphicData>
        </a:graphic>
      </p:graphicFrame>
      <p:sp>
        <p:nvSpPr>
          <p:cNvPr id="95242" name="TextBox 8"/>
          <p:cNvSpPr txBox="1">
            <a:spLocks noChangeArrowheads="1"/>
          </p:cNvSpPr>
          <p:nvPr/>
        </p:nvSpPr>
        <p:spPr bwMode="auto">
          <a:xfrm>
            <a:off x="1643063" y="6215063"/>
            <a:ext cx="3008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Counterclockwise rotation matrix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5243" name="TextBox 9"/>
          <p:cNvSpPr txBox="1">
            <a:spLocks noChangeArrowheads="1"/>
          </p:cNvSpPr>
          <p:nvPr/>
        </p:nvSpPr>
        <p:spPr bwMode="auto">
          <a:xfrm>
            <a:off x="3714750" y="4733925"/>
            <a:ext cx="576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New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5244" name="TextBox 10"/>
          <p:cNvSpPr txBox="1">
            <a:spLocks noChangeArrowheads="1"/>
          </p:cNvSpPr>
          <p:nvPr/>
        </p:nvSpPr>
        <p:spPr bwMode="auto">
          <a:xfrm>
            <a:off x="1857375" y="4733925"/>
            <a:ext cx="52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Old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857488" y="6000768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1857375" y="5072063"/>
          <a:ext cx="2374900" cy="714375"/>
        </p:xfrm>
        <a:graphic>
          <a:graphicData uri="http://schemas.openxmlformats.org/presentationml/2006/ole">
            <p:oleObj spid="_x0000_s95238" name="Equation" r:id="rId5" imgW="1688760" imgH="507960" progId="Equation.DSMT4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572000" y="54292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5429250" y="5072063"/>
          <a:ext cx="2374900" cy="714375"/>
        </p:xfrm>
        <a:graphic>
          <a:graphicData uri="http://schemas.openxmlformats.org/presentationml/2006/ole">
            <p:oleObj spid="_x0000_s95239" name="Equation" r:id="rId6" imgW="1688760" imgH="507960" progId="Equation.DSMT4">
              <p:embed/>
            </p:oleObj>
          </a:graphicData>
        </a:graphic>
      </p:graphicFrame>
      <p:sp>
        <p:nvSpPr>
          <p:cNvPr id="95247" name="TextBox 18"/>
          <p:cNvSpPr txBox="1">
            <a:spLocks noChangeArrowheads="1"/>
          </p:cNvSpPr>
          <p:nvPr/>
        </p:nvSpPr>
        <p:spPr bwMode="auto">
          <a:xfrm>
            <a:off x="5357813" y="4786313"/>
            <a:ext cx="576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New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5248" name="TextBox 19"/>
          <p:cNvSpPr txBox="1">
            <a:spLocks noChangeArrowheads="1"/>
          </p:cNvSpPr>
          <p:nvPr/>
        </p:nvSpPr>
        <p:spPr bwMode="auto">
          <a:xfrm>
            <a:off x="7329488" y="4805363"/>
            <a:ext cx="528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Old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6643702" y="5857892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250" name="TextBox 23"/>
          <p:cNvSpPr txBox="1">
            <a:spLocks noChangeArrowheads="1"/>
          </p:cNvSpPr>
          <p:nvPr/>
        </p:nvSpPr>
        <p:spPr bwMode="auto">
          <a:xfrm>
            <a:off x="5500688" y="6162675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Clockwise rotation matrix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04B28-A7D7-47C7-9FAB-7F679E47093A}" type="slidenum">
              <a:rPr lang="zh-TW" altLang="en-US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Rotations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[Theorem]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	 The fractional Fourier transform (FRFT) with angle </a:t>
            </a:r>
            <a:r>
              <a:rPr lang="en-US" altLang="zh-TW" sz="2000" i="1" smtClean="0">
                <a:sym typeface="Symbol" pitchFamily="18" charset="2"/>
              </a:rPr>
              <a:t></a:t>
            </a:r>
            <a:r>
              <a:rPr lang="en-US" altLang="zh-TW" sz="2000" smtClean="0"/>
              <a:t> is equivalent to  the </a:t>
            </a:r>
            <a:r>
              <a:rPr lang="en-US" altLang="zh-TW" sz="2000" smtClean="0">
                <a:solidFill>
                  <a:srgbClr val="FFFF00"/>
                </a:solidFill>
              </a:rPr>
              <a:t>clockwise rotation operation with angle </a:t>
            </a:r>
            <a:r>
              <a:rPr lang="en-US" altLang="zh-TW" sz="2000" i="1" smtClean="0">
                <a:solidFill>
                  <a:srgbClr val="FFFF00"/>
                </a:solidFill>
                <a:sym typeface="Symbol" pitchFamily="18" charset="2"/>
              </a:rPr>
              <a:t></a:t>
            </a: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 smtClean="0"/>
              <a:t> for the </a:t>
            </a:r>
            <a:r>
              <a:rPr lang="en-US" altLang="zh-TW" sz="2000" smtClean="0">
                <a:solidFill>
                  <a:srgbClr val="FFFF00"/>
                </a:solidFill>
              </a:rPr>
              <a:t>WDF </a:t>
            </a:r>
            <a:r>
              <a:rPr lang="en-US" altLang="zh-TW" sz="2000" smtClean="0"/>
              <a:t>or</a:t>
            </a:r>
            <a:r>
              <a:rPr lang="en-US" altLang="zh-TW" sz="2000" smtClean="0">
                <a:solidFill>
                  <a:srgbClr val="FFFF00"/>
                </a:solidFill>
              </a:rPr>
              <a:t> GT</a:t>
            </a:r>
            <a:r>
              <a:rPr lang="en-US" altLang="zh-TW" sz="200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Examples  (Via GTs)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pic>
        <p:nvPicPr>
          <p:cNvPr id="1146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235450"/>
            <a:ext cx="735806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Box 8"/>
          <p:cNvSpPr txBox="1">
            <a:spLocks noChangeArrowheads="1"/>
          </p:cNvSpPr>
          <p:nvPr/>
        </p:nvSpPr>
        <p:spPr bwMode="auto">
          <a:xfrm>
            <a:off x="8710613" y="6000750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0B67-FAB0-4F6A-993B-4F6179DF2BE2}" type="slidenum">
              <a:rPr lang="zh-TW" altLang="en-US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Rotations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[Theorem]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	 The fractional Fourier transform (FRFT) with angle </a:t>
            </a:r>
            <a:r>
              <a:rPr lang="en-US" altLang="zh-TW" sz="2000" i="1" smtClean="0">
                <a:sym typeface="Symbol" pitchFamily="18" charset="2"/>
              </a:rPr>
              <a:t></a:t>
            </a:r>
            <a:r>
              <a:rPr lang="en-US" altLang="zh-TW" sz="2000" smtClean="0"/>
              <a:t> is equivalent to  the </a:t>
            </a:r>
            <a:r>
              <a:rPr lang="en-US" altLang="zh-TW" sz="2000" smtClean="0">
                <a:solidFill>
                  <a:srgbClr val="FFFF00"/>
                </a:solidFill>
              </a:rPr>
              <a:t>clockwise rotation operation with angle </a:t>
            </a:r>
            <a:r>
              <a:rPr lang="en-US" altLang="zh-TW" sz="2000" i="1" smtClean="0">
                <a:solidFill>
                  <a:srgbClr val="FFFF00"/>
                </a:solidFill>
                <a:sym typeface="Symbol" pitchFamily="18" charset="2"/>
              </a:rPr>
              <a:t></a:t>
            </a: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 smtClean="0"/>
              <a:t> for the </a:t>
            </a:r>
            <a:r>
              <a:rPr lang="en-US" altLang="zh-TW" sz="2000" smtClean="0">
                <a:solidFill>
                  <a:srgbClr val="FFFF00"/>
                </a:solidFill>
              </a:rPr>
              <a:t>WDF </a:t>
            </a:r>
            <a:r>
              <a:rPr lang="en-US" altLang="zh-TW" sz="2000" smtClean="0"/>
              <a:t>or</a:t>
            </a:r>
            <a:r>
              <a:rPr lang="en-US" altLang="zh-TW" sz="2000" smtClean="0">
                <a:solidFill>
                  <a:srgbClr val="FFFF00"/>
                </a:solidFill>
              </a:rPr>
              <a:t> GT</a:t>
            </a:r>
            <a:r>
              <a:rPr lang="en-US" altLang="zh-TW" sz="200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Examples  (Via GTs)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pic>
        <p:nvPicPr>
          <p:cNvPr id="1167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286250"/>
            <a:ext cx="735806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Box 5"/>
          <p:cNvSpPr txBox="1">
            <a:spLocks noChangeArrowheads="1"/>
          </p:cNvSpPr>
          <p:nvPr/>
        </p:nvSpPr>
        <p:spPr bwMode="auto">
          <a:xfrm>
            <a:off x="8429625" y="6072188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95373-D6FA-4785-894B-6D93A4CE4ACE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mtClean="0"/>
              <a:t> </a:t>
            </a:r>
            <a:r>
              <a:rPr lang="en-US" altLang="zh-TW" sz="2400" smtClean="0"/>
              <a:t>Conventional Fourier transform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1-D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Totally losing time information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Suitable for analyzing stationary signal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,i.e. frequency does not vary with time.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98913"/>
            <a:ext cx="52863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38" y="6286500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73E8-4481-4940-AD20-4B7A6D32808C}" type="slidenum">
              <a:rPr lang="zh-TW" altLang="en-US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Motions on the Time-Frequency Distribution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18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Twisting operations  on the time-frequency domain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LCT s</a:t>
            </a:r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2976" y="5429264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0628" y="5499114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108051" y="5249875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965703" y="5321313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1868" name="TextBox 12"/>
          <p:cNvSpPr txBox="1">
            <a:spLocks noChangeArrowheads="1"/>
          </p:cNvSpPr>
          <p:nvPr/>
        </p:nvSpPr>
        <p:spPr bwMode="auto">
          <a:xfrm>
            <a:off x="3714750" y="5286375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21869" name="TextBox 13"/>
          <p:cNvSpPr txBox="1">
            <a:spLocks noChangeArrowheads="1"/>
          </p:cNvSpPr>
          <p:nvPr/>
        </p:nvSpPr>
        <p:spPr bwMode="auto">
          <a:xfrm>
            <a:off x="7500938" y="5286375"/>
            <a:ext cx="26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21870" name="TextBox 14"/>
          <p:cNvSpPr txBox="1">
            <a:spLocks noChangeArrowheads="1"/>
          </p:cNvSpPr>
          <p:nvPr/>
        </p:nvSpPr>
        <p:spPr bwMode="auto">
          <a:xfrm>
            <a:off x="2098675" y="3786188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21871" name="TextBox 15"/>
          <p:cNvSpPr txBox="1">
            <a:spLocks noChangeArrowheads="1"/>
          </p:cNvSpPr>
          <p:nvPr/>
        </p:nvSpPr>
        <p:spPr bwMode="auto">
          <a:xfrm>
            <a:off x="5813425" y="3929063"/>
            <a:ext cx="25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643063" y="2786063"/>
          <a:ext cx="3562350" cy="754062"/>
        </p:xfrm>
        <a:graphic>
          <a:graphicData uri="http://schemas.openxmlformats.org/presentationml/2006/ole">
            <p:oleObj spid="_x0000_s121858" name="Equation" r:id="rId4" imgW="2400120" imgH="507960" progId="Equation.DSMT4">
              <p:embed/>
            </p:oleObj>
          </a:graphicData>
        </a:graphic>
      </p:graphicFrame>
      <p:sp>
        <p:nvSpPr>
          <p:cNvPr id="121872" name="TextBox 16"/>
          <p:cNvSpPr txBox="1">
            <a:spLocks noChangeArrowheads="1"/>
          </p:cNvSpPr>
          <p:nvPr/>
        </p:nvSpPr>
        <p:spPr bwMode="auto">
          <a:xfrm rot="-245282">
            <a:off x="3141663" y="3922713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area is unchanged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572125" y="2786063"/>
          <a:ext cx="1857375" cy="714375"/>
        </p:xfrm>
        <a:graphic>
          <a:graphicData uri="http://schemas.openxmlformats.org/presentationml/2006/ole">
            <p:oleObj spid="_x0000_s121859" name="Equation" r:id="rId5" imgW="1320480" imgH="507960" progId="Equation.DSMT4">
              <p:embed/>
            </p:oleObj>
          </a:graphicData>
        </a:graphic>
      </p:graphicFrame>
      <p:sp>
        <p:nvSpPr>
          <p:cNvPr id="121873" name="TextBox 19"/>
          <p:cNvSpPr txBox="1">
            <a:spLocks noChangeArrowheads="1"/>
          </p:cNvSpPr>
          <p:nvPr/>
        </p:nvSpPr>
        <p:spPr bwMode="auto">
          <a:xfrm>
            <a:off x="5500688" y="2357438"/>
            <a:ext cx="493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Old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21874" name="TextBox 20"/>
          <p:cNvSpPr txBox="1">
            <a:spLocks noChangeArrowheads="1"/>
          </p:cNvSpPr>
          <p:nvPr/>
        </p:nvSpPr>
        <p:spPr bwMode="auto">
          <a:xfrm>
            <a:off x="7072313" y="2357438"/>
            <a:ext cx="576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New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786578" y="364331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1876" name="TextBox 23"/>
          <p:cNvSpPr txBox="1">
            <a:spLocks noChangeArrowheads="1"/>
          </p:cNvSpPr>
          <p:nvPr/>
        </p:nvSpPr>
        <p:spPr bwMode="auto">
          <a:xfrm>
            <a:off x="6000750" y="3643313"/>
            <a:ext cx="270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Inverse exist since ad-bc=1</a:t>
            </a:r>
            <a:endParaRPr kumimoji="0" lang="zh-TW" altLang="en-US">
              <a:latin typeface="Corbel" pitchFamily="34" charset="0"/>
            </a:endParaRPr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7643813" y="4143375"/>
          <a:ext cx="785812" cy="708025"/>
        </p:xfrm>
        <a:graphic>
          <a:graphicData uri="http://schemas.openxmlformats.org/presentationml/2006/ole">
            <p:oleObj spid="_x0000_s121861" name="Equation" r:id="rId6" imgW="507960" imgH="457200" progId="Equation.DSMT4">
              <p:embed/>
            </p:oleObj>
          </a:graphicData>
        </a:graphic>
      </p:graphicFrame>
      <p:sp>
        <p:nvSpPr>
          <p:cNvPr id="27" name="Parallelogram 26"/>
          <p:cNvSpPr/>
          <p:nvPr/>
        </p:nvSpPr>
        <p:spPr>
          <a:xfrm>
            <a:off x="1785938" y="4929188"/>
            <a:ext cx="1000125" cy="1000125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Parallelogram 27"/>
          <p:cNvSpPr/>
          <p:nvPr/>
        </p:nvSpPr>
        <p:spPr>
          <a:xfrm rot="20300674">
            <a:off x="5113338" y="4933950"/>
            <a:ext cx="2132012" cy="920750"/>
          </a:xfrm>
          <a:prstGeom prst="parallelogram">
            <a:avLst>
              <a:gd name="adj" fmla="val 1394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71934" y="52863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1880" name="TextBox 30"/>
          <p:cNvSpPr txBox="1">
            <a:spLocks noChangeArrowheads="1"/>
          </p:cNvSpPr>
          <p:nvPr/>
        </p:nvSpPr>
        <p:spPr bwMode="auto">
          <a:xfrm>
            <a:off x="4143375" y="4929188"/>
            <a:ext cx="517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LCT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C440F-B631-45F8-9102-F5896DCADFFC}" type="slidenum">
              <a:rPr lang="zh-TW" altLang="en-US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543925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Signal Decomposition and Filter Design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 signal has several components - &gt; separable in  time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                                                                     -&gt;  separable in freq.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000" smtClean="0"/>
              <a:t>                                                                           -&gt;  separable in time-freq.</a:t>
            </a:r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4348" y="5570552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-826" y="485696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570942" y="485696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6116" y="557214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285586" y="485696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00760" y="557214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3913" name="TextBox 15"/>
          <p:cNvSpPr txBox="1">
            <a:spLocks noChangeArrowheads="1"/>
          </p:cNvSpPr>
          <p:nvPr/>
        </p:nvSpPr>
        <p:spPr bwMode="auto">
          <a:xfrm>
            <a:off x="2643188" y="5376863"/>
            <a:ext cx="255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123914" name="TextBox 16"/>
          <p:cNvSpPr txBox="1">
            <a:spLocks noChangeArrowheads="1"/>
          </p:cNvSpPr>
          <p:nvPr/>
        </p:nvSpPr>
        <p:spPr bwMode="auto">
          <a:xfrm>
            <a:off x="5214938" y="5429250"/>
            <a:ext cx="250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f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123915" name="TextBox 17"/>
          <p:cNvSpPr txBox="1">
            <a:spLocks noChangeArrowheads="1"/>
          </p:cNvSpPr>
          <p:nvPr/>
        </p:nvSpPr>
        <p:spPr bwMode="auto">
          <a:xfrm>
            <a:off x="7929563" y="5376863"/>
            <a:ext cx="255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123916" name="TextBox 18"/>
          <p:cNvSpPr txBox="1">
            <a:spLocks noChangeArrowheads="1"/>
          </p:cNvSpPr>
          <p:nvPr/>
        </p:nvSpPr>
        <p:spPr bwMode="auto">
          <a:xfrm>
            <a:off x="6215063" y="3487738"/>
            <a:ext cx="25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f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857250" y="4857750"/>
            <a:ext cx="500063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Oval 21"/>
          <p:cNvSpPr/>
          <p:nvPr/>
        </p:nvSpPr>
        <p:spPr>
          <a:xfrm>
            <a:off x="1571625" y="4857750"/>
            <a:ext cx="785813" cy="7143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20645" y="5179231"/>
            <a:ext cx="2215372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357688" y="4857750"/>
            <a:ext cx="500062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" name="Oval 28"/>
          <p:cNvSpPr/>
          <p:nvPr/>
        </p:nvSpPr>
        <p:spPr>
          <a:xfrm>
            <a:off x="3214688" y="4857750"/>
            <a:ext cx="785812" cy="7143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036083" y="5179231"/>
            <a:ext cx="2215372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429375" y="4286250"/>
            <a:ext cx="785813" cy="7143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3" name="Isosceles Triangle 32"/>
          <p:cNvSpPr/>
          <p:nvPr/>
        </p:nvSpPr>
        <p:spPr>
          <a:xfrm>
            <a:off x="7358063" y="4786313"/>
            <a:ext cx="500062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822165" y="4250537"/>
            <a:ext cx="2286016" cy="19288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926" name="TextBox 37"/>
          <p:cNvSpPr txBox="1">
            <a:spLocks noChangeArrowheads="1"/>
          </p:cNvSpPr>
          <p:nvPr/>
        </p:nvSpPr>
        <p:spPr bwMode="auto">
          <a:xfrm rot="293984">
            <a:off x="0" y="6215063"/>
            <a:ext cx="367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Vertical cut off line on the t-f domain</a:t>
            </a:r>
            <a:endParaRPr kumimoji="0" lang="zh-TW" altLang="en-US">
              <a:latin typeface="Corbel" pitchFamily="34" charset="0"/>
            </a:endParaRPr>
          </a:p>
        </p:txBody>
      </p:sp>
      <p:sp>
        <p:nvSpPr>
          <p:cNvPr id="123927" name="TextBox 38"/>
          <p:cNvSpPr txBox="1">
            <a:spLocks noChangeArrowheads="1"/>
          </p:cNvSpPr>
          <p:nvPr/>
        </p:nvSpPr>
        <p:spPr bwMode="auto">
          <a:xfrm rot="-444357">
            <a:off x="2000250" y="3571875"/>
            <a:ext cx="3948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Horizontal cut off line on the t-f domain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B48B-FD42-4E15-AE71-162A2CC9C333}" type="slidenum">
              <a:rPr lang="zh-TW" altLang="en-US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62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Signal Decomposition and Filter Design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An example 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00166" y="4641858"/>
            <a:ext cx="55721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893484" y="4679550"/>
            <a:ext cx="4356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6266" name="TextBox 11"/>
          <p:cNvSpPr txBox="1">
            <a:spLocks noChangeArrowheads="1"/>
          </p:cNvSpPr>
          <p:nvPr/>
        </p:nvSpPr>
        <p:spPr bwMode="auto">
          <a:xfrm>
            <a:off x="7072313" y="4448175"/>
            <a:ext cx="255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t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96267" name="TextBox 12"/>
          <p:cNvSpPr txBox="1">
            <a:spLocks noChangeArrowheads="1"/>
          </p:cNvSpPr>
          <p:nvPr/>
        </p:nvSpPr>
        <p:spPr bwMode="auto">
          <a:xfrm>
            <a:off x="3714750" y="2286000"/>
            <a:ext cx="250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f</a:t>
            </a:r>
            <a:endParaRPr kumimoji="0" lang="zh-TW" altLang="en-US" sz="1600">
              <a:latin typeface="Corbe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816225" y="3200400"/>
            <a:ext cx="2616200" cy="2890838"/>
          </a:xfrm>
          <a:custGeom>
            <a:avLst/>
            <a:gdLst>
              <a:gd name="connsiteX0" fmla="*/ 1536192 w 2615455"/>
              <a:gd name="connsiteY0" fmla="*/ 438912 h 2890280"/>
              <a:gd name="connsiteX1" fmla="*/ 1463040 w 2615455"/>
              <a:gd name="connsiteY1" fmla="*/ 283464 h 2890280"/>
              <a:gd name="connsiteX2" fmla="*/ 1435608 w 2615455"/>
              <a:gd name="connsiteY2" fmla="*/ 265176 h 2890280"/>
              <a:gd name="connsiteX3" fmla="*/ 1353312 w 2615455"/>
              <a:gd name="connsiteY3" fmla="*/ 201168 h 2890280"/>
              <a:gd name="connsiteX4" fmla="*/ 1316736 w 2615455"/>
              <a:gd name="connsiteY4" fmla="*/ 182880 h 2890280"/>
              <a:gd name="connsiteX5" fmla="*/ 1243584 w 2615455"/>
              <a:gd name="connsiteY5" fmla="*/ 155448 h 2890280"/>
              <a:gd name="connsiteX6" fmla="*/ 1170432 w 2615455"/>
              <a:gd name="connsiteY6" fmla="*/ 137160 h 2890280"/>
              <a:gd name="connsiteX7" fmla="*/ 1097280 w 2615455"/>
              <a:gd name="connsiteY7" fmla="*/ 128016 h 2890280"/>
              <a:gd name="connsiteX8" fmla="*/ 1033272 w 2615455"/>
              <a:gd name="connsiteY8" fmla="*/ 100584 h 2890280"/>
              <a:gd name="connsiteX9" fmla="*/ 987552 w 2615455"/>
              <a:gd name="connsiteY9" fmla="*/ 73152 h 2890280"/>
              <a:gd name="connsiteX10" fmla="*/ 941832 w 2615455"/>
              <a:gd name="connsiteY10" fmla="*/ 64008 h 2890280"/>
              <a:gd name="connsiteX11" fmla="*/ 896112 w 2615455"/>
              <a:gd name="connsiteY11" fmla="*/ 45720 h 2890280"/>
              <a:gd name="connsiteX12" fmla="*/ 868680 w 2615455"/>
              <a:gd name="connsiteY12" fmla="*/ 36576 h 2890280"/>
              <a:gd name="connsiteX13" fmla="*/ 795528 w 2615455"/>
              <a:gd name="connsiteY13" fmla="*/ 9144 h 2890280"/>
              <a:gd name="connsiteX14" fmla="*/ 722376 w 2615455"/>
              <a:gd name="connsiteY14" fmla="*/ 0 h 2890280"/>
              <a:gd name="connsiteX15" fmla="*/ 539496 w 2615455"/>
              <a:gd name="connsiteY15" fmla="*/ 18288 h 2890280"/>
              <a:gd name="connsiteX16" fmla="*/ 493776 w 2615455"/>
              <a:gd name="connsiteY16" fmla="*/ 27432 h 2890280"/>
              <a:gd name="connsiteX17" fmla="*/ 466344 w 2615455"/>
              <a:gd name="connsiteY17" fmla="*/ 45720 h 2890280"/>
              <a:gd name="connsiteX18" fmla="*/ 384048 w 2615455"/>
              <a:gd name="connsiteY18" fmla="*/ 73152 h 2890280"/>
              <a:gd name="connsiteX19" fmla="*/ 292608 w 2615455"/>
              <a:gd name="connsiteY19" fmla="*/ 137160 h 2890280"/>
              <a:gd name="connsiteX20" fmla="*/ 219456 w 2615455"/>
              <a:gd name="connsiteY20" fmla="*/ 182880 h 2890280"/>
              <a:gd name="connsiteX21" fmla="*/ 173736 w 2615455"/>
              <a:gd name="connsiteY21" fmla="*/ 310896 h 2890280"/>
              <a:gd name="connsiteX22" fmla="*/ 164592 w 2615455"/>
              <a:gd name="connsiteY22" fmla="*/ 347472 h 2890280"/>
              <a:gd name="connsiteX23" fmla="*/ 146304 w 2615455"/>
              <a:gd name="connsiteY23" fmla="*/ 484632 h 2890280"/>
              <a:gd name="connsiteX24" fmla="*/ 137160 w 2615455"/>
              <a:gd name="connsiteY24" fmla="*/ 512064 h 2890280"/>
              <a:gd name="connsiteX25" fmla="*/ 128016 w 2615455"/>
              <a:gd name="connsiteY25" fmla="*/ 557784 h 2890280"/>
              <a:gd name="connsiteX26" fmla="*/ 91440 w 2615455"/>
              <a:gd name="connsiteY26" fmla="*/ 658368 h 2890280"/>
              <a:gd name="connsiteX27" fmla="*/ 73152 w 2615455"/>
              <a:gd name="connsiteY27" fmla="*/ 713232 h 2890280"/>
              <a:gd name="connsiteX28" fmla="*/ 45720 w 2615455"/>
              <a:gd name="connsiteY28" fmla="*/ 786384 h 2890280"/>
              <a:gd name="connsiteX29" fmla="*/ 73152 w 2615455"/>
              <a:gd name="connsiteY29" fmla="*/ 1024128 h 2890280"/>
              <a:gd name="connsiteX30" fmla="*/ 100584 w 2615455"/>
              <a:gd name="connsiteY30" fmla="*/ 1106424 h 2890280"/>
              <a:gd name="connsiteX31" fmla="*/ 109728 w 2615455"/>
              <a:gd name="connsiteY31" fmla="*/ 1143000 h 2890280"/>
              <a:gd name="connsiteX32" fmla="*/ 100584 w 2615455"/>
              <a:gd name="connsiteY32" fmla="*/ 1298448 h 2890280"/>
              <a:gd name="connsiteX33" fmla="*/ 45720 w 2615455"/>
              <a:gd name="connsiteY33" fmla="*/ 1463040 h 2890280"/>
              <a:gd name="connsiteX34" fmla="*/ 0 w 2615455"/>
              <a:gd name="connsiteY34" fmla="*/ 1700784 h 2890280"/>
              <a:gd name="connsiteX35" fmla="*/ 18288 w 2615455"/>
              <a:gd name="connsiteY35" fmla="*/ 2066544 h 2890280"/>
              <a:gd name="connsiteX36" fmla="*/ 82296 w 2615455"/>
              <a:gd name="connsiteY36" fmla="*/ 2176272 h 2890280"/>
              <a:gd name="connsiteX37" fmla="*/ 118872 w 2615455"/>
              <a:gd name="connsiteY37" fmla="*/ 2267712 h 2890280"/>
              <a:gd name="connsiteX38" fmla="*/ 146304 w 2615455"/>
              <a:gd name="connsiteY38" fmla="*/ 2313432 h 2890280"/>
              <a:gd name="connsiteX39" fmla="*/ 173736 w 2615455"/>
              <a:gd name="connsiteY39" fmla="*/ 2368296 h 2890280"/>
              <a:gd name="connsiteX40" fmla="*/ 256032 w 2615455"/>
              <a:gd name="connsiteY40" fmla="*/ 2450592 h 2890280"/>
              <a:gd name="connsiteX41" fmla="*/ 402336 w 2615455"/>
              <a:gd name="connsiteY41" fmla="*/ 2551176 h 2890280"/>
              <a:gd name="connsiteX42" fmla="*/ 457200 w 2615455"/>
              <a:gd name="connsiteY42" fmla="*/ 2578608 h 2890280"/>
              <a:gd name="connsiteX43" fmla="*/ 612648 w 2615455"/>
              <a:gd name="connsiteY43" fmla="*/ 2606040 h 2890280"/>
              <a:gd name="connsiteX44" fmla="*/ 722376 w 2615455"/>
              <a:gd name="connsiteY44" fmla="*/ 2633472 h 2890280"/>
              <a:gd name="connsiteX45" fmla="*/ 786384 w 2615455"/>
              <a:gd name="connsiteY45" fmla="*/ 2660904 h 2890280"/>
              <a:gd name="connsiteX46" fmla="*/ 850392 w 2615455"/>
              <a:gd name="connsiteY46" fmla="*/ 2706624 h 2890280"/>
              <a:gd name="connsiteX47" fmla="*/ 886968 w 2615455"/>
              <a:gd name="connsiteY47" fmla="*/ 2724912 h 2890280"/>
              <a:gd name="connsiteX48" fmla="*/ 978408 w 2615455"/>
              <a:gd name="connsiteY48" fmla="*/ 2788920 h 2890280"/>
              <a:gd name="connsiteX49" fmla="*/ 1133856 w 2615455"/>
              <a:gd name="connsiteY49" fmla="*/ 2843784 h 2890280"/>
              <a:gd name="connsiteX50" fmla="*/ 1197864 w 2615455"/>
              <a:gd name="connsiteY50" fmla="*/ 2880360 h 2890280"/>
              <a:gd name="connsiteX51" fmla="*/ 1325880 w 2615455"/>
              <a:gd name="connsiteY51" fmla="*/ 2889504 h 2890280"/>
              <a:gd name="connsiteX52" fmla="*/ 1591056 w 2615455"/>
              <a:gd name="connsiteY52" fmla="*/ 2852928 h 2890280"/>
              <a:gd name="connsiteX53" fmla="*/ 1728216 w 2615455"/>
              <a:gd name="connsiteY53" fmla="*/ 2807208 h 2890280"/>
              <a:gd name="connsiteX54" fmla="*/ 1837944 w 2615455"/>
              <a:gd name="connsiteY54" fmla="*/ 2697480 h 2890280"/>
              <a:gd name="connsiteX55" fmla="*/ 1965960 w 2615455"/>
              <a:gd name="connsiteY55" fmla="*/ 2606040 h 2890280"/>
              <a:gd name="connsiteX56" fmla="*/ 2039112 w 2615455"/>
              <a:gd name="connsiteY56" fmla="*/ 2569464 h 2890280"/>
              <a:gd name="connsiteX57" fmla="*/ 2304288 w 2615455"/>
              <a:gd name="connsiteY57" fmla="*/ 2414016 h 2890280"/>
              <a:gd name="connsiteX58" fmla="*/ 2331720 w 2615455"/>
              <a:gd name="connsiteY58" fmla="*/ 2377440 h 2890280"/>
              <a:gd name="connsiteX59" fmla="*/ 2386584 w 2615455"/>
              <a:gd name="connsiteY59" fmla="*/ 2249424 h 2890280"/>
              <a:gd name="connsiteX60" fmla="*/ 2414016 w 2615455"/>
              <a:gd name="connsiteY60" fmla="*/ 2194560 h 2890280"/>
              <a:gd name="connsiteX61" fmla="*/ 2423160 w 2615455"/>
              <a:gd name="connsiteY61" fmla="*/ 2157984 h 2890280"/>
              <a:gd name="connsiteX62" fmla="*/ 2468880 w 2615455"/>
              <a:gd name="connsiteY62" fmla="*/ 2066544 h 2890280"/>
              <a:gd name="connsiteX63" fmla="*/ 2496312 w 2615455"/>
              <a:gd name="connsiteY63" fmla="*/ 1965960 h 2890280"/>
              <a:gd name="connsiteX64" fmla="*/ 2551176 w 2615455"/>
              <a:gd name="connsiteY64" fmla="*/ 1801368 h 2890280"/>
              <a:gd name="connsiteX65" fmla="*/ 2569464 w 2615455"/>
              <a:gd name="connsiteY65" fmla="*/ 1755648 h 2890280"/>
              <a:gd name="connsiteX66" fmla="*/ 2596896 w 2615455"/>
              <a:gd name="connsiteY66" fmla="*/ 1636776 h 2890280"/>
              <a:gd name="connsiteX67" fmla="*/ 2596896 w 2615455"/>
              <a:gd name="connsiteY67" fmla="*/ 1380744 h 2890280"/>
              <a:gd name="connsiteX68" fmla="*/ 2569464 w 2615455"/>
              <a:gd name="connsiteY68" fmla="*/ 1335024 h 2890280"/>
              <a:gd name="connsiteX69" fmla="*/ 2414016 w 2615455"/>
              <a:gd name="connsiteY69" fmla="*/ 1170432 h 2890280"/>
              <a:gd name="connsiteX70" fmla="*/ 2322576 w 2615455"/>
              <a:gd name="connsiteY70" fmla="*/ 1152144 h 2890280"/>
              <a:gd name="connsiteX71" fmla="*/ 2258568 w 2615455"/>
              <a:gd name="connsiteY71" fmla="*/ 1115568 h 2890280"/>
              <a:gd name="connsiteX72" fmla="*/ 2194560 w 2615455"/>
              <a:gd name="connsiteY72" fmla="*/ 1069848 h 2890280"/>
              <a:gd name="connsiteX73" fmla="*/ 2157984 w 2615455"/>
              <a:gd name="connsiteY73" fmla="*/ 1051560 h 2890280"/>
              <a:gd name="connsiteX74" fmla="*/ 1965960 w 2615455"/>
              <a:gd name="connsiteY74" fmla="*/ 923544 h 2890280"/>
              <a:gd name="connsiteX75" fmla="*/ 1801368 w 2615455"/>
              <a:gd name="connsiteY75" fmla="*/ 877824 h 2890280"/>
              <a:gd name="connsiteX76" fmla="*/ 1627632 w 2615455"/>
              <a:gd name="connsiteY76" fmla="*/ 859536 h 2890280"/>
              <a:gd name="connsiteX77" fmla="*/ 1572768 w 2615455"/>
              <a:gd name="connsiteY77" fmla="*/ 795528 h 2890280"/>
              <a:gd name="connsiteX78" fmla="*/ 1591056 w 2615455"/>
              <a:gd name="connsiteY78" fmla="*/ 667512 h 2890280"/>
              <a:gd name="connsiteX79" fmla="*/ 1600200 w 2615455"/>
              <a:gd name="connsiteY79" fmla="*/ 630936 h 2890280"/>
              <a:gd name="connsiteX80" fmla="*/ 1627632 w 2615455"/>
              <a:gd name="connsiteY80" fmla="*/ 612648 h 2890280"/>
              <a:gd name="connsiteX81" fmla="*/ 1618488 w 2615455"/>
              <a:gd name="connsiteY81" fmla="*/ 539496 h 2890280"/>
              <a:gd name="connsiteX82" fmla="*/ 1591056 w 2615455"/>
              <a:gd name="connsiteY82" fmla="*/ 512064 h 2890280"/>
              <a:gd name="connsiteX83" fmla="*/ 1554480 w 2615455"/>
              <a:gd name="connsiteY83" fmla="*/ 457200 h 2890280"/>
              <a:gd name="connsiteX84" fmla="*/ 1527048 w 2615455"/>
              <a:gd name="connsiteY84" fmla="*/ 420624 h 2890280"/>
              <a:gd name="connsiteX85" fmla="*/ 1508760 w 2615455"/>
              <a:gd name="connsiteY85" fmla="*/ 393192 h 2890280"/>
              <a:gd name="connsiteX86" fmla="*/ 1481328 w 2615455"/>
              <a:gd name="connsiteY86" fmla="*/ 365760 h 2890280"/>
              <a:gd name="connsiteX87" fmla="*/ 1472184 w 2615455"/>
              <a:gd name="connsiteY87" fmla="*/ 338328 h 2890280"/>
              <a:gd name="connsiteX88" fmla="*/ 1417320 w 2615455"/>
              <a:gd name="connsiteY88" fmla="*/ 301752 h 2890280"/>
              <a:gd name="connsiteX89" fmla="*/ 1389888 w 2615455"/>
              <a:gd name="connsiteY89" fmla="*/ 283464 h 2890280"/>
              <a:gd name="connsiteX90" fmla="*/ 1380744 w 2615455"/>
              <a:gd name="connsiteY90" fmla="*/ 265176 h 289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15455" h="2890280">
                <a:moveTo>
                  <a:pt x="1536192" y="438912"/>
                </a:moveTo>
                <a:cubicBezTo>
                  <a:pt x="1518924" y="369841"/>
                  <a:pt x="1523011" y="373420"/>
                  <a:pt x="1463040" y="283464"/>
                </a:cubicBezTo>
                <a:cubicBezTo>
                  <a:pt x="1456944" y="274320"/>
                  <a:pt x="1444051" y="272211"/>
                  <a:pt x="1435608" y="265176"/>
                </a:cubicBezTo>
                <a:cubicBezTo>
                  <a:pt x="1372970" y="212978"/>
                  <a:pt x="1452359" y="260596"/>
                  <a:pt x="1353312" y="201168"/>
                </a:cubicBezTo>
                <a:cubicBezTo>
                  <a:pt x="1341623" y="194155"/>
                  <a:pt x="1329192" y="188416"/>
                  <a:pt x="1316736" y="182880"/>
                </a:cubicBezTo>
                <a:cubicBezTo>
                  <a:pt x="1302063" y="176359"/>
                  <a:pt x="1263101" y="160771"/>
                  <a:pt x="1243584" y="155448"/>
                </a:cubicBezTo>
                <a:cubicBezTo>
                  <a:pt x="1219335" y="148835"/>
                  <a:pt x="1195372" y="140278"/>
                  <a:pt x="1170432" y="137160"/>
                </a:cubicBezTo>
                <a:lnTo>
                  <a:pt x="1097280" y="128016"/>
                </a:lnTo>
                <a:cubicBezTo>
                  <a:pt x="1064906" y="117225"/>
                  <a:pt x="1067170" y="119416"/>
                  <a:pt x="1033272" y="100584"/>
                </a:cubicBezTo>
                <a:cubicBezTo>
                  <a:pt x="1017736" y="91953"/>
                  <a:pt x="1004054" y="79753"/>
                  <a:pt x="987552" y="73152"/>
                </a:cubicBezTo>
                <a:cubicBezTo>
                  <a:pt x="973122" y="67380"/>
                  <a:pt x="956718" y="68474"/>
                  <a:pt x="941832" y="64008"/>
                </a:cubicBezTo>
                <a:cubicBezTo>
                  <a:pt x="926110" y="59291"/>
                  <a:pt x="911481" y="51483"/>
                  <a:pt x="896112" y="45720"/>
                </a:cubicBezTo>
                <a:cubicBezTo>
                  <a:pt x="887087" y="42336"/>
                  <a:pt x="877705" y="39960"/>
                  <a:pt x="868680" y="36576"/>
                </a:cubicBezTo>
                <a:cubicBezTo>
                  <a:pt x="864373" y="34961"/>
                  <a:pt x="808958" y="11586"/>
                  <a:pt x="795528" y="9144"/>
                </a:cubicBezTo>
                <a:cubicBezTo>
                  <a:pt x="771351" y="4748"/>
                  <a:pt x="746760" y="3048"/>
                  <a:pt x="722376" y="0"/>
                </a:cubicBezTo>
                <a:lnTo>
                  <a:pt x="539496" y="18288"/>
                </a:lnTo>
                <a:cubicBezTo>
                  <a:pt x="524065" y="20140"/>
                  <a:pt x="508328" y="21975"/>
                  <a:pt x="493776" y="27432"/>
                </a:cubicBezTo>
                <a:cubicBezTo>
                  <a:pt x="483486" y="31291"/>
                  <a:pt x="476445" y="41391"/>
                  <a:pt x="466344" y="45720"/>
                </a:cubicBezTo>
                <a:cubicBezTo>
                  <a:pt x="410419" y="69688"/>
                  <a:pt x="445910" y="36035"/>
                  <a:pt x="384048" y="73152"/>
                </a:cubicBezTo>
                <a:cubicBezTo>
                  <a:pt x="352144" y="92294"/>
                  <a:pt x="325886" y="120521"/>
                  <a:pt x="292608" y="137160"/>
                </a:cubicBezTo>
                <a:cubicBezTo>
                  <a:pt x="242401" y="162264"/>
                  <a:pt x="266937" y="147269"/>
                  <a:pt x="219456" y="182880"/>
                </a:cubicBezTo>
                <a:cubicBezTo>
                  <a:pt x="202774" y="224584"/>
                  <a:pt x="184610" y="267399"/>
                  <a:pt x="173736" y="310896"/>
                </a:cubicBezTo>
                <a:cubicBezTo>
                  <a:pt x="170688" y="323088"/>
                  <a:pt x="166658" y="335076"/>
                  <a:pt x="164592" y="347472"/>
                </a:cubicBezTo>
                <a:cubicBezTo>
                  <a:pt x="157917" y="387525"/>
                  <a:pt x="154414" y="444084"/>
                  <a:pt x="146304" y="484632"/>
                </a:cubicBezTo>
                <a:cubicBezTo>
                  <a:pt x="144414" y="494083"/>
                  <a:pt x="139498" y="502713"/>
                  <a:pt x="137160" y="512064"/>
                </a:cubicBezTo>
                <a:cubicBezTo>
                  <a:pt x="133391" y="527142"/>
                  <a:pt x="132105" y="542790"/>
                  <a:pt x="128016" y="557784"/>
                </a:cubicBezTo>
                <a:cubicBezTo>
                  <a:pt x="113462" y="611149"/>
                  <a:pt x="109288" y="609285"/>
                  <a:pt x="91440" y="658368"/>
                </a:cubicBezTo>
                <a:cubicBezTo>
                  <a:pt x="84852" y="676485"/>
                  <a:pt x="80311" y="695334"/>
                  <a:pt x="73152" y="713232"/>
                </a:cubicBezTo>
                <a:cubicBezTo>
                  <a:pt x="41274" y="792926"/>
                  <a:pt x="65517" y="707194"/>
                  <a:pt x="45720" y="786384"/>
                </a:cubicBezTo>
                <a:cubicBezTo>
                  <a:pt x="54864" y="865632"/>
                  <a:pt x="59673" y="945501"/>
                  <a:pt x="73152" y="1024128"/>
                </a:cubicBezTo>
                <a:cubicBezTo>
                  <a:pt x="78038" y="1052628"/>
                  <a:pt x="92080" y="1078787"/>
                  <a:pt x="100584" y="1106424"/>
                </a:cubicBezTo>
                <a:cubicBezTo>
                  <a:pt x="104280" y="1118435"/>
                  <a:pt x="106680" y="1130808"/>
                  <a:pt x="109728" y="1143000"/>
                </a:cubicBezTo>
                <a:cubicBezTo>
                  <a:pt x="106680" y="1194816"/>
                  <a:pt x="110764" y="1247550"/>
                  <a:pt x="100584" y="1298448"/>
                </a:cubicBezTo>
                <a:cubicBezTo>
                  <a:pt x="89242" y="1355157"/>
                  <a:pt x="60809" y="1407211"/>
                  <a:pt x="45720" y="1463040"/>
                </a:cubicBezTo>
                <a:cubicBezTo>
                  <a:pt x="17755" y="1566512"/>
                  <a:pt x="12761" y="1611458"/>
                  <a:pt x="0" y="1700784"/>
                </a:cubicBezTo>
                <a:cubicBezTo>
                  <a:pt x="6096" y="1822704"/>
                  <a:pt x="3147" y="1945414"/>
                  <a:pt x="18288" y="2066544"/>
                </a:cubicBezTo>
                <a:cubicBezTo>
                  <a:pt x="26992" y="2136173"/>
                  <a:pt x="57898" y="2127476"/>
                  <a:pt x="82296" y="2176272"/>
                </a:cubicBezTo>
                <a:cubicBezTo>
                  <a:pt x="96977" y="2205634"/>
                  <a:pt x="104990" y="2237964"/>
                  <a:pt x="118872" y="2267712"/>
                </a:cubicBezTo>
                <a:cubicBezTo>
                  <a:pt x="126388" y="2283817"/>
                  <a:pt x="137793" y="2297829"/>
                  <a:pt x="146304" y="2313432"/>
                </a:cubicBezTo>
                <a:cubicBezTo>
                  <a:pt x="156095" y="2331382"/>
                  <a:pt x="162394" y="2351283"/>
                  <a:pt x="173736" y="2368296"/>
                </a:cubicBezTo>
                <a:cubicBezTo>
                  <a:pt x="215108" y="2430354"/>
                  <a:pt x="209441" y="2411766"/>
                  <a:pt x="256032" y="2450592"/>
                </a:cubicBezTo>
                <a:cubicBezTo>
                  <a:pt x="361409" y="2538407"/>
                  <a:pt x="290352" y="2495184"/>
                  <a:pt x="402336" y="2551176"/>
                </a:cubicBezTo>
                <a:cubicBezTo>
                  <a:pt x="420624" y="2560320"/>
                  <a:pt x="437150" y="2574598"/>
                  <a:pt x="457200" y="2578608"/>
                </a:cubicBezTo>
                <a:cubicBezTo>
                  <a:pt x="561121" y="2599392"/>
                  <a:pt x="435482" y="2574775"/>
                  <a:pt x="612648" y="2606040"/>
                </a:cubicBezTo>
                <a:cubicBezTo>
                  <a:pt x="649477" y="2612539"/>
                  <a:pt x="687185" y="2620904"/>
                  <a:pt x="722376" y="2633472"/>
                </a:cubicBezTo>
                <a:cubicBezTo>
                  <a:pt x="744237" y="2641279"/>
                  <a:pt x="765622" y="2650523"/>
                  <a:pt x="786384" y="2660904"/>
                </a:cubicBezTo>
                <a:cubicBezTo>
                  <a:pt x="805728" y="2670576"/>
                  <a:pt x="833824" y="2696269"/>
                  <a:pt x="850392" y="2706624"/>
                </a:cubicBezTo>
                <a:cubicBezTo>
                  <a:pt x="861951" y="2713848"/>
                  <a:pt x="875502" y="2717541"/>
                  <a:pt x="886968" y="2724912"/>
                </a:cubicBezTo>
                <a:cubicBezTo>
                  <a:pt x="918265" y="2745031"/>
                  <a:pt x="944886" y="2772780"/>
                  <a:pt x="978408" y="2788920"/>
                </a:cubicBezTo>
                <a:cubicBezTo>
                  <a:pt x="1027917" y="2812758"/>
                  <a:pt x="1083134" y="2822650"/>
                  <a:pt x="1133856" y="2843784"/>
                </a:cubicBezTo>
                <a:cubicBezTo>
                  <a:pt x="1156539" y="2853235"/>
                  <a:pt x="1173958" y="2874668"/>
                  <a:pt x="1197864" y="2880360"/>
                </a:cubicBezTo>
                <a:cubicBezTo>
                  <a:pt x="1239481" y="2890269"/>
                  <a:pt x="1283208" y="2886456"/>
                  <a:pt x="1325880" y="2889504"/>
                </a:cubicBezTo>
                <a:cubicBezTo>
                  <a:pt x="1492253" y="2879106"/>
                  <a:pt x="1441647" y="2890280"/>
                  <a:pt x="1591056" y="2852928"/>
                </a:cubicBezTo>
                <a:cubicBezTo>
                  <a:pt x="1629588" y="2843295"/>
                  <a:pt x="1690054" y="2832650"/>
                  <a:pt x="1728216" y="2807208"/>
                </a:cubicBezTo>
                <a:cubicBezTo>
                  <a:pt x="1818968" y="2746707"/>
                  <a:pt x="1728328" y="2791437"/>
                  <a:pt x="1837944" y="2697480"/>
                </a:cubicBezTo>
                <a:cubicBezTo>
                  <a:pt x="1877759" y="2663353"/>
                  <a:pt x="1921719" y="2634194"/>
                  <a:pt x="1965960" y="2606040"/>
                </a:cubicBezTo>
                <a:cubicBezTo>
                  <a:pt x="1988960" y="2591404"/>
                  <a:pt x="2015403" y="2582921"/>
                  <a:pt x="2039112" y="2569464"/>
                </a:cubicBezTo>
                <a:cubicBezTo>
                  <a:pt x="2128220" y="2518889"/>
                  <a:pt x="2304288" y="2414016"/>
                  <a:pt x="2304288" y="2414016"/>
                </a:cubicBezTo>
                <a:cubicBezTo>
                  <a:pt x="2313432" y="2401824"/>
                  <a:pt x="2323879" y="2390508"/>
                  <a:pt x="2331720" y="2377440"/>
                </a:cubicBezTo>
                <a:cubicBezTo>
                  <a:pt x="2364846" y="2322229"/>
                  <a:pt x="2359553" y="2312495"/>
                  <a:pt x="2386584" y="2249424"/>
                </a:cubicBezTo>
                <a:cubicBezTo>
                  <a:pt x="2394638" y="2230631"/>
                  <a:pt x="2406422" y="2213544"/>
                  <a:pt x="2414016" y="2194560"/>
                </a:cubicBezTo>
                <a:cubicBezTo>
                  <a:pt x="2418683" y="2182892"/>
                  <a:pt x="2418210" y="2169535"/>
                  <a:pt x="2423160" y="2157984"/>
                </a:cubicBezTo>
                <a:cubicBezTo>
                  <a:pt x="2436584" y="2126662"/>
                  <a:pt x="2456749" y="2098389"/>
                  <a:pt x="2468880" y="2066544"/>
                </a:cubicBezTo>
                <a:cubicBezTo>
                  <a:pt x="2481252" y="2034068"/>
                  <a:pt x="2486011" y="1999151"/>
                  <a:pt x="2496312" y="1965960"/>
                </a:cubicBezTo>
                <a:cubicBezTo>
                  <a:pt x="2513453" y="1910727"/>
                  <a:pt x="2529698" y="1855063"/>
                  <a:pt x="2551176" y="1801368"/>
                </a:cubicBezTo>
                <a:cubicBezTo>
                  <a:pt x="2557272" y="1786128"/>
                  <a:pt x="2565071" y="1771463"/>
                  <a:pt x="2569464" y="1755648"/>
                </a:cubicBezTo>
                <a:cubicBezTo>
                  <a:pt x="2580348" y="1716466"/>
                  <a:pt x="2587752" y="1676400"/>
                  <a:pt x="2596896" y="1636776"/>
                </a:cubicBezTo>
                <a:cubicBezTo>
                  <a:pt x="2604746" y="1542577"/>
                  <a:pt x="2615455" y="1478177"/>
                  <a:pt x="2596896" y="1380744"/>
                </a:cubicBezTo>
                <a:cubicBezTo>
                  <a:pt x="2593571" y="1363285"/>
                  <a:pt x="2579974" y="1349356"/>
                  <a:pt x="2569464" y="1335024"/>
                </a:cubicBezTo>
                <a:cubicBezTo>
                  <a:pt x="2537757" y="1291787"/>
                  <a:pt x="2464957" y="1197243"/>
                  <a:pt x="2414016" y="1170432"/>
                </a:cubicBezTo>
                <a:cubicBezTo>
                  <a:pt x="2386510" y="1155955"/>
                  <a:pt x="2353056" y="1158240"/>
                  <a:pt x="2322576" y="1152144"/>
                </a:cubicBezTo>
                <a:cubicBezTo>
                  <a:pt x="2255742" y="1107588"/>
                  <a:pt x="2339778" y="1161974"/>
                  <a:pt x="2258568" y="1115568"/>
                </a:cubicBezTo>
                <a:cubicBezTo>
                  <a:pt x="2213431" y="1089776"/>
                  <a:pt x="2246895" y="1102558"/>
                  <a:pt x="2194560" y="1069848"/>
                </a:cubicBezTo>
                <a:cubicBezTo>
                  <a:pt x="2183001" y="1062624"/>
                  <a:pt x="2169191" y="1059319"/>
                  <a:pt x="2157984" y="1051560"/>
                </a:cubicBezTo>
                <a:cubicBezTo>
                  <a:pt x="2080361" y="997821"/>
                  <a:pt x="2059286" y="960875"/>
                  <a:pt x="1965960" y="923544"/>
                </a:cubicBezTo>
                <a:cubicBezTo>
                  <a:pt x="1913091" y="902397"/>
                  <a:pt x="1857317" y="888409"/>
                  <a:pt x="1801368" y="877824"/>
                </a:cubicBezTo>
                <a:cubicBezTo>
                  <a:pt x="1744151" y="866999"/>
                  <a:pt x="1627632" y="859536"/>
                  <a:pt x="1627632" y="859536"/>
                </a:cubicBezTo>
                <a:cubicBezTo>
                  <a:pt x="1617753" y="849657"/>
                  <a:pt x="1574573" y="809063"/>
                  <a:pt x="1572768" y="795528"/>
                </a:cubicBezTo>
                <a:cubicBezTo>
                  <a:pt x="1562796" y="720741"/>
                  <a:pt x="1576988" y="716749"/>
                  <a:pt x="1591056" y="667512"/>
                </a:cubicBezTo>
                <a:cubicBezTo>
                  <a:pt x="1594508" y="655428"/>
                  <a:pt x="1593229" y="641393"/>
                  <a:pt x="1600200" y="630936"/>
                </a:cubicBezTo>
                <a:cubicBezTo>
                  <a:pt x="1606296" y="621792"/>
                  <a:pt x="1618488" y="618744"/>
                  <a:pt x="1627632" y="612648"/>
                </a:cubicBezTo>
                <a:cubicBezTo>
                  <a:pt x="1624584" y="588264"/>
                  <a:pt x="1626886" y="562590"/>
                  <a:pt x="1618488" y="539496"/>
                </a:cubicBezTo>
                <a:cubicBezTo>
                  <a:pt x="1614069" y="527343"/>
                  <a:pt x="1598995" y="522272"/>
                  <a:pt x="1591056" y="512064"/>
                </a:cubicBezTo>
                <a:cubicBezTo>
                  <a:pt x="1577562" y="494714"/>
                  <a:pt x="1567084" y="475206"/>
                  <a:pt x="1554480" y="457200"/>
                </a:cubicBezTo>
                <a:cubicBezTo>
                  <a:pt x="1545740" y="444715"/>
                  <a:pt x="1535906" y="433025"/>
                  <a:pt x="1527048" y="420624"/>
                </a:cubicBezTo>
                <a:cubicBezTo>
                  <a:pt x="1520660" y="411681"/>
                  <a:pt x="1515795" y="401635"/>
                  <a:pt x="1508760" y="393192"/>
                </a:cubicBezTo>
                <a:cubicBezTo>
                  <a:pt x="1500481" y="383258"/>
                  <a:pt x="1490472" y="374904"/>
                  <a:pt x="1481328" y="365760"/>
                </a:cubicBezTo>
                <a:cubicBezTo>
                  <a:pt x="1478280" y="356616"/>
                  <a:pt x="1479000" y="345144"/>
                  <a:pt x="1472184" y="338328"/>
                </a:cubicBezTo>
                <a:cubicBezTo>
                  <a:pt x="1456642" y="322786"/>
                  <a:pt x="1435608" y="313944"/>
                  <a:pt x="1417320" y="301752"/>
                </a:cubicBezTo>
                <a:cubicBezTo>
                  <a:pt x="1408176" y="295656"/>
                  <a:pt x="1394803" y="293294"/>
                  <a:pt x="1389888" y="283464"/>
                </a:cubicBezTo>
                <a:lnTo>
                  <a:pt x="1380744" y="26517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Oval 18"/>
          <p:cNvSpPr/>
          <p:nvPr/>
        </p:nvSpPr>
        <p:spPr>
          <a:xfrm rot="1511079">
            <a:off x="4384675" y="3041650"/>
            <a:ext cx="2000250" cy="571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Oval 20"/>
          <p:cNvSpPr/>
          <p:nvPr/>
        </p:nvSpPr>
        <p:spPr>
          <a:xfrm rot="1511079">
            <a:off x="1527175" y="5684838"/>
            <a:ext cx="2000250" cy="571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286116" y="2571744"/>
            <a:ext cx="4286280" cy="32861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976" y="3786190"/>
            <a:ext cx="3143272" cy="307181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86188" y="2571750"/>
          <a:ext cx="284162" cy="465138"/>
        </p:xfrm>
        <a:graphic>
          <a:graphicData uri="http://schemas.openxmlformats.org/presentationml/2006/ole">
            <p:oleObj spid="_x0000_s96258" name="Equation" r:id="rId4" imgW="139680" imgH="228600" progId="Equation.DSMT4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786188" y="6072188"/>
          <a:ext cx="296862" cy="411162"/>
        </p:xfrm>
        <a:graphic>
          <a:graphicData uri="http://schemas.openxmlformats.org/presentationml/2006/ole">
            <p:oleObj spid="_x0000_s96259" name="Equation" r:id="rId5" imgW="164880" imgH="228600" progId="Equation.DSMT4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5857875" y="4572000"/>
          <a:ext cx="250825" cy="500063"/>
        </p:xfrm>
        <a:graphic>
          <a:graphicData uri="http://schemas.openxmlformats.org/presentationml/2006/ole">
            <p:oleObj spid="_x0000_s96260" name="Equation" r:id="rId6" imgW="114120" imgH="228600" progId="Equation.DSMT4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928813" y="4071938"/>
          <a:ext cx="304800" cy="500062"/>
        </p:xfrm>
        <a:graphic>
          <a:graphicData uri="http://schemas.openxmlformats.org/presentationml/2006/ole">
            <p:oleObj spid="_x0000_s96261" name="Equation" r:id="rId7" imgW="139680" imgH="228600" progId="Equation.DSMT4">
              <p:embed/>
            </p:oleObj>
          </a:graphicData>
        </a:graphic>
      </p:graphicFrame>
      <p:sp>
        <p:nvSpPr>
          <p:cNvPr id="96273" name="TextBox 34"/>
          <p:cNvSpPr txBox="1">
            <a:spLocks noChangeArrowheads="1"/>
          </p:cNvSpPr>
          <p:nvPr/>
        </p:nvSpPr>
        <p:spPr bwMode="auto">
          <a:xfrm rot="-1014653">
            <a:off x="2181225" y="3027363"/>
            <a:ext cx="73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92D050"/>
                </a:solidFill>
                <a:latin typeface="Corbel" pitchFamily="34" charset="0"/>
              </a:rPr>
              <a:t>Noise</a:t>
            </a:r>
            <a:endParaRPr kumimoji="0" lang="zh-TW" altLang="en-US">
              <a:solidFill>
                <a:srgbClr val="92D050"/>
              </a:solidFill>
              <a:latin typeface="Corbel" pitchFamily="34" charset="0"/>
            </a:endParaRPr>
          </a:p>
        </p:txBody>
      </p:sp>
      <p:sp>
        <p:nvSpPr>
          <p:cNvPr id="96274" name="TextBox 35"/>
          <p:cNvSpPr txBox="1">
            <a:spLocks noChangeArrowheads="1"/>
          </p:cNvSpPr>
          <p:nvPr/>
        </p:nvSpPr>
        <p:spPr bwMode="auto">
          <a:xfrm rot="478793">
            <a:off x="5880100" y="2773363"/>
            <a:ext cx="866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Signals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6275" name="TextBox 36"/>
          <p:cNvSpPr txBox="1">
            <a:spLocks noChangeArrowheads="1"/>
          </p:cNvSpPr>
          <p:nvPr/>
        </p:nvSpPr>
        <p:spPr bwMode="auto">
          <a:xfrm>
            <a:off x="4500563" y="6215063"/>
            <a:ext cx="395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Rotation -&gt; </a:t>
            </a:r>
            <a:r>
              <a:rPr kumimoji="0" lang="en-US" altLang="zh-TW">
                <a:solidFill>
                  <a:srgbClr val="FFFF00"/>
                </a:solidFill>
                <a:latin typeface="Corbel" pitchFamily="34" charset="0"/>
              </a:rPr>
              <a:t>filtering in the FRFT domain</a:t>
            </a:r>
            <a:endParaRPr kumimoji="0" lang="zh-TW" altLang="en-US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39A8F-AD90-4F57-8DA5-7E63A1E203BF}" type="slidenum">
              <a:rPr lang="zh-TW" altLang="en-US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</a:t>
            </a:r>
            <a:r>
              <a:rPr lang="en-US" altLang="zh-TW" sz="2000" smtClean="0"/>
              <a:t>Signal Decomposition and Filter Design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An example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0"/>
            <a:ext cx="5500687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Box 5"/>
          <p:cNvSpPr txBox="1">
            <a:spLocks noChangeArrowheads="1"/>
          </p:cNvSpPr>
          <p:nvPr/>
        </p:nvSpPr>
        <p:spPr bwMode="auto">
          <a:xfrm rot="647714">
            <a:off x="5359400" y="2593975"/>
            <a:ext cx="3322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area in the t-f domain isn’t finite!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29029" name="TextBox 7"/>
          <p:cNvSpPr txBox="1">
            <a:spLocks noChangeArrowheads="1"/>
          </p:cNvSpPr>
          <p:nvPr/>
        </p:nvSpPr>
        <p:spPr bwMode="auto">
          <a:xfrm>
            <a:off x="7143750" y="6286500"/>
            <a:ext cx="43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0EF3C-4895-4276-93A7-DB963377763B}" type="slidenum">
              <a:rPr lang="zh-TW" altLang="en-US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</a:t>
            </a:r>
            <a:r>
              <a:rPr lang="en-US" altLang="zh-TW" sz="2000" smtClean="0"/>
              <a:t>Signal Decomposition and Filter Design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An example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sp>
        <p:nvSpPr>
          <p:cNvPr id="112644" name="TextBox 7"/>
          <p:cNvSpPr txBox="1">
            <a:spLocks noChangeArrowheads="1"/>
          </p:cNvSpPr>
          <p:nvPr/>
        </p:nvSpPr>
        <p:spPr bwMode="auto">
          <a:xfrm>
            <a:off x="7072313" y="6000750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  <p:pic>
        <p:nvPicPr>
          <p:cNvPr id="1126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857500"/>
            <a:ext cx="5657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3500438" y="2286000"/>
          <a:ext cx="5199062" cy="428625"/>
        </p:xfrm>
        <a:graphic>
          <a:graphicData uri="http://schemas.openxmlformats.org/presentationml/2006/ole">
            <p:oleObj spid="_x0000_s112641" name="Equation" r:id="rId5" imgW="4775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0FB4-18A7-47E8-8F0A-6817CD7E5FF3}" type="slidenum">
              <a:rPr lang="zh-TW" altLang="en-US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543925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</a:t>
            </a:r>
            <a:r>
              <a:rPr lang="en-US" altLang="zh-TW" sz="2000" smtClean="0"/>
              <a:t>Signal Decomposition and Filter Design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An example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sp>
        <p:nvSpPr>
          <p:cNvPr id="110596" name="TextBox 7"/>
          <p:cNvSpPr txBox="1">
            <a:spLocks noChangeArrowheads="1"/>
          </p:cNvSpPr>
          <p:nvPr/>
        </p:nvSpPr>
        <p:spPr bwMode="auto">
          <a:xfrm>
            <a:off x="7429500" y="5072063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000375"/>
            <a:ext cx="5962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3429000" y="2357438"/>
          <a:ext cx="5199063" cy="428625"/>
        </p:xfrm>
        <a:graphic>
          <a:graphicData uri="http://schemas.openxmlformats.org/presentationml/2006/ole">
            <p:oleObj spid="_x0000_s110593" name="Equation" r:id="rId5" imgW="4775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3E300-A1A3-4EDA-B7B0-24067E9818AE}" type="slidenum">
              <a:rPr lang="zh-TW" altLang="en-US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</a:t>
            </a:r>
            <a:r>
              <a:rPr lang="en-US" altLang="zh-TW" sz="2000" smtClean="0"/>
              <a:t>Signal Decomposition and Filter Design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An example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sp>
        <p:nvSpPr>
          <p:cNvPr id="136195" name="TextBox 7"/>
          <p:cNvSpPr txBox="1">
            <a:spLocks noChangeArrowheads="1"/>
          </p:cNvSpPr>
          <p:nvPr/>
        </p:nvSpPr>
        <p:spPr bwMode="auto">
          <a:xfrm>
            <a:off x="7000875" y="5857875"/>
            <a:ext cx="43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2643188"/>
            <a:ext cx="54149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TextBox 8"/>
          <p:cNvSpPr txBox="1">
            <a:spLocks noChangeArrowheads="1"/>
          </p:cNvSpPr>
          <p:nvPr/>
        </p:nvSpPr>
        <p:spPr bwMode="auto">
          <a:xfrm rot="647714">
            <a:off x="5819775" y="2451100"/>
            <a:ext cx="3322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The area in the t-f domain isn’t finite!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6C7C-AD7B-4C77-87CD-F65F698DC00A}" type="slidenum">
              <a:rPr lang="zh-TW" altLang="en-US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Applications on Time-Frequency Analysis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83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Sampling Theory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Nyquist theorem  :                   , B  </a:t>
            </a: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Adaptive sampling</a:t>
            </a:r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Char char="l"/>
            </a:pPr>
            <a:endParaRPr lang="en-US" altLang="zh-TW" sz="2000" smtClean="0"/>
          </a:p>
          <a:p>
            <a:pPr lvl="1">
              <a:buFont typeface="Wingdings" pitchFamily="2" charset="2"/>
              <a:buNone/>
            </a:pPr>
            <a:endParaRPr lang="en-US" altLang="zh-TW" sz="2000" smtClean="0"/>
          </a:p>
        </p:txBody>
      </p:sp>
      <p:pic>
        <p:nvPicPr>
          <p:cNvPr id="983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286125"/>
            <a:ext cx="52863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3857625" y="2286000"/>
          <a:ext cx="793750" cy="357188"/>
        </p:xfrm>
        <a:graphic>
          <a:graphicData uri="http://schemas.openxmlformats.org/presentationml/2006/ole">
            <p:oleObj spid="_x0000_s98306" name="Equation" r:id="rId5" imgW="507960" imgH="228600" progId="Equation.DSMT4">
              <p:embed/>
            </p:oleObj>
          </a:graphicData>
        </a:graphic>
      </p:graphicFrame>
      <p:sp>
        <p:nvSpPr>
          <p:cNvPr id="98310" name="TextBox 7"/>
          <p:cNvSpPr txBox="1">
            <a:spLocks noChangeArrowheads="1"/>
          </p:cNvSpPr>
          <p:nvPr/>
        </p:nvSpPr>
        <p:spPr bwMode="auto">
          <a:xfrm>
            <a:off x="6786563" y="5643563"/>
            <a:ext cx="43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8CEEA-809B-42C3-886B-0082C7904094}" type="slidenum">
              <a:rPr lang="zh-TW" altLang="en-US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Conclusions and Future work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Comparison among STFT,GT,WDF</a:t>
            </a:r>
          </a:p>
          <a:p>
            <a:pPr>
              <a:buFont typeface="Wingdings" pitchFamily="2" charset="2"/>
              <a:buNone/>
            </a:pPr>
            <a:endParaRPr lang="en-US" altLang="zh-TW" sz="2400" smtClean="0"/>
          </a:p>
          <a:p>
            <a:pPr>
              <a:buFont typeface="Wingdings" pitchFamily="2" charset="2"/>
              <a:buNone/>
            </a:pPr>
            <a:endParaRPr lang="en-US" altLang="zh-TW" sz="2400" smtClean="0"/>
          </a:p>
          <a:p>
            <a:pPr>
              <a:buFont typeface="Wingdings" pitchFamily="2" charset="2"/>
              <a:buNone/>
            </a:pPr>
            <a:endParaRPr lang="en-US" altLang="zh-TW" sz="2400" smtClean="0"/>
          </a:p>
          <a:p>
            <a:pPr>
              <a:buFont typeface="Wingdings" pitchFamily="2" charset="2"/>
              <a:buNone/>
            </a:pPr>
            <a:endParaRPr lang="en-US" altLang="zh-TW" sz="2400" smtClean="0"/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Time-frequency analysis apply to image processing?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7313" y="2500313"/>
          <a:ext cx="6786562" cy="125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/>
                <a:gridCol w="1696653"/>
                <a:gridCol w="1696653"/>
                <a:gridCol w="1696653"/>
              </a:tblGrid>
              <a:tr h="41969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rec</a:t>
                      </a:r>
                      <a:r>
                        <a:rPr lang="en-US" altLang="zh-TW" dirty="0" smtClean="0"/>
                        <a:t>-STFT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GT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WDF</a:t>
                      </a:r>
                      <a:endParaRPr lang="zh-TW" altLang="en-US" dirty="0"/>
                    </a:p>
                  </a:txBody>
                  <a:tcPr/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Complexity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㊣㊣㊣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㊣㊣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㊣</a:t>
                      </a:r>
                      <a:endParaRPr lang="zh-TW" altLang="en-US" dirty="0"/>
                    </a:p>
                  </a:txBody>
                  <a:tcPr/>
                </a:tc>
              </a:tr>
              <a:tr h="41969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Clarity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㊣㊣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㊣㊣㊣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0313" name="TextBox 6"/>
          <p:cNvSpPr txBox="1">
            <a:spLocks noChangeArrowheads="1"/>
          </p:cNvSpPr>
          <p:nvPr/>
        </p:nvSpPr>
        <p:spPr bwMode="auto">
          <a:xfrm rot="538099">
            <a:off x="4071938" y="278606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rgbClr val="7030A0"/>
                </a:solidFill>
                <a:latin typeface="Corbel" pitchFamily="34" charset="0"/>
              </a:rPr>
              <a:t>勝</a:t>
            </a:r>
            <a:r>
              <a:rPr kumimoji="0" lang="en-US" altLang="zh-TW">
                <a:solidFill>
                  <a:srgbClr val="7030A0"/>
                </a:solidFill>
                <a:latin typeface="Corbel" pitchFamily="34" charset="0"/>
              </a:rPr>
              <a:t>!</a:t>
            </a:r>
            <a:endParaRPr kumimoji="0" lang="zh-TW" altLang="en-US">
              <a:solidFill>
                <a:srgbClr val="7030A0"/>
              </a:solidFill>
              <a:latin typeface="Corbel" pitchFamily="34" charset="0"/>
            </a:endParaRPr>
          </a:p>
        </p:txBody>
      </p:sp>
      <p:sp>
        <p:nvSpPr>
          <p:cNvPr id="140314" name="TextBox 7"/>
          <p:cNvSpPr txBox="1">
            <a:spLocks noChangeArrowheads="1"/>
          </p:cNvSpPr>
          <p:nvPr/>
        </p:nvSpPr>
        <p:spPr bwMode="auto">
          <a:xfrm rot="-658441">
            <a:off x="7602538" y="3184525"/>
            <a:ext cx="47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rgbClr val="7030A0"/>
                </a:solidFill>
                <a:latin typeface="Corbel" pitchFamily="34" charset="0"/>
              </a:rPr>
              <a:t>勝</a:t>
            </a:r>
            <a:r>
              <a:rPr kumimoji="0" lang="en-US" altLang="zh-TW">
                <a:solidFill>
                  <a:srgbClr val="7030A0"/>
                </a:solidFill>
                <a:latin typeface="Corbel" pitchFamily="34" charset="0"/>
              </a:rPr>
              <a:t>!</a:t>
            </a:r>
            <a:endParaRPr kumimoji="0" lang="zh-TW" altLang="en-US">
              <a:solidFill>
                <a:srgbClr val="7030A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4F0D0-AE4B-4009-A356-7A5081C3C4C1}" type="slidenum">
              <a:rPr lang="zh-TW" altLang="en-US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References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zh-TW" altLang="en-US" sz="24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[1] Jian-Jiun Ding, Time frequency analysis and wavelet transform class note, the Department of Electrical Engineering, National Taiwan University (NTU), Taipei, Taiwan, 2007.</a:t>
            </a:r>
            <a:endParaRPr lang="zh-TW" altLang="en-US" sz="24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[2] S. C. Pei and J. J. Ding, ”Relations between Gabor transforms and fractional Fourier transforms and their applications for signal processing”, </a:t>
            </a:r>
            <a:r>
              <a:rPr lang="en-US" sz="2400" i="1" dirty="0" smtClean="0"/>
              <a:t>IEEE Trans. Signal Processing,</a:t>
            </a:r>
            <a:r>
              <a:rPr lang="en-US" sz="2400" dirty="0" smtClean="0"/>
              <a:t> vol.55,no. 10,pp.4839-4850.</a:t>
            </a:r>
            <a:endParaRPr lang="zh-TW" altLang="en-US" sz="2400" dirty="0" smtClean="0"/>
          </a:p>
          <a:p>
            <a:pPr marL="411480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[3] S. </a:t>
            </a:r>
            <a:r>
              <a:rPr lang="en-US" sz="2400" dirty="0" err="1" smtClean="0"/>
              <a:t>Qian</a:t>
            </a:r>
            <a:r>
              <a:rPr lang="en-US" sz="2400" dirty="0" smtClean="0"/>
              <a:t> and D. Chen, Joint Time-Frequency Analysis: Methods and Applications, Prentice-Hall, 1996.</a:t>
            </a:r>
            <a:endParaRPr lang="zh-TW" altLang="en-US" sz="24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[4] D. Gabor, ”Theory of communication”, </a:t>
            </a:r>
            <a:r>
              <a:rPr lang="en-US" sz="2400" i="1" dirty="0" smtClean="0"/>
              <a:t>J. Inst. Elec. Eng.</a:t>
            </a:r>
            <a:r>
              <a:rPr lang="en-US" sz="2400" dirty="0" smtClean="0"/>
              <a:t>, vol. 93, pp.429-457, Nov. 1946.</a:t>
            </a:r>
            <a:endParaRPr lang="zh-TW" altLang="en-US" sz="24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[5]  L. B. Almeida, ”The fractional Fourier transform and time-frequency representations, ”</a:t>
            </a:r>
            <a:r>
              <a:rPr lang="en-US" sz="2400" i="1" dirty="0" smtClean="0"/>
              <a:t>IEEE Trans. Signal Processing</a:t>
            </a:r>
            <a:r>
              <a:rPr lang="en-US" sz="2400" dirty="0" smtClean="0"/>
              <a:t>, vol. 42,no. 11, pp. 3084-3091, Nov. 1994.</a:t>
            </a:r>
            <a:endParaRPr lang="zh-TW" altLang="en-US" sz="2400" dirty="0" smtClean="0"/>
          </a:p>
          <a:p>
            <a:pPr marL="411480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[6] K. B. Wolf, “</a:t>
            </a:r>
            <a:r>
              <a:rPr lang="en-US" sz="2400" i="1" dirty="0" smtClean="0"/>
              <a:t>Integral Transforms in Science and Engineering</a:t>
            </a:r>
            <a:r>
              <a:rPr lang="en-US" sz="2400" dirty="0" smtClean="0"/>
              <a:t>,” Ch. 9: Canonical transforms, New York, Plenum Press, 1979.</a:t>
            </a:r>
            <a:endParaRPr lang="zh-TW" altLang="en-US" sz="2400" dirty="0" smtClean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601DD-49DC-47E6-BC82-CAE42111770B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mtClean="0"/>
              <a:t> </a:t>
            </a:r>
            <a:r>
              <a:rPr lang="en-US" altLang="zh-TW" sz="2400" smtClean="0"/>
              <a:t>Time-frequency analysis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Mostly originated form FT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Implemented using FFT</a:t>
            </a:r>
            <a:endParaRPr lang="zh-TW" altLang="en-US" sz="20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214688"/>
            <a:ext cx="57864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143750" y="6000750"/>
            <a:ext cx="43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[1]</a:t>
            </a:r>
            <a:endParaRPr kumimoji="0" lang="zh-TW" alt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63DC4-0AEC-42A0-9255-3AE4988F4D79}" type="slidenum">
              <a:rPr lang="zh-TW" altLang="en-US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References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z="2400" smtClean="0"/>
          </a:p>
          <a:p>
            <a:r>
              <a:rPr lang="en-US" altLang="zh-TW" sz="2000" smtClean="0"/>
              <a:t>[7] </a:t>
            </a:r>
            <a:r>
              <a:rPr kumimoji="1" lang="en-US" altLang="zh-TW" sz="2000" smtClean="0"/>
              <a:t>X. G. Xia, “On bandlimited signals with fractional Fourier transform,” </a:t>
            </a:r>
            <a:r>
              <a:rPr kumimoji="1" lang="en-US" altLang="zh-TW" sz="2000" i="1" smtClean="0"/>
              <a:t>IEEE Signal Processing Letters</a:t>
            </a:r>
            <a:r>
              <a:rPr kumimoji="1" lang="en-US" altLang="zh-TW" sz="2000" smtClean="0"/>
              <a:t>, vol. 3, no. 3, pp. 72-74, March 1996.</a:t>
            </a:r>
          </a:p>
          <a:p>
            <a:r>
              <a:rPr kumimoji="1" lang="en-US" altLang="zh-TW" sz="2000" smtClean="0"/>
              <a:t>[8] L. Cohen, </a:t>
            </a:r>
            <a:r>
              <a:rPr kumimoji="1" lang="en-US" altLang="zh-TW" sz="2000" i="1" smtClean="0"/>
              <a:t>Time-Frequency Analysis</a:t>
            </a:r>
            <a:r>
              <a:rPr kumimoji="1" lang="en-US" altLang="zh-TW" sz="2000" smtClean="0"/>
              <a:t>, Prentice-Hall, New York, 1995.</a:t>
            </a:r>
            <a:r>
              <a:rPr kumimoji="1" lang="en-US" altLang="zh-TW" smtClean="0"/>
              <a:t> </a:t>
            </a:r>
          </a:p>
          <a:p>
            <a:r>
              <a:rPr kumimoji="1" lang="en-US" altLang="zh-TW" sz="2000" smtClean="0"/>
              <a:t>[9] T. A. C. M. Classen and W. F. G. Mecklenbrauker, “The Wigner distribution</a:t>
            </a:r>
            <a:r>
              <a:rPr kumimoji="1" lang="en-US" altLang="zh-TW" sz="2000" smtClean="0">
                <a:sym typeface="Symbol" pitchFamily="18" charset="2"/>
              </a:rPr>
              <a:t></a:t>
            </a:r>
            <a:r>
              <a:rPr kumimoji="1" lang="en-US" altLang="zh-TW" sz="2000" smtClean="0"/>
              <a:t>a tool for time-frequency signal analysis; Part I,” </a:t>
            </a:r>
            <a:r>
              <a:rPr kumimoji="1" lang="en-US" altLang="zh-TW" sz="2000" i="1" smtClean="0"/>
              <a:t>Philips J. Res.</a:t>
            </a:r>
            <a:r>
              <a:rPr kumimoji="1" lang="en-US" altLang="zh-TW" sz="2000" smtClean="0"/>
              <a:t>, vol. 35, pp. 217-250, 1980.</a:t>
            </a:r>
            <a:r>
              <a:rPr kumimoji="1" lang="en-US" altLang="zh-TW" smtClean="0"/>
              <a:t> 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FC036-FB47-414A-B47D-A1D7E0DE22B1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Short Time Fourier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Modification of Fourier Transform</a:t>
            </a: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Sliding window, mask function, weighting function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smtClean="0"/>
              <a:t> Mathematical expression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1600" smtClean="0"/>
              <a:t> </a:t>
            </a:r>
          </a:p>
          <a:p>
            <a:pPr lvl="1">
              <a:buFont typeface="Wingdings" pitchFamily="2" charset="2"/>
              <a:buChar char="l"/>
            </a:pP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Reversing                Shifting                   FT </a:t>
            </a:r>
          </a:p>
          <a:p>
            <a:pPr lvl="1">
              <a:buFont typeface="Wingdings" pitchFamily="2" charset="2"/>
              <a:buNone/>
            </a:pPr>
            <a:endParaRPr lang="en-US" altLang="zh-TW" sz="1600" smtClean="0"/>
          </a:p>
        </p:txBody>
      </p:sp>
      <p:pic>
        <p:nvPicPr>
          <p:cNvPr id="1029" name="Picture 3" descr="stft_concep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572000"/>
            <a:ext cx="5267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85938" y="2928938"/>
          <a:ext cx="4084637" cy="585787"/>
        </p:xfrm>
        <a:graphic>
          <a:graphicData uri="http://schemas.openxmlformats.org/presentationml/2006/ole">
            <p:oleObj spid="_x0000_s1026" name="Equation" r:id="rId5" imgW="3187440" imgH="457200" progId="Equation.DSMT4">
              <p:embed/>
            </p:oleObj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6072188" y="2214563"/>
            <a:ext cx="522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w(t)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86063" y="3929063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4813" y="3929063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3116-9062-40F1-AC3D-9B3F1E5690BE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Short Time Fourier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Requirements of the mask function</a:t>
            </a: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</a:t>
            </a:r>
            <a:r>
              <a:rPr lang="en-US" altLang="zh-TW" sz="1600" i="1" smtClean="0">
                <a:solidFill>
                  <a:srgbClr val="FFFF00"/>
                </a:solidFill>
              </a:rPr>
              <a:t>w</a:t>
            </a:r>
            <a:r>
              <a:rPr lang="en-US" altLang="zh-TW" sz="1600" smtClean="0">
                <a:solidFill>
                  <a:srgbClr val="FFFF00"/>
                </a:solidFill>
              </a:rPr>
              <a:t>(</a:t>
            </a:r>
            <a:r>
              <a:rPr lang="en-US" altLang="zh-TW" sz="1600" i="1" smtClean="0">
                <a:solidFill>
                  <a:srgbClr val="FFFF00"/>
                </a:solidFill>
              </a:rPr>
              <a:t>t</a:t>
            </a:r>
            <a:r>
              <a:rPr lang="en-US" altLang="zh-TW" sz="1600" smtClean="0"/>
              <a:t>) is an even function. i.e. </a:t>
            </a:r>
            <a:r>
              <a:rPr lang="en-US" altLang="zh-TW" sz="1600" i="1" smtClean="0">
                <a:solidFill>
                  <a:srgbClr val="FFFF00"/>
                </a:solidFill>
              </a:rPr>
              <a:t>w</a:t>
            </a:r>
            <a:r>
              <a:rPr lang="en-US" altLang="zh-TW" sz="1600" smtClean="0">
                <a:solidFill>
                  <a:srgbClr val="FFFF00"/>
                </a:solidFill>
              </a:rPr>
              <a:t>(</a:t>
            </a:r>
            <a:r>
              <a:rPr lang="en-US" altLang="zh-TW" sz="1600" i="1" smtClean="0">
                <a:solidFill>
                  <a:srgbClr val="FFFF00"/>
                </a:solidFill>
              </a:rPr>
              <a:t>t</a:t>
            </a:r>
            <a:r>
              <a:rPr lang="en-US" altLang="zh-TW" sz="1600" smtClean="0">
                <a:solidFill>
                  <a:srgbClr val="FFFF00"/>
                </a:solidFill>
              </a:rPr>
              <a:t>)</a:t>
            </a:r>
            <a:r>
              <a:rPr lang="en-US" altLang="zh-TW" sz="1600" smtClean="0"/>
              <a:t>=</a:t>
            </a:r>
            <a:r>
              <a:rPr lang="en-US" altLang="zh-TW" sz="1600" i="1" smtClean="0">
                <a:solidFill>
                  <a:srgbClr val="FFFF00"/>
                </a:solidFill>
              </a:rPr>
              <a:t>w</a:t>
            </a:r>
            <a:r>
              <a:rPr lang="en-US" altLang="zh-TW" sz="1600" smtClean="0">
                <a:solidFill>
                  <a:srgbClr val="FFFF00"/>
                </a:solidFill>
              </a:rPr>
              <a:t>(-</a:t>
            </a:r>
            <a:r>
              <a:rPr lang="en-US" altLang="zh-TW" sz="1600" i="1" smtClean="0">
                <a:solidFill>
                  <a:srgbClr val="FFFF00"/>
                </a:solidFill>
              </a:rPr>
              <a:t>t</a:t>
            </a:r>
            <a:r>
              <a:rPr lang="en-US" altLang="zh-TW" sz="1600" smtClean="0">
                <a:solidFill>
                  <a:srgbClr val="FFFF00"/>
                </a:solidFill>
              </a:rPr>
              <a:t>)</a:t>
            </a:r>
            <a:r>
              <a:rPr lang="en-US" altLang="zh-TW" sz="160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de-DE" altLang="zh-TW" sz="1600" smtClean="0"/>
              <a:t>max(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</a:t>
            </a:r>
            <a:r>
              <a:rPr lang="de-DE" altLang="zh-TW" sz="1600" i="1" smtClean="0">
                <a:solidFill>
                  <a:srgbClr val="FFFF00"/>
                </a:solidFill>
              </a:rPr>
              <a:t>t</a:t>
            </a:r>
            <a:r>
              <a:rPr lang="de-DE" altLang="zh-TW" sz="1600" smtClean="0"/>
              <a:t>))=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(0)</a:t>
            </a:r>
            <a:r>
              <a:rPr lang="de-DE" altLang="zh-TW" sz="1600" smtClean="0"/>
              <a:t>,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</a:t>
            </a:r>
            <a:r>
              <a:rPr lang="de-DE" altLang="zh-TW" sz="1600" i="1" smtClean="0">
                <a:solidFill>
                  <a:srgbClr val="FFFF00"/>
                </a:solidFill>
              </a:rPr>
              <a:t>t</a:t>
            </a:r>
            <a:r>
              <a:rPr lang="de-DE" altLang="zh-TW" sz="1600" i="1" baseline="-25000" smtClean="0">
                <a:solidFill>
                  <a:srgbClr val="FFFF00"/>
                </a:solidFill>
              </a:rPr>
              <a:t>1</a:t>
            </a:r>
            <a:r>
              <a:rPr lang="de-DE" altLang="zh-TW" sz="1600" smtClean="0">
                <a:solidFill>
                  <a:srgbClr val="FFFF00"/>
                </a:solidFill>
              </a:rPr>
              <a:t>)</a:t>
            </a:r>
            <a:r>
              <a:rPr lang="de-DE" altLang="zh-TW" sz="1600" smtClean="0"/>
              <a:t>         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</a:t>
            </a:r>
            <a:r>
              <a:rPr lang="de-DE" altLang="zh-TW" sz="1600" i="1" smtClean="0">
                <a:solidFill>
                  <a:srgbClr val="FFFF00"/>
                </a:solidFill>
              </a:rPr>
              <a:t>t</a:t>
            </a:r>
            <a:r>
              <a:rPr lang="de-DE" altLang="zh-TW" sz="1600" i="1" baseline="-25000" smtClean="0">
                <a:solidFill>
                  <a:srgbClr val="FFFF00"/>
                </a:solidFill>
              </a:rPr>
              <a:t>2</a:t>
            </a:r>
            <a:r>
              <a:rPr lang="de-DE" altLang="zh-TW" sz="1600" smtClean="0">
                <a:solidFill>
                  <a:srgbClr val="FFFF00"/>
                </a:solidFill>
              </a:rPr>
              <a:t>)</a:t>
            </a:r>
            <a:r>
              <a:rPr lang="de-DE" altLang="zh-TW" sz="1600" smtClean="0"/>
              <a:t> if |</a:t>
            </a:r>
            <a:r>
              <a:rPr lang="de-DE" altLang="zh-TW" sz="1600" i="1" smtClean="0"/>
              <a:t>t</a:t>
            </a:r>
            <a:r>
              <a:rPr lang="de-DE" altLang="zh-TW" sz="1600" i="1" baseline="-25000" smtClean="0"/>
              <a:t>1</a:t>
            </a:r>
            <a:r>
              <a:rPr lang="de-DE" altLang="zh-TW" sz="1600" smtClean="0"/>
              <a:t>|&lt;|</a:t>
            </a:r>
            <a:r>
              <a:rPr lang="de-DE" altLang="zh-TW" sz="1600" i="1" smtClean="0"/>
              <a:t>t</a:t>
            </a:r>
            <a:r>
              <a:rPr lang="de-DE" altLang="zh-TW" sz="1600" i="1" baseline="-25000" smtClean="0"/>
              <a:t>2</a:t>
            </a:r>
            <a:r>
              <a:rPr lang="de-DE" altLang="zh-TW" sz="1600" smtClean="0"/>
              <a:t>|.</a:t>
            </a:r>
          </a:p>
          <a:p>
            <a:pPr lvl="1">
              <a:buFont typeface="Wingdings" pitchFamily="2" charset="2"/>
              <a:buChar char="l"/>
            </a:pPr>
            <a:r>
              <a:rPr lang="de-DE" altLang="zh-TW" sz="1600" smtClean="0"/>
              <a:t>                   </a:t>
            </a:r>
            <a:r>
              <a:rPr lang="en-US" altLang="zh-TW" sz="1600" smtClean="0"/>
              <a:t>when |</a:t>
            </a:r>
            <a:r>
              <a:rPr lang="en-US" altLang="zh-TW" sz="1600" i="1" smtClean="0"/>
              <a:t>t</a:t>
            </a:r>
            <a:r>
              <a:rPr lang="en-US" altLang="zh-TW" sz="1600" smtClean="0"/>
              <a:t>| is large.</a:t>
            </a:r>
            <a:endParaRPr lang="en-US" altLang="zh-TW" sz="2400" smtClean="0"/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An example of window functions</a:t>
            </a:r>
          </a:p>
          <a:p>
            <a:pPr>
              <a:buFont typeface="Wingdings" pitchFamily="2" charset="2"/>
              <a:buChar char="l"/>
            </a:pPr>
            <a:endParaRPr lang="zh-TW" altLang="en-US" sz="240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14500" y="2827338"/>
          <a:ext cx="785813" cy="300037"/>
        </p:xfrm>
        <a:graphic>
          <a:graphicData uri="http://schemas.openxmlformats.org/presentationml/2006/ole">
            <p:oleObj spid="_x0000_s2051" name="Equation" r:id="rId4" imgW="533160" imgH="20304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589338" y="2544763"/>
          <a:ext cx="142875" cy="246062"/>
        </p:xfrm>
        <a:graphic>
          <a:graphicData uri="http://schemas.openxmlformats.org/presentationml/2006/ole">
            <p:oleObj spid="_x0000_s2052" name="Equation" r:id="rId5" imgW="126720" imgH="15228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285984" y="564357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322497" y="5035561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57" name="TextBox 19"/>
          <p:cNvSpPr txBox="1">
            <a:spLocks noChangeArrowheads="1"/>
          </p:cNvSpPr>
          <p:nvPr/>
        </p:nvSpPr>
        <p:spPr bwMode="auto">
          <a:xfrm>
            <a:off x="4929188" y="5448300"/>
            <a:ext cx="265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endParaRPr kumimoji="0" lang="zh-TW" altLang="en-US">
              <a:latin typeface="Corbe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3286116" y="4714884"/>
            <a:ext cx="1143008" cy="7143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71736" y="4714884"/>
            <a:ext cx="1143008" cy="7143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606675" y="5894388"/>
            <a:ext cx="3571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035425" y="5894388"/>
            <a:ext cx="3571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86063" y="5929313"/>
            <a:ext cx="142875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35"/>
          <p:cNvSpPr txBox="1">
            <a:spLocks noChangeArrowheads="1"/>
          </p:cNvSpPr>
          <p:nvPr/>
        </p:nvSpPr>
        <p:spPr bwMode="auto">
          <a:xfrm>
            <a:off x="2714625" y="6143625"/>
            <a:ext cx="157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latin typeface="Corbel" pitchFamily="34" charset="0"/>
              </a:rPr>
              <a:t>Window width </a:t>
            </a:r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K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E5E7D-A813-4856-A851-6BD973A52506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Short Time Fourier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Requirements of the mask function</a:t>
            </a:r>
            <a:endParaRPr lang="en-US" altLang="zh-TW" sz="1600" smtClean="0"/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</a:t>
            </a:r>
            <a:r>
              <a:rPr lang="en-US" altLang="zh-TW" sz="1600" i="1" smtClean="0">
                <a:solidFill>
                  <a:srgbClr val="FFFF00"/>
                </a:solidFill>
              </a:rPr>
              <a:t>w</a:t>
            </a:r>
            <a:r>
              <a:rPr lang="en-US" altLang="zh-TW" sz="1600" smtClean="0">
                <a:solidFill>
                  <a:srgbClr val="FFFF00"/>
                </a:solidFill>
              </a:rPr>
              <a:t>(</a:t>
            </a:r>
            <a:r>
              <a:rPr lang="en-US" altLang="zh-TW" sz="1600" i="1" smtClean="0">
                <a:solidFill>
                  <a:srgbClr val="FFFF00"/>
                </a:solidFill>
              </a:rPr>
              <a:t>t</a:t>
            </a:r>
            <a:r>
              <a:rPr lang="en-US" altLang="zh-TW" sz="1600" smtClean="0"/>
              <a:t>) is an even function. i.e. </a:t>
            </a:r>
            <a:r>
              <a:rPr lang="en-US" altLang="zh-TW" sz="1600" i="1" smtClean="0">
                <a:solidFill>
                  <a:srgbClr val="FFFF00"/>
                </a:solidFill>
              </a:rPr>
              <a:t>w</a:t>
            </a:r>
            <a:r>
              <a:rPr lang="en-US" altLang="zh-TW" sz="1600" smtClean="0">
                <a:solidFill>
                  <a:srgbClr val="FFFF00"/>
                </a:solidFill>
              </a:rPr>
              <a:t>(</a:t>
            </a:r>
            <a:r>
              <a:rPr lang="en-US" altLang="zh-TW" sz="1600" i="1" smtClean="0">
                <a:solidFill>
                  <a:srgbClr val="FFFF00"/>
                </a:solidFill>
              </a:rPr>
              <a:t>t</a:t>
            </a:r>
            <a:r>
              <a:rPr lang="en-US" altLang="zh-TW" sz="1600" smtClean="0">
                <a:solidFill>
                  <a:srgbClr val="FFFF00"/>
                </a:solidFill>
              </a:rPr>
              <a:t>)</a:t>
            </a:r>
            <a:r>
              <a:rPr lang="en-US" altLang="zh-TW" sz="1600" smtClean="0"/>
              <a:t>=</a:t>
            </a:r>
            <a:r>
              <a:rPr lang="en-US" altLang="zh-TW" sz="1600" i="1" smtClean="0">
                <a:solidFill>
                  <a:srgbClr val="FFFF00"/>
                </a:solidFill>
              </a:rPr>
              <a:t>w</a:t>
            </a:r>
            <a:r>
              <a:rPr lang="en-US" altLang="zh-TW" sz="1600" smtClean="0">
                <a:solidFill>
                  <a:srgbClr val="FFFF00"/>
                </a:solidFill>
              </a:rPr>
              <a:t>(-</a:t>
            </a:r>
            <a:r>
              <a:rPr lang="en-US" altLang="zh-TW" sz="1600" i="1" smtClean="0">
                <a:solidFill>
                  <a:srgbClr val="FFFF00"/>
                </a:solidFill>
              </a:rPr>
              <a:t>t</a:t>
            </a:r>
            <a:r>
              <a:rPr lang="en-US" altLang="zh-TW" sz="1600" smtClean="0">
                <a:solidFill>
                  <a:srgbClr val="FFFF00"/>
                </a:solidFill>
              </a:rPr>
              <a:t>)</a:t>
            </a:r>
            <a:r>
              <a:rPr lang="en-US" altLang="zh-TW" sz="160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de-DE" altLang="zh-TW" sz="1600" smtClean="0"/>
              <a:t>max(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</a:t>
            </a:r>
            <a:r>
              <a:rPr lang="de-DE" altLang="zh-TW" sz="1600" i="1" smtClean="0">
                <a:solidFill>
                  <a:srgbClr val="FFFF00"/>
                </a:solidFill>
              </a:rPr>
              <a:t>t</a:t>
            </a:r>
            <a:r>
              <a:rPr lang="de-DE" altLang="zh-TW" sz="1600" smtClean="0"/>
              <a:t>))=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(0)</a:t>
            </a:r>
            <a:r>
              <a:rPr lang="de-DE" altLang="zh-TW" sz="1600" smtClean="0"/>
              <a:t>,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</a:t>
            </a:r>
            <a:r>
              <a:rPr lang="de-DE" altLang="zh-TW" sz="1600" i="1" smtClean="0">
                <a:solidFill>
                  <a:srgbClr val="FFFF00"/>
                </a:solidFill>
              </a:rPr>
              <a:t>t</a:t>
            </a:r>
            <a:r>
              <a:rPr lang="de-DE" altLang="zh-TW" sz="1600" i="1" baseline="-25000" smtClean="0">
                <a:solidFill>
                  <a:srgbClr val="FFFF00"/>
                </a:solidFill>
              </a:rPr>
              <a:t>1</a:t>
            </a:r>
            <a:r>
              <a:rPr lang="de-DE" altLang="zh-TW" sz="1600" smtClean="0">
                <a:solidFill>
                  <a:srgbClr val="FFFF00"/>
                </a:solidFill>
              </a:rPr>
              <a:t>)</a:t>
            </a:r>
            <a:r>
              <a:rPr lang="de-DE" altLang="zh-TW" sz="1600" smtClean="0"/>
              <a:t>         </a:t>
            </a:r>
            <a:r>
              <a:rPr lang="de-DE" altLang="zh-TW" sz="1600" i="1" smtClean="0">
                <a:solidFill>
                  <a:srgbClr val="FFFF00"/>
                </a:solidFill>
              </a:rPr>
              <a:t>w</a:t>
            </a:r>
            <a:r>
              <a:rPr lang="de-DE" altLang="zh-TW" sz="1600" smtClean="0">
                <a:solidFill>
                  <a:srgbClr val="FFFF00"/>
                </a:solidFill>
              </a:rPr>
              <a:t>(</a:t>
            </a:r>
            <a:r>
              <a:rPr lang="de-DE" altLang="zh-TW" sz="1600" i="1" smtClean="0">
                <a:solidFill>
                  <a:srgbClr val="FFFF00"/>
                </a:solidFill>
              </a:rPr>
              <a:t>t</a:t>
            </a:r>
            <a:r>
              <a:rPr lang="de-DE" altLang="zh-TW" sz="1600" i="1" baseline="-25000" smtClean="0">
                <a:solidFill>
                  <a:srgbClr val="FFFF00"/>
                </a:solidFill>
              </a:rPr>
              <a:t>2</a:t>
            </a:r>
            <a:r>
              <a:rPr lang="de-DE" altLang="zh-TW" sz="1600" smtClean="0">
                <a:solidFill>
                  <a:srgbClr val="FFFF00"/>
                </a:solidFill>
              </a:rPr>
              <a:t>)</a:t>
            </a:r>
            <a:r>
              <a:rPr lang="de-DE" altLang="zh-TW" sz="1600" smtClean="0"/>
              <a:t> if |</a:t>
            </a:r>
            <a:r>
              <a:rPr lang="de-DE" altLang="zh-TW" sz="1600" i="1" smtClean="0"/>
              <a:t>t</a:t>
            </a:r>
            <a:r>
              <a:rPr lang="de-DE" altLang="zh-TW" sz="1600" i="1" baseline="-25000" smtClean="0"/>
              <a:t>1</a:t>
            </a:r>
            <a:r>
              <a:rPr lang="de-DE" altLang="zh-TW" sz="1600" smtClean="0"/>
              <a:t>|&lt;|</a:t>
            </a:r>
            <a:r>
              <a:rPr lang="de-DE" altLang="zh-TW" sz="1600" i="1" smtClean="0"/>
              <a:t>t</a:t>
            </a:r>
            <a:r>
              <a:rPr lang="de-DE" altLang="zh-TW" sz="1600" i="1" baseline="-25000" smtClean="0"/>
              <a:t>2</a:t>
            </a:r>
            <a:r>
              <a:rPr lang="de-DE" altLang="zh-TW" sz="1600" smtClean="0"/>
              <a:t>|.</a:t>
            </a:r>
          </a:p>
          <a:p>
            <a:pPr lvl="1">
              <a:buFont typeface="Wingdings" pitchFamily="2" charset="2"/>
              <a:buChar char="l"/>
            </a:pPr>
            <a:r>
              <a:rPr lang="de-DE" altLang="zh-TW" sz="1600" smtClean="0"/>
              <a:t>                   </a:t>
            </a:r>
            <a:r>
              <a:rPr lang="en-US" altLang="zh-TW" sz="1600" smtClean="0"/>
              <a:t>when |</a:t>
            </a:r>
            <a:r>
              <a:rPr lang="en-US" altLang="zh-TW" sz="1600" i="1" smtClean="0"/>
              <a:t>t</a:t>
            </a:r>
            <a:r>
              <a:rPr lang="en-US" altLang="zh-TW" sz="1600" smtClean="0"/>
              <a:t>| is large.</a:t>
            </a:r>
            <a:endParaRPr lang="en-US" altLang="zh-TW" sz="2400" smtClean="0"/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An illustration of evenness of mask functions</a:t>
            </a:r>
          </a:p>
          <a:p>
            <a:pPr>
              <a:buFont typeface="Wingdings" pitchFamily="2" charset="2"/>
              <a:buChar char="l"/>
            </a:pPr>
            <a:endParaRPr lang="zh-TW" altLang="en-US" sz="240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14500" y="2827338"/>
          <a:ext cx="785813" cy="300037"/>
        </p:xfrm>
        <a:graphic>
          <a:graphicData uri="http://schemas.openxmlformats.org/presentationml/2006/ole">
            <p:oleObj spid="_x0000_s3074" name="Equation" r:id="rId4" imgW="533160" imgH="20304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89338" y="2544763"/>
          <a:ext cx="142875" cy="246062"/>
        </p:xfrm>
        <a:graphic>
          <a:graphicData uri="http://schemas.openxmlformats.org/presentationml/2006/ole">
            <p:oleObj spid="_x0000_s3075" name="Equation" r:id="rId5" imgW="126720" imgH="15228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2000244" y="5357814"/>
            <a:ext cx="30003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5984" y="564357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143108" y="4161106"/>
            <a:ext cx="3072384" cy="1339596"/>
          </a:xfrm>
          <a:custGeom>
            <a:avLst/>
            <a:gdLst>
              <a:gd name="connsiteX0" fmla="*/ 0 w 3072384"/>
              <a:gd name="connsiteY0" fmla="*/ 1303020 h 1339596"/>
              <a:gd name="connsiteX1" fmla="*/ 292608 w 3072384"/>
              <a:gd name="connsiteY1" fmla="*/ 699516 h 1339596"/>
              <a:gd name="connsiteX2" fmla="*/ 649224 w 3072384"/>
              <a:gd name="connsiteY2" fmla="*/ 854964 h 1339596"/>
              <a:gd name="connsiteX3" fmla="*/ 877824 w 3072384"/>
              <a:gd name="connsiteY3" fmla="*/ 763524 h 1339596"/>
              <a:gd name="connsiteX4" fmla="*/ 1490472 w 3072384"/>
              <a:gd name="connsiteY4" fmla="*/ 96012 h 1339596"/>
              <a:gd name="connsiteX5" fmla="*/ 1883664 w 3072384"/>
              <a:gd name="connsiteY5" fmla="*/ 187452 h 1339596"/>
              <a:gd name="connsiteX6" fmla="*/ 2011680 w 3072384"/>
              <a:gd name="connsiteY6" fmla="*/ 370332 h 1339596"/>
              <a:gd name="connsiteX7" fmla="*/ 2331720 w 3072384"/>
              <a:gd name="connsiteY7" fmla="*/ 882396 h 1339596"/>
              <a:gd name="connsiteX8" fmla="*/ 2871216 w 3072384"/>
              <a:gd name="connsiteY8" fmla="*/ 1138428 h 1339596"/>
              <a:gd name="connsiteX9" fmla="*/ 3072384 w 3072384"/>
              <a:gd name="connsiteY9" fmla="*/ 1339596 h 13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384" h="1339596">
                <a:moveTo>
                  <a:pt x="0" y="1303020"/>
                </a:moveTo>
                <a:cubicBezTo>
                  <a:pt x="92202" y="1038606"/>
                  <a:pt x="184404" y="774192"/>
                  <a:pt x="292608" y="699516"/>
                </a:cubicBezTo>
                <a:cubicBezTo>
                  <a:pt x="400812" y="624840"/>
                  <a:pt x="551688" y="844296"/>
                  <a:pt x="649224" y="854964"/>
                </a:cubicBezTo>
                <a:cubicBezTo>
                  <a:pt x="746760" y="865632"/>
                  <a:pt x="737616" y="890016"/>
                  <a:pt x="877824" y="763524"/>
                </a:cubicBezTo>
                <a:cubicBezTo>
                  <a:pt x="1018032" y="637032"/>
                  <a:pt x="1322832" y="192024"/>
                  <a:pt x="1490472" y="96012"/>
                </a:cubicBezTo>
                <a:cubicBezTo>
                  <a:pt x="1658112" y="0"/>
                  <a:pt x="1796796" y="141732"/>
                  <a:pt x="1883664" y="187452"/>
                </a:cubicBezTo>
                <a:cubicBezTo>
                  <a:pt x="1970532" y="233172"/>
                  <a:pt x="1937004" y="254508"/>
                  <a:pt x="2011680" y="370332"/>
                </a:cubicBezTo>
                <a:cubicBezTo>
                  <a:pt x="2086356" y="486156"/>
                  <a:pt x="2188464" y="754380"/>
                  <a:pt x="2331720" y="882396"/>
                </a:cubicBezTo>
                <a:cubicBezTo>
                  <a:pt x="2474976" y="1010412"/>
                  <a:pt x="2747772" y="1062228"/>
                  <a:pt x="2871216" y="1138428"/>
                </a:cubicBezTo>
                <a:cubicBezTo>
                  <a:pt x="2994660" y="1214628"/>
                  <a:pt x="3040380" y="1310640"/>
                  <a:pt x="3072384" y="133959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Freeform 11"/>
          <p:cNvSpPr/>
          <p:nvPr/>
        </p:nvSpPr>
        <p:spPr>
          <a:xfrm>
            <a:off x="3511296" y="4544568"/>
            <a:ext cx="950976" cy="1097280"/>
          </a:xfrm>
          <a:custGeom>
            <a:avLst/>
            <a:gdLst>
              <a:gd name="connsiteX0" fmla="*/ 0 w 950976"/>
              <a:gd name="connsiteY0" fmla="*/ 0 h 1097280"/>
              <a:gd name="connsiteX1" fmla="*/ 557784 w 950976"/>
              <a:gd name="connsiteY1" fmla="*/ 310896 h 1097280"/>
              <a:gd name="connsiteX2" fmla="*/ 950976 w 950976"/>
              <a:gd name="connsiteY2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1097280">
                <a:moveTo>
                  <a:pt x="0" y="0"/>
                </a:moveTo>
                <a:cubicBezTo>
                  <a:pt x="199644" y="64008"/>
                  <a:pt x="399288" y="128016"/>
                  <a:pt x="557784" y="310896"/>
                </a:cubicBezTo>
                <a:cubicBezTo>
                  <a:pt x="716280" y="493776"/>
                  <a:pt x="899160" y="979932"/>
                  <a:pt x="950976" y="109728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2571736" y="5643578"/>
            <a:ext cx="950976" cy="1097280"/>
          </a:xfrm>
          <a:custGeom>
            <a:avLst/>
            <a:gdLst>
              <a:gd name="connsiteX0" fmla="*/ 0 w 950976"/>
              <a:gd name="connsiteY0" fmla="*/ 0 h 1097280"/>
              <a:gd name="connsiteX1" fmla="*/ 557784 w 950976"/>
              <a:gd name="connsiteY1" fmla="*/ 310896 h 1097280"/>
              <a:gd name="connsiteX2" fmla="*/ 950976 w 950976"/>
              <a:gd name="connsiteY2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1097280">
                <a:moveTo>
                  <a:pt x="0" y="0"/>
                </a:moveTo>
                <a:cubicBezTo>
                  <a:pt x="199644" y="64008"/>
                  <a:pt x="399288" y="128016"/>
                  <a:pt x="557784" y="310896"/>
                </a:cubicBezTo>
                <a:cubicBezTo>
                  <a:pt x="716280" y="493776"/>
                  <a:pt x="899160" y="979932"/>
                  <a:pt x="950976" y="109728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090" name="TextBox 14"/>
          <p:cNvSpPr txBox="1">
            <a:spLocks noChangeArrowheads="1"/>
          </p:cNvSpPr>
          <p:nvPr/>
        </p:nvSpPr>
        <p:spPr bwMode="auto">
          <a:xfrm>
            <a:off x="4643438" y="45720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92D050"/>
                </a:solidFill>
                <a:latin typeface="Corbel" pitchFamily="34" charset="0"/>
              </a:rPr>
              <a:t>Signal</a:t>
            </a:r>
            <a:endParaRPr kumimoji="0" lang="zh-TW" altLang="en-US" sz="1600">
              <a:solidFill>
                <a:srgbClr val="92D050"/>
              </a:solidFill>
              <a:latin typeface="Corbel" pitchFamily="34" charset="0"/>
            </a:endParaRPr>
          </a:p>
        </p:txBody>
      </p:sp>
      <p:sp>
        <p:nvSpPr>
          <p:cNvPr id="3091" name="TextBox 15"/>
          <p:cNvSpPr txBox="1">
            <a:spLocks noChangeArrowheads="1"/>
          </p:cNvSpPr>
          <p:nvPr/>
        </p:nvSpPr>
        <p:spPr bwMode="auto">
          <a:xfrm>
            <a:off x="2643188" y="4143375"/>
            <a:ext cx="636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>
                <a:solidFill>
                  <a:srgbClr val="FFFF00"/>
                </a:solidFill>
                <a:latin typeface="Corbel" pitchFamily="34" charset="0"/>
              </a:rPr>
              <a:t>Mask</a:t>
            </a:r>
            <a:endParaRPr kumimoji="0" lang="zh-TW" altLang="en-US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092" name="TextBox 16"/>
          <p:cNvSpPr txBox="1">
            <a:spLocks noChangeArrowheads="1"/>
          </p:cNvSpPr>
          <p:nvPr/>
        </p:nvSpPr>
        <p:spPr bwMode="auto">
          <a:xfrm>
            <a:off x="3187700" y="563086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rbel" pitchFamily="34" charset="0"/>
              </a:rPr>
              <a:t>t</a:t>
            </a:r>
            <a:r>
              <a:rPr kumimoji="0" lang="en-US" altLang="zh-TW" sz="1600">
                <a:latin typeface="Corbel" pitchFamily="34" charset="0"/>
              </a:rPr>
              <a:t>0</a:t>
            </a:r>
            <a:endParaRPr kumimoji="0" lang="zh-TW" altLang="en-US">
              <a:latin typeface="Corbel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000625" y="5522913"/>
          <a:ext cx="206375" cy="227012"/>
        </p:xfrm>
        <a:graphic>
          <a:graphicData uri="http://schemas.openxmlformats.org/presentationml/2006/ole">
            <p:oleObj spid="_x0000_s3076" name="Equation" r:id="rId6" imgW="126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925B5-4A58-4F93-8D4F-CB8D9DD19170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satMod val="200000"/>
                  </a:schemeClr>
                </a:solidFill>
              </a:rPr>
              <a:t>Short Time Fourier Transform</a:t>
            </a:r>
            <a:endParaRPr lang="zh-TW" alt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Effect of window width K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000" smtClean="0"/>
              <a:t> </a:t>
            </a:r>
            <a:r>
              <a:rPr lang="en-US" altLang="zh-TW" sz="1600" smtClean="0"/>
              <a:t>Controlling the time resolution and freq. resolution.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Small K 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Better time resolution, but worse in freq. resolution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smtClean="0"/>
              <a:t> Large K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smtClean="0"/>
              <a:t> Better freq. resolution, but worse in time resolution</a:t>
            </a:r>
          </a:p>
          <a:p>
            <a:pPr lvl="1">
              <a:buFont typeface="Wingdings" pitchFamily="2" charset="2"/>
              <a:buNone/>
            </a:pPr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576</TotalTime>
  <Words>1385</Words>
  <Application>Microsoft Office PowerPoint</Application>
  <PresentationFormat>On-screen Show (4:3)</PresentationFormat>
  <Paragraphs>649</Paragraphs>
  <Slides>50</Slides>
  <Notes>50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簡報設計範本</vt:lpstr>
      </vt:variant>
      <vt:variant>
        <vt:i4>12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73" baseType="lpstr">
      <vt:lpstr>Corbel</vt:lpstr>
      <vt:lpstr>新細明體</vt:lpstr>
      <vt:lpstr>Arial</vt:lpstr>
      <vt:lpstr>Consolas</vt:lpstr>
      <vt:lpstr>Wingdings</vt:lpstr>
      <vt:lpstr>Wingdings 2</vt:lpstr>
      <vt:lpstr>Wingdings 3</vt:lpstr>
      <vt:lpstr>Calibri</vt:lpstr>
      <vt:lpstr>Gungsuh</vt:lpstr>
      <vt:lpstr>Symbol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Equation</vt:lpstr>
      <vt:lpstr>An Introduction to  Time-Frequency Analysis</vt:lpstr>
      <vt:lpstr>Outline</vt:lpstr>
      <vt:lpstr>Introduction</vt:lpstr>
      <vt:lpstr>Introduction</vt:lpstr>
      <vt:lpstr>Introduction</vt:lpstr>
      <vt:lpstr>Short Time Fourier Transform</vt:lpstr>
      <vt:lpstr>Short Time Fourier Transform</vt:lpstr>
      <vt:lpstr>Short Time Fourier Transform</vt:lpstr>
      <vt:lpstr>Short Time Fourier Transform</vt:lpstr>
      <vt:lpstr>Short Time Fourier Transform</vt:lpstr>
      <vt:lpstr>Rectangular STFT</vt:lpstr>
      <vt:lpstr>Rectangular STFT</vt:lpstr>
      <vt:lpstr>Rectangular STFT</vt:lpstr>
      <vt:lpstr>Rectangular STFT</vt:lpstr>
      <vt:lpstr>Rectangular STFT</vt:lpstr>
      <vt:lpstr>Gabor Transform</vt:lpstr>
      <vt:lpstr>Gabor Transform</vt:lpstr>
      <vt:lpstr>Gabor Transform</vt:lpstr>
      <vt:lpstr>Gabor Transform</vt:lpstr>
      <vt:lpstr>Gabor Transform</vt:lpstr>
      <vt:lpstr>Gabor Transform</vt:lpstr>
      <vt:lpstr>Gabor Transform</vt:lpstr>
      <vt:lpstr>Gabor Transform</vt:lpstr>
      <vt:lpstr>Gabor Transform</vt:lpstr>
      <vt:lpstr>Wigner Distribution Function</vt:lpstr>
      <vt:lpstr>Wigner Distribution Function</vt:lpstr>
      <vt:lpstr>Wigner Distribution Function</vt:lpstr>
      <vt:lpstr>Wigner Distribution Function</vt:lpstr>
      <vt:lpstr>Wigner Distribution Function</vt:lpstr>
      <vt:lpstr>Wigner Distribution Function</vt:lpstr>
      <vt:lpstr>Wigner Distribution Function</vt:lpstr>
      <vt:lpstr>Motions on the Time-Frequency Distribution</vt:lpstr>
      <vt:lpstr>Motions on the Time-Frequency Distribution</vt:lpstr>
      <vt:lpstr>Motions on the Time-Frequency Distribution</vt:lpstr>
      <vt:lpstr>Motions on the Time-Frequency Distribution</vt:lpstr>
      <vt:lpstr>Motions on the Time-Frequency Distribution</vt:lpstr>
      <vt:lpstr>Motions on the Time-Frequency Distribution</vt:lpstr>
      <vt:lpstr>Motions on the Time-Frequency Distribution</vt:lpstr>
      <vt:lpstr>Motions on the Time-Frequency Distribution</vt:lpstr>
      <vt:lpstr>Motions on the Time-Frequency Distribution</vt:lpstr>
      <vt:lpstr>Applications on Time-Frequency Analysis</vt:lpstr>
      <vt:lpstr>Applications on Time-Frequency Analysis</vt:lpstr>
      <vt:lpstr>Applications on Time-Frequency Analysis</vt:lpstr>
      <vt:lpstr>Applications on Time-Frequency Analysis</vt:lpstr>
      <vt:lpstr>Applications on Time-Frequency Analysis</vt:lpstr>
      <vt:lpstr>Applications on Time-Frequency Analysis</vt:lpstr>
      <vt:lpstr>Applications on Time-Frequency Analysis</vt:lpstr>
      <vt:lpstr>Conclusions and Future work</vt:lpstr>
      <vt:lpstr>References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Time-Frequency Analysis</dc:title>
  <dc:creator>ntu</dc:creator>
  <cp:lastModifiedBy>sakuku</cp:lastModifiedBy>
  <cp:revision>361</cp:revision>
  <dcterms:created xsi:type="dcterms:W3CDTF">2008-12-25T11:21:10Z</dcterms:created>
  <dcterms:modified xsi:type="dcterms:W3CDTF">2008-12-28T11:44:14Z</dcterms:modified>
</cp:coreProperties>
</file>