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PT Sans Narrow"/>
      <p:regular r:id="rId31"/>
      <p:bold r:id="rId32"/>
    </p:embeddedFont>
    <p:embeddedFont>
      <p:font typeface="Barlow ExtraBold"/>
      <p:bold r:id="rId33"/>
      <p:boldItalic r:id="rId34"/>
    </p:embeddedFont>
    <p:embeddedFont>
      <p:font typeface="Barlow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69D5BFA-6A91-4E7C-B2B8-1DF0E9CA3849}">
  <a:tblStyle styleId="{369D5BFA-6A91-4E7C-B2B8-1DF0E9CA38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4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TSansNarrow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BarlowExtraBold-bold.fntdata"/><Relationship Id="rId10" Type="http://schemas.openxmlformats.org/officeDocument/2006/relationships/slide" Target="slides/slide4.xml"/><Relationship Id="rId32" Type="http://schemas.openxmlformats.org/officeDocument/2006/relationships/font" Target="fonts/PTSansNarrow-bold.fntdata"/><Relationship Id="rId13" Type="http://schemas.openxmlformats.org/officeDocument/2006/relationships/slide" Target="slides/slide7.xml"/><Relationship Id="rId35" Type="http://schemas.openxmlformats.org/officeDocument/2006/relationships/font" Target="fonts/Barlow-regular.fntdata"/><Relationship Id="rId12" Type="http://schemas.openxmlformats.org/officeDocument/2006/relationships/slide" Target="slides/slide6.xml"/><Relationship Id="rId34" Type="http://schemas.openxmlformats.org/officeDocument/2006/relationships/font" Target="fonts/BarlowExtraBold-boldItalic.fntdata"/><Relationship Id="rId15" Type="http://schemas.openxmlformats.org/officeDocument/2006/relationships/slide" Target="slides/slide9.xml"/><Relationship Id="rId37" Type="http://schemas.openxmlformats.org/officeDocument/2006/relationships/font" Target="fonts/Barlow-italic.fntdata"/><Relationship Id="rId14" Type="http://schemas.openxmlformats.org/officeDocument/2006/relationships/slide" Target="slides/slide8.xml"/><Relationship Id="rId36" Type="http://schemas.openxmlformats.org/officeDocument/2006/relationships/font" Target="fonts/Barlow-bold.fntdata"/><Relationship Id="rId17" Type="http://schemas.openxmlformats.org/officeDocument/2006/relationships/slide" Target="slides/slide11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0.xml"/><Relationship Id="rId38" Type="http://schemas.openxmlformats.org/officeDocument/2006/relationships/font" Target="fonts/Barlow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451d1dace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9" name="Google Shape;89;g18451d1dace_0_5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8451d1dace_0_1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1" name="Google Shape;211;g18451d1dace_0_1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83e7f61587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0" name="Google Shape;230;g183e7f61587_1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83e7f61587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8" name="Google Shape;248;g183e7f61587_1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83e7f61587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6" name="Google Shape;266;g183e7f61587_1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83e7f61587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183e7f61587_1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83e7f61587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183e7f61587_1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83e7f61587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183e7f61587_1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83e7f61587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6" name="Google Shape;306;g183e7f61587_1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83e7f61587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5" name="Google Shape;325;g183e7f61587_1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83e7f61587_1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7" name="Google Shape;347;g183e7f61587_1_2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451d1dac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8" name="Google Shape;98;g18451d1dac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83e7f61587_1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3" name="Google Shape;383;g183e7f61587_1_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860fbdabd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4" name="Google Shape;404;g1860fbdabdb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860fbdabd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6" name="Google Shape;426;g1860fbdabdb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8451d1dace_0_1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7" name="Google Shape;447;g18451d1dace_0_10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860fbdab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1860fbdabd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451d1dac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18451d1dace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8451d1dace_0_10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9" name="Google Shape;119;g18451d1dace_0_10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8451d1dace_0_10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9" name="Google Shape;129;g18451d1dace_0_10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8451d1dac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8" name="Google Shape;148;g18451d1dace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8451d1dace_0_10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5" name="Google Shape;165;g18451d1dace_0_10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8451d1dace_0_1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2" name="Google Shape;182;g18451d1dace_0_1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8451d1dace_0_1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9950" lIns="49950" spcFirstLastPara="1" rIns="49950" wrap="square" tIns="4995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9" name="Google Shape;199;g18451d1dace_0_1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9144000" cy="1205230"/>
          </a:xfrm>
          <a:custGeom>
            <a:rect b="b" l="l" r="r" t="t"/>
            <a:pathLst>
              <a:path extrusionOk="0" h="2410460" w="18288000">
                <a:moveTo>
                  <a:pt x="18288000" y="2410327"/>
                </a:moveTo>
                <a:lnTo>
                  <a:pt x="0" y="241032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10327"/>
                </a:lnTo>
                <a:close/>
              </a:path>
            </a:pathLst>
          </a:custGeom>
          <a:solidFill>
            <a:srgbClr val="3C3D3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534657" y="331734"/>
            <a:ext cx="80748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415290" y="2420456"/>
            <a:ext cx="83133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1" i="0" sz="2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534657" y="331734"/>
            <a:ext cx="80748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ctrTitle"/>
          </p:nvPr>
        </p:nvSpPr>
        <p:spPr>
          <a:xfrm>
            <a:off x="1421386" y="462960"/>
            <a:ext cx="6301200" cy="1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subTitle"/>
          </p:nvPr>
        </p:nvSpPr>
        <p:spPr>
          <a:xfrm>
            <a:off x="516194" y="3398611"/>
            <a:ext cx="81117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1" i="0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534657" y="331734"/>
            <a:ext cx="80748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2" type="body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speech.ee.ntu.edu.tw/~hylee/ml/ml2021-course-data/self_v7.pdf" TargetMode="External"/><Relationship Id="rId4" Type="http://schemas.openxmlformats.org/officeDocument/2006/relationships/hyperlink" Target="https://towardsdatascience.com/why-are-there-so-many-tokenization-methods-for-transformers-a340e493b3a8" TargetMode="External"/><Relationship Id="rId5" Type="http://schemas.openxmlformats.org/officeDocument/2006/relationships/hyperlink" Target="https://gowrishankar.info/blog/transformers-everywhere-patch-encoding-technique-for-vision-transformersvit-explained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7"/>
          <p:cNvGrpSpPr/>
          <p:nvPr/>
        </p:nvGrpSpPr>
        <p:grpSpPr>
          <a:xfrm>
            <a:off x="0" y="0"/>
            <a:ext cx="9144000" cy="5143500"/>
            <a:chOff x="0" y="0"/>
            <a:chExt cx="18288000" cy="10287000"/>
          </a:xfrm>
        </p:grpSpPr>
        <p:sp>
          <p:nvSpPr>
            <p:cNvPr id="92" name="Google Shape;92;p17"/>
            <p:cNvSpPr/>
            <p:nvPr/>
          </p:nvSpPr>
          <p:spPr>
            <a:xfrm>
              <a:off x="0" y="0"/>
              <a:ext cx="18288000" cy="10287000"/>
            </a:xfrm>
            <a:prstGeom prst="rect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DE9ABC"/>
                </a:solidFill>
              </a:endParaRPr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0" y="8165561"/>
              <a:ext cx="18288000" cy="1473834"/>
            </a:xfrm>
            <a:custGeom>
              <a:rect b="b" l="l" r="r" t="t"/>
              <a:pathLst>
                <a:path extrusionOk="0" h="1473834" w="18288000">
                  <a:moveTo>
                    <a:pt x="0" y="0"/>
                  </a:moveTo>
                  <a:lnTo>
                    <a:pt x="18287998" y="0"/>
                  </a:lnTo>
                  <a:lnTo>
                    <a:pt x="18287998" y="1473683"/>
                  </a:lnTo>
                  <a:lnTo>
                    <a:pt x="0" y="1473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DE9ABC"/>
                </a:solidFill>
              </a:endParaRPr>
            </a:p>
          </p:txBody>
        </p:sp>
      </p:grpSp>
      <p:sp>
        <p:nvSpPr>
          <p:cNvPr id="94" name="Google Shape;94;p17"/>
          <p:cNvSpPr txBox="1"/>
          <p:nvPr/>
        </p:nvSpPr>
        <p:spPr>
          <a:xfrm>
            <a:off x="6454545" y="4145825"/>
            <a:ext cx="32229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12700" lvl="0" marL="12700" marR="0" rtl="0" algn="l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3C3D3F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Professor: Jian-Jiun Ding</a:t>
            </a:r>
            <a:endParaRPr sz="1400">
              <a:solidFill>
                <a:srgbClr val="3C3D3F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12700" lvl="0" marL="12700" marR="0" rtl="0" algn="l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3C3D3F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Presenter: </a:t>
            </a:r>
            <a:r>
              <a:rPr lang="zh-TW" sz="1400">
                <a:solidFill>
                  <a:srgbClr val="3C3D3F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 </a:t>
            </a:r>
            <a:r>
              <a:rPr lang="zh-TW">
                <a:solidFill>
                  <a:srgbClr val="3C3D3F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Cyun-Bo</a:t>
            </a:r>
            <a:r>
              <a:rPr lang="zh-TW" sz="1400">
                <a:solidFill>
                  <a:srgbClr val="3C3D3F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 Wang</a:t>
            </a:r>
            <a:endParaRPr sz="1400"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95" name="Google Shape;95;p17"/>
          <p:cNvSpPr txBox="1"/>
          <p:nvPr>
            <p:ph type="title"/>
          </p:nvPr>
        </p:nvSpPr>
        <p:spPr>
          <a:xfrm>
            <a:off x="440700" y="1569975"/>
            <a:ext cx="87033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6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250">
                <a:latin typeface="Barlow ExtraBold"/>
                <a:ea typeface="Barlow ExtraBold"/>
                <a:cs typeface="Barlow ExtraBold"/>
                <a:sym typeface="Barlow ExtraBold"/>
              </a:rPr>
              <a:t>Applications of the Transformer to the field of computer vision</a:t>
            </a:r>
            <a:endParaRPr b="0" sz="2250"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zh-TW" sz="1500">
                <a:latin typeface="Barlow ExtraBold"/>
                <a:ea typeface="Barlow ExtraBold"/>
                <a:cs typeface="Barlow ExtraBold"/>
                <a:sym typeface="Barlow ExtraBold"/>
              </a:rPr>
              <a:t>November</a:t>
            </a:r>
            <a:r>
              <a:rPr b="0" lang="zh-TW" sz="1500">
                <a:latin typeface="Barlow ExtraBold"/>
                <a:ea typeface="Barlow ExtraBold"/>
                <a:cs typeface="Barlow ExtraBold"/>
                <a:sym typeface="Barlow ExtraBold"/>
              </a:rPr>
              <a:t> 8 , 2022</a:t>
            </a:r>
            <a:endParaRPr b="0" sz="1500"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/>
          <p:nvPr/>
        </p:nvSpPr>
        <p:spPr>
          <a:xfrm>
            <a:off x="0" y="0"/>
            <a:ext cx="9144000" cy="885844"/>
          </a:xfrm>
          <a:custGeom>
            <a:rect b="b" l="l" r="r" t="t"/>
            <a:pathLst>
              <a:path extrusionOk="0" h="2410460" w="18288000">
                <a:moveTo>
                  <a:pt x="18288000" y="2410327"/>
                </a:moveTo>
                <a:lnTo>
                  <a:pt x="0" y="241032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10327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14" name="Google Shape;214;p26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5" name="Google Shape;215;p26"/>
          <p:cNvSpPr txBox="1"/>
          <p:nvPr>
            <p:ph type="title"/>
          </p:nvPr>
        </p:nvSpPr>
        <p:spPr>
          <a:xfrm>
            <a:off x="523279" y="86450"/>
            <a:ext cx="60969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Self-Attention Mechanism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1548355" y="4484100"/>
            <a:ext cx="15489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6709844" y="3695633"/>
            <a:ext cx="23637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6757700" y="1372175"/>
            <a:ext cx="2268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2254725" y="3437250"/>
            <a:ext cx="263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3035625" y="2136588"/>
            <a:ext cx="15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3330375" y="238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"/>
          <p:cNvSpPr txBox="1"/>
          <p:nvPr/>
        </p:nvSpPr>
        <p:spPr>
          <a:xfrm>
            <a:off x="1910275" y="47226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452025" y="486650"/>
            <a:ext cx="541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Multi-head</a:t>
            </a:r>
            <a:endParaRPr b="1"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25" name="Google Shape;2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200" y="968100"/>
            <a:ext cx="8227601" cy="369331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 txBox="1"/>
          <p:nvPr/>
        </p:nvSpPr>
        <p:spPr>
          <a:xfrm>
            <a:off x="3035625" y="4569825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Details of multi-head self-attention. [2]</a:t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6397225" y="4607725"/>
            <a:ext cx="342900" cy="13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/>
          <p:nvPr/>
        </p:nvSpPr>
        <p:spPr>
          <a:xfrm>
            <a:off x="0" y="0"/>
            <a:ext cx="9144000" cy="885844"/>
          </a:xfrm>
          <a:custGeom>
            <a:rect b="b" l="l" r="r" t="t"/>
            <a:pathLst>
              <a:path extrusionOk="0" h="2410460" w="18288000">
                <a:moveTo>
                  <a:pt x="18288000" y="2410327"/>
                </a:moveTo>
                <a:lnTo>
                  <a:pt x="0" y="241032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10327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33" name="Google Shape;233;p27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4" name="Google Shape;234;p27"/>
          <p:cNvSpPr txBox="1"/>
          <p:nvPr>
            <p:ph type="title"/>
          </p:nvPr>
        </p:nvSpPr>
        <p:spPr>
          <a:xfrm>
            <a:off x="523279" y="86450"/>
            <a:ext cx="60969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Self-Attention Mechanism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1548355" y="4484100"/>
            <a:ext cx="15489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6757700" y="1372175"/>
            <a:ext cx="2268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7" name="Google Shape;237;p27"/>
          <p:cNvSpPr txBox="1"/>
          <p:nvPr/>
        </p:nvSpPr>
        <p:spPr>
          <a:xfrm>
            <a:off x="2254725" y="3437250"/>
            <a:ext cx="263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8" name="Google Shape;238;p27"/>
          <p:cNvSpPr txBox="1"/>
          <p:nvPr/>
        </p:nvSpPr>
        <p:spPr>
          <a:xfrm>
            <a:off x="3035625" y="2136588"/>
            <a:ext cx="15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239" name="Google Shape;239;p27"/>
          <p:cNvSpPr txBox="1"/>
          <p:nvPr/>
        </p:nvSpPr>
        <p:spPr>
          <a:xfrm>
            <a:off x="3330375" y="238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/>
        </p:nvSpPr>
        <p:spPr>
          <a:xfrm>
            <a:off x="1910275" y="47226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452025" y="486650"/>
            <a:ext cx="541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Multi-head</a:t>
            </a:r>
            <a:endParaRPr b="1"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3035625" y="4569825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Details of multi-head self-attention. [2]</a:t>
            </a:r>
            <a:endParaRPr/>
          </a:p>
        </p:txBody>
      </p:sp>
      <p:sp>
        <p:nvSpPr>
          <p:cNvPr id="244" name="Google Shape;244;p27"/>
          <p:cNvSpPr/>
          <p:nvPr/>
        </p:nvSpPr>
        <p:spPr>
          <a:xfrm>
            <a:off x="6397225" y="4607725"/>
            <a:ext cx="342900" cy="13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375" y="1096288"/>
            <a:ext cx="7679801" cy="344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/>
          <p:nvPr/>
        </p:nvSpPr>
        <p:spPr>
          <a:xfrm>
            <a:off x="0" y="0"/>
            <a:ext cx="9144000" cy="885844"/>
          </a:xfrm>
          <a:custGeom>
            <a:rect b="b" l="l" r="r" t="t"/>
            <a:pathLst>
              <a:path extrusionOk="0" h="2410460" w="18288000">
                <a:moveTo>
                  <a:pt x="18288000" y="2410327"/>
                </a:moveTo>
                <a:lnTo>
                  <a:pt x="0" y="241032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10327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51" name="Google Shape;251;p28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2" name="Google Shape;252;p28"/>
          <p:cNvSpPr txBox="1"/>
          <p:nvPr>
            <p:ph type="title"/>
          </p:nvPr>
        </p:nvSpPr>
        <p:spPr>
          <a:xfrm>
            <a:off x="523279" y="86450"/>
            <a:ext cx="60969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Self-Attention Mechanism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1548355" y="4484100"/>
            <a:ext cx="15489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6757700" y="1372175"/>
            <a:ext cx="2268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2254725" y="3437250"/>
            <a:ext cx="263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6" name="Google Shape;256;p28"/>
          <p:cNvSpPr txBox="1"/>
          <p:nvPr/>
        </p:nvSpPr>
        <p:spPr>
          <a:xfrm>
            <a:off x="3035625" y="2136588"/>
            <a:ext cx="15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3330375" y="238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8"/>
          <p:cNvSpPr txBox="1"/>
          <p:nvPr/>
        </p:nvSpPr>
        <p:spPr>
          <a:xfrm>
            <a:off x="1910275" y="47226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452025" y="486650"/>
            <a:ext cx="541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Multi-head</a:t>
            </a:r>
            <a:endParaRPr b="1"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3035625" y="4569825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Details of multi-head self-attention. [2]</a:t>
            </a:r>
            <a:endParaRPr/>
          </a:p>
        </p:txBody>
      </p:sp>
      <p:sp>
        <p:nvSpPr>
          <p:cNvPr id="262" name="Google Shape;262;p28"/>
          <p:cNvSpPr/>
          <p:nvPr/>
        </p:nvSpPr>
        <p:spPr>
          <a:xfrm>
            <a:off x="6397225" y="4607725"/>
            <a:ext cx="342900" cy="13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375" y="1096288"/>
            <a:ext cx="7679801" cy="344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/>
          <p:nvPr/>
        </p:nvSpPr>
        <p:spPr>
          <a:xfrm>
            <a:off x="0" y="0"/>
            <a:ext cx="3909060" cy="5143500"/>
          </a:xfrm>
          <a:custGeom>
            <a:rect b="b" l="l" r="r" t="t"/>
            <a:pathLst>
              <a:path extrusionOk="0" h="10287000" w="9144000">
                <a:moveTo>
                  <a:pt x="0" y="10287000"/>
                </a:moveTo>
                <a:lnTo>
                  <a:pt x="9144000" y="10287000"/>
                </a:lnTo>
                <a:lnTo>
                  <a:pt x="9144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69" name="Google Shape;269;p29"/>
          <p:cNvSpPr txBox="1"/>
          <p:nvPr/>
        </p:nvSpPr>
        <p:spPr>
          <a:xfrm>
            <a:off x="419425" y="1841150"/>
            <a:ext cx="42948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Self-Attention</a:t>
            </a:r>
            <a:endParaRPr sz="4000">
              <a:solidFill>
                <a:schemeClr val="l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Mechanism</a:t>
            </a:r>
            <a:endParaRPr sz="4000">
              <a:solidFill>
                <a:schemeClr val="l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EBE9F3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270" name="Google Shape;270;p29"/>
          <p:cNvSpPr txBox="1"/>
          <p:nvPr>
            <p:ph type="ctrTitle"/>
          </p:nvPr>
        </p:nvSpPr>
        <p:spPr>
          <a:xfrm>
            <a:off x="-879625" y="851475"/>
            <a:ext cx="9003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3289300" marR="0" rtl="0" algn="l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5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1" name="Google Shape;271;p29"/>
          <p:cNvSpPr txBox="1"/>
          <p:nvPr>
            <p:ph idx="1" type="subTitle"/>
          </p:nvPr>
        </p:nvSpPr>
        <p:spPr>
          <a:xfrm>
            <a:off x="3900750" y="0"/>
            <a:ext cx="91440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000"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pic>
        <p:nvPicPr>
          <p:cNvPr id="272" name="Google Shape;2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6225" y="1119375"/>
            <a:ext cx="4838149" cy="21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9"/>
          <p:cNvSpPr txBox="1"/>
          <p:nvPr/>
        </p:nvSpPr>
        <p:spPr>
          <a:xfrm>
            <a:off x="4964275" y="325665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Details of multi-head self-attention. [2]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9144000">
                <a:moveTo>
                  <a:pt x="9144000" y="10286998"/>
                </a:moveTo>
                <a:lnTo>
                  <a:pt x="0" y="10286998"/>
                </a:lnTo>
                <a:lnTo>
                  <a:pt x="0" y="0"/>
                </a:lnTo>
                <a:lnTo>
                  <a:pt x="9144000" y="0"/>
                </a:lnTo>
                <a:lnTo>
                  <a:pt x="9144000" y="10286998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79" name="Google Shape;279;p30"/>
          <p:cNvSpPr txBox="1"/>
          <p:nvPr>
            <p:ph type="title"/>
          </p:nvPr>
        </p:nvSpPr>
        <p:spPr>
          <a:xfrm>
            <a:off x="1504050" y="1929600"/>
            <a:ext cx="7132800" cy="16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000">
                <a:latin typeface="Barlow"/>
                <a:ea typeface="Barlow"/>
                <a:cs typeface="Barlow"/>
                <a:sym typeface="Barlow"/>
              </a:rPr>
              <a:t>From NLP to CV</a:t>
            </a:r>
            <a:endParaRPr sz="7000">
              <a:latin typeface="Barlow"/>
              <a:ea typeface="Barlow"/>
              <a:cs typeface="Barlow"/>
              <a:sym typeface="Barlo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/>
          <p:nvPr/>
        </p:nvSpPr>
        <p:spPr>
          <a:xfrm>
            <a:off x="0" y="1"/>
            <a:ext cx="4572000" cy="5143500"/>
          </a:xfrm>
          <a:custGeom>
            <a:rect b="b" l="l" r="r" t="t"/>
            <a:pathLst>
              <a:path extrusionOk="0" h="10287000" w="9144000">
                <a:moveTo>
                  <a:pt x="0" y="10287000"/>
                </a:moveTo>
                <a:lnTo>
                  <a:pt x="9144000" y="10287000"/>
                </a:lnTo>
                <a:lnTo>
                  <a:pt x="9144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85" name="Google Shape;285;p31"/>
          <p:cNvSpPr/>
          <p:nvPr/>
        </p:nvSpPr>
        <p:spPr>
          <a:xfrm>
            <a:off x="4572000" y="0"/>
            <a:ext cx="4572000" cy="5143500"/>
          </a:xfrm>
          <a:custGeom>
            <a:rect b="b" l="l" r="r" t="t"/>
            <a:pathLst>
              <a:path extrusionOk="0" h="10287000" w="9144000">
                <a:moveTo>
                  <a:pt x="9144000" y="10286998"/>
                </a:moveTo>
                <a:lnTo>
                  <a:pt x="0" y="10286998"/>
                </a:lnTo>
                <a:lnTo>
                  <a:pt x="0" y="0"/>
                </a:lnTo>
                <a:lnTo>
                  <a:pt x="9144000" y="0"/>
                </a:lnTo>
                <a:lnTo>
                  <a:pt x="9144000" y="10286998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86" name="Google Shape;286;p31"/>
          <p:cNvSpPr txBox="1"/>
          <p:nvPr/>
        </p:nvSpPr>
        <p:spPr>
          <a:xfrm>
            <a:off x="1138818" y="131960"/>
            <a:ext cx="87231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5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     NLP                                CV</a:t>
            </a:r>
            <a:endParaRPr b="1" sz="45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7" name="Google Shape;287;p31"/>
          <p:cNvSpPr txBox="1"/>
          <p:nvPr>
            <p:ph type="title"/>
          </p:nvPr>
        </p:nvSpPr>
        <p:spPr>
          <a:xfrm>
            <a:off x="1206250" y="832450"/>
            <a:ext cx="37872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token: word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88" name="Google Shape;288;p31"/>
          <p:cNvCxnSpPr/>
          <p:nvPr/>
        </p:nvCxnSpPr>
        <p:spPr>
          <a:xfrm flipH="1" rot="10800000">
            <a:off x="3107525" y="476800"/>
            <a:ext cx="3268200" cy="10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9" name="Google Shape;289;p31"/>
          <p:cNvSpPr txBox="1"/>
          <p:nvPr>
            <p:ph type="title"/>
          </p:nvPr>
        </p:nvSpPr>
        <p:spPr>
          <a:xfrm>
            <a:off x="4993450" y="832450"/>
            <a:ext cx="46422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token: image  patch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90" name="Google Shape;2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18075"/>
            <a:ext cx="4571999" cy="224117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1"/>
          <p:cNvSpPr txBox="1"/>
          <p:nvPr/>
        </p:nvSpPr>
        <p:spPr>
          <a:xfrm>
            <a:off x="6202300" y="398535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Image Patches </a:t>
            </a:r>
            <a:r>
              <a:rPr b="1" lang="zh-TW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[4]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92" name="Google Shape;29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18075"/>
            <a:ext cx="4572001" cy="22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1"/>
          <p:cNvSpPr txBox="1"/>
          <p:nvPr/>
        </p:nvSpPr>
        <p:spPr>
          <a:xfrm>
            <a:off x="1860150" y="3985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Words </a:t>
            </a:r>
            <a:r>
              <a:rPr b="1" lang="zh-TW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[3]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/>
          <p:nvPr/>
        </p:nvSpPr>
        <p:spPr>
          <a:xfrm>
            <a:off x="0" y="1"/>
            <a:ext cx="4572000" cy="5143500"/>
          </a:xfrm>
          <a:custGeom>
            <a:rect b="b" l="l" r="r" t="t"/>
            <a:pathLst>
              <a:path extrusionOk="0" h="10287000" w="9144000">
                <a:moveTo>
                  <a:pt x="0" y="10287000"/>
                </a:moveTo>
                <a:lnTo>
                  <a:pt x="9144000" y="10287000"/>
                </a:lnTo>
                <a:lnTo>
                  <a:pt x="9144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99" name="Google Shape;299;p32"/>
          <p:cNvSpPr/>
          <p:nvPr/>
        </p:nvSpPr>
        <p:spPr>
          <a:xfrm>
            <a:off x="4572000" y="0"/>
            <a:ext cx="4572000" cy="5143500"/>
          </a:xfrm>
          <a:custGeom>
            <a:rect b="b" l="l" r="r" t="t"/>
            <a:pathLst>
              <a:path extrusionOk="0" h="10287000" w="9144000">
                <a:moveTo>
                  <a:pt x="9144000" y="10286998"/>
                </a:moveTo>
                <a:lnTo>
                  <a:pt x="0" y="10286998"/>
                </a:lnTo>
                <a:lnTo>
                  <a:pt x="0" y="0"/>
                </a:lnTo>
                <a:lnTo>
                  <a:pt x="9144000" y="0"/>
                </a:lnTo>
                <a:lnTo>
                  <a:pt x="9144000" y="10286998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00" name="Google Shape;300;p32"/>
          <p:cNvSpPr txBox="1"/>
          <p:nvPr/>
        </p:nvSpPr>
        <p:spPr>
          <a:xfrm>
            <a:off x="309968" y="1693160"/>
            <a:ext cx="8723100" cy="1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5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Intro of</a:t>
            </a:r>
            <a:endParaRPr b="1" sz="45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5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several designs</a:t>
            </a:r>
            <a:endParaRPr b="1" sz="45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1" name="Google Shape;301;p32"/>
          <p:cNvSpPr txBox="1"/>
          <p:nvPr>
            <p:ph type="title"/>
          </p:nvPr>
        </p:nvSpPr>
        <p:spPr>
          <a:xfrm>
            <a:off x="4943096" y="839625"/>
            <a:ext cx="38298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Vision Transformer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2" name="Google Shape;302;p32"/>
          <p:cNvSpPr txBox="1"/>
          <p:nvPr>
            <p:ph type="title"/>
          </p:nvPr>
        </p:nvSpPr>
        <p:spPr>
          <a:xfrm>
            <a:off x="4929975" y="2230250"/>
            <a:ext cx="41031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Swin   Transformer 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3" name="Google Shape;303;p32"/>
          <p:cNvSpPr txBox="1"/>
          <p:nvPr/>
        </p:nvSpPr>
        <p:spPr>
          <a:xfrm>
            <a:off x="4876400" y="3536150"/>
            <a:ext cx="3829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BE</a:t>
            </a:r>
            <a:r>
              <a:rPr b="1" lang="zh-TW" sz="2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b="1" lang="zh-TW" sz="3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</a:t>
            </a:r>
            <a:endParaRPr b="1" sz="3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/>
          <p:nvPr/>
        </p:nvSpPr>
        <p:spPr>
          <a:xfrm>
            <a:off x="0" y="0"/>
            <a:ext cx="9144000" cy="885844"/>
          </a:xfrm>
          <a:custGeom>
            <a:rect b="b" l="l" r="r" t="t"/>
            <a:pathLst>
              <a:path extrusionOk="0" h="2410460" w="18288000">
                <a:moveTo>
                  <a:pt x="18288000" y="2410327"/>
                </a:moveTo>
                <a:lnTo>
                  <a:pt x="0" y="241032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10327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09" name="Google Shape;309;p33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0" name="Google Shape;310;p33"/>
          <p:cNvSpPr txBox="1"/>
          <p:nvPr>
            <p:ph type="title"/>
          </p:nvPr>
        </p:nvSpPr>
        <p:spPr>
          <a:xfrm>
            <a:off x="553879" y="121350"/>
            <a:ext cx="60969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Intro of several designs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1" name="Google Shape;311;p33"/>
          <p:cNvSpPr txBox="1"/>
          <p:nvPr/>
        </p:nvSpPr>
        <p:spPr>
          <a:xfrm>
            <a:off x="1548355" y="4484100"/>
            <a:ext cx="15489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2" name="Google Shape;312;p33"/>
          <p:cNvSpPr txBox="1"/>
          <p:nvPr/>
        </p:nvSpPr>
        <p:spPr>
          <a:xfrm>
            <a:off x="6726507" y="3760558"/>
            <a:ext cx="23637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3" name="Google Shape;313;p33"/>
          <p:cNvSpPr txBox="1"/>
          <p:nvPr/>
        </p:nvSpPr>
        <p:spPr>
          <a:xfrm>
            <a:off x="6757700" y="1372175"/>
            <a:ext cx="2268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4" name="Google Shape;314;p33"/>
          <p:cNvSpPr txBox="1"/>
          <p:nvPr/>
        </p:nvSpPr>
        <p:spPr>
          <a:xfrm>
            <a:off x="2254725" y="3437250"/>
            <a:ext cx="263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5" name="Google Shape;315;p33"/>
          <p:cNvSpPr txBox="1"/>
          <p:nvPr/>
        </p:nvSpPr>
        <p:spPr>
          <a:xfrm>
            <a:off x="3035625" y="2136588"/>
            <a:ext cx="15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316" name="Google Shape;316;p33"/>
          <p:cNvSpPr txBox="1"/>
          <p:nvPr/>
        </p:nvSpPr>
        <p:spPr>
          <a:xfrm>
            <a:off x="3330375" y="238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3"/>
          <p:cNvSpPr txBox="1"/>
          <p:nvPr/>
        </p:nvSpPr>
        <p:spPr>
          <a:xfrm>
            <a:off x="1910275" y="47226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318" name="Google Shape;318;p33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9" name="Google Shape;319;p33"/>
          <p:cNvSpPr txBox="1"/>
          <p:nvPr/>
        </p:nvSpPr>
        <p:spPr>
          <a:xfrm>
            <a:off x="401625" y="971975"/>
            <a:ext cx="885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33"/>
          <p:cNvSpPr txBox="1"/>
          <p:nvPr/>
        </p:nvSpPr>
        <p:spPr>
          <a:xfrm>
            <a:off x="489575" y="5408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Vision Transformer (ViT)</a:t>
            </a:r>
            <a:endParaRPr b="1"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21" name="Google Shape;3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25" y="916975"/>
            <a:ext cx="8147200" cy="376953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3"/>
          <p:cNvSpPr txBox="1"/>
          <p:nvPr/>
        </p:nvSpPr>
        <p:spPr>
          <a:xfrm>
            <a:off x="3035625" y="46213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Structure of the Vision Transformer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. [5]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/>
          <p:nvPr/>
        </p:nvSpPr>
        <p:spPr>
          <a:xfrm>
            <a:off x="0" y="0"/>
            <a:ext cx="9144000" cy="885844"/>
          </a:xfrm>
          <a:custGeom>
            <a:rect b="b" l="l" r="r" t="t"/>
            <a:pathLst>
              <a:path extrusionOk="0" h="2410460" w="18288000">
                <a:moveTo>
                  <a:pt x="18288000" y="2410327"/>
                </a:moveTo>
                <a:lnTo>
                  <a:pt x="0" y="241032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10327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28" name="Google Shape;328;p34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29" name="Google Shape;329;p34"/>
          <p:cNvSpPr txBox="1"/>
          <p:nvPr>
            <p:ph type="title"/>
          </p:nvPr>
        </p:nvSpPr>
        <p:spPr>
          <a:xfrm>
            <a:off x="553879" y="121350"/>
            <a:ext cx="60969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Intro of several designs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0" name="Google Shape;330;p34"/>
          <p:cNvSpPr txBox="1"/>
          <p:nvPr/>
        </p:nvSpPr>
        <p:spPr>
          <a:xfrm>
            <a:off x="1548355" y="4484100"/>
            <a:ext cx="15489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1" name="Google Shape;331;p34"/>
          <p:cNvSpPr txBox="1"/>
          <p:nvPr/>
        </p:nvSpPr>
        <p:spPr>
          <a:xfrm>
            <a:off x="6726507" y="3760558"/>
            <a:ext cx="23637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2" name="Google Shape;332;p34"/>
          <p:cNvSpPr txBox="1"/>
          <p:nvPr/>
        </p:nvSpPr>
        <p:spPr>
          <a:xfrm>
            <a:off x="6757700" y="1372175"/>
            <a:ext cx="2268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3" name="Google Shape;333;p34"/>
          <p:cNvSpPr txBox="1"/>
          <p:nvPr/>
        </p:nvSpPr>
        <p:spPr>
          <a:xfrm>
            <a:off x="2254725" y="3437250"/>
            <a:ext cx="263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4" name="Google Shape;334;p34"/>
          <p:cNvSpPr txBox="1"/>
          <p:nvPr/>
        </p:nvSpPr>
        <p:spPr>
          <a:xfrm>
            <a:off x="3035625" y="2136588"/>
            <a:ext cx="15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335" name="Google Shape;335;p34"/>
          <p:cNvSpPr txBox="1"/>
          <p:nvPr/>
        </p:nvSpPr>
        <p:spPr>
          <a:xfrm>
            <a:off x="3330375" y="238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4"/>
          <p:cNvSpPr txBox="1"/>
          <p:nvPr/>
        </p:nvSpPr>
        <p:spPr>
          <a:xfrm>
            <a:off x="1910275" y="47226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337" name="Google Shape;337;p34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8" name="Google Shape;338;p34"/>
          <p:cNvSpPr txBox="1"/>
          <p:nvPr/>
        </p:nvSpPr>
        <p:spPr>
          <a:xfrm>
            <a:off x="401625" y="971975"/>
            <a:ext cx="885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34"/>
          <p:cNvSpPr txBox="1"/>
          <p:nvPr/>
        </p:nvSpPr>
        <p:spPr>
          <a:xfrm>
            <a:off x="489575" y="5408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Swin Transformer</a:t>
            </a:r>
            <a:endParaRPr b="1"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0" name="Google Shape;340;p34"/>
          <p:cNvSpPr txBox="1"/>
          <p:nvPr/>
        </p:nvSpPr>
        <p:spPr>
          <a:xfrm>
            <a:off x="2716400" y="4322425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Elaborate designs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 of the Swin Transformer. [6]</a:t>
            </a:r>
            <a:endParaRPr/>
          </a:p>
        </p:txBody>
      </p:sp>
      <p:sp>
        <p:nvSpPr>
          <p:cNvPr id="341" name="Google Shape;341;p34"/>
          <p:cNvSpPr txBox="1"/>
          <p:nvPr/>
        </p:nvSpPr>
        <p:spPr>
          <a:xfrm>
            <a:off x="806025" y="3877688"/>
            <a:ext cx="413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(</a:t>
            </a:r>
            <a:r>
              <a:rPr b="1" lang="zh-TW" sz="1500">
                <a:latin typeface="Barlow"/>
                <a:ea typeface="Barlow"/>
                <a:cs typeface="Barlow"/>
                <a:sym typeface="Barlow"/>
              </a:rPr>
              <a:t>𝛼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) 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Multi-scale (𝛽) Local-window self-attention </a:t>
            </a:r>
            <a:endParaRPr/>
          </a:p>
        </p:txBody>
      </p:sp>
      <p:pic>
        <p:nvPicPr>
          <p:cNvPr id="342" name="Google Shape;3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725" y="1844175"/>
            <a:ext cx="4136974" cy="1600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625" y="1445875"/>
            <a:ext cx="4386903" cy="24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4"/>
          <p:cNvSpPr txBox="1"/>
          <p:nvPr/>
        </p:nvSpPr>
        <p:spPr>
          <a:xfrm>
            <a:off x="5457200" y="38833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          (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𝛾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) Shifted-window operation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/>
          <p:nvPr/>
        </p:nvSpPr>
        <p:spPr>
          <a:xfrm>
            <a:off x="0" y="0"/>
            <a:ext cx="9144000" cy="885844"/>
          </a:xfrm>
          <a:custGeom>
            <a:rect b="b" l="l" r="r" t="t"/>
            <a:pathLst>
              <a:path extrusionOk="0" h="2410460" w="18288000">
                <a:moveTo>
                  <a:pt x="18288000" y="2410327"/>
                </a:moveTo>
                <a:lnTo>
                  <a:pt x="0" y="241032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10327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50" name="Google Shape;350;p35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1" name="Google Shape;351;p35"/>
          <p:cNvSpPr txBox="1"/>
          <p:nvPr>
            <p:ph type="title"/>
          </p:nvPr>
        </p:nvSpPr>
        <p:spPr>
          <a:xfrm>
            <a:off x="553879" y="121350"/>
            <a:ext cx="60969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Intro of several designs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2" name="Google Shape;352;p35"/>
          <p:cNvSpPr txBox="1"/>
          <p:nvPr/>
        </p:nvSpPr>
        <p:spPr>
          <a:xfrm>
            <a:off x="1548355" y="4484100"/>
            <a:ext cx="15489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3" name="Google Shape;353;p35"/>
          <p:cNvSpPr txBox="1"/>
          <p:nvPr/>
        </p:nvSpPr>
        <p:spPr>
          <a:xfrm>
            <a:off x="6757700" y="1372175"/>
            <a:ext cx="2268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4" name="Google Shape;354;p35"/>
          <p:cNvSpPr txBox="1"/>
          <p:nvPr/>
        </p:nvSpPr>
        <p:spPr>
          <a:xfrm>
            <a:off x="2285325" y="3362250"/>
            <a:ext cx="263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5" name="Google Shape;355;p35"/>
          <p:cNvSpPr txBox="1"/>
          <p:nvPr/>
        </p:nvSpPr>
        <p:spPr>
          <a:xfrm>
            <a:off x="3035625" y="2136588"/>
            <a:ext cx="15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356" name="Google Shape;356;p35"/>
          <p:cNvSpPr txBox="1"/>
          <p:nvPr/>
        </p:nvSpPr>
        <p:spPr>
          <a:xfrm>
            <a:off x="3330375" y="238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5"/>
          <p:cNvSpPr txBox="1"/>
          <p:nvPr/>
        </p:nvSpPr>
        <p:spPr>
          <a:xfrm>
            <a:off x="1910275" y="47226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358" name="Google Shape;358;p35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9" name="Google Shape;359;p35"/>
          <p:cNvSpPr txBox="1"/>
          <p:nvPr/>
        </p:nvSpPr>
        <p:spPr>
          <a:xfrm>
            <a:off x="401625" y="1137125"/>
            <a:ext cx="885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35"/>
          <p:cNvSpPr txBox="1"/>
          <p:nvPr/>
        </p:nvSpPr>
        <p:spPr>
          <a:xfrm>
            <a:off x="489575" y="5408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Swin Transformer</a:t>
            </a:r>
            <a:endParaRPr b="1"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1" name="Google Shape;361;p35"/>
          <p:cNvSpPr txBox="1"/>
          <p:nvPr/>
        </p:nvSpPr>
        <p:spPr>
          <a:xfrm>
            <a:off x="908800" y="1144925"/>
            <a:ext cx="480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5"/>
          <p:cNvSpPr txBox="1"/>
          <p:nvPr/>
        </p:nvSpPr>
        <p:spPr>
          <a:xfrm>
            <a:off x="3925625" y="266263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3" name="Google Shape;3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79" y="1398129"/>
            <a:ext cx="2634000" cy="285820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5"/>
          <p:cNvSpPr txBox="1"/>
          <p:nvPr/>
        </p:nvSpPr>
        <p:spPr>
          <a:xfrm>
            <a:off x="1958850" y="1568200"/>
            <a:ext cx="39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latin typeface="Barlow"/>
                <a:ea typeface="Barlow"/>
                <a:cs typeface="Barlow"/>
                <a:sym typeface="Barlow"/>
              </a:rPr>
              <a:t>W</a:t>
            </a:r>
            <a:endParaRPr b="1" sz="16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5" name="Google Shape;365;p35"/>
          <p:cNvSpPr txBox="1"/>
          <p:nvPr/>
        </p:nvSpPr>
        <p:spPr>
          <a:xfrm>
            <a:off x="737075" y="25027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latin typeface="Barlow"/>
                <a:ea typeface="Barlow"/>
                <a:cs typeface="Barlow"/>
                <a:sym typeface="Barlow"/>
              </a:rPr>
              <a:t>H</a:t>
            </a:r>
            <a:endParaRPr/>
          </a:p>
        </p:txBody>
      </p:sp>
      <p:graphicFrame>
        <p:nvGraphicFramePr>
          <p:cNvPr id="366" name="Google Shape;366;p35"/>
          <p:cNvGraphicFramePr/>
          <p:nvPr/>
        </p:nvGraphicFramePr>
        <p:xfrm>
          <a:off x="1059650" y="194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{369D5BFA-6A91-4E7C-B2B8-1DF0E9CA3849}</a:tableStyleId>
              </a:tblPr>
              <a:tblGrid>
                <a:gridCol w="527100"/>
                <a:gridCol w="527100"/>
                <a:gridCol w="527100"/>
                <a:gridCol w="5271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80E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7" name="Google Shape;367;p35"/>
          <p:cNvSpPr/>
          <p:nvPr/>
        </p:nvSpPr>
        <p:spPr>
          <a:xfrm>
            <a:off x="1059650" y="1939525"/>
            <a:ext cx="1054200" cy="793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5"/>
          <p:cNvSpPr txBox="1"/>
          <p:nvPr/>
        </p:nvSpPr>
        <p:spPr>
          <a:xfrm>
            <a:off x="4979825" y="265263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5"/>
          <p:cNvSpPr txBox="1"/>
          <p:nvPr/>
        </p:nvSpPr>
        <p:spPr>
          <a:xfrm>
            <a:off x="401625" y="3533525"/>
            <a:ext cx="4905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                N (HW/P</a:t>
            </a:r>
            <a:r>
              <a:rPr b="1" baseline="30000" lang="zh-TW" sz="1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r>
              <a:rPr b="1" lang="zh-TW" sz="1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) patches </a:t>
            </a:r>
            <a:endParaRPr b="1" sz="18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      (In this example: 16 patches)</a:t>
            </a:r>
            <a:endParaRPr b="1" sz="18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0" name="Google Shape;370;p35"/>
          <p:cNvSpPr/>
          <p:nvPr/>
        </p:nvSpPr>
        <p:spPr>
          <a:xfrm>
            <a:off x="1059650" y="2732725"/>
            <a:ext cx="1054200" cy="793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5"/>
          <p:cNvSpPr txBox="1"/>
          <p:nvPr/>
        </p:nvSpPr>
        <p:spPr>
          <a:xfrm>
            <a:off x="1061200" y="1297325"/>
            <a:ext cx="480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5"/>
          <p:cNvSpPr/>
          <p:nvPr/>
        </p:nvSpPr>
        <p:spPr>
          <a:xfrm>
            <a:off x="2113800" y="1939525"/>
            <a:ext cx="1054200" cy="793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5"/>
          <p:cNvSpPr/>
          <p:nvPr/>
        </p:nvSpPr>
        <p:spPr>
          <a:xfrm>
            <a:off x="2113800" y="2732475"/>
            <a:ext cx="1054200" cy="793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5"/>
          <p:cNvSpPr txBox="1"/>
          <p:nvPr/>
        </p:nvSpPr>
        <p:spPr>
          <a:xfrm>
            <a:off x="3737075" y="1805638"/>
            <a:ext cx="5122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latin typeface="Barlow"/>
                <a:ea typeface="Barlow"/>
                <a:cs typeface="Barlow"/>
                <a:sym typeface="Barlow"/>
              </a:rPr>
              <a:t>Global Self - Attention (The vanilla Transformer):</a:t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latin typeface="Barlow"/>
                <a:ea typeface="Barlow"/>
                <a:cs typeface="Barlow"/>
                <a:sym typeface="Barlow"/>
              </a:rPr>
              <a:t>Quadratic to N                  𝚯(N</a:t>
            </a:r>
            <a:r>
              <a:rPr b="1" baseline="30000" lang="zh-TW" sz="1800">
                <a:latin typeface="Barlow"/>
                <a:ea typeface="Barlow"/>
                <a:cs typeface="Barlow"/>
                <a:sym typeface="Barlow"/>
              </a:rPr>
              <a:t>2</a:t>
            </a:r>
            <a:r>
              <a:rPr b="1" lang="zh-TW" sz="1800">
                <a:latin typeface="Barlow"/>
                <a:ea typeface="Barlow"/>
                <a:cs typeface="Barlow"/>
                <a:sym typeface="Barlow"/>
              </a:rPr>
              <a:t>)</a:t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375" name="Google Shape;375;p35"/>
          <p:cNvCxnSpPr/>
          <p:nvPr/>
        </p:nvCxnSpPr>
        <p:spPr>
          <a:xfrm>
            <a:off x="5361100" y="2326700"/>
            <a:ext cx="642900" cy="0"/>
          </a:xfrm>
          <a:prstGeom prst="straightConnector1">
            <a:avLst/>
          </a:prstGeom>
          <a:noFill/>
          <a:ln cap="flat" cmpd="sng" w="19050">
            <a:solidFill>
              <a:srgbClr val="22222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6" name="Google Shape;376;p35"/>
          <p:cNvSpPr txBox="1"/>
          <p:nvPr/>
        </p:nvSpPr>
        <p:spPr>
          <a:xfrm>
            <a:off x="3737075" y="2815988"/>
            <a:ext cx="524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latin typeface="Barlow"/>
                <a:ea typeface="Barlow"/>
                <a:cs typeface="Barlow"/>
                <a:sym typeface="Barlow"/>
              </a:rPr>
              <a:t>Window</a:t>
            </a:r>
            <a:r>
              <a:rPr b="1" lang="zh-TW" sz="1800">
                <a:latin typeface="Barlow"/>
                <a:ea typeface="Barlow"/>
                <a:cs typeface="Barlow"/>
                <a:sym typeface="Barlow"/>
              </a:rPr>
              <a:t> Self - Attention (Swin Transformer)</a:t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latin typeface="Barlow"/>
                <a:ea typeface="Barlow"/>
                <a:cs typeface="Barlow"/>
                <a:sym typeface="Barlow"/>
              </a:rPr>
              <a:t>Linear to N                  𝚯(N)</a:t>
            </a:r>
            <a:endParaRPr/>
          </a:p>
        </p:txBody>
      </p:sp>
      <p:cxnSp>
        <p:nvCxnSpPr>
          <p:cNvPr id="377" name="Google Shape;377;p35"/>
          <p:cNvCxnSpPr/>
          <p:nvPr/>
        </p:nvCxnSpPr>
        <p:spPr>
          <a:xfrm>
            <a:off x="5014925" y="3321850"/>
            <a:ext cx="664500" cy="0"/>
          </a:xfrm>
          <a:prstGeom prst="straightConnector1">
            <a:avLst/>
          </a:prstGeom>
          <a:noFill/>
          <a:ln cap="flat" cmpd="sng" w="19050">
            <a:solidFill>
              <a:srgbClr val="22222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8" name="Google Shape;378;p35"/>
          <p:cNvCxnSpPr>
            <a:endCxn id="374" idx="1"/>
          </p:cNvCxnSpPr>
          <p:nvPr/>
        </p:nvCxnSpPr>
        <p:spPr>
          <a:xfrm flipH="1" rot="10800000">
            <a:off x="3289775" y="2175088"/>
            <a:ext cx="447300" cy="471600"/>
          </a:xfrm>
          <a:prstGeom prst="straightConnector1">
            <a:avLst/>
          </a:prstGeom>
          <a:noFill/>
          <a:ln cap="flat" cmpd="sng" w="19050">
            <a:solidFill>
              <a:srgbClr val="22222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9" name="Google Shape;379;p35"/>
          <p:cNvCxnSpPr>
            <a:endCxn id="376" idx="1"/>
          </p:cNvCxnSpPr>
          <p:nvPr/>
        </p:nvCxnSpPr>
        <p:spPr>
          <a:xfrm>
            <a:off x="3311075" y="2802038"/>
            <a:ext cx="426000" cy="383400"/>
          </a:xfrm>
          <a:prstGeom prst="straightConnector1">
            <a:avLst/>
          </a:prstGeom>
          <a:noFill/>
          <a:ln cap="flat" cmpd="sng" w="19050">
            <a:solidFill>
              <a:srgbClr val="22222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0" name="Google Shape;380;p35"/>
          <p:cNvSpPr txBox="1"/>
          <p:nvPr/>
        </p:nvSpPr>
        <p:spPr>
          <a:xfrm>
            <a:off x="2060725" y="4280025"/>
            <a:ext cx="687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Computational complexit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y analysis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for 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ViT and Swin Transformer.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The image is quoted from  [7].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01" name="Google Shape;101;p18"/>
          <p:cNvSpPr txBox="1"/>
          <p:nvPr/>
        </p:nvSpPr>
        <p:spPr>
          <a:xfrm>
            <a:off x="1686875" y="1177250"/>
            <a:ext cx="64821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Intro of the Transformer</a:t>
            </a:r>
            <a:endParaRPr b="1" sz="4000"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27931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1160507" y="1253394"/>
            <a:ext cx="252094" cy="467043"/>
          </a:xfrm>
          <a:custGeom>
            <a:rect b="b" l="l" r="r" t="t"/>
            <a:pathLst>
              <a:path extrusionOk="0" h="934085" w="504189">
                <a:moveTo>
                  <a:pt x="503745" y="0"/>
                </a:moveTo>
                <a:lnTo>
                  <a:pt x="0" y="0"/>
                </a:lnTo>
                <a:lnTo>
                  <a:pt x="0" y="277456"/>
                </a:lnTo>
                <a:lnTo>
                  <a:pt x="151447" y="277456"/>
                </a:lnTo>
                <a:lnTo>
                  <a:pt x="151447" y="933716"/>
                </a:lnTo>
                <a:lnTo>
                  <a:pt x="503745" y="933716"/>
                </a:lnTo>
                <a:lnTo>
                  <a:pt x="503745" y="277456"/>
                </a:lnTo>
                <a:lnTo>
                  <a:pt x="5037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03" name="Google Shape;103;p18"/>
          <p:cNvSpPr/>
          <p:nvPr/>
        </p:nvSpPr>
        <p:spPr>
          <a:xfrm>
            <a:off x="1070945" y="2480081"/>
            <a:ext cx="428625" cy="500063"/>
          </a:xfrm>
          <a:custGeom>
            <a:rect b="b" l="l" r="r" t="t"/>
            <a:pathLst>
              <a:path extrusionOk="0" h="1000125" w="857250">
                <a:moveTo>
                  <a:pt x="284621" y="396623"/>
                </a:moveTo>
                <a:lnTo>
                  <a:pt x="0" y="253839"/>
                </a:lnTo>
                <a:lnTo>
                  <a:pt x="13553" y="228341"/>
                </a:lnTo>
                <a:lnTo>
                  <a:pt x="39073" y="186150"/>
                </a:lnTo>
                <a:lnTo>
                  <a:pt x="68765" y="148024"/>
                </a:lnTo>
                <a:lnTo>
                  <a:pt x="102461" y="114053"/>
                </a:lnTo>
                <a:lnTo>
                  <a:pt x="139997" y="84324"/>
                </a:lnTo>
                <a:lnTo>
                  <a:pt x="181284" y="58890"/>
                </a:lnTo>
                <a:lnTo>
                  <a:pt x="225921" y="37948"/>
                </a:lnTo>
                <a:lnTo>
                  <a:pt x="273977" y="21478"/>
                </a:lnTo>
                <a:lnTo>
                  <a:pt x="325208" y="9605"/>
                </a:lnTo>
                <a:lnTo>
                  <a:pt x="379449" y="2416"/>
                </a:lnTo>
                <a:lnTo>
                  <a:pt x="436531" y="0"/>
                </a:lnTo>
                <a:lnTo>
                  <a:pt x="492204" y="2397"/>
                </a:lnTo>
                <a:lnTo>
                  <a:pt x="544959" y="9548"/>
                </a:lnTo>
                <a:lnTo>
                  <a:pt x="594513" y="21389"/>
                </a:lnTo>
                <a:lnTo>
                  <a:pt x="640585" y="37857"/>
                </a:lnTo>
                <a:lnTo>
                  <a:pt x="682947" y="58926"/>
                </a:lnTo>
                <a:lnTo>
                  <a:pt x="721152" y="84424"/>
                </a:lnTo>
                <a:lnTo>
                  <a:pt x="761975" y="121475"/>
                </a:lnTo>
                <a:lnTo>
                  <a:pt x="794151" y="163667"/>
                </a:lnTo>
                <a:lnTo>
                  <a:pt x="817436" y="210563"/>
                </a:lnTo>
                <a:lnTo>
                  <a:pt x="831585" y="261730"/>
                </a:lnTo>
                <a:lnTo>
                  <a:pt x="835029" y="301433"/>
                </a:lnTo>
                <a:lnTo>
                  <a:pt x="407166" y="301433"/>
                </a:lnTo>
                <a:lnTo>
                  <a:pt x="373044" y="306187"/>
                </a:lnTo>
                <a:lnTo>
                  <a:pt x="342575" y="319919"/>
                </a:lnTo>
                <a:lnTo>
                  <a:pt x="316872" y="341830"/>
                </a:lnTo>
                <a:lnTo>
                  <a:pt x="297045" y="371126"/>
                </a:lnTo>
                <a:lnTo>
                  <a:pt x="284621" y="396623"/>
                </a:lnTo>
                <a:close/>
              </a:path>
              <a:path extrusionOk="0" h="1000125" w="857250">
                <a:moveTo>
                  <a:pt x="857251" y="1000057"/>
                </a:moveTo>
                <a:lnTo>
                  <a:pt x="64378" y="1000057"/>
                </a:lnTo>
                <a:lnTo>
                  <a:pt x="64378" y="768316"/>
                </a:lnTo>
                <a:lnTo>
                  <a:pt x="405472" y="451584"/>
                </a:lnTo>
                <a:lnTo>
                  <a:pt x="439893" y="415029"/>
                </a:lnTo>
                <a:lnTo>
                  <a:pt x="458909" y="386495"/>
                </a:lnTo>
                <a:lnTo>
                  <a:pt x="467018" y="364017"/>
                </a:lnTo>
                <a:lnTo>
                  <a:pt x="468721" y="345628"/>
                </a:lnTo>
                <a:lnTo>
                  <a:pt x="467759" y="333703"/>
                </a:lnTo>
                <a:lnTo>
                  <a:pt x="461026" y="319069"/>
                </a:lnTo>
                <a:lnTo>
                  <a:pt x="442752" y="306666"/>
                </a:lnTo>
                <a:lnTo>
                  <a:pt x="407166" y="301433"/>
                </a:lnTo>
                <a:lnTo>
                  <a:pt x="835029" y="301433"/>
                </a:lnTo>
                <a:lnTo>
                  <a:pt x="833412" y="365640"/>
                </a:lnTo>
                <a:lnTo>
                  <a:pt x="824771" y="410425"/>
                </a:lnTo>
                <a:lnTo>
                  <a:pt x="810715" y="451797"/>
                </a:lnTo>
                <a:lnTo>
                  <a:pt x="791531" y="490467"/>
                </a:lnTo>
                <a:lnTo>
                  <a:pt x="767503" y="527145"/>
                </a:lnTo>
                <a:lnTo>
                  <a:pt x="738915" y="562541"/>
                </a:lnTo>
                <a:lnTo>
                  <a:pt x="706052" y="597366"/>
                </a:lnTo>
                <a:lnTo>
                  <a:pt x="669198" y="632331"/>
                </a:lnTo>
                <a:lnTo>
                  <a:pt x="591831" y="702590"/>
                </a:lnTo>
                <a:lnTo>
                  <a:pt x="857251" y="702590"/>
                </a:lnTo>
                <a:lnTo>
                  <a:pt x="857251" y="10000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04" name="Google Shape;104;p18"/>
          <p:cNvSpPr/>
          <p:nvPr/>
        </p:nvSpPr>
        <p:spPr>
          <a:xfrm>
            <a:off x="1070945" y="3756857"/>
            <a:ext cx="428625" cy="503554"/>
          </a:xfrm>
          <a:custGeom>
            <a:rect b="b" l="l" r="r" t="t"/>
            <a:pathLst>
              <a:path extrusionOk="0" h="1007109" w="857250">
                <a:moveTo>
                  <a:pt x="854169" y="703722"/>
                </a:moveTo>
                <a:lnTo>
                  <a:pt x="392620" y="703722"/>
                </a:lnTo>
                <a:lnTo>
                  <a:pt x="413596" y="702724"/>
                </a:lnTo>
                <a:lnTo>
                  <a:pt x="444698" y="697449"/>
                </a:lnTo>
                <a:lnTo>
                  <a:pt x="472907" y="684475"/>
                </a:lnTo>
                <a:lnTo>
                  <a:pt x="485203" y="660381"/>
                </a:lnTo>
                <a:lnTo>
                  <a:pt x="483926" y="650767"/>
                </a:lnTo>
                <a:lnTo>
                  <a:pt x="474987" y="639067"/>
                </a:lnTo>
                <a:lnTo>
                  <a:pt x="450725" y="629185"/>
                </a:lnTo>
                <a:lnTo>
                  <a:pt x="403478" y="625024"/>
                </a:lnTo>
                <a:lnTo>
                  <a:pt x="251459" y="625024"/>
                </a:lnTo>
                <a:lnTo>
                  <a:pt x="251459" y="392351"/>
                </a:lnTo>
                <a:lnTo>
                  <a:pt x="348614" y="293122"/>
                </a:lnTo>
                <a:lnTo>
                  <a:pt x="56006" y="293122"/>
                </a:lnTo>
                <a:lnTo>
                  <a:pt x="56006" y="0"/>
                </a:lnTo>
                <a:lnTo>
                  <a:pt x="806957" y="0"/>
                </a:lnTo>
                <a:lnTo>
                  <a:pt x="806957" y="232673"/>
                </a:lnTo>
                <a:lnTo>
                  <a:pt x="658939" y="382656"/>
                </a:lnTo>
                <a:lnTo>
                  <a:pt x="703394" y="402658"/>
                </a:lnTo>
                <a:lnTo>
                  <a:pt x="742726" y="427405"/>
                </a:lnTo>
                <a:lnTo>
                  <a:pt x="776687" y="456616"/>
                </a:lnTo>
                <a:lnTo>
                  <a:pt x="805029" y="490011"/>
                </a:lnTo>
                <a:lnTo>
                  <a:pt x="827504" y="527308"/>
                </a:lnTo>
                <a:lnTo>
                  <a:pt x="843864" y="568228"/>
                </a:lnTo>
                <a:lnTo>
                  <a:pt x="853862" y="612489"/>
                </a:lnTo>
                <a:lnTo>
                  <a:pt x="857249" y="659811"/>
                </a:lnTo>
                <a:lnTo>
                  <a:pt x="854169" y="703722"/>
                </a:lnTo>
                <a:close/>
              </a:path>
              <a:path extrusionOk="0" h="1007109" w="857250">
                <a:moveTo>
                  <a:pt x="403478" y="1006540"/>
                </a:moveTo>
                <a:lnTo>
                  <a:pt x="350768" y="1005036"/>
                </a:lnTo>
                <a:lnTo>
                  <a:pt x="298439" y="1000605"/>
                </a:lnTo>
                <a:lnTo>
                  <a:pt x="247034" y="993368"/>
                </a:lnTo>
                <a:lnTo>
                  <a:pt x="197096" y="983444"/>
                </a:lnTo>
                <a:lnTo>
                  <a:pt x="149167" y="970953"/>
                </a:lnTo>
                <a:lnTo>
                  <a:pt x="103789" y="956017"/>
                </a:lnTo>
                <a:lnTo>
                  <a:pt x="61506" y="938755"/>
                </a:lnTo>
                <a:lnTo>
                  <a:pt x="22859" y="919287"/>
                </a:lnTo>
                <a:lnTo>
                  <a:pt x="0" y="906171"/>
                </a:lnTo>
                <a:lnTo>
                  <a:pt x="129730" y="623883"/>
                </a:lnTo>
                <a:lnTo>
                  <a:pt x="157162" y="639851"/>
                </a:lnTo>
                <a:lnTo>
                  <a:pt x="200742" y="662042"/>
                </a:lnTo>
                <a:lnTo>
                  <a:pt x="247121" y="679825"/>
                </a:lnTo>
                <a:lnTo>
                  <a:pt x="295255" y="692901"/>
                </a:lnTo>
                <a:lnTo>
                  <a:pt x="344102" y="700967"/>
                </a:lnTo>
                <a:lnTo>
                  <a:pt x="392620" y="703722"/>
                </a:lnTo>
                <a:lnTo>
                  <a:pt x="854169" y="703722"/>
                </a:lnTo>
                <a:lnTo>
                  <a:pt x="854037" y="705594"/>
                </a:lnTo>
                <a:lnTo>
                  <a:pt x="844507" y="749682"/>
                </a:lnTo>
                <a:lnTo>
                  <a:pt x="828817" y="791616"/>
                </a:lnTo>
                <a:lnTo>
                  <a:pt x="807127" y="830936"/>
                </a:lnTo>
                <a:lnTo>
                  <a:pt x="779594" y="867183"/>
                </a:lnTo>
                <a:lnTo>
                  <a:pt x="746378" y="899898"/>
                </a:lnTo>
                <a:lnTo>
                  <a:pt x="709569" y="927712"/>
                </a:lnTo>
                <a:lnTo>
                  <a:pt x="668351" y="951466"/>
                </a:lnTo>
                <a:lnTo>
                  <a:pt x="622934" y="971079"/>
                </a:lnTo>
                <a:lnTo>
                  <a:pt x="573529" y="986474"/>
                </a:lnTo>
                <a:lnTo>
                  <a:pt x="520344" y="997568"/>
                </a:lnTo>
                <a:lnTo>
                  <a:pt x="463591" y="1004284"/>
                </a:lnTo>
                <a:lnTo>
                  <a:pt x="403478" y="10065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05" name="Google Shape;105;p18"/>
          <p:cNvSpPr txBox="1"/>
          <p:nvPr>
            <p:ph type="title"/>
          </p:nvPr>
        </p:nvSpPr>
        <p:spPr>
          <a:xfrm>
            <a:off x="973311" y="202072"/>
            <a:ext cx="28767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5000">
                <a:latin typeface="Barlow ExtraBold"/>
                <a:ea typeface="Barlow ExtraBold"/>
                <a:cs typeface="Barlow ExtraBold"/>
                <a:sym typeface="Barlow ExtraBold"/>
              </a:rPr>
              <a:t>Overview</a:t>
            </a:r>
            <a:endParaRPr b="0" sz="5000"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1686875" y="2414050"/>
            <a:ext cx="51945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From NLP to CV</a:t>
            </a:r>
            <a:endParaRPr b="1" sz="4000"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27931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1686875" y="3682725"/>
            <a:ext cx="66726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zh-TW" sz="4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Intro of several designs  </a:t>
            </a:r>
            <a:endParaRPr b="1" sz="40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/>
          <p:nvPr/>
        </p:nvSpPr>
        <p:spPr>
          <a:xfrm>
            <a:off x="0" y="0"/>
            <a:ext cx="9144000" cy="885844"/>
          </a:xfrm>
          <a:custGeom>
            <a:rect b="b" l="l" r="r" t="t"/>
            <a:pathLst>
              <a:path extrusionOk="0" h="2410460" w="18288000">
                <a:moveTo>
                  <a:pt x="18288000" y="2410327"/>
                </a:moveTo>
                <a:lnTo>
                  <a:pt x="0" y="241032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10327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86" name="Google Shape;386;p36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7" name="Google Shape;387;p36"/>
          <p:cNvSpPr txBox="1"/>
          <p:nvPr>
            <p:ph type="title"/>
          </p:nvPr>
        </p:nvSpPr>
        <p:spPr>
          <a:xfrm>
            <a:off x="553879" y="121350"/>
            <a:ext cx="60969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Intro of several designs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8" name="Google Shape;388;p36"/>
          <p:cNvSpPr txBox="1"/>
          <p:nvPr/>
        </p:nvSpPr>
        <p:spPr>
          <a:xfrm>
            <a:off x="1548355" y="4484100"/>
            <a:ext cx="15489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9" name="Google Shape;389;p36"/>
          <p:cNvSpPr txBox="1"/>
          <p:nvPr/>
        </p:nvSpPr>
        <p:spPr>
          <a:xfrm>
            <a:off x="6726507" y="3760558"/>
            <a:ext cx="23637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0" name="Google Shape;390;p36"/>
          <p:cNvSpPr txBox="1"/>
          <p:nvPr/>
        </p:nvSpPr>
        <p:spPr>
          <a:xfrm>
            <a:off x="6757700" y="1372175"/>
            <a:ext cx="2268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1" name="Google Shape;391;p36"/>
          <p:cNvSpPr txBox="1"/>
          <p:nvPr/>
        </p:nvSpPr>
        <p:spPr>
          <a:xfrm>
            <a:off x="2254725" y="3437250"/>
            <a:ext cx="263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2" name="Google Shape;392;p36"/>
          <p:cNvSpPr txBox="1"/>
          <p:nvPr/>
        </p:nvSpPr>
        <p:spPr>
          <a:xfrm>
            <a:off x="3035625" y="2136588"/>
            <a:ext cx="15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393" name="Google Shape;393;p36"/>
          <p:cNvSpPr txBox="1"/>
          <p:nvPr/>
        </p:nvSpPr>
        <p:spPr>
          <a:xfrm>
            <a:off x="3330375" y="238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6"/>
          <p:cNvSpPr txBox="1"/>
          <p:nvPr/>
        </p:nvSpPr>
        <p:spPr>
          <a:xfrm>
            <a:off x="1910275" y="47226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395" name="Google Shape;395;p36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6" name="Google Shape;396;p36"/>
          <p:cNvSpPr txBox="1"/>
          <p:nvPr/>
        </p:nvSpPr>
        <p:spPr>
          <a:xfrm>
            <a:off x="401625" y="971975"/>
            <a:ext cx="885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36"/>
          <p:cNvSpPr txBox="1"/>
          <p:nvPr/>
        </p:nvSpPr>
        <p:spPr>
          <a:xfrm>
            <a:off x="489575" y="5408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Swin Transformer</a:t>
            </a:r>
            <a:endParaRPr b="1"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8" name="Google Shape;398;p36"/>
          <p:cNvSpPr txBox="1"/>
          <p:nvPr/>
        </p:nvSpPr>
        <p:spPr>
          <a:xfrm>
            <a:off x="3159425" y="43224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Structure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 of the Swin Transformer. [6]</a:t>
            </a:r>
            <a:endParaRPr/>
          </a:p>
        </p:txBody>
      </p:sp>
      <p:sp>
        <p:nvSpPr>
          <p:cNvPr id="399" name="Google Shape;399;p36"/>
          <p:cNvSpPr txBox="1"/>
          <p:nvPr/>
        </p:nvSpPr>
        <p:spPr>
          <a:xfrm>
            <a:off x="1198125" y="3875675"/>
            <a:ext cx="480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(</a:t>
            </a:r>
            <a:r>
              <a:rPr b="1" lang="zh-TW" sz="1500">
                <a:latin typeface="Barlow"/>
                <a:ea typeface="Barlow"/>
                <a:cs typeface="Barlow"/>
                <a:sym typeface="Barlow"/>
              </a:rPr>
              <a:t>𝛼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) The architecture of the Swin Transformer (Swin - T)</a:t>
            </a:r>
            <a:endParaRPr/>
          </a:p>
        </p:txBody>
      </p:sp>
      <p:sp>
        <p:nvSpPr>
          <p:cNvPr id="400" name="Google Shape;400;p36"/>
          <p:cNvSpPr txBox="1"/>
          <p:nvPr/>
        </p:nvSpPr>
        <p:spPr>
          <a:xfrm>
            <a:off x="6090200" y="38833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          (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𝛽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) Swin Transformer block </a:t>
            </a:r>
            <a:endParaRPr/>
          </a:p>
        </p:txBody>
      </p:sp>
      <p:pic>
        <p:nvPicPr>
          <p:cNvPr id="401" name="Google Shape;40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38" y="1123425"/>
            <a:ext cx="8414518" cy="248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7"/>
          <p:cNvSpPr/>
          <p:nvPr/>
        </p:nvSpPr>
        <p:spPr>
          <a:xfrm>
            <a:off x="0" y="0"/>
            <a:ext cx="9144000" cy="885844"/>
          </a:xfrm>
          <a:custGeom>
            <a:rect b="b" l="l" r="r" t="t"/>
            <a:pathLst>
              <a:path extrusionOk="0" h="2410460" w="18288000">
                <a:moveTo>
                  <a:pt x="18288000" y="2410327"/>
                </a:moveTo>
                <a:lnTo>
                  <a:pt x="0" y="241032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10327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407" name="Google Shape;407;p37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8" name="Google Shape;408;p37"/>
          <p:cNvSpPr txBox="1"/>
          <p:nvPr>
            <p:ph type="title"/>
          </p:nvPr>
        </p:nvSpPr>
        <p:spPr>
          <a:xfrm>
            <a:off x="553879" y="121350"/>
            <a:ext cx="60969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Intro of several designs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9" name="Google Shape;409;p37"/>
          <p:cNvSpPr txBox="1"/>
          <p:nvPr/>
        </p:nvSpPr>
        <p:spPr>
          <a:xfrm>
            <a:off x="1548355" y="4484100"/>
            <a:ext cx="15489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0" name="Google Shape;410;p37"/>
          <p:cNvSpPr txBox="1"/>
          <p:nvPr/>
        </p:nvSpPr>
        <p:spPr>
          <a:xfrm>
            <a:off x="6726507" y="3760558"/>
            <a:ext cx="23637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1" name="Google Shape;411;p37"/>
          <p:cNvSpPr txBox="1"/>
          <p:nvPr/>
        </p:nvSpPr>
        <p:spPr>
          <a:xfrm>
            <a:off x="6757700" y="1372175"/>
            <a:ext cx="2268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2" name="Google Shape;412;p37"/>
          <p:cNvSpPr txBox="1"/>
          <p:nvPr/>
        </p:nvSpPr>
        <p:spPr>
          <a:xfrm>
            <a:off x="2254725" y="3437250"/>
            <a:ext cx="263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3" name="Google Shape;413;p37"/>
          <p:cNvSpPr txBox="1"/>
          <p:nvPr/>
        </p:nvSpPr>
        <p:spPr>
          <a:xfrm>
            <a:off x="3035625" y="2136588"/>
            <a:ext cx="15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414" name="Google Shape;414;p37"/>
          <p:cNvSpPr txBox="1"/>
          <p:nvPr/>
        </p:nvSpPr>
        <p:spPr>
          <a:xfrm>
            <a:off x="3330375" y="238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7"/>
          <p:cNvSpPr txBox="1"/>
          <p:nvPr/>
        </p:nvSpPr>
        <p:spPr>
          <a:xfrm>
            <a:off x="1910275" y="47226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416" name="Google Shape;416;p37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7" name="Google Shape;417;p37"/>
          <p:cNvSpPr txBox="1"/>
          <p:nvPr/>
        </p:nvSpPr>
        <p:spPr>
          <a:xfrm>
            <a:off x="401625" y="971975"/>
            <a:ext cx="885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37"/>
          <p:cNvSpPr txBox="1"/>
          <p:nvPr/>
        </p:nvSpPr>
        <p:spPr>
          <a:xfrm>
            <a:off x="489575" y="5408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Swin Transformer</a:t>
            </a:r>
            <a:endParaRPr b="1"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9" name="Google Shape;419;p37"/>
          <p:cNvSpPr txBox="1"/>
          <p:nvPr/>
        </p:nvSpPr>
        <p:spPr>
          <a:xfrm>
            <a:off x="3159425" y="43224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Performance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 of the Swin Transformer. [6]</a:t>
            </a:r>
            <a:endParaRPr/>
          </a:p>
        </p:txBody>
      </p:sp>
      <p:sp>
        <p:nvSpPr>
          <p:cNvPr id="420" name="Google Shape;420;p37"/>
          <p:cNvSpPr txBox="1"/>
          <p:nvPr/>
        </p:nvSpPr>
        <p:spPr>
          <a:xfrm>
            <a:off x="1792400" y="3849075"/>
            <a:ext cx="480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(</a:t>
            </a:r>
            <a:r>
              <a:rPr b="1" lang="zh-TW" sz="1500">
                <a:latin typeface="Barlow"/>
                <a:ea typeface="Barlow"/>
                <a:cs typeface="Barlow"/>
                <a:sym typeface="Barlow"/>
              </a:rPr>
              <a:t>𝛼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) Image classification</a:t>
            </a:r>
            <a:endParaRPr/>
          </a:p>
        </p:txBody>
      </p:sp>
      <p:sp>
        <p:nvSpPr>
          <p:cNvPr id="421" name="Google Shape;421;p37"/>
          <p:cNvSpPr txBox="1"/>
          <p:nvPr/>
        </p:nvSpPr>
        <p:spPr>
          <a:xfrm>
            <a:off x="5443925" y="3856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          (𝛽) Semantic segmentation </a:t>
            </a:r>
            <a:endParaRPr/>
          </a:p>
        </p:txBody>
      </p:sp>
      <p:pic>
        <p:nvPicPr>
          <p:cNvPr id="422" name="Google Shape;4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025" y="1265687"/>
            <a:ext cx="3138900" cy="239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925" y="1439125"/>
            <a:ext cx="4223125" cy="22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8"/>
          <p:cNvSpPr/>
          <p:nvPr/>
        </p:nvSpPr>
        <p:spPr>
          <a:xfrm>
            <a:off x="0" y="0"/>
            <a:ext cx="9144000" cy="885844"/>
          </a:xfrm>
          <a:custGeom>
            <a:rect b="b" l="l" r="r" t="t"/>
            <a:pathLst>
              <a:path extrusionOk="0" h="2410460" w="18288000">
                <a:moveTo>
                  <a:pt x="18288000" y="2410327"/>
                </a:moveTo>
                <a:lnTo>
                  <a:pt x="0" y="241032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10327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429" name="Google Shape;429;p38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0" name="Google Shape;430;p38"/>
          <p:cNvSpPr txBox="1"/>
          <p:nvPr>
            <p:ph type="title"/>
          </p:nvPr>
        </p:nvSpPr>
        <p:spPr>
          <a:xfrm>
            <a:off x="553879" y="121350"/>
            <a:ext cx="60969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Intro of several designs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1" name="Google Shape;431;p38"/>
          <p:cNvSpPr txBox="1"/>
          <p:nvPr/>
        </p:nvSpPr>
        <p:spPr>
          <a:xfrm>
            <a:off x="1548355" y="4484100"/>
            <a:ext cx="15489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2" name="Google Shape;432;p38"/>
          <p:cNvSpPr txBox="1"/>
          <p:nvPr/>
        </p:nvSpPr>
        <p:spPr>
          <a:xfrm>
            <a:off x="6726507" y="3760558"/>
            <a:ext cx="23637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3" name="Google Shape;433;p38"/>
          <p:cNvSpPr txBox="1"/>
          <p:nvPr/>
        </p:nvSpPr>
        <p:spPr>
          <a:xfrm>
            <a:off x="6757700" y="1372175"/>
            <a:ext cx="2268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4" name="Google Shape;434;p38"/>
          <p:cNvSpPr txBox="1"/>
          <p:nvPr/>
        </p:nvSpPr>
        <p:spPr>
          <a:xfrm>
            <a:off x="2254725" y="3437250"/>
            <a:ext cx="263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5" name="Google Shape;435;p38"/>
          <p:cNvSpPr txBox="1"/>
          <p:nvPr/>
        </p:nvSpPr>
        <p:spPr>
          <a:xfrm>
            <a:off x="3035625" y="2136588"/>
            <a:ext cx="15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436" name="Google Shape;436;p38"/>
          <p:cNvSpPr txBox="1"/>
          <p:nvPr/>
        </p:nvSpPr>
        <p:spPr>
          <a:xfrm>
            <a:off x="3330375" y="238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8"/>
          <p:cNvSpPr txBox="1"/>
          <p:nvPr/>
        </p:nvSpPr>
        <p:spPr>
          <a:xfrm>
            <a:off x="1910275" y="47226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438" name="Google Shape;438;p38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9" name="Google Shape;439;p38"/>
          <p:cNvSpPr txBox="1"/>
          <p:nvPr/>
        </p:nvSpPr>
        <p:spPr>
          <a:xfrm>
            <a:off x="401625" y="971975"/>
            <a:ext cx="885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38"/>
          <p:cNvSpPr txBox="1"/>
          <p:nvPr/>
        </p:nvSpPr>
        <p:spPr>
          <a:xfrm>
            <a:off x="489575" y="540875"/>
            <a:ext cx="822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BE</a:t>
            </a:r>
            <a:r>
              <a:rPr b="1" lang="zh-TW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b="1" lang="zh-TW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 (Bidirectional Encoder representation from Image Transformers)</a:t>
            </a:r>
            <a:endParaRPr b="1"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1" name="Google Shape;441;p38"/>
          <p:cNvSpPr txBox="1"/>
          <p:nvPr/>
        </p:nvSpPr>
        <p:spPr>
          <a:xfrm>
            <a:off x="3148725" y="4568850"/>
            <a:ext cx="4010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          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Structure of the </a:t>
            </a:r>
            <a:r>
              <a:rPr b="1" lang="zh-TW" sz="1600">
                <a:solidFill>
                  <a:srgbClr val="222222"/>
                </a:solidFill>
                <a:latin typeface="Barlow"/>
                <a:ea typeface="Barlow"/>
                <a:cs typeface="Barlow"/>
                <a:sym typeface="Barlow"/>
              </a:rPr>
              <a:t>BE</a:t>
            </a:r>
            <a:r>
              <a:rPr b="1" lang="zh-TW">
                <a:solidFill>
                  <a:srgbClr val="222222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b="1" lang="zh-TW" sz="1600">
                <a:solidFill>
                  <a:srgbClr val="222222"/>
                </a:solidFill>
                <a:latin typeface="Barlow"/>
                <a:ea typeface="Barlow"/>
                <a:cs typeface="Barlow"/>
                <a:sym typeface="Barlow"/>
              </a:rPr>
              <a:t>T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. [8]</a:t>
            </a:r>
            <a:endParaRPr/>
          </a:p>
        </p:txBody>
      </p:sp>
      <p:sp>
        <p:nvSpPr>
          <p:cNvPr id="442" name="Google Shape;442;p38"/>
          <p:cNvSpPr txBox="1"/>
          <p:nvPr/>
        </p:nvSpPr>
        <p:spPr>
          <a:xfrm>
            <a:off x="5698700" y="2756175"/>
            <a:ext cx="480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8"/>
          <p:cNvSpPr txBox="1"/>
          <p:nvPr/>
        </p:nvSpPr>
        <p:spPr>
          <a:xfrm>
            <a:off x="6090200" y="38833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          </a:t>
            </a:r>
            <a:endParaRPr/>
          </a:p>
        </p:txBody>
      </p:sp>
      <p:pic>
        <p:nvPicPr>
          <p:cNvPr id="444" name="Google Shape;44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75" y="926975"/>
            <a:ext cx="7922174" cy="375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9"/>
          <p:cNvSpPr/>
          <p:nvPr/>
        </p:nvSpPr>
        <p:spPr>
          <a:xfrm>
            <a:off x="0" y="0"/>
            <a:ext cx="9144000" cy="885844"/>
          </a:xfrm>
          <a:custGeom>
            <a:rect b="b" l="l" r="r" t="t"/>
            <a:pathLst>
              <a:path extrusionOk="0" h="2410460" w="18288000">
                <a:moveTo>
                  <a:pt x="18288000" y="2410327"/>
                </a:moveTo>
                <a:lnTo>
                  <a:pt x="0" y="241032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10327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450" name="Google Shape;450;p39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1" name="Google Shape;451;p39"/>
          <p:cNvSpPr txBox="1"/>
          <p:nvPr>
            <p:ph type="title"/>
          </p:nvPr>
        </p:nvSpPr>
        <p:spPr>
          <a:xfrm>
            <a:off x="523279" y="208125"/>
            <a:ext cx="60969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Reference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2" name="Google Shape;452;p39"/>
          <p:cNvSpPr txBox="1"/>
          <p:nvPr/>
        </p:nvSpPr>
        <p:spPr>
          <a:xfrm>
            <a:off x="1548355" y="4484100"/>
            <a:ext cx="15489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3" name="Google Shape;453;p39"/>
          <p:cNvSpPr txBox="1"/>
          <p:nvPr/>
        </p:nvSpPr>
        <p:spPr>
          <a:xfrm>
            <a:off x="6757700" y="1372175"/>
            <a:ext cx="2268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4" name="Google Shape;454;p39"/>
          <p:cNvSpPr txBox="1"/>
          <p:nvPr/>
        </p:nvSpPr>
        <p:spPr>
          <a:xfrm>
            <a:off x="2254725" y="3437250"/>
            <a:ext cx="263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5" name="Google Shape;455;p39"/>
          <p:cNvSpPr txBox="1"/>
          <p:nvPr/>
        </p:nvSpPr>
        <p:spPr>
          <a:xfrm>
            <a:off x="3035625" y="2136588"/>
            <a:ext cx="15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456" name="Google Shape;456;p39"/>
          <p:cNvSpPr txBox="1"/>
          <p:nvPr/>
        </p:nvSpPr>
        <p:spPr>
          <a:xfrm>
            <a:off x="3330375" y="238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9"/>
          <p:cNvSpPr txBox="1"/>
          <p:nvPr/>
        </p:nvSpPr>
        <p:spPr>
          <a:xfrm>
            <a:off x="1910275" y="47226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458" name="Google Shape;458;p39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9" name="Google Shape;459;p39"/>
          <p:cNvSpPr txBox="1"/>
          <p:nvPr/>
        </p:nvSpPr>
        <p:spPr>
          <a:xfrm>
            <a:off x="411225" y="971975"/>
            <a:ext cx="8688000" cy="50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50">
                <a:latin typeface="Times New Roman"/>
                <a:ea typeface="Times New Roman"/>
                <a:cs typeface="Times New Roman"/>
                <a:sym typeface="Times New Roman"/>
              </a:rPr>
              <a:t>[1] </a:t>
            </a:r>
            <a:r>
              <a:rPr lang="zh-TW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VASWANI, Ashish, et al. Attention is all you need. </a:t>
            </a:r>
            <a:r>
              <a:rPr i="1" lang="zh-TW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Advances in neural information processing systems</a:t>
            </a:r>
            <a:r>
              <a:rPr lang="zh-TW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2017, 30.</a:t>
            </a:r>
            <a:r>
              <a:rPr lang="zh-TW" sz="165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50">
                <a:latin typeface="Times New Roman"/>
                <a:ea typeface="Times New Roman"/>
                <a:cs typeface="Times New Roman"/>
                <a:sym typeface="Times New Roman"/>
              </a:rPr>
              <a:t>[2]</a:t>
            </a:r>
            <a:r>
              <a:rPr lang="zh-TW" sz="165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https://speech.ee.ntu.edu.tw/~hylee/ml/ml2021-course-data/self_v7.pdf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50">
                <a:latin typeface="Times New Roman"/>
                <a:ea typeface="Times New Roman"/>
                <a:cs typeface="Times New Roman"/>
                <a:sym typeface="Times New Roman"/>
              </a:rPr>
              <a:t>[3]</a:t>
            </a:r>
            <a:r>
              <a:rPr lang="zh-TW" sz="165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https://towardsdatascience.com/why-are-there-so-many-tokenization-methods-for-transformers-a340e493b3a8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50">
                <a:latin typeface="Times New Roman"/>
                <a:ea typeface="Times New Roman"/>
                <a:cs typeface="Times New Roman"/>
                <a:sym typeface="Times New Roman"/>
              </a:rPr>
              <a:t>[4]</a:t>
            </a:r>
            <a:r>
              <a:rPr lang="zh-TW" sz="165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https://gowrishankar.info/blog/transformers-everywhere-patch-encoding-technique-for-vision-transformersvit-explained/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50">
                <a:latin typeface="Times New Roman"/>
                <a:ea typeface="Times New Roman"/>
                <a:cs typeface="Times New Roman"/>
                <a:sym typeface="Times New Roman"/>
              </a:rPr>
              <a:t>[5] </a:t>
            </a:r>
            <a:r>
              <a:rPr lang="zh-TW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DOSOVITSKIY, Alexey, et al. An image is worth 16x16 words: Transformers for image recognition at scale. </a:t>
            </a:r>
            <a:r>
              <a:rPr i="1" lang="zh-TW" sz="1650">
                <a:latin typeface="Times New Roman"/>
                <a:ea typeface="Times New Roman"/>
                <a:cs typeface="Times New Roman"/>
                <a:sym typeface="Times New Roman"/>
              </a:rPr>
              <a:t>arXiv preprint arXiv:2010.11929</a:t>
            </a:r>
            <a:r>
              <a:rPr lang="zh-TW" sz="1650">
                <a:latin typeface="Times New Roman"/>
                <a:ea typeface="Times New Roman"/>
                <a:cs typeface="Times New Roman"/>
                <a:sym typeface="Times New Roman"/>
              </a:rPr>
              <a:t>, 2020.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50">
                <a:latin typeface="Times New Roman"/>
                <a:ea typeface="Times New Roman"/>
                <a:cs typeface="Times New Roman"/>
                <a:sym typeface="Times New Roman"/>
              </a:rPr>
              <a:t>[6] </a:t>
            </a:r>
            <a:r>
              <a:rPr lang="zh-TW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LIU, Ze, et al. Swin transformer: Hierarchical vision transformer using shifted windows. In: </a:t>
            </a:r>
            <a:r>
              <a:rPr i="1" lang="zh-TW" sz="1650">
                <a:latin typeface="Times New Roman"/>
                <a:ea typeface="Times New Roman"/>
                <a:cs typeface="Times New Roman"/>
                <a:sym typeface="Times New Roman"/>
              </a:rPr>
              <a:t>Proceedings of the IEEE/CVF International Conference on Computer Vision</a:t>
            </a:r>
            <a:r>
              <a:rPr lang="zh-TW" sz="1650">
                <a:latin typeface="Times New Roman"/>
                <a:ea typeface="Times New Roman"/>
                <a:cs typeface="Times New Roman"/>
                <a:sym typeface="Times New Roman"/>
              </a:rPr>
              <a:t>. 2021. p. 10012-10022.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50">
                <a:latin typeface="Times New Roman"/>
                <a:ea typeface="Times New Roman"/>
                <a:cs typeface="Times New Roman"/>
                <a:sym typeface="Times New Roman"/>
              </a:rPr>
              <a:t>[7] </a:t>
            </a:r>
            <a:r>
              <a:rPr lang="zh-TW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ZHANG, Hang, et al. Context encoding for semantic segmentation. In: </a:t>
            </a:r>
            <a:r>
              <a:rPr i="1" lang="zh-TW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Proceedings of the IEEE conference on Computer Vision and Pattern Recognition</a:t>
            </a:r>
            <a:r>
              <a:rPr lang="zh-TW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2018. p. 7151-7160.</a:t>
            </a:r>
            <a:endParaRPr sz="16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[8] BAO, Hangbo; DONG, Li; WEI, Furu. Beit: Bert pre-training of image transformers. </a:t>
            </a:r>
            <a:r>
              <a:rPr i="1" lang="zh-TW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arXiv preprint arXiv:2106.08254</a:t>
            </a:r>
            <a:r>
              <a:rPr lang="zh-TW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2021.</a:t>
            </a:r>
            <a:endParaRPr sz="16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0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9144000">
                <a:moveTo>
                  <a:pt x="9144000" y="10286998"/>
                </a:moveTo>
                <a:lnTo>
                  <a:pt x="0" y="10286998"/>
                </a:lnTo>
                <a:lnTo>
                  <a:pt x="0" y="0"/>
                </a:lnTo>
                <a:lnTo>
                  <a:pt x="9144000" y="0"/>
                </a:lnTo>
                <a:lnTo>
                  <a:pt x="9144000" y="10286998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465" name="Google Shape;465;p40"/>
          <p:cNvSpPr txBox="1"/>
          <p:nvPr>
            <p:ph type="title"/>
          </p:nvPr>
        </p:nvSpPr>
        <p:spPr>
          <a:xfrm>
            <a:off x="1032350" y="2030175"/>
            <a:ext cx="85617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latin typeface="Barlow"/>
                <a:ea typeface="Barlow"/>
                <a:cs typeface="Barlow"/>
                <a:sym typeface="Barlow"/>
              </a:rPr>
              <a:t>Thanks for listening!</a:t>
            </a:r>
            <a:endParaRPr sz="6000">
              <a:latin typeface="Barlow"/>
              <a:ea typeface="Barlow"/>
              <a:cs typeface="Barlow"/>
              <a:sym typeface="Barlo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0" y="1"/>
            <a:ext cx="4572000" cy="5143500"/>
          </a:xfrm>
          <a:custGeom>
            <a:rect b="b" l="l" r="r" t="t"/>
            <a:pathLst>
              <a:path extrusionOk="0" h="10287000" w="9144000">
                <a:moveTo>
                  <a:pt x="0" y="10287000"/>
                </a:moveTo>
                <a:lnTo>
                  <a:pt x="9144000" y="10287000"/>
                </a:lnTo>
                <a:lnTo>
                  <a:pt x="9144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13" name="Google Shape;113;p19"/>
          <p:cNvSpPr/>
          <p:nvPr/>
        </p:nvSpPr>
        <p:spPr>
          <a:xfrm>
            <a:off x="4572000" y="0"/>
            <a:ext cx="4572000" cy="5143500"/>
          </a:xfrm>
          <a:custGeom>
            <a:rect b="b" l="l" r="r" t="t"/>
            <a:pathLst>
              <a:path extrusionOk="0" h="10287000" w="9144000">
                <a:moveTo>
                  <a:pt x="9144000" y="10286998"/>
                </a:moveTo>
                <a:lnTo>
                  <a:pt x="0" y="10286998"/>
                </a:lnTo>
                <a:lnTo>
                  <a:pt x="0" y="0"/>
                </a:lnTo>
                <a:lnTo>
                  <a:pt x="9144000" y="0"/>
                </a:lnTo>
                <a:lnTo>
                  <a:pt x="9144000" y="10286998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14" name="Google Shape;114;p19"/>
          <p:cNvSpPr txBox="1"/>
          <p:nvPr/>
        </p:nvSpPr>
        <p:spPr>
          <a:xfrm>
            <a:off x="567143" y="1721260"/>
            <a:ext cx="8723100" cy="1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5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Intro of the</a:t>
            </a:r>
            <a:endParaRPr b="1" sz="45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5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Transformer</a:t>
            </a:r>
            <a:endParaRPr b="1" sz="45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5" name="Google Shape;115;p19"/>
          <p:cNvSpPr txBox="1"/>
          <p:nvPr>
            <p:ph type="title"/>
          </p:nvPr>
        </p:nvSpPr>
        <p:spPr>
          <a:xfrm>
            <a:off x="4806446" y="539575"/>
            <a:ext cx="38298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Encoder-Decoder Structure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6" name="Google Shape;116;p19"/>
          <p:cNvSpPr txBox="1"/>
          <p:nvPr>
            <p:ph type="title"/>
          </p:nvPr>
        </p:nvSpPr>
        <p:spPr>
          <a:xfrm>
            <a:off x="4806450" y="3114150"/>
            <a:ext cx="41031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latin typeface="Barlow"/>
                <a:ea typeface="Barlow"/>
                <a:cs typeface="Barlow"/>
                <a:sym typeface="Barlow"/>
              </a:rPr>
              <a:t>Self-attention</a:t>
            </a:r>
            <a:endParaRPr sz="4000">
              <a:latin typeface="Barlow"/>
              <a:ea typeface="Barlow"/>
              <a:cs typeface="Barlow"/>
              <a:sym typeface="Barlo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latin typeface="Barlow"/>
                <a:ea typeface="Barlow"/>
                <a:cs typeface="Barlow"/>
                <a:sym typeface="Barlow"/>
              </a:rPr>
              <a:t>mechanism</a:t>
            </a:r>
            <a:endParaRPr sz="40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0" y="0"/>
            <a:ext cx="4640580" cy="5143500"/>
          </a:xfrm>
          <a:custGeom>
            <a:rect b="b" l="l" r="r" t="t"/>
            <a:pathLst>
              <a:path extrusionOk="0" h="10287000" w="9144000">
                <a:moveTo>
                  <a:pt x="0" y="10287000"/>
                </a:moveTo>
                <a:lnTo>
                  <a:pt x="9144000" y="10287000"/>
                </a:lnTo>
                <a:lnTo>
                  <a:pt x="9144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22" name="Google Shape;122;p20"/>
          <p:cNvSpPr txBox="1"/>
          <p:nvPr/>
        </p:nvSpPr>
        <p:spPr>
          <a:xfrm>
            <a:off x="419425" y="1841150"/>
            <a:ext cx="42948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Encoder-Decoder</a:t>
            </a:r>
            <a:endParaRPr sz="4000">
              <a:solidFill>
                <a:schemeClr val="l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Structure</a:t>
            </a:r>
            <a:endParaRPr sz="4000">
              <a:solidFill>
                <a:schemeClr val="l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EBE9F3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123" name="Google Shape;123;p20"/>
          <p:cNvSpPr txBox="1"/>
          <p:nvPr>
            <p:ph type="ctrTitle"/>
          </p:nvPr>
        </p:nvSpPr>
        <p:spPr>
          <a:xfrm>
            <a:off x="-982475" y="817375"/>
            <a:ext cx="9003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3289300" marR="0" rtl="0" algn="l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5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4" name="Google Shape;124;p20"/>
          <p:cNvSpPr txBox="1"/>
          <p:nvPr>
            <p:ph idx="1" type="subTitle"/>
          </p:nvPr>
        </p:nvSpPr>
        <p:spPr>
          <a:xfrm>
            <a:off x="3900750" y="0"/>
            <a:ext cx="91440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000"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875" y="448700"/>
            <a:ext cx="4124975" cy="321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5602950" y="3810025"/>
            <a:ext cx="358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Encoder-Decoder Structure [1]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0" y="0"/>
            <a:ext cx="9144000" cy="885844"/>
          </a:xfrm>
          <a:custGeom>
            <a:rect b="b" l="l" r="r" t="t"/>
            <a:pathLst>
              <a:path extrusionOk="0" h="2410460" w="18288000">
                <a:moveTo>
                  <a:pt x="18288000" y="2410327"/>
                </a:moveTo>
                <a:lnTo>
                  <a:pt x="0" y="241032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10327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32" name="Google Shape;132;p21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3" name="Google Shape;133;p21"/>
          <p:cNvSpPr txBox="1"/>
          <p:nvPr>
            <p:ph type="title"/>
          </p:nvPr>
        </p:nvSpPr>
        <p:spPr>
          <a:xfrm>
            <a:off x="523279" y="208125"/>
            <a:ext cx="60969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Self-Attention Mechanism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1548355" y="4484100"/>
            <a:ext cx="15489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6709844" y="3695633"/>
            <a:ext cx="23637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6757700" y="1372175"/>
            <a:ext cx="2268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2254725" y="3437250"/>
            <a:ext cx="263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3035625" y="2136588"/>
            <a:ext cx="15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3330375" y="238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1910275" y="47226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401625" y="971975"/>
            <a:ext cx="885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800" y="1039325"/>
            <a:ext cx="8204824" cy="352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1750100" y="45691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Self-attention 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[1]</a:t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5732975" y="45691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Multi-head self-attention [1]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0" y="0"/>
            <a:ext cx="9144000" cy="885844"/>
          </a:xfrm>
          <a:custGeom>
            <a:rect b="b" l="l" r="r" t="t"/>
            <a:pathLst>
              <a:path extrusionOk="0" h="2410460" w="18288000">
                <a:moveTo>
                  <a:pt x="18288000" y="2410327"/>
                </a:moveTo>
                <a:lnTo>
                  <a:pt x="0" y="241032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10327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51" name="Google Shape;151;p22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2" name="Google Shape;152;p22"/>
          <p:cNvSpPr txBox="1"/>
          <p:nvPr>
            <p:ph type="title"/>
          </p:nvPr>
        </p:nvSpPr>
        <p:spPr>
          <a:xfrm>
            <a:off x="523279" y="208125"/>
            <a:ext cx="60969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Self-Attention Mechanism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1548355" y="4484100"/>
            <a:ext cx="15489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6709844" y="3695633"/>
            <a:ext cx="23637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6757700" y="1372175"/>
            <a:ext cx="2268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2254725" y="3437250"/>
            <a:ext cx="263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3035625" y="2136588"/>
            <a:ext cx="15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3330375" y="238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2"/>
          <p:cNvSpPr txBox="1"/>
          <p:nvPr/>
        </p:nvSpPr>
        <p:spPr>
          <a:xfrm>
            <a:off x="1910275" y="47226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-870" r="870" t="0"/>
          <a:stretch/>
        </p:blipFill>
        <p:spPr>
          <a:xfrm>
            <a:off x="728375" y="1057864"/>
            <a:ext cx="7687225" cy="32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/>
        </p:nvSpPr>
        <p:spPr>
          <a:xfrm>
            <a:off x="2975513" y="4484125"/>
            <a:ext cx="328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Details of 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Self-attention. [1] and [2]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>
            <a:off x="0" y="0"/>
            <a:ext cx="9144000" cy="885844"/>
          </a:xfrm>
          <a:custGeom>
            <a:rect b="b" l="l" r="r" t="t"/>
            <a:pathLst>
              <a:path extrusionOk="0" h="2410460" w="18288000">
                <a:moveTo>
                  <a:pt x="18288000" y="2410327"/>
                </a:moveTo>
                <a:lnTo>
                  <a:pt x="0" y="241032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10327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68" name="Google Shape;168;p23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9" name="Google Shape;169;p23"/>
          <p:cNvSpPr txBox="1"/>
          <p:nvPr>
            <p:ph type="title"/>
          </p:nvPr>
        </p:nvSpPr>
        <p:spPr>
          <a:xfrm>
            <a:off x="523279" y="208125"/>
            <a:ext cx="60969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Self-Attention Mechanism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1548355" y="4484100"/>
            <a:ext cx="15489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6709844" y="3695633"/>
            <a:ext cx="23637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6757700" y="1372175"/>
            <a:ext cx="2268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2254725" y="3437250"/>
            <a:ext cx="263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3035625" y="2136588"/>
            <a:ext cx="15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3330375" y="238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1910275" y="47226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2975513" y="4413575"/>
            <a:ext cx="328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Details of Self-attention. [1] and [2]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75" y="1264750"/>
            <a:ext cx="8073475" cy="308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>
            <a:off x="0" y="0"/>
            <a:ext cx="9144000" cy="885844"/>
          </a:xfrm>
          <a:custGeom>
            <a:rect b="b" l="l" r="r" t="t"/>
            <a:pathLst>
              <a:path extrusionOk="0" h="2410460" w="18288000">
                <a:moveTo>
                  <a:pt x="18288000" y="2410327"/>
                </a:moveTo>
                <a:lnTo>
                  <a:pt x="0" y="241032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10327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85" name="Google Shape;185;p24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6" name="Google Shape;186;p24"/>
          <p:cNvSpPr txBox="1"/>
          <p:nvPr>
            <p:ph type="title"/>
          </p:nvPr>
        </p:nvSpPr>
        <p:spPr>
          <a:xfrm>
            <a:off x="523279" y="208125"/>
            <a:ext cx="60969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arlow"/>
                <a:ea typeface="Barlow"/>
                <a:cs typeface="Barlow"/>
                <a:sym typeface="Barlow"/>
              </a:rPr>
              <a:t>Self-Attention Mechanism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1548355" y="4484100"/>
            <a:ext cx="15489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6709844" y="3695633"/>
            <a:ext cx="23637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6757700" y="1372175"/>
            <a:ext cx="2268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2254725" y="3437250"/>
            <a:ext cx="263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3035625" y="2136588"/>
            <a:ext cx="15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3330375" y="238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1910275" y="4722600"/>
            <a:ext cx="40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553872" y="886850"/>
            <a:ext cx="5843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2975513" y="4413575"/>
            <a:ext cx="328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Details of Self-attention. [1] and [2]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96" name="Google Shape;1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00" y="1263050"/>
            <a:ext cx="8055575" cy="309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/>
          <p:nvPr/>
        </p:nvSpPr>
        <p:spPr>
          <a:xfrm>
            <a:off x="0" y="0"/>
            <a:ext cx="3909060" cy="5143500"/>
          </a:xfrm>
          <a:custGeom>
            <a:rect b="b" l="l" r="r" t="t"/>
            <a:pathLst>
              <a:path extrusionOk="0" h="10287000" w="9144000">
                <a:moveTo>
                  <a:pt x="0" y="10287000"/>
                </a:moveTo>
                <a:lnTo>
                  <a:pt x="9144000" y="10287000"/>
                </a:lnTo>
                <a:lnTo>
                  <a:pt x="9144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02" name="Google Shape;202;p25"/>
          <p:cNvSpPr txBox="1"/>
          <p:nvPr/>
        </p:nvSpPr>
        <p:spPr>
          <a:xfrm>
            <a:off x="419425" y="1841150"/>
            <a:ext cx="42948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Self-Attention</a:t>
            </a:r>
            <a:endParaRPr sz="4000">
              <a:solidFill>
                <a:schemeClr val="l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Mechanism</a:t>
            </a:r>
            <a:endParaRPr sz="4000">
              <a:solidFill>
                <a:schemeClr val="l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EBE9F3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203" name="Google Shape;203;p25"/>
          <p:cNvSpPr txBox="1"/>
          <p:nvPr>
            <p:ph type="ctrTitle"/>
          </p:nvPr>
        </p:nvSpPr>
        <p:spPr>
          <a:xfrm>
            <a:off x="-879625" y="851475"/>
            <a:ext cx="9003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3289300" marR="0" rtl="0" algn="l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5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4" name="Google Shape;204;p25"/>
          <p:cNvSpPr txBox="1"/>
          <p:nvPr>
            <p:ph idx="1" type="subTitle"/>
          </p:nvPr>
        </p:nvSpPr>
        <p:spPr>
          <a:xfrm>
            <a:off x="3900750" y="0"/>
            <a:ext cx="91440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000"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5670175" y="3626650"/>
            <a:ext cx="358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Barlow"/>
                <a:ea typeface="Barlow"/>
                <a:cs typeface="Barlow"/>
                <a:sym typeface="Barlow"/>
              </a:rPr>
              <a:t>Self-attention formula</a:t>
            </a:r>
            <a:r>
              <a:rPr b="1" lang="zh-TW">
                <a:latin typeface="Barlow"/>
                <a:ea typeface="Barlow"/>
                <a:cs typeface="Barlow"/>
                <a:sym typeface="Barlow"/>
              </a:rPr>
              <a:t> [1]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06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8950" y="1389062"/>
            <a:ext cx="4941799" cy="11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0375" y="2790300"/>
            <a:ext cx="2823900" cy="836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25"/>
          <p:cNvCxnSpPr/>
          <p:nvPr/>
        </p:nvCxnSpPr>
        <p:spPr>
          <a:xfrm flipH="1">
            <a:off x="6930825" y="2353200"/>
            <a:ext cx="280200" cy="437100"/>
          </a:xfrm>
          <a:prstGeom prst="straightConnector1">
            <a:avLst/>
          </a:prstGeom>
          <a:noFill/>
          <a:ln cap="flat" cmpd="sng" w="19050">
            <a:solidFill>
              <a:srgbClr val="080E1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