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9A59D-3344-4B95-A537-6A09519C4D1F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958DF-B502-46F8-99A8-1F509E1B5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88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zh-TW" dirty="0" smtClean="0"/>
                  <a:t>=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i="0" smtClean="0">
                    <a:latin typeface="Cambria Math" panose="02040503050406030204" pitchFamily="18" charset="0"/>
                  </a:rPr>
                  <a:t>𝛼</a:t>
                </a:r>
                <a:r>
                  <a:rPr lang="en-US" altLang="zh-TW" b="0" i="0" smtClean="0">
                    <a:latin typeface="Cambria Math" panose="02040503050406030204" pitchFamily="18" charset="0"/>
                  </a:rPr>
                  <a:t>()</a:t>
                </a:r>
                <a:r>
                  <a:rPr lang="en-US" altLang="zh-TW" dirty="0" smtClean="0"/>
                  <a:t>=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B16BB-2E59-43DA-9895-692047DA182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52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941B9E6-25BE-4BE8-BE73-BD953F5AC959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72E5F36-934A-47A1-A140-0A4509F68C9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5556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D25A-2F56-4239-BB7F-66A475DE46DA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5F36-934A-47A1-A140-0A4509F68C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61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393D-3762-4ECA-842C-39F952641344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5F36-934A-47A1-A140-0A4509F68C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18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8DD-08CA-43FA-8B27-1837E8089CA3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5F36-934A-47A1-A140-0A4509F68C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63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B50C-AA64-42FB-B50B-093A0942E9A2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5F36-934A-47A1-A140-0A4509F68C9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816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9A1C-3262-44FB-82A8-0574EA860E69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5F36-934A-47A1-A140-0A4509F68C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06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82C3-96B5-48CC-BE91-467AC9DCC608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5F36-934A-47A1-A140-0A4509F68C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76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A5DA-895B-46CC-BFE4-5DC4F18CC683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5F36-934A-47A1-A140-0A4509F68C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73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2624-A8DF-4A89-B195-F015FDA72726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5F36-934A-47A1-A140-0A4509F68C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6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59AF-B483-41BD-B0BA-B8CBD784B412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5F36-934A-47A1-A140-0A4509F68C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62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9001-771B-4005-9837-96C30EEF960C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5F36-934A-47A1-A140-0A4509F68C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48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47974A0-3333-4B6A-BCED-55F97AD67513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72E5F36-934A-47A1-A140-0A4509F68C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0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xueshu.baidu.com/usercenter/data/journal?cmd=jump&amp;wd=journaluri%3A%28dffe006370b05402%29%20%E3%80%8AOptical%20Engineering%E3%80%8B&amp;tn=SE_baiduxueshu_c1gjeupa&amp;ie=utf-8&amp;sc_f_para=sc_hilight%3Dpublish&amp;sort=sc_cited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ueshu.baidu.com/usercenter/data/journal?cmd=jump&amp;wd=journaluri%3A%28dffe006370b05402%29%20%E3%80%8AOptical%20Engineering%E3%80%8B&amp;tn=SE_baiduxueshu_c1gjeupa&amp;ie=utf-8&amp;sc_f_para=sc_hilight%3Dpublish&amp;sort=sc_cit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xueshu.baidu.com/usercenter/data/journal?cmd=jump&amp;wd=journaluri%3A%28dffe006370b05402%29%20%E3%80%8AOptical%20Engineering%E3%80%8B&amp;tn=SE_baiduxueshu_c1gjeupa&amp;ie=utf-8&amp;sc_f_para=sc_hilight%3Dpublish&amp;sort=sc_cited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Double random fractional Fourier-domain encoding for optical security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/>
              <a:t>鄭</a:t>
            </a:r>
            <a:r>
              <a:rPr lang="zh-TW" altLang="en-US" dirty="0" smtClean="0"/>
              <a:t>任傑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73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2E5F36-934A-47A1-A140-0A4509F68C90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344" y="1838667"/>
            <a:ext cx="7594413" cy="400843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619344" y="5987534"/>
            <a:ext cx="566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 tooltip="《Optical Engineering》"/>
              </a:rPr>
              <a:t>《Optical Engineering》 </a:t>
            </a:r>
            <a:r>
              <a:rPr lang="en-US" altLang="zh-TW" dirty="0"/>
              <a:t>, 2000 , 39 (11) :2853-2859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96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Optical implementation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2E5F36-934A-47A1-A140-0A4509F68C90}" type="slidenum">
              <a:rPr lang="zh-TW" altLang="en-US" smtClean="0"/>
              <a:t>11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distance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/2)</m:t>
                        </m:r>
                      </m:e>
                    </m:func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/2)</m:t>
                        </m:r>
                      </m:e>
                    </m:func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focal length of lens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l-GR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zh-TW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a scale factor.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11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2" y="3079813"/>
            <a:ext cx="8032495" cy="31003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29371" y="6284396"/>
            <a:ext cx="489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66CC"/>
                </a:solidFill>
                <a:latin typeface="Helvetica Neue"/>
                <a:hlinkClick r:id="rId4" tooltip="《Optical Engineering》"/>
              </a:rPr>
              <a:t>《Optical Engineering》 </a:t>
            </a:r>
            <a:r>
              <a:rPr lang="en-US" altLang="zh-TW" dirty="0">
                <a:solidFill>
                  <a:srgbClr val="005CD9"/>
                </a:solidFill>
                <a:latin typeface="Helvetica Neue"/>
              </a:rPr>
              <a:t>, 2000 , 39 (11) :2853-2859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30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Numerical Simulation Result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2E5F36-934A-47A1-A140-0A4509F68C90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13" name="內容版面配置區 11"/>
          <p:cNvSpPr>
            <a:spLocks noGrp="1"/>
          </p:cNvSpPr>
          <p:nvPr>
            <p:ph sz="half" idx="4294967295"/>
          </p:nvPr>
        </p:nvSpPr>
        <p:spPr>
          <a:xfrm>
            <a:off x="1261872" y="1877160"/>
            <a:ext cx="5840413" cy="4486695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/>
              <a:t>a) primary image </a:t>
            </a:r>
            <a:r>
              <a:rPr lang="en-US" altLang="zh-TW" dirty="0" smtClean="0"/>
              <a:t>to be encrypted</a:t>
            </a:r>
          </a:p>
          <a:p>
            <a:r>
              <a:rPr lang="en-US" altLang="zh-TW" dirty="0" smtClean="0"/>
              <a:t>(</a:t>
            </a:r>
            <a:r>
              <a:rPr lang="en-US" altLang="zh-TW" dirty="0"/>
              <a:t>b) encrypted </a:t>
            </a:r>
            <a:r>
              <a:rPr lang="en-US" altLang="zh-TW" dirty="0" smtClean="0"/>
              <a:t>image with </a:t>
            </a:r>
            <a:r>
              <a:rPr lang="en-US" altLang="zh-TW" dirty="0"/>
              <a:t>orders (0.75, 0.9) and (</a:t>
            </a:r>
            <a:r>
              <a:rPr lang="en-US" altLang="zh-TW" dirty="0" smtClean="0"/>
              <a:t>1.25,1.1) </a:t>
            </a:r>
          </a:p>
          <a:p>
            <a:r>
              <a:rPr lang="en-US" altLang="zh-TW" dirty="0" smtClean="0"/>
              <a:t>(</a:t>
            </a:r>
            <a:r>
              <a:rPr lang="en-US" altLang="zh-TW" dirty="0"/>
              <a:t>c) decrypted image with the orders (0.75, 0.9) and (1.25, 1.1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en-US" altLang="zh-TW" dirty="0"/>
              <a:t>(d) decrypted image with wrong orders (0.7, 0.85) and (1.2, 1.05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b="33720"/>
          <a:stretch/>
        </p:blipFill>
        <p:spPr>
          <a:xfrm>
            <a:off x="7102285" y="1691322"/>
            <a:ext cx="3132895" cy="32408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057017" y="5118056"/>
            <a:ext cx="489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66CC"/>
                </a:solidFill>
                <a:latin typeface="Helvetica Neue"/>
                <a:hlinkClick r:id="rId3" tooltip="《Optical Engineering》"/>
              </a:rPr>
              <a:t>《Optical Engineering》 </a:t>
            </a:r>
            <a:r>
              <a:rPr lang="en-US" altLang="zh-TW" dirty="0">
                <a:solidFill>
                  <a:srgbClr val="005CD9"/>
                </a:solidFill>
                <a:latin typeface="Helvetica Neue"/>
              </a:rPr>
              <a:t>, 2000 , 39 (11) :2853-2859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30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[1] </a:t>
            </a:r>
            <a:r>
              <a:rPr lang="en-US" altLang="zh-TW" dirty="0" err="1" smtClean="0"/>
              <a:t>Unnikrishnan</a:t>
            </a:r>
            <a:r>
              <a:rPr lang="en-US" altLang="zh-TW" dirty="0"/>
              <a:t>, G., and K. Singh. "Double random fractional Fourier domain encoding for optical security." </a:t>
            </a:r>
            <a:r>
              <a:rPr lang="en-US" altLang="zh-TW" i="1" dirty="0"/>
              <a:t>Optical </a:t>
            </a:r>
            <a:r>
              <a:rPr lang="en-US" altLang="zh-TW" i="1" dirty="0" smtClean="0"/>
              <a:t>Engineering </a:t>
            </a:r>
            <a:r>
              <a:rPr lang="en-US" altLang="zh-TW" dirty="0" smtClean="0"/>
              <a:t>39.11(2000</a:t>
            </a:r>
            <a:r>
              <a:rPr lang="en-US" altLang="zh-TW" dirty="0"/>
              <a:t>):2853-2859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[2] Almeida</a:t>
            </a:r>
            <a:r>
              <a:rPr lang="en-US" altLang="zh-TW" dirty="0"/>
              <a:t>, L. B. "Product and Convolution Theorems for the Fractional Fourier Transform." </a:t>
            </a:r>
            <a:r>
              <a:rPr lang="en-US" altLang="zh-TW" i="1" dirty="0"/>
              <a:t>Signal Processing Letters IEEE</a:t>
            </a:r>
            <a:r>
              <a:rPr lang="en-US" altLang="zh-TW" dirty="0"/>
              <a:t> 4.1(1997):15-17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[3] </a:t>
            </a:r>
            <a:r>
              <a:rPr lang="en-US" altLang="zh-TW" dirty="0" err="1" smtClean="0"/>
              <a:t>Ozaktas</a:t>
            </a:r>
            <a:r>
              <a:rPr lang="en-US" altLang="zh-TW" dirty="0"/>
              <a:t>, </a:t>
            </a:r>
            <a:r>
              <a:rPr lang="en-US" altLang="zh-TW" dirty="0" err="1"/>
              <a:t>Haldun</a:t>
            </a:r>
            <a:r>
              <a:rPr lang="en-US" altLang="zh-TW" dirty="0"/>
              <a:t> M., and O. </a:t>
            </a:r>
            <a:r>
              <a:rPr lang="en-US" altLang="zh-TW" dirty="0" err="1"/>
              <a:t>Aytür</a:t>
            </a:r>
            <a:r>
              <a:rPr lang="en-US" altLang="zh-TW" dirty="0"/>
              <a:t>. "Fractional Fourier domains." </a:t>
            </a:r>
            <a:r>
              <a:rPr lang="en-US" altLang="zh-TW" i="1" dirty="0"/>
              <a:t>Signal Processing</a:t>
            </a:r>
            <a:r>
              <a:rPr lang="en-US" altLang="zh-TW" dirty="0"/>
              <a:t> 46.1(1995):119-124.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2E5F36-934A-47A1-A140-0A4509F68C9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5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</a:t>
            </a:r>
            <a:r>
              <a:rPr lang="en-US" altLang="zh-TW" dirty="0" smtClean="0"/>
              <a:t>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Fractional </a:t>
            </a:r>
            <a:r>
              <a:rPr lang="en-US" altLang="zh-TW" dirty="0"/>
              <a:t>Fourier </a:t>
            </a:r>
            <a:r>
              <a:rPr lang="en-US" altLang="zh-TW" dirty="0" smtClean="0"/>
              <a:t>transform</a:t>
            </a:r>
          </a:p>
          <a:p>
            <a:r>
              <a:rPr lang="en-US" altLang="zh-TW" dirty="0" smtClean="0"/>
              <a:t>Encryption</a:t>
            </a:r>
          </a:p>
          <a:p>
            <a:r>
              <a:rPr lang="en-US" altLang="zh-TW" dirty="0"/>
              <a:t>Decryption of </a:t>
            </a:r>
            <a:r>
              <a:rPr lang="en-US" altLang="zh-TW" dirty="0" smtClean="0"/>
              <a:t>two method</a:t>
            </a:r>
          </a:p>
          <a:p>
            <a:r>
              <a:rPr lang="en-US" altLang="zh-TW" dirty="0"/>
              <a:t>Optical </a:t>
            </a:r>
            <a:r>
              <a:rPr lang="en-US" altLang="zh-TW" dirty="0" smtClean="0"/>
              <a:t>implementation</a:t>
            </a:r>
          </a:p>
          <a:p>
            <a:r>
              <a:rPr lang="en-US" altLang="zh-TW" dirty="0"/>
              <a:t>R</a:t>
            </a:r>
            <a:r>
              <a:rPr lang="en-US" altLang="zh-TW" dirty="0" smtClean="0"/>
              <a:t>esult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2E5F36-934A-47A1-A140-0A4509F68C9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1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Fractional Fourier transform of </a:t>
            </a:r>
            <a:r>
              <a:rPr lang="en-US" altLang="zh-TW" dirty="0" err="1" smtClean="0"/>
              <a:t>a’th</a:t>
            </a:r>
            <a:r>
              <a:rPr lang="en-US" altLang="zh-TW" dirty="0" smtClean="0"/>
              <a:t>-order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 </m:t>
                            </m:r>
                          </m:e>
                        </m:d>
                      </m:e>
                    </m:nary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TW" b="0" dirty="0" smtClean="0"/>
              </a:p>
              <a:p>
                <a:pPr marL="400050" lvl="1" indent="0">
                  <a:buNone/>
                </a:pPr>
                <a:r>
                  <a:rPr lang="en-US" altLang="zh-TW" sz="1800" dirty="0" smtClean="0"/>
                  <a:t>Where </a:t>
                </a:r>
                <a:endParaRPr lang="en-US" altLang="zh-TW" sz="1800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′ </m:t>
                          </m:r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zh-TW" altLang="en-US" sz="1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func>
                        <m:func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TW" altLang="en-US" sz="1800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TW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18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altLang="zh-TW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1800" b="0" i="0" dirty="0" smtClean="0">
                                          <a:latin typeface="Cambria Math" panose="02040503050406030204" pitchFamily="18" charset="0"/>
                                        </a:rPr>
                                        <m:t>cot</m:t>
                                      </m:r>
                                    </m:fName>
                                    <m:e>
                                      <m:r>
                                        <a:rPr lang="zh-TW" altLang="en-US" sz="180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altLang="zh-TW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altLang="zh-TW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n-US" altLang="zh-TW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1800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altLang="zh-TW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1800" b="0" i="0" dirty="0" smtClean="0">
                                          <a:latin typeface="Cambria Math" panose="02040503050406030204" pitchFamily="18" charset="0"/>
                                        </a:rPr>
                                        <m:t>csc</m:t>
                                      </m:r>
                                    </m:fName>
                                    <m:e>
                                      <m:r>
                                        <a:rPr lang="zh-TW" alt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altLang="zh-TW" sz="18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8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8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8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sup>
                                      <m:r>
                                        <a:rPr lang="en-US" altLang="zh-TW" sz="18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altLang="zh-TW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1800" b="0" i="0" dirty="0" smtClean="0">
                                          <a:latin typeface="Cambria Math" panose="02040503050406030204" pitchFamily="18" charset="0"/>
                                        </a:rPr>
                                        <m:t>cot</m:t>
                                      </m:r>
                                    </m:fName>
                                    <m:e>
                                      <m:r>
                                        <a:rPr lang="zh-TW" alt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sz="1800" b="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zh-TW" alt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800" b="0" i="0" dirty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zh-TW" altLang="en-US" sz="1800" b="0" i="1" dirty="0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func>
                        <m:func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TW" altLang="en-US" sz="1800" b="0" i="1" dirty="0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TW" sz="18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sz="1800" b="0" i="1" dirty="0" smtClean="0">
                                      <a:latin typeface="Cambria Math" panose="02040503050406030204" pitchFamily="18" charset="0"/>
                                    </a:rPr>
                                    <m:t>𝑠𝑔𝑛</m:t>
                                  </m:r>
                                  <m:d>
                                    <m:dPr>
                                      <m:ctrlPr>
                                        <a:rPr lang="en-US" altLang="zh-TW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altLang="zh-TW" sz="18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18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TW" altLang="en-US" sz="18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func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18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altLang="zh-TW" sz="18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TW" altLang="en-US" sz="1800" b="0" i="1" dirty="0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lang="en-US" altLang="zh-TW" sz="1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altLang="zh-TW" sz="1800" b="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18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zh-TW" altLang="en-US" sz="1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altLang="zh-TW" sz="1800" b="0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12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Some case and property of </a:t>
            </a:r>
            <a:r>
              <a:rPr lang="en-US" altLang="zh-TW" dirty="0" err="1"/>
              <a:t>a’th</a:t>
            </a:r>
            <a:r>
              <a:rPr lang="en-US" altLang="zh-TW" dirty="0"/>
              <a:t>-order fractional Fourier </a:t>
            </a:r>
            <a:r>
              <a:rPr lang="en-US" altLang="zh-TW" dirty="0" smtClean="0"/>
              <a:t>transform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 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 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′)⇒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/>
                  <a:t> Fourier transform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inverse Fourier transform</a:t>
                </a:r>
                <a:endParaRPr lang="en-US" altLang="zh-TW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</a:t>
            </a:r>
            <a:r>
              <a:rPr lang="en-US" altLang="zh-TW" dirty="0" smtClean="0"/>
              <a:t>otation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Original signal :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 is a real valued function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func>
                  </m:oMath>
                </a14:m>
                <a:r>
                  <a:rPr lang="en-US" altLang="zh-TW" dirty="0" smtClean="0"/>
                  <a:t> are two statistically independent random phase.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are two statistically </a:t>
                </a:r>
                <a:r>
                  <a:rPr lang="en-US" altLang="zh-TW" dirty="0" smtClean="0"/>
                  <a:t>independent white sequences uniformly distributed in interval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[0,2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1120" r="-9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</a:t>
            </a:r>
            <a:r>
              <a:rPr lang="en-US" altLang="zh-TW" dirty="0" smtClean="0"/>
              <a:t>ncryption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zh-TW" alt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groupChr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groupCh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6" name="矩形 25"/>
          <p:cNvSpPr/>
          <p:nvPr/>
        </p:nvSpPr>
        <p:spPr>
          <a:xfrm>
            <a:off x="3610523" y="3435928"/>
            <a:ext cx="1567422" cy="8312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a’th</a:t>
            </a:r>
            <a:r>
              <a:rPr lang="en-US" altLang="zh-TW" dirty="0" smtClean="0"/>
              <a:t> order fractional transform</a:t>
            </a:r>
            <a:endParaRPr lang="zh-TW" altLang="en-US" dirty="0"/>
          </a:p>
        </p:txBody>
      </p:sp>
      <p:sp>
        <p:nvSpPr>
          <p:cNvPr id="27" name="流程圖: 匯合連接點 26"/>
          <p:cNvSpPr/>
          <p:nvPr/>
        </p:nvSpPr>
        <p:spPr>
          <a:xfrm>
            <a:off x="2570541" y="3545240"/>
            <a:ext cx="612648" cy="612648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單箭頭接點 27"/>
          <p:cNvCxnSpPr>
            <a:stCxn id="27" idx="6"/>
            <a:endCxn id="26" idx="1"/>
          </p:cNvCxnSpPr>
          <p:nvPr/>
        </p:nvCxnSpPr>
        <p:spPr>
          <a:xfrm>
            <a:off x="3183189" y="3851564"/>
            <a:ext cx="427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endCxn id="27" idx="2"/>
          </p:cNvCxnSpPr>
          <p:nvPr/>
        </p:nvCxnSpPr>
        <p:spPr>
          <a:xfrm>
            <a:off x="2219559" y="3851564"/>
            <a:ext cx="350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流程圖: 匯合連接點 29"/>
          <p:cNvSpPr/>
          <p:nvPr/>
        </p:nvSpPr>
        <p:spPr>
          <a:xfrm>
            <a:off x="5528070" y="3545239"/>
            <a:ext cx="612648" cy="612648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單箭頭接點 30"/>
          <p:cNvCxnSpPr>
            <a:stCxn id="26" idx="3"/>
            <a:endCxn id="30" idx="2"/>
          </p:cNvCxnSpPr>
          <p:nvPr/>
        </p:nvCxnSpPr>
        <p:spPr>
          <a:xfrm flipV="1">
            <a:off x="5177945" y="3851563"/>
            <a:ext cx="35012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3610523" y="3435928"/>
                <a:ext cx="1567422" cy="8312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TW" dirty="0" smtClean="0"/>
                  <a:t> fractional transform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23" y="3435928"/>
                <a:ext cx="1567422" cy="831273"/>
              </a:xfrm>
              <a:prstGeom prst="rect">
                <a:avLst/>
              </a:prstGeom>
              <a:blipFill>
                <a:blip r:embed="rId3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流程圖: 匯合連接點 33"/>
          <p:cNvSpPr/>
          <p:nvPr/>
        </p:nvSpPr>
        <p:spPr>
          <a:xfrm>
            <a:off x="2570541" y="3545240"/>
            <a:ext cx="612648" cy="612648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單箭頭接點 34"/>
          <p:cNvCxnSpPr>
            <a:endCxn id="34" idx="2"/>
          </p:cNvCxnSpPr>
          <p:nvPr/>
        </p:nvCxnSpPr>
        <p:spPr>
          <a:xfrm>
            <a:off x="2219559" y="3851564"/>
            <a:ext cx="350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5050683" y="4904306"/>
                <a:ext cx="1567422" cy="8312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Phase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683" y="4904306"/>
                <a:ext cx="1567422" cy="831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2093154" y="4904408"/>
                <a:ext cx="1567422" cy="8312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Phase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54" y="4904408"/>
                <a:ext cx="1567422" cy="831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/>
          <p:cNvCxnSpPr>
            <a:stCxn id="37" idx="0"/>
            <a:endCxn id="34" idx="4"/>
          </p:cNvCxnSpPr>
          <p:nvPr/>
        </p:nvCxnSpPr>
        <p:spPr>
          <a:xfrm flipV="1">
            <a:off x="2876865" y="4157888"/>
            <a:ext cx="0" cy="746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36" idx="0"/>
            <a:endCxn id="30" idx="4"/>
          </p:cNvCxnSpPr>
          <p:nvPr/>
        </p:nvCxnSpPr>
        <p:spPr>
          <a:xfrm flipV="1">
            <a:off x="5834394" y="4157887"/>
            <a:ext cx="0" cy="746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37" idx="0"/>
            <a:endCxn id="34" idx="4"/>
          </p:cNvCxnSpPr>
          <p:nvPr/>
        </p:nvCxnSpPr>
        <p:spPr>
          <a:xfrm flipV="1">
            <a:off x="2876865" y="4157888"/>
            <a:ext cx="0" cy="746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1261871" y="3528503"/>
                <a:ext cx="13086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Input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function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1" y="3528503"/>
                <a:ext cx="1308669" cy="646331"/>
              </a:xfrm>
              <a:prstGeom prst="rect">
                <a:avLst/>
              </a:prstGeom>
              <a:blipFill>
                <a:blip r:embed="rId6"/>
                <a:stretch>
                  <a:fillRect l="-3721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8314536" y="3528503"/>
                <a:ext cx="13997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Encrypted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536" y="3528503"/>
                <a:ext cx="1399742" cy="646331"/>
              </a:xfrm>
              <a:prstGeom prst="rect">
                <a:avLst/>
              </a:prstGeom>
              <a:blipFill>
                <a:blip r:embed="rId7"/>
                <a:stretch>
                  <a:fillRect l="-3913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3233242" y="3392839"/>
                <a:ext cx="3175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altLang="zh-TW" sz="1600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242" y="3392839"/>
                <a:ext cx="317500" cy="338554"/>
              </a:xfrm>
              <a:prstGeom prst="rect">
                <a:avLst/>
              </a:prstGeom>
              <a:blipFill>
                <a:blip r:embed="rId8"/>
                <a:stretch>
                  <a:fillRect r="-7692" b="-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5237726" y="3392839"/>
                <a:ext cx="45454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726" y="3392839"/>
                <a:ext cx="45454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單箭頭接點 44"/>
          <p:cNvCxnSpPr>
            <a:stCxn id="30" idx="6"/>
            <a:endCxn id="46" idx="1"/>
          </p:cNvCxnSpPr>
          <p:nvPr/>
        </p:nvCxnSpPr>
        <p:spPr>
          <a:xfrm flipV="1">
            <a:off x="6140718" y="3851560"/>
            <a:ext cx="34595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6486673" y="3435923"/>
                <a:ext cx="1567422" cy="8312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TW" dirty="0" smtClean="0"/>
                  <a:t> fractional transform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673" y="3435923"/>
                <a:ext cx="1567422" cy="831273"/>
              </a:xfrm>
              <a:prstGeom prst="rect">
                <a:avLst/>
              </a:prstGeom>
              <a:blipFill>
                <a:blip r:embed="rId10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單箭頭接點 49"/>
          <p:cNvCxnSpPr>
            <a:stCxn id="46" idx="3"/>
          </p:cNvCxnSpPr>
          <p:nvPr/>
        </p:nvCxnSpPr>
        <p:spPr>
          <a:xfrm>
            <a:off x="8054095" y="3851560"/>
            <a:ext cx="34595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7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Decryption of first method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groupCh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groupCh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   ,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 is a phase function</a:t>
                </a:r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2904701" y="3872549"/>
            <a:ext cx="1567422" cy="8312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a’th</a:t>
            </a:r>
            <a:r>
              <a:rPr lang="en-US" altLang="zh-TW" dirty="0" smtClean="0"/>
              <a:t> order fractional transform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endCxn id="10" idx="1"/>
          </p:cNvCxnSpPr>
          <p:nvPr/>
        </p:nvCxnSpPr>
        <p:spPr>
          <a:xfrm>
            <a:off x="2477367" y="4288185"/>
            <a:ext cx="427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流程圖: 匯合連接點 11"/>
          <p:cNvSpPr/>
          <p:nvPr/>
        </p:nvSpPr>
        <p:spPr>
          <a:xfrm>
            <a:off x="4822248" y="3981860"/>
            <a:ext cx="612648" cy="612648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stCxn id="10" idx="3"/>
            <a:endCxn id="12" idx="2"/>
          </p:cNvCxnSpPr>
          <p:nvPr/>
        </p:nvCxnSpPr>
        <p:spPr>
          <a:xfrm flipV="1">
            <a:off x="4472123" y="4288184"/>
            <a:ext cx="35012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904701" y="3872549"/>
                <a:ext cx="1567422" cy="8312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TW" dirty="0" smtClean="0"/>
                  <a:t> fractional transform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701" y="3872549"/>
                <a:ext cx="1567422" cy="831273"/>
              </a:xfrm>
              <a:prstGeom prst="rect">
                <a:avLst/>
              </a:prstGeom>
              <a:blipFill>
                <a:blip r:embed="rId4"/>
                <a:stretch>
                  <a:fillRect b="-158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344861" y="5340927"/>
                <a:ext cx="1567422" cy="8312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Phase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861" y="5340927"/>
                <a:ext cx="1567422" cy="831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>
            <a:stCxn id="15" idx="0"/>
            <a:endCxn id="12" idx="4"/>
          </p:cNvCxnSpPr>
          <p:nvPr/>
        </p:nvCxnSpPr>
        <p:spPr>
          <a:xfrm flipV="1">
            <a:off x="5128572" y="4594508"/>
            <a:ext cx="0" cy="746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515631" y="3872544"/>
                <a:ext cx="3175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altLang="zh-TW" sz="16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631" y="3872544"/>
                <a:ext cx="317500" cy="338554"/>
              </a:xfrm>
              <a:prstGeom prst="rect">
                <a:avLst/>
              </a:prstGeom>
              <a:blipFill>
                <a:blip r:embed="rId6"/>
                <a:stretch>
                  <a:fillRect r="-5769"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407920" y="3872544"/>
                <a:ext cx="45454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920" y="3872544"/>
                <a:ext cx="454547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/>
          <p:cNvCxnSpPr>
            <a:stCxn id="12" idx="6"/>
            <a:endCxn id="20" idx="1"/>
          </p:cNvCxnSpPr>
          <p:nvPr/>
        </p:nvCxnSpPr>
        <p:spPr>
          <a:xfrm flipV="1">
            <a:off x="5434896" y="4288181"/>
            <a:ext cx="34595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780851" y="3872544"/>
                <a:ext cx="1567422" cy="8312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TW" dirty="0" smtClean="0"/>
                  <a:t> fractional transform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851" y="3872544"/>
                <a:ext cx="1567422" cy="831273"/>
              </a:xfrm>
              <a:prstGeom prst="rect">
                <a:avLst/>
              </a:prstGeom>
              <a:blipFill>
                <a:blip r:embed="rId8"/>
                <a:stretch>
                  <a:fillRect b="-158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/>
          <p:cNvCxnSpPr>
            <a:stCxn id="20" idx="3"/>
            <a:endCxn id="23" idx="1"/>
          </p:cNvCxnSpPr>
          <p:nvPr/>
        </p:nvCxnSpPr>
        <p:spPr>
          <a:xfrm>
            <a:off x="7348273" y="4288181"/>
            <a:ext cx="345955" cy="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261872" y="3965014"/>
                <a:ext cx="13997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Encrypted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3965014"/>
                <a:ext cx="1399742" cy="646331"/>
              </a:xfrm>
              <a:prstGeom prst="rect">
                <a:avLst/>
              </a:prstGeom>
              <a:blipFill>
                <a:blip r:embed="rId9"/>
                <a:stretch>
                  <a:fillRect l="-3478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7694228" y="3965014"/>
                <a:ext cx="1434560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Decrypted </a:t>
                </a:r>
              </a:p>
              <a:p>
                <a:r>
                  <a:rPr lang="en-US" altLang="zh-TW" dirty="0" smtClean="0"/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228" y="3965014"/>
                <a:ext cx="1434560" cy="669992"/>
              </a:xfrm>
              <a:prstGeom prst="rect">
                <a:avLst/>
              </a:prstGeom>
              <a:blipFill>
                <a:blip r:embed="rId10"/>
                <a:stretch>
                  <a:fillRect l="-3390" t="-4545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8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Decryption of </a:t>
            </a:r>
            <a:r>
              <a:rPr lang="en-US" altLang="zh-TW" dirty="0" smtClean="0"/>
              <a:t>second </a:t>
            </a:r>
            <a:r>
              <a:rPr lang="en-US" altLang="zh-TW" dirty="0"/>
              <a:t>method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groupCh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dirty="0" smtClean="0"/>
                  <a:t>   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                                                    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(∙)]}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groupChr>
                      <m:groupChrPr>
                        <m:chr m:val="→"/>
                        <m:vertJc m:val="bot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groupCh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is a phase </a:t>
                </a:r>
                <a:r>
                  <a:rPr lang="en-US" altLang="zh-TW" dirty="0" smtClean="0"/>
                  <a:t>function</a:t>
                </a:r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2904701" y="3872547"/>
            <a:ext cx="1567422" cy="8312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a’th</a:t>
            </a:r>
            <a:r>
              <a:rPr lang="en-US" altLang="zh-TW" dirty="0" smtClean="0"/>
              <a:t> order fractional transform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endCxn id="9" idx="1"/>
          </p:cNvCxnSpPr>
          <p:nvPr/>
        </p:nvCxnSpPr>
        <p:spPr>
          <a:xfrm>
            <a:off x="2477367" y="4288183"/>
            <a:ext cx="427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流程圖: 匯合連接點 11"/>
          <p:cNvSpPr/>
          <p:nvPr/>
        </p:nvSpPr>
        <p:spPr>
          <a:xfrm>
            <a:off x="5145419" y="3981860"/>
            <a:ext cx="612648" cy="612648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stCxn id="9" idx="3"/>
            <a:endCxn id="12" idx="2"/>
          </p:cNvCxnSpPr>
          <p:nvPr/>
        </p:nvCxnSpPr>
        <p:spPr>
          <a:xfrm>
            <a:off x="4472123" y="4288184"/>
            <a:ext cx="673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904701" y="3872547"/>
                <a:ext cx="1567422" cy="8312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TW" dirty="0" smtClean="0"/>
                  <a:t> fractional transform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701" y="3872547"/>
                <a:ext cx="1567422" cy="831273"/>
              </a:xfrm>
              <a:prstGeom prst="rect">
                <a:avLst/>
              </a:prstGeom>
              <a:blipFill>
                <a:blip r:embed="rId3"/>
                <a:stretch>
                  <a:fillRect b="-158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668032" y="5340927"/>
                <a:ext cx="1567422" cy="8312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Phase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032" y="5340927"/>
                <a:ext cx="1567422" cy="831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>
            <a:stCxn id="15" idx="0"/>
            <a:endCxn id="12" idx="4"/>
          </p:cNvCxnSpPr>
          <p:nvPr/>
        </p:nvCxnSpPr>
        <p:spPr>
          <a:xfrm flipV="1">
            <a:off x="5451743" y="4594508"/>
            <a:ext cx="0" cy="746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513816" y="3872547"/>
                <a:ext cx="640137" cy="34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TW" sz="16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16" y="3872547"/>
                <a:ext cx="640137" cy="342466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>
            <a:stCxn id="12" idx="6"/>
            <a:endCxn id="19" idx="1"/>
          </p:cNvCxnSpPr>
          <p:nvPr/>
        </p:nvCxnSpPr>
        <p:spPr>
          <a:xfrm>
            <a:off x="5758067" y="4288184"/>
            <a:ext cx="673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431363" y="3872547"/>
                <a:ext cx="1567422" cy="8312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TW" dirty="0" smtClean="0"/>
                  <a:t> fractional transform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363" y="3872547"/>
                <a:ext cx="1567422" cy="831273"/>
              </a:xfrm>
              <a:prstGeom prst="rect">
                <a:avLst/>
              </a:prstGeom>
              <a:blipFill>
                <a:blip r:embed="rId6"/>
                <a:stretch>
                  <a:fillRect b="-158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/>
          <p:cNvCxnSpPr>
            <a:stCxn id="19" idx="3"/>
            <a:endCxn id="22" idx="1"/>
          </p:cNvCxnSpPr>
          <p:nvPr/>
        </p:nvCxnSpPr>
        <p:spPr>
          <a:xfrm>
            <a:off x="7998785" y="4288184"/>
            <a:ext cx="345955" cy="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261872" y="3965012"/>
                <a:ext cx="12927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Encrypted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function </a:t>
                </a:r>
              </a:p>
              <a:p>
                <a:r>
                  <a:rPr lang="en-US" altLang="zh-TW" dirty="0" smtClean="0"/>
                  <a:t>Conjugate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3965012"/>
                <a:ext cx="1292704" cy="1200329"/>
              </a:xfrm>
              <a:prstGeom prst="rect">
                <a:avLst/>
              </a:prstGeom>
              <a:blipFill>
                <a:blip r:embed="rId7"/>
                <a:stretch>
                  <a:fillRect l="-3774" t="-2538" r="-7547" b="-45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344740" y="3965017"/>
                <a:ext cx="1434560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Decrypted </a:t>
                </a:r>
              </a:p>
              <a:p>
                <a:r>
                  <a:rPr lang="en-US" altLang="zh-TW" dirty="0" smtClean="0"/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740" y="3965017"/>
                <a:ext cx="1434560" cy="669992"/>
              </a:xfrm>
              <a:prstGeom prst="rect">
                <a:avLst/>
              </a:prstGeom>
              <a:blipFill>
                <a:blip r:embed="rId8"/>
                <a:stretch>
                  <a:fillRect l="-3830" t="-4545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5749533" y="3872547"/>
                <a:ext cx="640137" cy="34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TW" sz="16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533" y="3872547"/>
                <a:ext cx="640137" cy="342466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4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Encrypted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21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b="0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</a:rPr>
                  <a:t>Apply product and convolution theorems for the fractional </a:t>
                </a:r>
                <a:r>
                  <a:rPr lang="en-US" altLang="zh-TW" dirty="0">
                    <a:latin typeface="Cambria Math" panose="02040503050406030204" pitchFamily="18" charset="0"/>
                  </a:rPr>
                  <a:t>F</a:t>
                </a:r>
                <a:r>
                  <a:rPr lang="en-US" altLang="zh-TW" dirty="0" smtClean="0">
                    <a:latin typeface="Cambria Math" panose="02040503050406030204" pitchFamily="18" charset="0"/>
                  </a:rPr>
                  <a:t>ourier transform</a:t>
                </a:r>
                <a:endParaRPr lang="en-US" altLang="zh-TW" dirty="0">
                  <a:latin typeface="Cambria Math" panose="02040503050406030204" pitchFamily="18" charset="0"/>
                </a:endParaRPr>
              </a:p>
              <a:p>
                <a:r>
                  <a:rPr lang="en-US" altLang="zh-TW" b="0" dirty="0" smtClean="0">
                    <a:latin typeface="Cambria Math" panose="02040503050406030204" pitchFamily="18" charset="0"/>
                  </a:rPr>
                  <a:t>The encrypted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b="0" dirty="0" smtClean="0">
                    <a:latin typeface="Cambria Math" panose="02040503050406030204" pitchFamily="18" charset="0"/>
                  </a:rPr>
                  <a:t>is a stationary white noise.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TM03457515[[fn=檢視]]</Template>
  <TotalTime>363</TotalTime>
  <Words>221</Words>
  <Application>Microsoft Office PowerPoint</Application>
  <PresentationFormat>寬螢幕</PresentationFormat>
  <Paragraphs>107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Helvetica Neue</vt:lpstr>
      <vt:lpstr>新細明體</vt:lpstr>
      <vt:lpstr>Arial</vt:lpstr>
      <vt:lpstr>Calibri</vt:lpstr>
      <vt:lpstr>Cambria Math</vt:lpstr>
      <vt:lpstr>Century Schoolbook</vt:lpstr>
      <vt:lpstr>Wingdings 2</vt:lpstr>
      <vt:lpstr>View</vt:lpstr>
      <vt:lpstr>Double random fractional Fourier-domain encoding for optical security</vt:lpstr>
      <vt:lpstr>Outline</vt:lpstr>
      <vt:lpstr>Fractional Fourier transform of a’th-order </vt:lpstr>
      <vt:lpstr>Some case and property of a’th-order fractional Fourier transform</vt:lpstr>
      <vt:lpstr>Notation</vt:lpstr>
      <vt:lpstr>Encryption</vt:lpstr>
      <vt:lpstr>Decryption of first method</vt:lpstr>
      <vt:lpstr>Decryption of second method</vt:lpstr>
      <vt:lpstr>Encrypted function ξ^e (x_b) </vt:lpstr>
      <vt:lpstr>PowerPoint 簡報</vt:lpstr>
      <vt:lpstr>Optical implementation</vt:lpstr>
      <vt:lpstr>Numerical Simulation Result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random fractional Fourier-domain encoding for optical security</dc:title>
  <dc:creator>user</dc:creator>
  <cp:lastModifiedBy>user</cp:lastModifiedBy>
  <cp:revision>22</cp:revision>
  <dcterms:created xsi:type="dcterms:W3CDTF">2018-10-03T04:13:09Z</dcterms:created>
  <dcterms:modified xsi:type="dcterms:W3CDTF">2018-10-24T10:31:29Z</dcterms:modified>
</cp:coreProperties>
</file>