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8" r:id="rId4"/>
    <p:sldId id="274" r:id="rId5"/>
    <p:sldId id="275" r:id="rId6"/>
    <p:sldId id="276" r:id="rId7"/>
    <p:sldId id="277" r:id="rId8"/>
    <p:sldId id="278" r:id="rId9"/>
    <p:sldId id="282" r:id="rId10"/>
    <p:sldId id="280" r:id="rId11"/>
    <p:sldId id="283" r:id="rId12"/>
    <p:sldId id="284" r:id="rId13"/>
    <p:sldId id="285" r:id="rId14"/>
    <p:sldId id="261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81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9" r:id="rId36"/>
    <p:sldId id="299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8751-625D-4AA2-A328-B5D34C07A52A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89DA0-ABF5-4822-BE64-FAE8AA114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4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23224-F63D-41F1-B853-E30B1BD9D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62B95E9-F552-49C9-90F6-CB6417F66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C2054C-347A-44DB-9BB7-2013D30C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D014A1-2BA0-4697-90B5-6D120205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29C484-F400-4EB0-A439-F4868845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95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7832A-9AEB-4FE9-B18F-ECA94BF0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73A79D7-66EF-44CA-9725-A71C42473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826402-0721-4FE6-842B-ABEF6A9A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3FDED4-6983-43AF-95D2-CE41BD41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1B51C3-DED6-4A13-9462-2DBD0A8B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71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6E12366-083A-4E6B-AD38-4CEC87967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004FC9-91F9-4E32-AA66-E13BC2D04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0B5132-4643-4D57-B969-32385CCA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347F70-90D9-47F9-8989-CDE7CCD6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3757BC-A03F-4C2D-9AED-4E11282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8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35D5C-108D-4360-9467-A1B31435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3A580-E850-4319-B068-F45F6D5A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97A3CB-581B-4DAB-BD40-F9B7AA50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A1737F-17C2-4824-B803-6BEF9CC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5E9566-1C68-45B5-8E0F-A08DA5E4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80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307951-3F3C-4849-9CCA-8D77F788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245402-DED3-4CA1-B59C-80CDF4B1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80DC2B-892C-49FB-9CD4-A83D501F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4/2/2024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F9AD7D-69D1-44EA-970B-2EA43483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CFD439-9321-428F-BEAE-4F295AB0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82101C-592B-4E5E-BD6F-FCE06CF040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23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FCE7E-F259-4C63-9676-4CA77B12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EE8B86-3E8E-4A45-8159-37225FDF7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7F98B5-8EC0-4AF9-9DF7-7CADB77F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172D7C-6E2D-4AD0-A045-55B730B2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A7B5B7-BC0A-40C3-BD49-922329ED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2D7BA8-C290-4F4B-9877-9152B983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5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A6788-54AD-4AFD-8926-83A1ABC3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35E74E-322B-49F0-934A-25F9A74CF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5BF306-D280-4047-BA88-CACDDD9F4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065F53-84BD-4C24-B692-0696C9101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B9C666-5B16-45CD-BEE2-6E85DDA6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4F681B-FEB3-4DE0-80DF-34E3D6FB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2EF9E2F-D90E-4542-B800-B305FFB5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3EC18D-9C96-4C1C-AD79-AE55344B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7D7A8-D206-49E6-BE62-F2C5A54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DC5179-C9C5-411E-9D52-1993D9B6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BA0FD1-5729-4D9F-972E-FFBD96AB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70552D-732D-4882-93DA-88B177FF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4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09BC524-E105-4E2C-8A74-456049E4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52A7C4-5ACE-48B4-B800-2F503F7B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5E72B6-7C5A-4E6D-BD3B-2D7A9554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3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8B9387-6E5E-439E-A943-B9313BD5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94C0C7-B0C0-4768-8BAD-38F8E8AA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77ED82-247D-43C6-ACCE-1665F4B47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C9A27D-44A6-43C5-93AA-B898ACB4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B713D7-4156-4529-89BE-947A28EA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033288-6389-47E4-9D57-5DE551C4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29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EB1DEA-2EAA-4E5E-8E23-99B08743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01AC0DA-2ABD-4B7B-8D5C-E44814B2A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C38CA2-AC28-4D11-BFDD-04A809D8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8397DA-BAF4-4CAA-A255-5D7554C8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F6A793-0FD6-4DC5-802F-D119A787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2A92E9-8056-4C69-8404-D5824D9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4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FC06C1D-251D-467C-99B7-5544F4FE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500508-6682-4494-A349-A5E733BF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DD13AF-CC0D-407B-819C-30AF0E6F7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77F0C9-6B56-4786-874B-875DABF5C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08350D-36FC-4808-B311-B3EEF7AA7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101C-592B-4E5E-BD6F-FCE06CF04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9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0" Type="http://schemas.openxmlformats.org/officeDocument/2006/relationships/image" Target="../media/image17.png"/><Relationship Id="rId4" Type="http://schemas.openxmlformats.org/officeDocument/2006/relationships/image" Target="../media/image47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D11A95-B735-416D-94A7-36BFFBDAC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Estimation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3C33CA-907D-4700-A6D1-D60D73FB4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Rong Zhang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37B101-124C-4E9D-BC66-B6ECA56C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F25F8C-464F-4B9A-ADFB-54DA1335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3BC3E4B-FF9C-404E-A865-CFA41778EA1F}"/>
              </a:ext>
            </a:extLst>
          </p:cNvPr>
          <p:cNvSpPr txBox="1"/>
          <p:nvPr/>
        </p:nvSpPr>
        <p:spPr>
          <a:xfrm>
            <a:off x="4925647" y="598701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Advisor: Jian-Juan 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72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18691-320D-4091-9DBA-D6946774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UMVUE (2/5)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9DA93D-2E97-4347-88D5-69AD8F57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83C549-832C-478B-8E4C-B6D7DC51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035F707C-ECC3-4DA1-AB8D-80AF29D13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259828"/>
                  </p:ext>
                </p:extLst>
              </p:nvPr>
            </p:nvGraphicFramePr>
            <p:xfrm>
              <a:off x="2032000" y="1829990"/>
              <a:ext cx="8128000" cy="1325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Theorem.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distributed according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𝒫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and let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zh-TW" altLang="en-US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 sufficient for estimating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then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for every other estimator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sub>
                                <m:sup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𝕍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𝕍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sub>
                                    <m:sup>
                                      <m:r>
                                        <a:rPr lang="en-US" altLang="zh-TW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TW" altLang="en-US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035F707C-ECC3-4DA1-AB8D-80AF29D13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259828"/>
                  </p:ext>
                </p:extLst>
              </p:nvPr>
            </p:nvGraphicFramePr>
            <p:xfrm>
              <a:off x="2032000" y="1829990"/>
              <a:ext cx="8128000" cy="1325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" t="-459" r="-150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表格 6">
            <a:extLst>
              <a:ext uri="{FF2B5EF4-FFF2-40B4-BE49-F238E27FC236}">
                <a16:creationId xmlns:a16="http://schemas.microsoft.com/office/drawing/2014/main" id="{E96445EE-45F8-44B9-BD2B-7AA660E11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73770"/>
              </p:ext>
            </p:extLst>
          </p:nvPr>
        </p:nvGraphicFramePr>
        <p:xfrm>
          <a:off x="2032000" y="3392488"/>
          <a:ext cx="8128000" cy="132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59227564"/>
                    </a:ext>
                  </a:extLst>
                </a:gridCol>
              </a:tblGrid>
              <a:tr h="1325562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Proof. Skip.</a:t>
                      </a:r>
                      <a:endParaRPr lang="zh-TW" altLang="en-US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12095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F825A0D4-3EEA-4CCA-935E-C044334E244A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723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04BE7-5764-46E5-B356-2D52CE6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UMVUE (3/5)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9574F-EE1E-4036-9BBA-9BB533A4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5"/>
          </a:xfrm>
        </p:spPr>
        <p:txBody>
          <a:bodyPr/>
          <a:lstStyle/>
          <a:p>
            <a:r>
              <a:rPr lang="en-US" altLang="zh-TW" dirty="0"/>
              <a:t>For demonstration, we first prove unbiasedness of two estimators: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66BD0F-88A9-4C61-8539-2DF21B79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2354B0-F206-4C9A-8900-5B5BE064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F1E2C921-99ED-4334-A066-C8422B751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169734"/>
                  </p:ext>
                </p:extLst>
              </p:nvPr>
            </p:nvGraphicFramePr>
            <p:xfrm>
              <a:off x="838199" y="2497137"/>
              <a:ext cx="10515599" cy="317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599">
                      <a:extLst>
                        <a:ext uri="{9D8B030D-6E8A-4147-A177-3AD203B41FA5}">
                          <a16:colId xmlns:a16="http://schemas.microsoft.com/office/drawing/2014/main" val="2789535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Unbiasedness: 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+…+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+…+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+…+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𝑉𝑎𝑟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0538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F1E2C921-99ED-4334-A066-C8422B751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169734"/>
                  </p:ext>
                </p:extLst>
              </p:nvPr>
            </p:nvGraphicFramePr>
            <p:xfrm>
              <a:off x="838199" y="2497137"/>
              <a:ext cx="10515599" cy="317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599">
                      <a:extLst>
                        <a:ext uri="{9D8B030D-6E8A-4147-A177-3AD203B41FA5}">
                          <a16:colId xmlns:a16="http://schemas.microsoft.com/office/drawing/2014/main" val="2789535573"/>
                        </a:ext>
                      </a:extLst>
                    </a:gridCol>
                  </a:tblGrid>
                  <a:tr h="3176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58" t="-958" r="-116" b="-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538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E11CF2-739D-4BC0-862E-B602E282D362}"/>
                  </a:ext>
                </a:extLst>
              </p:cNvPr>
              <p:cNvSpPr txBox="1"/>
              <p:nvPr/>
            </p:nvSpPr>
            <p:spPr>
              <a:xfrm>
                <a:off x="8170333" y="2593494"/>
                <a:ext cx="2833020" cy="689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E11CF2-739D-4BC0-862E-B602E282D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33" y="2593494"/>
                <a:ext cx="2833020" cy="689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6BF3C8E-553C-4F6A-BCFD-1E7776A882C1}"/>
                  </a:ext>
                </a:extLst>
              </p:cNvPr>
              <p:cNvSpPr txBox="1"/>
              <p:nvPr/>
            </p:nvSpPr>
            <p:spPr>
              <a:xfrm>
                <a:off x="838199" y="3989943"/>
                <a:ext cx="245823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6BF3C8E-553C-4F6A-BCFD-1E7776A88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989943"/>
                <a:ext cx="245823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E11C9659-B2A7-4581-A302-D78F0FA57E84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02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04BE7-5764-46E5-B356-2D52CE6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UMVUE (4/5)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DA9574F-EE1E-4036-9BBA-9BB533A49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36575"/>
              </a:xfrm>
            </p:spPr>
            <p:txBody>
              <a:bodyPr/>
              <a:lstStyle/>
              <a:p>
                <a:r>
                  <a:rPr lang="en-US" altLang="zh-TW" dirty="0"/>
                  <a:t>For demonstration, we use Normal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DA9574F-EE1E-4036-9BBA-9BB533A49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36575"/>
              </a:xfrm>
              <a:blipFill>
                <a:blip r:embed="rId2"/>
                <a:stretch>
                  <a:fillRect l="-1043" t="-17978" b="-20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66BD0F-88A9-4C61-8539-2DF21B79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2354B0-F206-4C9A-8900-5B5BE064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F1E2C921-99ED-4334-A066-C8422B751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603717"/>
                  </p:ext>
                </p:extLst>
              </p:nvPr>
            </p:nvGraphicFramePr>
            <p:xfrm>
              <a:off x="838199" y="2497137"/>
              <a:ext cx="10515599" cy="32689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599">
                      <a:extLst>
                        <a:ext uri="{9D8B030D-6E8A-4147-A177-3AD203B41FA5}">
                          <a16:colId xmlns:a16="http://schemas.microsoft.com/office/drawing/2014/main" val="2789535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Information Lower bound: The information of parameters can be estimated by maximizing likelihood,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𝜕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𝑓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𝒩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;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𝜇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</m:e>
                                                </m:func>
                                                <m:sSup>
                                                  <m:s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𝜕𝜇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𝜇</m:t>
                                                </m:r>
                                              </m:num>
                                              <m:den>
                                                <m:sSup>
                                                  <m:s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𝑛𝐼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func>
                                                  <m:func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𝑓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𝒩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;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𝜇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</m:e>
                                                </m:func>
                                                <m:sSup>
                                                  <m:s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𝜕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(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𝜎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𝑛𝐼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0538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F1E2C921-99ED-4334-A066-C8422B751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603717"/>
                  </p:ext>
                </p:extLst>
              </p:nvPr>
            </p:nvGraphicFramePr>
            <p:xfrm>
              <a:off x="838199" y="2497137"/>
              <a:ext cx="10515599" cy="32689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599">
                      <a:extLst>
                        <a:ext uri="{9D8B030D-6E8A-4147-A177-3AD203B41FA5}">
                          <a16:colId xmlns:a16="http://schemas.microsoft.com/office/drawing/2014/main" val="2789535573"/>
                        </a:ext>
                      </a:extLst>
                    </a:gridCol>
                  </a:tblGrid>
                  <a:tr h="326891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8" t="-931" r="-116" b="-3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538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43DB60CF-897D-4234-817C-31863101ABFC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00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9928E5-DA1C-4FEF-B01D-78E78209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UMVUE (5/5)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7CED007-C21F-4EDD-A4AE-41D12622F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942975"/>
              </a:xfrm>
            </p:spPr>
            <p:txBody>
              <a:bodyPr/>
              <a:lstStyle/>
              <a:p>
                <a:r>
                  <a:rPr lang="en-US" altLang="zh-TW" dirty="0"/>
                  <a:t>The results show that mean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not only are accurate but also no other estimators can provide more accurate estimations.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7CED007-C21F-4EDD-A4AE-41D12622F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942975"/>
              </a:xfrm>
              <a:blipFill>
                <a:blip r:embed="rId2"/>
                <a:stretch>
                  <a:fillRect l="-1043" t="-10323" r="-1159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B93B67-A559-4C5B-84E7-44E3EBF5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9B9C81-2CDA-43AA-8BCE-3EBE9385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091097-C5A1-46F1-8844-8714F472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00" y="2903537"/>
            <a:ext cx="3708000" cy="2781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4C8048-D1C2-4017-BCEB-E80C755CC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03537"/>
            <a:ext cx="3708000" cy="2781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FE6F698-B213-4D41-B629-FC76128F311A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2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877A8-5028-4803-B2CE-6BB0413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FDB04-88A5-4B73-9413-A5BE5EFF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Theoretical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</a:p>
          <a:p>
            <a:r>
              <a:rPr lang="en-US" altLang="zh-TW" dirty="0"/>
              <a:t>Applicable methods and Simulations</a:t>
            </a:r>
          </a:p>
          <a:p>
            <a:pPr lvl="1"/>
            <a:r>
              <a:rPr lang="en-US" altLang="zh-TW" dirty="0"/>
              <a:t>Markov-Chain-Monte-Carlo</a:t>
            </a:r>
          </a:p>
          <a:p>
            <a:pPr lvl="1"/>
            <a:r>
              <a:rPr lang="en-US" altLang="zh-TW" dirty="0"/>
              <a:t>Importance Sampling</a:t>
            </a:r>
          </a:p>
          <a:p>
            <a:pPr lvl="1"/>
            <a:r>
              <a:rPr lang="en-US" altLang="zh-TW" dirty="0"/>
              <a:t>Reparameterization</a:t>
            </a:r>
          </a:p>
          <a:p>
            <a:pPr lvl="1"/>
            <a:r>
              <a:rPr lang="en-US" altLang="zh-TW" dirty="0"/>
              <a:t>Variational Inference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1DB865-73EE-4521-BE42-D85139AE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E47889-AFC1-49B7-9168-6FFEB036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41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C0DB7-C2F8-430A-9AAA-DB53A91C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Markov-Chain-Monte-Carlo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21B71F-FB0C-4DBC-A1F6-42210A0B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Note that Markov-Chain-Monte-Carlo (MCMC) is </a:t>
            </a:r>
            <a:r>
              <a:rPr lang="en-US" altLang="zh-TW" i="1" dirty="0"/>
              <a:t>not</a:t>
            </a:r>
            <a:r>
              <a:rPr lang="en-US" altLang="zh-TW" dirty="0"/>
              <a:t> a certain method, it’s a characteristic of a process that follows Markov’s Chain properties, where the current sampling only depends on previous one.</a:t>
            </a:r>
          </a:p>
          <a:p>
            <a:r>
              <a:rPr lang="en-US" altLang="zh-TW" dirty="0"/>
              <a:t>A classic method that applies MCMC is </a:t>
            </a:r>
            <a:r>
              <a:rPr lang="en-US" altLang="zh-TW" i="1" dirty="0"/>
              <a:t>Gibbs-sampling</a:t>
            </a:r>
            <a:r>
              <a:rPr lang="en-US" altLang="zh-TW" dirty="0"/>
              <a:t>, where we can observe target distribution by obtaining it’s conditional distributions.</a:t>
            </a:r>
          </a:p>
          <a:p>
            <a:r>
              <a:rPr lang="en-US" altLang="zh-TW" dirty="0"/>
              <a:t>Note that this is different from Bayes estimator where we set a prior knowledge to obtain our targets.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E4E98E-8AB5-4046-AC4F-FBEFDAD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7DF3927-32FF-45E5-A2A3-52264B69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653B94-9D42-481A-82C8-5952A7A31B66}"/>
              </a:ext>
            </a:extLst>
          </p:cNvPr>
          <p:cNvSpPr txBox="1"/>
          <p:nvPr/>
        </p:nvSpPr>
        <p:spPr>
          <a:xfrm>
            <a:off x="2807503" y="5899964"/>
            <a:ext cx="6576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Andrieu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(2008). A tutorial on adaptive MCMC.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computing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343-373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4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CAB17-BF34-42D3-87EE-7999EC21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Gibbs-Sampling (1/2)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75CEEB-2F8E-4E9C-BA52-D257DDC80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This method is applied on those Joint distributions with difficult sampling, 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 advantage is we only need to know the conditional probability of a joint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, with enough iterations we can obtain an accurate sampling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Due to its Markov Chain property, the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only relies on current conditional probability, which simplifies the sampling process.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75CEEB-2F8E-4E9C-BA52-D257DDC80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E559B6-709E-4A74-A90F-305D78DD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AEAEB4-7EFF-454A-8864-F1779B93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A47B0E-D1BE-44AC-AB81-C17C538FBD1C}"/>
              </a:ext>
            </a:extLst>
          </p:cNvPr>
          <p:cNvSpPr txBox="1"/>
          <p:nvPr/>
        </p:nvSpPr>
        <p:spPr>
          <a:xfrm>
            <a:off x="2614694" y="5899964"/>
            <a:ext cx="696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Casella, G., &amp; George, E. I. (1992). Explaining the Gibbs sampler.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Statistician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167-174.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CC63E-393A-4016-BA80-E8A940CC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Gibbs-Sampling (2/2)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DF7BABB-6501-4FF6-B991-31F021555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 a joint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=0.8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=0.6,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=0.8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Then for Gibbs-Sampler,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In this case, we are sampling from a bivariate normal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(1−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DF7BABB-6501-4FF6-B991-31F021555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6432E4-B3FD-48AA-B255-55212782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4/2/2024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F9F2E62-54BA-47F7-AD9C-AAB5532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05015B9-17C9-4CBC-8409-CA0C70AD8860}"/>
              </a:ext>
            </a:extLst>
          </p:cNvPr>
          <p:cNvGrpSpPr/>
          <p:nvPr/>
        </p:nvGrpSpPr>
        <p:grpSpPr>
          <a:xfrm>
            <a:off x="4241999" y="1825625"/>
            <a:ext cx="3708001" cy="3947107"/>
            <a:chOff x="2686049" y="676275"/>
            <a:chExt cx="3708001" cy="394710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A15E532-BB0F-4D76-9934-865FBFC2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0" y="676275"/>
              <a:ext cx="3708000" cy="2993330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84C6814-A706-4546-8738-F3A828AE314F}"/>
                </a:ext>
              </a:extLst>
            </p:cNvPr>
            <p:cNvSpPr txBox="1"/>
            <p:nvPr/>
          </p:nvSpPr>
          <p:spPr>
            <a:xfrm>
              <a:off x="2686049" y="3977051"/>
              <a:ext cx="3708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Fig: Gibbs-Sampling of a bivariate normal distribution.</a:t>
              </a:r>
              <a:endParaRPr lang="zh-TW" altLang="en-US" dirty="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FFFEA30-68D2-49AF-A2B0-A8C862C29F6A}"/>
              </a:ext>
            </a:extLst>
          </p:cNvPr>
          <p:cNvSpPr txBox="1"/>
          <p:nvPr/>
        </p:nvSpPr>
        <p:spPr>
          <a:xfrm>
            <a:off x="2614694" y="5899964"/>
            <a:ext cx="696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Casella, G., &amp; George, E. I. (1992). Explaining the Gibbs sampler.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Statistician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167-174.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17F33-EA8B-41D2-8A08-41B175F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 Sampling (1/4)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256DE5-180F-4F99-A779-993D0643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Importance Sampling is an effective method of measuring events that are closed to </a:t>
            </a:r>
            <a:r>
              <a:rPr lang="en-US" altLang="zh-TW" i="1" dirty="0"/>
              <a:t>“almost never”.</a:t>
            </a:r>
          </a:p>
          <a:p>
            <a:r>
              <a:rPr lang="en-US" altLang="zh-TW" dirty="0"/>
              <a:t>Monte-Carlo can estimate every events with large enough observations, however, if an event </a:t>
            </a:r>
            <a:r>
              <a:rPr lang="en-US" altLang="zh-TW" i="1" dirty="0"/>
              <a:t>“almost never”</a:t>
            </a:r>
            <a:r>
              <a:rPr lang="en-US" altLang="zh-TW" dirty="0"/>
              <a:t> happens, then applying Monte-Carlo may be inefficient.</a:t>
            </a:r>
          </a:p>
          <a:p>
            <a:r>
              <a:rPr lang="en-US" altLang="zh-TW" dirty="0"/>
              <a:t>Importance Sampling applies weights with a </a:t>
            </a:r>
            <a:r>
              <a:rPr lang="en-US" altLang="zh-TW" i="1" dirty="0"/>
              <a:t>“comparably easier”</a:t>
            </a:r>
            <a:r>
              <a:rPr lang="en-US" altLang="zh-TW" dirty="0"/>
              <a:t> sampling to estimate events from original sampling.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B9E695-1435-4290-B05F-0948C376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62A474-A7BD-48E8-A66D-8F40625B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45A81B-403E-4A6F-AB40-B836CE673A04}"/>
              </a:ext>
            </a:extLst>
          </p:cNvPr>
          <p:cNvSpPr txBox="1"/>
          <p:nvPr/>
        </p:nvSpPr>
        <p:spPr>
          <a:xfrm>
            <a:off x="3197931" y="5899964"/>
            <a:ext cx="5796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Neal, R. M. (2001). Annealed importance sampling.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computing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125-139.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4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D681FF-0A16-4349-9DFB-E8E2260D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 Sampling (2/4)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DAB34ED-57B1-4FB5-BFEB-B3634A2A4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To estimate an event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with Monte-Carlo,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However, directly obtaining the event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/>
                  <a:t> may not be easy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may never happen, that is, sampling from an easier event and applying weights for importance is effective.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DAB34ED-57B1-4FB5-BFEB-B3634A2A4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306CE1-740F-44DA-849A-97DD45BC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AA516F-A330-495F-AA51-DB16EF4B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B1950A-40D8-4322-8B6F-592D6BD29CA0}"/>
              </a:ext>
            </a:extLst>
          </p:cNvPr>
          <p:cNvSpPr txBox="1"/>
          <p:nvPr/>
        </p:nvSpPr>
        <p:spPr>
          <a:xfrm>
            <a:off x="3197931" y="5899964"/>
            <a:ext cx="5796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Neal, R. M. (2001). Annealed importance sampling.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computing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125-139.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0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877A8-5028-4803-B2CE-6BB0413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FDB04-88A5-4B73-9413-A5BE5EFF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Theoretical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Applicable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1DB865-73EE-4521-BE42-D85139AE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E47889-AFC1-49B7-9168-6FFEB036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5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A749D8-F777-4B47-AE28-1800F9A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 Sampling (3/4)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86080C-E13A-47C1-AF73-97DE68A10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To demonstrate this, we can estimate an event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/>
                  <a:t> from sampling normal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altLang="zh-TW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r>
                  <a:rPr lang="en-US" altLang="zh-TW" dirty="0"/>
                  <a:t>, the probability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unlikely to happen which has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0.135%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That is, applying Monte-Carlo to sample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may take significantly large numbers of observations to acquire accurate estimations.</a:t>
                </a:r>
              </a:p>
              <a:p>
                <a:r>
                  <a:rPr lang="en-US" altLang="zh-TW" dirty="0"/>
                  <a:t>We can apply a sampling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US" altLang="zh-TW" dirty="0"/>
                  <a:t>, which samples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more likely to happen,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86080C-E13A-47C1-AF73-97DE68A10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68F1CD-A598-4937-AD31-39F1020D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77D43F-EC15-49D6-AD07-0B8DB7AB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A3BFFC6-AC02-4EEA-8BC4-FB0BC88B4CEF}"/>
              </a:ext>
            </a:extLst>
          </p:cNvPr>
          <p:cNvSpPr txBox="1"/>
          <p:nvPr/>
        </p:nvSpPr>
        <p:spPr>
          <a:xfrm>
            <a:off x="3197931" y="6176963"/>
            <a:ext cx="5796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Neal, R. M. (2001). Annealed importance sampling.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computing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125-139.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60B9BC-1F85-46C4-95AD-E206FB0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 Sampling (4/4)</a:t>
            </a:r>
            <a:endParaRPr lang="zh-TW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692D8551-DC29-4F08-B318-CDE21271B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404580"/>
              </p:ext>
            </p:extLst>
          </p:nvPr>
        </p:nvGraphicFramePr>
        <p:xfrm>
          <a:off x="905933" y="2872740"/>
          <a:ext cx="10515600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9777401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38628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9086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689849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1218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Iterations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0.135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71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Monte-Carlo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0.148</a:t>
                      </a:r>
                      <a:endParaRPr lang="zh-TW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75674"/>
                  </a:ext>
                </a:extLst>
              </a:tr>
            </a:tbl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990A18-A9C3-4DFF-A251-CAB08D68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B7D7E2-0C1E-4C5B-B4CF-ABE09925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FA4A35-3045-41D7-95F2-88E478CADDCF}"/>
              </a:ext>
            </a:extLst>
          </p:cNvPr>
          <p:cNvSpPr txBox="1"/>
          <p:nvPr/>
        </p:nvSpPr>
        <p:spPr>
          <a:xfrm>
            <a:off x="3197931" y="5899964"/>
            <a:ext cx="5796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Neal, R. M. (2001). Annealed importance sampling.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computing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125-139.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8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479AB-2C41-4B10-AF29-54DCB21A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(1/7)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0AD882-1FA6-401E-A42E-4AC7D6BF2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Reparameterization is a technique for simplifying sampling process, which is not easy to obtain properties such as gradient.</a:t>
            </a:r>
          </a:p>
          <a:p>
            <a:r>
              <a:rPr lang="en-US" altLang="zh-TW" dirty="0"/>
              <a:t>Randomness is a powerful tool to represent uncertainties, however, it’s not suitable for optimizing and regression tasks.</a:t>
            </a:r>
          </a:p>
          <a:p>
            <a:r>
              <a:rPr lang="en-US" altLang="zh-TW" dirty="0"/>
              <a:t>To resolve this issue, a “decisive” approach for representing sampling is developed for problems such as optimization.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5C1EBE-3CDA-4560-8AA9-4076BFEC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4/2/2024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34DD4B-19BA-42F4-8634-FFBAB3D4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7138A9-6DA5-4204-A7A5-C85987443A7B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4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E3DA0-45E1-4007-8B67-A96C8940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(2/7)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8FFBB1-5096-496F-9712-7EFB2293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84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 table shows how to </a:t>
            </a:r>
            <a:r>
              <a:rPr lang="en-US" altLang="zh-TW" dirty="0" err="1"/>
              <a:t>reparameterize</a:t>
            </a:r>
            <a:r>
              <a:rPr lang="en-US" altLang="zh-TW" dirty="0"/>
              <a:t> certain sampling: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1E7FB6-2912-4BA4-B675-0E5E7C7F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0969AE-DD04-4E46-8120-8A0BD4D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E5222DEC-FE10-4E78-A4D5-960B51FD1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205989"/>
                  </p:ext>
                </p:extLst>
              </p:nvPr>
            </p:nvGraphicFramePr>
            <p:xfrm>
              <a:off x="2032000" y="2429404"/>
              <a:ext cx="8128000" cy="416623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390497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2135370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Samples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Reparameterization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2143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𝒩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𝒩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82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Exp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977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0938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2538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  <m:r>
                                  <a:rPr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942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Rayleigh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  <m:func>
                                      <m:func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213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𝒩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=1,…,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8666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E5222DEC-FE10-4E78-A4D5-960B51FD1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205989"/>
                  </p:ext>
                </p:extLst>
              </p:nvPr>
            </p:nvGraphicFramePr>
            <p:xfrm>
              <a:off x="2032000" y="2429404"/>
              <a:ext cx="8128000" cy="416623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390497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2135370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Samples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Reparameterization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2143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08197" r="-100150" b="-9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108197" r="-150" b="-9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82296"/>
                      </a:ext>
                    </a:extLst>
                  </a:tr>
                  <a:tr h="61239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27000" r="-100150" b="-4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127000" r="-150" b="-4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77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72131" r="-100150" b="-6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372131" r="-150" b="-6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0938275"/>
                      </a:ext>
                    </a:extLst>
                  </a:tr>
                  <a:tr h="56121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13043" r="-100150" b="-338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313043" r="-150" b="-338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2538608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80000" r="-100150" b="-2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380000" r="-150" b="-2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942362"/>
                      </a:ext>
                    </a:extLst>
                  </a:tr>
                  <a:tr h="40360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727273" r="-100150" b="-2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727273" r="-150" b="-219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213708"/>
                      </a:ext>
                    </a:extLst>
                  </a:tr>
                  <a:tr h="86842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81818" r="-10015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381818" r="-15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86669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849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3876F-367A-4953-AEA4-EA677F02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(3/7)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0CA0DD0-DDA5-4E73-99D7-E34148A72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16" y="1847850"/>
            <a:ext cx="3361033" cy="4351338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421852-6F04-4968-A62F-FEB6F0CE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F6C0FD-7AF2-46FF-9543-C1A17958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40D39A-0790-45CC-B000-493DE6B1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5" y="1762443"/>
            <a:ext cx="3479800" cy="4436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F483206-19E8-4F2B-8465-CF0C58CEE510}"/>
                  </a:ext>
                </a:extLst>
              </p:cNvPr>
              <p:cNvSpPr txBox="1"/>
              <p:nvPr/>
            </p:nvSpPr>
            <p:spPr>
              <a:xfrm>
                <a:off x="2472265" y="1663184"/>
                <a:ext cx="256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F483206-19E8-4F2B-8465-CF0C58CEE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5" y="1663184"/>
                <a:ext cx="256540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13AE18E-69CE-4487-8DA6-60A98DBA98FF}"/>
                  </a:ext>
                </a:extLst>
              </p:cNvPr>
              <p:cNvSpPr txBox="1"/>
              <p:nvPr/>
            </p:nvSpPr>
            <p:spPr>
              <a:xfrm>
                <a:off x="6299318" y="1522792"/>
                <a:ext cx="3361033" cy="40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13AE18E-69CE-4487-8DA6-60A98DBA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18" y="1522792"/>
                <a:ext cx="3361033" cy="407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92CDAAFE-1494-4F22-B3A0-D670AB5A6751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8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9DB05-7D31-4949-A6E7-C8FF4C97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(4/7)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D98B74-7EEE-43CE-A708-497DFA8AC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altLang="zh-TW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b="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Rayleigh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D98B74-7EEE-43CE-A708-497DFA8AC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6E76B5-A2AB-4FB0-BDAE-BA774F4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4347CF-D579-4113-A8A2-8BA2FA8D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C6B3D2D-212F-49F6-A170-FA1BA7D0D434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0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1289CC-1109-4992-A466-BFD909F7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(5/7)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0A2C93-AE30-4374-BAB5-7687F0058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Suppose we have a destination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and we want to optimize 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step random walk process 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 evaluation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0A2C93-AE30-4374-BAB5-7687F0058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70F8B7-1277-4360-B14B-56B815D8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05FB9ED-321C-46FB-9994-0E63AFF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439C485-E676-4C59-836B-28A9F4A9F237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63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3906B-906D-4D7B-9BFD-26C527EC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(6/7)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B8A3925-24F5-4FE8-BD2A-049ABB01D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To optimize this, we can use gradient descent: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 gradient of sampling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based on parameter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𝜕𝜎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Then we have final gradient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by chain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B8A3925-24F5-4FE8-BD2A-049ABB01D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A5F356-6B7F-4072-AB19-B23E3FE2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FBEE03-9B34-4458-849F-60887DDD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AFE0E6-BD90-4EBB-BCC4-2BFF84BCB454}"/>
              </a:ext>
            </a:extLst>
          </p:cNvPr>
          <p:cNvSpPr txBox="1"/>
          <p:nvPr/>
        </p:nvSpPr>
        <p:spPr>
          <a:xfrm>
            <a:off x="838200" y="594613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80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2391B-02F2-4AAB-86C5-90374FD2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Reparameterization (7/7)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DA1B2F-2064-46A4-8EAE-A0B2540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8908"/>
          </a:xfrm>
        </p:spPr>
        <p:txBody>
          <a:bodyPr/>
          <a:lstStyle/>
          <a:p>
            <a:r>
              <a:rPr lang="en-US" altLang="zh-TW" dirty="0"/>
              <a:t>Based on the equations, we can construct the model: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60391E-4971-444F-8DD8-17EAE871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F8F0A9-AA38-4927-8826-047A6CF0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BA5E24-3941-45EB-8873-408D16F3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00" y="2539470"/>
            <a:ext cx="3708000" cy="28934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0917A9-0092-47D5-80D1-CFFB6B30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00" y="2539470"/>
            <a:ext cx="3708000" cy="297369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536B6CC-B048-48F9-943E-30D132B16AAF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 (2016). Weight normalization: A simple reparameterization to accelerate training of deep neural networks.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3EE1A6-9786-4FAE-A22E-87C84238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Variational Inference (1/4)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212C00-A831-4B36-9717-3F538A6B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Variational Inference</a:t>
            </a:r>
            <a:r>
              <a:rPr lang="zh-TW" altLang="en-US" dirty="0"/>
              <a:t> </a:t>
            </a:r>
            <a:r>
              <a:rPr lang="en-US" altLang="zh-TW" dirty="0"/>
              <a:t>is a common technique of approximating optimization or estimation by converging randomness.</a:t>
            </a:r>
          </a:p>
          <a:p>
            <a:r>
              <a:rPr lang="en-US" altLang="zh-TW" dirty="0"/>
              <a:t>The classic example of Variational Inference is Bayesian model, which uses prior knowledge to predict empirical knowledge.</a:t>
            </a:r>
          </a:p>
          <a:p>
            <a:r>
              <a:rPr lang="en-US" altLang="zh-TW" dirty="0"/>
              <a:t>The advanced example is Variational Auto-Encoder (VAE) in machine learning, which approaches target distribution by certain losses.</a:t>
            </a:r>
          </a:p>
          <a:p>
            <a:r>
              <a:rPr lang="en-US" altLang="zh-TW" dirty="0"/>
              <a:t>This method nowadays usually combines with Reparameterization due to the convenience of representing randomness.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D2C727-BFD4-4DB9-AE87-1EAC5A84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5624C06-0EB5-4DDF-9A42-A3B7ED2D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26DB2B-CD1C-4F93-9BA9-747280196D3D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Blei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M.,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Kucukelbir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&amp; McAuliffe, J. D. (2017). Variational inference: A review for statisticians.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American statistical Association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(518), 859-877.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4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CFF48-3B57-497F-A5B4-5EE263A6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35653C-7CED-450C-8DC6-160057A7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Dealing with prior knowledge in Probability Theory and Stochastic Processes is different from implementation, which is empirical knowledge.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4282C0-8170-4CAA-A6E6-D1C979E1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206714-1257-4AF3-80AA-BFE3691A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1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000AE-9D46-4600-A1F5-41AD078F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Variational Inference (2/4)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C0C7F-2303-4219-8CA3-62F8C88D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One example of Variational Inference is KL-divergence, which measures the difference between two distributions, this KPI is commonly used in several models.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1" dirty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To further simplify this, we can assume both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Normal: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C0C7F-2303-4219-8CA3-62F8C88D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B5291E-74DF-4FF2-A1D1-006831AB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A5555C-4AFF-49D1-BA7E-3426725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7442E0-AAC4-41B4-BC8A-60693F3C406E}"/>
              </a:ext>
            </a:extLst>
          </p:cNvPr>
          <p:cNvSpPr txBox="1"/>
          <p:nvPr/>
        </p:nvSpPr>
        <p:spPr>
          <a:xfrm>
            <a:off x="838201" y="5851158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P.,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Welling, M. (2015). Variational dropout and the local reparameterization trick.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03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B1E76-8588-4068-AD63-8D6C2398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Variational Inference (3/4)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4B2E18-C1DC-4078-856E-765C706F4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practice, KL-divergence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Which we can easily obtain the derivatives of empirical knowledge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4B2E18-C1DC-4078-856E-765C706F4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E83842-6EB3-49C3-8569-231229F6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580085-46E3-41D8-8478-54CF43F6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514E8B-8B35-4306-A19D-D0842F28FD78}"/>
              </a:ext>
            </a:extLst>
          </p:cNvPr>
          <p:cNvSpPr txBox="1"/>
          <p:nvPr/>
        </p:nvSpPr>
        <p:spPr>
          <a:xfrm>
            <a:off x="838201" y="5851158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P.,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Welling, M. (2015). Variational dropout and the local reparameterization trick.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12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BC92FF-36CC-47AC-9F63-91F181A3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Variational Inference (4/4)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741BFFEF-4298-4A7E-834C-FE45237DF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40" y="1825625"/>
            <a:ext cx="5523719" cy="4351338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E41A77-1A81-43DD-B31B-39C64495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C858BF-FA39-4935-B263-04866B78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E97A7-8D7F-405F-B823-CCDF377AC33E}"/>
              </a:ext>
            </a:extLst>
          </p:cNvPr>
          <p:cNvSpPr txBox="1"/>
          <p:nvPr/>
        </p:nvSpPr>
        <p:spPr>
          <a:xfrm>
            <a:off x="838200" y="6217850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Kingma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P.,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Salimans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Welling, M. (2015). Variational dropout and the local reparameterization trick.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877A8-5028-4803-B2CE-6BB0413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FDB04-88A5-4B73-9413-A5BE5EFF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Theoretical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Applicable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  <a:endParaRPr lang="en-US" altLang="zh-TW" dirty="0"/>
          </a:p>
          <a:p>
            <a:r>
              <a:rPr lang="en-US" altLang="zh-TW" dirty="0"/>
              <a:t>Conclusion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1DB865-73EE-4521-BE42-D85139AE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E47889-AFC1-49B7-9168-6FFEB036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270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B54A3-1F90-43D0-9E6B-A5A4428A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C8F81A-986D-4261-A279-83F5626DB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Estimation is an effective method to measure and describe randomness, due to we usually lack of understanding of natural effects, design a model to represent uncertainties is crucial.</a:t>
            </a:r>
          </a:p>
          <a:p>
            <a:r>
              <a:rPr lang="en-US" altLang="zh-TW" dirty="0"/>
              <a:t>Unless you’re dealing with quantum, which randomness is its characteristic.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631C36-B449-4C0D-8D79-47A04A1A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E4D900-1FA6-44C0-A941-9F1CB590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722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BFD0E-CDEE-4E3D-A7A6-FFB3DEB7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interesting facts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2E37414-4B80-4CA4-A996-E178A9584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909108"/>
              </a:xfrm>
            </p:spPr>
            <p:txBody>
              <a:bodyPr/>
              <a:lstStyle/>
              <a:p>
                <a:r>
                  <a:rPr lang="en-US" altLang="zh-TW" dirty="0"/>
                  <a:t>Why we always use Normal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to describe unknown randomness such as noises in communication systems?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2E37414-4B80-4CA4-A996-E178A9584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909108"/>
              </a:xfrm>
              <a:blipFill>
                <a:blip r:embed="rId3"/>
                <a:stretch>
                  <a:fillRect l="-1043" t="-10667" r="-115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814B5A-5155-415A-AB3A-C14B7861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F8FAAE-80F2-4EAA-9F89-D2154F1A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6492DA2C-03BD-4461-8EBB-A2932769F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34733"/>
                <a:ext cx="10515600" cy="909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Consider Information entropy of a random variable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, which samples from Normal distribution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func>
                      </m:e>
                    </m:d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6492DA2C-03BD-4461-8EBB-A2932769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4733"/>
                <a:ext cx="10515600" cy="909108"/>
              </a:xfrm>
              <a:prstGeom prst="rect">
                <a:avLst/>
              </a:prstGeom>
              <a:blipFill>
                <a:blip r:embed="rId4"/>
                <a:stretch>
                  <a:fillRect l="-1043" t="-11409" r="-1159" b="-14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6FF3932-4079-416C-9937-B7C02F38433B}"/>
                  </a:ext>
                </a:extLst>
              </p:cNvPr>
              <p:cNvSpPr txBox="1"/>
              <p:nvPr/>
            </p:nvSpPr>
            <p:spPr>
              <a:xfrm>
                <a:off x="2348275" y="3727740"/>
                <a:ext cx="7495449" cy="97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func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6FF3932-4079-416C-9937-B7C02F38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75" y="3727740"/>
                <a:ext cx="7495449" cy="972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4FC18EF-B413-4674-AE07-64A3B7A5C4C2}"/>
                  </a:ext>
                </a:extLst>
              </p:cNvPr>
              <p:cNvSpPr txBox="1"/>
              <p:nvPr/>
            </p:nvSpPr>
            <p:spPr>
              <a:xfrm>
                <a:off x="3429980" y="5016355"/>
                <a:ext cx="5317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4FC18EF-B413-4674-AE07-64A3B7A5C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980" y="5016355"/>
                <a:ext cx="531761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05935D9E-FBE0-443C-BC28-2D40C5A2C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2686"/>
            <a:ext cx="3708000" cy="2781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77E5300-A38D-438D-ABDD-E18536D6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0" y="1918866"/>
            <a:ext cx="3708000" cy="278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C20D8DD9-7538-4F2F-BA07-7E31439A1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976772"/>
                  </p:ext>
                </p:extLst>
              </p:nvPr>
            </p:nvGraphicFramePr>
            <p:xfrm>
              <a:off x="2031999" y="1887861"/>
              <a:ext cx="8128000" cy="151060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278469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48638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Distribution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Entropy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003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𝒩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023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Exp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279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1.24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87052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C20D8DD9-7538-4F2F-BA07-7E31439A1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976772"/>
                  </p:ext>
                </p:extLst>
              </p:nvPr>
            </p:nvGraphicFramePr>
            <p:xfrm>
              <a:off x="2031999" y="1887861"/>
              <a:ext cx="8128000" cy="151060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278469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48638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Distribution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Entropy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003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t="-108197" r="-10015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023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t="-208197" r="-10015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279748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t="-284848" r="-10015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1.24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87052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D6108D66-CB7A-41DF-B228-41463F36FA45}"/>
              </a:ext>
            </a:extLst>
          </p:cNvPr>
          <p:cNvSpPr txBox="1"/>
          <p:nvPr/>
        </p:nvSpPr>
        <p:spPr>
          <a:xfrm>
            <a:off x="838201" y="5851158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Lin, J. (1991). Divergence measures based on the Shannon entropy.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Information theory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145-151.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1FA13-E09F-4E39-864E-B4012576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interesting facts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C58796D-573D-4D46-BFCF-187663FD1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866775"/>
              </a:xfrm>
            </p:spPr>
            <p:txBody>
              <a:bodyPr/>
              <a:lstStyle/>
              <a:p>
                <a:r>
                  <a:rPr lang="en-US" altLang="zh-TW" dirty="0"/>
                  <a:t>How we implement sampling from continuous distribution? Like Normal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C58796D-573D-4D46-BFCF-187663FD1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866775"/>
              </a:xfrm>
              <a:blipFill>
                <a:blip r:embed="rId2"/>
                <a:stretch>
                  <a:fillRect l="-1043" t="-11189" r="-1159" b="-188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5D5BFD-CE81-420D-91DE-FB6BE125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8E0600-9091-4F13-B16E-840A590C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36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7109E6F-1AD7-4CAE-9EDA-1DEE45B95300}"/>
                  </a:ext>
                </a:extLst>
              </p:cNvPr>
              <p:cNvSpPr txBox="1"/>
              <p:nvPr/>
            </p:nvSpPr>
            <p:spPr>
              <a:xfrm>
                <a:off x="838200" y="2826807"/>
                <a:ext cx="264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1. 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7109E6F-1AD7-4CAE-9EDA-1DEE45B95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26807"/>
                <a:ext cx="264065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34E2805-B2F2-45C1-B79D-789C96EF41C1}"/>
                  </a:ext>
                </a:extLst>
              </p:cNvPr>
              <p:cNvSpPr txBox="1"/>
              <p:nvPr/>
            </p:nvSpPr>
            <p:spPr>
              <a:xfrm>
                <a:off x="838200" y="3392101"/>
                <a:ext cx="838787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rad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rad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),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34E2805-B2F2-45C1-B79D-789C96EF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92101"/>
                <a:ext cx="8387874" cy="521810"/>
              </a:xfrm>
              <a:prstGeom prst="rect">
                <a:avLst/>
              </a:prstGeom>
              <a:blipFill>
                <a:blip r:embed="rId4"/>
                <a:stretch>
                  <a:fillRect t="-5814" r="-1600" b="-383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00F44A-B0FB-4754-9FDB-97C5748027C8}"/>
                  </a:ext>
                </a:extLst>
              </p:cNvPr>
              <p:cNvSpPr txBox="1"/>
              <p:nvPr/>
            </p:nvSpPr>
            <p:spPr>
              <a:xfrm>
                <a:off x="838200" y="4048318"/>
                <a:ext cx="4673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.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00F44A-B0FB-4754-9FDB-97C574802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48318"/>
                <a:ext cx="4673972" cy="430887"/>
              </a:xfrm>
              <a:prstGeom prst="rect">
                <a:avLst/>
              </a:prstGeom>
              <a:blipFill>
                <a:blip r:embed="rId5"/>
                <a:stretch>
                  <a:fillRect t="-23944" r="-1958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B44968C9-0E98-4779-9FB7-CC86EE44F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333" y="1429000"/>
            <a:ext cx="5333333" cy="399999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95421A29-4EB3-4DF5-8564-1653B28E2317}"/>
              </a:ext>
            </a:extLst>
          </p:cNvPr>
          <p:cNvGrpSpPr/>
          <p:nvPr/>
        </p:nvGrpSpPr>
        <p:grpSpPr>
          <a:xfrm>
            <a:off x="1902062" y="1429000"/>
            <a:ext cx="8387874" cy="4447448"/>
            <a:chOff x="1902062" y="1429000"/>
            <a:chExt cx="8387874" cy="4447448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9F98392-0204-4027-871D-5CCF95E7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333" y="1429000"/>
              <a:ext cx="5333333" cy="4000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1F693468-14D0-432A-AEF1-63E6494F3C90}"/>
                    </a:ext>
                  </a:extLst>
                </p:cNvPr>
                <p:cNvSpPr txBox="1"/>
                <p:nvPr/>
              </p:nvSpPr>
              <p:spPr>
                <a:xfrm>
                  <a:off x="1902062" y="5354638"/>
                  <a:ext cx="8387874" cy="521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),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),</a:t>
                  </a:r>
                  <a:endParaRPr lang="zh-TW" altLang="en-US" sz="2800" dirty="0"/>
                </a:p>
              </p:txBody>
            </p:sp>
          </mc:Choice>
          <mc:Fallback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1F693468-14D0-432A-AEF1-63E6494F3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062" y="5354638"/>
                  <a:ext cx="8387874" cy="521810"/>
                </a:xfrm>
                <a:prstGeom prst="rect">
                  <a:avLst/>
                </a:prstGeom>
                <a:blipFill>
                  <a:blip r:embed="rId8"/>
                  <a:stretch>
                    <a:fillRect t="-5814" r="-1599" b="-3837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08FE0267-A8A4-4582-919E-700AED1EB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33" y="1429000"/>
            <a:ext cx="5333333" cy="40000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47319C54-9E20-4F8D-A09F-5A29EDDA6277}"/>
              </a:ext>
            </a:extLst>
          </p:cNvPr>
          <p:cNvSpPr txBox="1"/>
          <p:nvPr/>
        </p:nvSpPr>
        <p:spPr>
          <a:xfrm>
            <a:off x="838201" y="585115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Lee, D. U., Villasenor, J. D., </a:t>
            </a:r>
            <a:r>
              <a:rPr lang="en-US" altLang="zh-TW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W., &amp; Leong, P. H. W. (2006). A hardware Gaussian noise generator using the Box-Muller method and its error analysis.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computers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(6), 659-671.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877A8-5028-4803-B2CE-6BB0413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FDB04-88A5-4B73-9413-A5BE5EFF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TW" dirty="0"/>
              <a:t>Theoretical methods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Simulations</a:t>
            </a:r>
          </a:p>
          <a:p>
            <a:pPr lvl="1"/>
            <a:r>
              <a:rPr lang="en-US" altLang="zh-TW" dirty="0"/>
              <a:t>Sufficient Statistics</a:t>
            </a:r>
          </a:p>
          <a:p>
            <a:pPr lvl="1"/>
            <a:r>
              <a:rPr lang="en-US" altLang="zh-TW" dirty="0"/>
              <a:t>Uniformly Minimal Variance Unbiased Estimator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Applicable methods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Simulations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1DB865-73EE-4521-BE42-D85139AE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E47889-AFC1-49B7-9168-6FFEB036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4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EED3B-F837-4938-991C-115117E3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Sufficient Statistics</a:t>
            </a:r>
            <a:r>
              <a:rPr lang="zh-TW" altLang="en-US" dirty="0"/>
              <a:t> </a:t>
            </a:r>
            <a:r>
              <a:rPr lang="en-US" altLang="zh-TW" dirty="0"/>
              <a:t>(1/4)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738D7C-D23E-409E-AB7E-7956751B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B91B615-0019-47C2-AA2F-9C5AFA45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88F5C8A-CDB9-40DB-BF86-B3347924D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039362"/>
                  </p:ext>
                </p:extLst>
              </p:nvPr>
            </p:nvGraphicFramePr>
            <p:xfrm>
              <a:off x="2032000" y="1829990"/>
              <a:ext cx="8128000" cy="1325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Theorem.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distributed according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𝒫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and let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zh-TW" altLang="en-US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 sufficient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𝒫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zh-TW" altLang="en-US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consists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 two independent function with likelihood observation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TW" altLang="en-US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88F5C8A-CDB9-40DB-BF86-B3347924D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039362"/>
                  </p:ext>
                </p:extLst>
              </p:nvPr>
            </p:nvGraphicFramePr>
            <p:xfrm>
              <a:off x="2032000" y="1829990"/>
              <a:ext cx="8128000" cy="1325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" t="-459" r="-150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F041C1C2-22F1-4DD0-8079-0EB907B48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89599"/>
                  </p:ext>
                </p:extLst>
              </p:nvPr>
            </p:nvGraphicFramePr>
            <p:xfrm>
              <a:off x="2032000" y="3392488"/>
              <a:ext cx="8128000" cy="13255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Proof. Since the information according to parameters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zh-TW" altLang="en-US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 only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related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only consists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the information related to sample space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thus the likelihood</a:t>
                          </a:r>
                          <a:r>
                            <a:rPr lang="en-US" altLang="zh-TW" b="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observations only relies on parameter function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TW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TW" altLang="en-US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F041C1C2-22F1-4DD0-8079-0EB907B48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89599"/>
                  </p:ext>
                </p:extLst>
              </p:nvPr>
            </p:nvGraphicFramePr>
            <p:xfrm>
              <a:off x="2032000" y="3392488"/>
              <a:ext cx="8128000" cy="13255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1159227564"/>
                        </a:ext>
                      </a:extLst>
                    </a:gridCol>
                  </a:tblGrid>
                  <a:tr h="132556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" t="-459" r="-150" b="-13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12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F7B31DDA-A571-4F15-B483-26DF5BB13150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63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33E96-16DB-433C-B960-01812A06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Sufficient Statistics (2/4)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4E99BF1-3067-4F99-A027-0AF7588C8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 simple example of sufficiency is certain distribution, we will take Exponential distribution and Rayleigh distribution as examples.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𝑇h𝑒𝑛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𝑙𝑖𝑘𝑙𝑖h𝑜𝑜𝑑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𝑒𝑠𝑡𝑖𝑚𝑎𝑡𝑜𝑟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𝑠𝑎𝑚𝑝𝑙𝑒𝑠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𝑒𝑠𝑡𝑖𝑚𝑎𝑡𝑖𝑜𝑛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𝑟𝑒𝑙𝑖𝑒𝑠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𝑠𝑎𝑚𝑝𝑙𝑒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𝑤h𝑖𝑐h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𝑡𝑟𝑖𝑎𝑙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𝑛𝑢𝑚𝑏𝑒𝑟𝑠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𝑠𝑎𝑚𝑝𝑙𝑖𝑛𝑔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𝑇h𝑎𝑡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𝑝𝑟𝑜𝑣𝑒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𝑠𝑢𝑓𝑓𝑖𝑐𝑖𝑒𝑛𝑡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𝑠𝑡𝑎𝑡𝑖𝑠𝑡𝑖𝑐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4E99BF1-3067-4F99-A027-0AF7588C8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67E7C3-2270-4EA6-AC01-2D663BCA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64E63-9207-4111-8817-4CBC6569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176A2AA-7C22-4A69-80F4-E11CD1BC43F0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40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2523EB-1409-4DFE-A323-21A89875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Sufficient Statistics (3/4)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D4D69D-697C-4D4F-A5C4-50908AAB2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 Exponential distribution,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Then the samples sum estimator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contains all information from parameter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no other estimators can provide additional.</a:t>
                </a:r>
              </a:p>
              <a:p>
                <a:r>
                  <a:rPr lang="en-US" altLang="zh-TW" dirty="0"/>
                  <a:t>That is, we can design an estimator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D4D69D-697C-4D4F-A5C4-50908AAB2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18CD7C-817C-4EF2-81DE-32183B3B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4/2/2024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D9D761-FE89-42C3-BD55-473027F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1CD279-24AC-4295-AB50-1C040CC5DB57}"/>
              </a:ext>
            </a:extLst>
          </p:cNvPr>
          <p:cNvSpPr txBox="1"/>
          <p:nvPr/>
        </p:nvSpPr>
        <p:spPr>
          <a:xfrm>
            <a:off x="5283941" y="2233046"/>
            <a:ext cx="5823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Table: Sufficient Estimation of an Exponential distribution.</a:t>
            </a:r>
            <a:endParaRPr lang="zh-TW" alt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B749359A-2478-4890-AD74-E870FF1AA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216010"/>
                  </p:ext>
                </p:extLst>
              </p:nvPr>
            </p:nvGraphicFramePr>
            <p:xfrm>
              <a:off x="5037600" y="2571600"/>
              <a:ext cx="6316200" cy="97580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58100">
                      <a:extLst>
                        <a:ext uri="{9D8B030D-6E8A-4147-A177-3AD203B41FA5}">
                          <a16:colId xmlns:a16="http://schemas.microsoft.com/office/drawing/2014/main" val="3290267173"/>
                        </a:ext>
                      </a:extLst>
                    </a:gridCol>
                    <a:gridCol w="3158100">
                      <a:extLst>
                        <a:ext uri="{9D8B030D-6E8A-4147-A177-3AD203B41FA5}">
                          <a16:colId xmlns:a16="http://schemas.microsoft.com/office/drawing/2014/main" val="18197767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Estimator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09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2.002/0.003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B749359A-2478-4890-AD74-E870FF1AA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216010"/>
                  </p:ext>
                </p:extLst>
              </p:nvPr>
            </p:nvGraphicFramePr>
            <p:xfrm>
              <a:off x="5037600" y="2571600"/>
              <a:ext cx="6316200" cy="975805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58100">
                      <a:extLst>
                        <a:ext uri="{9D8B030D-6E8A-4147-A177-3AD203B41FA5}">
                          <a16:colId xmlns:a16="http://schemas.microsoft.com/office/drawing/2014/main" val="3290267173"/>
                        </a:ext>
                      </a:extLst>
                    </a:gridCol>
                    <a:gridCol w="3158100">
                      <a:extLst>
                        <a:ext uri="{9D8B030D-6E8A-4147-A177-3AD203B41FA5}">
                          <a16:colId xmlns:a16="http://schemas.microsoft.com/office/drawing/2014/main" val="18197767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Estimator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193" t="-6557" r="-193" b="-1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09609"/>
                      </a:ext>
                    </a:extLst>
                  </a:tr>
                  <a:tr h="60496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8"/>
                          <a:stretch>
                            <a:fillRect t="-65000" r="-100000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2.002/0.003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1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B235373F-7E71-4917-8BD4-5C8E92BA7DB7}"/>
              </a:ext>
            </a:extLst>
          </p:cNvPr>
          <p:cNvGrpSpPr/>
          <p:nvPr/>
        </p:nvGrpSpPr>
        <p:grpSpPr>
          <a:xfrm>
            <a:off x="1329600" y="1646238"/>
            <a:ext cx="3708000" cy="3427331"/>
            <a:chOff x="1355000" y="1429000"/>
            <a:chExt cx="3708000" cy="3427331"/>
          </a:xfrm>
          <a:solidFill>
            <a:schemeClr val="bg1"/>
          </a:solidFill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67FC320-8264-439C-B6CE-E54959416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000" y="1429000"/>
              <a:ext cx="3708000" cy="27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D00E831-FB19-4079-877B-CEEF9478E5EB}"/>
                </a:ext>
              </a:extLst>
            </p:cNvPr>
            <p:cNvSpPr txBox="1"/>
            <p:nvPr/>
          </p:nvSpPr>
          <p:spPr>
            <a:xfrm>
              <a:off x="1355000" y="4210000"/>
              <a:ext cx="3708000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/>
                <a:t>Fig: Samples of an exponential distribution.</a:t>
              </a:r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3FEA270-E8FD-4178-B38A-FF0F27966D38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4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279CE-69BA-4EB2-8AF7-2279699A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Sufficient Statistics (4/4)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851D918-60E4-47B6-8BF3-AD784771A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 Rayleigh distribution, we have sufficient statistics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Based on Maximum Likelihood Estimation, the scaling parameter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can be estimated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851D918-60E4-47B6-8BF3-AD784771A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AFECCB-6924-409C-BE55-BA7902C0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4/2/2024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94200F-6C82-4880-A814-5DEE32DB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1F931ED-5690-448E-B4C8-D6936D934CA9}"/>
              </a:ext>
            </a:extLst>
          </p:cNvPr>
          <p:cNvGrpSpPr/>
          <p:nvPr/>
        </p:nvGrpSpPr>
        <p:grpSpPr>
          <a:xfrm>
            <a:off x="1329600" y="1539066"/>
            <a:ext cx="3708000" cy="3427331"/>
            <a:chOff x="3429333" y="1429000"/>
            <a:chExt cx="3708000" cy="342733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2EC16A9-B9D9-40EE-ACE5-BFD34CA6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333" y="1429000"/>
              <a:ext cx="3708000" cy="27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BDD46CC-E35F-46F6-9633-4B3F24E3128B}"/>
                </a:ext>
              </a:extLst>
            </p:cNvPr>
            <p:cNvSpPr txBox="1"/>
            <p:nvPr/>
          </p:nvSpPr>
          <p:spPr>
            <a:xfrm>
              <a:off x="3429333" y="4210000"/>
              <a:ext cx="3708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dirty="0"/>
                <a:t>Fig: Samples from Rayleigh distribution.</a:t>
              </a:r>
              <a:endParaRPr lang="zh-TW" altLang="en-US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558828-A2C1-421D-B439-04B6CC07C155}"/>
              </a:ext>
            </a:extLst>
          </p:cNvPr>
          <p:cNvSpPr txBox="1"/>
          <p:nvPr/>
        </p:nvSpPr>
        <p:spPr>
          <a:xfrm>
            <a:off x="5283941" y="2233046"/>
            <a:ext cx="55388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Table: Sufficient Estimation of a Rayleigh distribution.</a:t>
            </a:r>
            <a:endParaRPr lang="zh-TW" alt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9E0AB02B-295F-4D89-85C0-511044C169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138307"/>
                  </p:ext>
                </p:extLst>
              </p:nvPr>
            </p:nvGraphicFramePr>
            <p:xfrm>
              <a:off x="5037600" y="2571600"/>
              <a:ext cx="6316200" cy="127273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58100">
                      <a:extLst>
                        <a:ext uri="{9D8B030D-6E8A-4147-A177-3AD203B41FA5}">
                          <a16:colId xmlns:a16="http://schemas.microsoft.com/office/drawing/2014/main" val="3290267173"/>
                        </a:ext>
                      </a:extLst>
                    </a:gridCol>
                    <a:gridCol w="3158100">
                      <a:extLst>
                        <a:ext uri="{9D8B030D-6E8A-4147-A177-3AD203B41FA5}">
                          <a16:colId xmlns:a16="http://schemas.microsoft.com/office/drawing/2014/main" val="18197767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Estimator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09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6.018/0.021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9E0AB02B-295F-4D89-85C0-511044C169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138307"/>
                  </p:ext>
                </p:extLst>
              </p:nvPr>
            </p:nvGraphicFramePr>
            <p:xfrm>
              <a:off x="5037600" y="2571600"/>
              <a:ext cx="6316200" cy="127273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58100">
                      <a:extLst>
                        <a:ext uri="{9D8B030D-6E8A-4147-A177-3AD203B41FA5}">
                          <a16:colId xmlns:a16="http://schemas.microsoft.com/office/drawing/2014/main" val="3290267173"/>
                        </a:ext>
                      </a:extLst>
                    </a:gridCol>
                    <a:gridCol w="3158100">
                      <a:extLst>
                        <a:ext uri="{9D8B030D-6E8A-4147-A177-3AD203B41FA5}">
                          <a16:colId xmlns:a16="http://schemas.microsoft.com/office/drawing/2014/main" val="18197767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Estimator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193" t="-6557" r="-193" b="-2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09609"/>
                      </a:ext>
                    </a:extLst>
                  </a:tr>
                  <a:tr h="901891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3624" r="-100000" b="-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6.018/0.021</a:t>
                          </a:r>
                          <a:endParaRPr lang="zh-TW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1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B6E457CE-77D6-4AB7-94E8-FA1A7F1D3F66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96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3009D-AD91-412E-982C-18ECE72F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UMVUE (1/5)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9004497-627C-46A8-A866-ADF2C6DDB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Uniformly Minimal Variance Unbiased Estimator is a type of estimator in parameter estimation which consists several properties:</a:t>
                </a:r>
              </a:p>
              <a:p>
                <a:pPr lvl="1"/>
                <a:r>
                  <a:rPr lang="en-US" altLang="zh-TW" dirty="0"/>
                  <a:t>The estimator is unbiased: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The estimation reaches Lower bound of information.</a:t>
                </a:r>
              </a:p>
              <a:p>
                <a:pPr lvl="1"/>
                <a:r>
                  <a:rPr lang="en-US" altLang="zh-TW" dirty="0"/>
                  <a:t>The estimator has minimal variance for all parameters: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𝕍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UMVUE can provide “the most accurate” estimation to represent sample spaces such as:</a:t>
                </a:r>
              </a:p>
              <a:p>
                <a:pPr lvl="1"/>
                <a:r>
                  <a:rPr lang="en-US" altLang="zh-TW" dirty="0"/>
                  <a:t>Expected Value</a:t>
                </a:r>
              </a:p>
              <a:p>
                <a:pPr lvl="1"/>
                <a:r>
                  <a:rPr lang="en-US" altLang="zh-TW" dirty="0"/>
                  <a:t>Variance</a:t>
                </a:r>
              </a:p>
              <a:p>
                <a:pPr lvl="1"/>
                <a:r>
                  <a:rPr lang="en-US" altLang="zh-TW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Skewness</a:t>
                </a:r>
                <a:r>
                  <a:rPr lang="zh-TW" altLang="en-US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 </a:t>
                </a:r>
                <a:r>
                  <a:rPr lang="en-US" altLang="zh-TW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(Sometimes)</a:t>
                </a:r>
                <a:endParaRPr lang="en-US" altLang="zh-TW" dirty="0"/>
              </a:p>
              <a:p>
                <a:pPr lvl="1"/>
                <a:r>
                  <a:rPr lang="en-US" altLang="zh-TW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Kurtosis (Sometimes)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9004497-627C-46A8-A866-ADF2C6DD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B8C7F2-CB66-40C4-B669-2CF39822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4/2/2024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A6F290-110A-444E-B988-3A98D6C4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101C-592B-4E5E-BD6F-FCE06CF040A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AD857C-2DD3-4143-974C-8D845CF80286}"/>
              </a:ext>
            </a:extLst>
          </p:cNvPr>
          <p:cNvSpPr txBox="1"/>
          <p:nvPr/>
        </p:nvSpPr>
        <p:spPr>
          <a:xfrm>
            <a:off x="2800066" y="5987018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Lehmann, E. L., &amp; Casella, G. (2006).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of point estimation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 Science &amp; Business Media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907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4F953115-9DD0-4854-9DCC-044860CE40BE}" vid="{DD0C7978-D65C-4A62-8794-92B02903ABC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33925</TotalTime>
  <Words>2967</Words>
  <Application>Microsoft Office PowerPoint</Application>
  <PresentationFormat>寬螢幕</PresentationFormat>
  <Paragraphs>329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Google Sans</vt:lpstr>
      <vt:lpstr>Arial</vt:lpstr>
      <vt:lpstr>Calibri</vt:lpstr>
      <vt:lpstr>Calibri Light</vt:lpstr>
      <vt:lpstr>Cambria Math</vt:lpstr>
      <vt:lpstr>Times New Roman</vt:lpstr>
      <vt:lpstr>Office 佈景主題</vt:lpstr>
      <vt:lpstr>Estimation</vt:lpstr>
      <vt:lpstr>Outline</vt:lpstr>
      <vt:lpstr>Introduction</vt:lpstr>
      <vt:lpstr>Outline</vt:lpstr>
      <vt:lpstr>Sufficient Statistics (1/4)</vt:lpstr>
      <vt:lpstr>Sufficient Statistics (2/4)</vt:lpstr>
      <vt:lpstr>Sufficient Statistics (3/4)</vt:lpstr>
      <vt:lpstr>Sufficient Statistics (4/4)</vt:lpstr>
      <vt:lpstr>UMVUE (1/5)</vt:lpstr>
      <vt:lpstr>UMVUE (2/5)</vt:lpstr>
      <vt:lpstr>UMVUE (3/5)</vt:lpstr>
      <vt:lpstr>UMVUE (4/5)</vt:lpstr>
      <vt:lpstr>UMVUE (5/5)</vt:lpstr>
      <vt:lpstr>Outline</vt:lpstr>
      <vt:lpstr>Markov-Chain-Monte-Carlo</vt:lpstr>
      <vt:lpstr>Gibbs-Sampling (1/2)</vt:lpstr>
      <vt:lpstr>Gibbs-Sampling (2/2)</vt:lpstr>
      <vt:lpstr>Importance Sampling (1/4)</vt:lpstr>
      <vt:lpstr>Importance Sampling (2/4)</vt:lpstr>
      <vt:lpstr>Importance Sampling (3/4)</vt:lpstr>
      <vt:lpstr>Importance Sampling (4/4)</vt:lpstr>
      <vt:lpstr>Reparameterization (1/7)</vt:lpstr>
      <vt:lpstr>Reparameterization (2/7)</vt:lpstr>
      <vt:lpstr>Reparameterization (3/7)</vt:lpstr>
      <vt:lpstr>Reparameterization (4/7)</vt:lpstr>
      <vt:lpstr>Reparameterization (5/7)</vt:lpstr>
      <vt:lpstr>Reparameterization (6/7)</vt:lpstr>
      <vt:lpstr>Reparameterization (7/7)</vt:lpstr>
      <vt:lpstr>Variational Inference (1/4)</vt:lpstr>
      <vt:lpstr>Variational Inference (2/4)</vt:lpstr>
      <vt:lpstr>Variational Inference (3/4)</vt:lpstr>
      <vt:lpstr>Variational Inference (4/4)</vt:lpstr>
      <vt:lpstr>Outline</vt:lpstr>
      <vt:lpstr>Conclusion</vt:lpstr>
      <vt:lpstr>Some interesting facts</vt:lpstr>
      <vt:lpstr>Some interesting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dc:creator>Rong Zhang</dc:creator>
  <cp:lastModifiedBy>Rong Zhang</cp:lastModifiedBy>
  <cp:revision>118</cp:revision>
  <dcterms:created xsi:type="dcterms:W3CDTF">2024-02-11T05:48:09Z</dcterms:created>
  <dcterms:modified xsi:type="dcterms:W3CDTF">2024-04-16T01:01:28Z</dcterms:modified>
</cp:coreProperties>
</file>