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6" r:id="rId2"/>
    <p:sldId id="258" r:id="rId3"/>
    <p:sldId id="260" r:id="rId4"/>
    <p:sldId id="261" r:id="rId5"/>
    <p:sldId id="257" r:id="rId6"/>
    <p:sldId id="265" r:id="rId7"/>
    <p:sldId id="264" r:id="rId8"/>
    <p:sldId id="266" r:id="rId9"/>
    <p:sldId id="267" r:id="rId10"/>
    <p:sldId id="268" r:id="rId11"/>
    <p:sldId id="269" r:id="rId12"/>
    <p:sldId id="271" r:id="rId13"/>
    <p:sldId id="273" r:id="rId14"/>
    <p:sldId id="275" r:id="rId15"/>
    <p:sldId id="270" r:id="rId16"/>
    <p:sldId id="272" r:id="rId17"/>
    <p:sldId id="276" r:id="rId18"/>
    <p:sldId id="277" r:id="rId19"/>
    <p:sldId id="278" r:id="rId20"/>
    <p:sldId id="279" r:id="rId21"/>
    <p:sldId id="280" r:id="rId22"/>
    <p:sldId id="282" r:id="rId23"/>
    <p:sldId id="283" r:id="rId24"/>
    <p:sldId id="284" r:id="rId25"/>
    <p:sldId id="285" r:id="rId26"/>
    <p:sldId id="286" r:id="rId27"/>
    <p:sldId id="287" r:id="rId28"/>
    <p:sldId id="289" r:id="rId29"/>
    <p:sldId id="288" r:id="rId30"/>
    <p:sldId id="290" r:id="rId31"/>
    <p:sldId id="293" r:id="rId32"/>
    <p:sldId id="294" r:id="rId33"/>
    <p:sldId id="295" r:id="rId34"/>
    <p:sldId id="296" r:id="rId35"/>
    <p:sldId id="297" r:id="rId36"/>
    <p:sldId id="299" r:id="rId37"/>
    <p:sldId id="298" r:id="rId38"/>
    <p:sldId id="300" r:id="rId39"/>
    <p:sldId id="301" r:id="rId40"/>
    <p:sldId id="302" r:id="rId41"/>
    <p:sldId id="303" r:id="rId42"/>
    <p:sldId id="304" r:id="rId43"/>
    <p:sldId id="305" r:id="rId44"/>
    <p:sldId id="307" r:id="rId45"/>
    <p:sldId id="306" r:id="rId46"/>
    <p:sldId id="308" r:id="rId47"/>
    <p:sldId id="319" r:id="rId48"/>
    <p:sldId id="309" r:id="rId49"/>
    <p:sldId id="310" r:id="rId50"/>
    <p:sldId id="312" r:id="rId51"/>
    <p:sldId id="311" r:id="rId52"/>
    <p:sldId id="313" r:id="rId53"/>
    <p:sldId id="314" r:id="rId54"/>
    <p:sldId id="316" r:id="rId55"/>
    <p:sldId id="317" r:id="rId56"/>
    <p:sldId id="318" r:id="rId5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4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6" Type="http://schemas.openxmlformats.org/officeDocument/2006/relationships/image" Target="../media/image81.wmf"/><Relationship Id="rId5" Type="http://schemas.openxmlformats.org/officeDocument/2006/relationships/image" Target="../media/image80.wmf"/><Relationship Id="rId4" Type="http://schemas.openxmlformats.org/officeDocument/2006/relationships/image" Target="../media/image79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4" Type="http://schemas.openxmlformats.org/officeDocument/2006/relationships/image" Target="../media/image86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8.wmf"/><Relationship Id="rId1" Type="http://schemas.openxmlformats.org/officeDocument/2006/relationships/image" Target="../media/image87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9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Relationship Id="rId5" Type="http://schemas.openxmlformats.org/officeDocument/2006/relationships/image" Target="../media/image94.wmf"/><Relationship Id="rId4" Type="http://schemas.openxmlformats.org/officeDocument/2006/relationships/image" Target="../media/image93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6.wmf"/><Relationship Id="rId1" Type="http://schemas.openxmlformats.org/officeDocument/2006/relationships/image" Target="../media/image95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8.wmf"/><Relationship Id="rId1" Type="http://schemas.openxmlformats.org/officeDocument/2006/relationships/image" Target="../media/image97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Relationship Id="rId4" Type="http://schemas.openxmlformats.org/officeDocument/2006/relationships/image" Target="../media/image102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8.wmf"/><Relationship Id="rId1" Type="http://schemas.openxmlformats.org/officeDocument/2006/relationships/image" Target="../media/image97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wmf"/><Relationship Id="rId2" Type="http://schemas.openxmlformats.org/officeDocument/2006/relationships/image" Target="../media/image107.wmf"/><Relationship Id="rId1" Type="http://schemas.openxmlformats.org/officeDocument/2006/relationships/image" Target="../media/image10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wmf"/><Relationship Id="rId2" Type="http://schemas.openxmlformats.org/officeDocument/2006/relationships/image" Target="../media/image110.wmf"/><Relationship Id="rId1" Type="http://schemas.openxmlformats.org/officeDocument/2006/relationships/image" Target="../media/image109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2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3.w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6.wmf"/><Relationship Id="rId1" Type="http://schemas.openxmlformats.org/officeDocument/2006/relationships/image" Target="../media/image115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8.emf"/><Relationship Id="rId1" Type="http://schemas.openxmlformats.org/officeDocument/2006/relationships/image" Target="../media/image117.wmf"/></Relationships>
</file>

<file path=ppt/drawings/_rels/vmlDrawing3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wmf"/><Relationship Id="rId1" Type="http://schemas.openxmlformats.org/officeDocument/2006/relationships/image" Target="../media/image119.wmf"/></Relationships>
</file>

<file path=ppt/drawings/_rels/vmlDrawing3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2.emf"/><Relationship Id="rId1" Type="http://schemas.openxmlformats.org/officeDocument/2006/relationships/image" Target="../media/image121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4.wmf"/><Relationship Id="rId1" Type="http://schemas.openxmlformats.org/officeDocument/2006/relationships/image" Target="../media/image12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565692C-DFC1-450E-9868-89CD0EF6ABB2}" type="datetimeFigureOut">
              <a:rPr lang="fr-FR" altLang="zh-TW"/>
              <a:pPr/>
              <a:t>25/10/2009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zh-TW" smtClean="0"/>
              <a:t>Cliquez pour modifier les styles du texte du masque</a:t>
            </a:r>
          </a:p>
          <a:p>
            <a:pPr lvl="1"/>
            <a:r>
              <a:rPr lang="fr-FR" altLang="zh-TW" smtClean="0"/>
              <a:t>Deuxième niveau</a:t>
            </a:r>
          </a:p>
          <a:p>
            <a:pPr lvl="2"/>
            <a:r>
              <a:rPr lang="fr-FR" altLang="zh-TW" smtClean="0"/>
              <a:t>Troisième niveau</a:t>
            </a:r>
          </a:p>
          <a:p>
            <a:pPr lvl="3"/>
            <a:r>
              <a:rPr lang="fr-FR" altLang="zh-TW" smtClean="0"/>
              <a:t>Quatrième niveau</a:t>
            </a:r>
          </a:p>
          <a:p>
            <a:pPr lvl="4"/>
            <a:r>
              <a:rPr lang="fr-FR" altLang="zh-TW" smtClean="0"/>
              <a:t>Cinquième niveau</a:t>
            </a:r>
            <a:endParaRPr lang="fr-CA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877B752-7B2C-4771-9BFB-46324DA78F97}" type="slidenum">
              <a:rPr lang="fr-CA"/>
              <a:pPr/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7B752-7B2C-4771-9BFB-46324DA78F97}" type="slidenum">
              <a:rPr lang="fr-CA" smtClean="0"/>
              <a:pPr/>
              <a:t>1</a:t>
            </a:fld>
            <a:endParaRPr lang="fr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12</a:t>
            </a:fld>
            <a:endParaRPr lang="fr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13</a:t>
            </a:fld>
            <a:endParaRPr lang="fr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14</a:t>
            </a:fld>
            <a:endParaRPr lang="fr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15</a:t>
            </a:fld>
            <a:endParaRPr lang="fr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16</a:t>
            </a:fld>
            <a:endParaRPr lang="fr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17</a:t>
            </a:fld>
            <a:endParaRPr lang="fr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18</a:t>
            </a:fld>
            <a:endParaRPr lang="fr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19</a:t>
            </a:fld>
            <a:endParaRPr lang="fr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20</a:t>
            </a:fld>
            <a:endParaRPr lang="fr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21</a:t>
            </a:fld>
            <a:endParaRPr lang="fr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4</a:t>
            </a:fld>
            <a:endParaRPr lang="fr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22</a:t>
            </a:fld>
            <a:endParaRPr lang="fr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23</a:t>
            </a:fld>
            <a:endParaRPr lang="fr-C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24</a:t>
            </a:fld>
            <a:endParaRPr lang="fr-C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25</a:t>
            </a:fld>
            <a:endParaRPr lang="fr-C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26</a:t>
            </a:fld>
            <a:endParaRPr lang="fr-C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27</a:t>
            </a:fld>
            <a:endParaRPr lang="fr-C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28</a:t>
            </a:fld>
            <a:endParaRPr lang="fr-C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29</a:t>
            </a:fld>
            <a:endParaRPr lang="fr-C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30</a:t>
            </a:fld>
            <a:endParaRPr lang="fr-CA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31</a:t>
            </a:fld>
            <a:endParaRPr lang="fr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5</a:t>
            </a:fld>
            <a:endParaRPr lang="fr-CA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32</a:t>
            </a:fld>
            <a:endParaRPr lang="fr-CA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33</a:t>
            </a:fld>
            <a:endParaRPr lang="fr-CA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34</a:t>
            </a:fld>
            <a:endParaRPr lang="fr-CA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35</a:t>
            </a:fld>
            <a:endParaRPr lang="fr-CA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36</a:t>
            </a:fld>
            <a:endParaRPr lang="fr-CA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37</a:t>
            </a:fld>
            <a:endParaRPr lang="fr-CA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38</a:t>
            </a:fld>
            <a:endParaRPr lang="fr-CA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39</a:t>
            </a:fld>
            <a:endParaRPr lang="fr-CA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40</a:t>
            </a:fld>
            <a:endParaRPr lang="fr-CA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41</a:t>
            </a:fld>
            <a:endParaRPr lang="fr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6</a:t>
            </a:fld>
            <a:endParaRPr lang="fr-CA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42</a:t>
            </a:fld>
            <a:endParaRPr lang="fr-CA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43</a:t>
            </a:fld>
            <a:endParaRPr lang="fr-CA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44</a:t>
            </a:fld>
            <a:endParaRPr lang="fr-CA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45</a:t>
            </a:fld>
            <a:endParaRPr lang="fr-CA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46</a:t>
            </a:fld>
            <a:endParaRPr lang="fr-CA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47</a:t>
            </a:fld>
            <a:endParaRPr lang="fr-CA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48</a:t>
            </a:fld>
            <a:endParaRPr lang="fr-CA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49</a:t>
            </a:fld>
            <a:endParaRPr lang="fr-CA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50</a:t>
            </a:fld>
            <a:endParaRPr lang="fr-CA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51</a:t>
            </a:fld>
            <a:endParaRPr lang="fr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7</a:t>
            </a:fld>
            <a:endParaRPr lang="fr-CA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52</a:t>
            </a:fld>
            <a:endParaRPr lang="fr-CA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53</a:t>
            </a:fld>
            <a:endParaRPr lang="fr-CA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54</a:t>
            </a:fld>
            <a:endParaRPr lang="fr-CA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55</a:t>
            </a:fld>
            <a:endParaRPr lang="fr-CA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56</a:t>
            </a:fld>
            <a:endParaRPr lang="fr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8</a:t>
            </a:fld>
            <a:endParaRPr lang="fr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9</a:t>
            </a:fld>
            <a:endParaRPr lang="fr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10</a:t>
            </a:fld>
            <a:endParaRPr lang="fr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CA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626F17-EE4F-4507-BCF3-D016B6D77773}" type="slidenum">
              <a:rPr lang="fr-CA"/>
              <a:pPr/>
              <a:t>11</a:t>
            </a:fld>
            <a:endParaRPr lang="fr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8A923-572D-45AA-A8F3-C971F2F36501}" type="slidenum">
              <a:rPr lang="fr-CA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79B9E-8470-4355-9015-E0FB82A59190}" type="slidenum">
              <a:rPr lang="fr-CA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01E30E-0E6C-4DFC-A2EF-9BA9F594677B}" type="slidenum">
              <a:rPr lang="fr-CA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2A06D7-1B6A-4790-87A3-FFB80470EC99}" type="slidenum">
              <a:rPr lang="fr-CA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8A205B-3F83-46B6-9C6D-FC528A9C4C5D}" type="slidenum">
              <a:rPr lang="fr-CA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05002E-D821-4395-9F7F-CF84140A9E53}" type="slidenum">
              <a:rPr lang="fr-CA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7F75A-F5E0-4733-B63C-C8703302BC75}" type="slidenum">
              <a:rPr lang="fr-CA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07B028-2E5C-4932-8900-C3100031D5D2}" type="slidenum">
              <a:rPr lang="fr-CA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8AE56A-BE92-4C3D-8128-856495DF1F3D}" type="slidenum">
              <a:rPr lang="fr-CA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43224-18E7-4E06-95B4-ABF23103EC94}" type="slidenum">
              <a:rPr lang="fr-CA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B67337-9DED-46FB-A8DA-54C8BB0D7968}" type="slidenum">
              <a:rPr lang="fr-CA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TW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TW" smtClean="0"/>
              <a:t>Cliquez pour modifier les styles du texte du masque</a:t>
            </a:r>
          </a:p>
          <a:p>
            <a:pPr lvl="1"/>
            <a:r>
              <a:rPr lang="fr-FR" altLang="zh-TW" smtClean="0"/>
              <a:t>Deuxième niveau</a:t>
            </a:r>
          </a:p>
          <a:p>
            <a:pPr lvl="2"/>
            <a:r>
              <a:rPr lang="fr-FR" altLang="zh-TW" smtClean="0"/>
              <a:t>Troisième niveau</a:t>
            </a:r>
          </a:p>
          <a:p>
            <a:pPr lvl="3"/>
            <a:r>
              <a:rPr lang="fr-FR" altLang="zh-TW" smtClean="0"/>
              <a:t>Quatrième niveau</a:t>
            </a:r>
          </a:p>
          <a:p>
            <a:pPr lvl="4"/>
            <a:r>
              <a:rPr lang="fr-FR" altLang="zh-TW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AD286B18-DE28-40EC-BBD2-8DB37DB345A5}" type="slidenum">
              <a:rPr lang="fr-CA"/>
              <a:pPr/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10" Type="http://schemas.openxmlformats.org/officeDocument/2006/relationships/oleObject" Target="../embeddings/oleObject32.bin"/><Relationship Id="rId4" Type="http://schemas.openxmlformats.org/officeDocument/2006/relationships/image" Target="../media/image11.jpeg"/><Relationship Id="rId9" Type="http://schemas.openxmlformats.org/officeDocument/2006/relationships/oleObject" Target="../embeddings/oleObject3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10" Type="http://schemas.openxmlformats.org/officeDocument/2006/relationships/oleObject" Target="../embeddings/oleObject38.bin"/><Relationship Id="rId4" Type="http://schemas.openxmlformats.org/officeDocument/2006/relationships/image" Target="../media/image11.jpeg"/><Relationship Id="rId9" Type="http://schemas.openxmlformats.org/officeDocument/2006/relationships/oleObject" Target="../embeddings/oleObject3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11.jpeg"/><Relationship Id="rId7" Type="http://schemas.openxmlformats.org/officeDocument/2006/relationships/image" Target="../media/image4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11.jpeg"/><Relationship Id="rId7" Type="http://schemas.openxmlformats.org/officeDocument/2006/relationships/image" Target="../media/image5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43.bin"/><Relationship Id="rId4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46.bin"/><Relationship Id="rId4" Type="http://schemas.openxmlformats.org/officeDocument/2006/relationships/image" Target="../media/image1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8.bin"/><Relationship Id="rId5" Type="http://schemas.openxmlformats.org/officeDocument/2006/relationships/oleObject" Target="../embeddings/oleObject47.bin"/><Relationship Id="rId4" Type="http://schemas.openxmlformats.org/officeDocument/2006/relationships/image" Target="../media/image1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50.bin"/><Relationship Id="rId4" Type="http://schemas.openxmlformats.org/officeDocument/2006/relationships/image" Target="../media/image1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2.bin"/><Relationship Id="rId5" Type="http://schemas.openxmlformats.org/officeDocument/2006/relationships/oleObject" Target="../embeddings/oleObject51.bin"/><Relationship Id="rId4" Type="http://schemas.openxmlformats.org/officeDocument/2006/relationships/image" Target="../media/image1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4" Type="http://schemas.openxmlformats.org/officeDocument/2006/relationships/image" Target="../media/image1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56.bin"/><Relationship Id="rId4" Type="http://schemas.openxmlformats.org/officeDocument/2006/relationships/image" Target="../media/image11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5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notesSlide" Target="../notesSlides/notesSlide25.xml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10" Type="http://schemas.openxmlformats.org/officeDocument/2006/relationships/oleObject" Target="../embeddings/oleObject62.bin"/><Relationship Id="rId4" Type="http://schemas.openxmlformats.org/officeDocument/2006/relationships/image" Target="../media/image11.jpeg"/><Relationship Id="rId9" Type="http://schemas.openxmlformats.org/officeDocument/2006/relationships/oleObject" Target="../embeddings/oleObject61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63.bin"/><Relationship Id="rId4" Type="http://schemas.openxmlformats.org/officeDocument/2006/relationships/image" Target="../media/image11.jpe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3" Type="http://schemas.openxmlformats.org/officeDocument/2006/relationships/notesSlide" Target="../notesSlides/notesSlide27.xml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65.bin"/><Relationship Id="rId5" Type="http://schemas.openxmlformats.org/officeDocument/2006/relationships/oleObject" Target="../embeddings/oleObject64.bin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69.bin"/><Relationship Id="rId5" Type="http://schemas.openxmlformats.org/officeDocument/2006/relationships/oleObject" Target="../embeddings/oleObject68.bin"/><Relationship Id="rId4" Type="http://schemas.openxmlformats.org/officeDocument/2006/relationships/image" Target="../media/image11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70.bin"/><Relationship Id="rId4" Type="http://schemas.openxmlformats.org/officeDocument/2006/relationships/image" Target="../media/image11.jpe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3" Type="http://schemas.openxmlformats.org/officeDocument/2006/relationships/notesSlide" Target="../notesSlides/notesSlide30.xml"/><Relationship Id="rId7" Type="http://schemas.openxmlformats.org/officeDocument/2006/relationships/oleObject" Target="../embeddings/oleObject7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72.bin"/><Relationship Id="rId5" Type="http://schemas.openxmlformats.org/officeDocument/2006/relationships/oleObject" Target="../embeddings/oleObject71.bin"/><Relationship Id="rId4" Type="http://schemas.openxmlformats.org/officeDocument/2006/relationships/image" Target="../media/image11.jpeg"/><Relationship Id="rId9" Type="http://schemas.openxmlformats.org/officeDocument/2006/relationships/oleObject" Target="../embeddings/oleObject75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77.bin"/><Relationship Id="rId5" Type="http://schemas.openxmlformats.org/officeDocument/2006/relationships/oleObject" Target="../embeddings/oleObject76.bin"/><Relationship Id="rId4" Type="http://schemas.openxmlformats.org/officeDocument/2006/relationships/image" Target="../media/image11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79.bin"/><Relationship Id="rId5" Type="http://schemas.openxmlformats.org/officeDocument/2006/relationships/oleObject" Target="../embeddings/oleObject78.bin"/><Relationship Id="rId4" Type="http://schemas.openxmlformats.org/officeDocument/2006/relationships/image" Target="../media/image11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3.bin"/><Relationship Id="rId3" Type="http://schemas.openxmlformats.org/officeDocument/2006/relationships/notesSlide" Target="../notesSlides/notesSlide35.xml"/><Relationship Id="rId7" Type="http://schemas.openxmlformats.org/officeDocument/2006/relationships/oleObject" Target="../embeddings/oleObject8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81.bin"/><Relationship Id="rId5" Type="http://schemas.openxmlformats.org/officeDocument/2006/relationships/oleObject" Target="../embeddings/oleObject80.bin"/><Relationship Id="rId4" Type="http://schemas.openxmlformats.org/officeDocument/2006/relationships/image" Target="../media/image11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7" Type="http://schemas.openxmlformats.org/officeDocument/2006/relationships/oleObject" Target="../embeddings/oleObject8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85.bin"/><Relationship Id="rId5" Type="http://schemas.openxmlformats.org/officeDocument/2006/relationships/oleObject" Target="../embeddings/oleObject84.bin"/><Relationship Id="rId4" Type="http://schemas.openxmlformats.org/officeDocument/2006/relationships/image" Target="../media/image11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88.bin"/><Relationship Id="rId5" Type="http://schemas.openxmlformats.org/officeDocument/2006/relationships/oleObject" Target="../embeddings/oleObject87.bin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8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.bin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12.png"/><Relationship Id="rId10" Type="http://schemas.openxmlformats.org/officeDocument/2006/relationships/oleObject" Target="../embeddings/oleObject5.bin"/><Relationship Id="rId4" Type="http://schemas.openxmlformats.org/officeDocument/2006/relationships/image" Target="../media/image11.jpeg"/><Relationship Id="rId9" Type="http://schemas.openxmlformats.org/officeDocument/2006/relationships/oleObject" Target="../embeddings/oleObject4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7" Type="http://schemas.openxmlformats.org/officeDocument/2006/relationships/oleObject" Target="../embeddings/oleObject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90.bin"/><Relationship Id="rId5" Type="http://schemas.openxmlformats.org/officeDocument/2006/relationships/oleObject" Target="../embeddings/oleObject89.bin"/><Relationship Id="rId4" Type="http://schemas.openxmlformats.org/officeDocument/2006/relationships/image" Target="../media/image11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7" Type="http://schemas.openxmlformats.org/officeDocument/2006/relationships/oleObject" Target="../embeddings/oleObject9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93.bin"/><Relationship Id="rId5" Type="http://schemas.openxmlformats.org/officeDocument/2006/relationships/oleObject" Target="../embeddings/oleObject92.bin"/><Relationship Id="rId4" Type="http://schemas.openxmlformats.org/officeDocument/2006/relationships/image" Target="../media/image11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5" Type="http://schemas.openxmlformats.org/officeDocument/2006/relationships/oleObject" Target="../embeddings/oleObject95.bin"/><Relationship Id="rId4" Type="http://schemas.openxmlformats.org/officeDocument/2006/relationships/image" Target="../media/image11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5" Type="http://schemas.openxmlformats.org/officeDocument/2006/relationships/oleObject" Target="../embeddings/oleObject96.bin"/><Relationship Id="rId4" Type="http://schemas.openxmlformats.org/officeDocument/2006/relationships/image" Target="../media/image11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4.jpe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98.bin"/><Relationship Id="rId5" Type="http://schemas.openxmlformats.org/officeDocument/2006/relationships/oleObject" Target="../embeddings/oleObject97.bin"/><Relationship Id="rId4" Type="http://schemas.openxmlformats.org/officeDocument/2006/relationships/image" Target="../media/image11.jpe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100.bin"/><Relationship Id="rId5" Type="http://schemas.openxmlformats.org/officeDocument/2006/relationships/oleObject" Target="../embeddings/oleObject99.bin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jpe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102.bin"/><Relationship Id="rId5" Type="http://schemas.openxmlformats.org/officeDocument/2006/relationships/oleObject" Target="../embeddings/oleObject101.bin"/><Relationship Id="rId4" Type="http://schemas.openxmlformats.org/officeDocument/2006/relationships/image" Target="../media/image11.jpe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104.bin"/><Relationship Id="rId5" Type="http://schemas.openxmlformats.org/officeDocument/2006/relationships/oleObject" Target="../embeddings/oleObject103.bin"/><Relationship Id="rId4" Type="http://schemas.openxmlformats.org/officeDocument/2006/relationships/image" Target="../media/image11.jpe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106.bin"/><Relationship Id="rId5" Type="http://schemas.openxmlformats.org/officeDocument/2006/relationships/oleObject" Target="../embeddings/oleObject105.bin"/><Relationship Id="rId4" Type="http://schemas.openxmlformats.org/officeDocument/2006/relationships/image" Target="../media/image11.jpe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image" Target="../media/image11.jpeg"/><Relationship Id="rId9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285992"/>
            <a:ext cx="7772400" cy="1470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4000" b="1" dirty="0" smtClean="0">
                <a:solidFill>
                  <a:srgbClr val="0070C0"/>
                </a:solidFill>
              </a:rPr>
              <a:t>Introduction of </a:t>
            </a:r>
            <a:br>
              <a:rPr lang="en-US" altLang="zh-TW" sz="4000" b="1" dirty="0" smtClean="0">
                <a:solidFill>
                  <a:srgbClr val="0070C0"/>
                </a:solidFill>
              </a:rPr>
            </a:br>
            <a:r>
              <a:rPr lang="en-US" altLang="zh-TW" sz="4000" b="1" dirty="0" smtClean="0">
                <a:solidFill>
                  <a:srgbClr val="0070C0"/>
                </a:solidFill>
              </a:rPr>
              <a:t>Fractional Fourier Transform (FRFT)</a:t>
            </a: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4714884"/>
            <a:ext cx="8715436" cy="1752600"/>
          </a:xfrm>
        </p:spPr>
        <p:txBody>
          <a:bodyPr rtlCol="0">
            <a:normAutofit fontScale="92500" lnSpcReduction="10000"/>
          </a:bodyPr>
          <a:lstStyle/>
          <a:p>
            <a:pPr algn="r">
              <a:lnSpc>
                <a:spcPct val="80000"/>
              </a:lnSpc>
            </a:pPr>
            <a:r>
              <a:rPr lang="en-US" altLang="zh-TW" sz="2800" dirty="0" smtClean="0">
                <a:solidFill>
                  <a:schemeClr val="tx1"/>
                </a:solidFill>
                <a:ea typeface="新細明體" charset="-120"/>
              </a:rPr>
              <a:t> </a:t>
            </a:r>
            <a:r>
              <a:rPr lang="en-US" altLang="zh-TW" sz="3000" b="1" dirty="0" smtClean="0">
                <a:solidFill>
                  <a:schemeClr val="tx1"/>
                </a:solidFill>
                <a:ea typeface="新細明體" charset="-120"/>
              </a:rPr>
              <a:t>Speaker:</a:t>
            </a:r>
            <a:r>
              <a:rPr lang="en-US" altLang="zh-TW" sz="3000" b="1" dirty="0" smtClean="0">
                <a:solidFill>
                  <a:schemeClr val="tx1"/>
                </a:solidFill>
              </a:rPr>
              <a:t> </a:t>
            </a:r>
            <a:r>
              <a:rPr lang="en-US" altLang="zh-TW" sz="3000" b="1" dirty="0" err="1" smtClean="0">
                <a:solidFill>
                  <a:schemeClr val="tx1"/>
                </a:solidFill>
              </a:rPr>
              <a:t>Chia-Hao</a:t>
            </a:r>
            <a:r>
              <a:rPr lang="en-US" altLang="zh-TW" sz="3000" b="1" dirty="0" smtClean="0">
                <a:solidFill>
                  <a:schemeClr val="tx1"/>
                </a:solidFill>
              </a:rPr>
              <a:t> Tsai </a:t>
            </a:r>
          </a:p>
          <a:p>
            <a:pPr algn="r">
              <a:lnSpc>
                <a:spcPct val="80000"/>
              </a:lnSpc>
            </a:pPr>
            <a:r>
              <a:rPr lang="en-US" altLang="zh-TW" sz="3000" b="1" dirty="0" smtClean="0">
                <a:solidFill>
                  <a:schemeClr val="tx1"/>
                </a:solidFill>
                <a:ea typeface="新細明體" charset="-120"/>
              </a:rPr>
              <a:t>                       Research Advisor:</a:t>
            </a:r>
            <a:r>
              <a:rPr lang="zh-TW" altLang="en-US" sz="3000" b="1" dirty="0" smtClean="0">
                <a:solidFill>
                  <a:schemeClr val="tx1"/>
                </a:solidFill>
                <a:ea typeface="新細明體" charset="-120"/>
              </a:rPr>
              <a:t> </a:t>
            </a:r>
            <a:r>
              <a:rPr lang="en-US" altLang="zh-TW" sz="3000" b="1" dirty="0" err="1" smtClean="0">
                <a:solidFill>
                  <a:schemeClr val="tx1"/>
                </a:solidFill>
                <a:ea typeface="新細明體" charset="-120"/>
              </a:rPr>
              <a:t>Jian</a:t>
            </a:r>
            <a:r>
              <a:rPr lang="en-US" altLang="zh-TW" sz="3000" b="1" dirty="0" smtClean="0">
                <a:solidFill>
                  <a:schemeClr val="tx1"/>
                </a:solidFill>
                <a:ea typeface="新細明體" charset="-120"/>
              </a:rPr>
              <a:t>-</a:t>
            </a:r>
            <a:r>
              <a:rPr lang="en-US" altLang="zh-TW" sz="3000" b="1" dirty="0" err="1" smtClean="0">
                <a:solidFill>
                  <a:schemeClr val="tx1"/>
                </a:solidFill>
                <a:ea typeface="新細明體" charset="-120"/>
              </a:rPr>
              <a:t>Jiun</a:t>
            </a:r>
            <a:r>
              <a:rPr lang="en-US" altLang="zh-TW" sz="3000" b="1" dirty="0" smtClean="0">
                <a:solidFill>
                  <a:schemeClr val="tx1"/>
                </a:solidFill>
                <a:ea typeface="新細明體" charset="-120"/>
              </a:rPr>
              <a:t> Ding </a:t>
            </a:r>
          </a:p>
          <a:p>
            <a:pPr algn="l">
              <a:lnSpc>
                <a:spcPct val="80000"/>
              </a:lnSpc>
            </a:pPr>
            <a:r>
              <a:rPr lang="en-US" altLang="zh-TW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新細明體" charset="-120"/>
              </a:rPr>
              <a:t>Digital Image and Signal Processing Lab</a:t>
            </a:r>
            <a:r>
              <a:rPr lang="zh-TW" altLang="en-U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新細明體" charset="-120"/>
              </a:rPr>
              <a:t> </a:t>
            </a:r>
            <a:endParaRPr lang="en-US" altLang="zh-TW" sz="2200" b="1" dirty="0" smtClean="0">
              <a:solidFill>
                <a:schemeClr val="tx1">
                  <a:lumMod val="85000"/>
                  <a:lumOff val="15000"/>
                </a:schemeClr>
              </a:solidFill>
              <a:ea typeface="新細明體" charset="-120"/>
            </a:endParaRPr>
          </a:p>
          <a:p>
            <a:pPr algn="l">
              <a:lnSpc>
                <a:spcPct val="80000"/>
              </a:lnSpc>
            </a:pPr>
            <a:r>
              <a:rPr lang="en-US" altLang="zh-TW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新細明體" charset="-120"/>
              </a:rPr>
              <a:t>Graduate Institute of</a:t>
            </a:r>
            <a:r>
              <a:rPr lang="zh-TW" altLang="en-U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新細明體" charset="-120"/>
              </a:rPr>
              <a:t> </a:t>
            </a:r>
            <a:r>
              <a:rPr lang="en-US" altLang="zh-TW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新細明體" charset="-120"/>
              </a:rPr>
              <a:t>Communication Engineering</a:t>
            </a:r>
            <a:r>
              <a:rPr lang="zh-TW" altLang="en-U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新細明體" charset="-120"/>
              </a:rPr>
              <a:t> </a:t>
            </a:r>
            <a:endParaRPr lang="en-US" altLang="zh-TW" sz="2200" b="1" dirty="0" smtClean="0">
              <a:solidFill>
                <a:schemeClr val="tx1">
                  <a:lumMod val="85000"/>
                  <a:lumOff val="15000"/>
                </a:schemeClr>
              </a:solidFill>
              <a:ea typeface="新細明體" charset="-120"/>
            </a:endParaRPr>
          </a:p>
          <a:p>
            <a:pPr algn="l">
              <a:lnSpc>
                <a:spcPct val="80000"/>
              </a:lnSpc>
            </a:pPr>
            <a:r>
              <a:rPr lang="en-US" altLang="zh-TW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新細明體" charset="-120"/>
              </a:rPr>
              <a:t>National Taiwan University</a:t>
            </a:r>
            <a:endParaRPr lang="fr-CA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A923-572D-45AA-A8F3-C971F2F36501}" type="slidenum">
              <a:rPr lang="fr-CA" smtClean="0"/>
              <a:pPr/>
              <a:t>1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0070C0"/>
                </a:solidFill>
              </a:rPr>
              <a:t>Introduction of LCT (cont.)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altLang="zh-TW" sz="2800" dirty="0" smtClean="0"/>
              <a:t>Additivity property: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fr-CA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fr-CA" dirty="0" smtClean="0"/>
              <a:t>   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fr-CA" sz="2800" dirty="0" smtClean="0"/>
              <a:t>       where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altLang="zh-TW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altLang="zh-TW" sz="2800" dirty="0" smtClean="0"/>
              <a:t>Reversibility property: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/>
          </a:p>
        </p:txBody>
      </p:sp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862013" y="2500313"/>
          <a:ext cx="6534150" cy="742950"/>
        </p:xfrm>
        <a:graphic>
          <a:graphicData uri="http://schemas.openxmlformats.org/presentationml/2006/ole">
            <p:oleObj spid="_x0000_s24579" name="Equation" r:id="rId5" imgW="3238200" imgH="368280" progId="Equation.DSMT4">
              <p:embed/>
            </p:oleObj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/>
        </p:nvGraphicFramePr>
        <p:xfrm>
          <a:off x="2071670" y="3286124"/>
          <a:ext cx="3767137" cy="1000125"/>
        </p:xfrm>
        <a:graphic>
          <a:graphicData uri="http://schemas.openxmlformats.org/presentationml/2006/ole">
            <p:oleObj spid="_x0000_s24580" name="Equation" r:id="rId6" imgW="2057400" imgH="545760" progId="Equation.DSMT4">
              <p:embed/>
            </p:oleObj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/>
        </p:nvGraphicFramePr>
        <p:xfrm>
          <a:off x="847725" y="5143500"/>
          <a:ext cx="4633913" cy="730250"/>
        </p:xfrm>
        <a:graphic>
          <a:graphicData uri="http://schemas.openxmlformats.org/presentationml/2006/ole">
            <p:oleObj spid="_x0000_s24582" name="Equation" r:id="rId7" imgW="2336760" imgH="368280" progId="Equation.DSMT4">
              <p:embed/>
            </p:oleObj>
          </a:graphicData>
        </a:graphic>
      </p:graphicFrame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dirty="0" smtClean="0"/>
              <a:t>10/23/2009</a:t>
            </a:r>
            <a:endParaRPr lang="fr-CA" dirty="0"/>
          </a:p>
        </p:txBody>
      </p:sp>
      <p:sp>
        <p:nvSpPr>
          <p:cNvPr id="17" name="投影片編號版面配置區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10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0070C0"/>
                </a:solidFill>
              </a:rPr>
              <a:t>Introduction of LCT (cont.)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1428736"/>
            <a:ext cx="7715304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11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dirty="0" smtClean="0">
                <a:solidFill>
                  <a:srgbClr val="0070C0"/>
                </a:solidFill>
              </a:rPr>
              <a:t>Fractional / Canonical Convolution and Correlation</a:t>
            </a:r>
            <a:endParaRPr lang="fr-CA" dirty="0" smtClean="0">
              <a:solidFill>
                <a:srgbClr val="0070C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52596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2800" dirty="0" smtClean="0"/>
              <a:t>FT for convolution: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altLang="zh-TW" sz="2800" dirty="0" smtClean="0"/>
              <a:t>FT for </a:t>
            </a:r>
            <a:r>
              <a:rPr lang="de-DE" altLang="zh-TW" sz="2800" dirty="0" smtClean="0"/>
              <a:t>correlation</a:t>
            </a:r>
            <a:r>
              <a:rPr lang="de-DE" altLang="zh-TW" sz="2800" dirty="0" smtClean="0">
                <a:solidFill>
                  <a:srgbClr val="0070C0"/>
                </a:solidFill>
              </a:rPr>
              <a:t> </a:t>
            </a:r>
            <a:r>
              <a:rPr lang="fr-CA" altLang="zh-TW" sz="2800" dirty="0" smtClean="0"/>
              <a:t>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altLang="zh-TW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r-CA" dirty="0" smtClean="0"/>
              <a:t> 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r-CA" dirty="0" smtClean="0"/>
              <a:t>   </a:t>
            </a: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898525" y="2500313"/>
          <a:ext cx="4416425" cy="619125"/>
        </p:xfrm>
        <a:graphic>
          <a:graphicData uri="http://schemas.openxmlformats.org/presentationml/2006/ole">
            <p:oleObj spid="_x0000_s25602" name="Equation" r:id="rId5" imgW="1993680" imgH="279360" progId="Equation.DSMT4">
              <p:embed/>
            </p:oleObj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898525" y="4000500"/>
          <a:ext cx="4416425" cy="731838"/>
        </p:xfrm>
        <a:graphic>
          <a:graphicData uri="http://schemas.openxmlformats.org/presentationml/2006/ole">
            <p:oleObj spid="_x0000_s25603" name="Equation" r:id="rId6" imgW="1993680" imgH="330120" progId="Equation.DSMT4">
              <p:embed/>
            </p:oleObj>
          </a:graphicData>
        </a:graphic>
      </p:graphicFrame>
      <p:sp>
        <p:nvSpPr>
          <p:cNvPr id="1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12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dirty="0" smtClean="0">
                <a:solidFill>
                  <a:srgbClr val="0070C0"/>
                </a:solidFill>
              </a:rPr>
              <a:t>Fractional / Canonical Convolution and Correlation</a:t>
            </a:r>
            <a:r>
              <a:rPr lang="en-US" altLang="zh-TW" dirty="0" smtClean="0">
                <a:solidFill>
                  <a:srgbClr val="0070C0"/>
                </a:solidFill>
              </a:rPr>
              <a:t> (cont.)</a:t>
            </a:r>
            <a:endParaRPr lang="fr-CA" dirty="0" smtClean="0">
              <a:solidFill>
                <a:srgbClr val="0070C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525962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altLang="zh-TW" sz="5100" dirty="0" smtClean="0"/>
              <a:t>Fractional</a:t>
            </a:r>
            <a:r>
              <a:rPr lang="de-DE" altLang="zh-TW" sz="5100" dirty="0" smtClean="0">
                <a:solidFill>
                  <a:srgbClr val="0070C0"/>
                </a:solidFill>
              </a:rPr>
              <a:t> </a:t>
            </a:r>
            <a:r>
              <a:rPr lang="fr-CA" sz="5100" dirty="0" smtClean="0"/>
              <a:t>convolution (FRCV):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fr-CA" altLang="zh-TW" dirty="0" smtClean="0"/>
              <a:t>          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zh-TW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de-DE" altLang="zh-TW" dirty="0" smtClean="0"/>
              <a:t>         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zh-TW" sz="3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zh-TW" sz="3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altLang="zh-TW" sz="5100" dirty="0" smtClean="0"/>
              <a:t>Fractional</a:t>
            </a:r>
            <a:r>
              <a:rPr lang="fr-CA" altLang="zh-TW" sz="5100" dirty="0" smtClean="0"/>
              <a:t> </a:t>
            </a:r>
            <a:r>
              <a:rPr lang="de-DE" altLang="zh-TW" sz="5100" dirty="0" smtClean="0"/>
              <a:t>correlation (FRCR)</a:t>
            </a:r>
            <a:r>
              <a:rPr lang="de-DE" altLang="zh-TW" sz="5100" dirty="0" smtClean="0">
                <a:solidFill>
                  <a:srgbClr val="0070C0"/>
                </a:solidFill>
              </a:rPr>
              <a:t> </a:t>
            </a:r>
            <a:r>
              <a:rPr lang="fr-CA" altLang="zh-TW" sz="5100" dirty="0" smtClean="0"/>
              <a:t>: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de-DE" altLang="zh-TW" sz="3600" dirty="0" smtClean="0"/>
              <a:t>       </a:t>
            </a:r>
            <a:r>
              <a:rPr lang="fr-CA" altLang="zh-TW" sz="5100" dirty="0" smtClean="0"/>
              <a:t>type1: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de-DE" altLang="zh-TW" sz="1800" dirty="0" smtClean="0"/>
              <a:t>              </a:t>
            </a:r>
            <a:r>
              <a:rPr lang="fr-CA" altLang="zh-TW" sz="5100" dirty="0" smtClean="0"/>
              <a:t>type2:</a:t>
            </a:r>
            <a:endParaRPr lang="fr-CA" sz="5100" dirty="0" smtClean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r-CA" dirty="0" smtClean="0"/>
              <a:t> 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r-CA" dirty="0" smtClean="0"/>
              <a:t>   </a:t>
            </a: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884238" y="2214563"/>
          <a:ext cx="4471987" cy="619125"/>
        </p:xfrm>
        <a:graphic>
          <a:graphicData uri="http://schemas.openxmlformats.org/presentationml/2006/ole">
            <p:oleObj spid="_x0000_s26626" name="Equation" r:id="rId5" imgW="2019240" imgH="279360" progId="Equation.DSMT4">
              <p:embed/>
            </p:oleObj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1870075" y="4664075"/>
          <a:ext cx="5973763" cy="739775"/>
        </p:xfrm>
        <a:graphic>
          <a:graphicData uri="http://schemas.openxmlformats.org/presentationml/2006/ole">
            <p:oleObj spid="_x0000_s26627" name="Equation" r:id="rId6" imgW="2869920" imgH="355320" progId="Equation.DSMT4">
              <p:embed/>
            </p:oleObj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/>
        </p:nvGraphicFramePr>
        <p:xfrm>
          <a:off x="1476375" y="2786063"/>
          <a:ext cx="1905000" cy="508000"/>
        </p:xfrm>
        <a:graphic>
          <a:graphicData uri="http://schemas.openxmlformats.org/presentationml/2006/ole">
            <p:oleObj spid="_x0000_s26628" name="Equation" r:id="rId7" imgW="761760" imgH="203040" progId="Equation.DSMT4">
              <p:embed/>
            </p:oleObj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/>
        </p:nvGraphicFramePr>
        <p:xfrm>
          <a:off x="1500166" y="3214686"/>
          <a:ext cx="3357585" cy="488376"/>
        </p:xfrm>
        <a:graphic>
          <a:graphicData uri="http://schemas.openxmlformats.org/presentationml/2006/ole">
            <p:oleObj spid="_x0000_s26629" name="Equation" r:id="rId8" imgW="1396800" imgH="203040" progId="Equation.DSMT4">
              <p:embed/>
            </p:oleObj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/>
        </p:nvGraphicFramePr>
        <p:xfrm>
          <a:off x="1000100" y="3786190"/>
          <a:ext cx="3500461" cy="500066"/>
        </p:xfrm>
        <a:graphic>
          <a:graphicData uri="http://schemas.openxmlformats.org/presentationml/2006/ole">
            <p:oleObj spid="_x0000_s26630" name="Equation" r:id="rId9" imgW="1422360" imgH="203040" progId="Equation.DSMT4">
              <p:embed/>
            </p:oleObj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/>
        </p:nvGraphicFramePr>
        <p:xfrm>
          <a:off x="1914525" y="5357813"/>
          <a:ext cx="5930900" cy="611187"/>
        </p:xfrm>
        <a:graphic>
          <a:graphicData uri="http://schemas.openxmlformats.org/presentationml/2006/ole">
            <p:oleObj spid="_x0000_s26631" name="Equation" r:id="rId10" imgW="2958840" imgH="304560" progId="Equation.DSMT4">
              <p:embed/>
            </p:oleObj>
          </a:graphicData>
        </a:graphic>
      </p:graphicFrame>
      <p:sp>
        <p:nvSpPr>
          <p:cNvPr id="18" name="日期版面配置區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19" name="投影片編號版面配置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13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dirty="0" smtClean="0">
                <a:solidFill>
                  <a:srgbClr val="0070C0"/>
                </a:solidFill>
              </a:rPr>
              <a:t>Fractional / Canonical Convolution and Correlation</a:t>
            </a:r>
            <a:r>
              <a:rPr lang="en-US" altLang="zh-TW" dirty="0" smtClean="0">
                <a:solidFill>
                  <a:srgbClr val="0070C0"/>
                </a:solidFill>
              </a:rPr>
              <a:t> (cont.)</a:t>
            </a:r>
            <a:endParaRPr lang="fr-CA" dirty="0" smtClean="0">
              <a:solidFill>
                <a:srgbClr val="0070C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525962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altLang="zh-TW" sz="11200" dirty="0" smtClean="0"/>
              <a:t>Canonical</a:t>
            </a:r>
            <a:r>
              <a:rPr lang="de-DE" altLang="zh-TW" sz="11200" dirty="0" smtClean="0">
                <a:solidFill>
                  <a:srgbClr val="0070C0"/>
                </a:solidFill>
              </a:rPr>
              <a:t> </a:t>
            </a:r>
            <a:r>
              <a:rPr lang="fr-CA" sz="11200" dirty="0" smtClean="0"/>
              <a:t>convolution (CCV):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fr-CA" altLang="zh-TW" dirty="0" smtClean="0"/>
              <a:t>          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altLang="zh-TW" sz="11200" dirty="0" smtClean="0"/>
              <a:t>Canonical</a:t>
            </a:r>
            <a:r>
              <a:rPr lang="fr-CA" altLang="zh-TW" sz="11200" dirty="0" smtClean="0"/>
              <a:t> </a:t>
            </a:r>
            <a:r>
              <a:rPr lang="de-DE" altLang="zh-TW" sz="11200" dirty="0" smtClean="0"/>
              <a:t>correlation (CCR)</a:t>
            </a:r>
            <a:r>
              <a:rPr lang="de-DE" altLang="zh-TW" sz="11200" dirty="0" smtClean="0">
                <a:solidFill>
                  <a:srgbClr val="0070C0"/>
                </a:solidFill>
              </a:rPr>
              <a:t> </a:t>
            </a:r>
            <a:r>
              <a:rPr lang="fr-CA" altLang="zh-TW" sz="11200" dirty="0" smtClean="0"/>
              <a:t>: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de-DE" altLang="zh-TW" sz="11200" dirty="0" smtClean="0"/>
              <a:t>type1: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de-DE" sz="8600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de-DE" altLang="zh-TW" sz="11200" dirty="0" smtClean="0"/>
              <a:t>type2: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fr-CA" dirty="0" smtClean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r-CA" dirty="0" smtClean="0"/>
              <a:t> 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r-CA" dirty="0" smtClean="0"/>
              <a:t>   </a:t>
            </a: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800100" y="2286000"/>
          <a:ext cx="6664325" cy="676275"/>
        </p:xfrm>
        <a:graphic>
          <a:graphicData uri="http://schemas.openxmlformats.org/presentationml/2006/ole">
            <p:oleObj spid="_x0000_s28674" name="Equation" r:id="rId5" imgW="3009600" imgH="304560" progId="Equation.DSMT4">
              <p:embed/>
            </p:oleObj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914400" y="5299075"/>
          <a:ext cx="8004175" cy="576263"/>
        </p:xfrm>
        <a:graphic>
          <a:graphicData uri="http://schemas.openxmlformats.org/presentationml/2006/ole">
            <p:oleObj spid="_x0000_s28675" name="Equation" r:id="rId6" imgW="4584600" imgH="330120" progId="Equation.DSMT4">
              <p:embed/>
            </p:oleObj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/>
        </p:nvGraphicFramePr>
        <p:xfrm>
          <a:off x="1390650" y="3071813"/>
          <a:ext cx="2897188" cy="612775"/>
        </p:xfrm>
        <a:graphic>
          <a:graphicData uri="http://schemas.openxmlformats.org/presentationml/2006/ole">
            <p:oleObj spid="_x0000_s28676" name="Equation" r:id="rId7" imgW="1079280" imgH="228600" progId="Equation.DSMT4">
              <p:embed/>
            </p:oleObj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/>
        </p:nvGraphicFramePr>
        <p:xfrm>
          <a:off x="1357290" y="3643314"/>
          <a:ext cx="3286148" cy="477985"/>
        </p:xfrm>
        <a:graphic>
          <a:graphicData uri="http://schemas.openxmlformats.org/presentationml/2006/ole">
            <p:oleObj spid="_x0000_s28679" name="Equation" r:id="rId8" imgW="1396800" imgH="203040" progId="Equation.DSMT4">
              <p:embed/>
            </p:oleObj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/>
        </p:nvGraphicFramePr>
        <p:xfrm>
          <a:off x="857224" y="4071942"/>
          <a:ext cx="5528344" cy="535001"/>
        </p:xfrm>
        <a:graphic>
          <a:graphicData uri="http://schemas.openxmlformats.org/presentationml/2006/ole">
            <p:oleObj spid="_x0000_s28680" name="Equation" r:id="rId9" imgW="2361960" imgH="228600" progId="Equation.DSMT4">
              <p:embed/>
            </p:oleObj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/>
        </p:nvGraphicFramePr>
        <p:xfrm>
          <a:off x="938213" y="6072188"/>
          <a:ext cx="7980362" cy="520700"/>
        </p:xfrm>
        <a:graphic>
          <a:graphicData uri="http://schemas.openxmlformats.org/presentationml/2006/ole">
            <p:oleObj spid="_x0000_s28681" name="Equation" r:id="rId10" imgW="4673520" imgH="304560" progId="Equation.DSMT4">
              <p:embed/>
            </p:oleObj>
          </a:graphicData>
        </a:graphic>
      </p:graphicFrame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20" name="投影片編號版面配置區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14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sz="3200" dirty="0" smtClean="0">
                <a:solidFill>
                  <a:srgbClr val="0070C0"/>
                </a:solidFill>
              </a:rPr>
              <a:t/>
            </a:r>
            <a:br>
              <a:rPr lang="en-US" altLang="zh-TW" sz="3200" dirty="0" smtClean="0">
                <a:solidFill>
                  <a:srgbClr val="0070C0"/>
                </a:solidFill>
              </a:rPr>
            </a:br>
            <a:r>
              <a:rPr lang="en-US" altLang="zh-TW" sz="3200" dirty="0" smtClean="0">
                <a:solidFill>
                  <a:srgbClr val="0070C0"/>
                </a:solidFill>
              </a:rPr>
              <a:t>Introduction of </a:t>
            </a:r>
            <a:r>
              <a:rPr lang="de-DE" altLang="zh-TW" sz="3200" dirty="0" smtClean="0">
                <a:solidFill>
                  <a:srgbClr val="0070C0"/>
                </a:solidFill>
              </a:rPr>
              <a:t>Two-Dimensional Affine Generalized Fractional Fourier Transform</a:t>
            </a:r>
            <a:r>
              <a:rPr lang="zh-TW" altLang="en-US" sz="3200" dirty="0" smtClean="0">
                <a:solidFill>
                  <a:srgbClr val="0070C0"/>
                </a:solidFill>
              </a:rPr>
              <a:t> </a:t>
            </a:r>
            <a:r>
              <a:rPr lang="en-US" altLang="zh-TW" sz="3200" dirty="0" smtClean="0">
                <a:solidFill>
                  <a:srgbClr val="0070C0"/>
                </a:solidFill>
              </a:rPr>
              <a:t>(2-D AGFFT)</a:t>
            </a:r>
            <a:endParaRPr lang="fr-CA" sz="3200" dirty="0" smtClean="0">
              <a:solidFill>
                <a:srgbClr val="0070C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571472" y="1928802"/>
            <a:ext cx="8229600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altLang="zh-TW" sz="2800" dirty="0" smtClean="0"/>
              <a:t>The 2-D AGFFT that it can be regarded as generalization of 2-D FT, 2-D FRFT, and 2-D LCT.</a:t>
            </a:r>
            <a:endParaRPr lang="zh-TW" altLang="zh-TW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sz="2800" dirty="0" smtClean="0"/>
              <a:t>Definition of </a:t>
            </a:r>
            <a:r>
              <a:rPr lang="en-US" altLang="zh-TW" sz="2800" dirty="0" smtClean="0">
                <a:solidFill>
                  <a:srgbClr val="FF0000"/>
                </a:solidFill>
              </a:rPr>
              <a:t>2-D AGFFT</a:t>
            </a:r>
            <a:r>
              <a:rPr lang="en-US" altLang="zh-TW" sz="2800" dirty="0" smtClean="0"/>
              <a:t>: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sz="2800" dirty="0" smtClean="0"/>
              <a:t>   where                       ,                    ,                     ,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fr-CA" sz="2800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fr-CA" sz="2800" dirty="0" smtClean="0"/>
              <a:t>   , and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3286124"/>
            <a:ext cx="5897164" cy="566740"/>
          </a:xfrm>
          <a:prstGeom prst="rect">
            <a:avLst/>
          </a:prstGeom>
          <a:noFill/>
        </p:spPr>
      </p:pic>
      <p:pic>
        <p:nvPicPr>
          <p:cNvPr id="23562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4000504"/>
            <a:ext cx="1785950" cy="529170"/>
          </a:xfrm>
          <a:prstGeom prst="rect">
            <a:avLst/>
          </a:prstGeom>
          <a:noFill/>
        </p:spPr>
      </p:pic>
      <p:pic>
        <p:nvPicPr>
          <p:cNvPr id="23561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4000504"/>
            <a:ext cx="1500198" cy="504740"/>
          </a:xfrm>
          <a:prstGeom prst="rect">
            <a:avLst/>
          </a:prstGeom>
          <a:noFill/>
        </p:spPr>
      </p:pic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4071942"/>
            <a:ext cx="1571636" cy="488275"/>
          </a:xfrm>
          <a:prstGeom prst="rect">
            <a:avLst/>
          </a:prstGeom>
          <a:noFill/>
        </p:spPr>
      </p:pic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44" y="4000504"/>
            <a:ext cx="1643042" cy="537723"/>
          </a:xfrm>
          <a:prstGeom prst="rect">
            <a:avLst/>
          </a:prstGeom>
          <a:noFill/>
        </p:spPr>
      </p:pic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23567" name="Picture 1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4929198"/>
            <a:ext cx="6286544" cy="631525"/>
          </a:xfrm>
          <a:prstGeom prst="rect">
            <a:avLst/>
          </a:prstGeom>
          <a:noFill/>
        </p:spPr>
      </p:pic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23570" name="Picture 18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0387" y="5643578"/>
            <a:ext cx="8573613" cy="423864"/>
          </a:xfrm>
          <a:prstGeom prst="rect">
            <a:avLst/>
          </a:prstGeom>
          <a:noFill/>
        </p:spPr>
      </p:pic>
      <p:sp>
        <p:nvSpPr>
          <p:cNvPr id="23" name="日期版面配置區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24" name="投影片編號版面配置區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15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0070C0"/>
                </a:solidFill>
              </a:rPr>
              <a:t>Introduction of 2-D AGFFT (cont.)</a:t>
            </a:r>
            <a:endParaRPr lang="fr-CA" dirty="0" smtClean="0">
              <a:solidFill>
                <a:srgbClr val="0070C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52596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en-US" altLang="zh-TW" sz="3000" dirty="0" smtClean="0"/>
              <a:t>where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fr-CA" dirty="0" smtClean="0"/>
              <a:t>                                             ,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fr-CA" dirty="0" smtClean="0"/>
              <a:t>     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fr-CA" dirty="0" smtClean="0"/>
              <a:t>                                                                   </a:t>
            </a:r>
          </a:p>
          <a:p>
            <a:pPr fontAlgn="auto">
              <a:spcAft>
                <a:spcPts val="0"/>
              </a:spcAft>
              <a:defRPr/>
            </a:pPr>
            <a:r>
              <a:rPr lang="fr-CA" altLang="zh-TW" sz="3000" dirty="0" smtClean="0"/>
              <a:t>Reversibility property:</a:t>
            </a:r>
          </a:p>
          <a:p>
            <a:pPr fontAlgn="auto">
              <a:spcAft>
                <a:spcPts val="0"/>
              </a:spcAft>
              <a:defRPr/>
            </a:pPr>
            <a:endParaRPr lang="fr-CA" altLang="zh-TW" dirty="0" smtClean="0"/>
          </a:p>
          <a:p>
            <a:pPr fontAlgn="auto">
              <a:spcAft>
                <a:spcPts val="0"/>
              </a:spcAft>
              <a:buNone/>
              <a:defRPr/>
            </a:pPr>
            <a:endParaRPr lang="fr-CA" dirty="0" smtClean="0"/>
          </a:p>
          <a:p>
            <a:pPr fontAlgn="auto">
              <a:spcAft>
                <a:spcPts val="0"/>
              </a:spcAft>
              <a:buNone/>
              <a:defRPr/>
            </a:pPr>
            <a:endParaRPr lang="fr-CA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fr-CA" dirty="0" smtClean="0"/>
              <a:t>   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2071678"/>
            <a:ext cx="2786082" cy="341520"/>
          </a:xfrm>
          <a:prstGeom prst="rect">
            <a:avLst/>
          </a:prstGeom>
          <a:noFill/>
        </p:spPr>
      </p:pic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2143116"/>
            <a:ext cx="2800372" cy="311152"/>
          </a:xfrm>
          <a:prstGeom prst="rect">
            <a:avLst/>
          </a:prstGeom>
          <a:noFill/>
        </p:spPr>
      </p:pic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3803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2643182"/>
            <a:ext cx="2643206" cy="311931"/>
          </a:xfrm>
          <a:prstGeom prst="rect">
            <a:avLst/>
          </a:prstGeom>
          <a:noFill/>
        </p:spPr>
      </p:pic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3806" name="Picture 1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2614130"/>
            <a:ext cx="2786082" cy="352904"/>
          </a:xfrm>
          <a:prstGeom prst="rect">
            <a:avLst/>
          </a:prstGeom>
          <a:noFill/>
        </p:spPr>
      </p:pic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3809" name="Picture 1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3214686"/>
            <a:ext cx="2714644" cy="284963"/>
          </a:xfrm>
          <a:prstGeom prst="rect">
            <a:avLst/>
          </a:prstGeom>
          <a:noFill/>
        </p:spPr>
      </p:pic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3813" name="Picture 2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3143248"/>
            <a:ext cx="2786082" cy="339330"/>
          </a:xfrm>
          <a:prstGeom prst="rect">
            <a:avLst/>
          </a:prstGeom>
          <a:noFill/>
        </p:spPr>
      </p:pic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3815" name="Picture 2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4429132"/>
            <a:ext cx="3357586" cy="490606"/>
          </a:xfrm>
          <a:prstGeom prst="rect">
            <a:avLst/>
          </a:prstGeom>
          <a:noFill/>
        </p:spPr>
      </p:pic>
      <p:sp>
        <p:nvSpPr>
          <p:cNvPr id="27" name="日期版面配置區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28" name="投影片編號版面配置區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16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0070C0"/>
                </a:solidFill>
              </a:rPr>
              <a:t>Introduction of 2-D AGFFT (cont.)</a:t>
            </a:r>
            <a:endParaRPr lang="fr-CA" dirty="0" smtClean="0">
              <a:solidFill>
                <a:srgbClr val="0070C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525962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/>
              <a:t> </a:t>
            </a:r>
            <a:r>
              <a:rPr lang="en-US" altLang="zh-TW" sz="3000" dirty="0" smtClean="0"/>
              <a:t>When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endParaRPr lang="en-US" altLang="zh-TW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altLang="zh-TW" dirty="0" smtClean="0"/>
              <a:t>    </a:t>
            </a:r>
            <a:r>
              <a:rPr lang="en-US" altLang="zh-TW" sz="3000" dirty="0" smtClean="0"/>
              <a:t>the 2-D AGFFT can become the </a:t>
            </a:r>
            <a:r>
              <a:rPr lang="en-US" altLang="zh-TW" sz="3000" dirty="0" smtClean="0">
                <a:solidFill>
                  <a:srgbClr val="FF0000"/>
                </a:solidFill>
              </a:rPr>
              <a:t>2-D </a:t>
            </a:r>
            <a:r>
              <a:rPr lang="en-US" altLang="zh-TW" sz="3000" dirty="0" err="1" smtClean="0">
                <a:solidFill>
                  <a:srgbClr val="FF0000"/>
                </a:solidFill>
              </a:rPr>
              <a:t>unseparable</a:t>
            </a:r>
            <a:r>
              <a:rPr lang="en-US" altLang="zh-TW" sz="3000" dirty="0" smtClean="0">
                <a:solidFill>
                  <a:srgbClr val="FF0000"/>
                </a:solidFill>
              </a:rPr>
              <a:t> FRFT</a:t>
            </a:r>
            <a:r>
              <a:rPr lang="en-US" altLang="zh-TW" sz="3000" dirty="0" smtClean="0"/>
              <a:t> which was introduced by </a:t>
            </a:r>
            <a:r>
              <a:rPr lang="en-US" altLang="zh-TW" sz="3000" dirty="0" err="1" smtClean="0"/>
              <a:t>Sahin</a:t>
            </a:r>
            <a:r>
              <a:rPr lang="en-US" altLang="zh-TW" sz="3000" dirty="0" smtClean="0"/>
              <a:t> </a:t>
            </a:r>
            <a:r>
              <a:rPr lang="en-US" altLang="zh-TW" sz="3000" i="1" dirty="0" smtClean="0"/>
              <a:t>et al</a:t>
            </a:r>
            <a:r>
              <a:rPr lang="en-US" altLang="zh-TW" sz="3000" dirty="0" smtClean="0"/>
              <a:t>.</a:t>
            </a:r>
            <a:endParaRPr lang="zh-TW" altLang="zh-TW" sz="3000" dirty="0" smtClean="0"/>
          </a:p>
          <a:p>
            <a:pPr fontAlgn="auto">
              <a:spcAft>
                <a:spcPts val="0"/>
              </a:spcAft>
              <a:defRPr/>
            </a:pPr>
            <a:endParaRPr lang="fr-CA" dirty="0" smtClean="0"/>
          </a:p>
          <a:p>
            <a:pPr fontAlgn="auto">
              <a:spcAft>
                <a:spcPts val="0"/>
              </a:spcAft>
              <a:buNone/>
              <a:defRPr/>
            </a:pPr>
            <a:endParaRPr lang="fr-CA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fr-CA" dirty="0" smtClean="0"/>
              <a:t>   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20" name="物件 19"/>
          <p:cNvGraphicFramePr>
            <a:graphicFrameLocks noChangeAspect="1"/>
          </p:cNvGraphicFramePr>
          <p:nvPr/>
        </p:nvGraphicFramePr>
        <p:xfrm>
          <a:off x="2000232" y="1857364"/>
          <a:ext cx="3492523" cy="714380"/>
        </p:xfrm>
        <a:graphic>
          <a:graphicData uri="http://schemas.openxmlformats.org/presentationml/2006/ole">
            <p:oleObj spid="_x0000_s47106" name="Equation" r:id="rId5" imgW="2234880" imgH="457200" progId="Equation.DSMT4">
              <p:embed/>
            </p:oleObj>
          </a:graphicData>
        </a:graphic>
      </p:graphicFrame>
      <p:graphicFrame>
        <p:nvGraphicFramePr>
          <p:cNvPr id="21" name="物件 20"/>
          <p:cNvGraphicFramePr>
            <a:graphicFrameLocks noChangeAspect="1"/>
          </p:cNvGraphicFramePr>
          <p:nvPr/>
        </p:nvGraphicFramePr>
        <p:xfrm>
          <a:off x="5572132" y="1643050"/>
          <a:ext cx="3071834" cy="1284270"/>
        </p:xfrm>
        <a:graphic>
          <a:graphicData uri="http://schemas.openxmlformats.org/presentationml/2006/ole">
            <p:oleObj spid="_x0000_s47107" name="Equation" r:id="rId6" imgW="2247840" imgH="939600" progId="Equation.DSMT4">
              <p:embed/>
            </p:oleObj>
          </a:graphicData>
        </a:graphic>
      </p:graphicFrame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2000232" y="2857496"/>
          <a:ext cx="3452837" cy="714380"/>
        </p:xfrm>
        <a:graphic>
          <a:graphicData uri="http://schemas.openxmlformats.org/presentationml/2006/ole">
            <p:oleObj spid="_x0000_s47108" name="Equation" r:id="rId7" imgW="2209800" imgH="457200" progId="Equation.DSMT4">
              <p:embed/>
            </p:oleObj>
          </a:graphicData>
        </a:graphic>
      </p:graphicFrame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47110" name="Object 6"/>
          <p:cNvGraphicFramePr>
            <a:graphicFrameLocks noChangeAspect="1"/>
          </p:cNvGraphicFramePr>
          <p:nvPr/>
        </p:nvGraphicFramePr>
        <p:xfrm>
          <a:off x="5552618" y="3000372"/>
          <a:ext cx="3078328" cy="1285884"/>
        </p:xfrm>
        <a:graphic>
          <a:graphicData uri="http://schemas.openxmlformats.org/presentationml/2006/ole">
            <p:oleObj spid="_x0000_s47110" name="Equation" r:id="rId8" imgW="2260440" imgH="939600" progId="Equation.DSMT4">
              <p:embed/>
            </p:oleObj>
          </a:graphicData>
        </a:graphic>
      </p:graphicFrame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17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0070C0"/>
                </a:solidFill>
              </a:rPr>
              <a:t>Introduction of 2-D AGFFT (cont.)</a:t>
            </a:r>
            <a:endParaRPr lang="fr-CA" dirty="0" smtClean="0">
              <a:solidFill>
                <a:srgbClr val="0070C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endParaRPr lang="fr-CA" dirty="0" smtClean="0"/>
          </a:p>
          <a:p>
            <a:pPr fontAlgn="auto">
              <a:spcAft>
                <a:spcPts val="0"/>
              </a:spcAft>
              <a:defRPr/>
            </a:pPr>
            <a:endParaRPr lang="fr-CA" dirty="0" smtClean="0"/>
          </a:p>
          <a:p>
            <a:pPr fontAlgn="auto">
              <a:spcAft>
                <a:spcPts val="0"/>
              </a:spcAft>
              <a:buNone/>
              <a:defRPr/>
            </a:pPr>
            <a:endParaRPr lang="fr-CA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fr-CA" dirty="0" smtClean="0"/>
              <a:t>   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49153" name="Object 1"/>
          <p:cNvGraphicFramePr>
            <a:graphicFrameLocks noChangeAspect="1"/>
          </p:cNvGraphicFramePr>
          <p:nvPr/>
        </p:nvGraphicFramePr>
        <p:xfrm>
          <a:off x="857224" y="1142984"/>
          <a:ext cx="7572428" cy="5376082"/>
        </p:xfrm>
        <a:graphic>
          <a:graphicData uri="http://schemas.openxmlformats.org/presentationml/2006/ole">
            <p:oleObj spid="_x0000_s49153" name="Visio" r:id="rId5" imgW="4726838" imgH="4547006" progId="Visio.Drawing.11">
              <p:embed/>
            </p:oleObj>
          </a:graphicData>
        </a:graphic>
      </p:graphicFrame>
      <p:sp>
        <p:nvSpPr>
          <p:cNvPr id="22" name="日期版面配置區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18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>2-D Affine Generalized Fractional Convolution/ Correlation</a:t>
            </a: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52596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altLang="zh-TW" sz="2800" dirty="0" smtClean="0"/>
              <a:t>2-D Affine Generalized Fractional Convolution (2-D AGFCV):</a:t>
            </a:r>
            <a:endParaRPr lang="fr-CA" sz="2800" dirty="0" smtClean="0"/>
          </a:p>
          <a:p>
            <a:pPr fontAlgn="auto">
              <a:spcAft>
                <a:spcPts val="0"/>
              </a:spcAft>
              <a:buNone/>
              <a:defRPr/>
            </a:pPr>
            <a:endParaRPr lang="fr-CA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fr-CA" dirty="0" smtClean="0"/>
              <a:t>   -</a:t>
            </a:r>
            <a:r>
              <a:rPr lang="fr-CA" sz="2400" dirty="0" smtClean="0"/>
              <a:t>applications of </a:t>
            </a:r>
            <a:r>
              <a:rPr lang="de-DE" altLang="zh-TW" sz="2400" dirty="0" smtClean="0"/>
              <a:t>2-D AGFCV: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de-DE" altLang="zh-TW" sz="2400" dirty="0" smtClean="0"/>
              <a:t>      filter design, generalized Hilbert transform, and mask</a:t>
            </a:r>
            <a:endParaRPr lang="fr-CA" sz="2400" dirty="0" smtClean="0"/>
          </a:p>
          <a:p>
            <a:pPr fontAlgn="auto">
              <a:spcAft>
                <a:spcPts val="0"/>
              </a:spcAft>
              <a:defRPr/>
            </a:pPr>
            <a:r>
              <a:rPr lang="de-DE" altLang="zh-TW" sz="2800" dirty="0" smtClean="0"/>
              <a:t>2-D Affine Generalized Fractional Correlation (2-D AGFCR):</a:t>
            </a:r>
            <a:endParaRPr lang="zh-TW" altLang="zh-TW" sz="2800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fr-CA" dirty="0" smtClean="0"/>
              <a:t>  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fr-CA" altLang="zh-TW" sz="2600" dirty="0" smtClean="0"/>
              <a:t>    -</a:t>
            </a:r>
            <a:r>
              <a:rPr lang="fr-CA" altLang="zh-TW" sz="2400" dirty="0" smtClean="0"/>
              <a:t>applications of </a:t>
            </a:r>
            <a:r>
              <a:rPr lang="de-DE" altLang="zh-TW" sz="2400" dirty="0" smtClean="0"/>
              <a:t>2-D AGFCR: 2-D pattern recognition</a:t>
            </a:r>
            <a:endParaRPr lang="fr-CA" sz="2400" dirty="0" smtClean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785786" y="2714620"/>
          <a:ext cx="7572375" cy="642937"/>
        </p:xfrm>
        <a:graphic>
          <a:graphicData uri="http://schemas.openxmlformats.org/presentationml/2006/ole">
            <p:oleObj spid="_x0000_s51203" name="Equation" r:id="rId5" imgW="4038480" imgH="342720" progId="Equation.DSMT4">
              <p:embed/>
            </p:oleObj>
          </a:graphicData>
        </a:graphic>
      </p:graphicFrame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51205" name="Object 5"/>
          <p:cNvGraphicFramePr>
            <a:graphicFrameLocks noChangeAspect="1"/>
          </p:cNvGraphicFramePr>
          <p:nvPr/>
        </p:nvGraphicFramePr>
        <p:xfrm>
          <a:off x="752475" y="5143500"/>
          <a:ext cx="7710488" cy="661988"/>
        </p:xfrm>
        <a:graphic>
          <a:graphicData uri="http://schemas.openxmlformats.org/presentationml/2006/ole">
            <p:oleObj spid="_x0000_s51205" name="Equation" r:id="rId6" imgW="3886200" imgH="330120" progId="Equation.DSMT4">
              <p:embed/>
            </p:oleObj>
          </a:graphicData>
        </a:graphic>
      </p:graphicFrame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26" name="投影片編號版面配置區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19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0070C0"/>
                </a:solidFill>
              </a:rPr>
              <a:t>Outlines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57438" y="1600200"/>
            <a:ext cx="6500842" cy="4525963"/>
          </a:xfrm>
        </p:spPr>
        <p:txBody>
          <a:bodyPr rtlCol="0">
            <a:normAutofit fontScale="92500" lnSpcReduction="10000"/>
          </a:bodyPr>
          <a:lstStyle/>
          <a:p>
            <a:r>
              <a:rPr lang="en-US" altLang="zh-TW" dirty="0" smtClean="0"/>
              <a:t>Introduction of Fractional Fourier Transform </a:t>
            </a:r>
            <a:r>
              <a:rPr lang="en-US" altLang="zh-TW" dirty="0" smtClean="0">
                <a:solidFill>
                  <a:srgbClr val="FF0000"/>
                </a:solidFill>
              </a:rPr>
              <a:t>(FRFT)</a:t>
            </a:r>
          </a:p>
          <a:p>
            <a:r>
              <a:rPr lang="en-US" altLang="zh-TW" dirty="0" smtClean="0"/>
              <a:t>Introduction of Linear Canonical Transform </a:t>
            </a:r>
            <a:r>
              <a:rPr lang="en-US" altLang="zh-TW" dirty="0" smtClean="0">
                <a:solidFill>
                  <a:srgbClr val="FF0000"/>
                </a:solidFill>
              </a:rPr>
              <a:t>(LCT)</a:t>
            </a:r>
          </a:p>
          <a:p>
            <a:r>
              <a:rPr lang="en-US" altLang="zh-TW" dirty="0" smtClean="0"/>
              <a:t>Introduction of </a:t>
            </a:r>
            <a:r>
              <a:rPr lang="de-DE" altLang="zh-TW" dirty="0" smtClean="0"/>
              <a:t>Two-Dimensional Affine Generalized Fractional Fourier Transform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(2-D AGFFT)</a:t>
            </a:r>
          </a:p>
          <a:p>
            <a:r>
              <a:rPr lang="de-DE" altLang="zh-TW" dirty="0" smtClean="0"/>
              <a:t>Relations between Wigner Distribution Function </a:t>
            </a:r>
            <a:r>
              <a:rPr lang="de-DE" altLang="zh-TW" dirty="0" smtClean="0">
                <a:solidFill>
                  <a:srgbClr val="FF0000"/>
                </a:solidFill>
              </a:rPr>
              <a:t>(WDF)</a:t>
            </a:r>
            <a:r>
              <a:rPr lang="de-DE" altLang="zh-TW" dirty="0" smtClean="0"/>
              <a:t>,</a:t>
            </a:r>
            <a:r>
              <a:rPr lang="de-DE" altLang="zh-TW" dirty="0" smtClean="0">
                <a:solidFill>
                  <a:srgbClr val="FF0000"/>
                </a:solidFill>
              </a:rPr>
              <a:t> </a:t>
            </a:r>
            <a:r>
              <a:rPr lang="de-DE" altLang="zh-TW" dirty="0" smtClean="0"/>
              <a:t>Gabor</a:t>
            </a:r>
            <a:r>
              <a:rPr lang="zh-TW" altLang="en-US" dirty="0" smtClean="0"/>
              <a:t> </a:t>
            </a:r>
            <a:r>
              <a:rPr lang="de-DE" altLang="zh-TW" dirty="0" smtClean="0"/>
              <a:t>Transform </a:t>
            </a:r>
            <a:r>
              <a:rPr lang="de-DE" altLang="zh-TW" dirty="0" smtClean="0">
                <a:solidFill>
                  <a:srgbClr val="FF0000"/>
                </a:solidFill>
              </a:rPr>
              <a:t>(GT)</a:t>
            </a:r>
            <a:r>
              <a:rPr lang="de-DE" altLang="zh-TW" dirty="0" smtClean="0"/>
              <a:t>,</a:t>
            </a:r>
            <a:r>
              <a:rPr lang="de-DE" altLang="zh-TW" dirty="0" smtClean="0">
                <a:solidFill>
                  <a:srgbClr val="FF0000"/>
                </a:solidFill>
              </a:rPr>
              <a:t> </a:t>
            </a:r>
            <a:r>
              <a:rPr lang="de-DE" altLang="zh-TW" dirty="0" smtClean="0"/>
              <a:t>and </a:t>
            </a:r>
            <a:r>
              <a:rPr lang="de-DE" altLang="zh-TW" dirty="0" smtClean="0">
                <a:solidFill>
                  <a:srgbClr val="FF0000"/>
                </a:solidFill>
              </a:rPr>
              <a:t>FRFT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2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de-DE" altLang="zh-TW" sz="4000" dirty="0" smtClean="0">
                <a:solidFill>
                  <a:srgbClr val="0070C0"/>
                </a:solidFill>
              </a:rPr>
              <a:t>Relation Between FRFT and Wigner</a:t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de-DE" altLang="zh-TW" sz="4000" dirty="0" smtClean="0">
                <a:solidFill>
                  <a:srgbClr val="0070C0"/>
                </a:solidFill>
              </a:rPr>
              <a:t>Distribution Function (WDF)</a:t>
            </a:r>
            <a:r>
              <a:rPr lang="en-US" altLang="zh-TW" dirty="0" smtClean="0">
                <a:solidFill>
                  <a:srgbClr val="FF0000"/>
                </a:solidFill>
              </a:rPr>
              <a:t/>
            </a:r>
            <a:br>
              <a:rPr lang="en-US" altLang="zh-TW" dirty="0" smtClean="0">
                <a:solidFill>
                  <a:srgbClr val="FF0000"/>
                </a:solidFill>
              </a:rPr>
            </a:br>
            <a:endParaRPr lang="fr-CA" dirty="0" smtClean="0">
              <a:solidFill>
                <a:srgbClr val="0070C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altLang="zh-TW" sz="2800" dirty="0" smtClean="0"/>
              <a:t>Definition of </a:t>
            </a:r>
            <a:r>
              <a:rPr lang="de-DE" altLang="zh-TW" sz="2800" dirty="0" smtClean="0">
                <a:solidFill>
                  <a:srgbClr val="FF0000"/>
                </a:solidFill>
              </a:rPr>
              <a:t>WDF</a:t>
            </a:r>
            <a:r>
              <a:rPr lang="de-DE" altLang="zh-TW" sz="2800" dirty="0" smtClean="0"/>
              <a:t>:</a:t>
            </a:r>
          </a:p>
          <a:p>
            <a:pPr fontAlgn="auto">
              <a:spcAft>
                <a:spcPts val="0"/>
              </a:spcAft>
              <a:defRPr/>
            </a:pPr>
            <a:endParaRPr lang="fr-CA" sz="2600" dirty="0" smtClean="0"/>
          </a:p>
          <a:p>
            <a:pPr fontAlgn="auto">
              <a:spcAft>
                <a:spcPts val="0"/>
              </a:spcAft>
              <a:defRPr/>
            </a:pPr>
            <a:endParaRPr lang="fr-CA" sz="2600" dirty="0" smtClean="0"/>
          </a:p>
          <a:p>
            <a:pPr fontAlgn="auto">
              <a:spcAft>
                <a:spcPts val="0"/>
              </a:spcAft>
              <a:defRPr/>
            </a:pPr>
            <a:r>
              <a:rPr lang="de-DE" altLang="zh-TW" sz="2800" dirty="0" smtClean="0"/>
              <a:t>The property of the WDF: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de-DE" altLang="zh-TW" sz="2800" dirty="0" smtClean="0"/>
              <a:t>     -high clarity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de-DE" altLang="zh-TW" sz="2800" dirty="0" smtClean="0"/>
              <a:t>     -with</a:t>
            </a:r>
            <a:r>
              <a:rPr lang="de-DE" altLang="zh-TW" sz="2800" dirty="0" smtClean="0">
                <a:solidFill>
                  <a:srgbClr val="FF0000"/>
                </a:solidFill>
              </a:rPr>
              <a:t> cross-term problem</a:t>
            </a:r>
          </a:p>
          <a:p>
            <a:pPr fontAlgn="auto">
              <a:spcAft>
                <a:spcPts val="0"/>
              </a:spcAft>
              <a:defRPr/>
            </a:pPr>
            <a:endParaRPr lang="de-DE" altLang="zh-TW" sz="2800" dirty="0" smtClean="0"/>
          </a:p>
          <a:p>
            <a:pPr fontAlgn="auto">
              <a:spcAft>
                <a:spcPts val="0"/>
              </a:spcAft>
              <a:defRPr/>
            </a:pPr>
            <a:endParaRPr lang="fr-CA" sz="2600" dirty="0" smtClean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928662" y="2428868"/>
          <a:ext cx="5500726" cy="827868"/>
        </p:xfrm>
        <a:graphic>
          <a:graphicData uri="http://schemas.openxmlformats.org/presentationml/2006/ole">
            <p:oleObj spid="_x0000_s53252" name="Equation" r:id="rId5" imgW="2844800" imgH="431800" progId="Equation.DSMT4">
              <p:embed/>
            </p:oleObj>
          </a:graphicData>
        </a:graphic>
      </p:graphicFrame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6" name="日期版面配置區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20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de-DE" altLang="zh-TW" sz="4000" dirty="0" smtClean="0">
                <a:solidFill>
                  <a:srgbClr val="0070C0"/>
                </a:solidFill>
              </a:rPr>
              <a:t>Relation Between FRFT and WDF </a:t>
            </a:r>
            <a:r>
              <a:rPr lang="en-US" altLang="zh-TW" sz="4000" dirty="0" smtClean="0">
                <a:solidFill>
                  <a:srgbClr val="0070C0"/>
                </a:solidFill>
              </a:rPr>
              <a:t>(cont.)</a:t>
            </a:r>
            <a:r>
              <a:rPr lang="en-US" altLang="zh-TW" dirty="0" smtClean="0">
                <a:solidFill>
                  <a:srgbClr val="FF0000"/>
                </a:solidFill>
              </a:rPr>
              <a:t/>
            </a:r>
            <a:br>
              <a:rPr lang="en-US" altLang="zh-TW" dirty="0" smtClean="0">
                <a:solidFill>
                  <a:srgbClr val="FF0000"/>
                </a:solidFill>
              </a:rPr>
            </a:br>
            <a:endParaRPr lang="fr-CA" dirty="0" smtClean="0">
              <a:solidFill>
                <a:srgbClr val="0070C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altLang="zh-TW" sz="2800" dirty="0" smtClean="0"/>
              <a:t>Why does the WDF have a </a:t>
            </a:r>
            <a:r>
              <a:rPr lang="de-DE" altLang="zh-TW" sz="2800" dirty="0" smtClean="0">
                <a:solidFill>
                  <a:srgbClr val="FF0000"/>
                </a:solidFill>
              </a:rPr>
              <a:t>cross-term problem</a:t>
            </a:r>
            <a:r>
              <a:rPr lang="de-DE" altLang="zh-TW" sz="2800" dirty="0" smtClean="0"/>
              <a:t>?</a:t>
            </a:r>
          </a:p>
          <a:p>
            <a:pPr fontAlgn="auto">
              <a:spcAft>
                <a:spcPts val="0"/>
              </a:spcAft>
              <a:defRPr/>
            </a:pPr>
            <a:r>
              <a:rPr lang="de-DE" altLang="zh-TW" sz="2800" dirty="0" smtClean="0"/>
              <a:t>Ans: autocorrelation-term                                                        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de-DE" altLang="zh-TW" sz="2800" dirty="0" smtClean="0"/>
              <a:t>             of the WDF is existed</a:t>
            </a:r>
          </a:p>
          <a:p>
            <a:pPr fontAlgn="auto">
              <a:spcAft>
                <a:spcPts val="0"/>
              </a:spcAft>
              <a:defRPr/>
            </a:pPr>
            <a:endParaRPr lang="de-DE" sz="2800" dirty="0" smtClean="0"/>
          </a:p>
          <a:p>
            <a:pPr fontAlgn="auto">
              <a:spcAft>
                <a:spcPts val="0"/>
              </a:spcAft>
              <a:defRPr/>
            </a:pPr>
            <a:r>
              <a:rPr lang="de-DE" sz="2800" dirty="0" smtClean="0"/>
              <a:t>If                             ,</a:t>
            </a:r>
            <a:r>
              <a:rPr lang="de-DE" altLang="zh-TW" sz="2800" dirty="0" smtClean="0"/>
              <a:t> its WDF will become</a:t>
            </a:r>
            <a:r>
              <a:rPr lang="de-DE" sz="2800" dirty="0" smtClean="0"/>
              <a:t> </a:t>
            </a:r>
          </a:p>
          <a:p>
            <a:pPr fontAlgn="auto">
              <a:spcAft>
                <a:spcPts val="0"/>
              </a:spcAft>
              <a:defRPr/>
            </a:pPr>
            <a:endParaRPr lang="de-DE" sz="2800" dirty="0" smtClean="0"/>
          </a:p>
          <a:p>
            <a:pPr fontAlgn="auto">
              <a:spcAft>
                <a:spcPts val="0"/>
              </a:spcAft>
              <a:defRPr/>
            </a:pPr>
            <a:endParaRPr lang="de-DE" sz="2800" dirty="0" smtClean="0"/>
          </a:p>
          <a:p>
            <a:pPr fontAlgn="auto">
              <a:spcAft>
                <a:spcPts val="0"/>
              </a:spcAft>
              <a:buNone/>
              <a:defRPr/>
            </a:pPr>
            <a:endParaRPr lang="de-DE" altLang="zh-TW" sz="2800" dirty="0" smtClean="0"/>
          </a:p>
          <a:p>
            <a:pPr fontAlgn="auto">
              <a:spcAft>
                <a:spcPts val="0"/>
              </a:spcAft>
              <a:defRPr/>
            </a:pPr>
            <a:endParaRPr lang="fr-CA" sz="2800" dirty="0" smtClean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4714876" y="2428868"/>
          <a:ext cx="3040390" cy="452439"/>
        </p:xfrm>
        <a:graphic>
          <a:graphicData uri="http://schemas.openxmlformats.org/presentationml/2006/ole">
            <p:oleObj spid="_x0000_s55298" name="Equation" r:id="rId5" imgW="1600200" imgH="241300" progId="Equation.DSMT4">
              <p:embed/>
            </p:oleObj>
          </a:graphicData>
        </a:graphic>
      </p:graphicFrame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55302" name="Object 6"/>
          <p:cNvGraphicFramePr>
            <a:graphicFrameLocks noChangeAspect="1"/>
          </p:cNvGraphicFramePr>
          <p:nvPr/>
        </p:nvGraphicFramePr>
        <p:xfrm>
          <a:off x="1142976" y="4000504"/>
          <a:ext cx="2214578" cy="426662"/>
        </p:xfrm>
        <a:graphic>
          <a:graphicData uri="http://schemas.openxmlformats.org/presentationml/2006/ole">
            <p:oleObj spid="_x0000_s55302" name="Equation" r:id="rId6" imgW="1040948" imgH="203112" progId="Equation.DSMT4">
              <p:embed/>
            </p:oleObj>
          </a:graphicData>
        </a:graphic>
      </p:graphicFrame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55304" name="Object 8"/>
          <p:cNvGraphicFramePr>
            <a:graphicFrameLocks noChangeAspect="1"/>
          </p:cNvGraphicFramePr>
          <p:nvPr/>
        </p:nvGraphicFramePr>
        <p:xfrm>
          <a:off x="857250" y="4572000"/>
          <a:ext cx="3548063" cy="428625"/>
        </p:xfrm>
        <a:graphic>
          <a:graphicData uri="http://schemas.openxmlformats.org/presentationml/2006/ole">
            <p:oleObj spid="_x0000_s55304" name="Equation" r:id="rId7" imgW="1892160" imgH="228600" progId="Equation.DSMT4">
              <p:embed/>
            </p:oleObj>
          </a:graphicData>
        </a:graphic>
      </p:graphicFrame>
      <p:sp>
        <p:nvSpPr>
          <p:cNvPr id="29" name="日期版面配置區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0" name="投影片編號版面配置區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21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de-DE" altLang="zh-TW" sz="4000" dirty="0" smtClean="0">
                <a:solidFill>
                  <a:srgbClr val="0070C0"/>
                </a:solidFill>
              </a:rPr>
              <a:t>Relation Between FRFT and WDF </a:t>
            </a:r>
            <a:r>
              <a:rPr lang="en-US" altLang="zh-TW" sz="4000" dirty="0" smtClean="0">
                <a:solidFill>
                  <a:srgbClr val="0070C0"/>
                </a:solidFill>
              </a:rPr>
              <a:t>(cont.) </a:t>
            </a:r>
            <a:r>
              <a:rPr lang="en-US" altLang="zh-TW" dirty="0" smtClean="0">
                <a:solidFill>
                  <a:srgbClr val="FF0000"/>
                </a:solidFill>
              </a:rPr>
              <a:t/>
            </a:r>
            <a:br>
              <a:rPr lang="en-US" altLang="zh-TW" dirty="0" smtClean="0">
                <a:solidFill>
                  <a:srgbClr val="FF0000"/>
                </a:solidFill>
              </a:rPr>
            </a:br>
            <a:endParaRPr lang="fr-CA" dirty="0" smtClean="0">
              <a:solidFill>
                <a:srgbClr val="0070C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altLang="zh-TW" sz="2800" dirty="0" smtClean="0"/>
              <a:t>Clockwise-Rotation Relation:</a:t>
            </a:r>
          </a:p>
          <a:p>
            <a:pPr fontAlgn="auto">
              <a:spcAft>
                <a:spcPts val="0"/>
              </a:spcAft>
              <a:defRPr/>
            </a:pPr>
            <a:endParaRPr lang="fr-CA" sz="2600" dirty="0" smtClean="0"/>
          </a:p>
          <a:p>
            <a:pPr fontAlgn="auto">
              <a:spcAft>
                <a:spcPts val="0"/>
              </a:spcAft>
              <a:defRPr/>
            </a:pPr>
            <a:endParaRPr lang="de-DE" altLang="zh-TW" sz="2800" dirty="0" smtClean="0"/>
          </a:p>
          <a:p>
            <a:pPr fontAlgn="auto">
              <a:spcAft>
                <a:spcPts val="0"/>
              </a:spcAft>
              <a:defRPr/>
            </a:pPr>
            <a:r>
              <a:rPr lang="de-DE" altLang="zh-TW" sz="2800" dirty="0" smtClean="0"/>
              <a:t>The FRFT with parameter </a:t>
            </a:r>
            <a:r>
              <a:rPr lang="de-DE" altLang="zh-TW" sz="2800" i="1" dirty="0" smtClean="0">
                <a:sym typeface="Symbol"/>
              </a:rPr>
              <a:t></a:t>
            </a:r>
            <a:r>
              <a:rPr lang="de-DE" altLang="zh-TW" sz="2800" dirty="0" smtClean="0"/>
              <a:t> is equivalent to the </a:t>
            </a:r>
            <a:r>
              <a:rPr lang="de-DE" altLang="zh-TW" sz="2800" dirty="0" smtClean="0">
                <a:solidFill>
                  <a:srgbClr val="FF0000"/>
                </a:solidFill>
              </a:rPr>
              <a:t>clockwise-rotation operation </a:t>
            </a:r>
            <a:r>
              <a:rPr lang="de-DE" altLang="zh-TW" sz="2800" dirty="0" smtClean="0"/>
              <a:t>with angle </a:t>
            </a:r>
            <a:r>
              <a:rPr lang="de-DE" altLang="zh-TW" sz="2800" i="1" dirty="0" smtClean="0">
                <a:sym typeface="Symbol"/>
              </a:rPr>
              <a:t></a:t>
            </a:r>
            <a:r>
              <a:rPr lang="de-DE" altLang="zh-TW" sz="2800" i="1" dirty="0" smtClean="0"/>
              <a:t> </a:t>
            </a:r>
            <a:r>
              <a:rPr lang="de-DE" altLang="zh-TW" sz="2800" dirty="0" smtClean="0"/>
              <a:t>for WDF.</a:t>
            </a:r>
            <a:endParaRPr lang="fr-CA" sz="2600" dirty="0" smtClean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55297" name="Object 1"/>
          <p:cNvGraphicFramePr>
            <a:graphicFrameLocks noChangeAspect="1"/>
          </p:cNvGraphicFramePr>
          <p:nvPr/>
        </p:nvGraphicFramePr>
        <p:xfrm>
          <a:off x="809625" y="2500313"/>
          <a:ext cx="5951538" cy="444500"/>
        </p:xfrm>
        <a:graphic>
          <a:graphicData uri="http://schemas.openxmlformats.org/presentationml/2006/ole">
            <p:oleObj spid="_x0000_s58370" name="Equation" r:id="rId5" imgW="3060360" imgH="228600" progId="Equation.DSMT4">
              <p:embed/>
            </p:oleObj>
          </a:graphicData>
        </a:graphic>
      </p:graphicFrame>
      <p:sp>
        <p:nvSpPr>
          <p:cNvPr id="24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25" name="投影片編號版面配置區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22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de-DE" altLang="zh-TW" sz="4000" dirty="0" smtClean="0">
                <a:solidFill>
                  <a:srgbClr val="0070C0"/>
                </a:solidFill>
              </a:rPr>
              <a:t>Relation Between FRFT and Gabor</a:t>
            </a:r>
            <a:r>
              <a:rPr lang="zh-TW" altLang="en-US" sz="4000" dirty="0" smtClean="0">
                <a:solidFill>
                  <a:srgbClr val="0070C0"/>
                </a:solidFill>
              </a:rPr>
              <a:t> </a:t>
            </a:r>
            <a:r>
              <a:rPr lang="de-DE" altLang="zh-TW" sz="4000" dirty="0" smtClean="0">
                <a:solidFill>
                  <a:srgbClr val="0070C0"/>
                </a:solidFill>
              </a:rPr>
              <a:t>Transforms (GT) </a:t>
            </a:r>
            <a:r>
              <a:rPr lang="en-US" altLang="zh-TW" dirty="0" smtClean="0">
                <a:solidFill>
                  <a:srgbClr val="0070C0"/>
                </a:solidFill>
              </a:rPr>
              <a:t/>
            </a:r>
            <a:br>
              <a:rPr lang="en-US" altLang="zh-TW" dirty="0" smtClean="0">
                <a:solidFill>
                  <a:srgbClr val="0070C0"/>
                </a:solidFill>
              </a:rPr>
            </a:br>
            <a:endParaRPr lang="fr-CA" dirty="0" smtClean="0">
              <a:solidFill>
                <a:srgbClr val="0070C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altLang="zh-TW" sz="2800" dirty="0" smtClean="0"/>
              <a:t>Definition of </a:t>
            </a:r>
            <a:r>
              <a:rPr lang="de-DE" altLang="zh-TW" sz="2800" dirty="0" smtClean="0">
                <a:solidFill>
                  <a:srgbClr val="FF0000"/>
                </a:solidFill>
              </a:rPr>
              <a:t>GT</a:t>
            </a:r>
            <a:r>
              <a:rPr lang="de-DE" altLang="zh-TW" sz="2800" dirty="0" smtClean="0"/>
              <a:t>:</a:t>
            </a:r>
          </a:p>
          <a:p>
            <a:pPr fontAlgn="auto">
              <a:spcAft>
                <a:spcPts val="0"/>
              </a:spcAft>
              <a:defRPr/>
            </a:pPr>
            <a:endParaRPr lang="de-DE" altLang="zh-TW" sz="2400" dirty="0" smtClean="0"/>
          </a:p>
          <a:p>
            <a:pPr fontAlgn="auto">
              <a:spcAft>
                <a:spcPts val="0"/>
              </a:spcAft>
              <a:defRPr/>
            </a:pPr>
            <a:endParaRPr lang="fr-CA" sz="2600" dirty="0" smtClean="0"/>
          </a:p>
          <a:p>
            <a:pPr fontAlgn="auto">
              <a:spcAft>
                <a:spcPts val="0"/>
              </a:spcAft>
              <a:defRPr/>
            </a:pPr>
            <a:r>
              <a:rPr lang="de-DE" altLang="zh-TW" sz="2800" dirty="0" smtClean="0"/>
              <a:t>The property of the GT: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de-DE" altLang="zh-TW" sz="2800" dirty="0" smtClean="0"/>
              <a:t>     -with</a:t>
            </a:r>
            <a:r>
              <a:rPr lang="de-DE" altLang="zh-TW" sz="2800" dirty="0" smtClean="0">
                <a:solidFill>
                  <a:srgbClr val="FF0000"/>
                </a:solidFill>
              </a:rPr>
              <a:t> </a:t>
            </a:r>
            <a:r>
              <a:rPr lang="de-DE" altLang="zh-TW" sz="2800" dirty="0" smtClean="0">
                <a:solidFill>
                  <a:srgbClr val="FF0000"/>
                </a:solidFill>
              </a:rPr>
              <a:t>clarity </a:t>
            </a:r>
            <a:r>
              <a:rPr lang="de-DE" altLang="zh-TW" sz="2800" dirty="0" smtClean="0">
                <a:solidFill>
                  <a:srgbClr val="FF0000"/>
                </a:solidFill>
              </a:rPr>
              <a:t>problem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de-DE" altLang="zh-TW" sz="2800" dirty="0" smtClean="0"/>
              <a:t>     -avoid cross-term problem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de-DE" altLang="zh-TW" sz="2800" dirty="0" smtClean="0"/>
              <a:t>     -</a:t>
            </a:r>
            <a:r>
              <a:rPr lang="de-DE" altLang="zh-TW" sz="2800" dirty="0" smtClean="0"/>
              <a:t>cost </a:t>
            </a:r>
            <a:r>
              <a:rPr lang="de-DE" altLang="zh-TW" sz="2800" dirty="0" smtClean="0"/>
              <a:t>less computation time</a:t>
            </a:r>
          </a:p>
          <a:p>
            <a:pPr fontAlgn="auto">
              <a:spcAft>
                <a:spcPts val="0"/>
              </a:spcAft>
              <a:defRPr/>
            </a:pPr>
            <a:endParaRPr lang="de-DE" altLang="zh-TW" sz="2800" dirty="0" smtClean="0"/>
          </a:p>
          <a:p>
            <a:pPr fontAlgn="auto">
              <a:spcAft>
                <a:spcPts val="0"/>
              </a:spcAft>
              <a:buNone/>
              <a:defRPr/>
            </a:pPr>
            <a:endParaRPr lang="fr-CA" sz="2800" dirty="0" smtClean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61443" name="Object 3"/>
          <p:cNvGraphicFramePr>
            <a:graphicFrameLocks noChangeAspect="1"/>
          </p:cNvGraphicFramePr>
          <p:nvPr/>
        </p:nvGraphicFramePr>
        <p:xfrm>
          <a:off x="857224" y="2357430"/>
          <a:ext cx="5357850" cy="831086"/>
        </p:xfrm>
        <a:graphic>
          <a:graphicData uri="http://schemas.openxmlformats.org/presentationml/2006/ole">
            <p:oleObj spid="_x0000_s61443" name="Equation" r:id="rId5" imgW="2882900" imgH="444500" progId="Equation.DSMT4">
              <p:embed/>
            </p:oleObj>
          </a:graphicData>
        </a:graphic>
      </p:graphicFrame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26" name="投影片編號版面配置區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23</a:t>
            </a:fld>
            <a:endParaRPr lang="fr-CA"/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1128713" y="5357813"/>
          <a:ext cx="5189537" cy="1120775"/>
        </p:xfrm>
        <a:graphic>
          <a:graphicData uri="http://schemas.openxmlformats.org/presentationml/2006/ole">
            <p:oleObj spid="_x0000_s61444" name="Equation" r:id="rId6" imgW="2882880" imgH="622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de-DE" altLang="zh-TW" sz="4000" dirty="0" smtClean="0">
                <a:solidFill>
                  <a:srgbClr val="0070C0"/>
                </a:solidFill>
              </a:rPr>
              <a:t> Relation Between FRFT and GT </a:t>
            </a:r>
            <a:r>
              <a:rPr lang="en-US" altLang="zh-TW" sz="4000" dirty="0" smtClean="0">
                <a:solidFill>
                  <a:srgbClr val="0070C0"/>
                </a:solidFill>
              </a:rPr>
              <a:t>(cont.) </a:t>
            </a:r>
            <a:r>
              <a:rPr lang="en-US" altLang="zh-TW" dirty="0" smtClean="0">
                <a:solidFill>
                  <a:srgbClr val="0070C0"/>
                </a:solidFill>
              </a:rPr>
              <a:t/>
            </a:r>
            <a:br>
              <a:rPr lang="en-US" altLang="zh-TW" dirty="0" smtClean="0">
                <a:solidFill>
                  <a:srgbClr val="0070C0"/>
                </a:solidFill>
              </a:rPr>
            </a:br>
            <a:endParaRPr lang="fr-CA" dirty="0" smtClean="0">
              <a:solidFill>
                <a:srgbClr val="0070C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altLang="zh-TW" sz="2800" dirty="0" smtClean="0"/>
              <a:t>Why can the GT avoid the </a:t>
            </a:r>
            <a:r>
              <a:rPr lang="de-DE" altLang="zh-TW" sz="2800" dirty="0" smtClean="0">
                <a:solidFill>
                  <a:srgbClr val="FF0000"/>
                </a:solidFill>
              </a:rPr>
              <a:t>cross-term problem</a:t>
            </a:r>
            <a:r>
              <a:rPr lang="de-DE" altLang="zh-TW" sz="2800" dirty="0" smtClean="0"/>
              <a:t>?</a:t>
            </a:r>
          </a:p>
          <a:p>
            <a:pPr fontAlgn="auto">
              <a:spcAft>
                <a:spcPts val="0"/>
              </a:spcAft>
              <a:defRPr/>
            </a:pPr>
            <a:r>
              <a:rPr lang="de-DE" altLang="zh-TW" sz="2800" dirty="0" smtClean="0"/>
              <a:t>Ans: the GT no have the autocorrelation-term</a:t>
            </a:r>
          </a:p>
          <a:p>
            <a:pPr fontAlgn="auto">
              <a:spcAft>
                <a:spcPts val="0"/>
              </a:spcAft>
              <a:defRPr/>
            </a:pPr>
            <a:endParaRPr lang="fr-CA" sz="2600" dirty="0" smtClean="0"/>
          </a:p>
          <a:p>
            <a:pPr fontAlgn="auto">
              <a:spcAft>
                <a:spcPts val="0"/>
              </a:spcAft>
              <a:defRPr/>
            </a:pPr>
            <a:endParaRPr lang="fr-CA" sz="2600" dirty="0" smtClean="0"/>
          </a:p>
          <a:p>
            <a:pPr fontAlgn="auto">
              <a:spcAft>
                <a:spcPts val="0"/>
              </a:spcAft>
              <a:defRPr/>
            </a:pPr>
            <a:r>
              <a:rPr lang="de-DE" altLang="zh-TW" sz="2800" dirty="0" smtClean="0"/>
              <a:t>If                         , its GT will become </a:t>
            </a:r>
          </a:p>
          <a:p>
            <a:pPr fontAlgn="auto">
              <a:spcAft>
                <a:spcPts val="0"/>
              </a:spcAft>
              <a:defRPr/>
            </a:pPr>
            <a:endParaRPr lang="fr-CA" sz="2600" dirty="0" smtClean="0"/>
          </a:p>
          <a:p>
            <a:pPr fontAlgn="auto">
              <a:spcAft>
                <a:spcPts val="0"/>
              </a:spcAft>
              <a:defRPr/>
            </a:pPr>
            <a:endParaRPr lang="fr-CA" sz="2600" dirty="0" smtClean="0"/>
          </a:p>
          <a:p>
            <a:pPr fontAlgn="auto">
              <a:spcAft>
                <a:spcPts val="0"/>
              </a:spcAft>
              <a:defRPr/>
            </a:pPr>
            <a:endParaRPr lang="fr-CA" sz="2600" dirty="0" smtClean="0"/>
          </a:p>
          <a:p>
            <a:pPr fontAlgn="auto">
              <a:spcAft>
                <a:spcPts val="0"/>
              </a:spcAft>
              <a:defRPr/>
            </a:pPr>
            <a:endParaRPr lang="fr-CA" sz="2600" dirty="0" smtClean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63489" name="Object 1"/>
          <p:cNvGraphicFramePr>
            <a:graphicFrameLocks noChangeAspect="1"/>
          </p:cNvGraphicFramePr>
          <p:nvPr/>
        </p:nvGraphicFramePr>
        <p:xfrm>
          <a:off x="1500166" y="3000372"/>
          <a:ext cx="3500462" cy="520902"/>
        </p:xfrm>
        <a:graphic>
          <a:graphicData uri="http://schemas.openxmlformats.org/presentationml/2006/ole">
            <p:oleObj spid="_x0000_s63489" name="Equation" r:id="rId5" imgW="1600200" imgH="241300" progId="Equation.DSMT4">
              <p:embed/>
            </p:oleObj>
          </a:graphicData>
        </a:graphic>
      </p:graphicFrame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1142976" y="3929066"/>
          <a:ext cx="1928826" cy="371609"/>
        </p:xfrm>
        <a:graphic>
          <a:graphicData uri="http://schemas.openxmlformats.org/presentationml/2006/ole">
            <p:oleObj spid="_x0000_s63491" name="Equation" r:id="rId6" imgW="1040948" imgH="203112" progId="Equation.DSMT4">
              <p:embed/>
            </p:oleObj>
          </a:graphicData>
        </a:graphic>
      </p:graphicFrame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63493" name="Object 5"/>
          <p:cNvGraphicFramePr>
            <a:graphicFrameLocks noChangeAspect="1"/>
          </p:cNvGraphicFramePr>
          <p:nvPr/>
        </p:nvGraphicFramePr>
        <p:xfrm>
          <a:off x="873125" y="4357688"/>
          <a:ext cx="4341817" cy="546523"/>
        </p:xfrm>
        <a:graphic>
          <a:graphicData uri="http://schemas.openxmlformats.org/presentationml/2006/ole">
            <p:oleObj spid="_x0000_s63493" name="Equation" r:id="rId7" imgW="1815840" imgH="228600" progId="Equation.DSMT4">
              <p:embed/>
            </p:oleObj>
          </a:graphicData>
        </a:graphic>
      </p:graphicFrame>
      <p:sp>
        <p:nvSpPr>
          <p:cNvPr id="29" name="日期版面配置區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0" name="投影片編號版面配置區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24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de-DE" altLang="zh-TW" sz="4000" dirty="0" smtClean="0">
                <a:solidFill>
                  <a:srgbClr val="0070C0"/>
                </a:solidFill>
              </a:rPr>
              <a:t>Relation Between FRFT and GT </a:t>
            </a:r>
            <a:r>
              <a:rPr lang="en-US" altLang="zh-TW" sz="4000" dirty="0" smtClean="0">
                <a:solidFill>
                  <a:srgbClr val="0070C0"/>
                </a:solidFill>
              </a:rPr>
              <a:t>(cont.) </a:t>
            </a:r>
            <a:r>
              <a:rPr lang="en-US" altLang="zh-TW" dirty="0" smtClean="0">
                <a:solidFill>
                  <a:srgbClr val="0070C0"/>
                </a:solidFill>
              </a:rPr>
              <a:t/>
            </a:r>
            <a:br>
              <a:rPr lang="en-US" altLang="zh-TW" dirty="0" smtClean="0">
                <a:solidFill>
                  <a:srgbClr val="0070C0"/>
                </a:solidFill>
              </a:rPr>
            </a:br>
            <a:endParaRPr lang="fr-CA" dirty="0" smtClean="0">
              <a:solidFill>
                <a:srgbClr val="0070C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altLang="zh-TW" sz="2800" dirty="0" smtClean="0"/>
              <a:t>Clockwise-Rotation Relation:</a:t>
            </a:r>
          </a:p>
          <a:p>
            <a:pPr fontAlgn="auto">
              <a:spcAft>
                <a:spcPts val="0"/>
              </a:spcAft>
              <a:defRPr/>
            </a:pPr>
            <a:endParaRPr lang="de-DE" altLang="zh-TW" sz="2800" dirty="0" smtClean="0"/>
          </a:p>
          <a:p>
            <a:pPr fontAlgn="auto">
              <a:spcAft>
                <a:spcPts val="0"/>
              </a:spcAft>
              <a:defRPr/>
            </a:pPr>
            <a:endParaRPr lang="de-DE" altLang="zh-TW" sz="2800" dirty="0" smtClean="0"/>
          </a:p>
          <a:p>
            <a:pPr fontAlgn="auto">
              <a:spcAft>
                <a:spcPts val="0"/>
              </a:spcAft>
              <a:defRPr/>
            </a:pPr>
            <a:r>
              <a:rPr lang="de-DE" altLang="zh-TW" sz="2800" dirty="0" smtClean="0"/>
              <a:t>The FRFT with parameter </a:t>
            </a:r>
            <a:r>
              <a:rPr lang="de-DE" altLang="zh-TW" sz="2800" i="1" dirty="0" smtClean="0">
                <a:sym typeface="Symbol"/>
              </a:rPr>
              <a:t></a:t>
            </a:r>
            <a:r>
              <a:rPr lang="de-DE" altLang="zh-TW" sz="2800" dirty="0" smtClean="0"/>
              <a:t> is equivalent to the </a:t>
            </a:r>
            <a:r>
              <a:rPr lang="de-DE" altLang="zh-TW" sz="2800" dirty="0" smtClean="0">
                <a:solidFill>
                  <a:srgbClr val="FF0000"/>
                </a:solidFill>
              </a:rPr>
              <a:t>clockwise-rotation operation </a:t>
            </a:r>
            <a:r>
              <a:rPr lang="de-DE" altLang="zh-TW" sz="2800" dirty="0" smtClean="0"/>
              <a:t>with angle </a:t>
            </a:r>
            <a:r>
              <a:rPr lang="de-DE" altLang="zh-TW" sz="2800" i="1" dirty="0" smtClean="0">
                <a:sym typeface="Symbol"/>
              </a:rPr>
              <a:t></a:t>
            </a:r>
            <a:r>
              <a:rPr lang="de-DE" altLang="zh-TW" sz="2800" i="1" dirty="0" smtClean="0"/>
              <a:t> </a:t>
            </a:r>
            <a:r>
              <a:rPr lang="de-DE" altLang="zh-TW" sz="2800" dirty="0" smtClean="0"/>
              <a:t>for GT.</a:t>
            </a:r>
            <a:endParaRPr lang="fr-CA" altLang="zh-TW" sz="2600" dirty="0" smtClean="0"/>
          </a:p>
          <a:p>
            <a:pPr fontAlgn="auto">
              <a:spcAft>
                <a:spcPts val="0"/>
              </a:spcAft>
              <a:buNone/>
              <a:defRPr/>
            </a:pPr>
            <a:endParaRPr lang="de-DE" altLang="zh-TW" sz="2800" dirty="0" smtClean="0"/>
          </a:p>
          <a:p>
            <a:pPr fontAlgn="auto">
              <a:spcAft>
                <a:spcPts val="0"/>
              </a:spcAft>
              <a:defRPr/>
            </a:pPr>
            <a:endParaRPr lang="fr-CA" sz="2600" dirty="0" smtClean="0"/>
          </a:p>
          <a:p>
            <a:pPr fontAlgn="auto">
              <a:spcAft>
                <a:spcPts val="0"/>
              </a:spcAft>
              <a:defRPr/>
            </a:pPr>
            <a:endParaRPr lang="fr-CA" sz="2600" dirty="0" smtClean="0"/>
          </a:p>
          <a:p>
            <a:pPr fontAlgn="auto">
              <a:spcAft>
                <a:spcPts val="0"/>
              </a:spcAft>
              <a:defRPr/>
            </a:pPr>
            <a:endParaRPr lang="fr-CA" sz="2600" dirty="0" smtClean="0"/>
          </a:p>
          <a:p>
            <a:pPr fontAlgn="auto">
              <a:spcAft>
                <a:spcPts val="0"/>
              </a:spcAft>
              <a:defRPr/>
            </a:pPr>
            <a:endParaRPr lang="fr-CA" sz="2600" dirty="0" smtClean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65541" name="Object 5"/>
          <p:cNvGraphicFramePr>
            <a:graphicFrameLocks noChangeAspect="1"/>
          </p:cNvGraphicFramePr>
          <p:nvPr/>
        </p:nvGraphicFramePr>
        <p:xfrm>
          <a:off x="857224" y="2428868"/>
          <a:ext cx="5643563" cy="428625"/>
        </p:xfrm>
        <a:graphic>
          <a:graphicData uri="http://schemas.openxmlformats.org/presentationml/2006/ole">
            <p:oleObj spid="_x0000_s65541" name="Equation" r:id="rId5" imgW="3009600" imgH="228600" progId="Equation.DSMT4">
              <p:embed/>
            </p:oleObj>
          </a:graphicData>
        </a:graphic>
      </p:graphicFrame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25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de-DE" altLang="zh-TW" sz="4000" dirty="0" smtClean="0">
                <a:solidFill>
                  <a:srgbClr val="0070C0"/>
                </a:solidFill>
              </a:rPr>
              <a:t>Relations Between FRFT, WDF, and GT </a:t>
            </a:r>
            <a:r>
              <a:rPr lang="en-US" altLang="zh-TW" dirty="0" smtClean="0">
                <a:solidFill>
                  <a:srgbClr val="0070C0"/>
                </a:solidFill>
              </a:rPr>
              <a:t/>
            </a:r>
            <a:br>
              <a:rPr lang="en-US" altLang="zh-TW" dirty="0" smtClean="0">
                <a:solidFill>
                  <a:srgbClr val="0070C0"/>
                </a:solidFill>
              </a:rPr>
            </a:br>
            <a:endParaRPr lang="fr-CA" dirty="0" smtClean="0">
              <a:solidFill>
                <a:srgbClr val="0070C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52596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de-DE" altLang="zh-TW" sz="2800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endParaRPr lang="de-DE" altLang="zh-TW" sz="2800" dirty="0" smtClean="0"/>
          </a:p>
          <a:p>
            <a:pPr algn="ctr" fontAlgn="auto">
              <a:spcAft>
                <a:spcPts val="0"/>
              </a:spcAft>
              <a:defRPr/>
            </a:pPr>
            <a:endParaRPr lang="fr-CA" sz="2600" dirty="0" smtClean="0"/>
          </a:p>
          <a:p>
            <a:pPr algn="ctr" fontAlgn="auto">
              <a:spcAft>
                <a:spcPts val="0"/>
              </a:spcAft>
              <a:defRPr/>
            </a:pPr>
            <a:endParaRPr lang="fr-CA" sz="2600" dirty="0" smtClean="0"/>
          </a:p>
          <a:p>
            <a:pPr algn="ctr" fontAlgn="auto">
              <a:spcAft>
                <a:spcPts val="0"/>
              </a:spcAft>
              <a:defRPr/>
            </a:pPr>
            <a:endParaRPr lang="fr-CA" sz="2600" dirty="0" smtClean="0"/>
          </a:p>
          <a:p>
            <a:pPr algn="ctr" fontAlgn="auto">
              <a:spcAft>
                <a:spcPts val="0"/>
              </a:spcAft>
              <a:defRPr/>
            </a:pPr>
            <a:endParaRPr lang="fr-CA" sz="2600" dirty="0" smtClean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6758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18" y="2000240"/>
            <a:ext cx="5329932" cy="3811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9" name="日期版面配置區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0" name="投影片編號版面配置區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26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de-DE" altLang="zh-TW" sz="4000" dirty="0" smtClean="0">
                <a:solidFill>
                  <a:srgbClr val="0070C0"/>
                </a:solidFill>
              </a:rPr>
              <a:t>Relations Between FRFT, WDF, and GT</a:t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en-US" altLang="zh-TW" sz="4000" dirty="0" smtClean="0">
                <a:solidFill>
                  <a:srgbClr val="0070C0"/>
                </a:solidFill>
              </a:rPr>
              <a:t>(cont.) </a:t>
            </a:r>
            <a:br>
              <a:rPr lang="en-US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TW" sz="2800" dirty="0" smtClean="0"/>
              <a:t>Definition of </a:t>
            </a:r>
            <a:r>
              <a:rPr lang="de-DE" altLang="zh-TW" sz="2800" dirty="0" smtClean="0">
                <a:solidFill>
                  <a:srgbClr val="FF0000"/>
                </a:solidFill>
              </a:rPr>
              <a:t>GWT</a:t>
            </a:r>
            <a:r>
              <a:rPr lang="de-DE" altLang="zh-TW" sz="2800" dirty="0" smtClean="0"/>
              <a:t>:</a:t>
            </a:r>
          </a:p>
          <a:p>
            <a:endParaRPr lang="de-DE" altLang="zh-TW" sz="2800" dirty="0" smtClean="0"/>
          </a:p>
          <a:p>
            <a:endParaRPr lang="de-DE" altLang="zh-TW" sz="2800" dirty="0" smtClean="0"/>
          </a:p>
          <a:p>
            <a:r>
              <a:rPr lang="de-DE" altLang="zh-TW" sz="2800" dirty="0" smtClean="0"/>
              <a:t>Clockwise-Rotation Relation:</a:t>
            </a:r>
          </a:p>
          <a:p>
            <a:endParaRPr lang="de-DE" altLang="zh-TW" sz="2800" dirty="0" smtClean="0"/>
          </a:p>
          <a:p>
            <a:endParaRPr lang="de-DE" altLang="zh-TW" sz="2800" dirty="0" smtClean="0"/>
          </a:p>
          <a:p>
            <a:r>
              <a:rPr lang="de-DE" altLang="zh-TW" sz="2800" dirty="0" smtClean="0"/>
              <a:t>Ex1: if                          then</a:t>
            </a:r>
            <a:endParaRPr lang="en-US" altLang="zh-TW" dirty="0" smtClean="0"/>
          </a:p>
          <a:p>
            <a:r>
              <a:rPr lang="de-DE" altLang="zh-TW" sz="2800" dirty="0" smtClean="0"/>
              <a:t>Ex2: </a:t>
            </a:r>
            <a:r>
              <a:rPr lang="de-DE" altLang="zh-TW" dirty="0" smtClean="0"/>
              <a:t>if                           then</a:t>
            </a:r>
            <a:endParaRPr lang="en-US" altLang="zh-TW" dirty="0" smtClean="0"/>
          </a:p>
          <a:p>
            <a:pPr>
              <a:buNone/>
            </a:pPr>
            <a:endParaRPr lang="de-DE" altLang="zh-TW" sz="2800" dirty="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954088" y="2214563"/>
          <a:ext cx="4090987" cy="468312"/>
        </p:xfrm>
        <a:graphic>
          <a:graphicData uri="http://schemas.openxmlformats.org/presentationml/2006/ole">
            <p:oleObj spid="_x0000_s69635" name="Equation" r:id="rId5" imgW="1993680" imgH="228600" progId="Equation.DSMT4">
              <p:embed/>
            </p:oleObj>
          </a:graphicData>
        </a:graphic>
      </p:graphicFrame>
      <p:graphicFrame>
        <p:nvGraphicFramePr>
          <p:cNvPr id="26" name="物件 25"/>
          <p:cNvGraphicFramePr>
            <a:graphicFrameLocks noChangeAspect="1"/>
          </p:cNvGraphicFramePr>
          <p:nvPr/>
        </p:nvGraphicFramePr>
        <p:xfrm>
          <a:off x="1785918" y="4643446"/>
          <a:ext cx="2089204" cy="522301"/>
        </p:xfrm>
        <a:graphic>
          <a:graphicData uri="http://schemas.openxmlformats.org/presentationml/2006/ole">
            <p:oleObj spid="_x0000_s69637" name="Equation" r:id="rId6" imgW="812520" imgH="203040" progId="Equation.DSMT4">
              <p:embed/>
            </p:oleObj>
          </a:graphicData>
        </a:graphic>
      </p:graphicFrame>
      <p:graphicFrame>
        <p:nvGraphicFramePr>
          <p:cNvPr id="69638" name="Object 6"/>
          <p:cNvGraphicFramePr>
            <a:graphicFrameLocks noChangeAspect="1"/>
          </p:cNvGraphicFramePr>
          <p:nvPr/>
        </p:nvGraphicFramePr>
        <p:xfrm>
          <a:off x="4572000" y="4714884"/>
          <a:ext cx="3621088" cy="468312"/>
        </p:xfrm>
        <a:graphic>
          <a:graphicData uri="http://schemas.openxmlformats.org/presentationml/2006/ole">
            <p:oleObj spid="_x0000_s69638" name="Equation" r:id="rId7" imgW="1765080" imgH="228600" progId="Equation.DSMT4">
              <p:embed/>
            </p:oleObj>
          </a:graphicData>
        </a:graphic>
      </p:graphicFrame>
      <p:graphicFrame>
        <p:nvGraphicFramePr>
          <p:cNvPr id="69639" name="Object 7"/>
          <p:cNvGraphicFramePr>
            <a:graphicFrameLocks noChangeAspect="1"/>
          </p:cNvGraphicFramePr>
          <p:nvPr/>
        </p:nvGraphicFramePr>
        <p:xfrm>
          <a:off x="1785918" y="5214950"/>
          <a:ext cx="2481262" cy="522287"/>
        </p:xfrm>
        <a:graphic>
          <a:graphicData uri="http://schemas.openxmlformats.org/presentationml/2006/ole">
            <p:oleObj spid="_x0000_s69639" name="Equation" r:id="rId8" imgW="965160" imgH="203040" progId="Equation.DSMT4">
              <p:embed/>
            </p:oleObj>
          </a:graphicData>
        </a:graphic>
      </p:graphicFrame>
      <p:graphicFrame>
        <p:nvGraphicFramePr>
          <p:cNvPr id="69640" name="Object 8"/>
          <p:cNvGraphicFramePr>
            <a:graphicFrameLocks noChangeAspect="1"/>
          </p:cNvGraphicFramePr>
          <p:nvPr/>
        </p:nvGraphicFramePr>
        <p:xfrm>
          <a:off x="5072066" y="5286388"/>
          <a:ext cx="3809999" cy="459694"/>
        </p:xfrm>
        <a:graphic>
          <a:graphicData uri="http://schemas.openxmlformats.org/presentationml/2006/ole">
            <p:oleObj spid="_x0000_s69640" name="Equation" r:id="rId9" imgW="1892160" imgH="228600" progId="Equation.DSMT4">
              <p:embed/>
            </p:oleObj>
          </a:graphicData>
        </a:graphic>
      </p:graphicFrame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69641" name="Object 9"/>
          <p:cNvGraphicFramePr>
            <a:graphicFrameLocks noChangeAspect="1"/>
          </p:cNvGraphicFramePr>
          <p:nvPr/>
        </p:nvGraphicFramePr>
        <p:xfrm>
          <a:off x="1255713" y="3714750"/>
          <a:ext cx="6564312" cy="500063"/>
        </p:xfrm>
        <a:graphic>
          <a:graphicData uri="http://schemas.openxmlformats.org/presentationml/2006/ole">
            <p:oleObj spid="_x0000_s69641" name="Equation" r:id="rId10" imgW="2997000" imgH="228600" progId="Equation.DSMT4">
              <p:embed/>
            </p:oleObj>
          </a:graphicData>
        </a:graphic>
      </p:graphicFrame>
      <p:sp>
        <p:nvSpPr>
          <p:cNvPr id="35" name="日期版面配置區 3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6" name="投影片編號版面配置區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27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de-DE" altLang="zh-TW" sz="4000" dirty="0" smtClean="0">
                <a:solidFill>
                  <a:srgbClr val="0070C0"/>
                </a:solidFill>
              </a:rPr>
              <a:t>Implementation Algorithm of FRFT/LCT </a:t>
            </a:r>
            <a:r>
              <a:rPr lang="en-US" altLang="zh-TW" sz="4000" dirty="0" smtClean="0">
                <a:solidFill>
                  <a:srgbClr val="0070C0"/>
                </a:solidFill>
              </a:rPr>
              <a:t/>
            </a:r>
            <a:br>
              <a:rPr lang="en-US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TW" sz="2800" dirty="0" smtClean="0"/>
              <a:t>Two methods to  implement FRFT/LCT:</a:t>
            </a:r>
          </a:p>
          <a:p>
            <a:pPr>
              <a:buNone/>
            </a:pPr>
            <a:r>
              <a:rPr lang="de-DE" altLang="zh-TW" sz="2800" dirty="0" smtClean="0"/>
              <a:t>     - </a:t>
            </a:r>
            <a:r>
              <a:rPr lang="de-DE" altLang="zh-TW" sz="2800" dirty="0" smtClean="0">
                <a:solidFill>
                  <a:srgbClr val="FF0000"/>
                </a:solidFill>
              </a:rPr>
              <a:t>Chirp Convolution Method</a:t>
            </a:r>
          </a:p>
          <a:p>
            <a:pPr>
              <a:buNone/>
            </a:pPr>
            <a:r>
              <a:rPr lang="de-DE" altLang="zh-TW" sz="2800" dirty="0" smtClean="0"/>
              <a:t>     - </a:t>
            </a:r>
            <a:r>
              <a:rPr lang="de-DE" altLang="zh-TW" sz="2800" dirty="0" smtClean="0">
                <a:solidFill>
                  <a:srgbClr val="FF0000"/>
                </a:solidFill>
              </a:rPr>
              <a:t>DFT-Like Method</a:t>
            </a:r>
          </a:p>
          <a:p>
            <a:pPr>
              <a:buNone/>
            </a:pPr>
            <a:endParaRPr lang="de-DE" altLang="zh-TW" sz="2800" dirty="0" smtClean="0"/>
          </a:p>
          <a:p>
            <a:r>
              <a:rPr lang="de-DE" altLang="zh-TW" sz="2800" dirty="0" smtClean="0"/>
              <a:t>To implement the FT, we need to use                     multiplications.</a:t>
            </a:r>
          </a:p>
          <a:p>
            <a:endParaRPr lang="de-DE" altLang="zh-TW" sz="2800" dirty="0" smtClean="0"/>
          </a:p>
          <a:p>
            <a:pPr>
              <a:buNone/>
            </a:pPr>
            <a:endParaRPr lang="de-DE" altLang="zh-TW" sz="2800" dirty="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23" name="物件 22"/>
          <p:cNvGraphicFramePr>
            <a:graphicFrameLocks noChangeAspect="1"/>
          </p:cNvGraphicFramePr>
          <p:nvPr/>
        </p:nvGraphicFramePr>
        <p:xfrm>
          <a:off x="6286512" y="3714752"/>
          <a:ext cx="1484314" cy="436563"/>
        </p:xfrm>
        <a:graphic>
          <a:graphicData uri="http://schemas.openxmlformats.org/presentationml/2006/ole">
            <p:oleObj spid="_x0000_s76801" name="Equation" r:id="rId5" imgW="863280" imgH="253800" progId="Equation.DSMT4">
              <p:embed/>
            </p:oleObj>
          </a:graphicData>
        </a:graphic>
      </p:graphicFrame>
      <p:sp>
        <p:nvSpPr>
          <p:cNvPr id="31" name="日期版面配置區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2" name="投影片編號版面配置區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28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de-DE" altLang="zh-TW" sz="4000" dirty="0" smtClean="0">
                <a:solidFill>
                  <a:srgbClr val="0070C0"/>
                </a:solidFill>
              </a:rPr>
              <a:t>Implementation Algorithm of FRFT/LCT </a:t>
            </a:r>
            <a:r>
              <a:rPr lang="en-US" altLang="zh-TW" sz="4000" dirty="0" smtClean="0">
                <a:solidFill>
                  <a:srgbClr val="0070C0"/>
                </a:solidFill>
              </a:rPr>
              <a:t>(cont.) </a:t>
            </a:r>
            <a:br>
              <a:rPr lang="en-US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altLang="zh-TW" sz="2800" dirty="0" smtClean="0">
                <a:solidFill>
                  <a:srgbClr val="FF0000"/>
                </a:solidFill>
              </a:rPr>
              <a:t>Chirp Convolution Method:</a:t>
            </a:r>
          </a:p>
          <a:p>
            <a:r>
              <a:rPr lang="de-DE" altLang="zh-TW" sz="2800" dirty="0" smtClean="0"/>
              <a:t>For LCT, we sample t-axis and u-axis as        and        ,</a:t>
            </a:r>
          </a:p>
          <a:p>
            <a:pPr>
              <a:buNone/>
            </a:pPr>
            <a:r>
              <a:rPr lang="de-DE" altLang="zh-TW" sz="2800" dirty="0" smtClean="0"/>
              <a:t>     then the continuous LCT becomes</a:t>
            </a:r>
          </a:p>
          <a:p>
            <a:pPr>
              <a:buNone/>
            </a:pPr>
            <a:endParaRPr lang="de-DE" altLang="zh-TW" sz="2800" dirty="0" smtClean="0"/>
          </a:p>
          <a:p>
            <a:pPr>
              <a:buNone/>
            </a:pPr>
            <a:endParaRPr lang="de-DE" altLang="zh-TW" sz="2800" dirty="0" smtClean="0"/>
          </a:p>
          <a:p>
            <a:pPr>
              <a:buNone/>
            </a:pPr>
            <a:endParaRPr lang="de-DE" altLang="zh-TW" sz="2800" dirty="0" smtClean="0"/>
          </a:p>
          <a:p>
            <a:pPr>
              <a:buNone/>
            </a:pPr>
            <a:r>
              <a:rPr lang="de-DE" altLang="zh-TW" sz="2800" dirty="0" smtClean="0"/>
              <a:t>     </a:t>
            </a:r>
          </a:p>
          <a:p>
            <a:pPr>
              <a:buNone/>
            </a:pPr>
            <a:r>
              <a:rPr lang="de-DE" altLang="zh-TW" sz="2800" dirty="0" smtClean="0"/>
              <a:t> </a:t>
            </a:r>
          </a:p>
          <a:p>
            <a:pPr>
              <a:buNone/>
            </a:pPr>
            <a:endParaRPr lang="de-DE" altLang="zh-TW" sz="2800" dirty="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28" name="物件 27"/>
          <p:cNvGraphicFramePr>
            <a:graphicFrameLocks noChangeAspect="1"/>
          </p:cNvGraphicFramePr>
          <p:nvPr/>
        </p:nvGraphicFramePr>
        <p:xfrm>
          <a:off x="6429388" y="2214554"/>
          <a:ext cx="555622" cy="362362"/>
        </p:xfrm>
        <a:graphic>
          <a:graphicData uri="http://schemas.openxmlformats.org/presentationml/2006/ole">
            <p:oleObj spid="_x0000_s71688" name="Equation" r:id="rId5" imgW="291960" imgH="190440" progId="Equation.DSMT4">
              <p:embed/>
            </p:oleObj>
          </a:graphicData>
        </a:graphic>
      </p:graphicFrame>
      <p:graphicFrame>
        <p:nvGraphicFramePr>
          <p:cNvPr id="29" name="物件 28"/>
          <p:cNvGraphicFramePr>
            <a:graphicFrameLocks noChangeAspect="1"/>
          </p:cNvGraphicFramePr>
          <p:nvPr/>
        </p:nvGraphicFramePr>
        <p:xfrm>
          <a:off x="7643834" y="2143116"/>
          <a:ext cx="627060" cy="408952"/>
        </p:xfrm>
        <a:graphic>
          <a:graphicData uri="http://schemas.openxmlformats.org/presentationml/2006/ole">
            <p:oleObj spid="_x0000_s71689" name="Equation" r:id="rId6" imgW="291960" imgH="190440" progId="Equation.DSMT4">
              <p:embed/>
            </p:oleObj>
          </a:graphicData>
        </a:graphic>
      </p:graphicFrame>
      <p:sp>
        <p:nvSpPr>
          <p:cNvPr id="7169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71690" name="Object 10"/>
          <p:cNvGraphicFramePr>
            <a:graphicFrameLocks noChangeAspect="1"/>
          </p:cNvGraphicFramePr>
          <p:nvPr/>
        </p:nvGraphicFramePr>
        <p:xfrm>
          <a:off x="949325" y="3214688"/>
          <a:ext cx="6600825" cy="800100"/>
        </p:xfrm>
        <a:graphic>
          <a:graphicData uri="http://schemas.openxmlformats.org/presentationml/2006/ole">
            <p:oleObj spid="_x0000_s71690" name="Equation" r:id="rId7" imgW="3848040" imgH="469800" progId="Equation.DSMT4">
              <p:embed/>
            </p:oleObj>
          </a:graphicData>
        </a:graphic>
      </p:graphicFrame>
      <p:sp>
        <p:nvSpPr>
          <p:cNvPr id="7169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7169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71694" name="Object 14"/>
          <p:cNvGraphicFramePr>
            <a:graphicFrameLocks noChangeAspect="1"/>
          </p:cNvGraphicFramePr>
          <p:nvPr/>
        </p:nvGraphicFramePr>
        <p:xfrm>
          <a:off x="2500298" y="4214818"/>
          <a:ext cx="6070600" cy="847725"/>
        </p:xfrm>
        <a:graphic>
          <a:graphicData uri="http://schemas.openxmlformats.org/presentationml/2006/ole">
            <p:oleObj spid="_x0000_s71694" name="Equation" r:id="rId8" imgW="3340080" imgH="469800" progId="Equation.DSMT4">
              <p:embed/>
            </p:oleObj>
          </a:graphicData>
        </a:graphic>
      </p:graphicFrame>
      <p:cxnSp>
        <p:nvCxnSpPr>
          <p:cNvPr id="41" name="直線單箭頭接點 40"/>
          <p:cNvCxnSpPr/>
          <p:nvPr/>
        </p:nvCxnSpPr>
        <p:spPr>
          <a:xfrm rot="16200000" flipH="1">
            <a:off x="6893735" y="4964917"/>
            <a:ext cx="428628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6286512" y="5357826"/>
            <a:ext cx="2720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zh-TW" sz="2400" dirty="0" smtClean="0">
                <a:latin typeface="Arial" pitchFamily="34" charset="0"/>
                <a:cs typeface="Arial" pitchFamily="34" charset="0"/>
              </a:rPr>
              <a:t>chirp multiplication</a:t>
            </a:r>
            <a:endParaRPr lang="zh-TW" alt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手繪多邊形 49"/>
          <p:cNvSpPr/>
          <p:nvPr/>
        </p:nvSpPr>
        <p:spPr>
          <a:xfrm>
            <a:off x="3995225" y="4811151"/>
            <a:ext cx="2166424" cy="820616"/>
          </a:xfrm>
          <a:custGeom>
            <a:avLst/>
            <a:gdLst>
              <a:gd name="connsiteX0" fmla="*/ 0 w 2166424"/>
              <a:gd name="connsiteY0" fmla="*/ 0 h 820616"/>
              <a:gd name="connsiteX1" fmla="*/ 506437 w 2166424"/>
              <a:gd name="connsiteY1" fmla="*/ 689317 h 820616"/>
              <a:gd name="connsiteX2" fmla="*/ 2166424 w 2166424"/>
              <a:gd name="connsiteY2" fmla="*/ 787791 h 82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6424" h="820616">
                <a:moveTo>
                  <a:pt x="0" y="0"/>
                </a:moveTo>
                <a:cubicBezTo>
                  <a:pt x="72683" y="279009"/>
                  <a:pt x="145366" y="558019"/>
                  <a:pt x="506437" y="689317"/>
                </a:cubicBezTo>
                <a:cubicBezTo>
                  <a:pt x="867508" y="820616"/>
                  <a:pt x="1516966" y="804203"/>
                  <a:pt x="2166424" y="787791"/>
                </a:cubicBezTo>
              </a:path>
            </a:pathLst>
          </a:cu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2" name="直線單箭頭接點 51"/>
          <p:cNvCxnSpPr/>
          <p:nvPr/>
        </p:nvCxnSpPr>
        <p:spPr>
          <a:xfrm rot="10800000" flipV="1">
            <a:off x="4572000" y="4786322"/>
            <a:ext cx="1357322" cy="12144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3286116" y="6072206"/>
            <a:ext cx="24978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zh-TW" sz="2400" dirty="0" smtClean="0">
                <a:solidFill>
                  <a:srgbClr val="FF0000"/>
                </a:solidFill>
              </a:rPr>
              <a:t>chirp convolution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42" name="日期版面配置區 4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43" name="投影片編號版面配置區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29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57422" y="285728"/>
            <a:ext cx="6329362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0070C0"/>
                </a:solidFill>
              </a:rPr>
              <a:t>Outlines (cont.)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57438" y="1600200"/>
            <a:ext cx="6329362" cy="4525963"/>
          </a:xfrm>
        </p:spPr>
        <p:txBody>
          <a:bodyPr rtlCol="0">
            <a:normAutofit fontScale="92500" lnSpcReduction="10000"/>
          </a:bodyPr>
          <a:lstStyle/>
          <a:p>
            <a:r>
              <a:rPr lang="de-DE" altLang="zh-TW" dirty="0" smtClean="0"/>
              <a:t> </a:t>
            </a:r>
            <a:r>
              <a:rPr lang="de-DE" altLang="zh-TW" dirty="0" smtClean="0">
                <a:solidFill>
                  <a:srgbClr val="FF0000"/>
                </a:solidFill>
              </a:rPr>
              <a:t>Implementation Algorithm </a:t>
            </a:r>
            <a:r>
              <a:rPr lang="de-DE" altLang="zh-TW" dirty="0" smtClean="0"/>
              <a:t>of FRFT /LCT</a:t>
            </a:r>
            <a:endParaRPr lang="en-US" altLang="zh-TW" dirty="0" smtClean="0"/>
          </a:p>
          <a:p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Closed</a:t>
            </a:r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Form </a:t>
            </a:r>
            <a:r>
              <a:rPr lang="de-DE" altLang="zh-TW" dirty="0" smtClean="0">
                <a:solidFill>
                  <a:srgbClr val="FF0000"/>
                </a:solidFill>
              </a:rPr>
              <a:t>Discrete FRFT/LCT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en-US" altLang="zh-TW" dirty="0" smtClean="0"/>
              <a:t>Advantages of </a:t>
            </a:r>
            <a:r>
              <a:rPr lang="en-US" altLang="zh-TW" dirty="0" smtClean="0">
                <a:solidFill>
                  <a:srgbClr val="FF0000"/>
                </a:solidFill>
              </a:rPr>
              <a:t>FRFT/LCT</a:t>
            </a:r>
            <a:r>
              <a:rPr lang="en-US" altLang="zh-TW" dirty="0" smtClean="0"/>
              <a:t> contrast with </a:t>
            </a:r>
            <a:r>
              <a:rPr lang="en-US" altLang="zh-TW" dirty="0" smtClean="0">
                <a:solidFill>
                  <a:srgbClr val="FF0000"/>
                </a:solidFill>
              </a:rPr>
              <a:t>FT</a:t>
            </a:r>
          </a:p>
          <a:p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Optics Analysis </a:t>
            </a:r>
            <a:r>
              <a:rPr lang="en-US" altLang="zh-TW" dirty="0" smtClean="0"/>
              <a:t>and </a:t>
            </a:r>
            <a:r>
              <a:rPr lang="en-US" altLang="zh-TW" dirty="0" smtClean="0">
                <a:solidFill>
                  <a:srgbClr val="FF0000"/>
                </a:solidFill>
              </a:rPr>
              <a:t>Optical Implementation</a:t>
            </a:r>
            <a:r>
              <a:rPr lang="en-US" altLang="zh-TW" dirty="0" smtClean="0"/>
              <a:t> of the FRFT/</a:t>
            </a:r>
            <a:r>
              <a:rPr lang="de-DE" altLang="zh-TW" dirty="0" smtClean="0"/>
              <a:t>LCT</a:t>
            </a:r>
          </a:p>
          <a:p>
            <a:r>
              <a:rPr lang="en-US" altLang="zh-TW" dirty="0" smtClean="0"/>
              <a:t>Conclusion and future works</a:t>
            </a:r>
          </a:p>
          <a:p>
            <a:r>
              <a:rPr lang="en-US" altLang="zh-TW" dirty="0" smtClean="0"/>
              <a:t>References</a:t>
            </a:r>
            <a:endParaRPr lang="de-DE" altLang="zh-TW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3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de-DE" altLang="zh-TW" sz="4000" dirty="0" smtClean="0">
                <a:solidFill>
                  <a:srgbClr val="0070C0"/>
                </a:solidFill>
              </a:rPr>
              <a:t>Implementation Algorithm of FRFT/LCT </a:t>
            </a:r>
            <a:r>
              <a:rPr lang="en-US" altLang="zh-TW" sz="4000" dirty="0" smtClean="0">
                <a:solidFill>
                  <a:srgbClr val="0070C0"/>
                </a:solidFill>
              </a:rPr>
              <a:t>(cont.) </a:t>
            </a:r>
            <a:br>
              <a:rPr lang="en-US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TW" sz="2800" dirty="0" smtClean="0"/>
              <a:t>To implement the LCT, we need to use </a:t>
            </a:r>
            <a:r>
              <a:rPr lang="de-DE" altLang="zh-TW" sz="2800" u="sng" dirty="0" smtClean="0"/>
              <a:t>2 chirp multiplications</a:t>
            </a:r>
            <a:r>
              <a:rPr lang="de-DE" altLang="zh-TW" sz="2800" dirty="0" smtClean="0"/>
              <a:t> and </a:t>
            </a:r>
            <a:r>
              <a:rPr lang="de-DE" altLang="zh-TW" sz="2800" u="sng" dirty="0" smtClean="0"/>
              <a:t>1 chirp convolution</a:t>
            </a:r>
            <a:r>
              <a:rPr lang="de-DE" altLang="zh-TW" sz="2800" dirty="0" smtClean="0"/>
              <a:t>.</a:t>
            </a:r>
          </a:p>
          <a:p>
            <a:r>
              <a:rPr lang="de-DE" altLang="zh-TW" sz="2800" dirty="0" smtClean="0"/>
              <a:t>To implement 1 chirp convolution, we need to use  requires </a:t>
            </a:r>
            <a:r>
              <a:rPr lang="de-DE" altLang="zh-TW" sz="2800" u="sng" dirty="0" smtClean="0"/>
              <a:t>2 DFTs</a:t>
            </a:r>
            <a:r>
              <a:rPr lang="de-DE" altLang="zh-TW" sz="2800" dirty="0" smtClean="0"/>
              <a:t>.</a:t>
            </a:r>
          </a:p>
          <a:p>
            <a:r>
              <a:rPr lang="de-DE" altLang="zh-TW" sz="2800" dirty="0" smtClean="0"/>
              <a:t>Complexity: </a:t>
            </a:r>
          </a:p>
          <a:p>
            <a:pPr>
              <a:buNone/>
            </a:pPr>
            <a:r>
              <a:rPr lang="en-US" altLang="zh-TW" sz="2800" dirty="0" smtClean="0"/>
              <a:t>     2</a:t>
            </a:r>
            <a:r>
              <a:rPr lang="en-US" altLang="zh-TW" sz="2800" i="1" dirty="0" smtClean="0"/>
              <a:t>P</a:t>
            </a:r>
            <a:r>
              <a:rPr lang="en-US" altLang="zh-TW" sz="2800" dirty="0" smtClean="0"/>
              <a:t> (2 chirp multiplications) +              (2 DFTs)</a:t>
            </a:r>
          </a:p>
          <a:p>
            <a:pPr>
              <a:buNone/>
            </a:pPr>
            <a:r>
              <a:rPr lang="en-US" altLang="zh-TW" sz="2800" dirty="0" smtClean="0"/>
              <a:t>      </a:t>
            </a:r>
          </a:p>
          <a:p>
            <a:pPr>
              <a:buNone/>
            </a:pPr>
            <a:r>
              <a:rPr lang="en-US" altLang="zh-TW" sz="2800" dirty="0" smtClean="0"/>
              <a:t>     (</a:t>
            </a:r>
            <a:r>
              <a:rPr lang="en-US" altLang="zh-TW" sz="2800" i="1" dirty="0" smtClean="0"/>
              <a:t>P</a:t>
            </a:r>
            <a:r>
              <a:rPr lang="en-US" altLang="zh-TW" sz="2800" dirty="0" smtClean="0"/>
              <a:t> = 2</a:t>
            </a:r>
            <a:r>
              <a:rPr lang="en-US" altLang="zh-TW" sz="2800" i="1" dirty="0" smtClean="0"/>
              <a:t>M</a:t>
            </a:r>
            <a:r>
              <a:rPr lang="en-US" altLang="zh-TW" sz="2800" dirty="0" smtClean="0"/>
              <a:t>+1 = the number of sampling points)</a:t>
            </a:r>
            <a:endParaRPr lang="de-DE" altLang="zh-TW" sz="2800" dirty="0" smtClean="0"/>
          </a:p>
          <a:p>
            <a:pPr>
              <a:buNone/>
            </a:pPr>
            <a:endParaRPr lang="de-DE" altLang="zh-TW" sz="2800" dirty="0" smtClean="0"/>
          </a:p>
          <a:p>
            <a:pPr>
              <a:buNone/>
            </a:pPr>
            <a:endParaRPr lang="de-DE" altLang="zh-TW" sz="2800" dirty="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74753" name="Object 1"/>
          <p:cNvGraphicFramePr>
            <a:graphicFrameLocks noChangeAspect="1"/>
          </p:cNvGraphicFramePr>
          <p:nvPr/>
        </p:nvGraphicFramePr>
        <p:xfrm>
          <a:off x="5072066" y="4071942"/>
          <a:ext cx="1071570" cy="410311"/>
        </p:xfrm>
        <a:graphic>
          <a:graphicData uri="http://schemas.openxmlformats.org/presentationml/2006/ole">
            <p:oleObj spid="_x0000_s74753" name="Equation" r:id="rId5" imgW="571252" imgH="215806" progId="Equation.DSMT4">
              <p:embed/>
            </p:oleObj>
          </a:graphicData>
        </a:graphic>
      </p:graphicFrame>
      <p:graphicFrame>
        <p:nvGraphicFramePr>
          <p:cNvPr id="23" name="物件 22"/>
          <p:cNvGraphicFramePr>
            <a:graphicFrameLocks noChangeAspect="1"/>
          </p:cNvGraphicFramePr>
          <p:nvPr/>
        </p:nvGraphicFramePr>
        <p:xfrm>
          <a:off x="928662" y="4500570"/>
          <a:ext cx="1500198" cy="472284"/>
        </p:xfrm>
        <a:graphic>
          <a:graphicData uri="http://schemas.openxmlformats.org/presentationml/2006/ole">
            <p:oleObj spid="_x0000_s74754" name="Equation" r:id="rId6" imgW="685800" imgH="215640" progId="Equation.DSMT4">
              <p:embed/>
            </p:oleObj>
          </a:graphicData>
        </a:graphic>
      </p:graphicFrame>
      <p:sp>
        <p:nvSpPr>
          <p:cNvPr id="31" name="日期版面配置區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2" name="投影片編號版面配置區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30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de-DE" altLang="zh-TW" sz="4000" dirty="0" smtClean="0">
                <a:solidFill>
                  <a:srgbClr val="0070C0"/>
                </a:solidFill>
              </a:rPr>
              <a:t>Implementation Algorithm of FRFT/LCT </a:t>
            </a:r>
            <a:r>
              <a:rPr lang="en-US" altLang="zh-TW" sz="4000" dirty="0" smtClean="0">
                <a:solidFill>
                  <a:srgbClr val="0070C0"/>
                </a:solidFill>
              </a:rPr>
              <a:t>(cont.) </a:t>
            </a:r>
            <a:br>
              <a:rPr lang="en-US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TW" sz="2800" dirty="0" smtClean="0"/>
              <a:t>This is 2 times of complexity of FT.</a:t>
            </a:r>
          </a:p>
          <a:p>
            <a:endParaRPr lang="de-DE" altLang="zh-TW" sz="2800" dirty="0" smtClean="0"/>
          </a:p>
          <a:p>
            <a:r>
              <a:rPr lang="de-DE" altLang="zh-TW" sz="2800" dirty="0" smtClean="0"/>
              <a:t>To implement the LCT directly, we need to use      multiplications.</a:t>
            </a:r>
          </a:p>
          <a:p>
            <a:endParaRPr lang="de-DE" altLang="zh-TW" sz="2800" dirty="0" smtClean="0"/>
          </a:p>
          <a:p>
            <a:r>
              <a:rPr lang="de-DE" altLang="zh-TW" sz="2800" dirty="0" smtClean="0"/>
              <a:t>So, we use </a:t>
            </a:r>
            <a:r>
              <a:rPr lang="de-DE" altLang="zh-TW" sz="2800" dirty="0" smtClean="0">
                <a:solidFill>
                  <a:srgbClr val="FF0000"/>
                </a:solidFill>
              </a:rPr>
              <a:t>Chirp Convolution Method </a:t>
            </a:r>
            <a:r>
              <a:rPr lang="de-DE" altLang="zh-TW" sz="2800" dirty="0" smtClean="0"/>
              <a:t>to implement the LCT that it can improve the efficiency of the LCT.</a:t>
            </a:r>
          </a:p>
          <a:p>
            <a:endParaRPr lang="de-DE" altLang="zh-TW" sz="2800" dirty="0" smtClean="0"/>
          </a:p>
          <a:p>
            <a:r>
              <a:rPr lang="de-DE" altLang="zh-TW" sz="2800" dirty="0" smtClean="0"/>
              <a:t>For FRFT, its complexity is the same as LCT.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24" name="物件 23"/>
          <p:cNvGraphicFramePr>
            <a:graphicFrameLocks noChangeAspect="1"/>
          </p:cNvGraphicFramePr>
          <p:nvPr/>
        </p:nvGraphicFramePr>
        <p:xfrm>
          <a:off x="7572396" y="2571744"/>
          <a:ext cx="428628" cy="455417"/>
        </p:xfrm>
        <a:graphic>
          <a:graphicData uri="http://schemas.openxmlformats.org/presentationml/2006/ole">
            <p:oleObj spid="_x0000_s78852" name="Equation" r:id="rId5" imgW="203040" imgH="215640" progId="Equation.DSMT4">
              <p:embed/>
            </p:oleObj>
          </a:graphicData>
        </a:graphic>
      </p:graphicFrame>
      <p:sp>
        <p:nvSpPr>
          <p:cNvPr id="31" name="日期版面配置區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2" name="投影片編號版面配置區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31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de-DE" altLang="zh-TW" sz="4000" dirty="0" smtClean="0">
                <a:solidFill>
                  <a:srgbClr val="0070C0"/>
                </a:solidFill>
              </a:rPr>
              <a:t>Implementation Algorithm of FRFT/LCT </a:t>
            </a:r>
            <a:r>
              <a:rPr lang="en-US" altLang="zh-TW" sz="4000" dirty="0" smtClean="0">
                <a:solidFill>
                  <a:srgbClr val="0070C0"/>
                </a:solidFill>
              </a:rPr>
              <a:t>(cont.) </a:t>
            </a:r>
            <a:br>
              <a:rPr lang="en-US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altLang="zh-TW" sz="2800" dirty="0" smtClean="0">
                <a:solidFill>
                  <a:srgbClr val="FF0000"/>
                </a:solidFill>
              </a:rPr>
              <a:t>DFT-Like Method:</a:t>
            </a:r>
          </a:p>
          <a:p>
            <a:pPr>
              <a:buNone/>
            </a:pPr>
            <a:endParaRPr lang="de-DE" altLang="zh-TW" sz="28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de-DE" altLang="zh-TW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de-DE" altLang="zh-TW" sz="2800" dirty="0" smtClean="0"/>
              <a:t>   (chirp multi.)  (FT) (scaling) (chirp multi.)</a:t>
            </a:r>
          </a:p>
          <a:p>
            <a:pPr>
              <a:buNone/>
            </a:pPr>
            <a:endParaRPr lang="de-DE" altLang="zh-TW" sz="2800" dirty="0" smtClean="0"/>
          </a:p>
          <a:p>
            <a:pPr>
              <a:buNone/>
            </a:pPr>
            <a:r>
              <a:rPr lang="de-DE" altLang="zh-TW" sz="2800" dirty="0" smtClean="0"/>
              <a:t>Step.1: chirp multi. </a:t>
            </a:r>
          </a:p>
          <a:p>
            <a:pPr>
              <a:buNone/>
            </a:pPr>
            <a:r>
              <a:rPr lang="de-DE" altLang="zh-TW" sz="2800" dirty="0" smtClean="0"/>
              <a:t>Step.2: scaling           </a:t>
            </a:r>
          </a:p>
          <a:p>
            <a:pPr>
              <a:buNone/>
            </a:pPr>
            <a:r>
              <a:rPr lang="de-DE" altLang="zh-TW" sz="2800" dirty="0" smtClean="0"/>
              <a:t>Step.3: FT                   </a:t>
            </a:r>
          </a:p>
          <a:p>
            <a:pPr>
              <a:buNone/>
            </a:pPr>
            <a:r>
              <a:rPr lang="de-DE" altLang="zh-TW" sz="2800" dirty="0" smtClean="0"/>
              <a:t>Step.4: chirp multi.   </a:t>
            </a:r>
          </a:p>
          <a:p>
            <a:pPr>
              <a:buNone/>
            </a:pPr>
            <a:endParaRPr lang="de-DE" altLang="zh-TW" sz="2800" dirty="0" smtClean="0"/>
          </a:p>
          <a:p>
            <a:pPr>
              <a:buNone/>
            </a:pPr>
            <a:endParaRPr lang="de-DE" altLang="zh-TW" sz="2800" dirty="0" smtClean="0">
              <a:solidFill>
                <a:srgbClr val="FF0000"/>
              </a:solidFill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79875" name="Object 3"/>
          <p:cNvGraphicFramePr>
            <a:graphicFrameLocks noChangeAspect="1"/>
          </p:cNvGraphicFramePr>
          <p:nvPr/>
        </p:nvGraphicFramePr>
        <p:xfrm>
          <a:off x="571472" y="2214554"/>
          <a:ext cx="5697181" cy="785818"/>
        </p:xfrm>
        <a:graphic>
          <a:graphicData uri="http://schemas.openxmlformats.org/presentationml/2006/ole">
            <p:oleObj spid="_x0000_s79875" name="Equation" r:id="rId5" imgW="3314700" imgH="457200" progId="Equation.DSMT4">
              <p:embed/>
            </p:oleObj>
          </a:graphicData>
        </a:graphic>
      </p:graphicFrame>
      <p:cxnSp>
        <p:nvCxnSpPr>
          <p:cNvPr id="26" name="直線單箭頭接點 25"/>
          <p:cNvCxnSpPr/>
          <p:nvPr/>
        </p:nvCxnSpPr>
        <p:spPr>
          <a:xfrm rot="5400000">
            <a:off x="2000232" y="3143248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/>
          <p:nvPr/>
        </p:nvCxnSpPr>
        <p:spPr>
          <a:xfrm rot="5400000">
            <a:off x="2928926" y="3143248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單箭頭接點 31"/>
          <p:cNvCxnSpPr/>
          <p:nvPr/>
        </p:nvCxnSpPr>
        <p:spPr>
          <a:xfrm rot="5400000">
            <a:off x="3929058" y="3143248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單箭頭接點 33"/>
          <p:cNvCxnSpPr/>
          <p:nvPr/>
        </p:nvCxnSpPr>
        <p:spPr>
          <a:xfrm rot="5400000">
            <a:off x="4929190" y="3143248"/>
            <a:ext cx="285752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79877" name="Object 5"/>
          <p:cNvGraphicFramePr>
            <a:graphicFrameLocks noChangeAspect="1"/>
          </p:cNvGraphicFramePr>
          <p:nvPr/>
        </p:nvGraphicFramePr>
        <p:xfrm>
          <a:off x="3428992" y="4214818"/>
          <a:ext cx="2828925" cy="428625"/>
        </p:xfrm>
        <a:graphic>
          <a:graphicData uri="http://schemas.openxmlformats.org/presentationml/2006/ole">
            <p:oleObj spid="_x0000_s79877" name="Equation" r:id="rId6" imgW="1574640" imgH="241200" progId="Equation.DSMT4">
              <p:embed/>
            </p:oleObj>
          </a:graphicData>
        </a:graphic>
      </p:graphicFrame>
      <p:sp>
        <p:nvSpPr>
          <p:cNvPr id="798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79879" name="Object 7"/>
          <p:cNvGraphicFramePr>
            <a:graphicFrameLocks noChangeAspect="1"/>
          </p:cNvGraphicFramePr>
          <p:nvPr/>
        </p:nvGraphicFramePr>
        <p:xfrm>
          <a:off x="3448050" y="4643438"/>
          <a:ext cx="3105150" cy="450850"/>
        </p:xfrm>
        <a:graphic>
          <a:graphicData uri="http://schemas.openxmlformats.org/presentationml/2006/ole">
            <p:oleObj spid="_x0000_s79879" name="Equation" r:id="rId7" imgW="2095200" imgH="304560" progId="Equation.DSMT4">
              <p:embed/>
            </p:oleObj>
          </a:graphicData>
        </a:graphic>
      </p:graphicFrame>
      <p:sp>
        <p:nvSpPr>
          <p:cNvPr id="798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79881" name="Object 9"/>
          <p:cNvGraphicFramePr>
            <a:graphicFrameLocks noChangeAspect="1"/>
          </p:cNvGraphicFramePr>
          <p:nvPr/>
        </p:nvGraphicFramePr>
        <p:xfrm>
          <a:off x="3428992" y="5143512"/>
          <a:ext cx="2962275" cy="701675"/>
        </p:xfrm>
        <a:graphic>
          <a:graphicData uri="http://schemas.openxmlformats.org/presentationml/2006/ole">
            <p:oleObj spid="_x0000_s79881" name="Equation" r:id="rId8" imgW="1892160" imgH="444240" progId="Equation.DSMT4">
              <p:embed/>
            </p:oleObj>
          </a:graphicData>
        </a:graphic>
      </p:graphicFrame>
      <p:sp>
        <p:nvSpPr>
          <p:cNvPr id="798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79883" name="Object 11"/>
          <p:cNvGraphicFramePr>
            <a:graphicFrameLocks noChangeAspect="1"/>
          </p:cNvGraphicFramePr>
          <p:nvPr/>
        </p:nvGraphicFramePr>
        <p:xfrm>
          <a:off x="3448050" y="5786438"/>
          <a:ext cx="2817813" cy="365125"/>
        </p:xfrm>
        <a:graphic>
          <a:graphicData uri="http://schemas.openxmlformats.org/presentationml/2006/ole">
            <p:oleObj spid="_x0000_s79883" name="Equation" r:id="rId9" imgW="1765080" imgH="228600" progId="Equation.DSMT4">
              <p:embed/>
            </p:oleObj>
          </a:graphicData>
        </a:graphic>
      </p:graphicFrame>
      <p:sp>
        <p:nvSpPr>
          <p:cNvPr id="43" name="日期版面配置區 4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44" name="投影片編號版面配置區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32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de-DE" altLang="zh-TW" sz="4000" dirty="0" smtClean="0">
                <a:solidFill>
                  <a:srgbClr val="0070C0"/>
                </a:solidFill>
              </a:rPr>
              <a:t>Implementation Algorithm of FRFT/LCT      </a:t>
            </a:r>
            <a:r>
              <a:rPr lang="en-US" altLang="zh-TW" sz="4000" dirty="0" smtClean="0">
                <a:solidFill>
                  <a:srgbClr val="0070C0"/>
                </a:solidFill>
              </a:rPr>
              <a:t>(cont.) </a:t>
            </a:r>
            <a:br>
              <a:rPr lang="en-US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TW" sz="2800" dirty="0" smtClean="0"/>
              <a:t>We can implement the LCT:</a:t>
            </a:r>
          </a:p>
          <a:p>
            <a:endParaRPr lang="de-DE" altLang="zh-TW" sz="2800" dirty="0" smtClean="0"/>
          </a:p>
          <a:p>
            <a:endParaRPr lang="de-DE" altLang="zh-TW" sz="2800" dirty="0" smtClean="0"/>
          </a:p>
          <a:p>
            <a:pPr>
              <a:buNone/>
            </a:pPr>
            <a:r>
              <a:rPr lang="de-DE" altLang="zh-TW" sz="2800" dirty="0" smtClean="0"/>
              <a:t>    where</a:t>
            </a:r>
          </a:p>
          <a:p>
            <a:pPr>
              <a:buNone/>
            </a:pPr>
            <a:endParaRPr lang="en-US" altLang="zh-TW" sz="2800" dirty="0" smtClean="0"/>
          </a:p>
          <a:p>
            <a:r>
              <a:rPr lang="de-DE" altLang="zh-TW" sz="2800" dirty="0" smtClean="0"/>
              <a:t>To implement the LCT, we need to use </a:t>
            </a:r>
            <a:r>
              <a:rPr lang="de-DE" altLang="zh-TW" sz="2800" u="sng" dirty="0" smtClean="0"/>
              <a:t>2 </a:t>
            </a:r>
            <a:r>
              <a:rPr lang="de-DE" altLang="zh-TW" sz="2800" i="1" u="sng" dirty="0" smtClean="0"/>
              <a:t>M</a:t>
            </a:r>
            <a:r>
              <a:rPr lang="de-DE" altLang="zh-TW" sz="2800" u="sng" dirty="0" smtClean="0"/>
              <a:t>-points multiplication operations</a:t>
            </a:r>
            <a:r>
              <a:rPr lang="de-DE" altLang="zh-TW" sz="2800" dirty="0" smtClean="0"/>
              <a:t> and </a:t>
            </a:r>
            <a:r>
              <a:rPr lang="de-DE" altLang="zh-TW" sz="2800" u="sng" dirty="0" smtClean="0"/>
              <a:t>1 DFT</a:t>
            </a:r>
            <a:r>
              <a:rPr lang="de-DE" altLang="zh-TW" sz="2800" dirty="0" smtClean="0"/>
              <a:t>.</a:t>
            </a:r>
          </a:p>
          <a:p>
            <a:pPr>
              <a:buNone/>
            </a:pPr>
            <a:r>
              <a:rPr lang="en-US" altLang="zh-TW" sz="2800" dirty="0" smtClean="0"/>
              <a:t>    (</a:t>
            </a:r>
            <a:r>
              <a:rPr lang="en-US" altLang="zh-TW" sz="2800" i="1" dirty="0" smtClean="0"/>
              <a:t>P</a:t>
            </a:r>
            <a:r>
              <a:rPr lang="en-US" altLang="zh-TW" sz="2800" dirty="0" smtClean="0"/>
              <a:t> = 2</a:t>
            </a:r>
            <a:r>
              <a:rPr lang="en-US" altLang="zh-TW" sz="2800" i="1" dirty="0" smtClean="0"/>
              <a:t>M</a:t>
            </a:r>
            <a:r>
              <a:rPr lang="en-US" altLang="zh-TW" sz="2800" dirty="0" smtClean="0"/>
              <a:t>+1 = the number of sampling points)</a:t>
            </a:r>
          </a:p>
          <a:p>
            <a:endParaRPr lang="de-DE" altLang="zh-TW" sz="2800" dirty="0" smtClean="0"/>
          </a:p>
          <a:p>
            <a:pPr>
              <a:buNone/>
            </a:pPr>
            <a:r>
              <a:rPr lang="de-DE" altLang="zh-TW" sz="2800" dirty="0" smtClean="0"/>
              <a:t>     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6017" name="Object 1"/>
          <p:cNvGraphicFramePr>
            <a:graphicFrameLocks noChangeAspect="1"/>
          </p:cNvGraphicFramePr>
          <p:nvPr/>
        </p:nvGraphicFramePr>
        <p:xfrm>
          <a:off x="949324" y="2214562"/>
          <a:ext cx="6551633" cy="801897"/>
        </p:xfrm>
        <a:graphic>
          <a:graphicData uri="http://schemas.openxmlformats.org/presentationml/2006/ole">
            <p:oleObj spid="_x0000_s86017" name="Equation" r:id="rId5" imgW="3809880" imgH="469800" progId="Equation.DSMT4">
              <p:embed/>
            </p:oleObj>
          </a:graphicData>
        </a:graphic>
      </p:graphicFrame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6019" name="Object 3"/>
          <p:cNvGraphicFramePr>
            <a:graphicFrameLocks noChangeAspect="1"/>
          </p:cNvGraphicFramePr>
          <p:nvPr/>
        </p:nvGraphicFramePr>
        <p:xfrm>
          <a:off x="1857356" y="3214686"/>
          <a:ext cx="1571636" cy="410769"/>
        </p:xfrm>
        <a:graphic>
          <a:graphicData uri="http://schemas.openxmlformats.org/presentationml/2006/ole">
            <p:oleObj spid="_x0000_s86019" name="Equation" r:id="rId6" imgW="837836" imgH="215806" progId="Equation.DSMT4">
              <p:embed/>
            </p:oleObj>
          </a:graphicData>
        </a:graphic>
      </p:graphicFrame>
      <p:sp>
        <p:nvSpPr>
          <p:cNvPr id="33" name="日期版面配置區 3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4" name="投影片編號版面配置區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33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de-DE" altLang="zh-TW" sz="4000" dirty="0" smtClean="0">
                <a:solidFill>
                  <a:srgbClr val="0070C0"/>
                </a:solidFill>
              </a:rPr>
              <a:t>Implementation Algorithm of FRFT/LCT </a:t>
            </a:r>
            <a:r>
              <a:rPr lang="en-US" altLang="zh-TW" sz="4000" dirty="0" smtClean="0">
                <a:solidFill>
                  <a:srgbClr val="0070C0"/>
                </a:solidFill>
              </a:rPr>
              <a:t>(cont.) </a:t>
            </a:r>
            <a:br>
              <a:rPr lang="en-US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TW" sz="2800" dirty="0" smtClean="0"/>
              <a:t>Complexity:</a:t>
            </a:r>
          </a:p>
          <a:p>
            <a:pPr>
              <a:buNone/>
            </a:pPr>
            <a:r>
              <a:rPr lang="de-DE" altLang="zh-TW" sz="2800" dirty="0" smtClean="0"/>
              <a:t>    2</a:t>
            </a:r>
            <a:r>
              <a:rPr lang="en-US" altLang="zh-TW" sz="2800" i="1" dirty="0" smtClean="0"/>
              <a:t>P</a:t>
            </a:r>
            <a:r>
              <a:rPr lang="en-US" altLang="zh-TW" sz="2800" dirty="0" smtClean="0"/>
              <a:t> (2 multiplication operations) +                       (1 DFT)</a:t>
            </a:r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r>
              <a:rPr lang="en-US" altLang="zh-TW" sz="2800" dirty="0" smtClean="0"/>
              <a:t>This is only half of the complexity of </a:t>
            </a:r>
            <a:r>
              <a:rPr lang="en-US" altLang="zh-TW" sz="2800" dirty="0" smtClean="0">
                <a:solidFill>
                  <a:srgbClr val="FF0000"/>
                </a:solidFill>
              </a:rPr>
              <a:t>Chirp Convolution Method</a:t>
            </a:r>
            <a:r>
              <a:rPr lang="en-US" altLang="zh-TW" sz="2800" dirty="0" smtClean="0"/>
              <a:t>.</a:t>
            </a:r>
          </a:p>
          <a:p>
            <a:endParaRPr lang="de-DE" altLang="zh-TW" sz="2800" dirty="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3969" name="Object 1"/>
          <p:cNvGraphicFramePr>
            <a:graphicFrameLocks noChangeAspect="1"/>
          </p:cNvGraphicFramePr>
          <p:nvPr/>
        </p:nvGraphicFramePr>
        <p:xfrm>
          <a:off x="5715008" y="2143116"/>
          <a:ext cx="1808162" cy="501650"/>
        </p:xfrm>
        <a:graphic>
          <a:graphicData uri="http://schemas.openxmlformats.org/presentationml/2006/ole">
            <p:oleObj spid="_x0000_s83969" name="Equation" r:id="rId5" imgW="825480" imgH="228600" progId="Equation.DSMT4">
              <p:embed/>
            </p:oleObj>
          </a:graphicData>
        </a:graphic>
      </p:graphicFrame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857224" y="2571744"/>
          <a:ext cx="2055812" cy="500062"/>
        </p:xfrm>
        <a:graphic>
          <a:graphicData uri="http://schemas.openxmlformats.org/presentationml/2006/ole">
            <p:oleObj spid="_x0000_s83970" name="Equation" r:id="rId6" imgW="939600" imgH="228600" progId="Equation.DSMT4">
              <p:embed/>
            </p:oleObj>
          </a:graphicData>
        </a:graphic>
      </p:graphicFrame>
      <p:sp>
        <p:nvSpPr>
          <p:cNvPr id="31" name="日期版面配置區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2" name="投影片編號版面配置區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34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de-DE" altLang="zh-TW" sz="4000" dirty="0" smtClean="0">
                <a:solidFill>
                  <a:srgbClr val="0070C0"/>
                </a:solidFill>
              </a:rPr>
              <a:t>Implementation Algorithm of FRFT/LCT </a:t>
            </a:r>
            <a:r>
              <a:rPr lang="en-US" altLang="zh-TW" sz="4000" dirty="0" smtClean="0">
                <a:solidFill>
                  <a:srgbClr val="0070C0"/>
                </a:solidFill>
              </a:rPr>
              <a:t>(cont.) </a:t>
            </a:r>
            <a:br>
              <a:rPr lang="en-US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When using </a:t>
            </a:r>
            <a:r>
              <a:rPr lang="en-US" altLang="zh-TW" sz="2800" dirty="0" smtClean="0">
                <a:solidFill>
                  <a:srgbClr val="FF0000"/>
                </a:solidFill>
              </a:rPr>
              <a:t>Chirp Convolution Method</a:t>
            </a:r>
            <a:r>
              <a:rPr lang="en-US" altLang="zh-TW" sz="2800" dirty="0" smtClean="0"/>
              <a:t>, the sampling interval is free to choose, but it needs to use 2 DFTs.</a:t>
            </a:r>
            <a:endParaRPr lang="de-DE" altLang="zh-TW" sz="2800" dirty="0" smtClean="0"/>
          </a:p>
          <a:p>
            <a:pPr>
              <a:buNone/>
            </a:pPr>
            <a:endParaRPr lang="de-DE" altLang="zh-TW" sz="2800" dirty="0" smtClean="0"/>
          </a:p>
          <a:p>
            <a:r>
              <a:rPr lang="en-US" altLang="zh-TW" sz="2800" dirty="0" smtClean="0"/>
              <a:t>When using the </a:t>
            </a:r>
            <a:r>
              <a:rPr lang="en-US" altLang="zh-TW" sz="2800" dirty="0" smtClean="0">
                <a:solidFill>
                  <a:srgbClr val="FF0000"/>
                </a:solidFill>
              </a:rPr>
              <a:t>DFT-like Method</a:t>
            </a:r>
            <a:r>
              <a:rPr lang="en-US" altLang="zh-TW" sz="2800" dirty="0" smtClean="0"/>
              <a:t>, although it has some constraint for the sampling intervals, but we only need 1 DFT to implement the LCT.</a:t>
            </a:r>
            <a:endParaRPr lang="zh-TW" altLang="zh-TW" sz="2800" dirty="0" smtClean="0"/>
          </a:p>
          <a:p>
            <a:endParaRPr lang="de-DE" altLang="zh-TW" sz="2800" dirty="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35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en-US" altLang="zh-TW" sz="4000" dirty="0" smtClean="0">
                <a:solidFill>
                  <a:srgbClr val="0070C0"/>
                </a:solidFill>
              </a:rPr>
              <a:t>Closed Form </a:t>
            </a:r>
            <a:r>
              <a:rPr lang="de-DE" altLang="zh-TW" sz="4000" dirty="0" smtClean="0">
                <a:solidFill>
                  <a:srgbClr val="0070C0"/>
                </a:solidFill>
              </a:rPr>
              <a:t>Discrete FRFT/LCT</a:t>
            </a:r>
            <a:r>
              <a:rPr lang="en-US" altLang="zh-TW" sz="4000" dirty="0" smtClean="0">
                <a:solidFill>
                  <a:srgbClr val="0070C0"/>
                </a:solidFill>
              </a:rPr>
              <a:t> </a:t>
            </a:r>
            <a:br>
              <a:rPr lang="en-US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de-DE" altLang="zh-TW" sz="2800" dirty="0" smtClean="0">
                <a:solidFill>
                  <a:srgbClr val="FF0000"/>
                </a:solidFill>
              </a:rPr>
              <a:t>DFRFT/DLCT of type 1</a:t>
            </a:r>
            <a:r>
              <a:rPr lang="de-DE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en-US" altLang="zh-TW" sz="2800" dirty="0" smtClean="0"/>
              <a:t> </a:t>
            </a:r>
          </a:p>
          <a:p>
            <a:pPr>
              <a:buNone/>
            </a:pPr>
            <a:r>
              <a:rPr lang="en-US" altLang="zh-TW" sz="2800" dirty="0" smtClean="0"/>
              <a:t>    applied to digital implementing of the continuous    FRFT</a:t>
            </a:r>
          </a:p>
          <a:p>
            <a:pPr>
              <a:buNone/>
            </a:pPr>
            <a:endParaRPr lang="en-US" altLang="zh-TW" sz="2800" dirty="0" smtClean="0"/>
          </a:p>
          <a:p>
            <a:r>
              <a:rPr lang="de-DE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de-DE" altLang="zh-TW" sz="2800" dirty="0" smtClean="0">
                <a:solidFill>
                  <a:srgbClr val="FF0000"/>
                </a:solidFill>
              </a:rPr>
              <a:t>DFRFT/DLCT of type 2</a:t>
            </a:r>
            <a:r>
              <a:rPr lang="de-DE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en-US" altLang="zh-TW" sz="2800" dirty="0" smtClean="0"/>
              <a:t> </a:t>
            </a:r>
          </a:p>
          <a:p>
            <a:pPr>
              <a:buNone/>
            </a:pPr>
            <a:r>
              <a:rPr lang="en-US" altLang="zh-TW" sz="2800" dirty="0" smtClean="0"/>
              <a:t>    applied to the practical applications about digital                        signal processing</a:t>
            </a:r>
          </a:p>
          <a:p>
            <a:endParaRPr lang="en-US" altLang="zh-TW" sz="2800" dirty="0" smtClean="0"/>
          </a:p>
          <a:p>
            <a:pPr>
              <a:buNone/>
            </a:pPr>
            <a:endParaRPr lang="en-US" altLang="zh-TW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de-DE" altLang="zh-TW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de-DE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36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en-US" altLang="zh-TW" sz="4000" dirty="0" smtClean="0">
                <a:solidFill>
                  <a:srgbClr val="0070C0"/>
                </a:solidFill>
              </a:rPr>
              <a:t>Closed Form </a:t>
            </a:r>
            <a:r>
              <a:rPr lang="de-DE" altLang="zh-TW" sz="4000" dirty="0" smtClean="0">
                <a:solidFill>
                  <a:srgbClr val="0070C0"/>
                </a:solidFill>
              </a:rPr>
              <a:t>Discrete FRFT/LCT </a:t>
            </a:r>
            <a:r>
              <a:rPr lang="en-US" altLang="zh-TW" sz="4000" dirty="0" smtClean="0">
                <a:solidFill>
                  <a:srgbClr val="0070C0"/>
                </a:solidFill>
              </a:rPr>
              <a:t>(cont.)</a:t>
            </a:r>
            <a:r>
              <a:rPr lang="de-DE" altLang="zh-TW" sz="4000" dirty="0" smtClean="0">
                <a:solidFill>
                  <a:srgbClr val="0070C0"/>
                </a:solidFill>
              </a:rPr>
              <a:t> </a:t>
            </a:r>
            <a:r>
              <a:rPr lang="en-US" altLang="zh-TW" sz="4000" dirty="0" smtClean="0">
                <a:solidFill>
                  <a:srgbClr val="0070C0"/>
                </a:solidFill>
              </a:rPr>
              <a:t/>
            </a:r>
            <a:br>
              <a:rPr lang="en-US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TW" sz="2800" dirty="0" smtClean="0"/>
              <a:t>Definition of </a:t>
            </a:r>
            <a:r>
              <a:rPr lang="de-DE" altLang="zh-TW" sz="2800" dirty="0" smtClean="0">
                <a:solidFill>
                  <a:srgbClr val="FF0000"/>
                </a:solidFill>
              </a:rPr>
              <a:t>DFRFT of type 1</a:t>
            </a:r>
            <a:r>
              <a:rPr lang="de-DE" altLang="zh-TW" sz="2800" dirty="0" smtClean="0"/>
              <a:t>:</a:t>
            </a:r>
          </a:p>
          <a:p>
            <a:endParaRPr lang="de-DE" altLang="zh-TW" sz="2800" dirty="0" smtClean="0"/>
          </a:p>
          <a:p>
            <a:pPr>
              <a:buNone/>
            </a:pPr>
            <a:endParaRPr lang="de-DE" altLang="zh-TW" sz="2800" dirty="0" smtClean="0"/>
          </a:p>
          <a:p>
            <a:pPr algn="r">
              <a:buNone/>
            </a:pPr>
            <a:r>
              <a:rPr lang="en-US" altLang="zh-TW" sz="2000" dirty="0" smtClean="0"/>
              <a:t>                                         when </a:t>
            </a:r>
            <a:r>
              <a:rPr lang="en-US" altLang="zh-TW" sz="2000" i="1" dirty="0" smtClean="0">
                <a:sym typeface="Symbol"/>
              </a:rPr>
              <a:t></a:t>
            </a:r>
            <a:r>
              <a:rPr lang="en-US" altLang="zh-TW" sz="2000" dirty="0" smtClean="0"/>
              <a:t> </a:t>
            </a:r>
            <a:r>
              <a:rPr lang="en-US" altLang="zh-TW" sz="2000" dirty="0" smtClean="0">
                <a:sym typeface="Symbol"/>
              </a:rPr>
              <a:t></a:t>
            </a:r>
            <a:r>
              <a:rPr lang="en-US" altLang="zh-TW" sz="2000" dirty="0" smtClean="0"/>
              <a:t> 2</a:t>
            </a:r>
            <a:r>
              <a:rPr lang="en-US" altLang="zh-TW" sz="2000" i="1" dirty="0" smtClean="0"/>
              <a:t>D</a:t>
            </a:r>
            <a:r>
              <a:rPr lang="en-US" altLang="zh-TW" sz="2000" i="1" dirty="0" smtClean="0">
                <a:sym typeface="Symbol"/>
              </a:rPr>
              <a:t></a:t>
            </a:r>
            <a:r>
              <a:rPr lang="en-US" altLang="zh-TW" sz="2000" dirty="0" smtClean="0"/>
              <a:t>+(0, </a:t>
            </a:r>
            <a:r>
              <a:rPr lang="en-US" altLang="zh-TW" sz="2000" i="1" dirty="0" smtClean="0">
                <a:sym typeface="Symbol"/>
              </a:rPr>
              <a:t></a:t>
            </a:r>
            <a:r>
              <a:rPr lang="en-US" altLang="zh-TW" sz="2000" dirty="0" smtClean="0"/>
              <a:t>), </a:t>
            </a:r>
            <a:r>
              <a:rPr lang="en-US" altLang="zh-TW" sz="2000" i="1" dirty="0" smtClean="0"/>
              <a:t>D</a:t>
            </a:r>
            <a:r>
              <a:rPr lang="en-US" altLang="zh-TW" sz="2000" dirty="0" smtClean="0"/>
              <a:t> is integer (sin</a:t>
            </a:r>
            <a:r>
              <a:rPr lang="en-US" altLang="zh-TW" sz="2000" i="1" dirty="0" smtClean="0">
                <a:sym typeface="Symbol"/>
              </a:rPr>
              <a:t></a:t>
            </a:r>
            <a:r>
              <a:rPr lang="en-US" altLang="zh-TW" sz="2000" dirty="0" smtClean="0"/>
              <a:t> &gt; 0)</a:t>
            </a:r>
            <a:endParaRPr lang="zh-TW" altLang="zh-TW" sz="2000" dirty="0" smtClean="0"/>
          </a:p>
          <a:p>
            <a:endParaRPr lang="de-DE" altLang="zh-TW" sz="2800" dirty="0" smtClean="0"/>
          </a:p>
          <a:p>
            <a:pPr>
              <a:buNone/>
            </a:pPr>
            <a:endParaRPr lang="de-DE" altLang="zh-TW" sz="2800" dirty="0" smtClean="0"/>
          </a:p>
          <a:p>
            <a:pPr algn="r">
              <a:buNone/>
            </a:pPr>
            <a:r>
              <a:rPr lang="en-US" altLang="zh-TW" sz="2000" dirty="0" smtClean="0"/>
              <a:t>when </a:t>
            </a:r>
            <a:r>
              <a:rPr lang="en-US" altLang="zh-TW" sz="2000" i="1" dirty="0" smtClean="0">
                <a:sym typeface="Symbol"/>
              </a:rPr>
              <a:t></a:t>
            </a:r>
            <a:r>
              <a:rPr lang="en-US" altLang="zh-TW" sz="2000" dirty="0" smtClean="0"/>
              <a:t> </a:t>
            </a:r>
            <a:r>
              <a:rPr lang="en-US" altLang="zh-TW" sz="2000" dirty="0" smtClean="0">
                <a:sym typeface="Symbol"/>
              </a:rPr>
              <a:t></a:t>
            </a:r>
            <a:r>
              <a:rPr lang="en-US" altLang="zh-TW" sz="2000" dirty="0" smtClean="0"/>
              <a:t> 2</a:t>
            </a:r>
            <a:r>
              <a:rPr lang="en-US" altLang="zh-TW" sz="2000" i="1" dirty="0" smtClean="0"/>
              <a:t>D</a:t>
            </a:r>
            <a:r>
              <a:rPr lang="en-US" altLang="zh-TW" sz="2000" i="1" dirty="0" smtClean="0">
                <a:sym typeface="Symbol"/>
              </a:rPr>
              <a:t></a:t>
            </a:r>
            <a:r>
              <a:rPr lang="en-US" altLang="zh-TW" sz="2000" dirty="0" smtClean="0"/>
              <a:t>+(</a:t>
            </a:r>
            <a:r>
              <a:rPr lang="en-US" altLang="zh-TW" sz="2000" dirty="0" smtClean="0">
                <a:sym typeface="Symbol"/>
              </a:rPr>
              <a:t></a:t>
            </a:r>
            <a:r>
              <a:rPr lang="en-US" altLang="zh-TW" sz="2000" i="1" dirty="0" smtClean="0">
                <a:sym typeface="Symbol"/>
              </a:rPr>
              <a:t></a:t>
            </a:r>
            <a:r>
              <a:rPr lang="en-US" altLang="zh-TW" sz="2000" dirty="0" smtClean="0"/>
              <a:t>, 0), </a:t>
            </a:r>
            <a:r>
              <a:rPr lang="en-US" altLang="zh-TW" sz="2000" i="1" dirty="0" smtClean="0"/>
              <a:t>D</a:t>
            </a:r>
            <a:r>
              <a:rPr lang="en-US" altLang="zh-TW" sz="2000" dirty="0" smtClean="0"/>
              <a:t> is integer (sin</a:t>
            </a:r>
            <a:r>
              <a:rPr lang="en-US" altLang="zh-TW" sz="2000" i="1" dirty="0" smtClean="0">
                <a:sym typeface="Symbol"/>
              </a:rPr>
              <a:t></a:t>
            </a:r>
            <a:r>
              <a:rPr lang="en-US" altLang="zh-TW" sz="2000" dirty="0" smtClean="0"/>
              <a:t> &lt; 0)</a:t>
            </a:r>
          </a:p>
          <a:p>
            <a:pPr>
              <a:buNone/>
            </a:pPr>
            <a:r>
              <a:rPr lang="en-US" altLang="zh-TW" sz="2800" dirty="0" smtClean="0"/>
              <a:t>     with the constraint           and    </a:t>
            </a:r>
          </a:p>
          <a:p>
            <a:pPr>
              <a:buNone/>
            </a:pPr>
            <a:r>
              <a:rPr lang="en-US" altLang="zh-TW" sz="2800" dirty="0" smtClean="0"/>
              <a:t>    (2</a:t>
            </a:r>
            <a:r>
              <a:rPr lang="en-US" altLang="zh-TW" sz="2800" i="1" dirty="0" smtClean="0"/>
              <a:t>N</a:t>
            </a:r>
            <a:r>
              <a:rPr lang="en-US" altLang="zh-TW" sz="2800" dirty="0" smtClean="0"/>
              <a:t>+1, 2</a:t>
            </a:r>
            <a:r>
              <a:rPr lang="en-US" altLang="zh-TW" sz="2800" i="1" dirty="0" smtClean="0"/>
              <a:t>M</a:t>
            </a:r>
            <a:r>
              <a:rPr lang="en-US" altLang="zh-TW" sz="2800" dirty="0" smtClean="0"/>
              <a:t>+1 are the number of points in the time, frequency domain)</a:t>
            </a:r>
          </a:p>
          <a:p>
            <a:pPr>
              <a:buNone/>
            </a:pPr>
            <a:endParaRPr lang="de-DE" altLang="zh-TW" sz="2800" dirty="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6257" name="Object 1"/>
          <p:cNvGraphicFramePr>
            <a:graphicFrameLocks noChangeAspect="1"/>
          </p:cNvGraphicFramePr>
          <p:nvPr/>
        </p:nvGraphicFramePr>
        <p:xfrm>
          <a:off x="857224" y="2143116"/>
          <a:ext cx="7143800" cy="720260"/>
        </p:xfrm>
        <a:graphic>
          <a:graphicData uri="http://schemas.openxmlformats.org/presentationml/2006/ole">
            <p:oleObj spid="_x0000_s96257" name="Equation" r:id="rId5" imgW="4737100" imgH="469900" progId="Equation.DSMT4">
              <p:embed/>
            </p:oleObj>
          </a:graphicData>
        </a:graphic>
      </p:graphicFrame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6259" name="Object 3"/>
          <p:cNvGraphicFramePr>
            <a:graphicFrameLocks noChangeAspect="1"/>
          </p:cNvGraphicFramePr>
          <p:nvPr/>
        </p:nvGraphicFramePr>
        <p:xfrm>
          <a:off x="857224" y="3571876"/>
          <a:ext cx="7143800" cy="720260"/>
        </p:xfrm>
        <a:graphic>
          <a:graphicData uri="http://schemas.openxmlformats.org/presentationml/2006/ole">
            <p:oleObj spid="_x0000_s96259" name="Equation" r:id="rId6" imgW="4762500" imgH="469900" progId="Equation.DSMT4">
              <p:embed/>
            </p:oleObj>
          </a:graphicData>
        </a:graphic>
      </p:graphicFrame>
      <p:graphicFrame>
        <p:nvGraphicFramePr>
          <p:cNvPr id="27" name="物件 26"/>
          <p:cNvGraphicFramePr>
            <a:graphicFrameLocks noChangeAspect="1"/>
          </p:cNvGraphicFramePr>
          <p:nvPr/>
        </p:nvGraphicFramePr>
        <p:xfrm>
          <a:off x="3714744" y="5000636"/>
          <a:ext cx="857256" cy="315831"/>
        </p:xfrm>
        <a:graphic>
          <a:graphicData uri="http://schemas.openxmlformats.org/presentationml/2006/ole">
            <p:oleObj spid="_x0000_s96261" name="Equation" r:id="rId7" imgW="482400" imgH="177480" progId="Equation.DSMT4">
              <p:embed/>
            </p:oleObj>
          </a:graphicData>
        </a:graphic>
      </p:graphicFrame>
      <p:sp>
        <p:nvSpPr>
          <p:cNvPr id="962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6262" name="Object 6"/>
          <p:cNvGraphicFramePr>
            <a:graphicFrameLocks noChangeAspect="1"/>
          </p:cNvGraphicFramePr>
          <p:nvPr/>
        </p:nvGraphicFramePr>
        <p:xfrm>
          <a:off x="5143504" y="5000636"/>
          <a:ext cx="2928958" cy="403370"/>
        </p:xfrm>
        <a:graphic>
          <a:graphicData uri="http://schemas.openxmlformats.org/presentationml/2006/ole">
            <p:oleObj spid="_x0000_s96262" name="Equation" r:id="rId8" imgW="1815840" imgH="253800" progId="Equation.DSMT4">
              <p:embed/>
            </p:oleObj>
          </a:graphicData>
        </a:graphic>
      </p:graphicFrame>
      <p:sp>
        <p:nvSpPr>
          <p:cNvPr id="36" name="日期版面配置區 3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dirty="0" smtClean="0"/>
              <a:t>10/23/2009</a:t>
            </a:r>
            <a:endParaRPr lang="fr-CA" dirty="0"/>
          </a:p>
        </p:txBody>
      </p:sp>
      <p:sp>
        <p:nvSpPr>
          <p:cNvPr id="37" name="投影片編號版面配置區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37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en-US" altLang="zh-TW" sz="4000" dirty="0" smtClean="0">
                <a:solidFill>
                  <a:srgbClr val="0070C0"/>
                </a:solidFill>
              </a:rPr>
              <a:t>Closed Form </a:t>
            </a:r>
            <a:r>
              <a:rPr lang="de-DE" altLang="zh-TW" sz="4000" dirty="0" smtClean="0">
                <a:solidFill>
                  <a:srgbClr val="0070C0"/>
                </a:solidFill>
              </a:rPr>
              <a:t>Discrete FRFT/LCT</a:t>
            </a:r>
            <a:r>
              <a:rPr lang="en-US" altLang="zh-TW" sz="4000" dirty="0" smtClean="0">
                <a:solidFill>
                  <a:srgbClr val="0070C0"/>
                </a:solidFill>
              </a:rPr>
              <a:t> (cont.)</a:t>
            </a:r>
            <a:r>
              <a:rPr lang="de-DE" altLang="zh-TW" sz="4000" dirty="0" smtClean="0">
                <a:solidFill>
                  <a:srgbClr val="0070C0"/>
                </a:solidFill>
              </a:rPr>
              <a:t>  </a:t>
            </a:r>
            <a:r>
              <a:rPr lang="en-US" altLang="zh-TW" sz="4000" dirty="0" smtClean="0">
                <a:solidFill>
                  <a:srgbClr val="0070C0"/>
                </a:solidFill>
              </a:rPr>
              <a:t/>
            </a:r>
            <a:br>
              <a:rPr lang="en-US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when              and </a:t>
            </a:r>
            <a:r>
              <a:rPr lang="en-US" altLang="zh-TW" sz="2800" i="1" dirty="0" smtClean="0"/>
              <a:t>D</a:t>
            </a:r>
            <a:r>
              <a:rPr lang="en-US" altLang="zh-TW" sz="2800" dirty="0" smtClean="0"/>
              <a:t> are integer, because we can’t find proper choice for </a:t>
            </a:r>
            <a:r>
              <a:rPr lang="en-US" altLang="zh-TW" sz="2800" dirty="0" smtClean="0">
                <a:sym typeface="Symbol"/>
              </a:rPr>
              <a:t></a:t>
            </a:r>
            <a:r>
              <a:rPr lang="en-US" altLang="zh-TW" sz="2800" i="1" dirty="0" smtClean="0"/>
              <a:t>u</a:t>
            </a:r>
            <a:r>
              <a:rPr lang="en-US" altLang="zh-TW" sz="2800" dirty="0" smtClean="0"/>
              <a:t> and </a:t>
            </a:r>
            <a:r>
              <a:rPr lang="en-US" altLang="zh-TW" sz="2800" dirty="0" smtClean="0">
                <a:sym typeface="Symbol"/>
              </a:rPr>
              <a:t></a:t>
            </a:r>
            <a:r>
              <a:rPr lang="en-US" altLang="zh-TW" sz="2800" i="1" dirty="0" smtClean="0"/>
              <a:t>t </a:t>
            </a:r>
            <a:r>
              <a:rPr lang="en-US" altLang="zh-TW" sz="2800" dirty="0" smtClean="0"/>
              <a:t>that can’t use as above.</a:t>
            </a:r>
          </a:p>
          <a:p>
            <a:pPr>
              <a:buNone/>
            </a:pPr>
            <a:r>
              <a:rPr lang="de-DE" altLang="zh-TW" sz="2800" dirty="0" smtClean="0"/>
              <a:t>                            </a:t>
            </a:r>
            <a:r>
              <a:rPr lang="en-US" altLang="zh-TW" sz="2800" dirty="0" smtClean="0"/>
              <a:t>, when  </a:t>
            </a:r>
            <a:r>
              <a:rPr lang="en-US" altLang="zh-TW" sz="2800" i="1" dirty="0" smtClean="0">
                <a:sym typeface="Symbol"/>
              </a:rPr>
              <a:t></a:t>
            </a:r>
            <a:r>
              <a:rPr lang="en-US" altLang="zh-TW" sz="2800" dirty="0" smtClean="0"/>
              <a:t> = 2</a:t>
            </a:r>
            <a:r>
              <a:rPr lang="en-US" altLang="zh-TW" sz="2800" i="1" dirty="0" smtClean="0"/>
              <a:t>D</a:t>
            </a:r>
            <a:r>
              <a:rPr lang="en-US" altLang="zh-TW" sz="2800" i="1" dirty="0" smtClean="0">
                <a:sym typeface="Symbol"/>
              </a:rPr>
              <a:t></a:t>
            </a:r>
            <a:r>
              <a:rPr lang="en-US" altLang="zh-TW" sz="2800" dirty="0" smtClean="0"/>
              <a:t> </a:t>
            </a:r>
          </a:p>
          <a:p>
            <a:pPr>
              <a:buNone/>
            </a:pPr>
            <a:r>
              <a:rPr lang="en-US" altLang="zh-TW" sz="2800" dirty="0" smtClean="0"/>
              <a:t>                           , when  </a:t>
            </a:r>
            <a:r>
              <a:rPr lang="en-US" altLang="zh-TW" sz="2800" i="1" dirty="0" smtClean="0">
                <a:sym typeface="Symbol"/>
              </a:rPr>
              <a:t></a:t>
            </a:r>
            <a:r>
              <a:rPr lang="en-US" altLang="zh-TW" sz="2800" dirty="0" smtClean="0"/>
              <a:t> = (2</a:t>
            </a:r>
            <a:r>
              <a:rPr lang="en-US" altLang="zh-TW" sz="2800" i="1" dirty="0" smtClean="0"/>
              <a:t>D</a:t>
            </a:r>
            <a:r>
              <a:rPr lang="en-US" altLang="zh-TW" sz="2800" dirty="0" smtClean="0"/>
              <a:t>+1)</a:t>
            </a:r>
            <a:r>
              <a:rPr lang="en-US" altLang="zh-TW" sz="2800" i="1" dirty="0" smtClean="0">
                <a:sym typeface="Symbol"/>
              </a:rPr>
              <a:t></a:t>
            </a:r>
          </a:p>
          <a:p>
            <a:pPr>
              <a:buNone/>
            </a:pPr>
            <a:endParaRPr lang="en-US" altLang="zh-TW" sz="2800" i="1" dirty="0" smtClean="0">
              <a:sym typeface="Symbol"/>
            </a:endParaRPr>
          </a:p>
          <a:p>
            <a:r>
              <a:rPr lang="en-US" altLang="zh-TW" sz="2800" dirty="0" smtClean="0"/>
              <a:t>The </a:t>
            </a:r>
            <a:r>
              <a:rPr lang="en-US" altLang="zh-TW" sz="2800" dirty="0" smtClean="0">
                <a:solidFill>
                  <a:srgbClr val="FF0000"/>
                </a:solidFill>
              </a:rPr>
              <a:t>DFRFT of type 1 </a:t>
            </a:r>
            <a:r>
              <a:rPr lang="en-US" altLang="zh-TW" sz="2800" dirty="0" smtClean="0"/>
              <a:t>is </a:t>
            </a:r>
            <a:r>
              <a:rPr lang="en-US" altLang="zh-TW" sz="2800" b="1" dirty="0" smtClean="0"/>
              <a:t>efficient to calculate and implement</a:t>
            </a:r>
            <a:r>
              <a:rPr lang="en-US" altLang="zh-TW" sz="2800" dirty="0" smtClean="0"/>
              <a:t>.</a:t>
            </a:r>
          </a:p>
          <a:p>
            <a:endParaRPr lang="en-US" altLang="zh-TW" sz="2800" i="1" dirty="0" smtClean="0">
              <a:sym typeface="Symbol"/>
            </a:endParaRPr>
          </a:p>
          <a:p>
            <a:pPr>
              <a:buNone/>
            </a:pPr>
            <a:r>
              <a:rPr lang="en-US" altLang="zh-TW" sz="2800" i="1" dirty="0" smtClean="0">
                <a:sym typeface="Symbol"/>
              </a:rPr>
              <a:t>                              </a:t>
            </a:r>
            <a:endParaRPr lang="en-US" altLang="zh-TW" sz="2800" dirty="0" smtClean="0">
              <a:sym typeface="Symbol"/>
            </a:endParaRPr>
          </a:p>
          <a:p>
            <a:pPr>
              <a:buNone/>
            </a:pPr>
            <a:r>
              <a:rPr lang="en-US" altLang="zh-TW" sz="2800" dirty="0" smtClean="0">
                <a:sym typeface="Symbol"/>
              </a:rPr>
              <a:t>      </a:t>
            </a:r>
            <a:r>
              <a:rPr lang="de-DE" altLang="zh-TW" sz="2800" dirty="0" smtClean="0"/>
              <a:t>                      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23" name="物件 22"/>
          <p:cNvGraphicFramePr>
            <a:graphicFrameLocks noChangeAspect="1"/>
          </p:cNvGraphicFramePr>
          <p:nvPr/>
        </p:nvGraphicFramePr>
        <p:xfrm>
          <a:off x="1714480" y="1714488"/>
          <a:ext cx="1049876" cy="312729"/>
        </p:xfrm>
        <a:graphic>
          <a:graphicData uri="http://schemas.openxmlformats.org/presentationml/2006/ole">
            <p:oleObj spid="_x0000_s92161" name="Equation" r:id="rId5" imgW="596880" imgH="177480" progId="Equation.DSMT4">
              <p:embed/>
            </p:oleObj>
          </a:graphicData>
        </a:graphic>
      </p:graphicFrame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2162" name="Object 2"/>
          <p:cNvGraphicFramePr>
            <a:graphicFrameLocks noChangeAspect="1"/>
          </p:cNvGraphicFramePr>
          <p:nvPr/>
        </p:nvGraphicFramePr>
        <p:xfrm>
          <a:off x="928662" y="2643182"/>
          <a:ext cx="1939031" cy="428628"/>
        </p:xfrm>
        <a:graphic>
          <a:graphicData uri="http://schemas.openxmlformats.org/presentationml/2006/ole">
            <p:oleObj spid="_x0000_s92162" name="Equation" r:id="rId6" imgW="901309" imgH="203112" progId="Equation.DSMT4">
              <p:embed/>
            </p:oleObj>
          </a:graphicData>
        </a:graphic>
      </p:graphicFrame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2164" name="Object 4"/>
          <p:cNvGraphicFramePr>
            <a:graphicFrameLocks noChangeAspect="1"/>
          </p:cNvGraphicFramePr>
          <p:nvPr/>
        </p:nvGraphicFramePr>
        <p:xfrm>
          <a:off x="928661" y="3143248"/>
          <a:ext cx="1857389" cy="375050"/>
        </p:xfrm>
        <a:graphic>
          <a:graphicData uri="http://schemas.openxmlformats.org/presentationml/2006/ole">
            <p:oleObj spid="_x0000_s92164" name="Equation" r:id="rId7" imgW="990170" imgH="203112" progId="Equation.DSMT4">
              <p:embed/>
            </p:oleObj>
          </a:graphicData>
        </a:graphic>
      </p:graphicFrame>
      <p:sp>
        <p:nvSpPr>
          <p:cNvPr id="34" name="日期版面配置區 3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5" name="投影片編號版面配置區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38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en-US" altLang="zh-TW" sz="4000" dirty="0" smtClean="0">
                <a:solidFill>
                  <a:srgbClr val="0070C0"/>
                </a:solidFill>
              </a:rPr>
              <a:t>Closed Form </a:t>
            </a:r>
            <a:r>
              <a:rPr lang="de-DE" altLang="zh-TW" sz="4000" dirty="0" smtClean="0">
                <a:solidFill>
                  <a:srgbClr val="0070C0"/>
                </a:solidFill>
              </a:rPr>
              <a:t>Discrete FRFT/LCT </a:t>
            </a:r>
            <a:r>
              <a:rPr lang="en-US" altLang="zh-TW" sz="4000" dirty="0" smtClean="0">
                <a:solidFill>
                  <a:srgbClr val="0070C0"/>
                </a:solidFill>
              </a:rPr>
              <a:t>(cont.) </a:t>
            </a:r>
            <a:br>
              <a:rPr lang="en-US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TW" sz="2800" dirty="0" smtClean="0"/>
              <a:t>Complexity:</a:t>
            </a:r>
          </a:p>
          <a:p>
            <a:pPr>
              <a:buNone/>
            </a:pPr>
            <a:r>
              <a:rPr lang="de-DE" altLang="zh-TW" sz="2800" dirty="0" smtClean="0"/>
              <a:t>    2</a:t>
            </a:r>
            <a:r>
              <a:rPr lang="en-US" altLang="zh-TW" sz="2800" i="1" dirty="0" smtClean="0"/>
              <a:t>P</a:t>
            </a:r>
            <a:r>
              <a:rPr lang="en-US" altLang="zh-TW" sz="2800" dirty="0" smtClean="0"/>
              <a:t> (2 chirp multiplications)+                       (1 FFT)</a:t>
            </a:r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r>
              <a:rPr lang="en-US" altLang="zh-TW" sz="2800" dirty="0" smtClean="0"/>
              <a:t>But it doesn’t match the continuous FRFT, and lacks many of the characteristics of the continuous FRFT.</a:t>
            </a:r>
            <a:endParaRPr lang="de-DE" altLang="zh-TW" sz="2800" dirty="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0113" name="Object 1"/>
          <p:cNvGraphicFramePr>
            <a:graphicFrameLocks noChangeAspect="1"/>
          </p:cNvGraphicFramePr>
          <p:nvPr/>
        </p:nvGraphicFramePr>
        <p:xfrm>
          <a:off x="4929190" y="2143116"/>
          <a:ext cx="1808163" cy="501650"/>
        </p:xfrm>
        <a:graphic>
          <a:graphicData uri="http://schemas.openxmlformats.org/presentationml/2006/ole">
            <p:oleObj spid="_x0000_s90113" name="Equation" r:id="rId5" imgW="825480" imgH="228600" progId="Equation.DSMT4">
              <p:embed/>
            </p:oleObj>
          </a:graphicData>
        </a:graphic>
      </p:graphicFrame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857224" y="2714620"/>
          <a:ext cx="2055813" cy="500062"/>
        </p:xfrm>
        <a:graphic>
          <a:graphicData uri="http://schemas.openxmlformats.org/presentationml/2006/ole">
            <p:oleObj spid="_x0000_s90114" name="Equation" r:id="rId6" imgW="939600" imgH="228600" progId="Equation.DSMT4">
              <p:embed/>
            </p:oleObj>
          </a:graphicData>
        </a:graphic>
      </p:graphicFrame>
      <p:sp>
        <p:nvSpPr>
          <p:cNvPr id="31" name="日期版面配置區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2" name="投影片編號版面配置區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39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0070C0"/>
                </a:solidFill>
              </a:rPr>
              <a:t>Introduction of Fractional Fourier Transform (FRFT)</a:t>
            </a:r>
            <a:endParaRPr lang="fr-CA" dirty="0" smtClean="0">
              <a:solidFill>
                <a:srgbClr val="0070C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28625" y="1500174"/>
            <a:ext cx="8229600" cy="4954601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2800" dirty="0" smtClean="0"/>
              <a:t>The FRFT: a rotation in time-frequency plane.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2800" dirty="0" smtClean="0"/>
              <a:t>     : a operator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2800" dirty="0" smtClean="0"/>
              <a:t>Properties of 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r-CA" sz="2800" dirty="0" smtClean="0"/>
              <a:t>     -     =</a:t>
            </a:r>
            <a:r>
              <a:rPr lang="fr-CA" altLang="zh-TW" sz="2800" b="1" dirty="0" smtClean="0"/>
              <a:t>I</a:t>
            </a:r>
            <a:r>
              <a:rPr lang="fr-CA" sz="2800" dirty="0" smtClean="0"/>
              <a:t>: </a:t>
            </a:r>
            <a:r>
              <a:rPr lang="fr-CA" altLang="zh-TW" sz="2800" dirty="0" smtClean="0"/>
              <a:t>zero rotation</a:t>
            </a:r>
            <a:endParaRPr lang="fr-CA" sz="2800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fr-CA" sz="2800" dirty="0" smtClean="0"/>
              <a:t>     -       : FT operator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fr-CA" altLang="zh-TW" sz="2800" dirty="0" smtClean="0"/>
              <a:t>     -     : time-reverse operator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fr-CA" altLang="zh-TW" sz="2800" dirty="0" smtClean="0"/>
              <a:t>     -         : inverse FT operator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fr-CA" altLang="zh-TW" sz="2800" dirty="0" smtClean="0"/>
              <a:t>     -      =</a:t>
            </a:r>
            <a:r>
              <a:rPr lang="fr-CA" altLang="zh-TW" sz="2800" b="1" dirty="0" smtClean="0"/>
              <a:t>I</a:t>
            </a:r>
            <a:r>
              <a:rPr lang="fr-CA" altLang="zh-TW" sz="2800" dirty="0" smtClean="0"/>
              <a:t>:</a:t>
            </a:r>
            <a:r>
              <a:rPr lang="fr-CA" altLang="zh-TW" sz="2800" b="1" dirty="0" smtClean="0"/>
              <a:t> </a:t>
            </a:r>
            <a:r>
              <a:rPr lang="fr-CA" altLang="zh-TW" sz="2800" dirty="0" smtClean="0"/>
              <a:t>2</a:t>
            </a:r>
            <a:r>
              <a:rPr lang="el-GR" altLang="zh-TW" sz="2800" dirty="0" smtClean="0"/>
              <a:t>π</a:t>
            </a:r>
            <a:r>
              <a:rPr lang="fr-CA" altLang="zh-TW" sz="2800" dirty="0" smtClean="0"/>
              <a:t> rotation</a:t>
            </a:r>
            <a:endParaRPr lang="fr-CA" sz="2800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fr-CA" sz="2800" dirty="0" smtClean="0"/>
              <a:t>     -                   : additivity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fr-CA" sz="2800" dirty="0" smtClean="0"/>
              <a:t>     (</a:t>
            </a:r>
            <a:r>
              <a:rPr lang="fr-CA" sz="2800" b="1" dirty="0" smtClean="0"/>
              <a:t>I</a:t>
            </a:r>
            <a:r>
              <a:rPr lang="fr-CA" sz="2800" dirty="0" smtClean="0"/>
              <a:t>: </a:t>
            </a:r>
            <a:r>
              <a:rPr lang="fr-CA" altLang="zh-TW" sz="2800" dirty="0" smtClean="0"/>
              <a:t>identity operator</a:t>
            </a:r>
            <a:r>
              <a:rPr lang="fr-CA" sz="2800" dirty="0" smtClean="0"/>
              <a:t>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628" y="2928934"/>
            <a:ext cx="2928958" cy="3023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785786" y="2000240"/>
          <a:ext cx="440455" cy="392112"/>
        </p:xfrm>
        <a:graphic>
          <a:graphicData uri="http://schemas.openxmlformats.org/presentationml/2006/ole">
            <p:oleObj spid="_x0000_s2051" name="Equation" r:id="rId6" imgW="241200" imgH="215640" progId="Equation.DSMT4">
              <p:embed/>
            </p:oleObj>
          </a:graphicData>
        </a:graphic>
      </p:graphicFrame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6" name="物件 15"/>
          <p:cNvGraphicFramePr>
            <a:graphicFrameLocks noChangeAspect="1"/>
          </p:cNvGraphicFramePr>
          <p:nvPr/>
        </p:nvGraphicFramePr>
        <p:xfrm>
          <a:off x="1071538" y="3071810"/>
          <a:ext cx="357190" cy="357190"/>
        </p:xfrm>
        <a:graphic>
          <a:graphicData uri="http://schemas.openxmlformats.org/presentationml/2006/ole">
            <p:oleObj spid="_x0000_s2058" name="Equation" r:id="rId7" imgW="215640" imgH="215640" progId="Equation.DSMT4">
              <p:embed/>
            </p:oleObj>
          </a:graphicData>
        </a:graphic>
      </p:graphicFrame>
      <p:graphicFrame>
        <p:nvGraphicFramePr>
          <p:cNvPr id="18" name="物件 17"/>
          <p:cNvGraphicFramePr>
            <a:graphicFrameLocks noChangeAspect="1"/>
          </p:cNvGraphicFramePr>
          <p:nvPr/>
        </p:nvGraphicFramePr>
        <p:xfrm>
          <a:off x="2786050" y="2571744"/>
          <a:ext cx="428628" cy="383510"/>
        </p:xfrm>
        <a:graphic>
          <a:graphicData uri="http://schemas.openxmlformats.org/presentationml/2006/ole">
            <p:oleObj spid="_x0000_s2060" name="Equation" r:id="rId8" imgW="241200" imgH="215640" progId="Equation.DSMT4">
              <p:embed/>
            </p:oleObj>
          </a:graphicData>
        </a:graphic>
      </p:graphicFrame>
      <p:graphicFrame>
        <p:nvGraphicFramePr>
          <p:cNvPr id="21" name="物件 20"/>
          <p:cNvGraphicFramePr>
            <a:graphicFrameLocks noChangeAspect="1"/>
          </p:cNvGraphicFramePr>
          <p:nvPr/>
        </p:nvGraphicFramePr>
        <p:xfrm>
          <a:off x="1000100" y="3525166"/>
          <a:ext cx="642942" cy="420386"/>
        </p:xfrm>
        <a:graphic>
          <a:graphicData uri="http://schemas.openxmlformats.org/presentationml/2006/ole">
            <p:oleObj spid="_x0000_s2063" name="Equation" r:id="rId9" imgW="330120" imgH="215640" progId="Equation.DSMT4">
              <p:embed/>
            </p:oleObj>
          </a:graphicData>
        </a:graphic>
      </p:graphicFrame>
      <p:graphicFrame>
        <p:nvGraphicFramePr>
          <p:cNvPr id="22" name="物件 21"/>
          <p:cNvGraphicFramePr>
            <a:graphicFrameLocks noChangeAspect="1"/>
          </p:cNvGraphicFramePr>
          <p:nvPr/>
        </p:nvGraphicFramePr>
        <p:xfrm>
          <a:off x="1000100" y="5643578"/>
          <a:ext cx="1519522" cy="358776"/>
        </p:xfrm>
        <a:graphic>
          <a:graphicData uri="http://schemas.openxmlformats.org/presentationml/2006/ole">
            <p:oleObj spid="_x0000_s2064" name="Equation" r:id="rId10" imgW="914400" imgH="215640" progId="Equation.DSMT4">
              <p:embed/>
            </p:oleObj>
          </a:graphicData>
        </a:graphic>
      </p:graphicFrame>
      <p:graphicFrame>
        <p:nvGraphicFramePr>
          <p:cNvPr id="23" name="物件 22"/>
          <p:cNvGraphicFramePr>
            <a:graphicFrameLocks noChangeAspect="1"/>
          </p:cNvGraphicFramePr>
          <p:nvPr/>
        </p:nvGraphicFramePr>
        <p:xfrm>
          <a:off x="1071538" y="5072074"/>
          <a:ext cx="485403" cy="358776"/>
        </p:xfrm>
        <a:graphic>
          <a:graphicData uri="http://schemas.openxmlformats.org/presentationml/2006/ole">
            <p:oleObj spid="_x0000_s2065" name="Equation" r:id="rId11" imgW="291960" imgH="215640" progId="Equation.DSMT4">
              <p:embed/>
            </p:oleObj>
          </a:graphicData>
        </a:graphic>
      </p:graphicFrame>
      <p:graphicFrame>
        <p:nvGraphicFramePr>
          <p:cNvPr id="13" name="物件 12"/>
          <p:cNvGraphicFramePr>
            <a:graphicFrameLocks noChangeAspect="1"/>
          </p:cNvGraphicFramePr>
          <p:nvPr/>
        </p:nvGraphicFramePr>
        <p:xfrm>
          <a:off x="1071538" y="4572008"/>
          <a:ext cx="714380" cy="404815"/>
        </p:xfrm>
        <a:graphic>
          <a:graphicData uri="http://schemas.openxmlformats.org/presentationml/2006/ole">
            <p:oleObj spid="_x0000_s2066" name="Equation" r:id="rId12" imgW="380880" imgH="215640" progId="Equation.DSMT4">
              <p:embed/>
            </p:oleObj>
          </a:graphicData>
        </a:graphic>
      </p:graphicFrame>
      <p:graphicFrame>
        <p:nvGraphicFramePr>
          <p:cNvPr id="15" name="物件 14"/>
          <p:cNvGraphicFramePr>
            <a:graphicFrameLocks noChangeAspect="1"/>
          </p:cNvGraphicFramePr>
          <p:nvPr/>
        </p:nvGraphicFramePr>
        <p:xfrm>
          <a:off x="1000100" y="4071942"/>
          <a:ext cx="530222" cy="410491"/>
        </p:xfrm>
        <a:graphic>
          <a:graphicData uri="http://schemas.openxmlformats.org/presentationml/2006/ole">
            <p:oleObj spid="_x0000_s2068" name="Equation" r:id="rId13" imgW="241200" imgH="215640" progId="Equation.DSMT4">
              <p:embed/>
            </p:oleObj>
          </a:graphicData>
        </a:graphic>
      </p:graphicFrame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dirty="0" smtClean="0"/>
              <a:t>10/23/2009</a:t>
            </a:r>
            <a:endParaRPr lang="fr-CA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4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en-US" altLang="zh-TW" sz="4000" dirty="0" smtClean="0">
                <a:solidFill>
                  <a:srgbClr val="0070C0"/>
                </a:solidFill>
              </a:rPr>
              <a:t>Closed Form </a:t>
            </a:r>
            <a:r>
              <a:rPr lang="de-DE" altLang="zh-TW" sz="4000" dirty="0" smtClean="0">
                <a:solidFill>
                  <a:srgbClr val="0070C0"/>
                </a:solidFill>
              </a:rPr>
              <a:t>Discrete FRFT/LCT </a:t>
            </a:r>
            <a:r>
              <a:rPr lang="en-US" altLang="zh-TW" sz="4000" dirty="0" smtClean="0">
                <a:solidFill>
                  <a:srgbClr val="0070C0"/>
                </a:solidFill>
              </a:rPr>
              <a:t>(cont.) </a:t>
            </a:r>
            <a:br>
              <a:rPr lang="en-US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TW" sz="2800" dirty="0" smtClean="0"/>
              <a:t>Definition of </a:t>
            </a:r>
            <a:r>
              <a:rPr lang="de-DE" altLang="zh-TW" sz="2800" dirty="0" smtClean="0">
                <a:solidFill>
                  <a:srgbClr val="FF0000"/>
                </a:solidFill>
              </a:rPr>
              <a:t>DLCT of type 1</a:t>
            </a:r>
            <a:r>
              <a:rPr lang="de-DE" altLang="zh-TW" sz="2800" dirty="0" smtClean="0"/>
              <a:t>:</a:t>
            </a:r>
          </a:p>
          <a:p>
            <a:pPr>
              <a:buNone/>
            </a:pPr>
            <a:r>
              <a:rPr lang="de-DE" altLang="zh-TW" sz="2800" dirty="0" smtClean="0"/>
              <a:t>                                                                                     </a:t>
            </a:r>
            <a:r>
              <a:rPr lang="en-US" altLang="zh-TW" sz="2800" dirty="0" smtClean="0"/>
              <a:t>(</a:t>
            </a:r>
            <a:r>
              <a:rPr lang="en-US" altLang="zh-TW" sz="2800" i="1" dirty="0" smtClean="0"/>
              <a:t>b</a:t>
            </a:r>
            <a:r>
              <a:rPr lang="en-US" altLang="zh-TW" sz="2800" dirty="0" smtClean="0"/>
              <a:t>&gt;0)</a:t>
            </a:r>
          </a:p>
          <a:p>
            <a:pPr>
              <a:buNone/>
            </a:pPr>
            <a:r>
              <a:rPr lang="en-US" altLang="zh-TW" sz="2800" dirty="0" smtClean="0"/>
              <a:t> </a:t>
            </a:r>
          </a:p>
          <a:p>
            <a:pPr>
              <a:buNone/>
            </a:pPr>
            <a:r>
              <a:rPr lang="en-US" altLang="zh-TW" sz="2800" dirty="0" smtClean="0"/>
              <a:t>                                                                                     (</a:t>
            </a:r>
            <a:r>
              <a:rPr lang="en-US" altLang="zh-TW" sz="2800" i="1" dirty="0" smtClean="0"/>
              <a:t>b</a:t>
            </a:r>
            <a:r>
              <a:rPr lang="en-US" altLang="zh-TW" sz="2800" dirty="0" smtClean="0"/>
              <a:t>&lt;0)</a:t>
            </a:r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/>
              <a:t>     with the constraint</a:t>
            </a:r>
          </a:p>
          <a:p>
            <a:pPr>
              <a:buNone/>
            </a:pPr>
            <a:endParaRPr lang="de-DE" altLang="zh-TW" sz="2800" dirty="0" smtClean="0"/>
          </a:p>
          <a:p>
            <a:endParaRPr lang="de-DE" altLang="zh-TW" sz="2800" dirty="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8305" name="Object 1"/>
          <p:cNvGraphicFramePr>
            <a:graphicFrameLocks noChangeAspect="1"/>
          </p:cNvGraphicFramePr>
          <p:nvPr/>
        </p:nvGraphicFramePr>
        <p:xfrm>
          <a:off x="785786" y="2071678"/>
          <a:ext cx="6429420" cy="755457"/>
        </p:xfrm>
        <a:graphic>
          <a:graphicData uri="http://schemas.openxmlformats.org/presentationml/2006/ole">
            <p:oleObj spid="_x0000_s98305" name="Equation" r:id="rId5" imgW="3810000" imgH="444500" progId="Equation.DSMT4">
              <p:embed/>
            </p:oleObj>
          </a:graphicData>
        </a:graphic>
      </p:graphicFrame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8307" name="Object 3"/>
          <p:cNvGraphicFramePr>
            <a:graphicFrameLocks noChangeAspect="1"/>
          </p:cNvGraphicFramePr>
          <p:nvPr/>
        </p:nvGraphicFramePr>
        <p:xfrm>
          <a:off x="857224" y="3000371"/>
          <a:ext cx="6429420" cy="768913"/>
        </p:xfrm>
        <a:graphic>
          <a:graphicData uri="http://schemas.openxmlformats.org/presentationml/2006/ole">
            <p:oleObj spid="_x0000_s98307" name="Equation" r:id="rId6" imgW="3746500" imgH="444500" progId="Equation.DSMT4">
              <p:embed/>
            </p:oleObj>
          </a:graphicData>
        </a:graphic>
      </p:graphicFrame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8309" name="Object 5"/>
          <p:cNvGraphicFramePr>
            <a:graphicFrameLocks noChangeAspect="1"/>
          </p:cNvGraphicFramePr>
          <p:nvPr/>
        </p:nvGraphicFramePr>
        <p:xfrm>
          <a:off x="3714744" y="4143380"/>
          <a:ext cx="3349625" cy="541337"/>
        </p:xfrm>
        <a:graphic>
          <a:graphicData uri="http://schemas.openxmlformats.org/presentationml/2006/ole">
            <p:oleObj spid="_x0000_s98309" name="Equation" r:id="rId7" imgW="1587240" imgH="253800" progId="Equation.DSMT4">
              <p:embed/>
            </p:oleObj>
          </a:graphicData>
        </a:graphic>
      </p:graphicFrame>
      <p:sp>
        <p:nvSpPr>
          <p:cNvPr id="35" name="日期版面配置區 3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6" name="投影片編號版面配置區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40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en-US" altLang="zh-TW" sz="4000" dirty="0" smtClean="0">
                <a:solidFill>
                  <a:srgbClr val="0070C0"/>
                </a:solidFill>
              </a:rPr>
              <a:t>Closed Form </a:t>
            </a:r>
            <a:r>
              <a:rPr lang="de-DE" altLang="zh-TW" sz="4000" dirty="0" smtClean="0">
                <a:solidFill>
                  <a:srgbClr val="0070C0"/>
                </a:solidFill>
              </a:rPr>
              <a:t>Discrete FRFT/LCT </a:t>
            </a:r>
            <a:r>
              <a:rPr lang="en-US" altLang="zh-TW" sz="4000" dirty="0" smtClean="0">
                <a:solidFill>
                  <a:srgbClr val="0070C0"/>
                </a:solidFill>
              </a:rPr>
              <a:t>(cont.) </a:t>
            </a:r>
            <a:br>
              <a:rPr lang="en-US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When </a:t>
            </a:r>
            <a:r>
              <a:rPr lang="en-US" altLang="zh-TW" sz="2800" i="1" dirty="0" smtClean="0"/>
              <a:t>b</a:t>
            </a:r>
            <a:r>
              <a:rPr lang="en-US" altLang="zh-TW" sz="2800" dirty="0" smtClean="0"/>
              <a:t> = 0, we can’t also find proper choice for </a:t>
            </a:r>
            <a:r>
              <a:rPr lang="en-US" altLang="zh-TW" sz="2800" dirty="0" smtClean="0">
                <a:sym typeface="Symbol"/>
              </a:rPr>
              <a:t></a:t>
            </a:r>
            <a:r>
              <a:rPr lang="en-US" altLang="zh-TW" sz="2800" i="1" dirty="0" smtClean="0"/>
              <a:t>u</a:t>
            </a:r>
            <a:r>
              <a:rPr lang="en-US" altLang="zh-TW" sz="2800" dirty="0" smtClean="0"/>
              <a:t> and </a:t>
            </a:r>
            <a:r>
              <a:rPr lang="en-US" altLang="zh-TW" sz="2800" dirty="0" smtClean="0">
                <a:sym typeface="Symbol"/>
              </a:rPr>
              <a:t></a:t>
            </a:r>
            <a:r>
              <a:rPr lang="en-US" altLang="zh-TW" sz="2800" i="1" dirty="0" smtClean="0"/>
              <a:t>t </a:t>
            </a:r>
            <a:r>
              <a:rPr lang="en-US" altLang="zh-TW" sz="2800" dirty="0" smtClean="0"/>
              <a:t>that can’t use as above.</a:t>
            </a:r>
          </a:p>
          <a:p>
            <a:pPr>
              <a:buNone/>
            </a:pPr>
            <a:r>
              <a:rPr lang="de-DE" altLang="zh-TW" sz="2800" dirty="0" smtClean="0"/>
              <a:t>                                                      </a:t>
            </a:r>
            <a:r>
              <a:rPr lang="en-US" altLang="zh-TW" sz="2800" dirty="0" smtClean="0"/>
              <a:t>(</a:t>
            </a:r>
            <a:r>
              <a:rPr lang="en-US" altLang="zh-TW" sz="2800" i="1" dirty="0" smtClean="0"/>
              <a:t>b</a:t>
            </a:r>
            <a:r>
              <a:rPr lang="en-US" altLang="zh-TW" sz="2800" dirty="0" smtClean="0"/>
              <a:t>=0, </a:t>
            </a:r>
            <a:r>
              <a:rPr lang="en-US" altLang="zh-TW" sz="2800" i="1" dirty="0" smtClean="0"/>
              <a:t>d</a:t>
            </a:r>
            <a:r>
              <a:rPr lang="en-US" altLang="zh-TW" sz="2800" dirty="0" smtClean="0"/>
              <a:t> is integer)</a:t>
            </a:r>
          </a:p>
          <a:p>
            <a:pPr>
              <a:buNone/>
            </a:pPr>
            <a:endParaRPr lang="en-US" altLang="zh-TW" sz="2800" dirty="0" smtClean="0"/>
          </a:p>
          <a:p>
            <a:pPr algn="r">
              <a:buNone/>
            </a:pPr>
            <a:r>
              <a:rPr lang="en-US" altLang="zh-TW" sz="2800" dirty="0" smtClean="0"/>
              <a:t>                                                            (</a:t>
            </a:r>
            <a:r>
              <a:rPr lang="en-US" altLang="zh-TW" sz="2800" i="1" dirty="0" smtClean="0"/>
              <a:t>b</a:t>
            </a:r>
            <a:r>
              <a:rPr lang="en-US" altLang="zh-TW" sz="2800" dirty="0" smtClean="0"/>
              <a:t>=0, </a:t>
            </a:r>
            <a:r>
              <a:rPr lang="en-US" altLang="zh-TW" sz="2800" i="1" dirty="0" smtClean="0"/>
              <a:t>d</a:t>
            </a:r>
            <a:r>
              <a:rPr lang="en-US" altLang="zh-TW" sz="2800" dirty="0" smtClean="0"/>
              <a:t> isn’t integer)</a:t>
            </a:r>
          </a:p>
          <a:p>
            <a:pPr>
              <a:buNone/>
            </a:pPr>
            <a:r>
              <a:rPr lang="en-US" altLang="zh-TW" sz="2800" dirty="0" smtClean="0"/>
              <a:t>    where </a:t>
            </a:r>
            <a:r>
              <a:rPr lang="en-US" altLang="zh-TW" sz="2800" i="1" dirty="0" smtClean="0"/>
              <a:t>R</a:t>
            </a:r>
            <a:r>
              <a:rPr lang="en-US" altLang="zh-TW" sz="2800" dirty="0" smtClean="0"/>
              <a:t>= (2</a:t>
            </a:r>
            <a:r>
              <a:rPr lang="en-US" altLang="zh-TW" sz="2800" i="1" dirty="0" smtClean="0"/>
              <a:t>M</a:t>
            </a:r>
            <a:r>
              <a:rPr lang="en-US" altLang="zh-TW" sz="2800" dirty="0" smtClean="0"/>
              <a:t>+1)</a:t>
            </a:r>
            <a:r>
              <a:rPr lang="en-US" altLang="zh-TW" sz="2800" dirty="0" smtClean="0">
                <a:sym typeface="Symbol"/>
              </a:rPr>
              <a:t></a:t>
            </a:r>
            <a:r>
              <a:rPr lang="en-US" altLang="zh-TW" sz="2800" dirty="0" smtClean="0"/>
              <a:t>(2</a:t>
            </a:r>
            <a:r>
              <a:rPr lang="en-US" altLang="zh-TW" sz="2800" i="1" dirty="0" smtClean="0"/>
              <a:t>N+</a:t>
            </a:r>
            <a:r>
              <a:rPr lang="en-US" altLang="zh-TW" sz="2800" dirty="0" smtClean="0"/>
              <a:t>1) and </a:t>
            </a:r>
            <a:endParaRPr lang="de-DE" altLang="zh-TW" sz="2800" dirty="0" smtClean="0"/>
          </a:p>
          <a:p>
            <a:pPr>
              <a:buNone/>
            </a:pPr>
            <a:r>
              <a:rPr lang="de-DE" altLang="zh-TW" sz="2800" dirty="0" smtClean="0"/>
              <a:t>     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9333" name="Object 5"/>
          <p:cNvGraphicFramePr>
            <a:graphicFrameLocks noChangeAspect="1"/>
          </p:cNvGraphicFramePr>
          <p:nvPr/>
        </p:nvGraphicFramePr>
        <p:xfrm>
          <a:off x="857224" y="2500306"/>
          <a:ext cx="4069801" cy="571504"/>
        </p:xfrm>
        <a:graphic>
          <a:graphicData uri="http://schemas.openxmlformats.org/presentationml/2006/ole">
            <p:oleObj spid="_x0000_s99333" name="Equation" r:id="rId5" imgW="2234230" imgH="317362" progId="Equation.DSMT4">
              <p:embed/>
            </p:oleObj>
          </a:graphicData>
        </a:graphic>
      </p:graphicFrame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9335" name="Object 7"/>
          <p:cNvGraphicFramePr>
            <a:graphicFrameLocks noChangeAspect="1"/>
          </p:cNvGraphicFramePr>
          <p:nvPr/>
        </p:nvGraphicFramePr>
        <p:xfrm>
          <a:off x="857224" y="3143248"/>
          <a:ext cx="6429422" cy="714380"/>
        </p:xfrm>
        <a:graphic>
          <a:graphicData uri="http://schemas.openxmlformats.org/presentationml/2006/ole">
            <p:oleObj spid="_x0000_s99335" name="Equation" r:id="rId6" imgW="4025900" imgH="444500" progId="Equation.DSMT4">
              <p:embed/>
            </p:oleObj>
          </a:graphicData>
        </a:graphic>
      </p:graphicFrame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9337" name="Object 9"/>
          <p:cNvGraphicFramePr>
            <a:graphicFrameLocks noChangeAspect="1"/>
          </p:cNvGraphicFramePr>
          <p:nvPr/>
        </p:nvGraphicFramePr>
        <p:xfrm>
          <a:off x="5143504" y="4143379"/>
          <a:ext cx="3357586" cy="449837"/>
        </p:xfrm>
        <a:graphic>
          <a:graphicData uri="http://schemas.openxmlformats.org/presentationml/2006/ole">
            <p:oleObj spid="_x0000_s99337" name="Equation" r:id="rId7" imgW="1917360" imgH="253800" progId="Equation.DSMT4">
              <p:embed/>
            </p:oleObj>
          </a:graphicData>
        </a:graphic>
      </p:graphicFrame>
      <p:sp>
        <p:nvSpPr>
          <p:cNvPr id="38" name="日期版面配置區 3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9" name="投影片編號版面配置區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41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en-US" altLang="zh-TW" sz="4000" dirty="0" smtClean="0">
                <a:solidFill>
                  <a:srgbClr val="0070C0"/>
                </a:solidFill>
              </a:rPr>
              <a:t>Closed Form </a:t>
            </a:r>
            <a:r>
              <a:rPr lang="de-DE" altLang="zh-TW" sz="4000" dirty="0" smtClean="0">
                <a:solidFill>
                  <a:srgbClr val="0070C0"/>
                </a:solidFill>
              </a:rPr>
              <a:t>Discrete FRFT/LCT </a:t>
            </a:r>
            <a:r>
              <a:rPr lang="en-US" altLang="zh-TW" sz="4000" dirty="0" smtClean="0">
                <a:solidFill>
                  <a:srgbClr val="0070C0"/>
                </a:solidFill>
              </a:rPr>
              <a:t>(cont.) </a:t>
            </a:r>
            <a:br>
              <a:rPr lang="en-US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TW" sz="2800" dirty="0" smtClean="0"/>
              <a:t>Definition of </a:t>
            </a:r>
            <a:r>
              <a:rPr lang="de-DE" altLang="zh-TW" sz="2800" dirty="0" smtClean="0">
                <a:solidFill>
                  <a:srgbClr val="FF0000"/>
                </a:solidFill>
              </a:rPr>
              <a:t>DLCT of type 2</a:t>
            </a:r>
            <a:r>
              <a:rPr lang="de-DE" altLang="zh-TW" sz="2800" dirty="0" smtClean="0"/>
              <a:t>:</a:t>
            </a:r>
          </a:p>
          <a:p>
            <a:pPr>
              <a:buNone/>
            </a:pPr>
            <a:r>
              <a:rPr lang="en-US" altLang="zh-TW" sz="2800" i="1" dirty="0" smtClean="0"/>
              <a:t>    </a:t>
            </a:r>
            <a:r>
              <a:rPr lang="en-US" altLang="zh-TW" sz="2800" dirty="0" smtClean="0"/>
              <a:t>From</a:t>
            </a:r>
            <a:r>
              <a:rPr lang="en-US" altLang="zh-TW" sz="2800" i="1" dirty="0" smtClean="0"/>
              <a:t> </a:t>
            </a:r>
            <a:r>
              <a:rPr lang="de-DE" altLang="zh-TW" sz="2800" dirty="0" smtClean="0">
                <a:solidFill>
                  <a:srgbClr val="FF0000"/>
                </a:solidFill>
              </a:rPr>
              <a:t>DLCT of type 1, </a:t>
            </a:r>
            <a:r>
              <a:rPr lang="de-DE" altLang="zh-TW" sz="2800" dirty="0" smtClean="0"/>
              <a:t>we</a:t>
            </a:r>
            <a:r>
              <a:rPr lang="en-US" altLang="zh-TW" sz="2800" i="1" dirty="0" smtClean="0"/>
              <a:t>  </a:t>
            </a:r>
            <a:r>
              <a:rPr lang="en-US" altLang="zh-TW" sz="2800" dirty="0" smtClean="0"/>
              <a:t>let</a:t>
            </a:r>
            <a:r>
              <a:rPr lang="en-US" altLang="zh-TW" sz="2800" i="1" dirty="0" smtClean="0"/>
              <a:t> p</a:t>
            </a:r>
            <a:r>
              <a:rPr lang="en-US" altLang="zh-TW" sz="2800" dirty="0" smtClean="0"/>
              <a:t> = (</a:t>
            </a:r>
            <a:r>
              <a:rPr lang="en-US" altLang="zh-TW" sz="2800" i="1" dirty="0" smtClean="0"/>
              <a:t>d</a:t>
            </a:r>
            <a:r>
              <a:rPr lang="en-US" altLang="zh-TW" sz="2800" dirty="0" smtClean="0"/>
              <a:t>/</a:t>
            </a:r>
            <a:r>
              <a:rPr lang="en-US" altLang="zh-TW" sz="2800" i="1" dirty="0" smtClean="0"/>
              <a:t>b</a:t>
            </a:r>
            <a:r>
              <a:rPr lang="en-US" altLang="zh-TW" sz="2800" dirty="0" smtClean="0"/>
              <a:t>)</a:t>
            </a:r>
            <a:r>
              <a:rPr lang="en-US" altLang="zh-TW" sz="2800" dirty="0" smtClean="0">
                <a:sym typeface="Symbol"/>
              </a:rPr>
              <a:t></a:t>
            </a:r>
            <a:r>
              <a:rPr lang="en-US" altLang="zh-TW" sz="2800" i="1" dirty="0" smtClean="0"/>
              <a:t>u</a:t>
            </a:r>
            <a:r>
              <a:rPr lang="en-US" altLang="zh-TW" sz="2800" baseline="30000" dirty="0" smtClean="0"/>
              <a:t>2</a:t>
            </a:r>
            <a:r>
              <a:rPr lang="en-US" altLang="zh-TW" sz="2800" dirty="0" smtClean="0"/>
              <a:t>, </a:t>
            </a:r>
            <a:r>
              <a:rPr lang="en-US" altLang="zh-TW" sz="2800" i="1" dirty="0" smtClean="0"/>
              <a:t>q</a:t>
            </a:r>
            <a:r>
              <a:rPr lang="en-US" altLang="zh-TW" sz="2800" dirty="0" smtClean="0"/>
              <a:t> = (</a:t>
            </a:r>
            <a:r>
              <a:rPr lang="en-US" altLang="zh-TW" sz="2800" i="1" dirty="0" smtClean="0"/>
              <a:t>a</a:t>
            </a:r>
            <a:r>
              <a:rPr lang="en-US" altLang="zh-TW" sz="2800" dirty="0" smtClean="0"/>
              <a:t>/</a:t>
            </a:r>
            <a:r>
              <a:rPr lang="en-US" altLang="zh-TW" sz="2800" i="1" dirty="0" smtClean="0"/>
              <a:t>b</a:t>
            </a:r>
            <a:r>
              <a:rPr lang="en-US" altLang="zh-TW" sz="2800" dirty="0" smtClean="0"/>
              <a:t>)</a:t>
            </a:r>
            <a:r>
              <a:rPr lang="en-US" altLang="zh-TW" sz="2800" dirty="0" smtClean="0">
                <a:sym typeface="Symbol"/>
              </a:rPr>
              <a:t></a:t>
            </a:r>
            <a:r>
              <a:rPr lang="en-US" altLang="zh-TW" sz="2800" i="1" dirty="0" smtClean="0"/>
              <a:t>t</a:t>
            </a:r>
            <a:r>
              <a:rPr lang="en-US" altLang="zh-TW" sz="2800" baseline="30000" dirty="0" smtClean="0"/>
              <a:t>2                                  </a:t>
            </a:r>
            <a:endParaRPr lang="de-DE" altLang="zh-TW" sz="2800" dirty="0" smtClean="0"/>
          </a:p>
          <a:p>
            <a:endParaRPr lang="de-DE" altLang="zh-TW" sz="2800" dirty="0" smtClean="0"/>
          </a:p>
          <a:p>
            <a:endParaRPr lang="de-DE" altLang="zh-TW" sz="2800" dirty="0" smtClean="0"/>
          </a:p>
          <a:p>
            <a:pPr>
              <a:buNone/>
            </a:pPr>
            <a:r>
              <a:rPr lang="en-US" altLang="zh-TW" sz="2800" dirty="0" smtClean="0"/>
              <a:t>    where </a:t>
            </a:r>
            <a:r>
              <a:rPr lang="en-US" altLang="zh-TW" sz="2800" i="1" dirty="0" smtClean="0"/>
              <a:t>M</a:t>
            </a:r>
            <a:r>
              <a:rPr lang="en-US" altLang="zh-TW" sz="2800" dirty="0" smtClean="0"/>
              <a:t> </a:t>
            </a:r>
            <a:r>
              <a:rPr lang="en-US" altLang="zh-TW" sz="2800" dirty="0" smtClean="0">
                <a:sym typeface="Symbol"/>
              </a:rPr>
              <a:t></a:t>
            </a:r>
            <a:r>
              <a:rPr lang="en-US" altLang="zh-TW" sz="2800" dirty="0" smtClean="0"/>
              <a:t> </a:t>
            </a:r>
            <a:r>
              <a:rPr lang="en-US" altLang="zh-TW" sz="2800" i="1" dirty="0" smtClean="0"/>
              <a:t>N</a:t>
            </a:r>
            <a:r>
              <a:rPr lang="en-US" altLang="zh-TW" sz="2800" dirty="0" smtClean="0"/>
              <a:t> </a:t>
            </a:r>
          </a:p>
          <a:p>
            <a:pPr>
              <a:buNone/>
            </a:pPr>
            <a:r>
              <a:rPr lang="en-US" altLang="zh-TW" sz="2800" dirty="0" smtClean="0"/>
              <a:t>    (2</a:t>
            </a:r>
            <a:r>
              <a:rPr lang="en-US" altLang="zh-TW" sz="2800" i="1" dirty="0" smtClean="0"/>
              <a:t>N</a:t>
            </a:r>
            <a:r>
              <a:rPr lang="en-US" altLang="zh-TW" sz="2800" dirty="0" smtClean="0"/>
              <a:t>+1, 2</a:t>
            </a:r>
            <a:r>
              <a:rPr lang="en-US" altLang="zh-TW" sz="2800" i="1" dirty="0" smtClean="0"/>
              <a:t>M</a:t>
            </a:r>
            <a:r>
              <a:rPr lang="en-US" altLang="zh-TW" sz="2800" dirty="0" smtClean="0"/>
              <a:t>+1 are the number of points in the time, frequency domain), </a:t>
            </a:r>
            <a:r>
              <a:rPr lang="en-US" altLang="zh-TW" sz="2800" i="1" dirty="0" smtClean="0"/>
              <a:t>s</a:t>
            </a:r>
            <a:r>
              <a:rPr lang="en-US" altLang="zh-TW" sz="2800" dirty="0" smtClean="0"/>
              <a:t> is prime to </a:t>
            </a:r>
            <a:r>
              <a:rPr lang="en-US" altLang="zh-TW" sz="2800" i="1" dirty="0" smtClean="0"/>
              <a:t>M</a:t>
            </a:r>
            <a:endParaRPr lang="de-DE" altLang="zh-TW" sz="2800" dirty="0" smtClean="0"/>
          </a:p>
          <a:p>
            <a:endParaRPr lang="de-DE" altLang="zh-TW" sz="2800" dirty="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01381" name="Object 5"/>
          <p:cNvGraphicFramePr>
            <a:graphicFrameLocks noChangeAspect="1"/>
          </p:cNvGraphicFramePr>
          <p:nvPr/>
        </p:nvGraphicFramePr>
        <p:xfrm>
          <a:off x="928662" y="3143248"/>
          <a:ext cx="6143668" cy="799868"/>
        </p:xfrm>
        <a:graphic>
          <a:graphicData uri="http://schemas.openxmlformats.org/presentationml/2006/ole">
            <p:oleObj spid="_x0000_s101381" name="Equation" r:id="rId5" imgW="3441700" imgH="444500" progId="Equation.DSMT4">
              <p:embed/>
            </p:oleObj>
          </a:graphicData>
        </a:graphic>
      </p:graphicFrame>
      <p:sp>
        <p:nvSpPr>
          <p:cNvPr id="37" name="日期版面配置區 3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8" name="投影片編號版面配置區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42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en-US" altLang="zh-TW" sz="4000" dirty="0" smtClean="0">
                <a:solidFill>
                  <a:srgbClr val="0070C0"/>
                </a:solidFill>
              </a:rPr>
              <a:t>Closed Form </a:t>
            </a:r>
            <a:r>
              <a:rPr lang="de-DE" altLang="zh-TW" sz="4000" dirty="0" smtClean="0">
                <a:solidFill>
                  <a:srgbClr val="0070C0"/>
                </a:solidFill>
              </a:rPr>
              <a:t>Discrete FRFT/LCT </a:t>
            </a:r>
            <a:r>
              <a:rPr lang="en-US" altLang="zh-TW" sz="4000" dirty="0" smtClean="0">
                <a:solidFill>
                  <a:srgbClr val="0070C0"/>
                </a:solidFill>
              </a:rPr>
              <a:t>(cont.) </a:t>
            </a:r>
            <a:br>
              <a:rPr lang="en-US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By setting </a:t>
            </a:r>
            <a:r>
              <a:rPr lang="en-US" altLang="zh-TW" sz="2800" i="1" dirty="0" smtClean="0"/>
              <a:t>p</a:t>
            </a:r>
            <a:r>
              <a:rPr lang="en-US" altLang="zh-TW" sz="2800" dirty="0" smtClean="0"/>
              <a:t> = </a:t>
            </a:r>
            <a:r>
              <a:rPr lang="en-US" altLang="zh-TW" sz="2800" i="1" dirty="0" smtClean="0"/>
              <a:t>q</a:t>
            </a:r>
            <a:r>
              <a:rPr lang="en-US" altLang="zh-TW" sz="2800" dirty="0" smtClean="0"/>
              <a:t> and </a:t>
            </a:r>
            <a:r>
              <a:rPr lang="en-US" altLang="zh-TW" sz="2800" i="1" dirty="0" smtClean="0"/>
              <a:t>s</a:t>
            </a:r>
            <a:r>
              <a:rPr lang="en-US" altLang="zh-TW" sz="2800" dirty="0" smtClean="0"/>
              <a:t> = </a:t>
            </a:r>
            <a:r>
              <a:rPr lang="en-US" altLang="zh-TW" sz="2800" dirty="0" smtClean="0">
                <a:sym typeface="Symbol"/>
              </a:rPr>
              <a:t></a:t>
            </a:r>
            <a:r>
              <a:rPr lang="en-US" altLang="zh-TW" sz="2800" dirty="0" smtClean="0"/>
              <a:t>1, we can define the DFRFT from the DLCT and get the formula of </a:t>
            </a:r>
            <a:r>
              <a:rPr lang="en-US" altLang="zh-TW" sz="2800" dirty="0" smtClean="0">
                <a:solidFill>
                  <a:srgbClr val="FF0000"/>
                </a:solidFill>
              </a:rPr>
              <a:t>DFRFT of type 2</a:t>
            </a:r>
            <a:r>
              <a:rPr lang="en-US" altLang="zh-TW" sz="2800" b="1" dirty="0" smtClean="0"/>
              <a:t>.</a:t>
            </a:r>
            <a:endParaRPr lang="de-DE" altLang="zh-TW" sz="2800" dirty="0" smtClean="0"/>
          </a:p>
          <a:p>
            <a:r>
              <a:rPr lang="de-DE" altLang="zh-TW" sz="2800" dirty="0" smtClean="0"/>
              <a:t>Definition of </a:t>
            </a:r>
            <a:r>
              <a:rPr lang="de-DE" altLang="zh-TW" sz="2800" dirty="0" smtClean="0">
                <a:solidFill>
                  <a:srgbClr val="FF0000"/>
                </a:solidFill>
              </a:rPr>
              <a:t>DFRFT of type 2</a:t>
            </a:r>
            <a:r>
              <a:rPr lang="de-DE" altLang="zh-TW" sz="2800" dirty="0" smtClean="0"/>
              <a:t>:</a:t>
            </a:r>
          </a:p>
          <a:p>
            <a:endParaRPr lang="de-DE" altLang="zh-TW" sz="2800" dirty="0" smtClean="0"/>
          </a:p>
          <a:p>
            <a:endParaRPr lang="de-DE" altLang="zh-TW" sz="2800" dirty="0" smtClean="0"/>
          </a:p>
          <a:p>
            <a:pPr>
              <a:buNone/>
            </a:pPr>
            <a:r>
              <a:rPr lang="en-US" altLang="zh-TW" sz="2800" dirty="0" smtClean="0"/>
              <a:t>     where </a:t>
            </a:r>
            <a:r>
              <a:rPr lang="en-US" altLang="zh-TW" sz="2800" i="1" dirty="0" smtClean="0"/>
              <a:t>M</a:t>
            </a:r>
            <a:r>
              <a:rPr lang="en-US" altLang="zh-TW" sz="2800" dirty="0" smtClean="0"/>
              <a:t> </a:t>
            </a:r>
            <a:r>
              <a:rPr lang="en-US" altLang="zh-TW" sz="2800" dirty="0" smtClean="0">
                <a:sym typeface="Symbol"/>
              </a:rPr>
              <a:t></a:t>
            </a:r>
            <a:r>
              <a:rPr lang="en-US" altLang="zh-TW" sz="2800" dirty="0" smtClean="0"/>
              <a:t> </a:t>
            </a:r>
            <a:r>
              <a:rPr lang="en-US" altLang="zh-TW" sz="2800" i="1" dirty="0" smtClean="0"/>
              <a:t>N</a:t>
            </a:r>
            <a:r>
              <a:rPr lang="en-US" altLang="zh-TW" sz="2800" dirty="0" smtClean="0"/>
              <a:t> </a:t>
            </a:r>
          </a:p>
          <a:p>
            <a:r>
              <a:rPr lang="de-DE" altLang="zh-TW" sz="2800" dirty="0" smtClean="0"/>
              <a:t>Complexity of </a:t>
            </a:r>
            <a:r>
              <a:rPr lang="de-DE" altLang="zh-TW" sz="2800" dirty="0" smtClean="0">
                <a:solidFill>
                  <a:srgbClr val="FF0000"/>
                </a:solidFill>
              </a:rPr>
              <a:t>DFRFT/DLCT of type 2 </a:t>
            </a:r>
            <a:r>
              <a:rPr lang="de-DE" altLang="zh-TW" sz="2800" dirty="0" smtClean="0"/>
              <a:t>is the same as complexity of </a:t>
            </a:r>
            <a:r>
              <a:rPr lang="de-DE" altLang="zh-TW" sz="2800" dirty="0" smtClean="0">
                <a:solidFill>
                  <a:srgbClr val="FF0000"/>
                </a:solidFill>
              </a:rPr>
              <a:t>DFRFT/DLCT of type 1</a:t>
            </a:r>
            <a:r>
              <a:rPr lang="de-DE" altLang="zh-TW" sz="2800" dirty="0" smtClean="0"/>
              <a:t>.</a:t>
            </a:r>
            <a:r>
              <a:rPr lang="de-DE" altLang="zh-TW" sz="2800" dirty="0" smtClean="0">
                <a:solidFill>
                  <a:srgbClr val="FF0000"/>
                </a:solidFill>
              </a:rPr>
              <a:t> </a:t>
            </a:r>
            <a:endParaRPr lang="de-DE" altLang="zh-TW" sz="2800" dirty="0" smtClean="0"/>
          </a:p>
          <a:p>
            <a:pPr>
              <a:buNone/>
            </a:pPr>
            <a:r>
              <a:rPr lang="de-DE" altLang="zh-TW" sz="2800" dirty="0" smtClean="0"/>
              <a:t>                                                                          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05473" name="Object 1"/>
          <p:cNvGraphicFramePr>
            <a:graphicFrameLocks noChangeAspect="1"/>
          </p:cNvGraphicFramePr>
          <p:nvPr/>
        </p:nvGraphicFramePr>
        <p:xfrm>
          <a:off x="928662" y="3500438"/>
          <a:ext cx="5286412" cy="732924"/>
        </p:xfrm>
        <a:graphic>
          <a:graphicData uri="http://schemas.openxmlformats.org/presentationml/2006/ole">
            <p:oleObj spid="_x0000_s105473" name="Equation" r:id="rId5" imgW="3225800" imgH="444500" progId="Equation.DSMT4">
              <p:embed/>
            </p:oleObj>
          </a:graphicData>
        </a:graphic>
      </p:graphicFrame>
      <p:sp>
        <p:nvSpPr>
          <p:cNvPr id="37" name="日期版面配置區 3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8" name="投影片編號版面配置區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43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en-US" altLang="zh-TW" sz="4000" dirty="0" smtClean="0">
                <a:solidFill>
                  <a:srgbClr val="0070C0"/>
                </a:solidFill>
              </a:rPr>
              <a:t>Advantages of FRFT/LCT contrast with FT</a:t>
            </a:r>
            <a:r>
              <a:rPr lang="en-US" altLang="zh-TW" sz="4000" dirty="0" smtClean="0">
                <a:solidFill>
                  <a:srgbClr val="FF0000"/>
                </a:solidFill>
              </a:rPr>
              <a:t> </a:t>
            </a:r>
            <a:r>
              <a:rPr lang="en-US" altLang="zh-TW" sz="4000" dirty="0" smtClean="0">
                <a:solidFill>
                  <a:srgbClr val="0070C0"/>
                </a:solidFill>
              </a:rPr>
              <a:t/>
            </a:r>
            <a:br>
              <a:rPr lang="en-US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The FRFT/LCT are more general and flexible than the FT.</a:t>
            </a:r>
          </a:p>
          <a:p>
            <a:r>
              <a:rPr lang="en-US" altLang="zh-TW" sz="2800" dirty="0" smtClean="0"/>
              <a:t>The FRFT/LCT can be applied to </a:t>
            </a:r>
            <a:r>
              <a:rPr lang="en-US" altLang="zh-TW" sz="2800" dirty="0" smtClean="0">
                <a:solidFill>
                  <a:srgbClr val="FF0000"/>
                </a:solidFill>
              </a:rPr>
              <a:t>partial differential equations</a:t>
            </a:r>
            <a:r>
              <a:rPr lang="en-US" altLang="zh-TW" sz="2800" dirty="0" smtClean="0"/>
              <a:t> (order </a:t>
            </a:r>
            <a:r>
              <a:rPr lang="en-US" altLang="zh-TW" sz="2800" i="1" dirty="0" smtClean="0"/>
              <a:t>n</a:t>
            </a:r>
            <a:r>
              <a:rPr lang="en-US" altLang="zh-TW" sz="2800" dirty="0" smtClean="0"/>
              <a:t> &gt; 2)</a:t>
            </a:r>
            <a:r>
              <a:rPr lang="en-US" altLang="zh-TW" sz="2800" b="1" dirty="0" smtClean="0"/>
              <a:t>. </a:t>
            </a:r>
            <a:r>
              <a:rPr lang="en-US" altLang="zh-TW" sz="2800" dirty="0" smtClean="0"/>
              <a:t>If we choice appropriate parameter </a:t>
            </a:r>
            <a:r>
              <a:rPr lang="en-US" altLang="zh-TW" sz="2800" i="1" dirty="0" smtClean="0">
                <a:sym typeface="Symbol"/>
              </a:rPr>
              <a:t></a:t>
            </a:r>
            <a:r>
              <a:rPr lang="en-US" altLang="zh-TW" sz="2800" i="1" dirty="0" smtClean="0"/>
              <a:t>, </a:t>
            </a:r>
            <a:r>
              <a:rPr lang="en-US" altLang="zh-TW" sz="2800" dirty="0" smtClean="0"/>
              <a:t>then the equation can be reduced order to </a:t>
            </a:r>
            <a:r>
              <a:rPr lang="en-US" altLang="zh-TW" sz="2800" i="1" dirty="0" smtClean="0"/>
              <a:t>n</a:t>
            </a:r>
            <a:r>
              <a:rPr lang="en-US" altLang="zh-TW" sz="2800" dirty="0" smtClean="0"/>
              <a:t>-1. </a:t>
            </a:r>
          </a:p>
          <a:p>
            <a:r>
              <a:rPr lang="en-US" altLang="zh-TW" sz="2800" dirty="0" smtClean="0"/>
              <a:t>The FT only deal with the </a:t>
            </a:r>
            <a:r>
              <a:rPr lang="en-US" altLang="zh-TW" sz="2800" dirty="0" smtClean="0">
                <a:solidFill>
                  <a:srgbClr val="FF0000"/>
                </a:solidFill>
              </a:rPr>
              <a:t>stationary signals</a:t>
            </a:r>
            <a:r>
              <a:rPr lang="en-US" altLang="zh-TW" sz="2800" dirty="0" smtClean="0"/>
              <a:t>, we can use the FRFT/LCT to deal with </a:t>
            </a:r>
            <a:r>
              <a:rPr lang="en-US" altLang="zh-TW" sz="2800" dirty="0" smtClean="0">
                <a:solidFill>
                  <a:srgbClr val="FF0000"/>
                </a:solidFill>
              </a:rPr>
              <a:t>time-varying signals</a:t>
            </a:r>
            <a:r>
              <a:rPr lang="en-US" altLang="zh-TW" sz="2800" dirty="0" smtClean="0"/>
              <a:t>.</a:t>
            </a:r>
            <a:endParaRPr lang="de-DE" altLang="zh-TW" sz="2800" dirty="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" name="日期版面配置區 3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6" name="投影片編號版面配置區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44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en-US" altLang="zh-TW" sz="4000" dirty="0" smtClean="0">
                <a:solidFill>
                  <a:srgbClr val="0070C0"/>
                </a:solidFill>
              </a:rPr>
              <a:t>Advantages of FRFT/LCT contrast with FT</a:t>
            </a:r>
            <a:r>
              <a:rPr lang="en-US" altLang="zh-TW" sz="4000" dirty="0" smtClean="0">
                <a:solidFill>
                  <a:srgbClr val="FF0000"/>
                </a:solidFill>
              </a:rPr>
              <a:t> </a:t>
            </a:r>
            <a:r>
              <a:rPr lang="en-US" altLang="zh-TW" sz="4000" dirty="0" smtClean="0">
                <a:solidFill>
                  <a:srgbClr val="0070C0"/>
                </a:solidFill>
              </a:rPr>
              <a:t>(cont.) </a:t>
            </a:r>
            <a:br>
              <a:rPr lang="en-US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z="2800" dirty="0" smtClean="0"/>
              <a:t>Using the FRFT/LCT to design the filters, it can </a:t>
            </a:r>
            <a:r>
              <a:rPr lang="en-US" altLang="zh-TW" sz="2800" dirty="0" smtClean="0">
                <a:solidFill>
                  <a:srgbClr val="FF0000"/>
                </a:solidFill>
              </a:rPr>
              <a:t>reduce the NMSE</a:t>
            </a:r>
            <a:r>
              <a:rPr lang="en-US" altLang="zh-TW" sz="2800" dirty="0" smtClean="0"/>
              <a:t>. Besides, using the FRFT/LCT, many noises can be filtered out that the FT can’t remove in optical system, microwave system, radar system, and acoustics.</a:t>
            </a:r>
          </a:p>
          <a:p>
            <a:pPr lvl="0"/>
            <a:r>
              <a:rPr lang="en-US" altLang="zh-TW" sz="2800" dirty="0" smtClean="0"/>
              <a:t>In </a:t>
            </a:r>
            <a:r>
              <a:rPr lang="en-US" altLang="zh-TW" sz="2800" dirty="0" smtClean="0">
                <a:solidFill>
                  <a:srgbClr val="FF0000"/>
                </a:solidFill>
              </a:rPr>
              <a:t>encryption</a:t>
            </a:r>
            <a:r>
              <a:rPr lang="en-US" altLang="zh-TW" sz="2800" dirty="0" smtClean="0"/>
              <a:t>, because the FRFT/LCT have more parameter than the FT, it’s safer in using the FRFT/LCT than in using the FT.</a:t>
            </a:r>
          </a:p>
          <a:p>
            <a:endParaRPr lang="de-DE" altLang="zh-TW" sz="2800" dirty="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" name="日期版面配置區 3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6" name="投影片編號版面配置區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45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en-US" altLang="zh-TW" sz="4000" dirty="0" smtClean="0">
                <a:solidFill>
                  <a:srgbClr val="0070C0"/>
                </a:solidFill>
              </a:rPr>
              <a:t>Advantages of FRFT/LCT contrast with FT</a:t>
            </a:r>
            <a:r>
              <a:rPr lang="en-US" altLang="zh-TW" sz="4000" dirty="0" smtClean="0">
                <a:solidFill>
                  <a:srgbClr val="FF0000"/>
                </a:solidFill>
              </a:rPr>
              <a:t> </a:t>
            </a:r>
            <a:r>
              <a:rPr lang="en-US" altLang="zh-TW" sz="4000" dirty="0" smtClean="0">
                <a:solidFill>
                  <a:srgbClr val="0070C0"/>
                </a:solidFill>
              </a:rPr>
              <a:t>(cont.) </a:t>
            </a:r>
            <a:br>
              <a:rPr lang="en-US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z="2800" dirty="0" smtClean="0"/>
              <a:t>In </a:t>
            </a:r>
            <a:r>
              <a:rPr lang="en-US" altLang="zh-TW" sz="2800" dirty="0" smtClean="0">
                <a:solidFill>
                  <a:srgbClr val="FF0000"/>
                </a:solidFill>
              </a:rPr>
              <a:t>signal synthesis</a:t>
            </a:r>
            <a:r>
              <a:rPr lang="en-US" altLang="zh-TW" sz="2800" dirty="0" smtClean="0"/>
              <a:t>, using the transformed domain of the FRFT/LCT to analyze some signal is easier than using the time domain or frequency domain to analyze signals.</a:t>
            </a:r>
          </a:p>
          <a:p>
            <a:pPr lvl="0">
              <a:buNone/>
            </a:pPr>
            <a:endParaRPr lang="en-US" altLang="zh-TW" sz="2800" dirty="0" smtClean="0"/>
          </a:p>
          <a:p>
            <a:pPr lvl="0"/>
            <a:r>
              <a:rPr lang="en-US" altLang="zh-TW" sz="2800" dirty="0" smtClean="0"/>
              <a:t>In </a:t>
            </a:r>
            <a:r>
              <a:rPr lang="en-US" altLang="zh-TW" sz="2800" dirty="0" smtClean="0">
                <a:solidFill>
                  <a:srgbClr val="FF0000"/>
                </a:solidFill>
              </a:rPr>
              <a:t>multiplexing</a:t>
            </a:r>
            <a:r>
              <a:rPr lang="en-US" altLang="zh-TW" sz="2800" dirty="0" smtClean="0"/>
              <a:t>, we can use multiplexing in fractional domain for super-resolution and encryption.</a:t>
            </a:r>
            <a:endParaRPr lang="zh-TW" altLang="zh-TW" sz="2800" dirty="0" smtClean="0"/>
          </a:p>
          <a:p>
            <a:endParaRPr lang="de-DE" altLang="zh-TW" sz="2800" dirty="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" name="日期版面配置區 3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6" name="投影片編號版面配置區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46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de-DE" altLang="zh-TW" sz="4000" dirty="0" smtClean="0">
                <a:solidFill>
                  <a:srgbClr val="0070C0"/>
                </a:solidFill>
              </a:rPr>
              <a:t>Applications of FRFT</a:t>
            </a:r>
            <a:r>
              <a:rPr lang="en-US" altLang="zh-TW" sz="4000" dirty="0" smtClean="0">
                <a:solidFill>
                  <a:srgbClr val="0070C0"/>
                </a:solidFill>
              </a:rPr>
              <a:t>/</a:t>
            </a:r>
            <a:r>
              <a:rPr lang="de-DE" altLang="zh-TW" sz="4000" dirty="0" smtClean="0">
                <a:solidFill>
                  <a:srgbClr val="0070C0"/>
                </a:solidFill>
              </a:rPr>
              <a:t>LCT </a:t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5" name="內容版面配置區 34" descr="fig1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2511224" y="1600200"/>
            <a:ext cx="4121552" cy="4525963"/>
          </a:xfrm>
        </p:spPr>
      </p:pic>
      <p:sp>
        <p:nvSpPr>
          <p:cNvPr id="38" name="日期版面配置區 3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9" name="投影片編號版面配置區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47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sz="4000" dirty="0" smtClean="0">
                <a:solidFill>
                  <a:srgbClr val="0070C0"/>
                </a:solidFill>
              </a:rPr>
              <a:t>Use FRFT/</a:t>
            </a:r>
            <a:r>
              <a:rPr lang="de-DE" altLang="zh-TW" sz="4000" dirty="0" smtClean="0">
                <a:solidFill>
                  <a:srgbClr val="0070C0"/>
                </a:solidFill>
              </a:rPr>
              <a:t>LCT to Represent </a:t>
            </a:r>
            <a:r>
              <a:rPr lang="en-US" altLang="zh-TW" sz="4000" dirty="0" smtClean="0">
                <a:solidFill>
                  <a:srgbClr val="0070C0"/>
                </a:solidFill>
              </a:rPr>
              <a:t>Optical Components</a:t>
            </a: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Propagation through the cylinder lens with focus length </a:t>
            </a:r>
            <a:r>
              <a:rPr lang="de-DE" altLang="zh-TW" sz="2800" i="1" dirty="0" smtClean="0"/>
              <a:t>f</a:t>
            </a:r>
            <a:r>
              <a:rPr lang="de-DE" altLang="zh-TW" sz="2800" dirty="0" smtClean="0"/>
              <a:t>:</a:t>
            </a:r>
          </a:p>
          <a:p>
            <a:endParaRPr lang="de-DE" altLang="zh-TW" sz="2800" dirty="0" smtClean="0"/>
          </a:p>
          <a:p>
            <a:endParaRPr lang="de-DE" altLang="zh-TW" sz="2800" dirty="0" smtClean="0"/>
          </a:p>
          <a:p>
            <a:r>
              <a:rPr lang="en-US" altLang="zh-TW" sz="2800" dirty="0" smtClean="0"/>
              <a:t>Propagation through the free space (Fresnel Transform) with length </a:t>
            </a:r>
            <a:r>
              <a:rPr lang="en-US" altLang="zh-TW" sz="2800" i="1" dirty="0" smtClean="0"/>
              <a:t>z</a:t>
            </a:r>
            <a:r>
              <a:rPr lang="en-US" altLang="zh-TW" sz="2800" dirty="0" smtClean="0"/>
              <a:t>:</a:t>
            </a:r>
          </a:p>
          <a:p>
            <a:pPr>
              <a:buNone/>
            </a:pPr>
            <a:r>
              <a:rPr lang="en-US" altLang="zh-TW" sz="2800" dirty="0" smtClean="0"/>
              <a:t>     </a:t>
            </a:r>
            <a:endParaRPr lang="zh-TW" altLang="en-US" sz="2800" dirty="0" smtClean="0"/>
          </a:p>
          <a:p>
            <a:endParaRPr lang="de-DE" altLang="zh-TW" sz="2800" dirty="0" smtClean="0"/>
          </a:p>
          <a:p>
            <a:pPr>
              <a:buNone/>
            </a:pPr>
            <a:r>
              <a:rPr lang="de-DE" altLang="zh-TW" sz="2800" i="1" dirty="0" smtClean="0"/>
              <a:t>     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12642" name="Object 2"/>
          <p:cNvGraphicFramePr>
            <a:graphicFrameLocks noChangeAspect="1"/>
          </p:cNvGraphicFramePr>
          <p:nvPr/>
        </p:nvGraphicFramePr>
        <p:xfrm>
          <a:off x="928662" y="2571744"/>
          <a:ext cx="2857520" cy="870980"/>
        </p:xfrm>
        <a:graphic>
          <a:graphicData uri="http://schemas.openxmlformats.org/presentationml/2006/ole">
            <p:oleObj spid="_x0000_s112642" name="Equation" r:id="rId5" imgW="1777229" imgH="545863" progId="Equation.DSMT4">
              <p:embed/>
            </p:oleObj>
          </a:graphicData>
        </a:graphic>
      </p:graphicFrame>
      <p:graphicFrame>
        <p:nvGraphicFramePr>
          <p:cNvPr id="112643" name="Object 3"/>
          <p:cNvGraphicFramePr>
            <a:graphicFrameLocks noChangeAspect="1"/>
          </p:cNvGraphicFramePr>
          <p:nvPr/>
        </p:nvGraphicFramePr>
        <p:xfrm>
          <a:off x="1000100" y="4500570"/>
          <a:ext cx="2770604" cy="928694"/>
        </p:xfrm>
        <a:graphic>
          <a:graphicData uri="http://schemas.openxmlformats.org/presentationml/2006/ole">
            <p:oleObj spid="_x0000_s112643" name="Equation" r:id="rId6" imgW="1624895" imgH="545863" progId="Equation.DSMT4">
              <p:embed/>
            </p:oleObj>
          </a:graphicData>
        </a:graphic>
      </p:graphicFrame>
      <p:sp>
        <p:nvSpPr>
          <p:cNvPr id="37" name="日期版面配置區 3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8" name="投影片編號版面配置區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48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4000" dirty="0" smtClean="0">
                <a:solidFill>
                  <a:srgbClr val="0070C0"/>
                </a:solidFill>
              </a:rPr>
              <a:t>Implementation FRFT/</a:t>
            </a:r>
            <a:r>
              <a:rPr lang="de-DE" altLang="zh-TW" sz="4000" dirty="0" smtClean="0">
                <a:solidFill>
                  <a:srgbClr val="0070C0"/>
                </a:solidFill>
              </a:rPr>
              <a:t>LCT by </a:t>
            </a:r>
            <a:r>
              <a:rPr lang="en-US" altLang="zh-TW" sz="4000" dirty="0" smtClean="0">
                <a:solidFill>
                  <a:srgbClr val="0070C0"/>
                </a:solidFill>
              </a:rPr>
              <a:t>Optical Systems  </a:t>
            </a: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TW" sz="2800" dirty="0" smtClean="0"/>
              <a:t>Case1:</a:t>
            </a:r>
          </a:p>
          <a:p>
            <a:endParaRPr lang="de-DE" altLang="zh-TW" sz="2800" dirty="0" smtClean="0"/>
          </a:p>
          <a:p>
            <a:endParaRPr lang="de-DE" altLang="zh-TW" sz="2800" dirty="0" smtClean="0"/>
          </a:p>
          <a:p>
            <a:endParaRPr lang="de-DE" altLang="zh-TW" sz="2800" dirty="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18785" name="Object 1"/>
          <p:cNvGraphicFramePr>
            <a:graphicFrameLocks noChangeAspect="1"/>
          </p:cNvGraphicFramePr>
          <p:nvPr/>
        </p:nvGraphicFramePr>
        <p:xfrm>
          <a:off x="857224" y="2143116"/>
          <a:ext cx="5857916" cy="800886"/>
        </p:xfrm>
        <a:graphic>
          <a:graphicData uri="http://schemas.openxmlformats.org/presentationml/2006/ole">
            <p:oleObj spid="_x0000_s118785" name="Equation" r:id="rId5" imgW="3340080" imgH="457200" progId="Equation.DSMT4">
              <p:embed/>
            </p:oleObj>
          </a:graphicData>
        </a:graphic>
      </p:graphicFrame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18787" name="Object 3"/>
          <p:cNvGraphicFramePr>
            <a:graphicFrameLocks noChangeAspect="1"/>
          </p:cNvGraphicFramePr>
          <p:nvPr/>
        </p:nvGraphicFramePr>
        <p:xfrm>
          <a:off x="1500166" y="4000504"/>
          <a:ext cx="6027305" cy="2357454"/>
        </p:xfrm>
        <a:graphic>
          <a:graphicData uri="http://schemas.openxmlformats.org/presentationml/2006/ole">
            <p:oleObj spid="_x0000_s118787" name="Visio" r:id="rId6" imgW="4726838" imgH="1846783" progId="Visio.Drawing.11">
              <p:embed/>
            </p:oleObj>
          </a:graphicData>
        </a:graphic>
      </p:graphicFrame>
      <p:cxnSp>
        <p:nvCxnSpPr>
          <p:cNvPr id="41" name="直線單箭頭接點 40"/>
          <p:cNvCxnSpPr/>
          <p:nvPr/>
        </p:nvCxnSpPr>
        <p:spPr>
          <a:xfrm rot="5400000">
            <a:off x="2500298" y="3143248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字方塊 41"/>
          <p:cNvSpPr txBox="1"/>
          <p:nvPr/>
        </p:nvSpPr>
        <p:spPr>
          <a:xfrm>
            <a:off x="2000232" y="357187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Cylinder lens</a:t>
            </a:r>
            <a:endParaRPr lang="zh-TW" altLang="en-US" dirty="0"/>
          </a:p>
        </p:txBody>
      </p:sp>
      <p:cxnSp>
        <p:nvCxnSpPr>
          <p:cNvPr id="43" name="直線單箭頭接點 42"/>
          <p:cNvCxnSpPr/>
          <p:nvPr/>
        </p:nvCxnSpPr>
        <p:spPr>
          <a:xfrm rot="5400000">
            <a:off x="4929984" y="3142454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字方塊 43"/>
          <p:cNvSpPr txBox="1"/>
          <p:nvPr/>
        </p:nvSpPr>
        <p:spPr>
          <a:xfrm>
            <a:off x="4429124" y="350043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Cylinder lens</a:t>
            </a:r>
            <a:endParaRPr lang="zh-TW" altLang="en-US" dirty="0"/>
          </a:p>
        </p:txBody>
      </p:sp>
      <p:cxnSp>
        <p:nvCxnSpPr>
          <p:cNvPr id="46" name="直線單箭頭接點 45"/>
          <p:cNvCxnSpPr/>
          <p:nvPr/>
        </p:nvCxnSpPr>
        <p:spPr>
          <a:xfrm rot="5400000">
            <a:off x="3750463" y="3036091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字方塊 46"/>
          <p:cNvSpPr txBox="1"/>
          <p:nvPr/>
        </p:nvSpPr>
        <p:spPr>
          <a:xfrm>
            <a:off x="3357554" y="314324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Free space</a:t>
            </a:r>
            <a:endParaRPr lang="zh-TW" altLang="en-US" dirty="0"/>
          </a:p>
        </p:txBody>
      </p:sp>
      <p:sp>
        <p:nvSpPr>
          <p:cNvPr id="48" name="矩形 47"/>
          <p:cNvSpPr/>
          <p:nvPr/>
        </p:nvSpPr>
        <p:spPr>
          <a:xfrm>
            <a:off x="785786" y="6286520"/>
            <a:ext cx="7411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The implementing of LCT (</a:t>
            </a:r>
            <a:r>
              <a:rPr lang="en-US" altLang="zh-TW" i="1" dirty="0" smtClean="0"/>
              <a:t>b≠</a:t>
            </a:r>
            <a:r>
              <a:rPr lang="en-US" altLang="zh-TW" dirty="0" smtClean="0"/>
              <a:t>0) with 2 cylinder lenses and 1 free space.</a:t>
            </a:r>
            <a:endParaRPr lang="zh-TW" altLang="en-US" dirty="0"/>
          </a:p>
        </p:txBody>
      </p:sp>
      <p:sp>
        <p:nvSpPr>
          <p:cNvPr id="53" name="日期版面配置區 5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54" name="投影片編號版面配置區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49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0070C0"/>
                </a:solidFill>
              </a:rPr>
              <a:t>Introduction of FRFT (cont.)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sz="2800" dirty="0" smtClean="0"/>
              <a:t>Definition of </a:t>
            </a:r>
            <a:r>
              <a:rPr lang="en-US" altLang="zh-TW" sz="2800" dirty="0" smtClean="0">
                <a:solidFill>
                  <a:srgbClr val="FF0000"/>
                </a:solidFill>
              </a:rPr>
              <a:t>FRFT</a:t>
            </a:r>
            <a:r>
              <a:rPr lang="en-US" altLang="zh-TW" sz="2800" dirty="0" smtClean="0"/>
              <a:t>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/>
          </a:p>
          <a:p>
            <a:pPr fontAlgn="auto">
              <a:spcAft>
                <a:spcPts val="0"/>
              </a:spcAft>
              <a:buNone/>
              <a:defRPr/>
            </a:pPr>
            <a:endParaRPr lang="fr-CA" sz="2800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fr-CA" sz="2800" dirty="0" smtClean="0"/>
              <a:t>(            : </a:t>
            </a:r>
            <a:r>
              <a:rPr lang="en-US" altLang="zh-TW" sz="2800" dirty="0" smtClean="0"/>
              <a:t>Kernel of FRFT</a:t>
            </a:r>
            <a:r>
              <a:rPr lang="fr-CA" sz="2800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/>
          </a:p>
        </p:txBody>
      </p:sp>
      <p:graphicFrame>
        <p:nvGraphicFramePr>
          <p:cNvPr id="7" name="物件 6"/>
          <p:cNvGraphicFramePr>
            <a:graphicFrameLocks noChangeAspect="1"/>
          </p:cNvGraphicFramePr>
          <p:nvPr/>
        </p:nvGraphicFramePr>
        <p:xfrm>
          <a:off x="1400175" y="3786188"/>
          <a:ext cx="7444209" cy="1928828"/>
        </p:xfrm>
        <a:graphic>
          <a:graphicData uri="http://schemas.openxmlformats.org/presentationml/2006/ole">
            <p:oleObj spid="_x0000_s1028" name="Equation" r:id="rId5" imgW="4508280" imgH="1168200" progId="Equation.DSMT4">
              <p:embed/>
            </p:oleObj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/>
        </p:nvGraphicFramePr>
        <p:xfrm>
          <a:off x="857224" y="2428868"/>
          <a:ext cx="3114675" cy="463550"/>
        </p:xfrm>
        <a:graphic>
          <a:graphicData uri="http://schemas.openxmlformats.org/presentationml/2006/ole">
            <p:oleObj spid="_x0000_s1029" name="Equation" r:id="rId6" imgW="1536480" imgH="228600" progId="Equation.DSMT4">
              <p:embed/>
            </p:oleObj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/>
        </p:nvGraphicFramePr>
        <p:xfrm>
          <a:off x="1428728" y="3071810"/>
          <a:ext cx="2428892" cy="506019"/>
        </p:xfrm>
        <a:graphic>
          <a:graphicData uri="http://schemas.openxmlformats.org/presentationml/2006/ole">
            <p:oleObj spid="_x0000_s1030" name="Equation" r:id="rId7" imgW="1218960" imgH="253800" progId="Equation.DSMT4">
              <p:embed/>
            </p:oleObj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/>
        </p:nvGraphicFramePr>
        <p:xfrm>
          <a:off x="642910" y="5929330"/>
          <a:ext cx="1000132" cy="381003"/>
        </p:xfrm>
        <a:graphic>
          <a:graphicData uri="http://schemas.openxmlformats.org/presentationml/2006/ole">
            <p:oleObj spid="_x0000_s1031" name="Equation" r:id="rId8" imgW="533160" imgH="203040" progId="Equation.DSMT4">
              <p:embed/>
            </p:oleObj>
          </a:graphicData>
        </a:graphic>
      </p:graphicFrame>
      <p:sp>
        <p:nvSpPr>
          <p:cNvPr id="18" name="日期版面配置區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19" name="投影片編號版面配置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5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4000" dirty="0" smtClean="0">
                <a:solidFill>
                  <a:srgbClr val="0070C0"/>
                </a:solidFill>
              </a:rPr>
              <a:t>Implementation FRFT/</a:t>
            </a:r>
            <a:r>
              <a:rPr lang="de-DE" altLang="zh-TW" sz="4000" dirty="0" smtClean="0">
                <a:solidFill>
                  <a:srgbClr val="0070C0"/>
                </a:solidFill>
              </a:rPr>
              <a:t>LCT by </a:t>
            </a:r>
            <a:r>
              <a:rPr lang="en-US" altLang="zh-TW" sz="4000" dirty="0" smtClean="0">
                <a:solidFill>
                  <a:srgbClr val="0070C0"/>
                </a:solidFill>
              </a:rPr>
              <a:t>Optical Systems (cont.) </a:t>
            </a:r>
            <a:r>
              <a:rPr lang="de-DE" altLang="zh-TW" dirty="0" smtClean="0">
                <a:solidFill>
                  <a:srgbClr val="0070C0"/>
                </a:solidFill>
              </a:rPr>
              <a:t/>
            </a:r>
            <a:br>
              <a:rPr lang="de-DE" altLang="zh-TW" dirty="0" smtClean="0">
                <a:solidFill>
                  <a:srgbClr val="0070C0"/>
                </a:solidFill>
              </a:rPr>
            </a:b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altLang="zh-TW" sz="2800" dirty="0" smtClean="0"/>
          </a:p>
          <a:p>
            <a:endParaRPr lang="de-DE" altLang="zh-TW" sz="2800" dirty="0" smtClean="0"/>
          </a:p>
          <a:p>
            <a:endParaRPr lang="de-DE" altLang="zh-TW" sz="2800" dirty="0" smtClean="0"/>
          </a:p>
          <a:p>
            <a:endParaRPr lang="de-DE" altLang="zh-TW" sz="2800" dirty="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14689" name="Object 1"/>
          <p:cNvGraphicFramePr>
            <a:graphicFrameLocks noChangeAspect="1"/>
          </p:cNvGraphicFramePr>
          <p:nvPr/>
        </p:nvGraphicFramePr>
        <p:xfrm>
          <a:off x="642910" y="1714488"/>
          <a:ext cx="6305550" cy="857250"/>
        </p:xfrm>
        <a:graphic>
          <a:graphicData uri="http://schemas.openxmlformats.org/presentationml/2006/ole">
            <p:oleObj spid="_x0000_s114689" name="Equation" r:id="rId5" imgW="3085920" imgH="419040" progId="Equation.DSMT4">
              <p:embed/>
            </p:oleObj>
          </a:graphicData>
        </a:graphic>
      </p:graphicFrame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14691" name="Object 3"/>
          <p:cNvGraphicFramePr>
            <a:graphicFrameLocks noChangeAspect="1"/>
          </p:cNvGraphicFramePr>
          <p:nvPr/>
        </p:nvGraphicFramePr>
        <p:xfrm>
          <a:off x="642910" y="3357562"/>
          <a:ext cx="6592888" cy="831850"/>
        </p:xfrm>
        <a:graphic>
          <a:graphicData uri="http://schemas.openxmlformats.org/presentationml/2006/ole">
            <p:oleObj spid="_x0000_s114691" name="Equation" r:id="rId6" imgW="3098520" imgH="393480" progId="Equation.DSMT4">
              <p:embed/>
            </p:oleObj>
          </a:graphicData>
        </a:graphic>
      </p:graphicFrame>
      <p:cxnSp>
        <p:nvCxnSpPr>
          <p:cNvPr id="33" name="直線單箭頭接點 32"/>
          <p:cNvCxnSpPr/>
          <p:nvPr/>
        </p:nvCxnSpPr>
        <p:spPr>
          <a:xfrm rot="5400000">
            <a:off x="964381" y="3036091"/>
            <a:ext cx="78581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字方塊 33"/>
          <p:cNvSpPr txBox="1"/>
          <p:nvPr/>
        </p:nvSpPr>
        <p:spPr>
          <a:xfrm>
            <a:off x="1500166" y="2786058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{</a:t>
            </a:r>
            <a:r>
              <a:rPr lang="en-US" altLang="zh-TW" i="1" dirty="0" smtClean="0"/>
              <a:t>a</a:t>
            </a:r>
            <a:r>
              <a:rPr lang="en-US" altLang="zh-TW" dirty="0" smtClean="0"/>
              <a:t>, </a:t>
            </a:r>
            <a:r>
              <a:rPr lang="en-US" altLang="zh-TW" i="1" dirty="0" smtClean="0"/>
              <a:t>b</a:t>
            </a:r>
            <a:r>
              <a:rPr lang="en-US" altLang="zh-TW" dirty="0" smtClean="0"/>
              <a:t>, </a:t>
            </a:r>
            <a:r>
              <a:rPr lang="en-US" altLang="zh-TW" i="1" dirty="0" smtClean="0"/>
              <a:t>c</a:t>
            </a:r>
            <a:r>
              <a:rPr lang="en-US" altLang="zh-TW" dirty="0" smtClean="0"/>
              <a:t>, </a:t>
            </a:r>
            <a:r>
              <a:rPr lang="en-US" altLang="zh-TW" i="1" dirty="0" smtClean="0"/>
              <a:t>d</a:t>
            </a:r>
            <a:r>
              <a:rPr lang="en-US" altLang="zh-TW" dirty="0" smtClean="0"/>
              <a:t>} = {</a:t>
            </a:r>
            <a:r>
              <a:rPr lang="en-US" altLang="zh-TW" dirty="0" err="1" smtClean="0"/>
              <a:t>cos</a:t>
            </a:r>
            <a:r>
              <a:rPr lang="el-GR" altLang="zh-TW" i="1" dirty="0" smtClean="0"/>
              <a:t>α</a:t>
            </a:r>
            <a:r>
              <a:rPr lang="en-US" altLang="zh-TW" dirty="0" smtClean="0"/>
              <a:t>, sin</a:t>
            </a:r>
            <a:r>
              <a:rPr lang="el-GR" altLang="zh-TW" i="1" dirty="0" smtClean="0"/>
              <a:t>α</a:t>
            </a:r>
            <a:r>
              <a:rPr lang="en-US" altLang="zh-TW" dirty="0" smtClean="0"/>
              <a:t>, -sin</a:t>
            </a:r>
            <a:r>
              <a:rPr lang="el-GR" altLang="zh-TW" i="1" dirty="0" smtClean="0"/>
              <a:t>α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cos</a:t>
            </a:r>
            <a:r>
              <a:rPr lang="el-GR" altLang="zh-TW" i="1" dirty="0" smtClean="0"/>
              <a:t>α</a:t>
            </a:r>
            <a:r>
              <a:rPr lang="en-US" altLang="zh-TW" dirty="0" smtClean="0"/>
              <a:t>}</a:t>
            </a:r>
            <a:endParaRPr lang="zh-TW" altLang="en-US" dirty="0"/>
          </a:p>
        </p:txBody>
      </p:sp>
      <p:sp>
        <p:nvSpPr>
          <p:cNvPr id="42" name="日期版面配置區 4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43" name="投影片編號版面配置區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50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4000" dirty="0" smtClean="0">
                <a:solidFill>
                  <a:srgbClr val="0070C0"/>
                </a:solidFill>
              </a:rPr>
              <a:t>Implementation FRFT/</a:t>
            </a:r>
            <a:r>
              <a:rPr lang="de-DE" altLang="zh-TW" sz="4000" dirty="0" smtClean="0">
                <a:solidFill>
                  <a:srgbClr val="0070C0"/>
                </a:solidFill>
              </a:rPr>
              <a:t>LCT by </a:t>
            </a:r>
            <a:r>
              <a:rPr lang="en-US" altLang="zh-TW" sz="4000" dirty="0" smtClean="0">
                <a:solidFill>
                  <a:srgbClr val="0070C0"/>
                </a:solidFill>
              </a:rPr>
              <a:t>Optical Systems (cont.) </a:t>
            </a:r>
            <a:r>
              <a:rPr lang="de-DE" altLang="zh-TW" dirty="0" smtClean="0">
                <a:solidFill>
                  <a:srgbClr val="0070C0"/>
                </a:solidFill>
              </a:rPr>
              <a:t/>
            </a:r>
            <a:br>
              <a:rPr lang="de-DE" altLang="zh-TW" dirty="0" smtClean="0">
                <a:solidFill>
                  <a:srgbClr val="0070C0"/>
                </a:solidFill>
              </a:rPr>
            </a:b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TW" sz="2800" dirty="0" smtClean="0"/>
              <a:t>Case2:</a:t>
            </a:r>
          </a:p>
          <a:p>
            <a:endParaRPr lang="de-DE" altLang="zh-TW" sz="2800" dirty="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16737" name="Object 1"/>
          <p:cNvGraphicFramePr>
            <a:graphicFrameLocks noChangeAspect="1"/>
          </p:cNvGraphicFramePr>
          <p:nvPr/>
        </p:nvGraphicFramePr>
        <p:xfrm>
          <a:off x="889000" y="2214562"/>
          <a:ext cx="6215478" cy="857247"/>
        </p:xfrm>
        <a:graphic>
          <a:graphicData uri="http://schemas.openxmlformats.org/presentationml/2006/ole">
            <p:oleObj spid="_x0000_s116737" name="Equation" r:id="rId5" imgW="3314520" imgH="457200" progId="Equation.DSMT4">
              <p:embed/>
            </p:oleObj>
          </a:graphicData>
        </a:graphic>
      </p:graphicFrame>
      <p:cxnSp>
        <p:nvCxnSpPr>
          <p:cNvPr id="30" name="直線單箭頭接點 29"/>
          <p:cNvCxnSpPr/>
          <p:nvPr/>
        </p:nvCxnSpPr>
        <p:spPr>
          <a:xfrm rot="5400000">
            <a:off x="3965571" y="3249611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矩形 30"/>
          <p:cNvSpPr/>
          <p:nvPr/>
        </p:nvSpPr>
        <p:spPr>
          <a:xfrm>
            <a:off x="3428992" y="3500438"/>
            <a:ext cx="1518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Cylinder lens</a:t>
            </a:r>
            <a:endParaRPr lang="zh-TW" altLang="en-US" dirty="0"/>
          </a:p>
        </p:txBody>
      </p:sp>
      <p:sp>
        <p:nvSpPr>
          <p:cNvPr id="34" name="矩形 33"/>
          <p:cNvSpPr/>
          <p:nvPr/>
        </p:nvSpPr>
        <p:spPr>
          <a:xfrm>
            <a:off x="4929190" y="3643314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Free space</a:t>
            </a:r>
            <a:endParaRPr lang="zh-TW" altLang="en-US" dirty="0"/>
          </a:p>
        </p:txBody>
      </p:sp>
      <p:sp>
        <p:nvSpPr>
          <p:cNvPr id="35" name="矩形 34"/>
          <p:cNvSpPr/>
          <p:nvPr/>
        </p:nvSpPr>
        <p:spPr>
          <a:xfrm>
            <a:off x="2143108" y="357187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Free space</a:t>
            </a:r>
            <a:endParaRPr lang="zh-TW" altLang="en-US" dirty="0"/>
          </a:p>
        </p:txBody>
      </p:sp>
      <p:cxnSp>
        <p:nvCxnSpPr>
          <p:cNvPr id="37" name="直線單箭頭接點 36"/>
          <p:cNvCxnSpPr/>
          <p:nvPr/>
        </p:nvCxnSpPr>
        <p:spPr>
          <a:xfrm rot="5400000">
            <a:off x="2393141" y="3321843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 rot="5400000">
            <a:off x="5072066" y="3357562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1142976" y="4000504"/>
          <a:ext cx="6766993" cy="2357454"/>
        </p:xfrm>
        <a:graphic>
          <a:graphicData uri="http://schemas.openxmlformats.org/presentationml/2006/ole">
            <p:oleObj spid="_x0000_s116739" name="Visio" r:id="rId6" imgW="5806745" imgH="2026920" progId="Visio.Drawing.11">
              <p:embed/>
            </p:oleObj>
          </a:graphicData>
        </a:graphic>
      </p:graphicFrame>
      <p:sp>
        <p:nvSpPr>
          <p:cNvPr id="42" name="矩形 41"/>
          <p:cNvSpPr/>
          <p:nvPr/>
        </p:nvSpPr>
        <p:spPr>
          <a:xfrm>
            <a:off x="714348" y="6286520"/>
            <a:ext cx="75911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The implementing of LCT (</a:t>
            </a:r>
            <a:r>
              <a:rPr lang="en-US" altLang="zh-TW" i="1" dirty="0" smtClean="0"/>
              <a:t>c ≠ </a:t>
            </a:r>
            <a:r>
              <a:rPr lang="en-US" altLang="zh-TW" dirty="0" smtClean="0"/>
              <a:t>0) with 1 cylinder lenses and 2 free space.</a:t>
            </a:r>
            <a:endParaRPr lang="zh-TW" altLang="en-US" dirty="0"/>
          </a:p>
        </p:txBody>
      </p:sp>
      <p:sp>
        <p:nvSpPr>
          <p:cNvPr id="48" name="日期版面配置區 4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49" name="投影片編號版面配置區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51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4000" dirty="0" smtClean="0">
                <a:solidFill>
                  <a:srgbClr val="0070C0"/>
                </a:solidFill>
              </a:rPr>
              <a:t>Implementation FRFT/</a:t>
            </a:r>
            <a:r>
              <a:rPr lang="de-DE" altLang="zh-TW" sz="4000" dirty="0" smtClean="0">
                <a:solidFill>
                  <a:srgbClr val="0070C0"/>
                </a:solidFill>
              </a:rPr>
              <a:t>LCT by </a:t>
            </a:r>
            <a:r>
              <a:rPr lang="en-US" altLang="zh-TW" sz="4000" dirty="0" smtClean="0">
                <a:solidFill>
                  <a:srgbClr val="0070C0"/>
                </a:solidFill>
              </a:rPr>
              <a:t>Optical Systems (cont.) </a:t>
            </a:r>
            <a:r>
              <a:rPr lang="de-DE" altLang="zh-TW" dirty="0" smtClean="0">
                <a:solidFill>
                  <a:srgbClr val="0070C0"/>
                </a:solidFill>
              </a:rPr>
              <a:t/>
            </a:r>
            <a:br>
              <a:rPr lang="de-DE" altLang="zh-TW" dirty="0" smtClean="0">
                <a:solidFill>
                  <a:srgbClr val="0070C0"/>
                </a:solidFill>
              </a:rPr>
            </a:b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altLang="zh-TW" sz="2800" dirty="0" smtClean="0"/>
          </a:p>
          <a:p>
            <a:pPr>
              <a:buNone/>
            </a:pPr>
            <a:endParaRPr lang="de-DE" altLang="zh-TW" sz="2800" dirty="0" smtClean="0"/>
          </a:p>
          <a:p>
            <a:pPr>
              <a:buNone/>
            </a:pPr>
            <a:endParaRPr lang="de-DE" altLang="zh-TW" sz="2800" dirty="0" smtClean="0"/>
          </a:p>
          <a:p>
            <a:pPr>
              <a:buNone/>
            </a:pPr>
            <a:endParaRPr lang="de-DE" altLang="zh-TW" sz="2800" dirty="0" smtClean="0"/>
          </a:p>
          <a:p>
            <a:pPr>
              <a:buNone/>
            </a:pPr>
            <a:endParaRPr lang="de-DE" altLang="zh-TW" sz="2800" dirty="0" smtClean="0"/>
          </a:p>
          <a:p>
            <a:pPr>
              <a:buNone/>
            </a:pPr>
            <a:endParaRPr lang="de-DE" altLang="zh-TW" sz="2800" dirty="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30049" name="Object 1"/>
          <p:cNvGraphicFramePr>
            <a:graphicFrameLocks noChangeAspect="1"/>
          </p:cNvGraphicFramePr>
          <p:nvPr/>
        </p:nvGraphicFramePr>
        <p:xfrm>
          <a:off x="642910" y="1714488"/>
          <a:ext cx="6619875" cy="785813"/>
        </p:xfrm>
        <a:graphic>
          <a:graphicData uri="http://schemas.openxmlformats.org/presentationml/2006/ole">
            <p:oleObj spid="_x0000_s130049" name="Equation" r:id="rId5" imgW="3288960" imgH="393480" progId="Equation.DSMT4">
              <p:embed/>
            </p:oleObj>
          </a:graphicData>
        </a:graphic>
      </p:graphicFrame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30051" name="Object 3"/>
          <p:cNvGraphicFramePr>
            <a:graphicFrameLocks noChangeAspect="1"/>
          </p:cNvGraphicFramePr>
          <p:nvPr/>
        </p:nvGraphicFramePr>
        <p:xfrm>
          <a:off x="642910" y="3500438"/>
          <a:ext cx="6446837" cy="812800"/>
        </p:xfrm>
        <a:graphic>
          <a:graphicData uri="http://schemas.openxmlformats.org/presentationml/2006/ole">
            <p:oleObj spid="_x0000_s130051" name="Equation" r:id="rId6" imgW="3098520" imgH="393480" progId="Equation.DSMT4">
              <p:embed/>
            </p:oleObj>
          </a:graphicData>
        </a:graphic>
      </p:graphicFrame>
      <p:cxnSp>
        <p:nvCxnSpPr>
          <p:cNvPr id="33" name="直線單箭頭接點 32"/>
          <p:cNvCxnSpPr/>
          <p:nvPr/>
        </p:nvCxnSpPr>
        <p:spPr>
          <a:xfrm rot="5400000">
            <a:off x="893737" y="3035297"/>
            <a:ext cx="78581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矩形 33"/>
          <p:cNvSpPr/>
          <p:nvPr/>
        </p:nvSpPr>
        <p:spPr>
          <a:xfrm>
            <a:off x="1500166" y="2857496"/>
            <a:ext cx="39356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{</a:t>
            </a:r>
            <a:r>
              <a:rPr lang="en-US" altLang="zh-TW" i="1" dirty="0" smtClean="0"/>
              <a:t>a</a:t>
            </a:r>
            <a:r>
              <a:rPr lang="en-US" altLang="zh-TW" dirty="0" smtClean="0"/>
              <a:t>, </a:t>
            </a:r>
            <a:r>
              <a:rPr lang="en-US" altLang="zh-TW" i="1" dirty="0" smtClean="0"/>
              <a:t>b</a:t>
            </a:r>
            <a:r>
              <a:rPr lang="en-US" altLang="zh-TW" dirty="0" smtClean="0"/>
              <a:t>, </a:t>
            </a:r>
            <a:r>
              <a:rPr lang="en-US" altLang="zh-TW" i="1" dirty="0" smtClean="0"/>
              <a:t>c</a:t>
            </a:r>
            <a:r>
              <a:rPr lang="en-US" altLang="zh-TW" dirty="0" smtClean="0"/>
              <a:t>, </a:t>
            </a:r>
            <a:r>
              <a:rPr lang="en-US" altLang="zh-TW" i="1" dirty="0" smtClean="0"/>
              <a:t>d</a:t>
            </a:r>
            <a:r>
              <a:rPr lang="en-US" altLang="zh-TW" dirty="0" smtClean="0"/>
              <a:t>} = {</a:t>
            </a:r>
            <a:r>
              <a:rPr lang="en-US" altLang="zh-TW" dirty="0" err="1" smtClean="0"/>
              <a:t>cos</a:t>
            </a:r>
            <a:r>
              <a:rPr lang="el-GR" altLang="zh-TW" i="1" dirty="0" smtClean="0"/>
              <a:t>α</a:t>
            </a:r>
            <a:r>
              <a:rPr lang="en-US" altLang="zh-TW" dirty="0" smtClean="0"/>
              <a:t>, sin</a:t>
            </a:r>
            <a:r>
              <a:rPr lang="el-GR" altLang="zh-TW" i="1" dirty="0" smtClean="0"/>
              <a:t>α</a:t>
            </a:r>
            <a:r>
              <a:rPr lang="en-US" altLang="zh-TW" dirty="0" smtClean="0"/>
              <a:t>, -sin</a:t>
            </a:r>
            <a:r>
              <a:rPr lang="el-GR" altLang="zh-TW" i="1" dirty="0" smtClean="0"/>
              <a:t>α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cos</a:t>
            </a:r>
            <a:r>
              <a:rPr lang="el-GR" altLang="zh-TW" i="1" dirty="0" smtClean="0"/>
              <a:t>α</a:t>
            </a:r>
            <a:r>
              <a:rPr lang="en-US" altLang="zh-TW" dirty="0" smtClean="0"/>
              <a:t>}</a:t>
            </a:r>
            <a:endParaRPr lang="zh-TW" altLang="en-US" dirty="0"/>
          </a:p>
        </p:txBody>
      </p:sp>
      <p:sp>
        <p:nvSpPr>
          <p:cNvPr id="42" name="日期版面配置區 4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43" name="投影片編號版面配置區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52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4000" dirty="0" smtClean="0">
                <a:solidFill>
                  <a:srgbClr val="0070C0"/>
                </a:solidFill>
              </a:rPr>
              <a:t>Implementation FRFT/</a:t>
            </a:r>
            <a:r>
              <a:rPr lang="de-DE" altLang="zh-TW" sz="4000" dirty="0" smtClean="0">
                <a:solidFill>
                  <a:srgbClr val="0070C0"/>
                </a:solidFill>
              </a:rPr>
              <a:t>LCT by </a:t>
            </a:r>
            <a:r>
              <a:rPr lang="en-US" altLang="zh-TW" sz="4000" dirty="0" smtClean="0">
                <a:solidFill>
                  <a:srgbClr val="0070C0"/>
                </a:solidFill>
              </a:rPr>
              <a:t>Optical Systems (cont.) </a:t>
            </a:r>
            <a:r>
              <a:rPr lang="de-DE" altLang="zh-TW" dirty="0" smtClean="0">
                <a:solidFill>
                  <a:srgbClr val="0070C0"/>
                </a:solidFill>
              </a:rPr>
              <a:t/>
            </a:r>
            <a:br>
              <a:rPr lang="de-DE" altLang="zh-TW" dirty="0" smtClean="0">
                <a:solidFill>
                  <a:srgbClr val="0070C0"/>
                </a:solidFill>
              </a:rPr>
            </a:b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If we want to have </a:t>
            </a:r>
            <a:r>
              <a:rPr lang="en-US" altLang="zh-TW" sz="2800" dirty="0" smtClean="0">
                <a:solidFill>
                  <a:srgbClr val="FF0000"/>
                </a:solidFill>
              </a:rPr>
              <a:t>shorter length</a:t>
            </a:r>
            <a:r>
              <a:rPr lang="en-US" altLang="zh-TW" sz="2800" dirty="0" smtClean="0"/>
              <a:t> in the optical implementation of LCT, then </a:t>
            </a:r>
            <a:r>
              <a:rPr lang="en-US" altLang="zh-TW" sz="2800" dirty="0" smtClean="0">
                <a:solidFill>
                  <a:srgbClr val="FF0000"/>
                </a:solidFill>
              </a:rPr>
              <a:t>case1</a:t>
            </a:r>
            <a:r>
              <a:rPr lang="en-US" altLang="zh-TW" sz="2800" dirty="0" smtClean="0"/>
              <a:t> is preferred.</a:t>
            </a:r>
          </a:p>
          <a:p>
            <a:pPr>
              <a:buNone/>
            </a:pPr>
            <a:endParaRPr lang="en-US" altLang="zh-TW" sz="2800" dirty="0" smtClean="0"/>
          </a:p>
          <a:p>
            <a:r>
              <a:rPr lang="en-US" altLang="zh-TW" sz="2800" dirty="0" smtClean="0"/>
              <a:t>If we want to </a:t>
            </a:r>
            <a:r>
              <a:rPr lang="en-US" altLang="zh-TW" sz="2800" dirty="0" smtClean="0">
                <a:solidFill>
                  <a:srgbClr val="FF0000"/>
                </a:solidFill>
              </a:rPr>
              <a:t>retrench the number of lenses </a:t>
            </a:r>
            <a:r>
              <a:rPr lang="en-US" altLang="zh-TW" sz="2800" dirty="0" smtClean="0"/>
              <a:t>we use, or </a:t>
            </a:r>
            <a:r>
              <a:rPr lang="en-US" altLang="zh-TW" sz="2800" dirty="0" smtClean="0">
                <a:solidFill>
                  <a:srgbClr val="FF0000"/>
                </a:solidFill>
              </a:rPr>
              <a:t>avoid </a:t>
            </a:r>
            <a:r>
              <a:rPr lang="en-US" altLang="zh-TW" sz="2800" dirty="0" smtClean="0"/>
              <a:t>placing the lenses</a:t>
            </a:r>
            <a:r>
              <a:rPr lang="en-US" altLang="zh-TW" sz="2800" dirty="0" smtClean="0">
                <a:solidFill>
                  <a:srgbClr val="FF0000"/>
                </a:solidFill>
              </a:rPr>
              <a:t> contacting to the input and output</a:t>
            </a:r>
            <a:r>
              <a:rPr lang="en-US" altLang="zh-TW" sz="2800" dirty="0" smtClean="0"/>
              <a:t>, then case2 is preferred. </a:t>
            </a:r>
            <a:endParaRPr lang="zh-TW" altLang="zh-TW" sz="2800" dirty="0" smtClean="0"/>
          </a:p>
          <a:p>
            <a:endParaRPr lang="de-DE" altLang="zh-TW" sz="2800" dirty="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" name="日期版面配置區 3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8" name="投影片編號版面配置區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53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4000" dirty="0" smtClean="0">
                <a:solidFill>
                  <a:srgbClr val="0070C0"/>
                </a:solidFill>
              </a:rPr>
              <a:t> Conclusion and future works </a:t>
            </a:r>
            <a:r>
              <a:rPr lang="de-DE" altLang="zh-TW" dirty="0" smtClean="0">
                <a:solidFill>
                  <a:srgbClr val="0070C0"/>
                </a:solidFill>
              </a:rPr>
              <a:t/>
            </a:r>
            <a:br>
              <a:rPr lang="de-DE" altLang="zh-TW" dirty="0" smtClean="0">
                <a:solidFill>
                  <a:srgbClr val="0070C0"/>
                </a:solidFill>
              </a:rPr>
            </a:b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TW" dirty="0" smtClean="0"/>
              <a:t>FRFT/LCT are more general and flexible than the FT. Then, We hope to find other applications of FRFT/LCT.</a:t>
            </a:r>
          </a:p>
          <a:p>
            <a:r>
              <a:rPr lang="en-US" altLang="zh-TW" dirty="0" smtClean="0"/>
              <a:t>Can we find more general functions? </a:t>
            </a:r>
          </a:p>
          <a:p>
            <a:pPr>
              <a:buNone/>
            </a:pPr>
            <a:r>
              <a:rPr lang="en-US" altLang="zh-TW" dirty="0" smtClean="0"/>
              <a:t>    Then, we let the functions use in other applications.</a:t>
            </a:r>
            <a:endParaRPr lang="de-DE" altLang="zh-TW" dirty="0" smtClean="0"/>
          </a:p>
          <a:p>
            <a:endParaRPr lang="de-DE" altLang="zh-TW" dirty="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" name="日期版面配置區 3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8" name="投影片編號版面配置區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54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4000" dirty="0" smtClean="0">
                <a:solidFill>
                  <a:srgbClr val="0070C0"/>
                </a:solidFill>
              </a:rPr>
              <a:t>References</a:t>
            </a:r>
            <a:r>
              <a:rPr lang="en-US" altLang="zh-TW" sz="4000" dirty="0" smtClean="0"/>
              <a:t> </a:t>
            </a: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sz="1600" dirty="0" smtClean="0"/>
              <a:t>[1]	V. </a:t>
            </a:r>
            <a:r>
              <a:rPr lang="en-US" altLang="zh-TW" sz="1600" dirty="0" err="1" smtClean="0"/>
              <a:t>Namias</a:t>
            </a:r>
            <a:r>
              <a:rPr lang="en-US" altLang="zh-TW" sz="1600" dirty="0" smtClean="0"/>
              <a:t>, “The fractional order Fourier transform and its application to quantum mechanics,”</a:t>
            </a:r>
            <a:r>
              <a:rPr lang="en-US" altLang="zh-TW" sz="1600" i="1" dirty="0" smtClean="0"/>
              <a:t>      J. Inst. </a:t>
            </a:r>
            <a:r>
              <a:rPr lang="en-US" altLang="zh-TW" sz="1600" i="1" dirty="0" err="1" smtClean="0"/>
              <a:t>Maths</a:t>
            </a:r>
            <a:r>
              <a:rPr lang="en-US" altLang="zh-TW" sz="1600" i="1" dirty="0" smtClean="0"/>
              <a:t>. </a:t>
            </a:r>
            <a:r>
              <a:rPr lang="en-US" altLang="zh-TW" sz="1600" i="1" dirty="0" err="1" smtClean="0"/>
              <a:t>Applics</a:t>
            </a:r>
            <a:r>
              <a:rPr lang="en-US" altLang="zh-TW" sz="1600" i="1" dirty="0" smtClean="0"/>
              <a:t>.</a:t>
            </a:r>
            <a:r>
              <a:rPr lang="en-US" altLang="zh-TW" sz="1600" dirty="0" smtClean="0"/>
              <a:t>, vol. 25, pp. 241-265, 1980.  </a:t>
            </a:r>
            <a:endParaRPr lang="zh-TW" altLang="zh-TW" sz="1600" dirty="0" smtClean="0"/>
          </a:p>
          <a:p>
            <a:pPr>
              <a:buNone/>
            </a:pPr>
            <a:r>
              <a:rPr lang="en-US" altLang="zh-TW" sz="1600" dirty="0" smtClean="0"/>
              <a:t>[2]</a:t>
            </a:r>
            <a:r>
              <a:rPr lang="en-US" altLang="zh-TW" sz="1600" i="1" dirty="0" smtClean="0"/>
              <a:t>	</a:t>
            </a:r>
            <a:r>
              <a:rPr lang="en-US" altLang="zh-TW" sz="1600" dirty="0" smtClean="0"/>
              <a:t>A. C. McBride and F. H</a:t>
            </a:r>
            <a:r>
              <a:rPr lang="en-US" altLang="zh-TW" sz="1600" b="1" dirty="0" smtClean="0"/>
              <a:t>. </a:t>
            </a:r>
            <a:r>
              <a:rPr lang="en-US" altLang="zh-TW" sz="1600" dirty="0" smtClean="0"/>
              <a:t>Kerr, “On </a:t>
            </a:r>
            <a:r>
              <a:rPr lang="en-US" altLang="zh-TW" sz="1600" dirty="0" err="1" smtClean="0"/>
              <a:t>Namias</a:t>
            </a:r>
            <a:r>
              <a:rPr lang="en-US" altLang="zh-TW" sz="1600" dirty="0" smtClean="0"/>
              <a:t>’ fractional Fourier transforms,” </a:t>
            </a:r>
            <a:r>
              <a:rPr lang="en-US" altLang="zh-TW" sz="1600" i="1" dirty="0" smtClean="0"/>
              <a:t>IMA J. Appl. Math.,</a:t>
            </a:r>
            <a:r>
              <a:rPr lang="en-US" altLang="zh-TW" sz="1600" b="1" i="1" dirty="0" smtClean="0"/>
              <a:t>      </a:t>
            </a:r>
            <a:r>
              <a:rPr lang="en-US" altLang="zh-TW" sz="1600" dirty="0" smtClean="0"/>
              <a:t>vol. 39, pp. 159-175, 1987.</a:t>
            </a:r>
            <a:endParaRPr lang="zh-TW" altLang="zh-TW" sz="1600" dirty="0" smtClean="0"/>
          </a:p>
          <a:p>
            <a:pPr>
              <a:buNone/>
            </a:pPr>
            <a:r>
              <a:rPr lang="en-US" altLang="zh-TW" sz="1600" dirty="0" smtClean="0"/>
              <a:t>[3]	S. C. Pei, C. C. Tseng, and M. H. </a:t>
            </a:r>
            <a:r>
              <a:rPr lang="en-US" altLang="zh-TW" sz="1600" dirty="0" err="1" smtClean="0"/>
              <a:t>Yeh</a:t>
            </a:r>
            <a:r>
              <a:rPr lang="en-US" altLang="zh-TW" sz="1600" dirty="0" smtClean="0"/>
              <a:t>, “Discrete fractional Hartley and Fourier transform,” IEEE Trans. Circuits Syst., II: Analog and Digital Signal Processing, vol. 45, no. 6, pp. 665-675, June 1998.</a:t>
            </a:r>
            <a:endParaRPr lang="zh-TW" altLang="zh-TW" sz="1600" dirty="0" smtClean="0"/>
          </a:p>
          <a:p>
            <a:pPr>
              <a:buNone/>
            </a:pPr>
            <a:r>
              <a:rPr lang="en-US" altLang="zh-TW" sz="1600" dirty="0" smtClean="0"/>
              <a:t>[4]	B. </a:t>
            </a:r>
            <a:r>
              <a:rPr lang="en-US" altLang="zh-TW" sz="1600" dirty="0" err="1" smtClean="0"/>
              <a:t>Santhanam</a:t>
            </a:r>
            <a:r>
              <a:rPr lang="en-US" altLang="zh-TW" sz="1600" dirty="0" smtClean="0"/>
              <a:t> and J. H. McClellan, “The DRFT—A rotation in time frequency space,” in </a:t>
            </a:r>
            <a:r>
              <a:rPr lang="en-US" altLang="zh-TW" sz="1600" i="1" dirty="0" smtClean="0"/>
              <a:t>Proc. ICASSP, </a:t>
            </a:r>
            <a:r>
              <a:rPr lang="en-US" altLang="zh-TW" sz="1600" dirty="0" smtClean="0"/>
              <a:t>May 1995, pp. 921–924.</a:t>
            </a:r>
            <a:endParaRPr lang="zh-TW" altLang="zh-TW" sz="1600" dirty="0" smtClean="0"/>
          </a:p>
          <a:p>
            <a:pPr>
              <a:buNone/>
            </a:pPr>
            <a:r>
              <a:rPr lang="en-US" altLang="zh-TW" sz="1600" dirty="0" smtClean="0"/>
              <a:t>[5]	J. H. McClellan and T. W. Parks, “</a:t>
            </a:r>
            <a:r>
              <a:rPr lang="en-US" altLang="zh-TW" sz="1600" dirty="0" err="1" smtClean="0"/>
              <a:t>Eigenvalue</a:t>
            </a:r>
            <a:r>
              <a:rPr lang="en-US" altLang="zh-TW" sz="1600" dirty="0" smtClean="0"/>
              <a:t> and eigenvector decomposition of the discrete Fourier transform,” </a:t>
            </a:r>
            <a:r>
              <a:rPr lang="en-US" altLang="zh-TW" sz="1600" i="1" dirty="0" smtClean="0"/>
              <a:t>IEEE Trans. Audio</a:t>
            </a:r>
            <a:r>
              <a:rPr lang="en-US" altLang="zh-TW" sz="1600" dirty="0" smtClean="0"/>
              <a:t> </a:t>
            </a:r>
            <a:r>
              <a:rPr lang="en-US" altLang="zh-TW" sz="1600" i="1" dirty="0" err="1" smtClean="0"/>
              <a:t>Electroacoust</a:t>
            </a:r>
            <a:r>
              <a:rPr lang="en-US" altLang="zh-TW" sz="1600" i="1" dirty="0" smtClean="0"/>
              <a:t>., </a:t>
            </a:r>
            <a:r>
              <a:rPr lang="en-US" altLang="zh-TW" sz="1600" dirty="0" smtClean="0"/>
              <a:t>vol. AU-20, pp. 66–74, Mar. 1972.</a:t>
            </a:r>
            <a:endParaRPr lang="zh-TW" altLang="zh-TW" sz="1600" dirty="0" smtClean="0"/>
          </a:p>
          <a:p>
            <a:pPr>
              <a:buNone/>
            </a:pPr>
            <a:r>
              <a:rPr lang="en-US" altLang="zh-TW" sz="1600" dirty="0" smtClean="0"/>
              <a:t>[6]	 B. W. Dickinson and K. </a:t>
            </a:r>
            <a:r>
              <a:rPr lang="en-US" altLang="zh-TW" sz="1600" dirty="0" err="1" smtClean="0"/>
              <a:t>Steiglitz</a:t>
            </a:r>
            <a:r>
              <a:rPr lang="en-US" altLang="zh-TW" sz="1600" dirty="0" smtClean="0"/>
              <a:t>, “Eigenvectors and functions of the discrete Fourier transform,” </a:t>
            </a:r>
            <a:r>
              <a:rPr lang="en-US" altLang="zh-TW" sz="1600" i="1" dirty="0" smtClean="0"/>
              <a:t>IEEE Trans. </a:t>
            </a:r>
            <a:r>
              <a:rPr lang="en-US" altLang="zh-TW" sz="1600" i="1" dirty="0" err="1" smtClean="0"/>
              <a:t>Acoust</a:t>
            </a:r>
            <a:r>
              <a:rPr lang="en-US" altLang="zh-TW" sz="1600" i="1" dirty="0" smtClean="0"/>
              <a:t>., Speech, Signal</a:t>
            </a:r>
            <a:r>
              <a:rPr lang="en-US" altLang="zh-TW" sz="1600" dirty="0" smtClean="0"/>
              <a:t> </a:t>
            </a:r>
            <a:r>
              <a:rPr lang="en-US" altLang="zh-TW" sz="1600" i="1" dirty="0" smtClean="0"/>
              <a:t>Processing, </a:t>
            </a:r>
            <a:r>
              <a:rPr lang="en-US" altLang="zh-TW" sz="1600" dirty="0" smtClean="0"/>
              <a:t>vol. ASSP-30, pp. 25–31, Feb. 1982.</a:t>
            </a:r>
            <a:endParaRPr lang="zh-TW" altLang="zh-TW" sz="1600" dirty="0" smtClean="0"/>
          </a:p>
          <a:p>
            <a:pPr>
              <a:buNone/>
            </a:pPr>
            <a:r>
              <a:rPr lang="en-US" altLang="zh-TW" sz="1600" dirty="0" smtClean="0"/>
              <a:t>[7]	H. M. </a:t>
            </a:r>
            <a:r>
              <a:rPr lang="en-US" altLang="zh-TW" sz="1600" dirty="0" err="1" smtClean="0"/>
              <a:t>Ozaktas</a:t>
            </a:r>
            <a:r>
              <a:rPr lang="en-US" altLang="zh-TW" sz="1600" dirty="0" smtClean="0"/>
              <a:t>, B. </a:t>
            </a:r>
            <a:r>
              <a:rPr lang="en-US" altLang="zh-TW" sz="1600" dirty="0" err="1" smtClean="0"/>
              <a:t>Barshan</a:t>
            </a:r>
            <a:r>
              <a:rPr lang="en-US" altLang="zh-TW" sz="1600" dirty="0" smtClean="0"/>
              <a:t>, D. </a:t>
            </a:r>
            <a:r>
              <a:rPr lang="en-US" altLang="zh-TW" sz="1600" dirty="0" err="1" smtClean="0"/>
              <a:t>Mendlovic</a:t>
            </a:r>
            <a:r>
              <a:rPr lang="en-US" altLang="zh-TW" sz="1600" dirty="0" smtClean="0"/>
              <a:t>, L. </a:t>
            </a:r>
            <a:r>
              <a:rPr lang="en-US" altLang="zh-TW" sz="1600" dirty="0" err="1" smtClean="0"/>
              <a:t>Onural</a:t>
            </a:r>
            <a:r>
              <a:rPr lang="en-US" altLang="zh-TW" sz="1600" dirty="0" smtClean="0"/>
              <a:t>, “Convolution, filtering, and multiplexing in fractional Fourier domains and their rotation to chirp and wavelet transform,” J. Opt. Soc. Am. A, vol. 11, no. 2, pp. 547-559, Feb. 1994.</a:t>
            </a:r>
            <a:endParaRPr lang="zh-TW" altLang="zh-TW" sz="1600" dirty="0" smtClean="0"/>
          </a:p>
          <a:p>
            <a:endParaRPr lang="de-DE" altLang="zh-TW" sz="1600" dirty="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" name="日期版面配置區 3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8" name="投影片編號版面配置區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55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4000" dirty="0" smtClean="0">
                <a:solidFill>
                  <a:srgbClr val="0070C0"/>
                </a:solidFill>
              </a:rPr>
              <a:t> References</a:t>
            </a:r>
            <a:r>
              <a:rPr lang="en-US" altLang="zh-TW" sz="4000" dirty="0" smtClean="0"/>
              <a:t> </a:t>
            </a:r>
            <a:r>
              <a:rPr lang="en-US" altLang="zh-TW" sz="4000" dirty="0" smtClean="0">
                <a:solidFill>
                  <a:srgbClr val="0070C0"/>
                </a:solidFill>
              </a:rPr>
              <a:t>(cont.) </a:t>
            </a: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r>
              <a:rPr lang="de-DE" altLang="zh-TW" sz="4000" dirty="0" smtClean="0">
                <a:solidFill>
                  <a:srgbClr val="0070C0"/>
                </a:solidFill>
              </a:rPr>
              <a:t/>
            </a:r>
            <a:br>
              <a:rPr lang="de-DE" altLang="zh-TW" sz="4000" dirty="0" smtClean="0">
                <a:solidFill>
                  <a:srgbClr val="0070C0"/>
                </a:solidFill>
              </a:rPr>
            </a:br>
            <a:endParaRPr lang="fr-CA" sz="4000" dirty="0" smtClean="0">
              <a:solidFill>
                <a:srgbClr val="0070C0"/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sz="1600" dirty="0" smtClean="0"/>
              <a:t>[8]	</a:t>
            </a:r>
            <a:r>
              <a:rPr lang="en-US" altLang="zh-TW" sz="1600" dirty="0" err="1" smtClean="0"/>
              <a:t>Zayed</a:t>
            </a:r>
            <a:r>
              <a:rPr lang="en-US" altLang="zh-TW" sz="1600" dirty="0" smtClean="0"/>
              <a:t>, “A convolution and product theorem for the fractional Fourier transform,” IEEE Signal Processing Letters, vol. 5, no. 4, pp. 101-103, Apr. 1998.</a:t>
            </a:r>
            <a:endParaRPr lang="zh-TW" altLang="zh-TW" sz="1600" dirty="0" smtClean="0"/>
          </a:p>
          <a:p>
            <a:pPr>
              <a:buNone/>
            </a:pPr>
            <a:r>
              <a:rPr lang="en-US" altLang="zh-TW" sz="1600" dirty="0" smtClean="0"/>
              <a:t>[9]	A. W. </a:t>
            </a:r>
            <a:r>
              <a:rPr lang="en-US" altLang="zh-TW" sz="1600" dirty="0" err="1" smtClean="0"/>
              <a:t>Lohmann</a:t>
            </a:r>
            <a:r>
              <a:rPr lang="en-US" altLang="zh-TW" sz="1600" dirty="0" smtClean="0"/>
              <a:t>, “Image rotation, Wigner rotation, and the fractional Fourier transform,” </a:t>
            </a:r>
            <a:r>
              <a:rPr lang="en-US" altLang="zh-TW" sz="1600" i="1" dirty="0" smtClean="0"/>
              <a:t>J. Opt. Soc. Amer. A</a:t>
            </a:r>
            <a:r>
              <a:rPr lang="en-US" altLang="zh-TW" sz="1600" dirty="0" smtClean="0"/>
              <a:t>, vol. 10, no. 10, pp.2181–2186, Oct. 1993.</a:t>
            </a:r>
            <a:endParaRPr lang="zh-TW" altLang="zh-TW" sz="1600" dirty="0" smtClean="0"/>
          </a:p>
          <a:p>
            <a:pPr>
              <a:buNone/>
            </a:pPr>
            <a:r>
              <a:rPr lang="en-US" altLang="zh-TW" sz="1600" dirty="0" smtClean="0"/>
              <a:t>[10]	D. A. Mustard, “The fractional Fourier transform and the Wigner </a:t>
            </a:r>
            <a:r>
              <a:rPr lang="en-US" altLang="zh-TW" sz="1600" dirty="0" err="1" smtClean="0"/>
              <a:t>distribution,”</a:t>
            </a:r>
            <a:r>
              <a:rPr lang="en-US" altLang="zh-TW" sz="1600" i="1" dirty="0" err="1" smtClean="0"/>
              <a:t>J</a:t>
            </a:r>
            <a:r>
              <a:rPr lang="en-US" altLang="zh-TW" sz="1600" i="1" dirty="0" smtClean="0"/>
              <a:t>. Australia Math. Soc. B</a:t>
            </a:r>
            <a:r>
              <a:rPr lang="en-US" altLang="zh-TW" sz="1600" dirty="0" smtClean="0"/>
              <a:t>, vol. 38, pt. 2, pp. 209–219, Oct.1996.</a:t>
            </a:r>
            <a:endParaRPr lang="zh-TW" altLang="zh-TW" sz="1600" dirty="0" smtClean="0"/>
          </a:p>
          <a:p>
            <a:pPr>
              <a:buNone/>
            </a:pPr>
            <a:r>
              <a:rPr lang="en-US" altLang="zh-TW" sz="1600" dirty="0" smtClean="0"/>
              <a:t>[11]	S. C. Pei and J. J. Ding, “Relations between the fractional operations and the Wigner distribution, ambiguity function,” </a:t>
            </a:r>
            <a:r>
              <a:rPr lang="en-US" altLang="zh-TW" sz="1600" i="1" dirty="0" smtClean="0"/>
              <a:t>IEEE Trans. Signal</a:t>
            </a:r>
            <a:r>
              <a:rPr lang="en-US" altLang="zh-TW" sz="1600" dirty="0" smtClean="0"/>
              <a:t> </a:t>
            </a:r>
            <a:r>
              <a:rPr lang="en-US" altLang="zh-TW" sz="1600" i="1" dirty="0" smtClean="0"/>
              <a:t>Process.</a:t>
            </a:r>
            <a:r>
              <a:rPr lang="en-US" altLang="zh-TW" sz="1600" dirty="0" smtClean="0"/>
              <a:t>, vol. 49, no. 8, pp. 1638–1655, Aug. 2001.</a:t>
            </a:r>
            <a:endParaRPr lang="zh-TW" altLang="zh-TW" sz="1600" dirty="0" smtClean="0"/>
          </a:p>
          <a:p>
            <a:pPr>
              <a:buNone/>
            </a:pPr>
            <a:r>
              <a:rPr lang="en-US" altLang="zh-TW" sz="1600" dirty="0" smtClean="0"/>
              <a:t>[12]	H. M. </a:t>
            </a:r>
            <a:r>
              <a:rPr lang="en-US" altLang="zh-TW" sz="1600" dirty="0" err="1" smtClean="0"/>
              <a:t>Ozaktas</a:t>
            </a:r>
            <a:r>
              <a:rPr lang="en-US" altLang="zh-TW" sz="1600" dirty="0" smtClean="0"/>
              <a:t>, B. </a:t>
            </a:r>
            <a:r>
              <a:rPr lang="en-US" altLang="zh-TW" sz="1600" dirty="0" err="1" smtClean="0"/>
              <a:t>Barshan</a:t>
            </a:r>
            <a:r>
              <a:rPr lang="en-US" altLang="zh-TW" sz="1600" dirty="0" smtClean="0"/>
              <a:t>, D. </a:t>
            </a:r>
            <a:r>
              <a:rPr lang="en-US" altLang="zh-TW" sz="1600" dirty="0" err="1" smtClean="0"/>
              <a:t>Mendlovic</a:t>
            </a:r>
            <a:r>
              <a:rPr lang="en-US" altLang="zh-TW" sz="1600" dirty="0" smtClean="0"/>
              <a:t>, and L. </a:t>
            </a:r>
            <a:r>
              <a:rPr lang="en-US" altLang="zh-TW" sz="1600" dirty="0" err="1" smtClean="0"/>
              <a:t>Onural</a:t>
            </a:r>
            <a:r>
              <a:rPr lang="en-US" altLang="zh-TW" sz="1600" dirty="0" smtClean="0"/>
              <a:t>, “Convolution, filtering, and multiplexing in fractional Fourier domains and their rotation to chirp and wavelet transform,” </a:t>
            </a:r>
            <a:r>
              <a:rPr lang="en-US" altLang="zh-TW" sz="1600" i="1" dirty="0" smtClean="0"/>
              <a:t>J. Opt. Soc. Amer. A</a:t>
            </a:r>
            <a:r>
              <a:rPr lang="en-US" altLang="zh-TW" sz="1600" dirty="0" smtClean="0"/>
              <a:t>, vol. 11, no. 2, pp. 547–559, Feb. 1994</a:t>
            </a:r>
            <a:endParaRPr lang="zh-TW" altLang="zh-TW" sz="1600" dirty="0" smtClean="0"/>
          </a:p>
          <a:p>
            <a:pPr>
              <a:buNone/>
            </a:pPr>
            <a:r>
              <a:rPr lang="en-US" altLang="zh-TW" sz="1600" dirty="0" smtClean="0"/>
              <a:t>[13]	A. </a:t>
            </a:r>
            <a:r>
              <a:rPr lang="en-US" altLang="zh-TW" sz="1600" dirty="0" err="1" smtClean="0"/>
              <a:t>Sahin</a:t>
            </a:r>
            <a:r>
              <a:rPr lang="en-US" altLang="zh-TW" sz="1600" dirty="0" smtClean="0"/>
              <a:t>, M. A. </a:t>
            </a:r>
            <a:r>
              <a:rPr lang="en-US" altLang="zh-TW" sz="1600" dirty="0" err="1" smtClean="0"/>
              <a:t>Kutay</a:t>
            </a:r>
            <a:r>
              <a:rPr lang="en-US" altLang="zh-TW" sz="1600" dirty="0" smtClean="0"/>
              <a:t>, and H. M. </a:t>
            </a:r>
            <a:r>
              <a:rPr lang="en-US" altLang="zh-TW" sz="1600" dirty="0" err="1" smtClean="0"/>
              <a:t>Ozaktas</a:t>
            </a:r>
            <a:r>
              <a:rPr lang="en-US" altLang="zh-TW" sz="1600" dirty="0" smtClean="0"/>
              <a:t>, ‘</a:t>
            </a:r>
            <a:r>
              <a:rPr lang="en-US" altLang="zh-TW" sz="1600" dirty="0" err="1" smtClean="0"/>
              <a:t>Nonseparable</a:t>
            </a:r>
            <a:r>
              <a:rPr lang="en-US" altLang="zh-TW" sz="1600" dirty="0" smtClean="0"/>
              <a:t> two-dimensional fractional Fourier transform`, </a:t>
            </a:r>
            <a:r>
              <a:rPr lang="en-US" altLang="zh-TW" sz="1600" i="1" dirty="0" smtClean="0"/>
              <a:t>Appl. Opt.</a:t>
            </a:r>
            <a:r>
              <a:rPr lang="en-US" altLang="zh-TW" sz="1600" dirty="0" smtClean="0"/>
              <a:t>, vol. 37, no. 23, p 5444-5453, Aug 1998.</a:t>
            </a:r>
            <a:endParaRPr lang="zh-TW" altLang="zh-TW" sz="1600" dirty="0" smtClean="0"/>
          </a:p>
          <a:p>
            <a:pPr>
              <a:buNone/>
            </a:pPr>
            <a:r>
              <a:rPr lang="en-US" altLang="zh-TW" sz="1600" dirty="0" smtClean="0"/>
              <a:t>[14]	S. C. Pei, and J. J. Ding “Two-Dimensional affine generalized fractional Fourier transform,” </a:t>
            </a:r>
            <a:r>
              <a:rPr lang="en-US" altLang="zh-TW" sz="1600" i="1" dirty="0" smtClean="0"/>
              <a:t>IEEE Trans. Signal Processing</a:t>
            </a:r>
            <a:r>
              <a:rPr lang="en-US" altLang="zh-TW" sz="1600" dirty="0" smtClean="0"/>
              <a:t>, Vol.49, No. 4, April 2001.</a:t>
            </a:r>
            <a:endParaRPr lang="de-DE" altLang="zh-TW" sz="1600" dirty="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" name="日期版面配置區 3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38" name="投影片編號版面配置區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56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0070C0"/>
                </a:solidFill>
              </a:rPr>
              <a:t>Introduction of FRFT (cont.)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2800" dirty="0" smtClean="0"/>
              <a:t>When             : </a:t>
            </a:r>
            <a:r>
              <a:rPr lang="fr-CA" altLang="zh-TW" sz="2800" dirty="0" smtClean="0"/>
              <a:t>identity</a:t>
            </a:r>
            <a:endParaRPr lang="fr-CA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2800" dirty="0" smtClean="0"/>
              <a:t>When                   : FT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sz="2800" dirty="0" smtClean="0"/>
              <a:t>When </a:t>
            </a:r>
            <a:r>
              <a:rPr lang="en-US" altLang="zh-TW" sz="2800" i="1" dirty="0" smtClean="0">
                <a:sym typeface="Symbol"/>
              </a:rPr>
              <a:t></a:t>
            </a:r>
            <a:r>
              <a:rPr lang="en-US" altLang="zh-TW" sz="2800" dirty="0" smtClean="0"/>
              <a:t> isn’t equal to a multiple of                   , the FRFT is equivalent to doing                   times of the FT.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sz="2800" dirty="0" smtClean="0"/>
              <a:t>     -when                        doing the FT 0.4 times.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altLang="zh-TW" sz="2800" dirty="0" smtClean="0"/>
              <a:t>     -when                        doing the FT 0.5 times.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sz="2800" dirty="0" smtClean="0"/>
              <a:t>     </a:t>
            </a:r>
            <a:r>
              <a:rPr lang="en-US" altLang="zh-TW" sz="2800" dirty="0" smtClean="0"/>
              <a:t>-when                        doing the FT 2/3 times.</a:t>
            </a:r>
            <a:endParaRPr lang="fr-CA" sz="2800" dirty="0" smtClean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1714480" y="1928802"/>
          <a:ext cx="1071563" cy="498475"/>
        </p:xfrm>
        <a:graphic>
          <a:graphicData uri="http://schemas.openxmlformats.org/presentationml/2006/ole">
            <p:oleObj spid="_x0000_s20482" name="Equation" r:id="rId5" imgW="380880" imgH="177480" progId="Equation.DSMT4">
              <p:embed/>
            </p:oleObj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1714480" y="2428868"/>
          <a:ext cx="1565275" cy="476250"/>
        </p:xfrm>
        <a:graphic>
          <a:graphicData uri="http://schemas.openxmlformats.org/presentationml/2006/ole">
            <p:oleObj spid="_x0000_s20483" name="Equation" r:id="rId6" imgW="583920" imgH="177480" progId="Equation.DSMT4">
              <p:embed/>
            </p:oleObj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/>
        </p:nvGraphicFramePr>
        <p:xfrm>
          <a:off x="5929322" y="2928934"/>
          <a:ext cx="1550987" cy="471487"/>
        </p:xfrm>
        <a:graphic>
          <a:graphicData uri="http://schemas.openxmlformats.org/presentationml/2006/ole">
            <p:oleObj spid="_x0000_s20484" name="Equation" r:id="rId7" imgW="583920" imgH="177480" progId="Equation.DSMT4">
              <p:embed/>
            </p:oleObj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/>
        </p:nvGraphicFramePr>
        <p:xfrm>
          <a:off x="4714876" y="3429000"/>
          <a:ext cx="1527973" cy="488952"/>
        </p:xfrm>
        <a:graphic>
          <a:graphicData uri="http://schemas.openxmlformats.org/presentationml/2006/ole">
            <p:oleObj spid="_x0000_s20485" name="Equation" r:id="rId8" imgW="634680" imgH="203040" progId="Equation.DSMT4">
              <p:embed/>
            </p:oleObj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/>
        </p:nvGraphicFramePr>
        <p:xfrm>
          <a:off x="1857356" y="3929066"/>
          <a:ext cx="1895475" cy="434975"/>
        </p:xfrm>
        <a:graphic>
          <a:graphicData uri="http://schemas.openxmlformats.org/presentationml/2006/ole">
            <p:oleObj spid="_x0000_s20486" name="Equation" r:id="rId9" imgW="774360" imgH="177480" progId="Equation.DSMT4">
              <p:embed/>
            </p:oleObj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/>
        </p:nvGraphicFramePr>
        <p:xfrm>
          <a:off x="1857356" y="4429132"/>
          <a:ext cx="1928826" cy="403039"/>
        </p:xfrm>
        <a:graphic>
          <a:graphicData uri="http://schemas.openxmlformats.org/presentationml/2006/ole">
            <p:oleObj spid="_x0000_s20487" name="Equation" r:id="rId10" imgW="850680" imgH="177480" progId="Equation.DSMT4">
              <p:embed/>
            </p:oleObj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/>
        </p:nvGraphicFramePr>
        <p:xfrm>
          <a:off x="1857356" y="4929198"/>
          <a:ext cx="1928826" cy="457688"/>
        </p:xfrm>
        <a:graphic>
          <a:graphicData uri="http://schemas.openxmlformats.org/presentationml/2006/ole">
            <p:oleObj spid="_x0000_s20488" name="Equation" r:id="rId11" imgW="749160" imgH="177480" progId="Equation.DSMT4">
              <p:embed/>
            </p:oleObj>
          </a:graphicData>
        </a:graphic>
      </p:graphicFrame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20" name="投影片編號版面配置區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6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0070C0"/>
                </a:solidFill>
              </a:rPr>
              <a:t>Introduction of FRFT (cont.)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525962"/>
          </a:xfrm>
        </p:spPr>
        <p:txBody>
          <a:bodyPr rtlCol="0">
            <a:normAutofit/>
          </a:bodyPr>
          <a:lstStyle/>
          <a:p>
            <a:r>
              <a:rPr lang="en-US" altLang="zh-TW" sz="2800" dirty="0" smtClean="0"/>
              <a:t>An Example for the FRFT of a rectangle </a:t>
            </a:r>
          </a:p>
          <a:p>
            <a:pPr>
              <a:buNone/>
            </a:pPr>
            <a:r>
              <a:rPr lang="en-US" altLang="zh-TW" sz="2800" dirty="0" smtClean="0"/>
              <a:t>   </a:t>
            </a:r>
            <a:r>
              <a:rPr lang="en-US" altLang="zh-TW" sz="2400" dirty="0" smtClean="0"/>
              <a:t>(Blue line: real part, green line: imaginary part)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/>
          </a:p>
        </p:txBody>
      </p:sp>
      <p:pic>
        <p:nvPicPr>
          <p:cNvPr id="7" name="圖片 6" descr="fig1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85786" y="3000372"/>
            <a:ext cx="7429552" cy="3643338"/>
          </a:xfrm>
          <a:prstGeom prst="rect">
            <a:avLst/>
          </a:prstGeom>
        </p:spPr>
      </p:pic>
      <p:sp>
        <p:nvSpPr>
          <p:cNvPr id="1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7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0070C0"/>
                </a:solidFill>
              </a:rPr>
              <a:t>Introduction of Linear Canonical Transform (LCT)</a:t>
            </a:r>
            <a:endParaRPr lang="fr-CA" dirty="0" smtClean="0">
              <a:solidFill>
                <a:srgbClr val="0070C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28624" y="1928813"/>
            <a:ext cx="8572532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sz="2800" dirty="0" smtClean="0"/>
              <a:t>The </a:t>
            </a:r>
            <a:r>
              <a:rPr lang="en-US" altLang="zh-TW" sz="2800" dirty="0" smtClean="0">
                <a:solidFill>
                  <a:srgbClr val="FF0000"/>
                </a:solidFill>
              </a:rPr>
              <a:t>LCT</a:t>
            </a:r>
            <a:r>
              <a:rPr lang="en-US" altLang="zh-TW" sz="2800" dirty="0" smtClean="0"/>
              <a:t> is more general than the </a:t>
            </a:r>
            <a:r>
              <a:rPr lang="en-US" altLang="zh-TW" sz="2800" dirty="0" smtClean="0">
                <a:solidFill>
                  <a:srgbClr val="FF0000"/>
                </a:solidFill>
              </a:rPr>
              <a:t>FRFT</a:t>
            </a:r>
            <a:r>
              <a:rPr lang="en-US" altLang="zh-TW" sz="2800" dirty="0" smtClean="0"/>
              <a:t>. The </a:t>
            </a:r>
            <a:r>
              <a:rPr lang="en-US" altLang="zh-TW" sz="2800" dirty="0" smtClean="0">
                <a:solidFill>
                  <a:srgbClr val="FF0000"/>
                </a:solidFill>
              </a:rPr>
              <a:t>FRFT</a:t>
            </a:r>
            <a:r>
              <a:rPr lang="en-US" altLang="zh-TW" sz="2800" dirty="0" smtClean="0"/>
              <a:t> has </a:t>
            </a:r>
            <a:r>
              <a:rPr lang="en-US" altLang="zh-TW" sz="2800" dirty="0" smtClean="0">
                <a:solidFill>
                  <a:srgbClr val="FF0000"/>
                </a:solidFill>
              </a:rPr>
              <a:t>one free parameter </a:t>
            </a:r>
            <a:r>
              <a:rPr lang="en-US" altLang="zh-TW" sz="2800" dirty="0" smtClean="0"/>
              <a:t>(</a:t>
            </a:r>
            <a:r>
              <a:rPr lang="en-US" altLang="zh-TW" sz="2800" i="1" dirty="0" smtClean="0">
                <a:sym typeface="Symbol"/>
              </a:rPr>
              <a:t></a:t>
            </a:r>
            <a:r>
              <a:rPr lang="en-US" altLang="zh-TW" sz="2800" dirty="0" smtClean="0">
                <a:sym typeface="Symbol"/>
              </a:rPr>
              <a:t>)</a:t>
            </a:r>
            <a:r>
              <a:rPr lang="en-US" altLang="zh-TW" sz="2800" dirty="0" smtClean="0"/>
              <a:t>, but the LCT has </a:t>
            </a:r>
            <a:r>
              <a:rPr lang="en-US" altLang="zh-TW" sz="2800" dirty="0" smtClean="0">
                <a:solidFill>
                  <a:srgbClr val="FF0000"/>
                </a:solidFill>
              </a:rPr>
              <a:t>four parameters </a:t>
            </a:r>
            <a:r>
              <a:rPr lang="en-US" altLang="zh-TW" sz="2800" dirty="0" smtClean="0"/>
              <a:t>(</a:t>
            </a:r>
            <a:r>
              <a:rPr lang="en-US" altLang="zh-TW" sz="2800" i="1" dirty="0" smtClean="0"/>
              <a:t>a</a:t>
            </a:r>
            <a:r>
              <a:rPr lang="en-US" altLang="zh-TW" sz="2800" dirty="0" smtClean="0"/>
              <a:t>, </a:t>
            </a:r>
            <a:r>
              <a:rPr lang="en-US" altLang="zh-TW" sz="2800" i="1" dirty="0" smtClean="0"/>
              <a:t>b</a:t>
            </a:r>
            <a:r>
              <a:rPr lang="en-US" altLang="zh-TW" sz="2800" dirty="0" smtClean="0"/>
              <a:t>, </a:t>
            </a:r>
            <a:r>
              <a:rPr lang="en-US" altLang="zh-TW" sz="2800" i="1" dirty="0" smtClean="0"/>
              <a:t>c</a:t>
            </a:r>
            <a:r>
              <a:rPr lang="en-US" altLang="zh-TW" sz="2800" dirty="0" smtClean="0"/>
              <a:t>, </a:t>
            </a:r>
            <a:r>
              <a:rPr lang="en-US" altLang="zh-TW" sz="2800" i="1" dirty="0" smtClean="0"/>
              <a:t>d</a:t>
            </a:r>
            <a:r>
              <a:rPr lang="en-US" altLang="zh-TW" sz="2800" dirty="0" smtClean="0"/>
              <a:t>)</a:t>
            </a:r>
            <a:r>
              <a:rPr lang="en-US" altLang="zh-TW" sz="2800" dirty="0" smtClean="0">
                <a:solidFill>
                  <a:srgbClr val="FF0000"/>
                </a:solidFill>
              </a:rPr>
              <a:t> </a:t>
            </a:r>
            <a:r>
              <a:rPr lang="en-US" altLang="zh-TW" sz="2800" dirty="0" smtClean="0"/>
              <a:t>to adjust the signal.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en-US" altLang="zh-TW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sz="2800" dirty="0" smtClean="0"/>
              <a:t>The </a:t>
            </a:r>
            <a:r>
              <a:rPr lang="en-US" altLang="zh-TW" sz="2800" dirty="0" smtClean="0">
                <a:solidFill>
                  <a:srgbClr val="FF0000"/>
                </a:solidFill>
              </a:rPr>
              <a:t>LCT</a:t>
            </a:r>
            <a:r>
              <a:rPr lang="en-US" altLang="zh-TW" sz="2800" dirty="0" smtClean="0"/>
              <a:t> can use some specific value to change into the </a:t>
            </a:r>
            <a:r>
              <a:rPr lang="en-US" altLang="zh-TW" sz="2800" dirty="0" smtClean="0">
                <a:solidFill>
                  <a:srgbClr val="FF0000"/>
                </a:solidFill>
              </a:rPr>
              <a:t>FRFT</a:t>
            </a:r>
            <a:r>
              <a:rPr lang="en-US" altLang="zh-TW" sz="2800" dirty="0" smtClean="0"/>
              <a:t>.</a:t>
            </a:r>
            <a:endParaRPr lang="zh-TW" altLang="zh-TW" sz="2800" dirty="0" smtClean="0"/>
          </a:p>
          <a:p>
            <a:pPr fontAlgn="auto">
              <a:spcAft>
                <a:spcPts val="0"/>
              </a:spcAft>
              <a:buNone/>
              <a:defRPr/>
            </a:pPr>
            <a:endParaRPr lang="fr-CA" altLang="zh-TW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8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0070C0"/>
                </a:solidFill>
              </a:rPr>
              <a:t>Introduction of LCT (cont.)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sz="2800" dirty="0" smtClean="0"/>
              <a:t>Definition of </a:t>
            </a:r>
            <a:r>
              <a:rPr lang="en-US" altLang="zh-TW" sz="2800" dirty="0" smtClean="0">
                <a:solidFill>
                  <a:srgbClr val="FF0000"/>
                </a:solidFill>
              </a:rPr>
              <a:t>LCT</a:t>
            </a:r>
            <a:r>
              <a:rPr lang="en-US" altLang="zh-TW" sz="2800" dirty="0" smtClean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fr-CA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/>
          </a:p>
          <a:p>
            <a:pPr fontAlgn="auto">
              <a:spcAft>
                <a:spcPts val="0"/>
              </a:spcAft>
              <a:buNone/>
              <a:defRPr/>
            </a:pPr>
            <a:endParaRPr lang="en-US" altLang="zh-TW" sz="2800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altLang="zh-TW" sz="2800" dirty="0" smtClean="0"/>
              <a:t>     with the constraint </a:t>
            </a:r>
            <a:r>
              <a:rPr lang="en-US" altLang="zh-TW" sz="2800" i="1" dirty="0" smtClean="0">
                <a:solidFill>
                  <a:srgbClr val="FF0000"/>
                </a:solidFill>
              </a:rPr>
              <a:t>ad </a:t>
            </a:r>
            <a:r>
              <a:rPr lang="en-US" altLang="zh-TW" sz="2800" dirty="0" smtClean="0">
                <a:solidFill>
                  <a:srgbClr val="FF0000"/>
                </a:solidFill>
              </a:rPr>
              <a:t>– </a:t>
            </a:r>
            <a:r>
              <a:rPr lang="en-US" altLang="zh-TW" sz="2800" i="1" dirty="0" err="1" smtClean="0">
                <a:solidFill>
                  <a:srgbClr val="FF0000"/>
                </a:solidFill>
              </a:rPr>
              <a:t>bc</a:t>
            </a:r>
            <a:r>
              <a:rPr lang="en-US" altLang="zh-TW" sz="2800" i="1" dirty="0" smtClean="0">
                <a:solidFill>
                  <a:srgbClr val="FF0000"/>
                </a:solidFill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</a:rPr>
              <a:t>= 1</a:t>
            </a:r>
            <a:endParaRPr lang="zh-TW" altLang="zh-TW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798513" y="2357438"/>
          <a:ext cx="3490912" cy="588962"/>
        </p:xfrm>
        <a:graphic>
          <a:graphicData uri="http://schemas.openxmlformats.org/presentationml/2006/ole">
            <p:oleObj spid="_x0000_s21506" name="Equation" r:id="rId5" imgW="1726920" imgH="291960" progId="Equation.DSMT4">
              <p:embed/>
            </p:oleObj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2101850" y="3071813"/>
          <a:ext cx="6332538" cy="1939925"/>
        </p:xfrm>
        <a:graphic>
          <a:graphicData uri="http://schemas.openxmlformats.org/presentationml/2006/ole">
            <p:oleObj spid="_x0000_s21507" name="Equation" r:id="rId6" imgW="2654280" imgH="812520" progId="Equation.DSMT4">
              <p:embed/>
            </p:oleObj>
          </a:graphicData>
        </a:graphic>
      </p:graphicFrame>
      <p:sp>
        <p:nvSpPr>
          <p:cNvPr id="1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10/23/2009</a:t>
            </a:r>
            <a:endParaRPr lang="fr-CA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6D7-1B6A-4790-87A3-FFB80470EC99}" type="slidenum">
              <a:rPr lang="fr-CA" smtClean="0"/>
              <a:pPr/>
              <a:t>9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</Template>
  <TotalTime>1950</TotalTime>
  <Words>2031</Words>
  <Application>Microsoft Office PowerPoint</Application>
  <PresentationFormat>如螢幕大小 (4:3)</PresentationFormat>
  <Paragraphs>617</Paragraphs>
  <Slides>56</Slides>
  <Notes>54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56</vt:i4>
      </vt:variant>
    </vt:vector>
  </HeadingPairs>
  <TitlesOfParts>
    <vt:vector size="59" baseType="lpstr">
      <vt:lpstr>80</vt:lpstr>
      <vt:lpstr>Equation</vt:lpstr>
      <vt:lpstr>Visio</vt:lpstr>
      <vt:lpstr>Introduction of  Fractional Fourier Transform (FRFT)</vt:lpstr>
      <vt:lpstr>Outlines</vt:lpstr>
      <vt:lpstr>Outlines (cont.)</vt:lpstr>
      <vt:lpstr>Introduction of Fractional Fourier Transform (FRFT)</vt:lpstr>
      <vt:lpstr>Introduction of FRFT (cont.)</vt:lpstr>
      <vt:lpstr>Introduction of FRFT (cont.)</vt:lpstr>
      <vt:lpstr>Introduction of FRFT (cont.)</vt:lpstr>
      <vt:lpstr>Introduction of Linear Canonical Transform (LCT)</vt:lpstr>
      <vt:lpstr>Introduction of LCT (cont.)</vt:lpstr>
      <vt:lpstr>Introduction of LCT (cont.)</vt:lpstr>
      <vt:lpstr>Introduction of LCT (cont.)</vt:lpstr>
      <vt:lpstr>Fractional / Canonical Convolution and Correlation</vt:lpstr>
      <vt:lpstr>Fractional / Canonical Convolution and Correlation (cont.)</vt:lpstr>
      <vt:lpstr>Fractional / Canonical Convolution and Correlation (cont.)</vt:lpstr>
      <vt:lpstr> Introduction of Two-Dimensional Affine Generalized Fractional Fourier Transform (2-D AGFFT)</vt:lpstr>
      <vt:lpstr>Introduction of 2-D AGFFT (cont.)</vt:lpstr>
      <vt:lpstr>Introduction of 2-D AGFFT (cont.)</vt:lpstr>
      <vt:lpstr>Introduction of 2-D AGFFT (cont.)</vt:lpstr>
      <vt:lpstr>2-D Affine Generalized Fractional Convolution/ Correlation</vt:lpstr>
      <vt:lpstr> Relation Between FRFT and Wigner Distribution Function (WDF) </vt:lpstr>
      <vt:lpstr> Relation Between FRFT and WDF (cont.) </vt:lpstr>
      <vt:lpstr> Relation Between FRFT and WDF (cont.)  </vt:lpstr>
      <vt:lpstr> Relation Between FRFT and Gabor Transforms (GT)  </vt:lpstr>
      <vt:lpstr>  Relation Between FRFT and GT (cont.)  </vt:lpstr>
      <vt:lpstr> Relation Between FRFT and GT (cont.)  </vt:lpstr>
      <vt:lpstr> Relations Between FRFT, WDF, and GT  </vt:lpstr>
      <vt:lpstr> Relations Between FRFT, WDF, and GT (cont.)  </vt:lpstr>
      <vt:lpstr> Implementation Algorithm of FRFT/LCT  </vt:lpstr>
      <vt:lpstr> Implementation Algorithm of FRFT/LCT (cont.)  </vt:lpstr>
      <vt:lpstr> Implementation Algorithm of FRFT/LCT (cont.)  </vt:lpstr>
      <vt:lpstr> Implementation Algorithm of FRFT/LCT (cont.)  </vt:lpstr>
      <vt:lpstr> Implementation Algorithm of FRFT/LCT (cont.)  </vt:lpstr>
      <vt:lpstr> Implementation Algorithm of FRFT/LCT      (cont.)  </vt:lpstr>
      <vt:lpstr> Implementation Algorithm of FRFT/LCT (cont.)  </vt:lpstr>
      <vt:lpstr> Implementation Algorithm of FRFT/LCT (cont.)  </vt:lpstr>
      <vt:lpstr> Closed Form Discrete FRFT/LCT  </vt:lpstr>
      <vt:lpstr> Closed Form Discrete FRFT/LCT (cont.)  </vt:lpstr>
      <vt:lpstr> Closed Form Discrete FRFT/LCT (cont.)   </vt:lpstr>
      <vt:lpstr> Closed Form Discrete FRFT/LCT (cont.)  </vt:lpstr>
      <vt:lpstr> Closed Form Discrete FRFT/LCT (cont.)  </vt:lpstr>
      <vt:lpstr> Closed Form Discrete FRFT/LCT (cont.)  </vt:lpstr>
      <vt:lpstr> Closed Form Discrete FRFT/LCT (cont.)  </vt:lpstr>
      <vt:lpstr> Closed Form Discrete FRFT/LCT (cont.)  </vt:lpstr>
      <vt:lpstr> Advantages of FRFT/LCT contrast with FT  </vt:lpstr>
      <vt:lpstr> Advantages of FRFT/LCT contrast with FT (cont.)  </vt:lpstr>
      <vt:lpstr> Advantages of FRFT/LCT contrast with FT (cont.)  </vt:lpstr>
      <vt:lpstr> Applications of FRFT/LCT  </vt:lpstr>
      <vt:lpstr>Use FRFT/LCT to Represent Optical Components</vt:lpstr>
      <vt:lpstr> Implementation FRFT/LCT by Optical Systems   </vt:lpstr>
      <vt:lpstr>  Implementation FRFT/LCT by Optical Systems (cont.)   </vt:lpstr>
      <vt:lpstr>  Implementation FRFT/LCT by Optical Systems (cont.)   </vt:lpstr>
      <vt:lpstr>  Implementation FRFT/LCT by Optical Systems (cont.)   </vt:lpstr>
      <vt:lpstr>  Implementation FRFT/LCT by Optical Systems (cont.)   </vt:lpstr>
      <vt:lpstr>   Conclusion and future works   </vt:lpstr>
      <vt:lpstr> References  </vt:lpstr>
      <vt:lpstr>   References (cont.)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of  Fractional Fourier Transform (FRFT)</dc:title>
  <dc:creator>stevetsai_lab</dc:creator>
  <cp:lastModifiedBy>stevetsai_lab</cp:lastModifiedBy>
  <cp:revision>395</cp:revision>
  <dcterms:created xsi:type="dcterms:W3CDTF">2009-10-20T12:27:21Z</dcterms:created>
  <dcterms:modified xsi:type="dcterms:W3CDTF">2009-10-25T03:05:01Z</dcterms:modified>
</cp:coreProperties>
</file>