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5" r:id="rId4"/>
    <p:sldId id="260" r:id="rId5"/>
    <p:sldId id="274" r:id="rId6"/>
    <p:sldId id="262" r:id="rId7"/>
    <p:sldId id="263" r:id="rId8"/>
    <p:sldId id="264" r:id="rId9"/>
    <p:sldId id="269" r:id="rId10"/>
    <p:sldId id="265" r:id="rId11"/>
    <p:sldId id="266" r:id="rId12"/>
    <p:sldId id="284" r:id="rId13"/>
    <p:sldId id="281" r:id="rId14"/>
    <p:sldId id="267" r:id="rId15"/>
    <p:sldId id="270" r:id="rId16"/>
    <p:sldId id="275" r:id="rId17"/>
    <p:sldId id="277" r:id="rId18"/>
    <p:sldId id="271" r:id="rId19"/>
    <p:sldId id="279" r:id="rId20"/>
    <p:sldId id="278" r:id="rId21"/>
    <p:sldId id="286" r:id="rId22"/>
    <p:sldId id="280" r:id="rId23"/>
    <p:sldId id="272" r:id="rId24"/>
    <p:sldId id="273" r:id="rId25"/>
    <p:sldId id="268" r:id="rId26"/>
    <p:sldId id="282" r:id="rId27"/>
    <p:sldId id="283" r:id="rId28"/>
    <p:sldId id="287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34" autoAdjust="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1EB60-54D5-4FC3-813F-C3A6AF8BDB98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16E88-8A0A-4725-8A40-76920BC774D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550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具体原因可以解释如下：</a:t>
            </a:r>
            <a:r>
              <a:rPr lang="en-US" altLang="zh-CN" dirty="0"/>
              <a:t>GAN</a:t>
            </a:r>
            <a:r>
              <a:rPr lang="zh-CN" altLang="en-US" dirty="0"/>
              <a:t>采用的是对抗训练的方式，</a:t>
            </a:r>
            <a:r>
              <a:rPr lang="en-US" altLang="zh-CN" dirty="0"/>
              <a:t>G</a:t>
            </a:r>
            <a:r>
              <a:rPr lang="zh-CN" altLang="en-US" dirty="0"/>
              <a:t>的梯度更新来自</a:t>
            </a:r>
            <a:r>
              <a:rPr lang="en-US" altLang="zh-CN" dirty="0"/>
              <a:t>D</a:t>
            </a:r>
            <a:r>
              <a:rPr lang="zh-CN" altLang="en-US" dirty="0"/>
              <a:t>，所以</a:t>
            </a:r>
            <a:r>
              <a:rPr lang="en-US" altLang="zh-CN" dirty="0"/>
              <a:t>G</a:t>
            </a:r>
            <a:r>
              <a:rPr lang="zh-CN" altLang="en-US" dirty="0"/>
              <a:t>生成的好不好，得看</a:t>
            </a:r>
            <a:r>
              <a:rPr lang="en-US" altLang="zh-CN" dirty="0"/>
              <a:t>D</a:t>
            </a:r>
            <a:r>
              <a:rPr lang="zh-CN" altLang="en-US" dirty="0"/>
              <a:t>怎么说。具体就是</a:t>
            </a:r>
            <a:r>
              <a:rPr lang="en-US" altLang="zh-CN" dirty="0"/>
              <a:t>G</a:t>
            </a:r>
            <a:r>
              <a:rPr lang="zh-CN" altLang="en-US" dirty="0"/>
              <a:t>生成一个样本，交给</a:t>
            </a:r>
            <a:r>
              <a:rPr lang="en-US" altLang="zh-CN" dirty="0"/>
              <a:t>D</a:t>
            </a:r>
            <a:r>
              <a:rPr lang="zh-CN" altLang="en-US" dirty="0"/>
              <a:t>去评判，</a:t>
            </a:r>
            <a:r>
              <a:rPr lang="en-US" altLang="zh-CN" dirty="0"/>
              <a:t>D</a:t>
            </a:r>
            <a:r>
              <a:rPr lang="zh-CN" altLang="en-US" dirty="0"/>
              <a:t>会输出生成的假样本是真样本的概率（</a:t>
            </a:r>
            <a:r>
              <a:rPr lang="en-US" altLang="zh-CN" dirty="0"/>
              <a:t>0-1</a:t>
            </a:r>
            <a:r>
              <a:rPr lang="zh-CN" altLang="en-US" dirty="0"/>
              <a:t>），相当于告诉</a:t>
            </a:r>
            <a:r>
              <a:rPr lang="en-US" altLang="zh-CN" dirty="0"/>
              <a:t>G</a:t>
            </a:r>
            <a:r>
              <a:rPr lang="zh-CN" altLang="en-US" dirty="0"/>
              <a:t>生成的样本有多大的真实性，</a:t>
            </a:r>
            <a:r>
              <a:rPr lang="en-US" altLang="zh-CN" dirty="0"/>
              <a:t>G</a:t>
            </a:r>
            <a:r>
              <a:rPr lang="zh-CN" altLang="en-US" dirty="0"/>
              <a:t>就会根据这个反馈不断改善自己，提高</a:t>
            </a:r>
            <a:r>
              <a:rPr lang="en-US" altLang="zh-CN" dirty="0"/>
              <a:t>D</a:t>
            </a:r>
            <a:r>
              <a:rPr lang="zh-CN" altLang="en-US" dirty="0"/>
              <a:t>输出的概率值。但是如果某一次</a:t>
            </a:r>
            <a:r>
              <a:rPr lang="en-US" altLang="zh-CN" dirty="0"/>
              <a:t>G</a:t>
            </a:r>
            <a:r>
              <a:rPr lang="zh-CN" altLang="en-US" dirty="0"/>
              <a:t>生成的样本可能并不是很真实，但是</a:t>
            </a:r>
            <a:r>
              <a:rPr lang="en-US" altLang="zh-CN" dirty="0"/>
              <a:t>D</a:t>
            </a:r>
            <a:r>
              <a:rPr lang="zh-CN" altLang="en-US" dirty="0"/>
              <a:t>给出了正确的评价，或者是</a:t>
            </a:r>
            <a:r>
              <a:rPr lang="en-US" altLang="zh-CN" dirty="0"/>
              <a:t>G</a:t>
            </a:r>
            <a:r>
              <a:rPr lang="zh-CN" altLang="en-US" dirty="0"/>
              <a:t>生成的结果中一些特征得到了</a:t>
            </a:r>
            <a:r>
              <a:rPr lang="en-US" altLang="zh-CN" dirty="0"/>
              <a:t>D</a:t>
            </a:r>
            <a:r>
              <a:rPr lang="zh-CN" altLang="en-US" dirty="0"/>
              <a:t>的认可，这时候</a:t>
            </a:r>
            <a:r>
              <a:rPr lang="en-US" altLang="zh-CN" dirty="0"/>
              <a:t>G</a:t>
            </a:r>
            <a:r>
              <a:rPr lang="zh-CN" altLang="en-US" dirty="0"/>
              <a:t>就会认为我输出的正确的，那么接下来我就这样输出肯定</a:t>
            </a:r>
            <a:r>
              <a:rPr lang="en-US" altLang="zh-CN" dirty="0"/>
              <a:t>D</a:t>
            </a:r>
            <a:r>
              <a:rPr lang="zh-CN" altLang="en-US" dirty="0"/>
              <a:t>还会给出比较高的评价，实际上</a:t>
            </a:r>
            <a:r>
              <a:rPr lang="en-US" altLang="zh-CN" dirty="0"/>
              <a:t>G</a:t>
            </a:r>
            <a:r>
              <a:rPr lang="zh-CN" altLang="en-US" dirty="0"/>
              <a:t>生成的并不怎么样，但是他们两个就这样自我欺骗下去了，导致最终生成结果缺失一些信息，特征不全。</a:t>
            </a:r>
          </a:p>
          <a:p>
            <a:r>
              <a:rPr lang="en-US" altLang="zh-CN" dirty="0"/>
              <a:t>———————————————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16E88-8A0A-4725-8A40-76920BC774D4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26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7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042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56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23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9506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5793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91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52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86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94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090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D82C1-DB80-46AE-8D42-85AA8492E352}" type="datetimeFigureOut">
              <a:rPr lang="zh-TW" altLang="en-US" smtClean="0"/>
              <a:t>2023/5/25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DA23-D0B7-40CA-9DC7-3F2E2AB934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" panose="020B0604020202020204" pitchFamily="34" charset="0"/>
                <a:cs typeface="Arial" panose="020B0604020202020204" pitchFamily="34" charset="0"/>
              </a:rPr>
              <a:t>GAN</a:t>
            </a:r>
            <a:r>
              <a:rPr lang="zh-TW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mtClean="0">
                <a:latin typeface="Arial" panose="020B0604020202020204" pitchFamily="34" charset="0"/>
                <a:cs typeface="Arial" panose="020B0604020202020204" pitchFamily="34" charset="0"/>
              </a:rPr>
              <a:t>vs DPM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Presenter :</a:t>
            </a:r>
            <a:r>
              <a:rPr lang="en-US" altLang="zh-TW" sz="2800" dirty="0"/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盧德晏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Advisor :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丁建均   教授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Date : 04/25, 2023</a:t>
            </a:r>
            <a:endParaRPr lang="zh-TW" altLang="en-US" sz="2800" dirty="0"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Generative Adversary Network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/>
              <a:lstStyle/>
              <a:p>
                <a:r>
                  <a:rPr lang="en-US" altLang="zh-TW" sz="2400" dirty="0"/>
                  <a:t>Training generator: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400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lim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d>
                          <m:dPr>
                            <m:ctrlPr>
                              <a:rPr lang="en-US" altLang="zh-TW" sz="24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altLang="zh-TW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z="2400" i="1" dirty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sz="2400" dirty="0" smtClean="0"/>
                          <m:t>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sz="2400" dirty="0" smtClean="0"/>
                          <m:t> 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altLang="zh-TW" sz="240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sz="2400" dirty="0" smtClean="0"/>
                          <m:t>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𝑑𝑎𝑡𝑎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𝑑𝑎𝑡𝑎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sz="2400" dirty="0" smtClean="0"/>
                          <m:t> </m:t>
                        </m:r>
                      </m:e>
                      <m:sub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𝑑𝑎𝑡𝑎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sz="2400" b="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4+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sz="2400" dirty="0" smtClean="0"/>
                          <m:t>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𝑑𝑎𝑡𝑎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𝑑𝑎𝑡𝑎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sz="2400" dirty="0" smtClean="0"/>
                          <m:t> 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𝑑𝑎𝑡𝑎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𝑔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num>
                                      <m:den>
                                        <m:r>
                                          <a:rPr lang="en-US" altLang="zh-TW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func>
                      </m:e>
                    </m:d>
                  </m:oMath>
                </a14:m>
                <a:endParaRPr lang="en-US" altLang="zh-TW" sz="2400" dirty="0"/>
              </a:p>
              <a:p>
                <a:pPr marL="0" indent="0">
                  <a:buNone/>
                </a:pPr>
                <a:r>
                  <a:rPr lang="en-US" altLang="zh-TW" sz="2400" dirty="0"/>
                  <a:t>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4+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𝑑𝑎𝑡𝑎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f>
                          <m:fPr>
                            <m:ctrlP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𝑑𝑎𝑡𝑎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4+2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674" t="-1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CC67FA9-A176-41A2-BD51-61A97E488196}"/>
                  </a:ext>
                </a:extLst>
              </p:cNvPr>
              <p:cNvSpPr txBox="1"/>
              <p:nvPr/>
            </p:nvSpPr>
            <p:spPr>
              <a:xfrm>
                <a:off x="763398" y="6149130"/>
                <a:ext cx="6978192" cy="3887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800" dirty="0">
                    <a:solidFill>
                      <a:srgbClr val="FF0000"/>
                    </a:solidFill>
                  </a:rPr>
                  <a:t>Bound :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</a:rPr>
                  <a:t>  ,  where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1800" dirty="0">
                    <a:solidFill>
                      <a:srgbClr val="FF0000"/>
                    </a:solidFill>
                  </a:rPr>
                  <a:t> is the base of logarithm</a:t>
                </a:r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4CC67FA9-A176-41A2-BD51-61A97E488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98" y="6149130"/>
                <a:ext cx="6978192" cy="388761"/>
              </a:xfrm>
              <a:prstGeom prst="rect">
                <a:avLst/>
              </a:prstGeom>
              <a:blipFill>
                <a:blip r:embed="rId3"/>
                <a:stretch>
                  <a:fillRect l="-524" t="-7937" b="-222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24399DA0-97E0-405A-889B-A85934C0DCAE}"/>
              </a:ext>
            </a:extLst>
          </p:cNvPr>
          <p:cNvSpPr txBox="1"/>
          <p:nvPr/>
        </p:nvSpPr>
        <p:spPr>
          <a:xfrm>
            <a:off x="11511124" y="206585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ECEA673-849C-4D6C-9670-8309747F9340}"/>
              </a:ext>
            </a:extLst>
          </p:cNvPr>
          <p:cNvSpPr txBox="1"/>
          <p:nvPr/>
        </p:nvSpPr>
        <p:spPr>
          <a:xfrm>
            <a:off x="11511124" y="283629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C7FCF26-F146-40B0-9A95-F077ED68BF6B}"/>
              </a:ext>
            </a:extLst>
          </p:cNvPr>
          <p:cNvSpPr txBox="1"/>
          <p:nvPr/>
        </p:nvSpPr>
        <p:spPr>
          <a:xfrm>
            <a:off x="11511124" y="352394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8602353-ECA0-4BC8-A049-2DE43E791EBD}"/>
              </a:ext>
            </a:extLst>
          </p:cNvPr>
          <p:cNvSpPr txBox="1"/>
          <p:nvPr/>
        </p:nvSpPr>
        <p:spPr>
          <a:xfrm>
            <a:off x="11511124" y="481376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(4)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ED0E50A-A3D3-4764-9DCF-007F86DDEFD2}"/>
              </a:ext>
            </a:extLst>
          </p:cNvPr>
          <p:cNvSpPr txBox="1"/>
          <p:nvPr/>
        </p:nvSpPr>
        <p:spPr>
          <a:xfrm>
            <a:off x="11511124" y="553691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126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Generative Adversary Network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271" y="1114426"/>
            <a:ext cx="11860604" cy="5514974"/>
          </a:xfrm>
        </p:spPr>
        <p:txBody>
          <a:bodyPr/>
          <a:lstStyle/>
          <a:p>
            <a:r>
              <a:rPr lang="en-US" altLang="zh-TW" dirty="0"/>
              <a:t>Some limitations for GAN :</a:t>
            </a:r>
          </a:p>
          <a:p>
            <a:pPr lvl="1"/>
            <a:r>
              <a:rPr lang="en-US" altLang="zh-TW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Vanishing gradient issue due to which the generator training might fail</a:t>
            </a:r>
          </a:p>
          <a:p>
            <a:pPr lvl="1"/>
            <a:r>
              <a:rPr lang="en-US" altLang="zh-TW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 collapse where the generator might repeatedly create the same output</a:t>
            </a:r>
          </a:p>
          <a:p>
            <a:pPr lvl="1"/>
            <a:r>
              <a:rPr lang="en-US" altLang="zh-TW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Failure to converge due to which the discriminator feedback can get less meaningful to the generator thus impacting its quality</a:t>
            </a:r>
          </a:p>
          <a:p>
            <a:pPr marL="457200" lvl="1" indent="0">
              <a:buNone/>
            </a:pP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80AFED2-1979-4F59-9CB4-9638DDF9ACE0}"/>
                  </a:ext>
                </a:extLst>
              </p:cNvPr>
              <p:cNvSpPr txBox="1"/>
              <p:nvPr/>
            </p:nvSpPr>
            <p:spPr>
              <a:xfrm>
                <a:off x="20859" y="3653805"/>
                <a:ext cx="7610738" cy="32644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TW" sz="2000" dirty="0"/>
                  <a:t>Why do the gradient of GAN vanish during the training ? 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zh-TW" sz="2000" dirty="0"/>
                  <a:t>Jensen–Shannon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lvl="1"/>
                <a:r>
                  <a:rPr lang="en-US" altLang="zh-TW" dirty="0"/>
                  <a:t>Definition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TW" dirty="0"/>
                  <a:t> , where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marL="742950" lvl="1" indent="-285750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TW" dirty="0"/>
              </a:p>
              <a:p>
                <a:pPr marL="742950" lvl="1" indent="-285750">
                  <a:buFont typeface="Wingdings" panose="05000000000000000000" pitchFamily="2" charset="2"/>
                  <a:buChar char="à"/>
                </a:pPr>
                <a:r>
                  <a:rPr lang="en-US" altLang="zh-TW" dirty="0"/>
                  <a:t>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≥5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altLang="zh-TW" dirty="0"/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      When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&lt;5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b="0" i="0" smtClean="0"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altLang="zh-TW" dirty="0"/>
                  <a:t> 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∈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ℝ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𝑐𝑜𝑛𝑠𝑡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>
                    <a:sym typeface="Wingdings" panose="05000000000000000000" pitchFamily="2" charset="2"/>
                  </a:rPr>
                  <a:t>  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𝛻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pPr lvl="1"/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580AFED2-1979-4F59-9CB4-9638DDF9A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" y="3653805"/>
                <a:ext cx="7610738" cy="3264420"/>
              </a:xfrm>
              <a:prstGeom prst="rect">
                <a:avLst/>
              </a:prstGeom>
              <a:blipFill>
                <a:blip r:embed="rId3"/>
                <a:stretch>
                  <a:fillRect l="-721" t="-9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0F843D77-E04F-44B5-9FF6-7431A230EB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206" y="3138959"/>
            <a:ext cx="4465523" cy="329634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A468192B-7DA8-44C4-8A91-27380CFAE272}"/>
              </a:ext>
            </a:extLst>
          </p:cNvPr>
          <p:cNvSpPr/>
          <p:nvPr/>
        </p:nvSpPr>
        <p:spPr>
          <a:xfrm>
            <a:off x="10299967" y="3632728"/>
            <a:ext cx="190123" cy="21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BF7B6B4-C4F4-4203-A0BB-19093B8CDD98}"/>
              </a:ext>
            </a:extLst>
          </p:cNvPr>
          <p:cNvSpPr/>
          <p:nvPr/>
        </p:nvSpPr>
        <p:spPr>
          <a:xfrm>
            <a:off x="8646059" y="3653805"/>
            <a:ext cx="190123" cy="218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576CEA4-71A9-4608-98D0-1685E1A342EC}"/>
                  </a:ext>
                </a:extLst>
              </p:cNvPr>
              <p:cNvSpPr txBox="1"/>
              <p:nvPr/>
            </p:nvSpPr>
            <p:spPr>
              <a:xfrm>
                <a:off x="8300740" y="3502581"/>
                <a:ext cx="690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576CEA4-71A9-4608-98D0-1685E1A34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740" y="3502581"/>
                <a:ext cx="69063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A59C942-B7CB-4CC4-A20F-184A9B96D353}"/>
                  </a:ext>
                </a:extLst>
              </p:cNvPr>
              <p:cNvSpPr txBox="1"/>
              <p:nvPr/>
            </p:nvSpPr>
            <p:spPr>
              <a:xfrm>
                <a:off x="9954648" y="3498786"/>
                <a:ext cx="6916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A59C942-B7CB-4CC4-A20F-184A9B96D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648" y="3498786"/>
                <a:ext cx="691600" cy="369332"/>
              </a:xfrm>
              <a:prstGeom prst="rect">
                <a:avLst/>
              </a:prstGeom>
              <a:blipFill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>
            <a:extLst>
              <a:ext uri="{FF2B5EF4-FFF2-40B4-BE49-F238E27FC236}">
                <a16:creationId xmlns:a16="http://schemas.microsoft.com/office/drawing/2014/main" id="{165B9405-9345-452F-AF12-738E902E4DFC}"/>
              </a:ext>
            </a:extLst>
          </p:cNvPr>
          <p:cNvSpPr txBox="1"/>
          <p:nvPr/>
        </p:nvSpPr>
        <p:spPr>
          <a:xfrm>
            <a:off x="4581053" y="6260068"/>
            <a:ext cx="19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Vanishing gradient</a:t>
            </a:r>
            <a:endParaRPr lang="zh-TW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0" y="1944484"/>
            <a:ext cx="9753600" cy="2387600"/>
          </a:xfrm>
        </p:spPr>
        <p:txBody>
          <a:bodyPr/>
          <a:lstStyle/>
          <a:p>
            <a:r>
              <a:rPr lang="en-US" altLang="zh-TW" dirty="0"/>
              <a:t>Diffusion Probabilistic Models (DPM)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94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36526"/>
            <a:ext cx="10515600" cy="73025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1475" y="1076325"/>
            <a:ext cx="11525250" cy="5100638"/>
          </a:xfrm>
        </p:spPr>
        <p:txBody>
          <a:bodyPr/>
          <a:lstStyle/>
          <a:p>
            <a:r>
              <a:rPr lang="en-US" altLang="zh-TW" dirty="0"/>
              <a:t>Diffusion Probabilistic Models (DPM):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09650" y="2714625"/>
            <a:ext cx="609600" cy="17811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2724150" y="2714625"/>
            <a:ext cx="609600" cy="17811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448174" y="2714624"/>
            <a:ext cx="609600" cy="17811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0210800" y="2714624"/>
            <a:ext cx="609600" cy="17811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53389" y="3343601"/>
                <a:ext cx="722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9" y="3343601"/>
                <a:ext cx="72212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705100" y="3343601"/>
                <a:ext cx="7138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100" y="3343601"/>
                <a:ext cx="71385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448174" y="3343601"/>
                <a:ext cx="7221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m:rPr>
                              <m:nor/>
                            </m:rPr>
                            <a:rPr lang="zh-TW" altLang="en-US" sz="2800" dirty="0"/>
                            <m:t> 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174" y="3343601"/>
                <a:ext cx="72212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0285221" y="3343601"/>
                <a:ext cx="4523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221" y="3343601"/>
                <a:ext cx="45236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單箭頭接點 12"/>
          <p:cNvCxnSpPr/>
          <p:nvPr/>
        </p:nvCxnSpPr>
        <p:spPr>
          <a:xfrm>
            <a:off x="1619250" y="3343601"/>
            <a:ext cx="1104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333750" y="3334402"/>
            <a:ext cx="11049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057774" y="3334402"/>
            <a:ext cx="19050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8305799" y="3334402"/>
            <a:ext cx="190500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218948" y="3103569"/>
                <a:ext cx="830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48" y="3103569"/>
                <a:ext cx="830677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218948" y="3866821"/>
                <a:ext cx="8306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b="1" i="1" smtClean="0">
                          <a:latin typeface="Cambria Math" panose="02040503050406030204" pitchFamily="18" charset="0"/>
                        </a:rPr>
                        <m:t>⋯⋯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8948" y="3866821"/>
                <a:ext cx="83067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單箭頭接點 21"/>
          <p:cNvCxnSpPr/>
          <p:nvPr/>
        </p:nvCxnSpPr>
        <p:spPr>
          <a:xfrm>
            <a:off x="8191497" y="4097653"/>
            <a:ext cx="1905001" cy="0"/>
          </a:xfrm>
          <a:prstGeom prst="straightConnector1">
            <a:avLst/>
          </a:prstGeom>
          <a:ln w="38100">
            <a:prstDash val="sysDot"/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>
            <a:off x="4972047" y="4097653"/>
            <a:ext cx="1905001" cy="0"/>
          </a:xfrm>
          <a:prstGeom prst="straightConnector1">
            <a:avLst/>
          </a:prstGeom>
          <a:ln w="38100">
            <a:prstDash val="sysDot"/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>
            <a:off x="3219450" y="4097653"/>
            <a:ext cx="1104900" cy="0"/>
          </a:xfrm>
          <a:prstGeom prst="straightConnector1">
            <a:avLst/>
          </a:prstGeom>
          <a:ln w="38100">
            <a:prstDash val="sysDash"/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>
            <a:off x="1466850" y="4097653"/>
            <a:ext cx="1104900" cy="0"/>
          </a:xfrm>
          <a:prstGeom prst="straightConnector1">
            <a:avLst/>
          </a:prstGeom>
          <a:ln w="38100">
            <a:prstDash val="sysDash"/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6753225" y="2438400"/>
            <a:ext cx="2020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Forward diffusion</a:t>
            </a:r>
            <a:endParaRPr lang="zh-TW" altLang="en-US" sz="2000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6753225" y="4495799"/>
            <a:ext cx="1972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Reverse diffusion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953389" y="2131813"/>
                <a:ext cx="7897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89" y="2131813"/>
                <a:ext cx="789703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/>
              <p:cNvSpPr txBox="1"/>
              <p:nvPr/>
            </p:nvSpPr>
            <p:spPr>
              <a:xfrm>
                <a:off x="914400" y="4705349"/>
                <a:ext cx="7887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0" name="文字方塊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705349"/>
                <a:ext cx="788742" cy="369332"/>
              </a:xfrm>
              <a:prstGeom prst="rect">
                <a:avLst/>
              </a:prstGeom>
              <a:blipFill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80B17743-EF9C-45B4-B973-81CB905455AF}"/>
              </a:ext>
            </a:extLst>
          </p:cNvPr>
          <p:cNvCxnSpPr>
            <a:cxnSpLocks/>
          </p:cNvCxnSpPr>
          <p:nvPr/>
        </p:nvCxnSpPr>
        <p:spPr>
          <a:xfrm>
            <a:off x="2118511" y="2227152"/>
            <a:ext cx="0" cy="876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:a16="http://schemas.microsoft.com/office/drawing/2014/main" id="{A5A31D79-1BAA-4692-882B-0B5CCD835CD7}"/>
              </a:ext>
            </a:extLst>
          </p:cNvPr>
          <p:cNvCxnSpPr>
            <a:cxnSpLocks/>
          </p:cNvCxnSpPr>
          <p:nvPr/>
        </p:nvCxnSpPr>
        <p:spPr>
          <a:xfrm>
            <a:off x="3819054" y="2227152"/>
            <a:ext cx="0" cy="8764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A84CC476-40D6-4CC6-BFA8-D530F0E4CB0B}"/>
              </a:ext>
            </a:extLst>
          </p:cNvPr>
          <p:cNvCxnSpPr>
            <a:cxnSpLocks/>
          </p:cNvCxnSpPr>
          <p:nvPr/>
        </p:nvCxnSpPr>
        <p:spPr>
          <a:xfrm>
            <a:off x="5872682" y="2227152"/>
            <a:ext cx="0" cy="83895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單箭頭接點 32">
            <a:extLst>
              <a:ext uri="{FF2B5EF4-FFF2-40B4-BE49-F238E27FC236}">
                <a16:creationId xmlns:a16="http://schemas.microsoft.com/office/drawing/2014/main" id="{02A7568E-B9F2-41DB-81A6-E2151AB25761}"/>
              </a:ext>
            </a:extLst>
          </p:cNvPr>
          <p:cNvCxnSpPr>
            <a:cxnSpLocks/>
          </p:cNvCxnSpPr>
          <p:nvPr/>
        </p:nvCxnSpPr>
        <p:spPr>
          <a:xfrm>
            <a:off x="9266223" y="2227152"/>
            <a:ext cx="0" cy="8715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B3048C9-8AA4-4803-886F-64EC6FA8FEE1}"/>
              </a:ext>
            </a:extLst>
          </p:cNvPr>
          <p:cNvSpPr txBox="1"/>
          <p:nvPr/>
        </p:nvSpPr>
        <p:spPr>
          <a:xfrm>
            <a:off x="1858093" y="179704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Noise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D6AA0FA2-F692-44A9-AFAE-58FE36F5F092}"/>
              </a:ext>
            </a:extLst>
          </p:cNvPr>
          <p:cNvSpPr txBox="1"/>
          <p:nvPr/>
        </p:nvSpPr>
        <p:spPr>
          <a:xfrm>
            <a:off x="3529371" y="1797041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Noise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F4E2CED8-5EC6-4CF2-A3DC-9737728FD5DE}"/>
              </a:ext>
            </a:extLst>
          </p:cNvPr>
          <p:cNvSpPr txBox="1"/>
          <p:nvPr/>
        </p:nvSpPr>
        <p:spPr>
          <a:xfrm>
            <a:off x="5499951" y="1814146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Noise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3CE18BE2-8444-42D9-9295-4C4B33E6E5DA}"/>
              </a:ext>
            </a:extLst>
          </p:cNvPr>
          <p:cNvSpPr txBox="1"/>
          <p:nvPr/>
        </p:nvSpPr>
        <p:spPr>
          <a:xfrm>
            <a:off x="8901470" y="1791373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Noise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41" name="直線單箭頭接點 40">
            <a:extLst>
              <a:ext uri="{FF2B5EF4-FFF2-40B4-BE49-F238E27FC236}">
                <a16:creationId xmlns:a16="http://schemas.microsoft.com/office/drawing/2014/main" id="{9D69D093-6C14-410C-A606-66C92C34DFBE}"/>
              </a:ext>
            </a:extLst>
          </p:cNvPr>
          <p:cNvCxnSpPr>
            <a:cxnSpLocks/>
          </p:cNvCxnSpPr>
          <p:nvPr/>
        </p:nvCxnSpPr>
        <p:spPr>
          <a:xfrm flipV="1">
            <a:off x="9266223" y="4255129"/>
            <a:ext cx="0" cy="7152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>
            <a:extLst>
              <a:ext uri="{FF2B5EF4-FFF2-40B4-BE49-F238E27FC236}">
                <a16:creationId xmlns:a16="http://schemas.microsoft.com/office/drawing/2014/main" id="{031B71A6-F50E-4768-80C5-56700BC9EF41}"/>
              </a:ext>
            </a:extLst>
          </p:cNvPr>
          <p:cNvCxnSpPr>
            <a:cxnSpLocks/>
          </p:cNvCxnSpPr>
          <p:nvPr/>
        </p:nvCxnSpPr>
        <p:spPr>
          <a:xfrm flipV="1">
            <a:off x="5924547" y="4255128"/>
            <a:ext cx="0" cy="7152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3CA23A3D-44B1-4F64-B4BF-37AE8258AC34}"/>
              </a:ext>
            </a:extLst>
          </p:cNvPr>
          <p:cNvCxnSpPr>
            <a:cxnSpLocks/>
          </p:cNvCxnSpPr>
          <p:nvPr/>
        </p:nvCxnSpPr>
        <p:spPr>
          <a:xfrm flipV="1">
            <a:off x="3819054" y="4255128"/>
            <a:ext cx="0" cy="7152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單箭頭接點 44">
            <a:extLst>
              <a:ext uri="{FF2B5EF4-FFF2-40B4-BE49-F238E27FC236}">
                <a16:creationId xmlns:a16="http://schemas.microsoft.com/office/drawing/2014/main" id="{B6595F2E-6BA9-4954-99BE-94757ECA2A4A}"/>
              </a:ext>
            </a:extLst>
          </p:cNvPr>
          <p:cNvCxnSpPr>
            <a:cxnSpLocks/>
          </p:cNvCxnSpPr>
          <p:nvPr/>
        </p:nvCxnSpPr>
        <p:spPr>
          <a:xfrm flipV="1">
            <a:off x="2118511" y="4255128"/>
            <a:ext cx="0" cy="71522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文字方塊 45">
            <a:extLst>
              <a:ext uri="{FF2B5EF4-FFF2-40B4-BE49-F238E27FC236}">
                <a16:creationId xmlns:a16="http://schemas.microsoft.com/office/drawing/2014/main" id="{9F09C85E-8AC0-46FE-8D62-ACFF608161DF}"/>
              </a:ext>
            </a:extLst>
          </p:cNvPr>
          <p:cNvSpPr txBox="1"/>
          <p:nvPr/>
        </p:nvSpPr>
        <p:spPr>
          <a:xfrm>
            <a:off x="8901470" y="5075685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denoise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6863EDFC-830D-4AE7-8220-97C6383393DB}"/>
              </a:ext>
            </a:extLst>
          </p:cNvPr>
          <p:cNvSpPr txBox="1"/>
          <p:nvPr/>
        </p:nvSpPr>
        <p:spPr>
          <a:xfrm>
            <a:off x="3364751" y="504473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denoise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:a16="http://schemas.microsoft.com/office/drawing/2014/main" id="{F3A798D2-AC11-460B-82D9-EBEC3B181F2D}"/>
              </a:ext>
            </a:extLst>
          </p:cNvPr>
          <p:cNvSpPr txBox="1"/>
          <p:nvPr/>
        </p:nvSpPr>
        <p:spPr>
          <a:xfrm>
            <a:off x="5499951" y="5068397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denoise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E8C4C80C-6768-4A3F-881B-1F3B971AFD73}"/>
              </a:ext>
            </a:extLst>
          </p:cNvPr>
          <p:cNvSpPr txBox="1"/>
          <p:nvPr/>
        </p:nvSpPr>
        <p:spPr>
          <a:xfrm>
            <a:off x="1753095" y="501965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denoise</a:t>
            </a:r>
            <a:endParaRPr lang="zh-TW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6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499" y="1114426"/>
            <a:ext cx="11763375" cy="5514974"/>
          </a:xfrm>
        </p:spPr>
        <p:txBody>
          <a:bodyPr/>
          <a:lstStyle/>
          <a:p>
            <a:r>
              <a:rPr lang="en-US" altLang="zh-TW" dirty="0"/>
              <a:t>Forward diffusion</a:t>
            </a:r>
            <a:r>
              <a:rPr lang="zh-TW" altLang="en-US" dirty="0"/>
              <a:t> </a:t>
            </a:r>
            <a:r>
              <a:rPr lang="en-US" altLang="zh-TW" dirty="0"/>
              <a:t>: add noise to the image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E1DDFB8-6BF2-4F94-9271-90BA4BCAF493}"/>
                  </a:ext>
                </a:extLst>
              </p:cNvPr>
              <p:cNvSpPr txBox="1"/>
              <p:nvPr/>
            </p:nvSpPr>
            <p:spPr>
              <a:xfrm>
                <a:off x="1426128" y="4429387"/>
                <a:ext cx="8855309" cy="20917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;  </m:t>
                          </m:r>
                          <m:rad>
                            <m:radPr>
                              <m:degHide m:val="on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  ,  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 altLang="zh-TW" dirty="0"/>
              </a:p>
              <a:p>
                <a:endParaRPr lang="en-US" altLang="zh-TW" dirty="0"/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TW" dirty="0"/>
                  <a:t>Notations: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:r>
                  <a:rPr lang="en-US" altLang="zh-TW" dirty="0"/>
                  <a:t>t : time step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(from 0 to T)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a data sampled from the real data distribution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)</a:t>
                </a:r>
                <a:endParaRPr lang="en-US" altLang="zh-TW" dirty="0"/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variance schedule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𝑠𝑚𝑎𝑙𝑙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𝑛𝑢𝑚𝑏𝑒𝑟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𝑙𝑎𝑟𝑔𝑒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𝑛𝑢𝑚𝑏𝑒𝑟</m:t>
                    </m:r>
                  </m:oMath>
                </a14:m>
                <a:r>
                  <a:rPr lang="en-US" altLang="zh-TW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742950" lvl="1" indent="-28575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altLang="zh-TW" dirty="0"/>
                  <a:t> : Identity matrix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E1DDFB8-6BF2-4F94-9271-90BA4BCAF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128" y="4429387"/>
                <a:ext cx="8855309" cy="2091791"/>
              </a:xfrm>
              <a:prstGeom prst="rect">
                <a:avLst/>
              </a:prstGeom>
              <a:blipFill>
                <a:blip r:embed="rId2"/>
                <a:stretch>
                  <a:fillRect l="-482" b="-37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圖片 10">
            <a:extLst>
              <a:ext uri="{FF2B5EF4-FFF2-40B4-BE49-F238E27FC236}">
                <a16:creationId xmlns:a16="http://schemas.microsoft.com/office/drawing/2014/main" id="{DDEA626C-5E0E-468F-A189-70DAE4871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92" y="1884939"/>
            <a:ext cx="10089215" cy="188171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5275BC34-BDC8-47DF-ABB4-F6733E023ADD}"/>
              </a:ext>
            </a:extLst>
          </p:cNvPr>
          <p:cNvSpPr/>
          <p:nvPr/>
        </p:nvSpPr>
        <p:spPr>
          <a:xfrm>
            <a:off x="3470415" y="4429385"/>
            <a:ext cx="1166069" cy="4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CBB5590-128E-4FA1-9D2A-5CAF536209DC}"/>
              </a:ext>
            </a:extLst>
          </p:cNvPr>
          <p:cNvSpPr/>
          <p:nvPr/>
        </p:nvSpPr>
        <p:spPr>
          <a:xfrm>
            <a:off x="5213523" y="4429385"/>
            <a:ext cx="374754" cy="4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B29984F2-8D08-4744-B9F5-A3F1E80587A8}"/>
              </a:ext>
            </a:extLst>
          </p:cNvPr>
          <p:cNvSpPr/>
          <p:nvPr/>
        </p:nvSpPr>
        <p:spPr>
          <a:xfrm>
            <a:off x="5777145" y="4429385"/>
            <a:ext cx="1294701" cy="4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E0AD639-B436-4F0C-83C4-EF8D22D7651E}"/>
              </a:ext>
            </a:extLst>
          </p:cNvPr>
          <p:cNvSpPr/>
          <p:nvPr/>
        </p:nvSpPr>
        <p:spPr>
          <a:xfrm>
            <a:off x="7516200" y="4439172"/>
            <a:ext cx="486897" cy="478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F59B2EF-40D9-4EAD-9DDD-61B07BC04C38}"/>
              </a:ext>
            </a:extLst>
          </p:cNvPr>
          <p:cNvSpPr txBox="1"/>
          <p:nvPr/>
        </p:nvSpPr>
        <p:spPr>
          <a:xfrm>
            <a:off x="3290451" y="3836410"/>
            <a:ext cx="1525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</a:rPr>
              <a:t>Distribution of the</a:t>
            </a:r>
          </a:p>
          <a:p>
            <a:pPr algn="ctr"/>
            <a:r>
              <a:rPr lang="en-US" altLang="zh-TW" sz="1400" dirty="0">
                <a:solidFill>
                  <a:srgbClr val="FF0000"/>
                </a:solidFill>
              </a:rPr>
              <a:t>noised images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4DDE9D4-8DCB-4FE4-8F85-A2B9F695F04E}"/>
              </a:ext>
            </a:extLst>
          </p:cNvPr>
          <p:cNvSpPr txBox="1"/>
          <p:nvPr/>
        </p:nvSpPr>
        <p:spPr>
          <a:xfrm>
            <a:off x="4987500" y="3952313"/>
            <a:ext cx="708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400" dirty="0">
                <a:solidFill>
                  <a:srgbClr val="FF0000"/>
                </a:solidFill>
              </a:rPr>
              <a:t>Output</a:t>
            </a:r>
            <a:endParaRPr lang="zh-TW" alt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5CB122C-2E23-4BBF-84AE-75E042A7546A}"/>
                  </a:ext>
                </a:extLst>
              </p:cNvPr>
              <p:cNvSpPr txBox="1"/>
              <p:nvPr/>
            </p:nvSpPr>
            <p:spPr>
              <a:xfrm>
                <a:off x="6087658" y="3935954"/>
                <a:ext cx="8159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400" dirty="0">
                    <a:solidFill>
                      <a:srgbClr val="FF0000"/>
                    </a:solidFill>
                  </a:rPr>
                  <a:t>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D5CB122C-2E23-4BBF-84AE-75E042A754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658" y="3935954"/>
                <a:ext cx="815993" cy="307777"/>
              </a:xfrm>
              <a:prstGeom prst="rect">
                <a:avLst/>
              </a:prstGeom>
              <a:blipFill>
                <a:blip r:embed="rId4"/>
                <a:stretch>
                  <a:fillRect l="-2256" t="-4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9A19AC9-A156-4474-A014-28E077E822DB}"/>
                  </a:ext>
                </a:extLst>
              </p:cNvPr>
              <p:cNvSpPr txBox="1"/>
              <p:nvPr/>
            </p:nvSpPr>
            <p:spPr>
              <a:xfrm>
                <a:off x="7273158" y="3952313"/>
                <a:ext cx="10207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400" dirty="0">
                    <a:solidFill>
                      <a:srgbClr val="FF0000"/>
                    </a:solidFill>
                  </a:rPr>
                  <a:t>Variance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altLang="zh-TW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zh-TW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B9A19AC9-A156-4474-A014-28E077E82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3158" y="3952313"/>
                <a:ext cx="1020792" cy="307777"/>
              </a:xfrm>
              <a:prstGeom prst="rect">
                <a:avLst/>
              </a:prstGeom>
              <a:blipFill>
                <a:blip r:embed="rId5"/>
                <a:stretch>
                  <a:fillRect l="-1786" t="-1961" b="-196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23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/>
              <a:lstStyle/>
              <a:p>
                <a:r>
                  <a:rPr lang="en-US" altLang="zh-TW" dirty="0"/>
                  <a:t>Closed-Form Formula 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rad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rad>
                    <m:r>
                      <a:rPr lang="zh-TW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r>
                  <a:rPr lang="en-US" altLang="zh-TW" dirty="0"/>
                  <a:t>Reparameterization trick :</a:t>
                </a:r>
              </a:p>
              <a:p>
                <a:pPr lvl="1"/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dirty="0"/>
                  <a:t> and </a:t>
                </a:r>
                <a:r>
                  <a:rPr lang="en-US" altLang="zh-TW" dirty="0" err="1"/>
                  <a:t>i.i.d</a:t>
                </a:r>
                <a:r>
                  <a:rPr lang="en-US" altLang="zh-TW" dirty="0"/>
                  <a:t>.,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𝐶𝑜𝑣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  , 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If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TW" alt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r>
                  <a:rPr lang="en-US" altLang="zh-TW" dirty="0"/>
                  <a:t> , then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zh-TW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altLang="zh-TW" dirty="0"/>
                  <a:t> , where </a:t>
                </a:r>
                <a14:m>
                  <m:oMath xmlns:m="http://schemas.openxmlformats.org/officeDocument/2006/math">
                    <m:r>
                      <a:rPr lang="zh-TW" altLang="en-US" b="1" i="1">
                        <a:latin typeface="Cambria Math" panose="02040503050406030204" pitchFamily="18" charset="0"/>
                      </a:rPr>
                      <m:t>𝜺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Mean vector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zh-TW" alt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zh-TW" alt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altLang="zh-TW" dirty="0"/>
              </a:p>
              <a:p>
                <a:pPr lvl="1"/>
                <a:r>
                  <a:rPr lang="en-US" altLang="zh-TW" dirty="0"/>
                  <a:t>Variance matrix: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zh-TW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𝑰</m:t>
                    </m:r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933" t="-18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215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;  </m:t>
                        </m:r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  , 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EDBF6F0-FB6D-4D6F-9F35-2B9B75475225}"/>
                  </a:ext>
                </a:extLst>
              </p:cNvPr>
              <p:cNvSpPr txBox="1"/>
              <p:nvPr/>
            </p:nvSpPr>
            <p:spPr>
              <a:xfrm>
                <a:off x="633819" y="4917597"/>
                <a:ext cx="9157572" cy="1767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i="1" dirty="0" smtClean="0">
                    <a:solidFill>
                      <a:srgbClr val="2929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  <a:r>
                  <a:rPr lang="en-US" altLang="zh-TW" b="0" i="1" dirty="0" smtClean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ll the </a:t>
                </a:r>
                <a:r>
                  <a:rPr lang="en-US" altLang="zh-TW" b="1" i="1" dirty="0" smtClean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ε</a:t>
                </a:r>
                <a:r>
                  <a:rPr lang="en-US" altLang="zh-TW" b="0" i="1" dirty="0" smtClean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are </a:t>
                </a:r>
                <a:r>
                  <a:rPr lang="en-US" altLang="zh-TW" b="0" i="1" dirty="0" err="1" smtClean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i.i.d</a:t>
                </a:r>
                <a:r>
                  <a:rPr lang="en-US" altLang="zh-TW" b="0" i="1" dirty="0" smtClean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 (independent and identically distributed) standard normal random variables</a:t>
                </a:r>
                <a:endParaRPr lang="en-US" altLang="zh-TW" i="1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zh-TW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̅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𝑰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8EDBF6F0-FB6D-4D6F-9F35-2B9B75475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19" y="4917597"/>
                <a:ext cx="9157572" cy="1767407"/>
              </a:xfrm>
              <a:prstGeom prst="rect">
                <a:avLst/>
              </a:prstGeom>
              <a:blipFill>
                <a:blip r:embed="rId3"/>
                <a:stretch>
                  <a:fillRect l="-466" t="-2069" b="-3793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群組 12">
            <a:extLst>
              <a:ext uri="{FF2B5EF4-FFF2-40B4-BE49-F238E27FC236}">
                <a16:creationId xmlns:a16="http://schemas.microsoft.com/office/drawing/2014/main" id="{71A95EE1-C640-4E29-9EDD-880B38DFA490}"/>
              </a:ext>
            </a:extLst>
          </p:cNvPr>
          <p:cNvGrpSpPr/>
          <p:nvPr/>
        </p:nvGrpSpPr>
        <p:grpSpPr>
          <a:xfrm>
            <a:off x="436227" y="1914852"/>
            <a:ext cx="10033233" cy="3002745"/>
            <a:chOff x="427838" y="2080468"/>
            <a:chExt cx="10033233" cy="300274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7E9735AD-3F7C-4AD9-967D-37A2739F70F8}"/>
                    </a:ext>
                  </a:extLst>
                </p:cNvPr>
                <p:cNvSpPr txBox="1"/>
                <p:nvPr/>
              </p:nvSpPr>
              <p:spPr>
                <a:xfrm>
                  <a:off x="427838" y="2080468"/>
                  <a:ext cx="10033233" cy="30027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altLang="zh-TW" dirty="0"/>
                    <a:t>   </a:t>
                  </a:r>
                </a:p>
                <a:p>
                  <a:r>
                    <a:rPr lang="en-US" altLang="zh-TW" dirty="0"/>
                    <a:t>    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altLang="zh-TW" dirty="0"/>
                </a:p>
                <a:p>
                  <a:r>
                    <a:rPr lang="en-US" altLang="zh-TW" dirty="0"/>
                    <a:t>    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rad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d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altLang="zh-TW" dirty="0"/>
                </a:p>
                <a:p>
                  <a:r>
                    <a:rPr lang="en-US" altLang="zh-TW" dirty="0"/>
                    <a:t>    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altLang="zh-TW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rad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a14:m>
                  <a:endParaRPr lang="en-US" altLang="zh-TW" dirty="0"/>
                </a:p>
                <a:p>
                  <a:r>
                    <a:rPr lang="en-US" altLang="zh-TW" dirty="0"/>
                    <a:t>    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−2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rad>
                      <m:acc>
                        <m:accPr>
                          <m:chr m:val="̅"/>
                          <m:ctrlP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</m:e>
                      </m:acc>
                    </m:oMath>
                  </a14:m>
                  <a:endParaRPr lang="en-US" altLang="zh-TW" dirty="0"/>
                </a:p>
                <a:p>
                  <a:r>
                    <a:rPr lang="en-US" altLang="zh-TW" dirty="0"/>
                    <a:t>    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</a14:m>
                  <a:endParaRPr lang="en-US" altLang="zh-TW" b="0" dirty="0"/>
                </a:p>
                <a:p>
                  <a:r>
                    <a:rPr lang="zh-TW" altLang="en-US" dirty="0"/>
                    <a:t>    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rad>
                      <m:r>
                        <a:rPr lang="zh-TW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a14:m>
                  <a:endParaRPr lang="en-US" altLang="zh-TW" dirty="0"/>
                </a:p>
                <a:p>
                  <a:r>
                    <a:rPr lang="en-US" altLang="zh-TW" dirty="0"/>
                    <a:t>     </a:t>
                  </a:r>
                  <a14:m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rad>
                      <m:sSub>
                        <m:sSub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̅"/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rad>
                      <m:r>
                        <a:rPr lang="zh-TW" alt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a14:m>
                  <a:endParaRPr lang="en-US" altLang="zh-TW" dirty="0"/>
                </a:p>
                <a:p>
                  <a:endParaRPr lang="zh-TW" altLang="en-US" dirty="0"/>
                </a:p>
              </p:txBody>
            </p:sp>
          </mc:Choice>
          <mc:Fallback xmlns="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7E9735AD-3F7C-4AD9-967D-37A2739F70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38" y="2080468"/>
                  <a:ext cx="10033233" cy="30027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6640D493-A90B-4409-ABDB-198D34E33785}"/>
                </a:ext>
              </a:extLst>
            </p:cNvPr>
            <p:cNvSpPr txBox="1"/>
            <p:nvPr/>
          </p:nvSpPr>
          <p:spPr>
            <a:xfrm>
              <a:off x="7541703" y="208046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(1)</a:t>
              </a:r>
              <a:endParaRPr lang="zh-TW" altLang="en-US" dirty="0"/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9340C2E-D198-4484-91F7-B15EAD228B4E}"/>
                </a:ext>
              </a:extLst>
            </p:cNvPr>
            <p:cNvSpPr txBox="1"/>
            <p:nvPr/>
          </p:nvSpPr>
          <p:spPr>
            <a:xfrm>
              <a:off x="7539837" y="2385402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(2)</a:t>
              </a:r>
              <a:endParaRPr lang="zh-TW" altLang="en-US" dirty="0"/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FBFE1445-0088-4EC8-B932-305C188FB220}"/>
                </a:ext>
              </a:extLst>
            </p:cNvPr>
            <p:cNvSpPr txBox="1"/>
            <p:nvPr/>
          </p:nvSpPr>
          <p:spPr>
            <a:xfrm>
              <a:off x="7539837" y="2716915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(3)</a:t>
              </a:r>
              <a:endParaRPr lang="zh-TW" altLang="en-US" dirty="0"/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770AE1F6-7631-4460-BE57-DE5EBAB5850D}"/>
                </a:ext>
              </a:extLst>
            </p:cNvPr>
            <p:cNvSpPr txBox="1"/>
            <p:nvPr/>
          </p:nvSpPr>
          <p:spPr>
            <a:xfrm>
              <a:off x="7539837" y="305966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(4)</a:t>
              </a:r>
              <a:endParaRPr lang="zh-TW" altLang="en-US" dirty="0"/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9BC5E134-1AEA-4896-AAD9-61F661A7277A}"/>
                </a:ext>
              </a:extLst>
            </p:cNvPr>
            <p:cNvSpPr txBox="1"/>
            <p:nvPr/>
          </p:nvSpPr>
          <p:spPr>
            <a:xfrm>
              <a:off x="7539837" y="3391181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(5)</a:t>
              </a:r>
              <a:endParaRPr lang="zh-TW" altLang="en-US" dirty="0"/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C05FA1FA-DD3E-4E68-BEFE-9AC0CA8222AD}"/>
                </a:ext>
              </a:extLst>
            </p:cNvPr>
            <p:cNvSpPr txBox="1"/>
            <p:nvPr/>
          </p:nvSpPr>
          <p:spPr>
            <a:xfrm>
              <a:off x="7539837" y="3979608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(6)</a:t>
              </a:r>
              <a:endParaRPr lang="zh-TW" altLang="en-US" dirty="0"/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C257D30-980E-4B9B-894D-BF6316E1919B}"/>
                </a:ext>
              </a:extLst>
            </p:cNvPr>
            <p:cNvSpPr txBox="1"/>
            <p:nvPr/>
          </p:nvSpPr>
          <p:spPr>
            <a:xfrm>
              <a:off x="7539837" y="4357223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(7)</a:t>
              </a:r>
              <a:endParaRPr lang="zh-TW" altLang="en-US" dirty="0"/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64CDA2A5-A81E-4FB4-83BD-7E262617AD9F}"/>
              </a:ext>
            </a:extLst>
          </p:cNvPr>
          <p:cNvSpPr/>
          <p:nvPr/>
        </p:nvSpPr>
        <p:spPr>
          <a:xfrm>
            <a:off x="570451" y="4830284"/>
            <a:ext cx="9261446" cy="1973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8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2F7D8EC2-6B13-40F4-80FC-A58889316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98" y="1169440"/>
            <a:ext cx="5530284" cy="5236511"/>
          </a:xfr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1210B53-FF8B-4D55-A310-610606352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82" y="1169440"/>
            <a:ext cx="4277322" cy="17337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47DA101-021B-4337-BEBE-FEA77591ECEF}"/>
                  </a:ext>
                </a:extLst>
              </p:cNvPr>
              <p:cNvSpPr txBox="1"/>
              <p:nvPr/>
            </p:nvSpPr>
            <p:spPr>
              <a:xfrm>
                <a:off x="6591482" y="3787695"/>
                <a:ext cx="3393365" cy="822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en-US" altLang="zh-TW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rad>
                      <m:sSub>
                        <m:sSubPr>
                          <m:ctrlP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̅"/>
                              <m:ctrlPr>
                                <a:rPr lang="en-US" altLang="zh-TW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rad>
                      <m:r>
                        <a:rPr lang="zh-TW" alt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altLang="zh-TW" sz="2400" dirty="0">
                  <a:solidFill>
                    <a:srgbClr val="FF0000"/>
                  </a:solidFill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12" name="文字方塊 11">
                <a:extLst>
                  <a:ext uri="{FF2B5EF4-FFF2-40B4-BE49-F238E27FC236}">
                    <a16:creationId xmlns:a16="http://schemas.microsoft.com/office/drawing/2014/main" id="{C47DA101-021B-4337-BEBE-FEA77591E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1482" y="3787695"/>
                <a:ext cx="3393365" cy="8224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>
            <a:extLst>
              <a:ext uri="{FF2B5EF4-FFF2-40B4-BE49-F238E27FC236}">
                <a16:creationId xmlns:a16="http://schemas.microsoft.com/office/drawing/2014/main" id="{9CE6947C-0C4F-4763-BF1A-33D2699389A7}"/>
              </a:ext>
            </a:extLst>
          </p:cNvPr>
          <p:cNvSpPr/>
          <p:nvPr/>
        </p:nvSpPr>
        <p:spPr>
          <a:xfrm>
            <a:off x="6591482" y="3623229"/>
            <a:ext cx="3626309" cy="93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499" y="1114426"/>
            <a:ext cx="11763375" cy="5514974"/>
          </a:xfrm>
        </p:spPr>
        <p:txBody>
          <a:bodyPr/>
          <a:lstStyle/>
          <a:p>
            <a:r>
              <a:rPr lang="en-US" altLang="zh-TW" dirty="0"/>
              <a:t>Reverse diffusion : remove noise from the image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DF04652-6C29-4924-93F9-279E205A8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995" y="1664345"/>
            <a:ext cx="8065342" cy="27131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4DAB78A-F1C8-47C4-9311-96F2FC8EA1AB}"/>
                  </a:ext>
                </a:extLst>
              </p:cNvPr>
              <p:cNvSpPr txBox="1"/>
              <p:nvPr/>
            </p:nvSpPr>
            <p:spPr>
              <a:xfrm>
                <a:off x="1430995" y="4927440"/>
                <a:ext cx="8613448" cy="1094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Target distribution 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  ; 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0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00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Approximated distribution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  ;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TW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sz="20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: Learnable parameters by neural network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84DAB78A-F1C8-47C4-9311-96F2FC8EA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995" y="4927440"/>
                <a:ext cx="8613448" cy="1094915"/>
              </a:xfrm>
              <a:prstGeom prst="rect">
                <a:avLst/>
              </a:prstGeom>
              <a:blipFill>
                <a:blip r:embed="rId3"/>
                <a:stretch>
                  <a:fillRect l="-637" t="-1667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20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/>
              <a:lstStyle/>
              <a:p>
                <a:r>
                  <a:rPr lang="en-US" altLang="zh-TW" dirty="0"/>
                  <a:t>Loss function : Negative Log-Likelihood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; therefore, it is intractable</a:t>
                </a:r>
                <a:endParaRPr lang="zh-TW" altLang="en-US" dirty="0"/>
              </a:p>
              <a:p>
                <a:r>
                  <a:rPr lang="en-US" altLang="zh-TW" dirty="0">
                    <a:solidFill>
                      <a:srgbClr val="2929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zh-TW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nstead of optimizing the intractable loss function itself, we can optimize the Variational Lower Bound.</a:t>
                </a:r>
                <a:endParaRPr lang="en-US" altLang="zh-TW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933" t="-187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>
            <a:extLst>
              <a:ext uri="{FF2B5EF4-FFF2-40B4-BE49-F238E27FC236}">
                <a16:creationId xmlns:a16="http://schemas.microsoft.com/office/drawing/2014/main" id="{C4AEF92B-A5A7-41B9-8E4B-589B41A804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22" y="3793370"/>
            <a:ext cx="2912473" cy="245642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FEAC47C-EFFE-4453-8507-AFCAA98B5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9" y="3430546"/>
            <a:ext cx="7649731" cy="3382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5438A3F-76AD-4CDE-BA83-3D44C832B827}"/>
                  </a:ext>
                </a:extLst>
              </p:cNvPr>
              <p:cNvSpPr txBox="1"/>
              <p:nvPr/>
            </p:nvSpPr>
            <p:spPr>
              <a:xfrm>
                <a:off x="5382330" y="2973901"/>
                <a:ext cx="343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 smtClean="0">
                        <a:solidFill>
                          <a:srgbClr val="FF0000"/>
                        </a:solidFill>
                      </a:rPr>
                      <m:t>Non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rgbClr val="FF0000"/>
                        </a:solidFill>
                      </a:rPr>
                      <m:t>negativity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rgbClr val="FF0000"/>
                        </a:solidFill>
                      </a:rPr>
                      <m:t> : 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25438A3F-76AD-4CDE-BA83-3D44C832B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330" y="2973901"/>
                <a:ext cx="3435492" cy="369332"/>
              </a:xfrm>
              <a:prstGeom prst="rect">
                <a:avLst/>
              </a:prstGeom>
              <a:blipFill>
                <a:blip r:embed="rId5"/>
                <a:stretch>
                  <a:fillRect l="-1243" t="-5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9C51E507-27B9-4079-8DD1-798CD9B69D35}"/>
              </a:ext>
            </a:extLst>
          </p:cNvPr>
          <p:cNvCxnSpPr>
            <a:cxnSpLocks/>
          </p:cNvCxnSpPr>
          <p:nvPr/>
        </p:nvCxnSpPr>
        <p:spPr>
          <a:xfrm flipH="1">
            <a:off x="3320597" y="3294086"/>
            <a:ext cx="2751589" cy="1814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123" y="1204112"/>
            <a:ext cx="11860039" cy="4972852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Generative Adversary Network (GAN)</a:t>
            </a:r>
          </a:p>
          <a:p>
            <a:pPr lvl="1" algn="just"/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Ian </a:t>
            </a:r>
            <a:r>
              <a:rPr lang="en-US" altLang="zh-TW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Pouget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-Abadie, Jean Mirza, Mehdi Xu, Bing </a:t>
            </a:r>
            <a:r>
              <a:rPr lang="en-US" altLang="zh-TW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Warde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-Farley, David </a:t>
            </a:r>
            <a:r>
              <a:rPr lang="en-US" altLang="zh-TW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Ozair</a:t>
            </a:r>
            <a:endParaRPr lang="en-US" altLang="zh-TW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457200" lvl="1" indent="0" algn="just">
              <a:buNone/>
            </a:pP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, </a:t>
            </a:r>
            <a:r>
              <a:rPr lang="en-US" altLang="zh-TW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Sherjil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Courville, Aaron </a:t>
            </a:r>
            <a:r>
              <a:rPr lang="en-US" altLang="zh-TW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Bengio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and </a:t>
            </a:r>
            <a:r>
              <a:rPr lang="en-US" altLang="zh-TW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Yoshua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”</a:t>
            </a:r>
            <a:r>
              <a:rPr lang="en-US" altLang="zh-TW" dirty="0">
                <a:latin typeface="Arial" panose="020B0604020202020204" pitchFamily="34" charset="0"/>
              </a:rPr>
              <a:t>Generative adversarial nets,”</a:t>
            </a:r>
          </a:p>
          <a:p>
            <a:pPr marL="457200" lvl="1" indent="0" algn="just">
              <a:buNone/>
            </a:pPr>
            <a:r>
              <a:rPr lang="en-US" altLang="zh-TW" i="1" dirty="0">
                <a:solidFill>
                  <a:srgbClr val="3366CC"/>
                </a:solidFill>
                <a:latin typeface="Arial" panose="020B0604020202020204" pitchFamily="34" charset="0"/>
              </a:rPr>
              <a:t>   </a:t>
            </a:r>
            <a:r>
              <a:rPr lang="en-US" altLang="zh-TW" dirty="0">
                <a:solidFill>
                  <a:srgbClr val="202122"/>
                </a:solidFill>
                <a:latin typeface="Arial" panose="020B0604020202020204" pitchFamily="34" charset="0"/>
              </a:rPr>
              <a:t>p</a:t>
            </a:r>
            <a:r>
              <a:rPr lang="en-US" altLang="zh-TW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roceedings of NIPS, 2014. pp. 2672–2680.</a:t>
            </a:r>
            <a:endParaRPr lang="en-US" altLang="zh-TW" dirty="0"/>
          </a:p>
          <a:p>
            <a:pPr lvl="1" algn="just"/>
            <a:r>
              <a:rPr lang="en-US" altLang="zh-TW" dirty="0"/>
              <a:t>Yang Wang, “A mathematical introduction to generative adversarial nets,”  </a:t>
            </a:r>
            <a:r>
              <a:rPr lang="en-US" altLang="zh-TW" dirty="0" err="1"/>
              <a:t>arXiv</a:t>
            </a:r>
            <a:r>
              <a:rPr lang="en-US" altLang="zh-TW" dirty="0"/>
              <a:t>: 2009.00169 (2020)</a:t>
            </a:r>
          </a:p>
          <a:p>
            <a:r>
              <a:rPr lang="en-US" altLang="zh-TW" dirty="0"/>
              <a:t>Diffusion Probabilistic Models (DPM)</a:t>
            </a:r>
          </a:p>
          <a:p>
            <a:pPr lvl="1" algn="just"/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Jonathan Ho, Ajay Jain, and Pieter </a:t>
            </a:r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Abbeel</a:t>
            </a:r>
            <a:r>
              <a:rPr lang="en-US" altLang="zh-TW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“Denoising diffusion probabilistic models,” </a:t>
            </a:r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Preprint arxiv:2006.11239 (2020)</a:t>
            </a:r>
          </a:p>
          <a:p>
            <a:pPr lvl="1" algn="just"/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Alex Nichol &amp; Prafulla </a:t>
            </a:r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Dhariwal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“Improved denoising diffusion probabilistic models,”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Preprint arxiv:2102.09672 (2021)</a:t>
            </a:r>
            <a:endParaRPr lang="en-US" altLang="zh-TW" dirty="0">
              <a:solidFill>
                <a:srgbClr val="1F1F1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Prafula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Dhariwal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Alex Nichol. 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“Diffusion Models Beat GANs on Image Synthesis.,</a:t>
            </a:r>
            <a:r>
              <a:rPr lang="en-US" altLang="zh-TW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arXiv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Preprint arxiv:2105.05233 (2021)</a:t>
            </a:r>
          </a:p>
          <a:p>
            <a:pPr lvl="1" algn="just"/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Rombach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altLang="zh-TW" b="0" i="0" dirty="0" err="1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Blattmann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et al. </a:t>
            </a:r>
            <a:r>
              <a:rPr lang="en-US" altLang="zh-TW" dirty="0">
                <a:latin typeface="Calibri" panose="020F0502020204030204" pitchFamily="34" charset="0"/>
                <a:cs typeface="Calibri" panose="020F0502020204030204" pitchFamily="34" charset="0"/>
              </a:rPr>
              <a:t>“High-Resolution Image Synthesis with Latent Diffusion Models,“</a:t>
            </a:r>
            <a:r>
              <a:rPr lang="en-US" altLang="zh-TW" dirty="0">
                <a:solidFill>
                  <a:srgbClr val="1F1F1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b="0" i="0" dirty="0">
                <a:solidFill>
                  <a:srgbClr val="1F1F1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CVPR, 2022.</a:t>
            </a:r>
            <a:endParaRPr lang="zh-TW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9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/>
              <a:lstStyle/>
              <a:p>
                <a:r>
                  <a:rPr lang="en-US" altLang="zh-TW" sz="2400" dirty="0"/>
                  <a:t>Prove for the VLB of the loss function :</a:t>
                </a:r>
              </a:p>
              <a:p>
                <a:r>
                  <a:rPr lang="en-US" altLang="zh-TW" sz="2400" dirty="0"/>
                  <a:t>Loss function : Negative Log-Likelihood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sz="20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2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sz="2000" b="1" i="1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000" dirty="0"/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; therefore, it is intractable</a:t>
                </a:r>
                <a:endParaRPr lang="zh-TW" altLang="en-US" sz="2000" dirty="0"/>
              </a:p>
              <a:p>
                <a:r>
                  <a:rPr lang="en-US" altLang="zh-TW" sz="2400" dirty="0">
                    <a:solidFill>
                      <a:srgbClr val="292929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altLang="zh-TW" sz="24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nstead of optimizing the intractable loss function itself, we can optimize the Variational Lower Bound</a:t>
                </a:r>
                <a:r>
                  <a:rPr lang="zh-TW" altLang="en-US" sz="24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zh-TW" sz="24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(VLB).</a:t>
                </a:r>
                <a:endParaRPr lang="en-US" altLang="zh-TW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674" t="-15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群組 6">
            <a:extLst>
              <a:ext uri="{FF2B5EF4-FFF2-40B4-BE49-F238E27FC236}">
                <a16:creationId xmlns:a16="http://schemas.microsoft.com/office/drawing/2014/main" id="{93C016E6-1651-4232-AFEF-D50D6CB4DE29}"/>
              </a:ext>
            </a:extLst>
          </p:cNvPr>
          <p:cNvGrpSpPr/>
          <p:nvPr/>
        </p:nvGrpSpPr>
        <p:grpSpPr>
          <a:xfrm>
            <a:off x="892467" y="3752170"/>
            <a:ext cx="6990763" cy="2877230"/>
            <a:chOff x="1253194" y="3196399"/>
            <a:chExt cx="6990763" cy="2877230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091AE2FA-DF69-4832-80EF-0BC98D07A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2982" y="3196399"/>
              <a:ext cx="6510975" cy="287723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C70DE6E9-F94A-4B8E-8456-1FC08E984E86}"/>
                    </a:ext>
                  </a:extLst>
                </p:cNvPr>
                <p:cNvSpPr txBox="1"/>
                <p:nvPr/>
              </p:nvSpPr>
              <p:spPr>
                <a:xfrm>
                  <a:off x="1253194" y="3244334"/>
                  <a:ext cx="6029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6" name="文字方塊 5">
                  <a:extLst>
                    <a:ext uri="{FF2B5EF4-FFF2-40B4-BE49-F238E27FC236}">
                      <a16:creationId xmlns:a16="http://schemas.microsoft.com/office/drawing/2014/main" id="{C70DE6E9-F94A-4B8E-8456-1FC08E984E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3194" y="3244334"/>
                  <a:ext cx="60298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0D893AA-FD5E-46D9-ABE5-2FAB81F5C849}"/>
                  </a:ext>
                </a:extLst>
              </p:cNvPr>
              <p:cNvSpPr txBox="1"/>
              <p:nvPr/>
            </p:nvSpPr>
            <p:spPr>
              <a:xfrm>
                <a:off x="6721657" y="3343731"/>
                <a:ext cx="343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 smtClean="0">
                        <a:solidFill>
                          <a:srgbClr val="FF0000"/>
                        </a:solidFill>
                      </a:rPr>
                      <m:t>Non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rgbClr val="FF0000"/>
                        </a:solidFill>
                      </a:rPr>
                      <m:t>−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rgbClr val="FF0000"/>
                        </a:solidFill>
                      </a:rPr>
                      <m:t>negativity</m:t>
                    </m:r>
                    <m:r>
                      <m:rPr>
                        <m:nor/>
                      </m:rPr>
                      <a:rPr lang="en-US" altLang="zh-TW" dirty="0" smtClean="0">
                        <a:solidFill>
                          <a:srgbClr val="FF0000"/>
                        </a:solidFill>
                      </a:rPr>
                      <m:t> : </m:t>
                    </m:r>
                    <m:sSub>
                      <m:sSub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D0D893AA-FD5E-46D9-ABE5-2FAB81F5C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657" y="3343731"/>
                <a:ext cx="3435492" cy="369332"/>
              </a:xfrm>
              <a:prstGeom prst="rect">
                <a:avLst/>
              </a:prstGeom>
              <a:blipFill>
                <a:blip r:embed="rId5"/>
                <a:stretch>
                  <a:fillRect l="-1243" t="-5000" b="-20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3DE8E597-115A-4070-B80C-4F0BAEEEEFDC}"/>
              </a:ext>
            </a:extLst>
          </p:cNvPr>
          <p:cNvCxnSpPr>
            <a:cxnSpLocks/>
          </p:cNvCxnSpPr>
          <p:nvPr/>
        </p:nvCxnSpPr>
        <p:spPr>
          <a:xfrm flipH="1">
            <a:off x="4654447" y="3713063"/>
            <a:ext cx="2627197" cy="1713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499" y="1114426"/>
            <a:ext cx="11763375" cy="5514974"/>
          </a:xfrm>
        </p:spPr>
        <p:txBody>
          <a:bodyPr/>
          <a:lstStyle/>
          <a:p>
            <a:r>
              <a:rPr lang="en-US" altLang="zh-TW" sz="2400" dirty="0">
                <a:solidFill>
                  <a:srgbClr val="2929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zh-TW" sz="24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nstead of optimizing the intractable loss function itself, we can optimize the Variational Lower Bound</a:t>
            </a:r>
            <a:r>
              <a:rPr lang="zh-TW" altLang="en-US" sz="24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4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(VLB).</a:t>
            </a:r>
            <a:endParaRPr lang="en-US" altLang="zh-TW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E9FB9315-4066-4945-B618-98F565785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481" y="1946778"/>
            <a:ext cx="5857874" cy="4365320"/>
          </a:xfrm>
          <a:prstGeom prst="rect">
            <a:avLst/>
          </a:prstGeom>
        </p:spPr>
      </p:pic>
      <p:sp>
        <p:nvSpPr>
          <p:cNvPr id="13" name="箭號: 向右 12">
            <a:extLst>
              <a:ext uri="{FF2B5EF4-FFF2-40B4-BE49-F238E27FC236}">
                <a16:creationId xmlns:a16="http://schemas.microsoft.com/office/drawing/2014/main" id="{94F59F55-8FEA-4B99-8584-DC81CEB32DCF}"/>
              </a:ext>
            </a:extLst>
          </p:cNvPr>
          <p:cNvSpPr/>
          <p:nvPr/>
        </p:nvSpPr>
        <p:spPr>
          <a:xfrm>
            <a:off x="5733270" y="3657600"/>
            <a:ext cx="474583" cy="385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5F8EABC0-C9AD-407B-9468-10EF174DAB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48" y="1946778"/>
            <a:ext cx="4153708" cy="2898411"/>
          </a:xfrm>
          <a:prstGeom prst="rect">
            <a:avLst/>
          </a:prstGeom>
        </p:spPr>
      </p:pic>
      <p:cxnSp>
        <p:nvCxnSpPr>
          <p:cNvPr id="5" name="弧形接點 4"/>
          <p:cNvCxnSpPr/>
          <p:nvPr/>
        </p:nvCxnSpPr>
        <p:spPr>
          <a:xfrm rot="10800000" flipV="1">
            <a:off x="3148556" y="3733013"/>
            <a:ext cx="763569" cy="452485"/>
          </a:xfrm>
          <a:prstGeom prst="curvedConnector3">
            <a:avLst>
              <a:gd name="adj1" fmla="val -2284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3912125" y="4033454"/>
            <a:ext cx="1940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Jensen’s inequality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/>
                  <a:t>Loss function: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𝐾𝐿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sz="20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𝐾𝐿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zh-TW" altLang="en-US" sz="2000" b="1" i="1">
                                        <a:latin typeface="Cambria Math" panose="02040503050406030204" pitchFamily="18" charset="0"/>
                                      </a:rPr>
                                      <m:t>𝜽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zh-TW" altLang="en-US" sz="2000" b="1" i="1">
                                            <a:latin typeface="Cambria Math" panose="02040503050406030204" pitchFamily="18" charset="0"/>
                                          </a:rPr>
                                          <m:t>𝜽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  <m:r>
                                          <a:rPr lang="en-US" altLang="zh-TW" sz="20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endParaRPr lang="en-US" altLang="zh-TW" sz="2000" dirty="0"/>
              </a:p>
              <a:p>
                <a:pPr marL="457200" lvl="1" indent="0">
                  <a:buNone/>
                </a:pPr>
                <a:r>
                  <a:rPr lang="en-US" altLang="zh-TW" sz="2000" dirty="0"/>
                  <a:t>       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0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</m:sub>
                          <m:sup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altLang="zh-TW" sz="2000" dirty="0"/>
              </a:p>
              <a:p>
                <a:pPr lvl="1"/>
                <a:r>
                  <a:rPr lang="en-US" altLang="zh-TW" sz="2000" dirty="0"/>
                  <a:t>Constant term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000" dirty="0"/>
                  <a:t>  </a:t>
                </a:r>
              </a:p>
              <a:p>
                <a:pPr lvl="2"/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</a:rPr>
                  <a:t>Since </a:t>
                </a:r>
                <a:r>
                  <a:rPr lang="en-US" altLang="zh-TW" sz="1600" dirty="0"/>
                  <a:t>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</a:rPr>
                  <a:t> has no learnable parameters and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sz="1800" b="1" i="1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</a:rPr>
                  <a:t> is just a Gaussian noise probability, this term will be a constant during training and thus can be ignored.</a:t>
                </a:r>
                <a:r>
                  <a:rPr lang="en-US" altLang="zh-TW" sz="1800" dirty="0"/>
                  <a:t>      </a:t>
                </a:r>
                <a:endParaRPr lang="en-US" altLang="zh-TW" sz="1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Stepwise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denoising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term</m:t>
                        </m:r>
                        <m:r>
                          <m:rPr>
                            <m:nor/>
                          </m:rPr>
                          <a:rPr lang="en-US" altLang="zh-TW" sz="2000" dirty="0"/>
                          <m:t> </m:t>
                        </m:r>
                        <m:r>
                          <a:rPr lang="en-US" altLang="zh-TW" sz="2000" b="0" i="1" dirty="0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=2,3,…,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2000" dirty="0"/>
                  <a:t> </a:t>
                </a:r>
                <a:endParaRPr lang="en-US" altLang="zh-TW" sz="2000" dirty="0"/>
              </a:p>
              <a:p>
                <a:pPr lvl="2"/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This term compares the target denoising step </a:t>
                </a:r>
                <a:r>
                  <a:rPr lang="en-US" altLang="zh-TW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altLang="zh-TW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and the approximated denoising step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solidFill>
                              <a:srgbClr val="2929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solidFill>
                              <a:srgbClr val="2929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sz="1800" b="1" i="1" smtClean="0">
                            <a:solidFill>
                              <a:srgbClr val="2929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</m:oMath>
                </a14:m>
                <a:endParaRPr lang="en-US" altLang="zh-TW" sz="1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en-US" altLang="zh-TW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Reconstruction term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zh-TW" altLang="en-US" sz="2000" b="1" i="1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altLang="zh-TW" sz="2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This is the reconstruction loss of the last denoising step and it can be ignored during training for the following reasons</a:t>
                </a:r>
              </a:p>
              <a:p>
                <a:pPr lvl="2"/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It can be approximated using the same neural network in </a:t>
                </a:r>
                <a:r>
                  <a:rPr lang="en-US" altLang="zh-TW" sz="1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2"/>
                <a:r>
                  <a:rPr lang="en-US" altLang="zh-TW" sz="18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Ignoring it makes the sample quality better and makes it simpler to implement.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674" t="-1878" r="-7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23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Stepwise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denoising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term</m:t>
                        </m:r>
                        <m:r>
                          <m:rPr>
                            <m:nor/>
                          </m:rPr>
                          <a:rPr lang="en-US" altLang="zh-TW" sz="2400" dirty="0"/>
                          <m:t> 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zh-TW" altLang="en-US" sz="2400" b="1" i="1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=2,3,…,</m:t>
                    </m:r>
                    <m:r>
                      <a:rPr lang="en-US" altLang="zh-TW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zh-TW" altLang="en-US" sz="2400" dirty="0"/>
                  <a:t> </a:t>
                </a:r>
                <a:endParaRPr lang="en-US" altLang="zh-TW" sz="2400" dirty="0"/>
              </a:p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𝑇𝑎𝑟𝑔𝑒𝑡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𝑑𝑖𝑠𝑡𝑟𝑖𝑏𝑢𝑡𝑖𝑜𝑛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: 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 ;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  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zh-TW" b="1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A35AC81B-7762-4FDE-9EEE-5E2DB06F324F}"/>
              </a:ext>
            </a:extLst>
          </p:cNvPr>
          <p:cNvSpPr txBox="1"/>
          <p:nvPr/>
        </p:nvSpPr>
        <p:spPr>
          <a:xfrm flipH="1">
            <a:off x="461394" y="2217628"/>
            <a:ext cx="10066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Use </a:t>
            </a:r>
            <a:r>
              <a:rPr lang="en-US" altLang="zh-TW" dirty="0">
                <a:solidFill>
                  <a:srgbClr val="FF0000"/>
                </a:solidFill>
              </a:rPr>
              <a:t>Bayes’ rule</a:t>
            </a:r>
            <a:r>
              <a:rPr lang="en-US" altLang="zh-TW" dirty="0"/>
              <a:t>, we have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3FF3BD3-C199-4004-9004-26F8F6000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87" y="2676769"/>
            <a:ext cx="8145012" cy="19814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3B8E5AB-5D9C-45D2-AB2F-10CD9553307A}"/>
                  </a:ext>
                </a:extLst>
              </p:cNvPr>
              <p:cNvSpPr txBox="1"/>
              <p:nvPr/>
            </p:nvSpPr>
            <p:spPr>
              <a:xfrm>
                <a:off x="7025421" y="4945001"/>
                <a:ext cx="5696046" cy="1828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zh-TW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TW" alt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altLang="zh-TW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zh-TW" altLang="en-US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16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altLang="zh-TW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TW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altLang="zh-TW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altLang="zh-TW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altLang="zh-TW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TW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zh-TW" altLang="en-US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altLang="zh-TW" sz="16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altLang="zh-TW" sz="1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altLang="zh-TW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altLang="zh-TW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TW" altLang="en-US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sz="16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TW" sz="16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TW" sz="16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TW" alt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sz="1600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rad>
                    <m:sSub>
                      <m:sSub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rad>
                    <m:sSub>
                      <m:sSubPr>
                        <m:ctrlPr>
                          <a:rPr lang="en-US" altLang="zh-TW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16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en-US" altLang="zh-TW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acc>
                          </m:e>
                        </m:rad>
                      </m:den>
                    </m:f>
                    <m:d>
                      <m:dPr>
                        <m:ctrlP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acc>
                          </m:e>
                        </m:rad>
                        <m:sSub>
                          <m:sSubPr>
                            <m:ctrlP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zh-TW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3B8E5AB-5D9C-45D2-AB2F-10CD95533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5421" y="4945001"/>
                <a:ext cx="5696046" cy="1828257"/>
              </a:xfrm>
              <a:prstGeom prst="rect">
                <a:avLst/>
              </a:prstGeom>
              <a:blipFill>
                <a:blip r:embed="rId4"/>
                <a:stretch>
                  <a:fillRect l="-4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C20CAD8B-C356-44A8-9324-C8B61AA20EF6}"/>
              </a:ext>
            </a:extLst>
          </p:cNvPr>
          <p:cNvSpPr/>
          <p:nvPr/>
        </p:nvSpPr>
        <p:spPr>
          <a:xfrm>
            <a:off x="7025420" y="4945001"/>
            <a:ext cx="5166580" cy="1724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AB120CAE-E217-4DD2-96C0-4A8D887C64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47" y="4732880"/>
            <a:ext cx="5296639" cy="552527"/>
          </a:xfrm>
          <a:prstGeom prst="rect">
            <a:avLst/>
          </a:prstGeom>
        </p:spPr>
      </p:pic>
      <p:sp>
        <p:nvSpPr>
          <p:cNvPr id="17" name="文字方塊 16">
            <a:extLst>
              <a:ext uri="{FF2B5EF4-FFF2-40B4-BE49-F238E27FC236}">
                <a16:creationId xmlns:a16="http://schemas.microsoft.com/office/drawing/2014/main" id="{F8F6F172-AA15-4569-8FF2-1832BDA41E3B}"/>
              </a:ext>
            </a:extLst>
          </p:cNvPr>
          <p:cNvSpPr txBox="1"/>
          <p:nvPr/>
        </p:nvSpPr>
        <p:spPr>
          <a:xfrm>
            <a:off x="461394" y="4750573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Variance : 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9ABFFD1E-6ED7-41C6-8B48-E5289F89E51D}"/>
              </a:ext>
            </a:extLst>
          </p:cNvPr>
          <p:cNvSpPr txBox="1"/>
          <p:nvPr/>
        </p:nvSpPr>
        <p:spPr>
          <a:xfrm>
            <a:off x="487312" y="5274491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Mean :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224AAE5-5B0E-49B3-B8B3-0A6A3361287F}"/>
                  </a:ext>
                </a:extLst>
              </p:cNvPr>
              <p:cNvSpPr txBox="1"/>
              <p:nvPr/>
            </p:nvSpPr>
            <p:spPr>
              <a:xfrm>
                <a:off x="8660728" y="2624185"/>
                <a:ext cx="329314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Bayes’ rule :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>
                <a:extLst>
                  <a:ext uri="{FF2B5EF4-FFF2-40B4-BE49-F238E27FC236}">
                    <a16:creationId xmlns:a16="http://schemas.microsoft.com/office/drawing/2014/main" id="{2224AAE5-5B0E-49B3-B8B3-0A6A33612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728" y="2624185"/>
                <a:ext cx="3293146" cy="646331"/>
              </a:xfrm>
              <a:prstGeom prst="rect">
                <a:avLst/>
              </a:prstGeom>
              <a:blipFill>
                <a:blip r:embed="rId6"/>
                <a:stretch>
                  <a:fillRect l="-1296" t="-4673" b="-65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>
            <a:extLst>
              <a:ext uri="{FF2B5EF4-FFF2-40B4-BE49-F238E27FC236}">
                <a16:creationId xmlns:a16="http://schemas.microsoft.com/office/drawing/2014/main" id="{2A064BB8-B726-4749-81E1-A3CD6B1F4984}"/>
              </a:ext>
            </a:extLst>
          </p:cNvPr>
          <p:cNvSpPr/>
          <p:nvPr/>
        </p:nvSpPr>
        <p:spPr>
          <a:xfrm>
            <a:off x="8660728" y="2584442"/>
            <a:ext cx="3484228" cy="8366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3C137F55-F589-414D-B88B-013C7C6747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46" y="5252080"/>
            <a:ext cx="4182059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b="0" dirty="0">
                    <a:solidFill>
                      <a:srgbClr val="FF0000"/>
                    </a:solidFill>
                  </a:rPr>
                  <a:t>Apply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rad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̅"/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acc>
                      </m:e>
                    </m:rad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TW" sz="24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TW" sz="24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acc>
                          </m:e>
                        </m:rad>
                      </m:den>
                    </m:f>
                    <m:d>
                      <m:dPr>
                        <m:ctrlP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̅"/>
                                <m:ctrlPr>
                                  <a:rPr lang="en-US" altLang="zh-TW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e>
                            </m:acc>
                          </m:e>
                        </m:rad>
                        <m:sSub>
                          <m:sSubPr>
                            <m:ctrlP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  </a:t>
                </a:r>
                <a:r>
                  <a:rPr lang="en-US" altLang="zh-TW" sz="2400" dirty="0"/>
                  <a:t>into the mean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pPr marL="0" indent="0">
                  <a:buNone/>
                </a:pPr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Objective :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sz="24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as close as the target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674" t="-4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>
            <a:extLst>
              <a:ext uri="{FF2B5EF4-FFF2-40B4-BE49-F238E27FC236}">
                <a16:creationId xmlns:a16="http://schemas.microsoft.com/office/drawing/2014/main" id="{0AE07A91-2D5A-4721-AB5E-27669EF54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08" y="1721381"/>
            <a:ext cx="5296639" cy="552527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E7ED29F0-DF10-457C-BA4C-40037FD9643E}"/>
              </a:ext>
            </a:extLst>
          </p:cNvPr>
          <p:cNvSpPr txBox="1"/>
          <p:nvPr/>
        </p:nvSpPr>
        <p:spPr>
          <a:xfrm>
            <a:off x="381255" y="1739074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Variance : 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8D3B7B3E-08E0-4CA2-A320-55A2B5C18715}"/>
              </a:ext>
            </a:extLst>
          </p:cNvPr>
          <p:cNvSpPr txBox="1"/>
          <p:nvPr/>
        </p:nvSpPr>
        <p:spPr>
          <a:xfrm>
            <a:off x="407173" y="2262992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Mean :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7B9DE37-FFFB-43D6-9639-81708A8DBC92}"/>
                  </a:ext>
                </a:extLst>
              </p:cNvPr>
              <p:cNvSpPr txBox="1"/>
              <p:nvPr/>
            </p:nvSpPr>
            <p:spPr>
              <a:xfrm>
                <a:off x="407173" y="3717754"/>
                <a:ext cx="6121099" cy="1680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We can obtain 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</m:acc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altLang="zh-TW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TW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zh-TW" altLang="en-US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rad>
                              </m:den>
                            </m:f>
                            <m:r>
                              <a:rPr lang="zh-TW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Setting learning mean 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zh-TW" altLang="en-US" sz="1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zh-TW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r>
                  <a:rPr lang="zh-TW" altLang="en-US" dirty="0"/>
                  <a:t>              </a:t>
                </a:r>
                <a:r>
                  <a:rPr lang="en-US" altLang="zh-TW" dirty="0"/>
                  <a:t>learning variance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b="1" i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zh-TW" altLang="en-US" sz="1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7B9DE37-FFFB-43D6-9639-81708A8DB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73" y="3717754"/>
                <a:ext cx="6121099" cy="1680717"/>
              </a:xfrm>
              <a:prstGeom prst="rect">
                <a:avLst/>
              </a:prstGeom>
              <a:blipFill>
                <a:blip r:embed="rId4"/>
                <a:stretch>
                  <a:fillRect l="-89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31BA7A7-A183-4CE8-A04C-F4176A0DBB5F}"/>
                  </a:ext>
                </a:extLst>
              </p:cNvPr>
              <p:cNvSpPr txBox="1"/>
              <p:nvPr/>
            </p:nvSpPr>
            <p:spPr>
              <a:xfrm>
                <a:off x="531930" y="5791701"/>
                <a:ext cx="8526886" cy="1094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Target distribution 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  ; 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0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200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zh-TW" sz="2000" b="1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/>
                  <a:t>Approximated distribution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sz="20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  ;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1" i="1"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zh-TW" altLang="en-US" sz="20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TW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sz="20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zh-TW" altLang="en-US" sz="2000" dirty="0"/>
                  <a:t> </a:t>
                </a:r>
                <a:r>
                  <a:rPr lang="en-US" altLang="zh-TW" sz="2000" dirty="0"/>
                  <a:t>: Learnable parameters by neural network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131BA7A7-A183-4CE8-A04C-F4176A0DB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30" y="5791701"/>
                <a:ext cx="8526886" cy="1094915"/>
              </a:xfrm>
              <a:prstGeom prst="rect">
                <a:avLst/>
              </a:prstGeom>
              <a:blipFill>
                <a:blip r:embed="rId5"/>
                <a:stretch>
                  <a:fillRect l="-643" t="-1667" b="-8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圖片 11">
            <a:extLst>
              <a:ext uri="{FF2B5EF4-FFF2-40B4-BE49-F238E27FC236}">
                <a16:creationId xmlns:a16="http://schemas.microsoft.com/office/drawing/2014/main" id="{430D7465-3AFC-4EAB-9ACA-3978C1403E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354" y="2575627"/>
            <a:ext cx="5296639" cy="552527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509144BF-048A-4350-BADD-7B912FFDE576}"/>
              </a:ext>
            </a:extLst>
          </p:cNvPr>
          <p:cNvSpPr/>
          <p:nvPr/>
        </p:nvSpPr>
        <p:spPr>
          <a:xfrm>
            <a:off x="6586625" y="2466180"/>
            <a:ext cx="5367249" cy="8293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CECBAD2-6535-404F-A3EA-D3BCC8569A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508" y="2219507"/>
            <a:ext cx="4182059" cy="154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499" y="1114426"/>
            <a:ext cx="11763375" cy="5514974"/>
          </a:xfrm>
        </p:spPr>
        <p:txBody>
          <a:bodyPr>
            <a:normAutofit/>
          </a:bodyPr>
          <a:lstStyle/>
          <a:p>
            <a:r>
              <a:rPr lang="en-US" altLang="zh-TW" sz="2400" b="0" i="0" dirty="0">
                <a:solidFill>
                  <a:srgbClr val="29292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comparison between the target mean and the approximated mean can be done using a mean squared error (MSE):</a:t>
            </a:r>
            <a:endParaRPr lang="zh-TW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zh-TW" sz="24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endParaRPr lang="en-US" altLang="zh-TW" sz="2400" dirty="0">
              <a:solidFill>
                <a:srgbClr val="292929"/>
              </a:solidFill>
              <a:latin typeface="source-serif-pro"/>
            </a:endParaRPr>
          </a:p>
          <a:p>
            <a:endParaRPr lang="en-US" altLang="zh-TW" sz="24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endParaRPr lang="en-US" altLang="zh-TW" sz="2400" dirty="0">
              <a:solidFill>
                <a:srgbClr val="292929"/>
              </a:solidFill>
              <a:latin typeface="source-serif-pro"/>
            </a:endParaRPr>
          </a:p>
          <a:p>
            <a:endParaRPr lang="en-US" altLang="zh-TW" sz="24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endParaRPr lang="en-US" altLang="zh-TW" sz="2400" dirty="0">
              <a:solidFill>
                <a:srgbClr val="292929"/>
              </a:solidFill>
              <a:latin typeface="source-serif-pro"/>
            </a:endParaRPr>
          </a:p>
          <a:p>
            <a:endParaRPr lang="en-US" altLang="zh-TW" sz="24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endParaRPr lang="en-US" altLang="zh-TW" sz="2400" b="0" i="0" dirty="0">
              <a:solidFill>
                <a:srgbClr val="292929"/>
              </a:solidFill>
              <a:effectLst/>
              <a:latin typeface="source-serif-pro"/>
            </a:endParaRPr>
          </a:p>
          <a:p>
            <a:endParaRPr lang="en-US" altLang="zh-TW" sz="2400" b="0" i="0" dirty="0">
              <a:solidFill>
                <a:srgbClr val="292929"/>
              </a:solidFill>
              <a:effectLst/>
              <a:latin typeface="source-serif-pro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5728845-7820-4EFF-905D-C05522FD1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74" y="3462164"/>
            <a:ext cx="6950165" cy="2253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2203FC3-FD1D-4319-A9C0-81BCFA7C20BC}"/>
                  </a:ext>
                </a:extLst>
              </p:cNvPr>
              <p:cNvSpPr txBox="1"/>
              <p:nvPr/>
            </p:nvSpPr>
            <p:spPr>
              <a:xfrm>
                <a:off x="456450" y="1835235"/>
                <a:ext cx="7728591" cy="17716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800" dirty="0"/>
                  <a:t>Target distribution : </a:t>
                </a: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  ; </m:t>
                        </m:r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8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sz="180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en-US" altLang="zh-TW" sz="1800" b="1" i="1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d>
                  </m:oMath>
                </a14:m>
                <a:endParaRPr lang="en-US" altLang="zh-TW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1800" dirty="0"/>
                  <a:t>Approximated distribution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zh-TW" altLang="en-US" sz="1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  ;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8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zh-TW" altLang="en-US" sz="18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1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1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800" b="1" i="1" smtClean="0"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zh-TW" altLang="en-US" sz="1800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1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      Learning mean :</a:t>
                </a:r>
                <a:r>
                  <a:rPr lang="zh-TW" altLang="en-US" dirty="0"/>
                  <a:t>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zh-TW" altLang="en-US" sz="1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TW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rad>
                          </m:den>
                        </m:f>
                        <m:sSub>
                          <m:sSubPr>
                            <m:ctrlP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zh-TW" alt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      Learning variance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1800" b="1" i="1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zh-TW" altLang="en-US" sz="1800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sub>
                    </m:sSub>
                    <m:d>
                      <m:dPr>
                        <m:ctrlPr>
                          <a:rPr lang="en-US" altLang="zh-TW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1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altLang="zh-TW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altLang="zh-TW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en-US" altLang="zh-TW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zh-TW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42203FC3-FD1D-4319-A9C0-81BCFA7C2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50" y="1835235"/>
                <a:ext cx="7728591" cy="1771639"/>
              </a:xfrm>
              <a:prstGeom prst="rect">
                <a:avLst/>
              </a:prstGeom>
              <a:blipFill>
                <a:blip r:embed="rId3"/>
                <a:stretch>
                  <a:fillRect l="-552" t="-3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04FB025-1E7C-4DC5-889F-A9DEC86207E2}"/>
                  </a:ext>
                </a:extLst>
              </p:cNvPr>
              <p:cNvSpPr txBox="1"/>
              <p:nvPr/>
            </p:nvSpPr>
            <p:spPr>
              <a:xfrm>
                <a:off x="8499630" y="4544665"/>
                <a:ext cx="2680414" cy="432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rad>
                      <m:sSub>
                        <m:sSubPr>
                          <m:ctrlP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̅"/>
                              <m:ctrlP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rad>
                      <m:sSub>
                        <m:sSubPr>
                          <m:ctrlPr>
                            <a:rPr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E04FB025-1E7C-4DC5-889F-A9DEC8620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9630" y="4544665"/>
                <a:ext cx="2680414" cy="432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>
            <a:extLst>
              <a:ext uri="{FF2B5EF4-FFF2-40B4-BE49-F238E27FC236}">
                <a16:creationId xmlns:a16="http://schemas.microsoft.com/office/drawing/2014/main" id="{17ED99E2-04D0-492D-99E0-B2935151117D}"/>
              </a:ext>
            </a:extLst>
          </p:cNvPr>
          <p:cNvSpPr/>
          <p:nvPr/>
        </p:nvSpPr>
        <p:spPr>
          <a:xfrm>
            <a:off x="8428914" y="4544665"/>
            <a:ext cx="2839084" cy="478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F6CD72E-7D4B-4713-A5A3-C486FDE1414F}"/>
              </a:ext>
            </a:extLst>
          </p:cNvPr>
          <p:cNvCxnSpPr>
            <a:cxnSpLocks/>
          </p:cNvCxnSpPr>
          <p:nvPr/>
        </p:nvCxnSpPr>
        <p:spPr>
          <a:xfrm flipH="1">
            <a:off x="4774254" y="4760750"/>
            <a:ext cx="3488902" cy="130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55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/>
              <a:lstStyle/>
              <a:p>
                <a:r>
                  <a:rPr lang="en-US" altLang="zh-TW" sz="28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Simplified loss function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0" i="1" smtClean="0">
                            <a:solidFill>
                              <a:srgbClr val="29292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solidFill>
                              <a:srgbClr val="2929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sz="2800" b="0" i="1" smtClean="0">
                            <a:solidFill>
                              <a:srgbClr val="2929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sz="2800" b="0" i="1" smtClean="0">
                            <a:solidFill>
                              <a:srgbClr val="292929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𝑠𝑖𝑚𝑝𝑙𝑒</m:t>
                        </m:r>
                      </m:sup>
                    </m:sSubSup>
                  </m:oMath>
                </a14:m>
                <a:r>
                  <a:rPr lang="en-US" altLang="zh-TW" sz="2800" b="0" i="0" dirty="0">
                    <a:solidFill>
                      <a:srgbClr val="292929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933" t="-6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3202EA99-FAF7-4850-97BC-50F012096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0" y="1692087"/>
            <a:ext cx="6950165" cy="2253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78A454A-F445-40C1-88D5-93211D5E545B}"/>
                  </a:ext>
                </a:extLst>
              </p:cNvPr>
              <p:cNvSpPr txBox="1"/>
              <p:nvPr/>
            </p:nvSpPr>
            <p:spPr>
              <a:xfrm>
                <a:off x="8281516" y="2774588"/>
                <a:ext cx="2680414" cy="432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altLang="zh-TW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acc>
                            <m:accPr>
                              <m:chr m:val="̅"/>
                              <m:ctrlP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rad>
                      <m:sSub>
                        <m:sSubPr>
                          <m:ctrlP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1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acc>
                            <m:accPr>
                              <m:chr m:val="̅"/>
                              <m:ctrlPr>
                                <a:rPr lang="en-US" altLang="zh-TW" sz="1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altLang="zh-TW" sz="1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acc>
                        </m:e>
                      </m:rad>
                      <m:sSub>
                        <m:sSubPr>
                          <m:ctrlPr>
                            <a:rPr lang="en-US" altLang="zh-TW" sz="1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altLang="zh-TW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478A454A-F445-40C1-88D5-93211D5E5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516" y="2774588"/>
                <a:ext cx="2680414" cy="432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8852229A-A947-4412-A3F6-3FAC6CEF5455}"/>
              </a:ext>
            </a:extLst>
          </p:cNvPr>
          <p:cNvSpPr/>
          <p:nvPr/>
        </p:nvSpPr>
        <p:spPr>
          <a:xfrm>
            <a:off x="8210800" y="2774588"/>
            <a:ext cx="2839084" cy="4781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4B11F474-FAC3-4B94-BF78-D57D52E56442}"/>
              </a:ext>
            </a:extLst>
          </p:cNvPr>
          <p:cNvCxnSpPr>
            <a:cxnSpLocks/>
          </p:cNvCxnSpPr>
          <p:nvPr/>
        </p:nvCxnSpPr>
        <p:spPr>
          <a:xfrm flipH="1">
            <a:off x="4556140" y="2990673"/>
            <a:ext cx="3488902" cy="1309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>
            <a:extLst>
              <a:ext uri="{FF2B5EF4-FFF2-40B4-BE49-F238E27FC236}">
                <a16:creationId xmlns:a16="http://schemas.microsoft.com/office/drawing/2014/main" id="{238B1745-4041-4A4C-BD2D-BE3873A94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0" y="4228979"/>
            <a:ext cx="5129882" cy="101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7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Diffusion Probabilistic Models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072" y="1105373"/>
            <a:ext cx="11763375" cy="5514974"/>
          </a:xfrm>
        </p:spPr>
        <p:txBody>
          <a:bodyPr/>
          <a:lstStyle/>
          <a:p>
            <a:r>
              <a:rPr lang="en-US" altLang="zh-TW" dirty="0"/>
              <a:t>DPM application : image, audio , denoising, higher resolution image, but higher computation</a:t>
            </a:r>
            <a:endParaRPr lang="zh-TW" altLang="en-US" dirty="0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1A585798-4588-4504-8A61-C7838EE96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3" y="2102253"/>
            <a:ext cx="6706893" cy="4423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7EC6558-135F-4872-8409-7C9A78405F23}"/>
                  </a:ext>
                </a:extLst>
              </p:cNvPr>
              <p:cNvSpPr txBox="1"/>
              <p:nvPr/>
            </p:nvSpPr>
            <p:spPr>
              <a:xfrm>
                <a:off x="7017446" y="2684309"/>
                <a:ext cx="5210016" cy="7446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𝐹𝐼𝐷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6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600" b="1" i="1" smtClean="0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1600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600" b="0" i="1" smtClean="0">
                        <a:latin typeface="Cambria Math" panose="02040503050406030204" pitchFamily="18" charset="0"/>
                      </a:rPr>
                      <m:t>𝑇𝑟</m:t>
                    </m:r>
                    <m:d>
                      <m:dPr>
                        <m:ctrlP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b="1" i="1" smtClean="0"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TW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1600" b="1" i="1"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altLang="zh-TW" sz="16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b="1" i="1"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1600" b="1" i="1">
                                        <a:latin typeface="Cambria Math" panose="02040503050406030204" pitchFamily="18" charset="0"/>
                                      </a:rPr>
                                      <m:t>𝚺</m:t>
                                    </m:r>
                                  </m:e>
                                  <m:sub>
                                    <m:r>
                                      <a:rPr lang="en-US" altLang="zh-TW" sz="1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altLang="zh-TW" sz="1600" b="0" i="1" smtClean="0">
                                <a:latin typeface="Cambria Math" panose="02040503050406030204" pitchFamily="18" charset="0"/>
                              </a:rPr>
                              <m:t>0.5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1800" b="0" i="1" smtClean="0">
                        <a:latin typeface="Cambria Math" panose="02040503050406030204" pitchFamily="18" charset="0"/>
                      </a:rPr>
                      <m:t>𝑠𝐹𝐼𝐷</m:t>
                    </m:r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: consider spatial features with FID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>
                <a:extLst>
                  <a:ext uri="{FF2B5EF4-FFF2-40B4-BE49-F238E27FC236}">
                    <a16:creationId xmlns:a16="http://schemas.microsoft.com/office/drawing/2014/main" id="{C7EC6558-135F-4872-8409-7C9A78405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446" y="2684309"/>
                <a:ext cx="5210016" cy="744691"/>
              </a:xfrm>
              <a:prstGeom prst="rect">
                <a:avLst/>
              </a:prstGeom>
              <a:blipFill>
                <a:blip r:embed="rId3"/>
                <a:stretch>
                  <a:fillRect l="-702" b="-113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0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0" y="1156832"/>
            <a:ext cx="9753600" cy="2387600"/>
          </a:xfrm>
        </p:spPr>
        <p:txBody>
          <a:bodyPr>
            <a:normAutofit/>
          </a:bodyPr>
          <a:lstStyle/>
          <a:p>
            <a:r>
              <a:rPr lang="en-US" altLang="zh-TW" sz="7200" dirty="0"/>
              <a:t>Thanks for Listening</a:t>
            </a:r>
            <a:endParaRPr lang="zh-TW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1499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219200" y="1944484"/>
            <a:ext cx="9753600" cy="2387600"/>
          </a:xfrm>
        </p:spPr>
        <p:txBody>
          <a:bodyPr/>
          <a:lstStyle/>
          <a:p>
            <a:r>
              <a:rPr lang="en-US" altLang="zh-TW" dirty="0"/>
              <a:t>Generative Adversary Network (GAN)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22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36526"/>
            <a:ext cx="10515600" cy="730250"/>
          </a:xfrm>
        </p:spPr>
        <p:txBody>
          <a:bodyPr/>
          <a:lstStyle/>
          <a:p>
            <a:pPr algn="ctr"/>
            <a:r>
              <a:rPr lang="en-US" altLang="zh-TW" dirty="0"/>
              <a:t>Generative Adversary Network (GAN)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2925" y="1076325"/>
            <a:ext cx="10810875" cy="5100638"/>
          </a:xfrm>
        </p:spPr>
        <p:txBody>
          <a:bodyPr/>
          <a:lstStyle/>
          <a:p>
            <a:r>
              <a:rPr lang="en-US" altLang="zh-TW" dirty="0"/>
              <a:t>Generative Adversary Network (GAN):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1518"/>
            <a:ext cx="10432302" cy="4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1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9DC6FD-7F4C-BC54-2F0A-BE3FDC85C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5" y="193676"/>
            <a:ext cx="11630025" cy="920750"/>
          </a:xfrm>
        </p:spPr>
        <p:txBody>
          <a:bodyPr/>
          <a:lstStyle/>
          <a:p>
            <a:pPr algn="ctr"/>
            <a:r>
              <a:rPr lang="en-US" altLang="zh-TW" dirty="0"/>
              <a:t>Generative Adversary Network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58F6211-5AEF-D8E9-A7BA-205DDF968A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19075" y="1266825"/>
                <a:ext cx="11630025" cy="5257800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dirty="0"/>
                  <a:t>: Real data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dirty="0"/>
                  <a:t>: Latent vector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zh-TW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1" i="1" dirty="0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altLang="zh-TW" dirty="0"/>
                  <a:t>: Faked data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TW" dirty="0"/>
                  <a:t>: Discriminator evaluation of real data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dirty="0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TW" dirty="0"/>
                  <a:t>: Discriminator evaluation of faked data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𝐸𝑟𝑟𝑜𝑟</m:t>
                    </m:r>
                    <m:d>
                      <m:dPr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altLang="zh-TW" dirty="0"/>
                  <a:t>: Error between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zh-TW" dirty="0"/>
                  <a:t> and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zh-TW" b="1" dirty="0"/>
              </a:p>
              <a:p>
                <a:pPr lvl="1"/>
                <a:r>
                  <a:rPr lang="en-US" altLang="zh-TW" dirty="0"/>
                  <a:t>1 : True   ;    0 : False</a:t>
                </a:r>
              </a:p>
              <a:p>
                <a:r>
                  <a:rPr lang="en-US" altLang="zh-TW" dirty="0"/>
                  <a:t>Discriminator:</a:t>
                </a:r>
              </a:p>
              <a:p>
                <a:pPr lvl="1"/>
                <a:r>
                  <a:rPr lang="en-US" altLang="zh-TW" dirty="0"/>
                  <a:t>Loss function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𝐸𝑟𝑟𝑜𝑟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𝐸𝑟𝑟𝑜𝑟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Generator:</a:t>
                </a:r>
              </a:p>
              <a:p>
                <a:pPr lvl="1"/>
                <a:r>
                  <a:rPr lang="en-US" altLang="zh-TW" dirty="0"/>
                  <a:t>Loss function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𝐸𝑟𝑟𝑜𝑟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dirty="0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pPr lvl="1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058F6211-5AEF-D8E9-A7BA-205DDF968A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075" y="1266825"/>
                <a:ext cx="11630025" cy="5257800"/>
              </a:xfrm>
              <a:blipFill>
                <a:blip r:embed="rId2"/>
                <a:stretch>
                  <a:fillRect l="-943" t="-1972" b="-9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87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Generative Adversary Network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/>
                  <a:t>Cross Entropy: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zh-TW" dirty="0"/>
                  <a:t> are probability distribution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dirty="0"/>
              </a:p>
              <a:p>
                <a:r>
                  <a:rPr lang="en-US" altLang="zh-TW" dirty="0"/>
                  <a:t>Binary Cross Entropy: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∈0, 1</m:t>
                    </m:r>
                  </m:oMath>
                </a14:m>
                <a:r>
                  <a:rPr lang="en-US" altLang="zh-TW" dirty="0"/>
                  <a:t>   </a:t>
                </a:r>
              </a:p>
              <a:p>
                <a:pPr lvl="1"/>
                <a:r>
                  <a:rPr lang="en-US" altLang="zh-TW" dirty="0"/>
                  <a:t>Label: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zh-TW" dirty="0"/>
                  <a:t>  ;   Estimation: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𝑦𝑙𝑜𝑔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dirty="0"/>
              </a:p>
              <a:p>
                <a:r>
                  <a:rPr lang="en-US" altLang="zh-TW" dirty="0"/>
                  <a:t>Loss function of discriminator: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1" i="1" smtClean="0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dirty="0"/>
              </a:p>
              <a:p>
                <a:r>
                  <a:rPr lang="en-US" altLang="zh-TW" dirty="0"/>
                  <a:t>Loss function of generator: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zh-TW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𝒵</m:t>
                        </m:r>
                      </m:sub>
                      <m:sup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𝒛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nary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777" t="-2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574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Generative Adversary Network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TW" dirty="0"/>
                  <a:t>Another representations for optimization:</a:t>
                </a:r>
              </a:p>
              <a:p>
                <a:r>
                  <a:rPr lang="en-US" altLang="zh-TW" dirty="0"/>
                  <a:t>Discriminator: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fun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𝒵</m:t>
                            </m:r>
                          </m:sub>
                          <m:sup/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b="1" i="1" smtClean="0"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𝐺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b="1" i="1" smtClean="0">
                                                <a:latin typeface="Cambria Math" panose="02040503050406030204" pitchFamily="18" charset="0"/>
                                              </a:rPr>
                                              <m:t>𝒛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Combine generator with discriminator: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𝑙𝑜𝑔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unc>
                                  <m:func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zh-TW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1−</m:t>
                                        </m:r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  <m:d>
                                          <m:dPr>
                                            <m:ctrlP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b="0" i="1" smtClean="0">
                                                <a:latin typeface="Cambria Math" panose="02040503050406030204" pitchFamily="18" charset="0"/>
                                              </a:rPr>
                                              <m:t>𝐺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altLang="zh-TW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altLang="zh-TW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𝒛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TW" dirty="0"/>
              </a:p>
              <a:p>
                <a:pPr lvl="1"/>
                <a:endParaRPr lang="en-US" altLang="zh-TW" dirty="0"/>
              </a:p>
              <a:p>
                <a:r>
                  <a:rPr lang="en-US" altLang="zh-TW" dirty="0"/>
                  <a:t>Define a value function: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1" i="1" smtClean="0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TW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i="0" smtClean="0">
                                    <a:latin typeface="Cambria Math" panose="02040503050406030204" pitchFamily="18" charset="0"/>
                                  </a:rPr>
                                  <m:t>m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TW" b="0" i="0" smtClean="0">
                                    <a:latin typeface="Cambria Math" panose="02040503050406030204" pitchFamily="18" charset="0"/>
                                  </a:rPr>
                                  <m:t>ax</m:t>
                                </m:r>
                              </m:e>
                              <m:lim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  <m:d>
                              <m:dPr>
                                <m:ctrlPr>
                                  <a:rPr lang="en-US" altLang="zh-TW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altLang="zh-TW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933" t="-25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77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499" y="0"/>
            <a:ext cx="11763375" cy="939800"/>
          </a:xfrm>
        </p:spPr>
        <p:txBody>
          <a:bodyPr/>
          <a:lstStyle/>
          <a:p>
            <a:pPr algn="ctr"/>
            <a:r>
              <a:rPr lang="en-US" altLang="zh-TW" dirty="0"/>
              <a:t>Generative Adversary Network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TW" dirty="0"/>
                  <a:t>Training discriminator: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i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ax</m:t>
                            </m:r>
                          </m:e>
                          <m:lim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d>
                          <m:d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i="1" dirty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b="1" i="1" smtClean="0">
                                            <a:latin typeface="Cambria Math" panose="02040503050406030204" pitchFamily="18" charset="0"/>
                                          </a:rPr>
                                          <m:t>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b="0" dirty="0"/>
              </a:p>
              <a:p>
                <a:pPr marL="0" indent="0">
                  <a:buNone/>
                </a:pPr>
                <a:r>
                  <a:rPr lang="en-US" altLang="zh-TW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r>
                          <m:rPr>
                            <m:nor/>
                          </m:rPr>
                          <a:rPr lang="en-US" altLang="zh-TW" dirty="0" smtClean="0"/>
                          <m:t> 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altLang="zh-TW" b="0" dirty="0"/>
              </a:p>
              <a:p>
                <a:pPr marL="0" indent="0">
                  <a:buNone/>
                </a:pPr>
                <a:r>
                  <a:rPr lang="en-US" altLang="zh-TW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By partial derivative : 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m:rPr>
                            <m:sty m:val="p"/>
                          </m:rPr>
                          <a:rPr lang="en-US" altLang="zh-TW" i="1" dirty="0" smtClean="0">
                            <a:latin typeface="Cambria Math" panose="02040503050406030204" pitchFamily="18" charset="0"/>
                          </a:rPr>
                          <m:t>V</m:t>
                        </m:r>
                        <m:d>
                          <m:d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num>
                      <m:den>
                        <m:r>
                          <a:rPr lang="en-US" altLang="zh-TW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zh-TW" altLang="en-US" dirty="0"/>
                  <a:t>    </a:t>
                </a:r>
                <a:r>
                  <a:rPr lang="en-US" altLang="zh-TW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>
                    <a:sym typeface="Wingdings" panose="05000000000000000000" pitchFamily="2" charset="2"/>
                  </a:rPr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             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𝑟𝑒𝑎𝑙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𝑑𝑎𝑡𝑎</m:t>
                            </m:r>
                          </m:e>
                          <m:e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𝑓𝑎𝑘𝑒𝑑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𝑑𝑎𝑡𝑎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499" y="1114426"/>
                <a:ext cx="11763375" cy="5514974"/>
              </a:xfrm>
              <a:blipFill>
                <a:blip r:embed="rId2"/>
                <a:stretch>
                  <a:fillRect l="-777" t="-27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>
            <a:extLst>
              <a:ext uri="{FF2B5EF4-FFF2-40B4-BE49-F238E27FC236}">
                <a16:creationId xmlns:a16="http://schemas.microsoft.com/office/drawing/2014/main" id="{5AC2EED0-62AB-427E-83C1-415BB258758A}"/>
              </a:ext>
            </a:extLst>
          </p:cNvPr>
          <p:cNvSpPr txBox="1"/>
          <p:nvPr/>
        </p:nvSpPr>
        <p:spPr>
          <a:xfrm>
            <a:off x="10210830" y="217962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(1)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C877B2CF-21DF-4D58-B930-B2EA08C025FA}"/>
              </a:ext>
            </a:extLst>
          </p:cNvPr>
          <p:cNvSpPr txBox="1"/>
          <p:nvPr/>
        </p:nvSpPr>
        <p:spPr>
          <a:xfrm>
            <a:off x="10210830" y="272358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(2)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C9D11591-1431-4F1E-8BFD-5352296C6EE7}"/>
              </a:ext>
            </a:extLst>
          </p:cNvPr>
          <p:cNvSpPr txBox="1"/>
          <p:nvPr/>
        </p:nvSpPr>
        <p:spPr>
          <a:xfrm>
            <a:off x="10210830" y="328854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(3)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A19F40F7-1798-49F7-B3E2-55FC3540ABDA}"/>
              </a:ext>
            </a:extLst>
          </p:cNvPr>
          <p:cNvSpPr txBox="1"/>
          <p:nvPr/>
        </p:nvSpPr>
        <p:spPr>
          <a:xfrm>
            <a:off x="10210830" y="464896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(4)</a:t>
            </a:r>
            <a:endParaRPr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1E60B90B-E827-42B7-AAFC-A84C4DD4D76E}"/>
              </a:ext>
            </a:extLst>
          </p:cNvPr>
          <p:cNvSpPr txBox="1"/>
          <p:nvPr/>
        </p:nvSpPr>
        <p:spPr>
          <a:xfrm>
            <a:off x="10210830" y="564004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(5)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885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2425" y="365125"/>
            <a:ext cx="11515725" cy="949325"/>
          </a:xfrm>
        </p:spPr>
        <p:txBody>
          <a:bodyPr/>
          <a:lstStyle/>
          <a:p>
            <a:pPr algn="ctr"/>
            <a:r>
              <a:rPr lang="en-US" altLang="zh-TW" dirty="0"/>
              <a:t>Generative Adversary Network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33351" y="1504950"/>
                <a:ext cx="11839574" cy="4672013"/>
              </a:xfrm>
            </p:spPr>
            <p:txBody>
              <a:bodyPr/>
              <a:lstStyle/>
              <a:p>
                <a:r>
                  <a:rPr lang="en-US" altLang="zh-TW" sz="2400" dirty="0"/>
                  <a:t>Kullback-Leibler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sz="2000" dirty="0"/>
                  <a:t>Definition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zh-TW" alt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sub>
                      <m:sup/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func>
                          <m:func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altLang="zh-TW" sz="20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d>
                                      <m:dPr>
                                        <m:ctrlP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sz="2000" dirty="0"/>
              </a:p>
              <a:p>
                <a:pPr lvl="1"/>
                <a:r>
                  <a:rPr lang="en-US" altLang="zh-TW" sz="2000" dirty="0"/>
                  <a:t>Non-negativity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altLang="zh-TW" sz="2000" dirty="0"/>
              </a:p>
              <a:p>
                <a:pPr lvl="1"/>
                <a:r>
                  <a:rPr lang="en-US" altLang="zh-TW" sz="2000" dirty="0"/>
                  <a:t>Convexity 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TW" altLang="en-US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,  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zh-TW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altLang="zh-TW" sz="2000" dirty="0"/>
              </a:p>
              <a:p>
                <a:pPr lvl="1"/>
                <a:r>
                  <a:rPr lang="en-US" altLang="zh-TW" sz="2000" dirty="0"/>
                  <a:t>Non-symmetry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pPr lvl="1"/>
                <a:endParaRPr lang="en-US" altLang="zh-TW" sz="2000" dirty="0"/>
              </a:p>
              <a:p>
                <a:pPr lvl="1"/>
                <a:endParaRPr lang="en-US" altLang="zh-TW" sz="2000" dirty="0"/>
              </a:p>
              <a:p>
                <a:r>
                  <a:rPr lang="en-US" altLang="zh-TW" sz="2400" dirty="0"/>
                  <a:t>Jensen–Shannon divergence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altLang="zh-TW" sz="2400" dirty="0"/>
              </a:p>
              <a:p>
                <a:pPr lvl="1"/>
                <a:r>
                  <a:rPr lang="en-US" altLang="zh-TW" sz="2000" dirty="0"/>
                  <a:t>Definition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altLang="zh-TW" sz="2000" dirty="0"/>
                  <a:t> , where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altLang="zh-TW" sz="2000" dirty="0"/>
              </a:p>
              <a:p>
                <a:pPr lvl="1"/>
                <a:r>
                  <a:rPr lang="en-US" altLang="zh-TW" sz="2000" dirty="0"/>
                  <a:t>Bound 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TW" sz="2000" dirty="0"/>
                  <a:t>  ,  where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altLang="zh-TW" sz="2000" dirty="0"/>
                  <a:t> is the base of logarithm</a:t>
                </a:r>
              </a:p>
              <a:p>
                <a:pPr lvl="1"/>
                <a:r>
                  <a:rPr lang="en-US" altLang="zh-TW" sz="2000" dirty="0"/>
                  <a:t>Convex function</a:t>
                </a:r>
              </a:p>
              <a:p>
                <a:pPr lvl="1"/>
                <a:r>
                  <a:rPr lang="en-US" altLang="zh-TW" sz="2000" dirty="0"/>
                  <a:t>Symmetry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𝐽𝑆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endParaRPr lang="en-US" altLang="zh-TW" sz="2000" dirty="0"/>
              </a:p>
              <a:p>
                <a:endParaRPr lang="en-US" altLang="zh-TW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3351" y="1504950"/>
                <a:ext cx="11839574" cy="4672013"/>
              </a:xfrm>
              <a:blipFill>
                <a:blip r:embed="rId2"/>
                <a:stretch>
                  <a:fillRect l="-721" t="-1828" b="-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1F586A9-8F13-4785-B4A7-2302AD60825E}"/>
                  </a:ext>
                </a:extLst>
              </p:cNvPr>
              <p:cNvSpPr txBox="1"/>
              <p:nvPr/>
            </p:nvSpPr>
            <p:spPr>
              <a:xfrm>
                <a:off x="6475942" y="1196755"/>
                <a:ext cx="5414559" cy="15100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000" dirty="0">
                    <a:solidFill>
                      <a:srgbClr val="FF0000"/>
                    </a:solidFill>
                  </a:rPr>
                  <a:t>Log-sum inequality : </a:t>
                </a:r>
              </a:p>
              <a:p>
                <a:r>
                  <a:rPr lang="en-US" altLang="zh-TW" sz="2000" dirty="0">
                    <a:solidFill>
                      <a:srgbClr val="FF0000"/>
                    </a:solidFill>
                  </a:rPr>
                  <a:t>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TW" sz="20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altLang="zh-TW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func>
                          <m:funcPr>
                            <m:ctrlPr>
                              <a:rPr lang="en-US" altLang="zh-TW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TW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TW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altLang="zh-TW" sz="20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altLang="zh-TW" dirty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Jensen’s inequality : </a:t>
                </a:r>
              </a:p>
              <a:p>
                <a:r>
                  <a:rPr lang="en-US" altLang="zh-TW" dirty="0">
                    <a:solidFill>
                      <a:srgbClr val="FF0000"/>
                    </a:solidFill>
                  </a:rPr>
                  <a:t>      If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zh-TW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TW" dirty="0">
                    <a:solidFill>
                      <a:srgbClr val="FF0000"/>
                    </a:solidFill>
                  </a:rPr>
                  <a:t>is a concave function, then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61F586A9-8F13-4785-B4A7-2302AD608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942" y="1196755"/>
                <a:ext cx="5414559" cy="1510093"/>
              </a:xfrm>
              <a:prstGeom prst="rect">
                <a:avLst/>
              </a:prstGeom>
              <a:blipFill>
                <a:blip r:embed="rId3"/>
                <a:stretch>
                  <a:fillRect l="-1012" t="-2016" b="-56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33819EB8-289E-4E7B-B4F6-EEFFBB655C83}"/>
              </a:ext>
            </a:extLst>
          </p:cNvPr>
          <p:cNvSpPr/>
          <p:nvPr/>
        </p:nvSpPr>
        <p:spPr>
          <a:xfrm>
            <a:off x="6475942" y="1196754"/>
            <a:ext cx="5414559" cy="1510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6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5843</Words>
  <Application>Microsoft Office PowerPoint</Application>
  <PresentationFormat>寬螢幕</PresentationFormat>
  <Paragraphs>283</Paragraphs>
  <Slides>28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8" baseType="lpstr">
      <vt:lpstr>等线</vt:lpstr>
      <vt:lpstr>source-serif-pro</vt:lpstr>
      <vt:lpstr>新細明體</vt:lpstr>
      <vt:lpstr>標楷體</vt:lpstr>
      <vt:lpstr>Arial</vt:lpstr>
      <vt:lpstr>Calibri</vt:lpstr>
      <vt:lpstr>Calibri Light</vt:lpstr>
      <vt:lpstr>Cambria Math</vt:lpstr>
      <vt:lpstr>Wingdings</vt:lpstr>
      <vt:lpstr>Office 佈景主題</vt:lpstr>
      <vt:lpstr>GAN vs DPM</vt:lpstr>
      <vt:lpstr>Outline</vt:lpstr>
      <vt:lpstr>Generative Adversary Network (GAN)</vt:lpstr>
      <vt:lpstr>Generative Adversary Network (GAN)</vt:lpstr>
      <vt:lpstr>Generative Adversary Network</vt:lpstr>
      <vt:lpstr>Generative Adversary Network</vt:lpstr>
      <vt:lpstr>Generative Adversary Network</vt:lpstr>
      <vt:lpstr>Generative Adversary Network</vt:lpstr>
      <vt:lpstr>Generative Adversary Network</vt:lpstr>
      <vt:lpstr>Generative Adversary Network</vt:lpstr>
      <vt:lpstr>Generative Adversary Network</vt:lpstr>
      <vt:lpstr>Diffusion Probabilistic Models (DPM)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Diffusion Probabilistic Models</vt:lpstr>
      <vt:lpstr>Thanks for Listening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盧德晏</dc:creator>
  <cp:lastModifiedBy>盧德晏</cp:lastModifiedBy>
  <cp:revision>140</cp:revision>
  <dcterms:created xsi:type="dcterms:W3CDTF">2023-04-24T04:50:47Z</dcterms:created>
  <dcterms:modified xsi:type="dcterms:W3CDTF">2023-05-25T04:45:01Z</dcterms:modified>
</cp:coreProperties>
</file>