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60" r:id="rId4"/>
    <p:sldId id="257" r:id="rId5"/>
    <p:sldId id="258" r:id="rId6"/>
    <p:sldId id="265" r:id="rId7"/>
    <p:sldId id="267" r:id="rId8"/>
    <p:sldId id="271" r:id="rId9"/>
    <p:sldId id="272" r:id="rId10"/>
    <p:sldId id="273" r:id="rId11"/>
    <p:sldId id="275" r:id="rId12"/>
    <p:sldId id="274" r:id="rId13"/>
    <p:sldId id="277" r:id="rId14"/>
    <p:sldId id="276" r:id="rId15"/>
    <p:sldId id="283" r:id="rId16"/>
    <p:sldId id="284" r:id="rId17"/>
    <p:sldId id="285" r:id="rId18"/>
    <p:sldId id="288" r:id="rId19"/>
    <p:sldId id="278" r:id="rId20"/>
    <p:sldId id="279" r:id="rId21"/>
    <p:sldId id="280" r:id="rId22"/>
    <p:sldId id="281" r:id="rId23"/>
    <p:sldId id="282" r:id="rId24"/>
    <p:sldId id="287" r:id="rId25"/>
    <p:sldId id="286" r:id="rId26"/>
    <p:sldId id="261" r:id="rId27"/>
    <p:sldId id="28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E7FF-E912-4668-B07B-9C24F27D04A0}" type="datetimeFigureOut">
              <a:rPr lang="zh-TW" altLang="en-US" smtClean="0"/>
              <a:pPr/>
              <a:t>2011/10/13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55F8-1BB0-4993-8BA7-756E007393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55F8-1BB0-4993-8BA7-756E0073936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D58E1-3189-42CE-AFA1-4D676A806F08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05F43-FED2-433F-9069-649B1D78FDE6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79FA9-491D-4F63-9C7A-1A756D807C46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4996F-8F44-4551-BC35-CB58944BD60D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85742-F832-4A86-81CC-EAAA8448AA30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A</a:t>
            </a:r>
            <a:r>
              <a:rPr lang="zh-TW" altLang="en-US" dirty="0" smtClean="0">
                <a:ea typeface="新細明體" charset="-120"/>
              </a:rPr>
              <a:t>為</a:t>
            </a:r>
            <a:r>
              <a:rPr lang="en-US" altLang="zh-TW" dirty="0" smtClean="0">
                <a:ea typeface="新細明體" charset="-120"/>
              </a:rPr>
              <a:t>binary : </a:t>
            </a:r>
            <a:r>
              <a:rPr lang="en-US" altLang="zh-TW" dirty="0" err="1" smtClean="0">
                <a:ea typeface="新細明體" charset="-120"/>
              </a:rPr>
              <a:t>obj</a:t>
            </a:r>
            <a:r>
              <a:rPr lang="en-US" altLang="zh-TW" dirty="0" smtClean="0">
                <a:ea typeface="新細明體" charset="-120"/>
              </a:rPr>
              <a:t> or</a:t>
            </a:r>
            <a:r>
              <a:rPr lang="en-US" altLang="zh-TW" baseline="0" dirty="0" smtClean="0">
                <a:ea typeface="新細明體" charset="-120"/>
              </a:rPr>
              <a:t> </a:t>
            </a:r>
            <a:r>
              <a:rPr lang="en-US" altLang="zh-TW" baseline="0" dirty="0" err="1" smtClean="0">
                <a:ea typeface="新細明體" charset="-120"/>
              </a:rPr>
              <a:t>bkg</a:t>
            </a:r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C4CCF-2507-43C9-B275-23BFA6A72BDA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Gaussian mixture model : </a:t>
            </a:r>
            <a:r>
              <a:rPr lang="zh-TW" altLang="en-US" dirty="0" smtClean="0"/>
              <a:t>用來建立</a:t>
            </a:r>
            <a:r>
              <a:rPr lang="en-US" altLang="zh-TW" dirty="0" smtClean="0"/>
              <a:t>foreground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background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55F8-1BB0-4993-8BA7-756E0073936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表示</a:t>
            </a:r>
            <a:r>
              <a:rPr lang="en-US" altLang="zh-TW" dirty="0" smtClean="0"/>
              <a:t>foreground 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L</a:t>
            </a:r>
            <a:r>
              <a:rPr lang="zh-TW" altLang="en-US" dirty="0" smtClean="0"/>
              <a:t>，所偵測的區域只有</a:t>
            </a:r>
            <a:r>
              <a:rPr lang="en-US" altLang="zh-TW" dirty="0" smtClean="0"/>
              <a:t>S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Sb</a:t>
            </a:r>
            <a:r>
              <a:rPr lang="en-US" altLang="zh-TW" dirty="0" smtClean="0"/>
              <a:t>(hard background scribble)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E55F8-1BB0-4993-8BA7-756E0073936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0856FA-9F80-4180-AB8E-22C331FE6BB8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7EDD-6592-4874-B752-160DA5F5EECE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ECFFC1-3B7A-4335-B052-80BC68BE3259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A004-FC1D-4536-96F0-6BDEB1615D71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82E5-6728-4FBD-86F4-0D33DC545278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079164B-A448-4FF4-A351-812D666A2DCB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9503CA-933C-4676-BC8F-ABF449404632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EF4E-9F14-4B95-9D27-A5A11C83413B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15F-511C-43AB-B76F-A83C0A8A3C0D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8930-B3F6-4611-98A7-09B4C6555816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8DE16A-894C-4DDB-8FE2-7B47481FF669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DF86C6-E694-4E21-A3BE-7A771A852E62}" type="datetime1">
              <a:rPr lang="zh-TW" altLang="en-US" smtClean="0"/>
              <a:t>2011/10/13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Graph cut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Chien</a:t>
            </a:r>
            <a:r>
              <a:rPr lang="en-US" altLang="zh-TW" dirty="0" smtClean="0"/>
              <a:t>-chi Chen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Smoothness term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Add an edge between each neighbor pair</a:t>
            </a:r>
          </a:p>
          <a:p>
            <a:pPr eaLnBrk="1" hangingPunct="1"/>
            <a:r>
              <a:rPr lang="en-US" altLang="zh-TW" dirty="0" smtClean="0"/>
              <a:t>Weight = smoothness term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267200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Energy function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2231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9152"/>
            <a:ext cx="8686800" cy="5508848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Labeling: one value per pixel, F or B</a:t>
            </a:r>
          </a:p>
          <a:p>
            <a:pPr eaLnBrk="1" hangingPunct="1"/>
            <a:r>
              <a:rPr lang="en-US" altLang="zh-TW" sz="2400" dirty="0" smtClean="0"/>
              <a:t>Energy(labeling) = hard + smoothness</a:t>
            </a:r>
            <a:endParaRPr lang="en-US" altLang="zh-TW" sz="2000" dirty="0" smtClean="0"/>
          </a:p>
          <a:p>
            <a:pPr lvl="1" eaLnBrk="1" hangingPunct="1"/>
            <a:r>
              <a:rPr lang="en-US" altLang="zh-TW" sz="2000" dirty="0" smtClean="0"/>
              <a:t>Will be minimized</a:t>
            </a:r>
          </a:p>
          <a:p>
            <a:pPr lvl="1" eaLnBrk="1" hangingPunct="1"/>
            <a:r>
              <a:rPr lang="en-US" altLang="zh-TW" sz="2000" dirty="0" smtClean="0"/>
              <a:t>  </a:t>
            </a:r>
          </a:p>
          <a:p>
            <a:pPr eaLnBrk="1" hangingPunct="1"/>
            <a:r>
              <a:rPr lang="en-US" altLang="zh-TW" sz="2400" dirty="0" smtClean="0"/>
              <a:t>Hard: for each pixel</a:t>
            </a:r>
          </a:p>
          <a:p>
            <a:pPr lvl="1" eaLnBrk="1" hangingPunct="1"/>
            <a:r>
              <a:rPr lang="en-US" altLang="zh-TW" sz="2000" dirty="0" smtClean="0"/>
              <a:t>Probability that this color belongs to F (resp. B)</a:t>
            </a:r>
          </a:p>
          <a:p>
            <a:pPr lvl="1" eaLnBrk="1" hangingPunct="1"/>
            <a:r>
              <a:rPr lang="en-US" altLang="zh-TW" sz="2000" dirty="0" smtClean="0"/>
              <a:t>  </a:t>
            </a:r>
          </a:p>
          <a:p>
            <a:pPr eaLnBrk="1" hangingPunct="1"/>
            <a:r>
              <a:rPr lang="en-US" altLang="zh-TW" sz="2400" dirty="0" smtClean="0"/>
              <a:t>Smoothness (aka regularization): </a:t>
            </a:r>
            <a:br>
              <a:rPr lang="en-US" altLang="zh-TW" sz="2400" dirty="0" smtClean="0"/>
            </a:br>
            <a:r>
              <a:rPr lang="en-US" altLang="zh-TW" sz="2400" dirty="0" smtClean="0"/>
              <a:t>per neighboring pixel pair</a:t>
            </a:r>
          </a:p>
          <a:p>
            <a:pPr lvl="1" eaLnBrk="1" hangingPunct="1"/>
            <a:r>
              <a:rPr lang="en-US" altLang="zh-TW" sz="2000" dirty="0" smtClean="0"/>
              <a:t>Penalty for having different label</a:t>
            </a:r>
          </a:p>
          <a:p>
            <a:pPr lvl="1" eaLnBrk="1" hangingPunct="1"/>
            <a:r>
              <a:rPr lang="en-US" altLang="zh-TW" sz="2000" dirty="0" smtClean="0"/>
              <a:t>Penalty is </a:t>
            </a:r>
            <a:r>
              <a:rPr lang="en-US" altLang="zh-TW" sz="2000" dirty="0" err="1" smtClean="0"/>
              <a:t>downweighted</a:t>
            </a:r>
            <a:r>
              <a:rPr lang="en-US" altLang="zh-TW" sz="2000" dirty="0" smtClean="0"/>
              <a:t> if the two </a:t>
            </a:r>
            <a:br>
              <a:rPr lang="en-US" altLang="zh-TW" sz="2000" dirty="0" smtClean="0"/>
            </a:br>
            <a:r>
              <a:rPr lang="en-US" altLang="zh-TW" sz="2000" dirty="0" smtClean="0"/>
              <a:t>pixel colors are very different</a:t>
            </a:r>
          </a:p>
          <a:p>
            <a:pPr lvl="1" eaLnBrk="1" hangingPunct="1"/>
            <a:r>
              <a:rPr lang="en-US" altLang="zh-TW" sz="2000" dirty="0" smtClean="0"/>
              <a:t>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65775" y="2209800"/>
            <a:ext cx="1885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One labeling</a:t>
            </a:r>
            <a:br>
              <a:rPr lang="en-US" altLang="zh-TW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(ok, not best)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553200" y="4038600"/>
            <a:ext cx="811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Data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638800" y="5791200"/>
            <a:ext cx="17256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Smoothness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575" y="44450"/>
            <a:ext cx="1714500" cy="678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15616" y="2708920"/>
          <a:ext cx="2376265" cy="333511"/>
        </p:xfrm>
        <a:graphic>
          <a:graphicData uri="http://schemas.openxmlformats.org/presentationml/2006/ole">
            <p:oleObj spid="_x0000_s15363" name="Equation" r:id="rId5" imgW="1447560" imgH="20304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187624" y="3789040"/>
          <a:ext cx="2390632" cy="643632"/>
        </p:xfrm>
        <a:graphic>
          <a:graphicData uri="http://schemas.openxmlformats.org/presentationml/2006/ole">
            <p:oleObj spid="_x0000_s15364" name="Equation" r:id="rId6" imgW="1320480" imgH="355320" progId="Equation.DSMT4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87624" y="6093296"/>
          <a:ext cx="3348083" cy="571624"/>
        </p:xfrm>
        <a:graphic>
          <a:graphicData uri="http://schemas.openxmlformats.org/presentationml/2006/ole">
            <p:oleObj spid="_x0000_s15365" name="Equation" r:id="rId7" imgW="20826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Min cut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Energy optimization equivalent to min cut</a:t>
            </a:r>
          </a:p>
          <a:p>
            <a:pPr eaLnBrk="1" hangingPunct="1"/>
            <a:r>
              <a:rPr lang="en-US" altLang="zh-TW" dirty="0" smtClean="0"/>
              <a:t>Cut: remove edges to disconnect F from B</a:t>
            </a:r>
          </a:p>
          <a:p>
            <a:pPr eaLnBrk="1" hangingPunct="1"/>
            <a:r>
              <a:rPr lang="en-US" altLang="zh-TW" dirty="0" smtClean="0"/>
              <a:t>Minimum: minimize sum of cut edge weight</a:t>
            </a:r>
          </a:p>
          <a:p>
            <a:r>
              <a:rPr lang="en-US" altLang="zh-TW" dirty="0" smtClean="0"/>
              <a:t>http://www.cse.yorku.ca/~aaw/Wang/MaxFlowStart.htm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4343400" cy="3140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7592" cy="51845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Demo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Graph cut</a:t>
            </a:r>
          </a:p>
          <a:p>
            <a:pPr lvl="1"/>
            <a:r>
              <a:rPr lang="en-US" altLang="zh-TW" dirty="0" smtClean="0"/>
              <a:t>Concept of graph cut</a:t>
            </a:r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899592" y="4365104"/>
            <a:ext cx="1908175" cy="19335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Extensive of Graph cut</a:t>
            </a:r>
            <a:endParaRPr lang="zh-TW" alt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424936" cy="4525963"/>
          </a:xfrm>
        </p:spPr>
        <p:txBody>
          <a:bodyPr/>
          <a:lstStyle/>
          <a:p>
            <a:r>
              <a:rPr lang="en-US" altLang="zh-TW" dirty="0" smtClean="0"/>
              <a:t>Grab cut</a:t>
            </a:r>
          </a:p>
          <a:p>
            <a:r>
              <a:rPr lang="en-US" altLang="zh-TW" dirty="0" smtClean="0"/>
              <a:t>E(</a:t>
            </a:r>
            <a:r>
              <a:rPr lang="el-GR" altLang="zh-TW" dirty="0" smtClean="0"/>
              <a:t>φ</a:t>
            </a:r>
            <a:r>
              <a:rPr lang="en-US" altLang="zh-TW" dirty="0" smtClean="0"/>
              <a:t>,</a:t>
            </a:r>
            <a:r>
              <a:rPr lang="en-US" altLang="zh-TW" dirty="0" err="1" smtClean="0"/>
              <a:t>S,x</a:t>
            </a:r>
            <a:r>
              <a:rPr lang="en-US" altLang="zh-TW" dirty="0" smtClean="0"/>
              <a:t>,</a:t>
            </a:r>
            <a:r>
              <a:rPr lang="el-GR" altLang="zh-TW" dirty="0" smtClean="0"/>
              <a:t> λ</a:t>
            </a:r>
            <a:r>
              <a:rPr lang="en-US" altLang="zh-TW" dirty="0" smtClean="0"/>
              <a:t>) = 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</a:t>
            </a:r>
            <a:r>
              <a:rPr lang="en-US" altLang="zh-TW" dirty="0" smtClean="0"/>
              <a:t>(</a:t>
            </a:r>
            <a:r>
              <a:rPr lang="el-GR" altLang="zh-TW" dirty="0" smtClean="0"/>
              <a:t>φ</a:t>
            </a:r>
            <a:r>
              <a:rPr lang="en-US" altLang="zh-TW" dirty="0" smtClean="0"/>
              <a:t>,</a:t>
            </a:r>
            <a:r>
              <a:rPr lang="en-US" altLang="zh-TW" dirty="0" err="1" smtClean="0"/>
              <a:t>S,x</a:t>
            </a:r>
            <a:r>
              <a:rPr lang="en-US" altLang="zh-TW" dirty="0" smtClean="0"/>
              <a:t>) + 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</a:t>
            </a:r>
            <a:r>
              <a:rPr lang="en-US" altLang="zh-TW" dirty="0" smtClean="0"/>
              <a:t>(,</a:t>
            </a:r>
            <a:r>
              <a:rPr lang="en-US" altLang="zh-TW" dirty="0" err="1" smtClean="0"/>
              <a:t>S,x</a:t>
            </a:r>
            <a:r>
              <a:rPr lang="en-US" altLang="zh-TW" dirty="0" smtClean="0"/>
              <a:t>,</a:t>
            </a:r>
            <a:r>
              <a:rPr lang="el-GR" altLang="zh-TW" dirty="0" smtClean="0"/>
              <a:t> λ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                                :Gaussian mixture model</a:t>
            </a:r>
          </a:p>
          <a:p>
            <a:r>
              <a:rPr lang="en-US" altLang="zh-TW" dirty="0" smtClean="0"/>
              <a:t>   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3312368" cy="271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27584" y="3068960"/>
          <a:ext cx="6736897" cy="876548"/>
        </p:xfrm>
        <a:graphic>
          <a:graphicData uri="http://schemas.openxmlformats.org/presentationml/2006/ole">
            <p:oleObj spid="_x0000_s4098" name="Equation" r:id="rId5" imgW="3416040" imgH="44424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99592" y="2564904"/>
          <a:ext cx="3769772" cy="690240"/>
        </p:xfrm>
        <a:graphic>
          <a:graphicData uri="http://schemas.openxmlformats.org/presentationml/2006/ole">
            <p:oleObj spid="_x0000_s4099" name="Equation" r:id="rId6" imgW="1803240" imgH="330120" progId="Equation.DSMT4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1640" y="3645024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33102" y="4162549"/>
            <a:ext cx="3028950" cy="2343150"/>
            <a:chOff x="240" y="1314"/>
            <a:chExt cx="1908" cy="1476"/>
          </a:xfrm>
        </p:grpSpPr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551" y="1487"/>
              <a:ext cx="1202" cy="121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36277" y="5775449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Extensive of Graph cut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Paint selection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B- user brush,  F- existing selection </a:t>
            </a:r>
          </a:p>
          <a:p>
            <a:pPr>
              <a:buNone/>
            </a:pPr>
            <a:r>
              <a:rPr lang="en-US" altLang="zh-TW" dirty="0" smtClean="0"/>
              <a:t>F’- new selection, U- background</a:t>
            </a:r>
          </a:p>
          <a:p>
            <a:pPr>
              <a:buNone/>
            </a:pPr>
            <a:r>
              <a:rPr lang="en-US" altLang="zh-TW" dirty="0" smtClean="0"/>
              <a:t>R-dilated box, L- local foreground, </a:t>
            </a:r>
          </a:p>
          <a:p>
            <a:pPr>
              <a:buNone/>
            </a:pPr>
            <a:r>
              <a:rPr lang="en-US" altLang="zh-TW" dirty="0" err="1" smtClean="0"/>
              <a:t>dF</a:t>
            </a:r>
            <a:r>
              <a:rPr lang="en-US" altLang="zh-TW" dirty="0" smtClean="0"/>
              <a:t>-frontal foreground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5328592" cy="21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Extensive of Graph cut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E(X)=</a:t>
            </a:r>
          </a:p>
          <a:p>
            <a:r>
              <a:rPr lang="en-US" altLang="zh-TW" dirty="0" smtClean="0"/>
              <a:t>Hard constrains</a:t>
            </a:r>
          </a:p>
          <a:p>
            <a:pPr lvl="1"/>
            <a:r>
              <a:rPr lang="en-US" altLang="zh-TW" dirty="0" smtClean="0"/>
              <a:t>Using L(local foreground) to build GMM</a:t>
            </a:r>
          </a:p>
          <a:p>
            <a:pPr lvl="1"/>
            <a:r>
              <a:rPr lang="en-US" altLang="zh-TW" dirty="0" smtClean="0"/>
              <a:t>Background model is randomly sampling a number (1200 points)from background to build GMM  </a:t>
            </a:r>
          </a:p>
          <a:p>
            <a:pPr lvl="1"/>
            <a:r>
              <a:rPr lang="en-US" altLang="zh-TW" dirty="0" smtClean="0"/>
              <a:t>   </a:t>
            </a:r>
          </a:p>
          <a:p>
            <a:endParaRPr lang="zh-TW" alt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092280" y="2564904"/>
          <a:ext cx="1031485" cy="698748"/>
        </p:xfrm>
        <a:graphic>
          <a:graphicData uri="http://schemas.openxmlformats.org/presentationml/2006/ole">
            <p:oleObj spid="_x0000_s44035" name="Equation" r:id="rId4" imgW="393480" imgH="26640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317750" y="3933627"/>
          <a:ext cx="930275" cy="698500"/>
        </p:xfrm>
        <a:graphic>
          <a:graphicData uri="http://schemas.openxmlformats.org/presentationml/2006/ole">
            <p:oleObj spid="_x0000_s44036" name="Equation" r:id="rId5" imgW="355320" imgH="26640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331640" y="4725144"/>
          <a:ext cx="6826244" cy="1871712"/>
        </p:xfrm>
        <a:graphic>
          <a:graphicData uri="http://schemas.openxmlformats.org/presentationml/2006/ole">
            <p:oleObj spid="_x0000_s44038" name="Equation" r:id="rId6" imgW="3149280" imgH="863280" progId="Equation.DSMT4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835696" y="1556792"/>
          <a:ext cx="5372850" cy="859656"/>
        </p:xfrm>
        <a:graphic>
          <a:graphicData uri="http://schemas.openxmlformats.org/presentationml/2006/ole">
            <p:oleObj spid="_x0000_s44040" name="Equation" r:id="rId7" imgW="2222280" imgH="355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Extensive of Graph cut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Smoothness constrains</a:t>
            </a:r>
          </a:p>
          <a:p>
            <a:pPr lvl="1"/>
            <a:r>
              <a:rPr lang="en-US" altLang="zh-TW" dirty="0" smtClean="0"/>
              <a:t> 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Adding frontal </a:t>
            </a:r>
            <a:r>
              <a:rPr lang="en-US" altLang="zh-TW" dirty="0" err="1" smtClean="0"/>
              <a:t>forground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  </a:t>
            </a:r>
          </a:p>
          <a:p>
            <a:pPr lvl="1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331640" y="1988840"/>
          <a:ext cx="6048672" cy="1389168"/>
        </p:xfrm>
        <a:graphic>
          <a:graphicData uri="http://schemas.openxmlformats.org/presentationml/2006/ole">
            <p:oleObj spid="_x0000_s45059" name="Equation" r:id="rId3" imgW="2654280" imgH="609480" progId="Equation.DSMT4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259632" y="4077072"/>
          <a:ext cx="5884304" cy="664893"/>
        </p:xfrm>
        <a:graphic>
          <a:graphicData uri="http://schemas.openxmlformats.org/presentationml/2006/ole">
            <p:oleObj spid="_x0000_s45061" name="Equation" r:id="rId4" imgW="2247840" imgH="253800" progId="Equation.DSMT4">
              <p:embed/>
            </p:oleObj>
          </a:graphicData>
        </a:graphic>
      </p:graphicFrame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653136"/>
            <a:ext cx="4968552" cy="19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7592" cy="51845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Interactive segmentation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Graph cut</a:t>
            </a:r>
          </a:p>
          <a:p>
            <a:pPr lvl="1"/>
            <a:r>
              <a:rPr lang="en-US" altLang="zh-TW" dirty="0" smtClean="0"/>
              <a:t>Concept of graph cut</a:t>
            </a:r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/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Unsupervise</a:t>
            </a:r>
            <a:r>
              <a:rPr lang="en-US" altLang="zh-TW" dirty="0" smtClean="0">
                <a:solidFill>
                  <a:srgbClr val="FF0000"/>
                </a:solidFill>
              </a:rPr>
              <a:t> graph cut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Automatic object segmentation with salient color model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Saliency Map:</a:t>
            </a:r>
          </a:p>
          <a:p>
            <a:pPr>
              <a:buNone/>
            </a:pPr>
            <a:r>
              <a:rPr lang="en-US" altLang="zh-TW" dirty="0" smtClean="0"/>
              <a:t>              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676875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275856" y="3933056"/>
          <a:ext cx="2614892" cy="935856"/>
        </p:xfrm>
        <a:graphic>
          <a:graphicData uri="http://schemas.openxmlformats.org/presentationml/2006/ole">
            <p:oleObj spid="_x0000_s37892" name="Equation" r:id="rId4" imgW="1206360" imgH="43164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5364088" y="2708920"/>
          <a:ext cx="914400" cy="198438"/>
        </p:xfrm>
        <a:graphic>
          <a:graphicData uri="http://schemas.openxmlformats.org/presentationml/2006/ole">
            <p:oleObj spid="_x0000_s37893" name="Equation" r:id="rId5" imgW="914400" imgH="198720" progId="Equation.DSMT4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203848" y="4869160"/>
          <a:ext cx="2796739" cy="1436857"/>
        </p:xfrm>
        <a:graphic>
          <a:graphicData uri="http://schemas.openxmlformats.org/presentationml/2006/ole">
            <p:oleObj spid="_x0000_s37894" name="Equation" r:id="rId6" imgW="1384200" imgH="711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157592" cy="51845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Interactive segmentation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Graph cut</a:t>
            </a:r>
          </a:p>
          <a:p>
            <a:pPr lvl="1"/>
            <a:r>
              <a:rPr lang="en-US" altLang="zh-TW" dirty="0" smtClean="0"/>
              <a:t>Concept of graph cut</a:t>
            </a:r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/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Saliency map</a:t>
            </a:r>
            <a:endParaRPr lang="zh-TW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744416" cy="20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3888432" cy="214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654275" cy="20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>
            <a:off x="6156176" y="3789040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139952" y="4581128"/>
            <a:ext cx="360040" cy="648072"/>
          </a:xfrm>
          <a:prstGeom prst="rightArrow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Segmentation</a:t>
            </a:r>
          </a:p>
          <a:p>
            <a:r>
              <a:rPr lang="en-US" altLang="zh-TW" dirty="0" smtClean="0"/>
              <a:t> Hard constrains </a:t>
            </a:r>
          </a:p>
          <a:p>
            <a:pPr lvl="1"/>
            <a:r>
              <a:rPr lang="en-US" altLang="zh-TW" dirty="0" smtClean="0"/>
              <a:t>  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K-means is employed to model distribution </a:t>
            </a:r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	</a:t>
            </a:r>
            <a:endParaRPr lang="zh-TW" altLang="en-US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259632" y="2636912"/>
          <a:ext cx="3318461" cy="690240"/>
        </p:xfrm>
        <a:graphic>
          <a:graphicData uri="http://schemas.openxmlformats.org/presentationml/2006/ole">
            <p:oleObj spid="_x0000_s39940" name="Equation" r:id="rId3" imgW="1587240" imgH="33012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259632" y="3212976"/>
          <a:ext cx="6675580" cy="469376"/>
        </p:xfrm>
        <a:graphic>
          <a:graphicData uri="http://schemas.openxmlformats.org/presentationml/2006/ole">
            <p:oleObj spid="_x0000_s39941" name="Equation" r:id="rId4" imgW="3251160" imgH="22860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259632" y="4221088"/>
          <a:ext cx="3853408" cy="889248"/>
        </p:xfrm>
        <a:graphic>
          <a:graphicData uri="http://schemas.openxmlformats.org/presentationml/2006/ole">
            <p:oleObj spid="_x0000_s39942" name="Equation" r:id="rId5" imgW="1981080" imgH="457200" progId="Equation.DSMT4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259632" y="5157192"/>
          <a:ext cx="6192688" cy="555399"/>
        </p:xfrm>
        <a:graphic>
          <a:graphicData uri="http://schemas.openxmlformats.org/presentationml/2006/ole">
            <p:oleObj spid="_x0000_s39943" name="Equation" r:id="rId6" imgW="283176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Smoothness constrains</a:t>
            </a:r>
          </a:p>
          <a:p>
            <a:pPr lvl="1"/>
            <a:r>
              <a:rPr lang="en-US" altLang="zh-TW" dirty="0" smtClean="0"/>
              <a:t>   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 </a:t>
            </a:r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187624" y="2132856"/>
          <a:ext cx="6686162" cy="910456"/>
        </p:xfrm>
        <a:graphic>
          <a:graphicData uri="http://schemas.openxmlformats.org/presentationml/2006/ole">
            <p:oleObj spid="_x0000_s40963" name="Equation" r:id="rId3" imgW="2984400" imgH="406080" progId="Equation.DSMT4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259632" y="3068960"/>
          <a:ext cx="3024336" cy="907301"/>
        </p:xfrm>
        <a:graphic>
          <a:graphicData uri="http://schemas.openxmlformats.org/presentationml/2006/ole">
            <p:oleObj spid="_x0000_s40966" name="Equation" r:id="rId4" imgW="1523880" imgH="457200" progId="Equation.DSMT4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331640" y="4221088"/>
          <a:ext cx="3722061" cy="834255"/>
        </p:xfrm>
        <a:graphic>
          <a:graphicData uri="http://schemas.openxmlformats.org/presentationml/2006/ole">
            <p:oleObj spid="_x0000_s40967" name="Equation" r:id="rId5" imgW="147312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33" y="332656"/>
            <a:ext cx="9176533" cy="635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7592" cy="51845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Interactive segmentation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Graph cut</a:t>
            </a:r>
          </a:p>
          <a:p>
            <a:pPr lvl="1"/>
            <a:r>
              <a:rPr lang="en-US" altLang="zh-TW" dirty="0" smtClean="0"/>
              <a:t>Concept of graph cut</a:t>
            </a:r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/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Interactive segmentation</a:t>
            </a:r>
          </a:p>
          <a:p>
            <a:r>
              <a:rPr lang="en-US" altLang="zh-TW" dirty="0" smtClean="0"/>
              <a:t>Graph cut is fast, robust segmentation</a:t>
            </a:r>
          </a:p>
          <a:p>
            <a:r>
              <a:rPr lang="en-US" altLang="zh-TW" dirty="0" smtClean="0"/>
              <a:t>It consider not only difference between source to node, but also link of node to node.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altLang="zh-TW" dirty="0" smtClean="0"/>
              <a:t>Lecture slide from Dr. Y.Y. Chuang.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dirty="0" smtClean="0"/>
              <a:t>Y. </a:t>
            </a:r>
            <a:r>
              <a:rPr lang="en-US" altLang="zh-TW" dirty="0" err="1" smtClean="0"/>
              <a:t>Boyjov</a:t>
            </a:r>
            <a:r>
              <a:rPr lang="en-US" altLang="zh-TW" dirty="0" smtClean="0"/>
              <a:t>, “An Experimental Comparison of Min-Cut/Max-Flow Algorithms for Energy Minimization in Vision”, PAMI 2002.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dirty="0" smtClean="0"/>
              <a:t>J. Liu, J. Sun, H.Y. Shum, ”Paint Selection”, </a:t>
            </a:r>
            <a:r>
              <a:rPr lang="en-US" altLang="zh-TW" dirty="0" err="1" smtClean="0"/>
              <a:t>sigraph</a:t>
            </a:r>
            <a:r>
              <a:rPr lang="en-US" altLang="zh-TW" dirty="0" smtClean="0"/>
              <a:t>  2007.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TW" dirty="0" smtClean="0"/>
              <a:t>C.C. Kao, J.H. Lai, S.Y. </a:t>
            </a:r>
            <a:r>
              <a:rPr lang="en-US" altLang="zh-TW" dirty="0" err="1" smtClean="0"/>
              <a:t>Chien,“Automatic</a:t>
            </a:r>
            <a:r>
              <a:rPr lang="en-US" altLang="zh-TW" dirty="0" smtClean="0"/>
              <a:t> Object Segmentation With Salient Color Model”, IEEE 2011.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57400"/>
            <a:ext cx="8157592" cy="54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altLang="zh-TW" dirty="0" smtClean="0"/>
              <a:t>Demo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Graph cut</a:t>
            </a:r>
          </a:p>
          <a:p>
            <a:pPr lvl="1"/>
            <a:r>
              <a:rPr lang="en-US" altLang="zh-TW" dirty="0" smtClean="0"/>
              <a:t>Concept of </a:t>
            </a:r>
            <a:r>
              <a:rPr lang="en-US" altLang="zh-TW" dirty="0" err="1" smtClean="0"/>
              <a:t>grap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hcut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/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Interactive Segmentation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6624" y="1960240"/>
            <a:ext cx="8153400" cy="4495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690" y="1772816"/>
            <a:ext cx="26987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ro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78" y="1772816"/>
            <a:ext cx="26987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b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72816"/>
            <a:ext cx="26987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3962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Scribble-based selection</a:t>
            </a:r>
          </a:p>
          <a:p>
            <a:pPr lvl="1"/>
            <a:r>
              <a:rPr lang="en-US" altLang="zh-TW" dirty="0" smtClean="0"/>
              <a:t>Graph cut</a:t>
            </a:r>
          </a:p>
          <a:p>
            <a:r>
              <a:rPr lang="en-US" altLang="zh-TW" dirty="0" smtClean="0"/>
              <a:t>Painting-based selection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pPr lvl="1"/>
            <a:r>
              <a:rPr lang="en-US" altLang="zh-TW" dirty="0" smtClean="0"/>
              <a:t>http://www.youtube.com/watch?v=qC5Y9W-E-po</a:t>
            </a:r>
          </a:p>
          <a:p>
            <a:r>
              <a:rPr lang="en-US" altLang="zh-TW" dirty="0" smtClean="0"/>
              <a:t>Boundary-based selection</a:t>
            </a:r>
          </a:p>
          <a:p>
            <a:pPr lvl="1"/>
            <a:r>
              <a:rPr lang="en-US" altLang="zh-TW" dirty="0" smtClean="0"/>
              <a:t>Intelligent Scissor</a:t>
            </a:r>
          </a:p>
          <a:p>
            <a:pPr lvl="1"/>
            <a:r>
              <a:rPr lang="en-US" altLang="zh-TW" dirty="0" smtClean="0"/>
              <a:t>http://www.youtube.com/watch?v=3LDsh3vi5fg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57592" cy="518457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Demo</a:t>
            </a:r>
          </a:p>
          <a:p>
            <a:pPr lvl="1"/>
            <a:r>
              <a:rPr lang="en-US" altLang="zh-TW" dirty="0" smtClean="0"/>
              <a:t>Related work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Graph cut</a:t>
            </a:r>
          </a:p>
          <a:p>
            <a:pPr lvl="1"/>
            <a:r>
              <a:rPr lang="en-US" altLang="zh-TW" dirty="0" smtClean="0"/>
              <a:t>Concept of graph cut</a:t>
            </a:r>
          </a:p>
          <a:p>
            <a:pPr lvl="1"/>
            <a:r>
              <a:rPr lang="en-US" altLang="zh-TW" dirty="0" smtClean="0"/>
              <a:t>Hard and smooth constrains</a:t>
            </a:r>
          </a:p>
          <a:p>
            <a:pPr lvl="1"/>
            <a:r>
              <a:rPr lang="en-US" altLang="zh-TW" dirty="0" smtClean="0"/>
              <a:t>Min cut/Max flow</a:t>
            </a:r>
          </a:p>
          <a:p>
            <a:r>
              <a:rPr lang="en-US" altLang="zh-TW" dirty="0" smtClean="0"/>
              <a:t>Extensive of Graph cut</a:t>
            </a:r>
          </a:p>
          <a:p>
            <a:pPr lvl="1"/>
            <a:r>
              <a:rPr lang="en-US" altLang="zh-TW" dirty="0" smtClean="0"/>
              <a:t>Grab cut</a:t>
            </a:r>
          </a:p>
          <a:p>
            <a:pPr lvl="1"/>
            <a:r>
              <a:rPr lang="en-US" altLang="zh-TW" dirty="0" smtClean="0"/>
              <a:t>Paint Selection</a:t>
            </a:r>
          </a:p>
          <a:p>
            <a:r>
              <a:rPr lang="en-US" altLang="zh-TW" dirty="0" err="1" smtClean="0"/>
              <a:t>Unsupervise</a:t>
            </a:r>
            <a:r>
              <a:rPr lang="en-US" altLang="zh-TW" dirty="0" smtClean="0"/>
              <a:t> graph cut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Reference</a:t>
            </a:r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 of graph cut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229600" cy="51845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Characteristic</a:t>
            </a:r>
          </a:p>
          <a:p>
            <a:pPr lvl="1"/>
            <a:r>
              <a:rPr lang="en-US" altLang="zh-TW" dirty="0" smtClean="0"/>
              <a:t>Interactive image segmentation using graph cut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Binary label</a:t>
            </a:r>
            <a:r>
              <a:rPr lang="en-US" altLang="zh-TW" dirty="0" smtClean="0"/>
              <a:t>: foreground vs. background</a:t>
            </a:r>
          </a:p>
          <a:p>
            <a:pPr eaLnBrk="1" hangingPunct="1"/>
            <a:r>
              <a:rPr lang="en-US" altLang="zh-TW" dirty="0" smtClean="0"/>
              <a:t>Interactive</a:t>
            </a:r>
          </a:p>
          <a:p>
            <a:pPr lvl="1"/>
            <a:r>
              <a:rPr lang="en-US" altLang="zh-TW" dirty="0" smtClean="0"/>
              <a:t>User labels some pixels</a:t>
            </a:r>
          </a:p>
          <a:p>
            <a:pPr eaLnBrk="1" hangingPunct="1"/>
            <a:r>
              <a:rPr lang="en-US" altLang="zh-TW" dirty="0" smtClean="0"/>
              <a:t>Algorithm setting</a:t>
            </a:r>
          </a:p>
          <a:p>
            <a:pPr lvl="1" eaLnBrk="1" hangingPunct="1"/>
            <a:r>
              <a:rPr lang="en-US" altLang="zh-TW" dirty="0" smtClean="0"/>
              <a:t>Hard constrains</a:t>
            </a:r>
          </a:p>
          <a:p>
            <a:pPr lvl="1" eaLnBrk="1" hangingPunct="1"/>
            <a:r>
              <a:rPr lang="en-US" altLang="zh-TW" dirty="0" smtClean="0"/>
              <a:t>Smoothness constrains</a:t>
            </a:r>
          </a:p>
          <a:p>
            <a:pPr eaLnBrk="1" hangingPunct="1"/>
            <a:r>
              <a:rPr lang="en-US" altLang="zh-TW" dirty="0" smtClean="0"/>
              <a:t>Min cut/Max flow</a:t>
            </a:r>
          </a:p>
          <a:p>
            <a:pPr lvl="1"/>
            <a:r>
              <a:rPr lang="en-US" altLang="zh-TW" dirty="0" err="1" smtClean="0"/>
              <a:t>Energe</a:t>
            </a:r>
            <a:r>
              <a:rPr lang="en-US" altLang="zh-TW" dirty="0" smtClean="0"/>
              <a:t> minimization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1519237" cy="152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581275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Labeling as a graph problem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Each pixel = node</a:t>
            </a:r>
          </a:p>
          <a:p>
            <a:pPr eaLnBrk="1" hangingPunct="1"/>
            <a:r>
              <a:rPr lang="en-US" altLang="zh-TW" dirty="0" smtClean="0"/>
              <a:t>Add two nodes F &amp; B</a:t>
            </a:r>
          </a:p>
          <a:p>
            <a:pPr eaLnBrk="1" hangingPunct="1"/>
            <a:r>
              <a:rPr lang="en-US" altLang="zh-TW" dirty="0" smtClean="0"/>
              <a:t>Labeling: link each pixel to either F or B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82987"/>
            <a:ext cx="4191000" cy="3275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28184" y="3645024"/>
            <a:ext cx="20882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</a:rPr>
              <a:t>Desired result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62350"/>
            <a:ext cx="17145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Data term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Put one edge between each pixel and F &amp; G</a:t>
            </a:r>
          </a:p>
          <a:p>
            <a:pPr eaLnBrk="1" hangingPunct="1"/>
            <a:r>
              <a:rPr lang="en-US" altLang="zh-TW" dirty="0" smtClean="0"/>
              <a:t>Weight of edge = minus data term</a:t>
            </a:r>
          </a:p>
          <a:p>
            <a:pPr lvl="1" eaLnBrk="1" hangingPunct="1"/>
            <a:r>
              <a:rPr lang="en-US" altLang="zh-TW" dirty="0" smtClean="0"/>
              <a:t>Don</a:t>
            </a:r>
            <a:r>
              <a:rPr lang="en-US" altLang="zh-TW" dirty="0" smtClean="0">
                <a:latin typeface="Times New Roman" pitchFamily="18" charset="0"/>
              </a:rPr>
              <a:t>’</a:t>
            </a:r>
            <a:r>
              <a:rPr lang="en-US" altLang="zh-TW" dirty="0" smtClean="0"/>
              <a:t>t forget huge weight for hard constraints</a:t>
            </a:r>
          </a:p>
          <a:p>
            <a:pPr lvl="1" eaLnBrk="1" hangingPunct="1"/>
            <a:r>
              <a:rPr lang="en-US" altLang="zh-TW" dirty="0" smtClean="0"/>
              <a:t>Careful with sign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4267200" cy="3789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692</TotalTime>
  <Words>712</Words>
  <Application>Microsoft Office PowerPoint</Application>
  <PresentationFormat>如螢幕大小 (4:3)</PresentationFormat>
  <Paragraphs>308</Paragraphs>
  <Slides>27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中庸</vt:lpstr>
      <vt:lpstr>Equation</vt:lpstr>
      <vt:lpstr>Graph cut </vt:lpstr>
      <vt:lpstr>Outline</vt:lpstr>
      <vt:lpstr>Outline</vt:lpstr>
      <vt:lpstr>Interactive Segmentation</vt:lpstr>
      <vt:lpstr>Related Work</vt:lpstr>
      <vt:lpstr>Outline</vt:lpstr>
      <vt:lpstr>Concept of graph cut</vt:lpstr>
      <vt:lpstr>Labeling as a graph problem</vt:lpstr>
      <vt:lpstr>Data term</vt:lpstr>
      <vt:lpstr>Smoothness term</vt:lpstr>
      <vt:lpstr>Energy function</vt:lpstr>
      <vt:lpstr>Min cut</vt:lpstr>
      <vt:lpstr>Outline</vt:lpstr>
      <vt:lpstr>Extensive of Graph cut</vt:lpstr>
      <vt:lpstr>Extensive of Graph cut</vt:lpstr>
      <vt:lpstr>Extensive of Graph cut</vt:lpstr>
      <vt:lpstr>Extensive of Graph cut</vt:lpstr>
      <vt:lpstr>Outline</vt:lpstr>
      <vt:lpstr>Unsupervise graph cut</vt:lpstr>
      <vt:lpstr>Unsupervise graph cut</vt:lpstr>
      <vt:lpstr>Unsupervise graph cut</vt:lpstr>
      <vt:lpstr>Unsupervise graph cut</vt:lpstr>
      <vt:lpstr>投影片 23</vt:lpstr>
      <vt:lpstr>Outline</vt:lpstr>
      <vt:lpstr>Conclusion</vt:lpstr>
      <vt:lpstr>Reference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</dc:creator>
  <cp:lastModifiedBy>chen</cp:lastModifiedBy>
  <cp:revision>88</cp:revision>
  <dcterms:created xsi:type="dcterms:W3CDTF">2011-10-12T03:01:49Z</dcterms:created>
  <dcterms:modified xsi:type="dcterms:W3CDTF">2011-10-12T23:14:17Z</dcterms:modified>
</cp:coreProperties>
</file>