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4" r:id="rId7"/>
    <p:sldId id="260" r:id="rId8"/>
    <p:sldId id="266" r:id="rId9"/>
    <p:sldId id="262" r:id="rId10"/>
    <p:sldId id="267" r:id="rId11"/>
    <p:sldId id="263" r:id="rId12"/>
    <p:sldId id="268" r:id="rId13"/>
    <p:sldId id="271" r:id="rId14"/>
    <p:sldId id="273" r:id="rId15"/>
    <p:sldId id="274" r:id="rId16"/>
    <p:sldId id="275" r:id="rId17"/>
    <p:sldId id="276" r:id="rId18"/>
    <p:sldId id="269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1360"/>
  </p:normalViewPr>
  <p:slideViewPr>
    <p:cSldViewPr snapToGrid="0">
      <p:cViewPr varScale="1">
        <p:scale>
          <a:sx n="98" d="100"/>
          <a:sy n="98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3T02:10:24.4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1 351 24575,'4'8'0,"0"0"0,1 0 0,3-3 0,-7 2 0,7-6 0,-7 7 0,3-3 0,0 0 0,-3 3 0,7-7 0,-7 8 0,3-4 0,0 0 0,-3 3 0,7-3 0,-7 3 0,7-3 0,-7 3 0,7-3 0,-7 4 0,6-1 0,-6 0 0,7 1 0,-7 0 0,8-4 0,-8 3 0,8-3 0,-8 5 0,7-5 0,-7 3 0,8-7 0,-5 3 0,5-4 0,-2 0 0,1 0 0,-1 0 0,1 0 0,0 0 0,-4-4 0,-1-1 0,-3-4 0,0-8 0,0 6 0,6-13 0,-5 6 0,9 0 0,-9-6 0,9 6 0,-8-7 0,9-1 0,-10 8 0,5-6 0,-1 6 0,-3 0 0,3-6 0,-5 13 0,0-6 0,0 7 0,0-6 0,0 4 0,0-4 0,0 6 0,0 1 0,0 0 0,0-1 0,5 5 0,-4-3 0,7 7 0,-7-8 0,2 4 0,1 0 0,-3-2 0,6 2 0,-6-3 0,7 3 0,-7-3 0,4 3 0,-2 0 0,-2-2 0,3 3 0,0 0 0,-3-4 0,2 3 0,2 0 0,-4-3 0,3 3 0,0-4 0,-4 3 0,4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3T02:10:28.5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0 262 24575,'0'8'0,"0"0"0,0 2 0,0-1 0,0 1 0,5 0 0,-4-1 0,7-3 0,-6 2 0,6-2 0,-7 3 0,8 1 0,-4-5 0,1 4 0,2-4 0,-7 5 0,8 0 0,-8-1 0,7 1 0,-7 0 0,8-1 0,-8 0 0,8 1 0,-8-1 0,7-4 0,-7 4 0,7-4 0,-7 4 0,3 0 0,0-4 0,-3 3 0,8-7 0,-8 8 0,7-5 0,-3 5 0,-1 0 0,4-4 0,-7 3 0,8-2 0,-5 3 0,2 0 0,2-5 0,-7 4 0,7-7 0,-7 6 0,6-6 0,-3 2 0,4-3 0,-1 0 0,-2-3 0,2-3 0,-6-3 0,8 0 0,-8-1 0,3 0 0,2-7 0,-5 6 0,5-6 0,-2 7 0,-3 1 0,4-1 0,-5 0 0,4 0 0,-3 0 0,3 1 0,-4-1 0,4 5 0,-2-3 0,2 3 0,-4-5 0,0 1 0,4 0 0,-4 0 0,4 1 0,-4-1 0,0 1 0,4 0 0,-3-1 0,2 1 0,-3 0 0,4 4 0,-3-5 0,2 5 0,2-2 0,-4-1 0,3 2 0,-4-3 0,4 3 0,-3-3 0,8 7 0,-8-7 0,7 3 0,-7-3 0,6-1 0,-2 1 0,0-1 0,3 0 0,-7 0 0,7 0 0,-7 0 0,2 0 0,2 4 0,-4-4 0,3 4 0,0-1 0,-3-2 0,7 6 0,-7-6 0,3 3 0,0-4 0,-3 0 0,2 1 0,2 3 0,-4-2 0,7 2 0,-8-3 0,4 1 0,-4-1 0,4 4 0,1-4 0,0 4 0,-1-5 0,0 5 0,-3-4 0,7 7 0,-7-7 0,2 4 0,-3-5 0,0 5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3T02:10:31.8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1 483 15109,'0'7'0,"0"1"4005,0 0-4005,0 2 1636,0-1-1636,4 0 883,-3 0-883,7 0 2942,-7 1-2942,7 0 0,-2-1 0,3 1 0,-3 0 0,2-1 0,-7 1 0,8 0 0,-2 6 0,-2-4 0,5 4 0,-9-6 0,3-1 0,1 1 0,-4 0 0,7-1 0,-6 1 0,2 0 0,0-5 0,-3 4 0,3-4 0,-4 4 0,5-4 0,-4 3 0,3-3 0,0 0 0,-2 3 0,2-4 0,0 5 0,-4-1 0,4 0 0,0-3 0,0-1 0,4-4 0,-4-8 0,5-5 0,-8-2 0,5-9 0,-1 6 0,-3-7 0,3-1 0,0 8 0,-4-5 0,3 4 0,-4 1 0,6-6 0,-5 6 0,5-7 0,-6 0 0,4 6 0,-3-4 0,8 11 0,-8-11 0,7 11 0,-7-4 0,9-1 0,-8 6 0,7-6 0,-3 7 0,-1 0 0,4 0 0,-8 1 0,7-1 0,-6 0 0,6 5 0,-7-4 0,3 4 0,1-5 0,0 1 0,0-1 0,3 1 0,-7-1 0,7 4 0,-6-2 0,2 2 0,0-3 0,-3-1 0,3 0 0,1 0 0,-4 1 0,7-1 0,-7 1 0,4-1 0,-1 0 0,-3 2 0,8-2 0,-8 1 0,7-1 0,-2 0 0,-1 1 0,-1-1 0,1 0 0,0 0 0,0-6 0,0 4 0,-1 0 0,-3 3 0,3 4 0,0 0 0,-3-2 0,2 6 0,-3-2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367CC9-D3B8-6FB2-8E7E-AE9F07D53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73AD120-DADF-75A8-3D30-57EC3B528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0EB4F6-34DA-8950-4E93-0E51514B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3882-AB5D-AE44-8DB1-D4B427C33EAF}" type="datetimeFigureOut">
              <a:rPr kumimoji="1" lang="zh-TW" altLang="en-US" smtClean="0"/>
              <a:t>2025/1/14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7D6063-3E79-8564-48B5-023762AE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41F781-ADA8-4F83-F640-FB96F87C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80B-5525-744E-9EDA-58C1ACCF73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5651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0E0F3B-20D1-4228-5D26-9592FAC9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2EC8D4C-347A-7D93-F1D6-4C4E433EA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34806F-73A5-B318-642C-769A12F0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3882-AB5D-AE44-8DB1-D4B427C33EAF}" type="datetimeFigureOut">
              <a:rPr kumimoji="1" lang="zh-TW" altLang="en-US" smtClean="0"/>
              <a:t>2025/1/14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6C2E7B-E469-6C65-14D2-C6A17735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65F18D-18D2-1D44-E56C-052585D2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80B-5525-744E-9EDA-58C1ACCF73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4647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1D45279-CC71-10CA-A70D-A5B3053E0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72AB39B-4B56-4CFD-65FB-C445A310D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36D1F5-9452-A674-C824-EEFC52F9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3882-AB5D-AE44-8DB1-D4B427C33EAF}" type="datetimeFigureOut">
              <a:rPr kumimoji="1" lang="zh-TW" altLang="en-US" smtClean="0"/>
              <a:t>2025/1/14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19BFF3-31B6-C6D3-D781-F133BF37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3CA511-61E3-1630-1825-FA863822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80B-5525-744E-9EDA-58C1ACCF73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548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EFD41-C090-828A-5E9C-B0ED040A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BD599D-200C-1BAC-BF85-4FFCF581B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CE9EAD-B25F-2536-241A-1A15A2BB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3882-AB5D-AE44-8DB1-D4B427C33EAF}" type="datetimeFigureOut">
              <a:rPr kumimoji="1" lang="zh-TW" altLang="en-US" smtClean="0"/>
              <a:t>2025/1/14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1D6D9C-FAF1-C2E6-CB50-737A33B4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40DF21-8E22-3DC3-EE9F-AD1012A4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80B-5525-744E-9EDA-58C1ACCF73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2626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D71A87-5A4A-0D16-0FA1-FE6F8A9F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9839CB-1EDA-867D-4B60-A7ADBA551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86C79E-5F82-3D45-4C1F-51898150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3882-AB5D-AE44-8DB1-D4B427C33EAF}" type="datetimeFigureOut">
              <a:rPr kumimoji="1" lang="zh-TW" altLang="en-US" smtClean="0"/>
              <a:t>2025/1/14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D1B7A1-F496-EC9D-F1E5-FBAA6624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D983E0-B8AE-7AD4-5FB5-6FA44E32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80B-5525-744E-9EDA-58C1ACCF73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737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B07985-28A6-5065-C5A3-11CC0B8E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2737E0-1030-5F2E-5E44-B0CEAFC7A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87C8902-98D9-91E7-0E2D-0986EBD4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D7A54E-88B4-E541-1587-A558F3F9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3882-AB5D-AE44-8DB1-D4B427C33EAF}" type="datetimeFigureOut">
              <a:rPr kumimoji="1" lang="zh-TW" altLang="en-US" smtClean="0"/>
              <a:t>2025/1/14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6A8A2C3-583E-3DD3-B1C2-2B4C5245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5C974F-80CE-5D87-E3FF-0ABF8A48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80B-5525-744E-9EDA-58C1ACCF73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176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E275BB-BDAF-139E-051E-7F08E2BE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791D2E-EE37-10C1-766B-4F64A4B42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D76E6C7-2031-BE33-47A1-EC80518AF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46A0B87-C20F-89B2-E798-142840F93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B8E8CE7-DA0A-73EF-748C-7CAD90F2F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E83D5C5-7291-BBE8-7C4E-9B1318C8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3882-AB5D-AE44-8DB1-D4B427C33EAF}" type="datetimeFigureOut">
              <a:rPr kumimoji="1" lang="zh-TW" altLang="en-US" smtClean="0"/>
              <a:t>2025/1/14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BC34ABA-ED89-B656-901E-BE70113C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5348F93-E21A-D2AE-3DAA-FBE18FE3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80B-5525-744E-9EDA-58C1ACCF73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5217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74C600-58C1-A3FE-6B4E-B6FCBFD3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2943DB7-55FA-FD71-D346-E6862F61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3882-AB5D-AE44-8DB1-D4B427C33EAF}" type="datetimeFigureOut">
              <a:rPr kumimoji="1" lang="zh-TW" altLang="en-US" smtClean="0"/>
              <a:t>2025/1/14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99DF5F1-75BB-154D-BABE-6674B019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38E5DB-ED66-8146-6133-0241C812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80B-5525-744E-9EDA-58C1ACCF73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005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15028CA-6EB3-40E5-575A-660A056D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3882-AB5D-AE44-8DB1-D4B427C33EAF}" type="datetimeFigureOut">
              <a:rPr kumimoji="1" lang="zh-TW" altLang="en-US" smtClean="0"/>
              <a:t>2025/1/14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E546D8A-5B21-8C43-6CAF-BA3604ED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819D15-9F42-88AA-064C-2E9E3AF9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80B-5525-744E-9EDA-58C1ACCF73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560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9F71AF-5DD3-EA1F-59B7-776268B5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223EE4-F4D1-3D4F-5A05-21EA308C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C720E50-93BC-285A-65F0-7A622D9FC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6D5BFE9-4EAC-7B91-D561-EEBD42E1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3882-AB5D-AE44-8DB1-D4B427C33EAF}" type="datetimeFigureOut">
              <a:rPr kumimoji="1" lang="zh-TW" altLang="en-US" smtClean="0"/>
              <a:t>2025/1/14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0CE9EF7-1411-F531-F7EA-ED3BFE80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0C6D75-FB70-0835-CF80-E7A182F7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80B-5525-744E-9EDA-58C1ACCF73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3566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5CA38F-4864-1C6D-EA91-99981DB4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E7EE81E-C12B-3619-EE8D-45F639B71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0D63FA0-7C98-C05A-F8B8-F6F173AA6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A01D9CC-8D2C-C650-2163-BD9F3827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3882-AB5D-AE44-8DB1-D4B427C33EAF}" type="datetimeFigureOut">
              <a:rPr kumimoji="1" lang="zh-TW" altLang="en-US" smtClean="0"/>
              <a:t>2025/1/14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240F138-15EB-C6A7-42A9-794DEF99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30E848-505C-A9DE-C906-2DD9233D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A80B-5525-744E-9EDA-58C1ACCF73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094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0DEDB4A-8D50-379E-F122-1DBE0C5E5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91A6F1B-A41B-766F-E400-9BD472C1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5B9E7A-CC5B-DBE0-5DF4-CDBFDA662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353882-AB5D-AE44-8DB1-D4B427C33EAF}" type="datetimeFigureOut">
              <a:rPr kumimoji="1" lang="zh-TW" altLang="en-US" smtClean="0"/>
              <a:t>2025/1/14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6F7FD5-223E-B1F0-6F51-7019CF3E7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90DAC1-649B-B6E8-CCCE-6EEDE5293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F2A80B-5525-744E-9EDA-58C1ACCF73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828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1D10BB-FC31-5B01-C201-74A3D9640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8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/>
              <a:t>Time-Series forecasting by ARIMA Model</a:t>
            </a:r>
            <a:br>
              <a:rPr kumimoji="1" lang="en-US" altLang="zh-TW" dirty="0"/>
            </a:br>
            <a:endParaRPr kumimoji="1"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18E2481-3E49-AD78-2D3D-BB1A0D2BD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763"/>
            <a:ext cx="9144000" cy="1655762"/>
          </a:xfrm>
        </p:spPr>
        <p:txBody>
          <a:bodyPr/>
          <a:lstStyle/>
          <a:p>
            <a:r>
              <a:rPr kumimoji="1" lang="en-US" altLang="zh-TW" dirty="0"/>
              <a:t>R12942126 </a:t>
            </a:r>
            <a:r>
              <a:rPr kumimoji="1" lang="zh-TW" altLang="en-US" dirty="0"/>
              <a:t>游登智</a:t>
            </a:r>
          </a:p>
        </p:txBody>
      </p:sp>
    </p:spTree>
    <p:extLst>
      <p:ext uri="{BB962C8B-B14F-4D97-AF65-F5344CB8AC3E}">
        <p14:creationId xmlns:p14="http://schemas.microsoft.com/office/powerpoint/2010/main" val="369344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C4C19-0E20-6EBF-FCDB-108FCFF6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Partial </a:t>
            </a:r>
            <a:r>
              <a:rPr lang="en" altLang="zh-TW" dirty="0"/>
              <a:t>autocorrelation function (PACF) &amp;</a:t>
            </a:r>
            <a:br>
              <a:rPr lang="en" altLang="zh-TW" dirty="0"/>
            </a:br>
            <a:r>
              <a:rPr lang="en" altLang="zh-TW" dirty="0"/>
              <a:t>Autocorrelation function (ACF)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986093-497E-4050-91EC-38DC702CC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000"/>
            <a:ext cx="5027341" cy="368307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en-US" altLang="zh-TW" dirty="0"/>
              <a:t>PACF</a:t>
            </a:r>
            <a:r>
              <a:rPr kumimoji="1" lang="zh-TW" altLang="en-US" dirty="0"/>
              <a:t> 用來選擇</a:t>
            </a:r>
            <a:r>
              <a:rPr kumimoji="1" lang="en-US" altLang="zh-TW" dirty="0"/>
              <a:t>p,  </a:t>
            </a:r>
            <a:r>
              <a:rPr kumimoji="1" lang="zh-TW" altLang="en-US" dirty="0"/>
              <a:t>如下圖，</a:t>
            </a:r>
            <a:endParaRPr kumimoji="1"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zh-TW" altLang="en-US" dirty="0"/>
              <a:t>    可以發現在</a:t>
            </a:r>
            <a:r>
              <a:rPr kumimoji="1" lang="en-US" altLang="zh-TW" dirty="0"/>
              <a:t>lag = 3</a:t>
            </a:r>
            <a:r>
              <a:rPr kumimoji="1" lang="zh-TW" altLang="en-US" dirty="0"/>
              <a:t>時截斷，因此</a:t>
            </a:r>
            <a:r>
              <a:rPr kumimoji="1" lang="en-US" altLang="zh-TW" dirty="0"/>
              <a:t>p = 3</a:t>
            </a:r>
          </a:p>
          <a:p>
            <a:pPr>
              <a:lnSpc>
                <a:spcPct val="150000"/>
              </a:lnSpc>
            </a:pPr>
            <a:r>
              <a:rPr kumimoji="1" lang="en-US" altLang="zh-TW" dirty="0"/>
              <a:t>ACF</a:t>
            </a:r>
            <a:r>
              <a:rPr kumimoji="1" lang="zh-TW" altLang="en-US" dirty="0"/>
              <a:t> 用來選擇</a:t>
            </a:r>
            <a:r>
              <a:rPr kumimoji="1" lang="en-US" altLang="zh-TW" dirty="0"/>
              <a:t>q,  </a:t>
            </a:r>
            <a:r>
              <a:rPr kumimoji="1" lang="zh-TW" altLang="en-US" dirty="0"/>
              <a:t>如上圖，</a:t>
            </a:r>
            <a:endParaRPr kumimoji="1"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zh-TW" altLang="en-US" dirty="0"/>
              <a:t>   可以發現在</a:t>
            </a:r>
            <a:r>
              <a:rPr kumimoji="1" lang="en-US" altLang="zh-TW" dirty="0"/>
              <a:t>lag = 2</a:t>
            </a:r>
            <a:r>
              <a:rPr kumimoji="1" lang="zh-TW" altLang="en-US" dirty="0"/>
              <a:t>時截斷，因此</a:t>
            </a:r>
            <a:r>
              <a:rPr kumimoji="1" lang="en-US" altLang="zh-TW" dirty="0"/>
              <a:t>q = 2</a:t>
            </a:r>
          </a:p>
          <a:p>
            <a:pPr>
              <a:lnSpc>
                <a:spcPct val="150000"/>
              </a:lnSpc>
            </a:pPr>
            <a:r>
              <a:rPr kumimoji="1" lang="zh-TW" altLang="en-US" dirty="0"/>
              <a:t>但是為了簡化模型，通常優先選擇</a:t>
            </a:r>
            <a:r>
              <a:rPr kumimoji="1" lang="en-US" altLang="zh-TW" dirty="0"/>
              <a:t>ARIMA(3,1,0)</a:t>
            </a:r>
            <a:r>
              <a:rPr kumimoji="1" lang="zh-TW" altLang="en-US" dirty="0"/>
              <a:t>，其次選擇</a:t>
            </a:r>
            <a:r>
              <a:rPr kumimoji="1" lang="en-US" altLang="zh-TW" dirty="0"/>
              <a:t>ARIMA(0, 1, 2)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zh-TW" altLang="en-US" dirty="0"/>
          </a:p>
          <a:p>
            <a:pPr marL="0" indent="0">
              <a:buNone/>
            </a:pP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20D72A8-DA02-F23F-0A11-284F6E754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41051"/>
            <a:ext cx="5250295" cy="4120485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A76B4FF1-B571-7AF9-85A9-4BD78B1589B0}"/>
              </a:ext>
            </a:extLst>
          </p:cNvPr>
          <p:cNvSpPr/>
          <p:nvPr/>
        </p:nvSpPr>
        <p:spPr>
          <a:xfrm>
            <a:off x="6533147" y="2935705"/>
            <a:ext cx="156411" cy="132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70A84071-763C-E220-9E90-A02B59A6E48B}"/>
              </a:ext>
            </a:extLst>
          </p:cNvPr>
          <p:cNvSpPr/>
          <p:nvPr/>
        </p:nvSpPr>
        <p:spPr>
          <a:xfrm>
            <a:off x="6661793" y="5132099"/>
            <a:ext cx="156411" cy="132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72A25BB-0A40-CBBD-2ABC-14B8B2EE3F11}"/>
              </a:ext>
            </a:extLst>
          </p:cNvPr>
          <p:cNvSpPr txBox="1"/>
          <p:nvPr/>
        </p:nvSpPr>
        <p:spPr>
          <a:xfrm>
            <a:off x="8519532" y="2587083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solidFill>
                  <a:srgbClr val="FF0000"/>
                </a:solidFill>
              </a:rPr>
              <a:t>ACF</a:t>
            </a:r>
            <a:endParaRPr kumimoji="1"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779D56E-03C3-AA22-0D6C-D4D3482807B9}"/>
              </a:ext>
            </a:extLst>
          </p:cNvPr>
          <p:cNvSpPr txBox="1"/>
          <p:nvPr/>
        </p:nvSpPr>
        <p:spPr>
          <a:xfrm>
            <a:off x="8519532" y="4295759"/>
            <a:ext cx="780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b="1" dirty="0">
                <a:solidFill>
                  <a:srgbClr val="FF0000"/>
                </a:solidFill>
              </a:rPr>
              <a:t>PACF</a:t>
            </a:r>
            <a:endParaRPr kumimoji="1"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2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96D426-E535-05B2-56C4-7DC728FC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Akaike Information Criterion (</a:t>
            </a:r>
            <a:r>
              <a:rPr kumimoji="1" lang="en-US" altLang="zh-TW" dirty="0"/>
              <a:t>AIC)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80792C4-A20D-DA31-B6FA-A5F56C6728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zh-TW" altLang="en-US" dirty="0"/>
                  <a:t>簡單來說，就是根據模型擬合性和複雜性來進行評判標準，定義如下</a:t>
                </a:r>
                <a:endParaRPr kumimoji="1"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𝐴𝐼𝐶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⁡(</m:t>
                      </m:r>
                      <m:acc>
                        <m:accPr>
                          <m:chr m:val="̂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TW" dirty="0"/>
              </a:p>
              <a:p>
                <a:pPr marL="0" indent="0">
                  <a:buNone/>
                </a:pPr>
                <a:r>
                  <a:rPr kumimoji="1" lang="zh-TW" altLang="en-US" dirty="0"/>
                  <a:t>其中：</a:t>
                </a:r>
                <a:endParaRPr kumimoji="1" lang="en-US" altLang="zh-TW" dirty="0"/>
              </a:p>
              <a:p>
                <a:pPr marL="0" indent="0">
                  <a:buNone/>
                </a:pPr>
                <a:r>
                  <a:rPr kumimoji="1" lang="en-US" altLang="zh-TW" dirty="0"/>
                  <a:t>	</a:t>
                </a:r>
                <a:r>
                  <a:rPr kumimoji="1" lang="en-US" altLang="zh-TW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zh-TW" altLang="en-US" dirty="0"/>
                  <a:t>：模型參數數量，這裡的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TW" dirty="0"/>
                  <a:t> </a:t>
                </a:r>
                <a:r>
                  <a:rPr kumimoji="1" lang="zh-TW" altLang="en-US" dirty="0"/>
                  <a:t>，代表複雜程度</a:t>
                </a:r>
                <a:endParaRPr kumimoji="1" lang="en-US" altLang="zh-TW" dirty="0"/>
              </a:p>
              <a:p>
                <a:pPr marL="0" indent="0">
                  <a:buNone/>
                </a:pPr>
                <a:r>
                  <a:rPr kumimoji="1" lang="en-US" altLang="zh-TW" dirty="0"/>
                  <a:t>	</a:t>
                </a:r>
                <a:r>
                  <a:rPr kumimoji="1" lang="en-US" altLang="zh-TW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TW" altLang="en-US" dirty="0"/>
                  <a:t>：模型的</a:t>
                </a:r>
                <a:r>
                  <a:rPr kumimoji="1" lang="en-US" altLang="zh-TW" dirty="0"/>
                  <a:t>likelihood function</a:t>
                </a:r>
                <a:r>
                  <a:rPr kumimoji="1" lang="zh-TW" altLang="en-US" dirty="0"/>
                  <a:t>的最大值，代表擬合程度</a:t>
                </a:r>
                <a:endParaRPr kumimoji="1" lang="en-US" altLang="zh-TW" dirty="0"/>
              </a:p>
              <a:p>
                <a:endParaRPr kumimoji="1" lang="en-US" altLang="zh-TW" dirty="0"/>
              </a:p>
              <a:p>
                <a:r>
                  <a:rPr kumimoji="1" lang="en-US" altLang="zh-TW" dirty="0"/>
                  <a:t>AIC </a:t>
                </a:r>
                <a:r>
                  <a:rPr kumimoji="1" lang="zh-TW" altLang="en-US" dirty="0"/>
                  <a:t>越小越好，如同</a:t>
                </a:r>
                <a:r>
                  <a:rPr kumimoji="1" lang="en-US" altLang="zh-TW" dirty="0"/>
                  <a:t>Order selection</a:t>
                </a:r>
                <a:r>
                  <a:rPr kumimoji="1" lang="zh-TW" altLang="en-US" dirty="0"/>
                  <a:t>那頁所說，用迭代方式來找尋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80792C4-A20D-DA31-B6FA-A5F56C672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2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89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FCD572-8ED4-ADAD-9A3C-4D81776A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Implementation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4A408A-E0DC-C0E5-A188-3112957FD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8818" cy="4351338"/>
          </a:xfrm>
        </p:spPr>
        <p:txBody>
          <a:bodyPr/>
          <a:lstStyle/>
          <a:p>
            <a:r>
              <a:rPr kumimoji="1" lang="en-US" altLang="zh-TW" dirty="0" err="1"/>
              <a:t>yfinance</a:t>
            </a:r>
            <a:r>
              <a:rPr kumimoji="1" lang="en-US" altLang="zh-TW" dirty="0"/>
              <a:t>: S&amp;P500</a:t>
            </a:r>
            <a:r>
              <a:rPr kumimoji="1" lang="zh-TW" altLang="en-US" dirty="0"/>
              <a:t> </a:t>
            </a:r>
            <a:r>
              <a:rPr kumimoji="1" lang="en-US" altLang="zh-TW" dirty="0"/>
              <a:t>closing price</a:t>
            </a:r>
            <a:r>
              <a:rPr kumimoji="1" lang="zh-TW" altLang="en-US" dirty="0"/>
              <a:t>原始數據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348275-6259-1D78-6AB7-811BE39EC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393" y="2132253"/>
            <a:ext cx="5566782" cy="373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97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32489-F1B9-92C1-77E2-2FC397FDF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29EFBC-3566-C516-E5C2-D985C59E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Implementation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0DD0CF-AFEA-EE32-009E-DEA8072CC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25176" cy="4351338"/>
          </a:xfrm>
        </p:spPr>
        <p:txBody>
          <a:bodyPr/>
          <a:lstStyle/>
          <a:p>
            <a:r>
              <a:rPr kumimoji="1" lang="en-US" altLang="zh-TW" dirty="0"/>
              <a:t>Log transform</a:t>
            </a:r>
          </a:p>
          <a:p>
            <a:r>
              <a:rPr kumimoji="1" lang="zh-TW" altLang="en-US" dirty="0"/>
              <a:t>看起來很像，但是可以發現</a:t>
            </a:r>
            <a:r>
              <a:rPr kumimoji="1" lang="en-US" altLang="zh-TW" dirty="0"/>
              <a:t>scale</a:t>
            </a:r>
            <a:r>
              <a:rPr kumimoji="1" lang="zh-TW" altLang="en-US" dirty="0"/>
              <a:t>改變</a:t>
            </a:r>
            <a:endParaRPr kumimoji="1" lang="en-US" altLang="zh-TW" dirty="0"/>
          </a:p>
          <a:p>
            <a:r>
              <a:rPr kumimoji="1" lang="zh-TW" altLang="en-US" dirty="0"/>
              <a:t>變異數穩定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EFEDA5F-707A-BF06-89BF-A36C509D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63839" y="2132253"/>
            <a:ext cx="5539889" cy="373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8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1A388-4390-A065-F32A-7C9E8E378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6FEDAB-0A60-0192-BE11-92973BB0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Implementation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649748-C9B7-92C0-F8A3-89236A64D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25176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zh-TW" altLang="en-US" dirty="0"/>
              <a:t>用現在得到的這組</a:t>
            </a:r>
            <a:r>
              <a:rPr kumimoji="1" lang="en-US" altLang="zh-TW" dirty="0"/>
              <a:t>data</a:t>
            </a:r>
            <a:r>
              <a:rPr kumimoji="1" lang="zh-TW" altLang="en-US" dirty="0"/>
              <a:t>開始訓練</a:t>
            </a:r>
            <a:endParaRPr kumimoji="1" lang="en-US" altLang="zh-TW" dirty="0"/>
          </a:p>
          <a:p>
            <a:pPr>
              <a:lnSpc>
                <a:spcPct val="150000"/>
              </a:lnSpc>
            </a:pPr>
            <a:r>
              <a:rPr kumimoji="1" lang="zh-TW" altLang="en-US" dirty="0"/>
              <a:t>可以在</a:t>
            </a:r>
            <a:r>
              <a:rPr kumimoji="1" lang="en-US" altLang="zh-TW" dirty="0"/>
              <a:t>Python</a:t>
            </a:r>
            <a:r>
              <a:rPr kumimoji="1" lang="zh-TW" altLang="en-US" dirty="0"/>
              <a:t>實作</a:t>
            </a:r>
            <a:endParaRPr kumimoji="1" lang="en-US" altLang="zh-TW" dirty="0"/>
          </a:p>
          <a:p>
            <a:pPr>
              <a:lnSpc>
                <a:spcPct val="150000"/>
              </a:lnSpc>
            </a:pPr>
            <a:r>
              <a:rPr kumimoji="1" lang="zh-TW" altLang="en-US" dirty="0"/>
              <a:t>使用以下兩個</a:t>
            </a:r>
            <a:r>
              <a:rPr kumimoji="1" lang="en-US" altLang="zh-TW" dirty="0"/>
              <a:t>Libraries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" altLang="zh-TW" dirty="0">
                <a:solidFill>
                  <a:srgbClr val="000000"/>
                </a:solidFill>
                <a:latin typeface="-webkit-standard"/>
              </a:rPr>
              <a:t>- </a:t>
            </a:r>
            <a:r>
              <a:rPr lang="en" altLang="zh-TW" dirty="0" err="1">
                <a:solidFill>
                  <a:srgbClr val="000000"/>
                </a:solidFill>
                <a:latin typeface="-webkit-standard"/>
              </a:rPr>
              <a:t>p</a:t>
            </a:r>
            <a:r>
              <a:rPr lang="en" altLang="zh-TW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mdarima</a:t>
            </a:r>
            <a:r>
              <a:rPr kumimoji="1" lang="zh-TW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用於找尋</a:t>
            </a:r>
            <a:r>
              <a:rPr kumimoji="1" lang="zh-TW" altLang="en-US" dirty="0">
                <a:solidFill>
                  <a:srgbClr val="000000"/>
                </a:solidFill>
                <a:latin typeface="-webkit-standard"/>
              </a:rPr>
              <a:t>參數</a:t>
            </a:r>
            <a:r>
              <a:rPr kumimoji="1" lang="en-US" altLang="zh-TW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</a:t>
            </a:r>
            <a:r>
              <a:rPr kumimoji="1" lang="en-US" altLang="zh-TW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p,d,q</a:t>
            </a:r>
            <a:r>
              <a:rPr kumimoji="1" lang="en-US" altLang="zh-TW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)</a:t>
            </a:r>
            <a:r>
              <a:rPr kumimoji="1" lang="zh-TW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，  使用的是迭代法，</a:t>
            </a:r>
            <a:r>
              <a:rPr kumimoji="1" lang="zh-TW" altLang="en-US" dirty="0">
                <a:solidFill>
                  <a:srgbClr val="000000"/>
                </a:solidFill>
                <a:latin typeface="-webkit-standard"/>
              </a:rPr>
              <a:t>通常直接設定</a:t>
            </a:r>
            <a:r>
              <a:rPr kumimoji="1" lang="en-US" altLang="zh-TW" dirty="0">
                <a:solidFill>
                  <a:srgbClr val="000000"/>
                </a:solidFill>
                <a:latin typeface="-webkit-standard"/>
              </a:rPr>
              <a:t>d=1</a:t>
            </a:r>
            <a:r>
              <a:rPr kumimoji="1" lang="zh-TW" altLang="en-US" dirty="0">
                <a:solidFill>
                  <a:srgbClr val="000000"/>
                </a:solidFill>
                <a:latin typeface="-webkit-standard"/>
              </a:rPr>
              <a:t>，讓平均值穩定</a:t>
            </a:r>
            <a:endParaRPr kumimoji="1" lang="en-US" altLang="zh-TW" dirty="0"/>
          </a:p>
          <a:p>
            <a:pPr marL="457200" lvl="1" indent="0">
              <a:lnSpc>
                <a:spcPct val="150000"/>
              </a:lnSpc>
              <a:buNone/>
            </a:pPr>
            <a:r>
              <a:rPr kumimoji="1" lang="en" altLang="zh-TW" dirty="0"/>
              <a:t>- </a:t>
            </a:r>
            <a:r>
              <a:rPr kumimoji="1" lang="en" altLang="zh-TW" dirty="0" err="1"/>
              <a:t>statsmodels</a:t>
            </a:r>
            <a:r>
              <a:rPr kumimoji="1" lang="zh-TW" altLang="en-US" dirty="0"/>
              <a:t>函式庫提供基本</a:t>
            </a:r>
            <a:r>
              <a:rPr kumimoji="1" lang="en-US" altLang="zh-TW" dirty="0"/>
              <a:t>ARIMA model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68B3552-2408-A98F-EFD1-F4ED1295C4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63839" y="2132253"/>
            <a:ext cx="5539889" cy="373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E2778-6ECC-2D32-EFB5-3DEB83614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38E693-34CF-E8B1-6125-5FFBADB1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Implementation 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01969F-AFAB-E8E1-1F1B-DA9760616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2517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dirty="0"/>
              <a:t>(p, d, q) = (0, 1, 2)</a:t>
            </a:r>
          </a:p>
          <a:p>
            <a:pPr>
              <a:lnSpc>
                <a:spcPct val="150000"/>
              </a:lnSpc>
            </a:pPr>
            <a:r>
              <a:rPr kumimoji="1" lang="en-US" altLang="zh-TW" dirty="0"/>
              <a:t>Good prediction?</a:t>
            </a:r>
          </a:p>
          <a:p>
            <a:pPr>
              <a:lnSpc>
                <a:spcPct val="150000"/>
              </a:lnSpc>
            </a:pPr>
            <a:r>
              <a:rPr kumimoji="1" lang="en-US" altLang="zh-TW" dirty="0" err="1"/>
              <a:t>AIC,AICc,BIC</a:t>
            </a:r>
            <a:r>
              <a:rPr kumimoji="1" lang="en-US" altLang="zh-TW" dirty="0"/>
              <a:t>…</a:t>
            </a:r>
          </a:p>
          <a:p>
            <a:pPr>
              <a:lnSpc>
                <a:spcPct val="150000"/>
              </a:lnSpc>
            </a:pPr>
            <a:endParaRPr kumimoji="1"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78E76A5-519A-AD4F-4BCF-4ABF3F1325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63839" y="2141282"/>
            <a:ext cx="5539889" cy="37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1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7984C-A5B2-5EF8-4F8F-BDBA13278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08485F-61DD-2D86-5523-83D282AD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Model Choice </a:t>
            </a: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99090E4-F1CC-45CB-DAE7-0A9C072DAC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60302" y="1436394"/>
            <a:ext cx="7406148" cy="3985212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D2F010D7-A039-5C36-9C2C-4EBCC9127450}"/>
              </a:ext>
            </a:extLst>
          </p:cNvPr>
          <p:cNvCxnSpPr/>
          <p:nvPr/>
        </p:nvCxnSpPr>
        <p:spPr>
          <a:xfrm>
            <a:off x="4211053" y="5005137"/>
            <a:ext cx="46201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F88B7AFC-DA99-64AF-3859-CF2AE58F30D2}"/>
              </a:ext>
            </a:extLst>
          </p:cNvPr>
          <p:cNvCxnSpPr/>
          <p:nvPr/>
        </p:nvCxnSpPr>
        <p:spPr>
          <a:xfrm>
            <a:off x="1804737" y="5293895"/>
            <a:ext cx="51615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E8B59ABE-1566-4B6C-E9BB-56093C727FAA}"/>
                  </a:ext>
                </a:extLst>
              </p14:cNvPr>
              <p14:cNvContentPartPr/>
              <p14:nvPr/>
            </p14:nvContentPartPr>
            <p14:xfrm>
              <a:off x="3241857" y="3794931"/>
              <a:ext cx="121680" cy="20232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E8B59ABE-1566-4B6C-E9BB-56093C727F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5737" y="3788811"/>
                <a:ext cx="1339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09CFCDBC-A7CD-F1E3-05C4-0194239810FA}"/>
                  </a:ext>
                </a:extLst>
              </p14:cNvPr>
              <p14:cNvContentPartPr/>
              <p14:nvPr/>
            </p14:nvContentPartPr>
            <p14:xfrm>
              <a:off x="4854657" y="3836691"/>
              <a:ext cx="170280" cy="22068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09CFCDBC-A7CD-F1E3-05C4-0194239810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8537" y="3830571"/>
                <a:ext cx="1825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筆跡 10">
                <a:extLst>
                  <a:ext uri="{FF2B5EF4-FFF2-40B4-BE49-F238E27FC236}">
                    <a16:creationId xmlns:a16="http://schemas.microsoft.com/office/drawing/2014/main" id="{1535E4A9-2145-9966-5737-884EA3CB3F4C}"/>
                  </a:ext>
                </a:extLst>
              </p14:cNvPr>
              <p14:cNvContentPartPr/>
              <p14:nvPr/>
            </p14:nvContentPartPr>
            <p14:xfrm>
              <a:off x="6315897" y="3267171"/>
              <a:ext cx="161280" cy="302040"/>
            </p14:xfrm>
          </p:contentPart>
        </mc:Choice>
        <mc:Fallback xmlns="">
          <p:pic>
            <p:nvPicPr>
              <p:cNvPr id="11" name="筆跡 10">
                <a:extLst>
                  <a:ext uri="{FF2B5EF4-FFF2-40B4-BE49-F238E27FC236}">
                    <a16:creationId xmlns:a16="http://schemas.microsoft.com/office/drawing/2014/main" id="{1535E4A9-2145-9966-5737-884EA3CB3F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9777" y="3261051"/>
                <a:ext cx="17352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5438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D7F382-CD47-929D-A27B-B473CCFA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/>
              <a:t>Pros and Cons of ARIMA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16EEEE-D975-8CBD-BB66-D8697A310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優點：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適合短期預測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只需要歷史數據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可以應付非穩態資料</a:t>
            </a:r>
            <a:endParaRPr kumimoji="1" lang="en-US" altLang="zh-TW" dirty="0"/>
          </a:p>
          <a:p>
            <a:r>
              <a:rPr kumimoji="1" lang="zh-TW" altLang="en-US" dirty="0"/>
              <a:t>缺點：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不適合長期資料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對於數據轉折處的預測能力較弱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參數的選擇因人而異</a:t>
            </a:r>
            <a:r>
              <a:rPr kumimoji="1" lang="en-US" altLang="zh-TW" dirty="0"/>
              <a:t>(</a:t>
            </a:r>
            <a:r>
              <a:rPr kumimoji="1" lang="zh-TW" altLang="en-US" dirty="0"/>
              <a:t>較主觀</a:t>
            </a:r>
            <a:r>
              <a:rPr kumimoji="1" lang="en-US" altLang="zh-TW" dirty="0"/>
              <a:t>)</a:t>
            </a:r>
          </a:p>
          <a:p>
            <a:pPr lvl="1"/>
            <a:endParaRPr kumimoji="1" lang="en-US" altLang="zh-TW" dirty="0"/>
          </a:p>
          <a:p>
            <a:pPr lvl="1"/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8747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D6F86B-43D1-7E08-50D6-F6C22BD9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參考資料：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BF0329-2425-3DFD-2EF3-4F34DC665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" altLang="zh-TW" sz="1800" dirty="0"/>
              <a:t>Robert H. Shumway, David S. </a:t>
            </a:r>
            <a:r>
              <a:rPr kumimoji="1" lang="en" altLang="zh-TW" sz="1800" dirty="0" err="1"/>
              <a:t>Stoffer</a:t>
            </a:r>
            <a:r>
              <a:rPr kumimoji="1" lang="en" altLang="zh-TW" sz="1800" dirty="0"/>
              <a:t> (auth.) - Time Series Analysis and Its Applications-Springer New York </a:t>
            </a:r>
          </a:p>
          <a:p>
            <a:r>
              <a:rPr kumimoji="1" lang="en" altLang="zh-TW" sz="1800" dirty="0"/>
              <a:t>https://</a:t>
            </a:r>
            <a:r>
              <a:rPr kumimoji="1" lang="en" altLang="zh-TW" sz="1800" dirty="0" err="1"/>
              <a:t>www.investopedia.com</a:t>
            </a:r>
            <a:r>
              <a:rPr kumimoji="1" lang="en" altLang="zh-TW" sz="1800" dirty="0"/>
              <a:t>/terms/a/autoregressive-integrated-moving-average-</a:t>
            </a:r>
            <a:r>
              <a:rPr kumimoji="1" lang="en" altLang="zh-TW" sz="1800" dirty="0" err="1"/>
              <a:t>arima.asp</a:t>
            </a:r>
            <a:endParaRPr kumimoji="1" lang="en" altLang="zh-TW" sz="1800" dirty="0"/>
          </a:p>
          <a:p>
            <a:r>
              <a:rPr kumimoji="1" lang="en" altLang="zh-TW" sz="1800" dirty="0"/>
              <a:t>https://</a:t>
            </a:r>
            <a:r>
              <a:rPr kumimoji="1" lang="en" altLang="zh-TW" sz="1800" dirty="0" err="1"/>
              <a:t>github.com</a:t>
            </a:r>
            <a:r>
              <a:rPr kumimoji="1" lang="en" altLang="zh-TW" sz="1800" dirty="0"/>
              <a:t>/</a:t>
            </a:r>
            <a:r>
              <a:rPr kumimoji="1" lang="en" altLang="zh-TW" sz="1800" dirty="0" err="1"/>
              <a:t>egorhowell</a:t>
            </a:r>
            <a:r>
              <a:rPr kumimoji="1" lang="en" altLang="zh-TW" sz="1800" dirty="0"/>
              <a:t>/</a:t>
            </a:r>
            <a:r>
              <a:rPr kumimoji="1" lang="en" altLang="zh-TW" sz="1800" dirty="0" err="1"/>
              <a:t>Youtube</a:t>
            </a:r>
            <a:r>
              <a:rPr kumimoji="1" lang="en" altLang="zh-TW" sz="1800" dirty="0"/>
              <a:t>/blob/main/Time-Series-Crash-Course/17.%20ARIMA.ipynb</a:t>
            </a:r>
            <a:endParaRPr kumimoji="1"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4766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8689D2-091A-3A93-771C-40107FE1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What’s ARIMA?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19A8E4-EE36-EBFB-266E-40D0E470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zh-TW" altLang="en-US" dirty="0"/>
              <a:t>基於歷史時間序列以及結合統計特性，來預測下一個時間點的數值的方法</a:t>
            </a:r>
            <a:endParaRPr kumimoji="1" lang="en-US" altLang="zh-TW" dirty="0"/>
          </a:p>
          <a:p>
            <a:pPr>
              <a:lnSpc>
                <a:spcPct val="150000"/>
              </a:lnSpc>
            </a:pPr>
            <a:r>
              <a:rPr kumimoji="1" lang="zh-TW" altLang="en-US" dirty="0"/>
              <a:t>可以分為三個部份</a:t>
            </a:r>
            <a:r>
              <a:rPr kumimoji="1" lang="en-US" altLang="zh-TW" dirty="0"/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kumimoji="1" lang="en-US" altLang="zh-TW" dirty="0"/>
              <a:t>1. AR: </a:t>
            </a:r>
            <a:r>
              <a:rPr kumimoji="1" lang="en-US" altLang="zh-TW" dirty="0" err="1"/>
              <a:t>AutoRegressive</a:t>
            </a:r>
            <a:endParaRPr kumimoji="1" lang="en-US" altLang="zh-TW" dirty="0"/>
          </a:p>
          <a:p>
            <a:pPr marL="457200" lvl="1" indent="0">
              <a:lnSpc>
                <a:spcPct val="150000"/>
              </a:lnSpc>
              <a:buNone/>
            </a:pPr>
            <a:r>
              <a:rPr kumimoji="1" lang="en-US" altLang="zh-TW" dirty="0"/>
              <a:t>2. I: Integrated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kumimoji="1" lang="en-US" altLang="zh-TW" dirty="0"/>
              <a:t>3. MA: Moving Average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161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DB441A-CBC7-F72D-B724-BDAC6AF3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AR (</a:t>
            </a:r>
            <a:r>
              <a:rPr kumimoji="1" lang="en-US" altLang="zh-TW" dirty="0" err="1"/>
              <a:t>AutoRegressive</a:t>
            </a:r>
            <a:r>
              <a:rPr kumimoji="1" lang="en-US" altLang="zh-TW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1FF7F34-45CB-CB53-082D-CF986B3F9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zh-TW" altLang="en-US" dirty="0"/>
                  <a:t>利用以前的數值做線性組合來預測未來的數值</a:t>
                </a:r>
                <a:endParaRPr kumimoji="1" lang="en-US" altLang="zh-TW" dirty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ɸ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ɸ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+ … +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ɸ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    (1)</m:t>
                      </m:r>
                    </m:oMath>
                  </m:oMathPara>
                </a14:m>
                <a:endParaRPr kumimoji="1" lang="en-US" altLang="zh-TW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zh-TW" altLang="en-US" dirty="0"/>
                  <a:t> 是在時間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zh-TW" altLang="en-US" dirty="0"/>
                  <a:t>我們想要預測的數值</a:t>
                </a:r>
                <a:endParaRPr kumimoji="1" lang="en-US" altLang="zh-TW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zh-TW" altLang="en-US" dirty="0"/>
                  <a:t>代表我們往前取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zh-TW" altLang="en-US" dirty="0"/>
                  <a:t>個時間點來預測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zh-TW" altLang="en-US" dirty="0"/>
                  <a:t> </a:t>
                </a:r>
                <a:endParaRPr kumimoji="1" lang="en-US" altLang="zh-TW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TW" altLang="en-US" dirty="0"/>
                  <a:t> 是在時間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zh-TW" alt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TW" altLang="en-US" dirty="0"/>
                  <a:t>的真值</a:t>
                </a:r>
                <a:r>
                  <a:rPr kumimoji="1" lang="en-US" altLang="zh-TW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TW" dirty="0"/>
                  <a:t>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ɸ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TW" altLang="en-US" dirty="0"/>
                  <a:t> 對應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TW" altLang="en-US" dirty="0"/>
                  <a:t> 的係數</a:t>
                </a:r>
                <a:endParaRPr kumimoji="1" lang="en-US" altLang="zh-TW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zh-TW" altLang="en-US" dirty="0"/>
                  <a:t> 是時間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zh-TW" altLang="en-US" dirty="0"/>
                  <a:t>的誤差</a:t>
                </a:r>
                <a:endParaRPr kumimoji="1" lang="en-US" altLang="zh-TW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1" lang="zh-TW" altLang="en-US" dirty="0"/>
                  <a:t>是常數</a:t>
                </a:r>
                <a:endParaRPr kumimoji="1" lang="en-US" altLang="zh-TW" dirty="0"/>
              </a:p>
              <a:p>
                <a:endParaRPr kumimoji="1" lang="en-US" altLang="zh-TW" dirty="0"/>
              </a:p>
              <a:p>
                <a:endParaRPr kumimoji="1" lang="en-US" altLang="zh-TW" dirty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1FF7F34-45CB-CB53-082D-CF986B3F9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872" b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49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6852A8-BA59-08E3-4F70-462BE565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MA (Moving Average)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259DD1A-BAA5-72F6-BB48-0AB7A0E75F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kumimoji="1" lang="zh-TW" altLang="en-US" dirty="0"/>
                  <a:t>用前面時間點的</a:t>
                </a:r>
                <a:r>
                  <a:rPr kumimoji="1" lang="en-US" altLang="zh-TW" dirty="0"/>
                  <a:t>Error</a:t>
                </a:r>
                <a:r>
                  <a:rPr kumimoji="1" lang="zh-TW" altLang="en-US" dirty="0"/>
                  <a:t>和平均值來預測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TW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=µ+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    (2)</m:t>
                      </m:r>
                    </m:oMath>
                  </m:oMathPara>
                </a14:m>
                <a:endParaRPr kumimoji="1" lang="en-US" altLang="zh-TW" dirty="0"/>
              </a:p>
              <a:p>
                <a:pPr>
                  <a:lnSpc>
                    <a:spcPct val="120000"/>
                  </a:lnSpc>
                </a:pPr>
                <a:r>
                  <a:rPr kumimoji="1"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zh-TW" altLang="en-US" dirty="0"/>
                  <a:t> 是在時間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zh-TW" altLang="en-US" dirty="0"/>
                  <a:t>我們想要預測的數值</a:t>
                </a:r>
                <a:endParaRPr kumimoji="1" lang="en-US" altLang="zh-TW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kumimoji="1" lang="zh-TW" altLang="en-US" dirty="0"/>
                  <a:t>是平均值 </a:t>
                </a:r>
                <a:endParaRPr kumimoji="1" lang="en-US" altLang="zh-TW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zh-TW" altLang="en-US" dirty="0"/>
                  <a:t>代表我們往前取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zh-TW" altLang="en-US" dirty="0"/>
                  <a:t>個時間點的誤差值</a:t>
                </a:r>
                <a:endParaRPr kumimoji="1" lang="en-US" altLang="zh-TW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zh-TW" altLang="en-US" dirty="0"/>
                  <a:t> 是時間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zh-TW" altLang="en-US" dirty="0"/>
                  <a:t>的誤差</a:t>
                </a:r>
                <a:endParaRPr kumimoji="1" lang="en-US" altLang="zh-TW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TW" altLang="en-US" dirty="0"/>
                  <a:t> 是在時間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zh-TW" alt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TW" altLang="en-US" dirty="0"/>
                  <a:t>的已知誤差</a:t>
                </a:r>
                <a:r>
                  <a:rPr kumimoji="1" lang="en-US" altLang="zh-TW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TW" dirty="0"/>
                  <a:t>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TW" altLang="en-US" dirty="0"/>
                  <a:t> 對應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TW" altLang="en-US" dirty="0"/>
                  <a:t>的係數</a:t>
                </a:r>
                <a:endParaRPr kumimoji="1" lang="en-US" altLang="zh-TW" dirty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259DD1A-BAA5-72F6-BB48-0AB7A0E75F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7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36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51EA9D-C928-4109-65EE-D5756108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Final form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05747E1-49DE-5976-9BEA-F064744A58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kumimoji="1" lang="en-US" altLang="zh-TW" dirty="0"/>
                  <a:t>AR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ɸ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ɸ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 … +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ɸ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    (1)</m:t>
                    </m:r>
                  </m:oMath>
                </a14:m>
                <a:endParaRPr kumimoji="1" lang="en-US" altLang="zh-TW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kumimoji="1" lang="en-US" altLang="zh-TW" dirty="0"/>
                  <a:t>                  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=µ+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    (2)     </m:t>
                    </m:r>
                  </m:oMath>
                </a14:m>
                <a:endParaRPr kumimoji="1" lang="en-US" altLang="zh-TW" dirty="0"/>
              </a:p>
              <a:p>
                <a:pPr marL="0" indent="0">
                  <a:buNone/>
                </a:pPr>
                <a:endParaRPr kumimoji="1" lang="en-US" altLang="zh-TW" dirty="0"/>
              </a:p>
              <a:p>
                <a:pPr marL="0" indent="0">
                  <a:buNone/>
                </a:pPr>
                <a:endParaRPr kumimoji="1" lang="en-US" altLang="zh-TW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ɸ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 … +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ɸ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zh-TW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kumimoji="1" lang="en-US" altLang="zh-TW" dirty="0"/>
              </a:p>
              <a:p>
                <a:pPr marL="0" indent="0">
                  <a:buNone/>
                </a:pPr>
                <a:endParaRPr kumimoji="1" lang="en-US" altLang="zh-TW" dirty="0"/>
              </a:p>
              <a:p>
                <a:pPr marL="0" indent="0">
                  <a:buNone/>
                </a:pPr>
                <a:endParaRPr kumimoji="1" lang="en-US" altLang="zh-TW" dirty="0"/>
              </a:p>
              <a:p>
                <a:pPr marL="0" indent="0">
                  <a:buNone/>
                </a:pPr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05747E1-49DE-5976-9BEA-F064744A5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34C2BF0E-A58C-D044-6161-94903A4DFE4A}"/>
              </a:ext>
            </a:extLst>
          </p:cNvPr>
          <p:cNvSpPr/>
          <p:nvPr/>
        </p:nvSpPr>
        <p:spPr>
          <a:xfrm>
            <a:off x="4265212" y="2872208"/>
            <a:ext cx="5338646" cy="474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C4C11F-31A3-34A4-5FC0-1CF7AA599496}"/>
              </a:ext>
            </a:extLst>
          </p:cNvPr>
          <p:cNvSpPr/>
          <p:nvPr/>
        </p:nvSpPr>
        <p:spPr>
          <a:xfrm>
            <a:off x="3185996" y="2017290"/>
            <a:ext cx="5671134" cy="581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向下箭號 18">
            <a:extLst>
              <a:ext uri="{FF2B5EF4-FFF2-40B4-BE49-F238E27FC236}">
                <a16:creationId xmlns:a16="http://schemas.microsoft.com/office/drawing/2014/main" id="{0BA37FA3-B18D-BEFD-76FC-BDCC5A7E5701}"/>
              </a:ext>
            </a:extLst>
          </p:cNvPr>
          <p:cNvSpPr/>
          <p:nvPr/>
        </p:nvSpPr>
        <p:spPr>
          <a:xfrm>
            <a:off x="5320144" y="3620042"/>
            <a:ext cx="775855" cy="7399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256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1EFB1-7913-5DD3-80F3-7DA80F15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Data requirement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F2F64E-BA5C-85CC-573A-0FFFFF79C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TW" dirty="0"/>
              <a:t>ARIMA model</a:t>
            </a:r>
            <a:r>
              <a:rPr kumimoji="1" lang="zh-TW" altLang="en-US" dirty="0"/>
              <a:t>對於資料的要求就是輸入資料必須為穩態</a:t>
            </a:r>
            <a:endParaRPr kumimoji="1" lang="en-US" altLang="zh-TW" dirty="0"/>
          </a:p>
          <a:p>
            <a:pPr>
              <a:lnSpc>
                <a:spcPct val="150000"/>
              </a:lnSpc>
            </a:pPr>
            <a:r>
              <a:rPr kumimoji="1" lang="zh-TW" altLang="en-US" dirty="0"/>
              <a:t>穩態要求：</a:t>
            </a:r>
            <a:endParaRPr kumimoji="1" lang="en-US" altLang="zh-TW" dirty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kumimoji="1" lang="zh-TW" altLang="en-US" dirty="0"/>
              <a:t>平均值不隨時間變化</a:t>
            </a:r>
            <a:endParaRPr kumimoji="1" lang="en-US" altLang="zh-TW" dirty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kumimoji="1" lang="zh-TW" altLang="en-US" dirty="0"/>
              <a:t>變異數不隨時間變化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441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3F451B-D4B2-3D45-380C-C4DD4C08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 (Integrated)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5EBA74-BF80-237B-9339-E99026113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zh-TW" altLang="en-US" dirty="0"/>
              <a:t>資料已經由差分，變成</a:t>
            </a:r>
            <a:r>
              <a:rPr kumimoji="1" lang="en-US" altLang="zh-TW" dirty="0"/>
              <a:t>stationary</a:t>
            </a:r>
            <a:r>
              <a:rPr kumimoji="1" lang="zh-TW" altLang="en-US" dirty="0"/>
              <a:t>的</a:t>
            </a:r>
            <a:r>
              <a:rPr kumimoji="1" lang="en-US" altLang="zh-TW" dirty="0"/>
              <a:t>data</a:t>
            </a:r>
          </a:p>
          <a:p>
            <a:pPr>
              <a:lnSpc>
                <a:spcPct val="150000"/>
              </a:lnSpc>
            </a:pPr>
            <a:r>
              <a:rPr kumimoji="1" lang="zh-TW" altLang="en-US" dirty="0"/>
              <a:t>通常用</a:t>
            </a:r>
            <a:r>
              <a:rPr kumimoji="1" lang="en-US" altLang="zh-TW" dirty="0"/>
              <a:t>d</a:t>
            </a:r>
            <a:r>
              <a:rPr kumimoji="1" lang="zh-TW" altLang="en-US" dirty="0"/>
              <a:t>來表示差分次數，一般來說</a:t>
            </a:r>
            <a:r>
              <a:rPr kumimoji="1" lang="en-US" altLang="zh-TW" dirty="0"/>
              <a:t>d = 1</a:t>
            </a:r>
          </a:p>
          <a:p>
            <a:pPr>
              <a:lnSpc>
                <a:spcPct val="150000"/>
              </a:lnSpc>
            </a:pPr>
            <a:r>
              <a:rPr kumimoji="1" lang="zh-TW" altLang="en-US" dirty="0"/>
              <a:t>作用：使時間序列達到</a:t>
            </a:r>
            <a:r>
              <a:rPr kumimoji="1" lang="zh-TW" altLang="en-US" dirty="0">
                <a:solidFill>
                  <a:srgbClr val="FF0000"/>
                </a:solidFill>
              </a:rPr>
              <a:t>穩態</a:t>
            </a:r>
            <a:r>
              <a:rPr kumimoji="1" lang="zh-TW" altLang="en-US" dirty="0"/>
              <a:t> </a:t>
            </a:r>
            <a:r>
              <a:rPr kumimoji="1" lang="en-US" altLang="zh-TW" dirty="0"/>
              <a:t>(</a:t>
            </a:r>
            <a:r>
              <a:rPr kumimoji="1" lang="zh-TW" altLang="en-US" dirty="0"/>
              <a:t>使平均值不會因為不同的時間而改變，通常會搭配</a:t>
            </a:r>
            <a:r>
              <a:rPr kumimoji="1" lang="en-US" altLang="zh-TW" dirty="0"/>
              <a:t>log transform</a:t>
            </a:r>
            <a:r>
              <a:rPr kumimoji="1" lang="zh-TW" altLang="en-US" dirty="0"/>
              <a:t>使變異數也穩定</a:t>
            </a:r>
            <a:r>
              <a:rPr kumimoji="1" lang="en-US" altLang="zh-TW" dirty="0"/>
              <a:t>)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404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C80F1-6960-B35E-4926-C180466BB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6B2646-B05D-542D-EA47-54AD24E1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 (Integrated)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36EA48-7E08-BD44-87E9-890578EEF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402" y="1439718"/>
            <a:ext cx="7537105" cy="501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dirty="0"/>
              <a:t>Example: U.S. GNP data (</a:t>
            </a:r>
            <a:r>
              <a:rPr kumimoji="1" lang="zh-TW" altLang="en-US" dirty="0"/>
              <a:t>美國國民生產毛額</a:t>
            </a:r>
            <a:r>
              <a:rPr kumimoji="1" lang="en-US" altLang="zh-TW" dirty="0"/>
              <a:t>)</a:t>
            </a: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331AC81-CB98-9FA3-E887-29E147E31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94" y="2443596"/>
            <a:ext cx="4286250" cy="2944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369FF65E-82C1-B81C-324D-924328B6B3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445" y="1941657"/>
                <a:ext cx="3796145" cy="5019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369FF65E-82C1-B81C-324D-924328B6B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445" y="1941657"/>
                <a:ext cx="3796145" cy="501939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93B75408-2AAD-4684-6D9F-F7E51C8F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24065" y="2443596"/>
            <a:ext cx="4263167" cy="2944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4CC3A4C7-0D57-67B1-D2AD-3F9C60546A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7575" y="1941657"/>
                <a:ext cx="3796145" cy="5019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 ▽</m:t>
                      </m:r>
                      <m:r>
                        <m:rPr>
                          <m:sty m:val="p"/>
                        </m:rPr>
                        <a:rPr kumimoji="1" lang="en-US" altLang="zh-TW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4CC3A4C7-0D57-67B1-D2AD-3F9C60546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575" y="1941657"/>
                <a:ext cx="3796145" cy="501939"/>
              </a:xfrm>
              <a:prstGeom prst="rect">
                <a:avLst/>
              </a:prstGeom>
              <a:blipFill>
                <a:blip r:embed="rId5"/>
                <a:stretch>
                  <a:fillRect t="-75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99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934A2C-1644-085F-1E94-BF4459A7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Order selection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DBA8FB5-5A11-E170-49A2-E1FD277B3E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81371" cy="466725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dirty="0"/>
                  <a:t> </a:t>
                </a:r>
                <a:r>
                  <a:rPr kumimoji="1" lang="zh-TW" altLang="en-US" dirty="0"/>
                  <a:t>分別就是</a:t>
                </a:r>
                <a:r>
                  <a:rPr kumimoji="1" lang="en-US" altLang="zh-TW" dirty="0"/>
                  <a:t>ARIMA</a:t>
                </a:r>
                <a:r>
                  <a:rPr kumimoji="1" lang="zh-TW" altLang="en-US" dirty="0"/>
                  <a:t>三部分</a:t>
                </a:r>
                <a:r>
                  <a:rPr kumimoji="1" lang="en-US" altLang="zh-TW" dirty="0"/>
                  <a:t>AR,I,MA</a:t>
                </a:r>
                <a:r>
                  <a:rPr kumimoji="1" lang="zh-TW" altLang="en-US" dirty="0"/>
                  <a:t>的三個參數</a:t>
                </a:r>
                <a:endParaRPr kumimoji="1" lang="en-US" altLang="zh-TW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zh-TW" altLang="en-US" dirty="0"/>
                  <a:t>可以透過</a:t>
                </a:r>
                <a:r>
                  <a:rPr kumimoji="1" lang="en" altLang="zh-TW" dirty="0"/>
                  <a:t>Augmented Dickey-Fuller (ADF)</a:t>
                </a:r>
                <a:r>
                  <a:rPr kumimoji="1" lang="zh-TW" altLang="en-US" dirty="0"/>
                  <a:t>來檢驗，通常情況直接設為</a:t>
                </a:r>
                <a:r>
                  <a:rPr kumimoji="1" lang="en-US" altLang="zh-TW" dirty="0"/>
                  <a:t> 1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kumimoji="1" lang="zh-TW" altLang="en-US" dirty="0"/>
                  <a:t>，前者透過</a:t>
                </a:r>
                <a:r>
                  <a:rPr kumimoji="1" lang="en-US" altLang="zh-TW" dirty="0"/>
                  <a:t>partial </a:t>
                </a:r>
                <a:r>
                  <a:rPr lang="en" altLang="zh-TW" dirty="0"/>
                  <a:t>autocorrelation function (PACF) </a:t>
                </a:r>
                <a:r>
                  <a:rPr lang="zh-TW" altLang="en-US" dirty="0"/>
                  <a:t>而後者透過</a:t>
                </a:r>
                <a:r>
                  <a:rPr lang="en" altLang="zh-TW" dirty="0"/>
                  <a:t>autocorrelation function (ACF)</a:t>
                </a:r>
                <a:r>
                  <a:rPr kumimoji="1" lang="en-US" altLang="zh-TW" dirty="0"/>
                  <a:t> </a:t>
                </a:r>
                <a:r>
                  <a:rPr kumimoji="1" lang="zh-TW" altLang="en-US" dirty="0"/>
                  <a:t>來觀察統計特性的顯著性</a:t>
                </a:r>
                <a:endParaRPr kumimoji="1" lang="en-US" altLang="zh-TW" dirty="0"/>
              </a:p>
              <a:p>
                <a:pPr>
                  <a:lnSpc>
                    <a:spcPct val="150000"/>
                  </a:lnSpc>
                </a:pPr>
                <a:r>
                  <a:rPr kumimoji="1" lang="zh-TW" altLang="en-US" dirty="0"/>
                  <a:t>但現在通常更直接將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TW" altLang="en-US" dirty="0"/>
                  <a:t>的用迭代方式，利用</a:t>
                </a:r>
                <a:r>
                  <a:rPr kumimoji="1" lang="en-US" altLang="zh-TW" dirty="0"/>
                  <a:t>AIC (Akaike’s Information Criterion) </a:t>
                </a:r>
                <a:r>
                  <a:rPr kumimoji="1" lang="zh-TW" altLang="en-US" dirty="0"/>
                  <a:t>或是</a:t>
                </a:r>
                <a:r>
                  <a:rPr kumimoji="1" lang="en-US" altLang="zh-TW" dirty="0"/>
                  <a:t>BIC (Bayesian Information Criterion) </a:t>
                </a:r>
                <a:r>
                  <a:rPr kumimoji="1" lang="zh-TW" altLang="en-US" dirty="0"/>
                  <a:t>來對時間序列進行評分，計算成本相對比較高</a:t>
                </a:r>
                <a:endParaRPr kumimoji="1" lang="en-US" altLang="zh-TW" dirty="0"/>
              </a:p>
              <a:p>
                <a:endParaRPr kumimoji="1" lang="en-US" altLang="zh-TW" dirty="0"/>
              </a:p>
              <a:p>
                <a:endParaRPr kumimoji="1" lang="en-US" altLang="zh-TW" dirty="0"/>
              </a:p>
              <a:p>
                <a:endParaRPr kumimoji="1" lang="en-US" altLang="zh-TW" dirty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DBA8FB5-5A11-E170-49A2-E1FD277B3E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81371" cy="4667250"/>
              </a:xfrm>
              <a:blipFill>
                <a:blip r:embed="rId2"/>
                <a:stretch>
                  <a:fillRect l="-824" r="-588" b="-10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17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11245</TotalTime>
  <Words>908</Words>
  <Application>Microsoft Macintosh PowerPoint</Application>
  <PresentationFormat>寬螢幕</PresentationFormat>
  <Paragraphs>101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-webkit-standard</vt:lpstr>
      <vt:lpstr>Aptos</vt:lpstr>
      <vt:lpstr>Aptos Display</vt:lpstr>
      <vt:lpstr>Arial</vt:lpstr>
      <vt:lpstr>Cambria Math</vt:lpstr>
      <vt:lpstr>Office 佈景主題</vt:lpstr>
      <vt:lpstr>Time-Series forecasting by ARIMA Model </vt:lpstr>
      <vt:lpstr>What’s ARIMA?</vt:lpstr>
      <vt:lpstr>AR (AutoRegressive)</vt:lpstr>
      <vt:lpstr>MA (Moving Average)</vt:lpstr>
      <vt:lpstr>Final form</vt:lpstr>
      <vt:lpstr>Data requirement</vt:lpstr>
      <vt:lpstr>I (Integrated)</vt:lpstr>
      <vt:lpstr>I (Integrated)</vt:lpstr>
      <vt:lpstr>Order selection</vt:lpstr>
      <vt:lpstr>Partial autocorrelation function (PACF) &amp; Autocorrelation function (ACF)</vt:lpstr>
      <vt:lpstr>Akaike Information Criterion (AIC)</vt:lpstr>
      <vt:lpstr>Implementation</vt:lpstr>
      <vt:lpstr>Implementation</vt:lpstr>
      <vt:lpstr>Implementation</vt:lpstr>
      <vt:lpstr>Implementation </vt:lpstr>
      <vt:lpstr>Model Choice </vt:lpstr>
      <vt:lpstr>Pros and Cons of ARIMA</vt:lpstr>
      <vt:lpstr>參考資料：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游登智</dc:creator>
  <cp:lastModifiedBy>游登智</cp:lastModifiedBy>
  <cp:revision>8</cp:revision>
  <dcterms:created xsi:type="dcterms:W3CDTF">2024-12-16T08:22:10Z</dcterms:created>
  <dcterms:modified xsi:type="dcterms:W3CDTF">2025-01-14T13:13:28Z</dcterms:modified>
</cp:coreProperties>
</file>