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87" r:id="rId11"/>
    <p:sldId id="266" r:id="rId12"/>
    <p:sldId id="267" r:id="rId13"/>
    <p:sldId id="270" r:id="rId14"/>
    <p:sldId id="272" r:id="rId15"/>
    <p:sldId id="273" r:id="rId16"/>
    <p:sldId id="274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71" r:id="rId29"/>
    <p:sldId id="284" r:id="rId30"/>
    <p:sldId id="263" r:id="rId31"/>
    <p:sldId id="286" r:id="rId32"/>
    <p:sldId id="268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C755C3-48BF-43D5-9EC3-AD1CEE05C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01644E-A6B7-4A5D-8965-E4DA4065F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1F160B-6B46-49A1-BBF6-E48BA899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BE5167-3681-4B14-86AA-6785DBD0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12CD93-49DD-462A-A70E-5F694571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58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00F4C0-77DB-4411-A461-91FEAF4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0C5B75-A15F-457D-A15A-FF2BFB435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508DF7-77A9-427B-8D4F-7BB62C1F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F59032-38E1-49C8-B543-BE3DFB21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FBD6EF-AE42-4941-86BB-86316894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7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3BEC5E-7A1A-4587-AC78-0E3E77E64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4CB0896-2901-4973-8EEE-EF1604855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34C8D2-5193-4577-92E3-7185B972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45EE0A-B055-4194-8055-683E1B9E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E7B7A4-98C7-4131-A50F-A7107B15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8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A22004-63E0-45B0-A895-C0503E1E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1B581A-E698-4BCF-BE5C-BD4985EB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E13D46-7B22-4517-B794-0049FADB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4E0F3A-79AE-47FF-9C88-F64C3481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A5B513-3DD9-462E-B4E2-4DD097EF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53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AEE28F-7B78-44A0-A165-FAB9F14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F2A52E-98CC-4CDD-A28E-C3406A56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CFC6C6-19EC-444C-AE0D-117B2948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6DC8F4-1B56-42A7-B851-95F2206E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82D3F8-4DE2-4FE2-A752-5AA3CA32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0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8C1BFB-AE35-4D55-A574-7A366F10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398F55-FA4A-4704-9E0F-B166035D4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CFA6E1-312A-4962-89B2-5D85824D8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DCB979-2B67-40CA-BA4A-634CFAD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AFBF5C2-3132-463B-95D1-C04F6423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CEB415-A61B-4F04-B78B-0CB21B60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5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67EEA-88A1-4F4B-89CB-DE95D82A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E444A-E708-4825-8821-B590F03E6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12BFC8D-950D-4DA9-A2E4-512352C0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D07520-3050-4FBA-83E2-05E8D14B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19839B1-FCD0-4F36-A8E2-B7AEF597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AA5A723-93FE-4C20-BAD9-2D11ED72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7DDA1F3-DB5C-4440-B68F-E0C4AD67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884B972-8D7C-4D79-A1FC-B37273ED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26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1E5C85-523F-4238-BF99-23E7CB58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200F8D-292D-43C2-B7CC-CEF02D8C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95BDF6-9E73-49C0-BCF8-CA5BDF8E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AF617B-501B-42E8-8180-46361FA7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27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77C072-DF81-4E8C-BA7D-C1112920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64508A-5938-40D0-881A-3D77831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A7980C-0444-4F3B-A10C-8F09BC31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67573-8F07-4735-ABDB-5D534F76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52A865-5191-42D6-971A-12963F45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037C964-386F-4AC4-836F-7733EA614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60B928E-4C79-451A-AEDD-20AF850E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A71DE3-AFF4-4821-B119-C4E33B48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BB615C-5063-4E60-A4A1-FDA0728A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6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516828-D740-46E0-93EB-A9B84BAA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A1E7863-F8EE-495C-9315-C444919B9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2D2C23-F384-4E58-A475-544F8D4AC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01C823-3FA1-4F20-8464-A885342D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0C2AFE-F24D-4E77-855B-41FC67E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DEB9EC-0E57-4C7B-B417-3F941E91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C341034-A926-4002-BBAC-9CAB4A7D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B12E59-ED19-4F65-A16B-E6DEA674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4C755D-0C67-4F35-9F21-9CA922010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066F-A661-4311-BFA3-61E504910F3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5365BC-67B4-4408-9ADF-E44577561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79C829-2242-4955-B715-4DE829AC6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EB07E-FC60-4A72-9B10-8A0A9AB07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6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TCSVT.2003.8151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8609A5-7554-4366-B229-55AB39B87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Introduction to MPEG-4</a:t>
            </a:r>
            <a:r>
              <a:rPr lang="zh-TW" altLang="en-US" dirty="0"/>
              <a:t> </a:t>
            </a:r>
            <a:r>
              <a:rPr lang="en-US" altLang="zh-TW" dirty="0"/>
              <a:t>Part 10</a:t>
            </a:r>
            <a:br>
              <a:rPr lang="en-US" altLang="zh-TW" dirty="0"/>
            </a:br>
            <a:r>
              <a:rPr lang="en-US" altLang="zh-TW" dirty="0"/>
              <a:t>(H.264/AVC)</a:t>
            </a:r>
            <a:r>
              <a:rPr lang="zh-TW" altLang="en-US" dirty="0"/>
              <a:t> </a:t>
            </a:r>
            <a:r>
              <a:rPr lang="en-US" altLang="zh-TW" dirty="0"/>
              <a:t>[1]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A87CAA-BF94-4C1B-ABA0-F3FA454A7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84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838A9-6482-4B7D-A203-66CF3BC0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Prediction Mode</a:t>
            </a:r>
            <a:r>
              <a:rPr lang="zh-TW" altLang="en-US" dirty="0"/>
              <a:t> </a:t>
            </a:r>
            <a:r>
              <a:rPr lang="en-US" altLang="zh-TW" dirty="0"/>
              <a:t>Cont’d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908174-4250-4E5E-87C1-C99569F4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54" y="2177676"/>
            <a:ext cx="4729416" cy="216653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CAD477C-BEAE-4CF8-AFB5-16A7AB13E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9" r="11627"/>
          <a:stretch/>
        </p:blipFill>
        <p:spPr>
          <a:xfrm>
            <a:off x="6154606" y="2230943"/>
            <a:ext cx="4569619" cy="21141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2AFB081-95B1-4F51-B0C0-F8238170D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835" y="4547235"/>
            <a:ext cx="5177956" cy="22724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051E649-E5DB-47B4-B669-2D9F8FFDDC57}"/>
              </a:ext>
            </a:extLst>
          </p:cNvPr>
          <p:cNvSpPr txBox="1"/>
          <p:nvPr/>
        </p:nvSpPr>
        <p:spPr>
          <a:xfrm>
            <a:off x="3728621" y="1808344"/>
            <a:ext cx="599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Implementation of extrapolation in different modes [4]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443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A1515-4FA5-4FA4-925A-1C7CE14D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Prediction Mode Cont’d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A0100D-3113-4CFA-A64A-B413D672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31F326-9CF6-42C8-9B7B-2324A547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682999" cy="170768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DE43FE6-6901-44DF-8E8B-67748534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37" y="1733489"/>
            <a:ext cx="1733966" cy="169551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17938DF-4257-4CDF-BBD3-DE952822D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99" y="1825625"/>
            <a:ext cx="4786639" cy="52135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3207AFA-21CB-4621-8468-2A06011B1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715" y="1825625"/>
            <a:ext cx="3598517" cy="37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2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736474-7381-481D-83A8-DE8E3A61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Mode Prediction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8CF4BA8-90EC-4274-ABA4-04E882DDC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Prediction mode need to be predicted as well</a:t>
                </a:r>
              </a:p>
              <a:p>
                <a:r>
                  <a:rPr lang="en-US" altLang="zh-TW" dirty="0"/>
                  <a:t>Most probable prediction mode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If either of neighboring blocks are not available, set as 2 (DC)</a:t>
                </a:r>
              </a:p>
              <a:p>
                <a:r>
                  <a:rPr lang="en-US" altLang="zh-TW" dirty="0"/>
                  <a:t>Two flags</a:t>
                </a:r>
              </a:p>
              <a:p>
                <a:pPr lvl="1"/>
                <a:r>
                  <a:rPr lang="en-US" altLang="zh-TW" dirty="0"/>
                  <a:t>prev_intra4×4_pred_mode</a:t>
                </a:r>
              </a:p>
              <a:p>
                <a:pPr lvl="1"/>
                <a:r>
                  <a:rPr lang="en-US" altLang="zh-TW" dirty="0"/>
                  <a:t>rem_intra4×4_pred_mode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8CF4BA8-90EC-4274-ABA4-04E882DDC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0B321E95-9FAD-41F0-8D64-7A89A88F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339" y="5229330"/>
            <a:ext cx="2768214" cy="159396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7F3A21F-B79B-4850-B7F0-E5C3DEF66485}"/>
              </a:ext>
            </a:extLst>
          </p:cNvPr>
          <p:cNvSpPr txBox="1"/>
          <p:nvPr/>
        </p:nvSpPr>
        <p:spPr>
          <a:xfrm>
            <a:off x="700597" y="4884301"/>
            <a:ext cx="10937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prev_intra4×4_pred_mode = 1</a:t>
            </a:r>
          </a:p>
          <a:p>
            <a:r>
              <a:rPr lang="en-US" altLang="zh-TW" dirty="0"/>
              <a:t>    prediction mode = Most probable prediction</a:t>
            </a:r>
          </a:p>
          <a:p>
            <a:r>
              <a:rPr lang="en-US" altLang="zh-TW" dirty="0"/>
              <a:t>else if prev_intra4×4_pred_mode = 0 and rem_intra4×4_pred_mode &lt; Most probable prediction    </a:t>
            </a:r>
          </a:p>
          <a:p>
            <a:r>
              <a:rPr lang="en-US" altLang="zh-TW" dirty="0"/>
              <a:t>    prediction mode = rem_intra4×4_pred_mode</a:t>
            </a:r>
          </a:p>
          <a:p>
            <a:r>
              <a:rPr lang="en-US" altLang="zh-TW" dirty="0"/>
              <a:t>else if prev_intra4×4_pred_mode = 0 and rem_intra4×4_pred_mode &gt;= Most probable prediction</a:t>
            </a:r>
          </a:p>
          <a:p>
            <a:r>
              <a:rPr lang="en-US" altLang="zh-TW" dirty="0"/>
              <a:t> prediction mode = rem_intra4×4_pred_mode + 1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40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68AE7D-1EE4-4906-84B4-446F45FA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Residual Transform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310747-CD80-48A0-9262-933D7187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DCT-based </a:t>
            </a:r>
            <a:r>
              <a:rPr lang="en-US" altLang="zh-TW" dirty="0">
                <a:solidFill>
                  <a:srgbClr val="FF0000"/>
                </a:solidFill>
              </a:rPr>
              <a:t>integer</a:t>
            </a:r>
            <a:r>
              <a:rPr lang="en-US" altLang="zh-TW" dirty="0"/>
              <a:t> transform</a:t>
            </a:r>
          </a:p>
          <a:p>
            <a:pPr lvl="1"/>
            <a:r>
              <a:rPr lang="en-US" altLang="zh-TW" dirty="0"/>
              <a:t>Using only addition, subtraction and shift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15BB2D-40E9-46B6-85B8-D5B65C65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61" y="2682124"/>
            <a:ext cx="3725662" cy="140294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ECE8562-93CB-46E1-AA11-899B0C31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40" y="2682124"/>
            <a:ext cx="5829669" cy="1009919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02639E74-3B17-4C23-96D6-CA63531B6186}"/>
              </a:ext>
            </a:extLst>
          </p:cNvPr>
          <p:cNvGrpSpPr/>
          <p:nvPr/>
        </p:nvGrpSpPr>
        <p:grpSpPr>
          <a:xfrm>
            <a:off x="4519476" y="2817061"/>
            <a:ext cx="3126049" cy="1000000"/>
            <a:chOff x="4614909" y="2800304"/>
            <a:chExt cx="3126049" cy="1000000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9DA26705-B0D8-45CA-B766-811461CB87F9}"/>
                </a:ext>
              </a:extLst>
            </p:cNvPr>
            <p:cNvCxnSpPr>
              <a:cxnSpLocks/>
            </p:cNvCxnSpPr>
            <p:nvPr/>
          </p:nvCxnSpPr>
          <p:spPr>
            <a:xfrm>
              <a:off x="5317725" y="3249228"/>
              <a:ext cx="85225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8E761E1-43A1-40FE-BE8C-70291B298B3A}"/>
                </a:ext>
              </a:extLst>
            </p:cNvPr>
            <p:cNvSpPr txBox="1"/>
            <p:nvPr/>
          </p:nvSpPr>
          <p:spPr>
            <a:xfrm>
              <a:off x="5166436" y="2800304"/>
              <a:ext cx="257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Factorized</a:t>
              </a:r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550FBB7-29DE-4CBA-A41B-0A2C7F6B8A6A}"/>
                </a:ext>
              </a:extLst>
            </p:cNvPr>
            <p:cNvSpPr txBox="1"/>
            <p:nvPr/>
          </p:nvSpPr>
          <p:spPr>
            <a:xfrm>
              <a:off x="4614909" y="3430972"/>
              <a:ext cx="251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Where d = c / b = sqrt(2)</a:t>
              </a:r>
              <a:endParaRPr lang="zh-TW" altLang="en-US" dirty="0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4F64F0E1-281B-4231-94D3-73DE2542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036" y="4856199"/>
            <a:ext cx="7886700" cy="207645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C13D3ADF-F8BB-444A-984C-C54128760ECB}"/>
              </a:ext>
            </a:extLst>
          </p:cNvPr>
          <p:cNvSpPr txBox="1"/>
          <p:nvPr/>
        </p:nvSpPr>
        <p:spPr>
          <a:xfrm>
            <a:off x="3699215" y="4447729"/>
            <a:ext cx="45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Simplify d as 0.5 and scale 2</a:t>
            </a:r>
            <a:r>
              <a:rPr lang="en-US" altLang="zh-TW" baseline="30000" dirty="0"/>
              <a:t>nd</a:t>
            </a:r>
            <a:r>
              <a:rPr lang="en-US" altLang="zh-TW" dirty="0"/>
              <a:t> and 4</a:t>
            </a:r>
            <a:r>
              <a:rPr lang="en-US" altLang="zh-TW" baseline="30000" dirty="0"/>
              <a:t>th</a:t>
            </a:r>
            <a:r>
              <a:rPr lang="en-US" altLang="zh-TW" dirty="0"/>
              <a:t> rows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C78879F-CB0B-471C-9B9D-8EE80D181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207" y="5632208"/>
            <a:ext cx="2437429" cy="544755"/>
          </a:xfrm>
          <a:prstGeom prst="rect">
            <a:avLst/>
          </a:prstGeom>
        </p:spPr>
      </p:pic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A22B10C-BC55-4A97-B284-399873331BA4}"/>
              </a:ext>
            </a:extLst>
          </p:cNvPr>
          <p:cNvCxnSpPr>
            <a:cxnSpLocks/>
          </p:cNvCxnSpPr>
          <p:nvPr/>
        </p:nvCxnSpPr>
        <p:spPr>
          <a:xfrm>
            <a:off x="433527" y="5891887"/>
            <a:ext cx="85225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6462390E-7BD1-45A1-AF5F-2E9C6C5A3725}"/>
              </a:ext>
            </a:extLst>
          </p:cNvPr>
          <p:cNvCxnSpPr/>
          <p:nvPr/>
        </p:nvCxnSpPr>
        <p:spPr>
          <a:xfrm flipV="1">
            <a:off x="433527" y="5250463"/>
            <a:ext cx="0" cy="4616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5A4B8256-FD53-4135-AD61-34AA3F8BC823}"/>
              </a:ext>
            </a:extLst>
          </p:cNvPr>
          <p:cNvCxnSpPr/>
          <p:nvPr/>
        </p:nvCxnSpPr>
        <p:spPr>
          <a:xfrm flipV="1">
            <a:off x="433527" y="4842091"/>
            <a:ext cx="0" cy="4616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C6C143B-58F7-487C-A740-E5180D0CB021}"/>
              </a:ext>
            </a:extLst>
          </p:cNvPr>
          <p:cNvCxnSpPr>
            <a:cxnSpLocks/>
          </p:cNvCxnSpPr>
          <p:nvPr/>
        </p:nvCxnSpPr>
        <p:spPr>
          <a:xfrm flipV="1">
            <a:off x="406893" y="4824335"/>
            <a:ext cx="8828843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CDEA0F1D-B61B-4521-B2B3-A22D6F0DCCE4}"/>
              </a:ext>
            </a:extLst>
          </p:cNvPr>
          <p:cNvCxnSpPr/>
          <p:nvPr/>
        </p:nvCxnSpPr>
        <p:spPr>
          <a:xfrm flipV="1">
            <a:off x="433526" y="5459898"/>
            <a:ext cx="0" cy="4616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10A104B2-59CA-4D87-B86A-9F628F9D4FDA}"/>
              </a:ext>
            </a:extLst>
          </p:cNvPr>
          <p:cNvCxnSpPr/>
          <p:nvPr/>
        </p:nvCxnSpPr>
        <p:spPr>
          <a:xfrm flipV="1">
            <a:off x="9235736" y="4178846"/>
            <a:ext cx="0" cy="4616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6E71965A-E5B2-4B5C-956A-4E262B4DB17E}"/>
              </a:ext>
            </a:extLst>
          </p:cNvPr>
          <p:cNvCxnSpPr/>
          <p:nvPr/>
        </p:nvCxnSpPr>
        <p:spPr>
          <a:xfrm flipV="1">
            <a:off x="9235736" y="3770474"/>
            <a:ext cx="0" cy="4616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07A88793-AEA1-4DD0-A433-C151DAE34FBF}"/>
              </a:ext>
            </a:extLst>
          </p:cNvPr>
          <p:cNvCxnSpPr/>
          <p:nvPr/>
        </p:nvCxnSpPr>
        <p:spPr>
          <a:xfrm flipV="1">
            <a:off x="9235735" y="4388281"/>
            <a:ext cx="0" cy="4616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529A14-5BFB-4514-A385-B8821E51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Residual Transform Cont’d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A24522-DB6A-4E7C-99C8-14541B4B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8" y="2516311"/>
            <a:ext cx="4855267" cy="31831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2FFAFF3-0A75-438F-8256-9447C5C7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48" y="5770485"/>
            <a:ext cx="4332967" cy="12281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DFF285F-EA71-41D2-BD4A-7B0709777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663" y="5770485"/>
            <a:ext cx="3780225" cy="1017101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3A74528-C4E4-4C35-A8BF-AC569C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750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7CA3A2-D5AD-4D87-BEDB-E1E21D90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Quantization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D43135D-E4CF-463A-AA67-773220EE0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QP = [0,51]</a:t>
                </a:r>
              </a:p>
              <a:p>
                <a:r>
                  <a:rPr lang="en-US" altLang="zh-TW" dirty="0"/>
                  <a:t>.</a:t>
                </a:r>
              </a:p>
              <a:p>
                <a:r>
                  <a:rPr lang="en-US" altLang="zh-TW" dirty="0" err="1"/>
                  <a:t>Qstep</a:t>
                </a:r>
                <a:r>
                  <a:rPr lang="en-US" altLang="zh-TW" dirty="0"/>
                  <a:t> doubles when QP increases by 6</a:t>
                </a:r>
              </a:p>
              <a:p>
                <a:r>
                  <a:rPr lang="en-US" altLang="zh-TW" dirty="0"/>
                  <a:t>To further simplify                                , where                    and  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Integer implementation:                                 </a:t>
                </a:r>
                <a:r>
                  <a:rPr lang="en-US" altLang="zh-TW" sz="1400" dirty="0"/>
                  <a:t>,where </a:t>
                </a:r>
                <a:r>
                  <a:rPr lang="en-US" altLang="zh-TW" sz="1400" i="1" dirty="0"/>
                  <a:t>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𝑞𝑏𝑖𝑡𝑠</m:t>
                        </m:r>
                      </m:sup>
                    </m:sSup>
                    <m:r>
                      <a:rPr lang="en-US" altLang="zh-TW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14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TW" sz="1400" i="1" dirty="0"/>
                  <a:t> </a:t>
                </a:r>
                <a:r>
                  <a:rPr lang="en-US" altLang="zh-TW" sz="1400" dirty="0"/>
                  <a:t>for Intra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𝑞𝑏𝑖𝑡𝑠</m:t>
                        </m:r>
                      </m:sup>
                    </m:sSup>
                    <m:r>
                      <a:rPr lang="en-US" altLang="zh-TW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14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zh-TW" sz="1400" dirty="0"/>
                  <a:t> for Inter</a:t>
                </a:r>
              </a:p>
              <a:p>
                <a:r>
                  <a:rPr lang="en-US" altLang="zh-TW" dirty="0"/>
                  <a:t>Inverse:                              </a:t>
                </a:r>
                <a:r>
                  <a:rPr lang="en-US" altLang="zh-TW" sz="1400" dirty="0"/>
                  <a:t>, where V = </a:t>
                </a:r>
                <a:r>
                  <a:rPr lang="en-US" altLang="zh-TW" sz="1400" dirty="0" err="1"/>
                  <a:t>Qstep</a:t>
                </a:r>
                <a:r>
                  <a:rPr lang="zh-TW" altLang="en-US" sz="1400" dirty="0"/>
                  <a:t> </a:t>
                </a:r>
                <a:r>
                  <a:rPr lang="en-US" altLang="zh-TW" sz="1400" dirty="0"/>
                  <a:t>·</a:t>
                </a:r>
                <a:r>
                  <a:rPr lang="zh-TW" altLang="en-US" sz="1400" dirty="0"/>
                  <a:t> </a:t>
                </a:r>
                <a:r>
                  <a:rPr lang="en-US" altLang="zh-TW" sz="1400" dirty="0"/>
                  <a:t>PF · 64</a:t>
                </a:r>
                <a:endParaRPr lang="zh-TW" altLang="en-US" sz="1400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D43135D-E4CF-463A-AA67-773220EE0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44B9153E-F8CA-457A-AC76-903693EC3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" t="3363" b="14995"/>
          <a:stretch/>
        </p:blipFill>
        <p:spPr>
          <a:xfrm>
            <a:off x="1152709" y="2284554"/>
            <a:ext cx="2771220" cy="5621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39B14F0-D417-490E-B059-F5768FD19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849" y="5807593"/>
            <a:ext cx="2157273" cy="107587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295BF73-94DC-4D80-AEBD-49B276C05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81" y="5868649"/>
            <a:ext cx="5488619" cy="10519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4713D5-909E-4964-B101-5EBC992F6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096" y="3343108"/>
            <a:ext cx="2672208" cy="5842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D26475F-57F7-4032-AC76-70371641B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633" y="3302638"/>
            <a:ext cx="1742746" cy="6657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31A6E28-2EDA-4DD9-9531-017C49FD31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363" b="12900"/>
          <a:stretch/>
        </p:blipFill>
        <p:spPr>
          <a:xfrm>
            <a:off x="7799633" y="4040804"/>
            <a:ext cx="2886075" cy="28085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15BF896-556E-409B-8666-9E5ABB5E4F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110" b="-1"/>
          <a:stretch/>
        </p:blipFill>
        <p:spPr>
          <a:xfrm>
            <a:off x="4576069" y="4372034"/>
            <a:ext cx="2886076" cy="49154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BF4A376-3B79-4B1E-964D-6748241C2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4865" y="4976403"/>
            <a:ext cx="25908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E2C340-6770-4059-BC32-31808C0D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DC</a:t>
            </a:r>
            <a:r>
              <a:rPr lang="zh-TW" altLang="en-US" dirty="0"/>
              <a:t> </a:t>
            </a:r>
            <a:r>
              <a:rPr lang="en-US" altLang="zh-TW" dirty="0"/>
              <a:t>Coefficient Transform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F3D089-F2D5-45BF-8DE3-3F082C15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Perform Hadamard Transform to DC coefficients</a:t>
            </a:r>
            <a:r>
              <a:rPr lang="zh-TW" altLang="en-US" dirty="0"/>
              <a:t> </a:t>
            </a:r>
            <a:r>
              <a:rPr lang="en-US" altLang="zh-TW" dirty="0"/>
              <a:t>if predicted in 16x16</a:t>
            </a:r>
          </a:p>
          <a:p>
            <a:pPr lvl="1"/>
            <a:r>
              <a:rPr lang="en-US" altLang="zh-TW" dirty="0" err="1"/>
              <a:t>Luma</a:t>
            </a:r>
            <a:r>
              <a:rPr lang="en-US" altLang="zh-TW" dirty="0"/>
              <a:t>: 4x4, Chroma: 2x2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E44E3D-D93D-4DF8-B70B-F4301AE4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2" y="3207429"/>
            <a:ext cx="4088029" cy="7605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28725E8-580B-4B7F-B615-9E5179A43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78" y="4320800"/>
            <a:ext cx="3783182" cy="5750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8F26630-AFAF-448F-9504-7C983F73C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44" y="5248706"/>
            <a:ext cx="5524709" cy="6081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CE6F1EF-173D-461F-8F28-6427B05F9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197" y="3365377"/>
            <a:ext cx="2706579" cy="52982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C81B84B-B09D-41F3-A0A5-98F18D467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197" y="4264977"/>
            <a:ext cx="3632447" cy="54086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D8CB31B-5290-4985-8138-240866C83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197" y="5334322"/>
            <a:ext cx="3719744" cy="54665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D5B6DE0-5D88-41DC-BABF-420F74AF7E0E}"/>
              </a:ext>
            </a:extLst>
          </p:cNvPr>
          <p:cNvSpPr txBox="1"/>
          <p:nvPr/>
        </p:nvSpPr>
        <p:spPr>
          <a:xfrm>
            <a:off x="2621951" y="6152373"/>
            <a:ext cx="23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Case: 4x4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670E206-E3FC-4266-8C6F-A6A2279CCAA6}"/>
              </a:ext>
            </a:extLst>
          </p:cNvPr>
          <p:cNvSpPr txBox="1"/>
          <p:nvPr/>
        </p:nvSpPr>
        <p:spPr>
          <a:xfrm>
            <a:off x="8664606" y="6181533"/>
            <a:ext cx="23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Case: 2x2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588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0A4A2-1894-462F-8846-4DE6C55C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Deblocking Filter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6C26BFB-2DD6-4F22-98ED-3DB27D5B9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748" y="5393097"/>
            <a:ext cx="2246836" cy="1298771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C2BBE12-351A-4E9C-B553-B8CF8E38FB0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In-loop filter</a:t>
            </a:r>
          </a:p>
          <a:p>
            <a:pPr lvl="1"/>
            <a:r>
              <a:rPr lang="en-US" altLang="zh-TW" dirty="0"/>
              <a:t>Boundary strength</a:t>
            </a:r>
          </a:p>
          <a:p>
            <a:pPr lvl="2"/>
            <a:r>
              <a:rPr lang="en-US" altLang="zh-TW" dirty="0"/>
              <a:t>Determined by whether p / q is intra / inter coded and is MB boundary or not</a:t>
            </a:r>
            <a:endParaRPr lang="zh-TW" altLang="en-US" dirty="0"/>
          </a:p>
          <a:p>
            <a:pPr lvl="1"/>
            <a:r>
              <a:rPr lang="en-US" altLang="zh-TW" dirty="0"/>
              <a:t>Is filtered only if </a:t>
            </a:r>
          </a:p>
          <a:p>
            <a:pPr lvl="2"/>
            <a:r>
              <a:rPr lang="en-US" altLang="zh-TW" dirty="0"/>
              <a:t>BS &gt; 0</a:t>
            </a:r>
          </a:p>
          <a:p>
            <a:pPr lvl="2"/>
            <a:r>
              <a:rPr lang="en-US" altLang="zh-TW" dirty="0"/>
              <a:t>|p0 – q0| &lt; </a:t>
            </a:r>
            <a:r>
              <a:rPr lang="el-GR" altLang="zh-TW" dirty="0"/>
              <a:t>α</a:t>
            </a:r>
            <a:r>
              <a:rPr lang="en-US" altLang="zh-TW" dirty="0"/>
              <a:t> and |p1 – p0| &lt; </a:t>
            </a:r>
            <a:r>
              <a:rPr lang="el-GR" altLang="zh-TW" dirty="0"/>
              <a:t>β</a:t>
            </a:r>
            <a:r>
              <a:rPr lang="en-US" altLang="zh-TW" dirty="0"/>
              <a:t> and |q1 – q0| &lt; </a:t>
            </a:r>
            <a:r>
              <a:rPr lang="el-GR" altLang="zh-TW" dirty="0"/>
              <a:t>β</a:t>
            </a:r>
            <a:r>
              <a:rPr lang="en-US" altLang="zh-TW" dirty="0"/>
              <a:t> </a:t>
            </a:r>
          </a:p>
          <a:p>
            <a:pPr lvl="1"/>
            <a:r>
              <a:rPr lang="el-GR" altLang="zh-TW" dirty="0" smtClean="0"/>
              <a:t>α</a:t>
            </a:r>
            <a:r>
              <a:rPr lang="en-US" altLang="zh-TW" dirty="0" smtClean="0"/>
              <a:t>, </a:t>
            </a:r>
            <a:r>
              <a:rPr lang="el-GR" altLang="zh-TW" dirty="0" smtClean="0"/>
              <a:t>β</a:t>
            </a:r>
            <a:r>
              <a:rPr lang="en-US" altLang="zh-TW" dirty="0" smtClean="0"/>
              <a:t> and QP are positively correlated</a:t>
            </a:r>
            <a:endParaRPr lang="en-US" altLang="zh-TW" dirty="0"/>
          </a:p>
          <a:p>
            <a:r>
              <a:rPr lang="en-US" altLang="zh-TW" dirty="0"/>
              <a:t>Post-filter</a:t>
            </a:r>
          </a:p>
          <a:p>
            <a:pPr lvl="1"/>
            <a:r>
              <a:rPr lang="en-US" altLang="zh-TW" dirty="0"/>
              <a:t>Not defined in CODEC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8080E7-BFA5-459A-9F87-EAB8FCD1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31" y="5312321"/>
            <a:ext cx="5246287" cy="14594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D4FE15-642C-4EF2-BBFA-43E39FF79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456" y="4173799"/>
            <a:ext cx="2655701" cy="25979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91456" y="4672899"/>
            <a:ext cx="890359" cy="252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691456" y="5840598"/>
            <a:ext cx="890359" cy="252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635560" y="4658916"/>
            <a:ext cx="174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will be filtered</a:t>
            </a:r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519313" y="5857906"/>
            <a:ext cx="1651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won’t be filtered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538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054B30-E82D-4A22-BC9D-E985F985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Entropy Coding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FDC12-7F64-4B5F-99E5-2D333F2B5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Parameters are encoded using Exp-</a:t>
            </a:r>
            <a:r>
              <a:rPr lang="en-US" altLang="zh-TW" dirty="0" err="1"/>
              <a:t>Golomb</a:t>
            </a:r>
            <a:r>
              <a:rPr lang="en-US" altLang="zh-TW" dirty="0"/>
              <a:t> codes</a:t>
            </a:r>
          </a:p>
          <a:p>
            <a:pPr lvl="1"/>
            <a:r>
              <a:rPr lang="en-US" altLang="zh-TW" dirty="0"/>
              <a:t>Except residual block data</a:t>
            </a:r>
          </a:p>
          <a:p>
            <a:r>
              <a:rPr lang="en-US" altLang="zh-TW" dirty="0" err="1"/>
              <a:t>Entropy_coding_mode</a:t>
            </a:r>
            <a:endParaRPr lang="en-US" altLang="zh-TW" dirty="0"/>
          </a:p>
          <a:p>
            <a:pPr lvl="1"/>
            <a:r>
              <a:rPr lang="en-US" altLang="zh-TW" dirty="0"/>
              <a:t>0 for CAVLC (baseline profile)</a:t>
            </a:r>
          </a:p>
          <a:p>
            <a:pPr lvl="1"/>
            <a:r>
              <a:rPr lang="en-US" altLang="zh-TW" dirty="0"/>
              <a:t>1 for CABAC (main profile)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15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72BF3-D8D7-4808-ADD5-6964476F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9202" cy="1325563"/>
          </a:xfrm>
        </p:spPr>
        <p:txBody>
          <a:bodyPr/>
          <a:lstStyle/>
          <a:p>
            <a:r>
              <a:rPr lang="en-US" altLang="zh-TW" dirty="0"/>
              <a:t>Entropy Coding – Exp-</a:t>
            </a:r>
            <a:r>
              <a:rPr lang="en-US" altLang="zh-TW" dirty="0" err="1"/>
              <a:t>Golomb</a:t>
            </a:r>
            <a:r>
              <a:rPr lang="en-US" altLang="zh-TW" dirty="0"/>
              <a:t> Coding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EC6F59-B824-48C0-BC89-8A3B5177C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[M][1][INFO]</a:t>
                </a:r>
              </a:p>
              <a:p>
                <a:pPr lvl="1"/>
                <a:r>
                  <a:rPr lang="en-US" altLang="zh-TW" dirty="0"/>
                  <a:t>M = floor(log2[</a:t>
                </a:r>
                <a:r>
                  <a:rPr lang="en-US" altLang="zh-TW" dirty="0" err="1"/>
                  <a:t>code_num</a:t>
                </a:r>
                <a:r>
                  <a:rPr lang="en-US" altLang="zh-TW" dirty="0"/>
                  <a:t> + 1])</a:t>
                </a:r>
              </a:p>
              <a:p>
                <a:pPr lvl="1"/>
                <a:r>
                  <a:rPr lang="en-US" altLang="zh-TW" dirty="0"/>
                  <a:t>INFO = </a:t>
                </a:r>
                <a:r>
                  <a:rPr lang="en-US" altLang="zh-TW" dirty="0" err="1"/>
                  <a:t>code_num</a:t>
                </a:r>
                <a:r>
                  <a:rPr lang="en-US" altLang="zh-TW" dirty="0"/>
                  <a:t> + 1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</a:p>
              <a:p>
                <a:r>
                  <a:rPr lang="en-US" altLang="zh-TW" dirty="0"/>
                  <a:t>Decoding: 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EC6F59-B824-48C0-BC89-8A3B5177C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0427B8F0-2076-4A10-BCBF-A303A4DA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534" y="5038435"/>
            <a:ext cx="4539604" cy="16753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7BD125-4A25-41CD-92D2-2A4241250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45" y="2276473"/>
            <a:ext cx="3300007" cy="27619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1F7427-C7A7-4177-8CD8-0A61270C3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934" y="3130110"/>
            <a:ext cx="5523992" cy="13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2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7878E-D753-478D-94C8-1A9D934E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H.264 CODEC Flow</a:t>
            </a:r>
            <a:r>
              <a:rPr lang="zh-TW" altLang="en-US" dirty="0"/>
              <a:t> </a:t>
            </a:r>
            <a:r>
              <a:rPr lang="en-US" altLang="zh-TW" dirty="0"/>
              <a:t>[2]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FF7E52-651D-4A66-A386-69D3019C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" y="2627790"/>
            <a:ext cx="6301415" cy="36186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F08ACA2-3443-4F9F-A241-D185F599F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" t="-1301" r="-4228" b="-1"/>
          <a:stretch/>
        </p:blipFill>
        <p:spPr>
          <a:xfrm>
            <a:off x="6001304" y="3160450"/>
            <a:ext cx="6394882" cy="29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8ED3FD-1EB0-490D-A650-EFE6A4EB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Entropy Coding – CAVLC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F1C7188-50AF-482E-A13D-3184C8D3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84" y="5666417"/>
            <a:ext cx="2883625" cy="1290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FC3D3E4D-41A6-43A0-A227-4E3AE5CB8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 err="1"/>
                  <a:t>TotalCoeffs</a:t>
                </a:r>
                <a:r>
                  <a:rPr lang="en-US" altLang="zh-TW" dirty="0"/>
                  <a:t>: number non-zero value</a:t>
                </a:r>
              </a:p>
              <a:p>
                <a:pPr lvl="1"/>
                <a:r>
                  <a:rPr lang="en-US" altLang="zh-TW" dirty="0"/>
                  <a:t>4 Tables determined by </a:t>
                </a:r>
                <a:r>
                  <a:rPr lang="en-US" altLang="zh-TW" dirty="0" err="1"/>
                  <a:t>nC</a:t>
                </a:r>
                <a:endParaRPr lang="en-US" altLang="zh-TW" dirty="0"/>
              </a:p>
              <a:p>
                <a:pPr lvl="1"/>
                <a:r>
                  <a:rPr lang="en-US" altLang="zh-TW" dirty="0" err="1"/>
                  <a:t>nC</a:t>
                </a:r>
                <a:r>
                  <a:rPr lang="en-US" altLang="zh-TW" dirty="0"/>
                  <a:t> = round ((</a:t>
                </a:r>
                <a:r>
                  <a:rPr lang="en-US" altLang="zh-TW" dirty="0" err="1"/>
                  <a:t>nA</a:t>
                </a:r>
                <a:r>
                  <a:rPr lang="en-US" altLang="zh-TW" dirty="0"/>
                  <a:t> + </a:t>
                </a:r>
                <a:r>
                  <a:rPr lang="en-US" altLang="zh-TW" dirty="0" err="1"/>
                  <a:t>nB</a:t>
                </a:r>
                <a:r>
                  <a:rPr lang="en-US" altLang="zh-TW" dirty="0"/>
                  <a:t>) / 2); = 0 if neither is available</a:t>
                </a:r>
              </a:p>
              <a:p>
                <a:r>
                  <a:rPr lang="en-US" altLang="zh-TW" dirty="0"/>
                  <a:t>Trailing ones: numbers of ones in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reverse order</a:t>
                </a:r>
                <a:r>
                  <a:rPr lang="en-US" altLang="zh-TW" dirty="0"/>
                  <a:t>, if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dirty="0"/>
                  <a:t> 3, choose last 3</a:t>
                </a:r>
              </a:p>
              <a:p>
                <a:r>
                  <a:rPr lang="en-US" altLang="zh-TW" dirty="0"/>
                  <a:t>Levels: non-zero coefficients other than trailing ones</a:t>
                </a:r>
              </a:p>
              <a:p>
                <a:pPr lvl="1"/>
                <a:r>
                  <a:rPr lang="en-US" altLang="zh-TW" dirty="0"/>
                  <a:t>prefix + suffix</a:t>
                </a:r>
              </a:p>
              <a:p>
                <a:pPr lvl="1"/>
                <a:r>
                  <a:rPr lang="en-US" altLang="zh-TW" dirty="0"/>
                  <a:t>suffix length is adaptive</a:t>
                </a:r>
              </a:p>
              <a:p>
                <a:r>
                  <a:rPr lang="en-US" altLang="zh-TW" dirty="0" err="1"/>
                  <a:t>Total_zeros</a:t>
                </a:r>
                <a:endParaRPr lang="en-US" altLang="zh-TW" dirty="0"/>
              </a:p>
              <a:p>
                <a:r>
                  <a:rPr lang="en-US" altLang="zh-TW" dirty="0" err="1"/>
                  <a:t>Run_before</a:t>
                </a:r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FC3D3E4D-41A6-43A0-A227-4E3AE5CB8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B32FD7F1-FFC1-4D2D-ACAA-3C49C6A13E9E}"/>
              </a:ext>
            </a:extLst>
          </p:cNvPr>
          <p:cNvGrpSpPr/>
          <p:nvPr/>
        </p:nvGrpSpPr>
        <p:grpSpPr>
          <a:xfrm>
            <a:off x="3057711" y="4975526"/>
            <a:ext cx="1748346" cy="1910767"/>
            <a:chOff x="1012609" y="4587018"/>
            <a:chExt cx="1748346" cy="191076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3BC626E-A3AF-44C1-A674-01785D23A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394"/>
            <a:stretch/>
          </p:blipFill>
          <p:spPr>
            <a:xfrm>
              <a:off x="1012609" y="4587018"/>
              <a:ext cx="1748346" cy="1455832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D18FDF2-71CA-4B4B-8726-DFE1997AC9B4}"/>
                </a:ext>
              </a:extLst>
            </p:cNvPr>
            <p:cNvSpPr txBox="1"/>
            <p:nvPr/>
          </p:nvSpPr>
          <p:spPr>
            <a:xfrm>
              <a:off x="1515492" y="6215876"/>
              <a:ext cx="1032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chemeClr val="accent1"/>
                  </a:solidFill>
                </a:rPr>
                <a:t>Trailing ones</a:t>
              </a:r>
              <a:endParaRPr lang="zh-TW" alt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左大括弧 8">
              <a:extLst>
                <a:ext uri="{FF2B5EF4-FFF2-40B4-BE49-F238E27FC236}">
                  <a16:creationId xmlns:a16="http://schemas.microsoft.com/office/drawing/2014/main" id="{21D4999F-B978-4322-8DB1-5F1E4D776683}"/>
                </a:ext>
              </a:extLst>
            </p:cNvPr>
            <p:cNvSpPr/>
            <p:nvPr/>
          </p:nvSpPr>
          <p:spPr>
            <a:xfrm rot="16200000">
              <a:off x="1917577" y="5769291"/>
              <a:ext cx="115410" cy="64807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A18767D-DF1A-4C49-A2D4-4EA25612D3A6}"/>
                </a:ext>
              </a:extLst>
            </p:cNvPr>
            <p:cNvSpPr txBox="1"/>
            <p:nvPr/>
          </p:nvSpPr>
          <p:spPr>
            <a:xfrm>
              <a:off x="1012609" y="6220786"/>
              <a:ext cx="638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chemeClr val="accent1"/>
                  </a:solidFill>
                </a:rPr>
                <a:t>Levels</a:t>
              </a:r>
              <a:endParaRPr lang="zh-TW" alt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左大括弧 10">
              <a:extLst>
                <a:ext uri="{FF2B5EF4-FFF2-40B4-BE49-F238E27FC236}">
                  <a16:creationId xmlns:a16="http://schemas.microsoft.com/office/drawing/2014/main" id="{6230A064-E51F-4D73-8580-1791FCCE1FF3}"/>
                </a:ext>
              </a:extLst>
            </p:cNvPr>
            <p:cNvSpPr/>
            <p:nvPr/>
          </p:nvSpPr>
          <p:spPr>
            <a:xfrm rot="16200000">
              <a:off x="1287356" y="5937352"/>
              <a:ext cx="131129" cy="32514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69961D94-96FE-45D4-AE92-C584397B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009" y="5024774"/>
            <a:ext cx="3450454" cy="19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90EC5-5F6C-4620-B464-E6ADCE60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Entropy Coding – CAVLC Cont’d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B11B78-BFB8-4992-B3C7-09715D88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C03B62-BA5E-453C-B0AA-0C16399A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334" y="5166804"/>
            <a:ext cx="3084628" cy="17145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325232D-6E19-4934-9665-8D29DD35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2371725" cy="27813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9F59DF6-AFC2-4A73-BA3D-85D3F5E7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238" y="1825625"/>
            <a:ext cx="5909523" cy="38381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3C88806-CF57-49BD-8062-049D2A3BE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606925"/>
            <a:ext cx="1418562" cy="7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A33B4C-75B4-4C0E-8D96-535B5CB1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Entropy Coding – CAVLC Cont’d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84FA48-A175-4012-AABD-9B9314FF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85CEEB3-D4FA-40F1-9C97-8214A208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7438"/>
            <a:ext cx="2876550" cy="26479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F95EE58-24BE-4217-A9F7-BB4A8902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45" y="4608512"/>
            <a:ext cx="1457325" cy="9429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D2B24EE-8DC3-43B1-B8B1-47BEAC5F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105" y="1369027"/>
            <a:ext cx="6220656" cy="37252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CB3EAFC-0641-46EB-81CE-01560E60F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5397623"/>
            <a:ext cx="4509230" cy="14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15D8F6-B19A-44B9-85F7-92AB5DB0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Main Profile – B slices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B981EC-3CDF-46BC-B847-B3D0FAFF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Buffer index are sent in Exp-</a:t>
            </a:r>
            <a:r>
              <a:rPr lang="en-US" altLang="zh-TW" dirty="0" err="1"/>
              <a:t>Golomb</a:t>
            </a:r>
            <a:r>
              <a:rPr lang="en-US" altLang="zh-TW" dirty="0"/>
              <a:t> Coding</a:t>
            </a:r>
          </a:p>
          <a:p>
            <a:pPr lvl="1"/>
            <a:r>
              <a:rPr lang="en-US" altLang="zh-TW" dirty="0"/>
              <a:t>i.e. closer picture order count requires shorter codes</a:t>
            </a:r>
          </a:p>
          <a:p>
            <a:r>
              <a:rPr lang="en-US" altLang="zh-TW" dirty="0"/>
              <a:t>Prediction mode</a:t>
            </a:r>
          </a:p>
          <a:p>
            <a:pPr lvl="1"/>
            <a:r>
              <a:rPr lang="en-US" altLang="zh-TW" dirty="0"/>
              <a:t>Bi-prediction mode</a:t>
            </a:r>
          </a:p>
          <a:p>
            <a:pPr lvl="1"/>
            <a:r>
              <a:rPr lang="en-US" altLang="zh-TW" dirty="0"/>
              <a:t>Direct </a:t>
            </a:r>
            <a:r>
              <a:rPr lang="en-US" altLang="zh-TW" dirty="0" smtClean="0"/>
              <a:t>mode</a:t>
            </a:r>
            <a:r>
              <a:rPr lang="zh-TW" altLang="en-US" dirty="0" smtClean="0"/>
              <a:t> </a:t>
            </a:r>
            <a:r>
              <a:rPr lang="en-US" altLang="zh-TW" dirty="0" smtClean="0"/>
              <a:t>(No </a:t>
            </a:r>
            <a:r>
              <a:rPr lang="en-US" altLang="zh-TW" smtClean="0"/>
              <a:t>MVs transmitted)</a:t>
            </a:r>
            <a:endParaRPr lang="en-US" altLang="zh-TW" dirty="0"/>
          </a:p>
          <a:p>
            <a:pPr lvl="2"/>
            <a:r>
              <a:rPr lang="en-US" altLang="zh-TW" dirty="0"/>
              <a:t>Temporal</a:t>
            </a:r>
          </a:p>
          <a:p>
            <a:pPr lvl="2"/>
            <a:r>
              <a:rPr lang="en-US" altLang="zh-TW" dirty="0"/>
              <a:t>spatial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D767DB-4F64-46FA-A49E-E3E92670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94" y="5070289"/>
            <a:ext cx="3448005" cy="178771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0D09190-EDC0-4A35-9062-9910A921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27741"/>
            <a:ext cx="3639197" cy="198030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8288404-B8C8-4C68-BF74-524F79F6074C}"/>
              </a:ext>
            </a:extLst>
          </p:cNvPr>
          <p:cNvSpPr txBox="1"/>
          <p:nvPr/>
        </p:nvSpPr>
        <p:spPr>
          <a:xfrm>
            <a:off x="6517365" y="4532821"/>
            <a:ext cx="27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temporal direct mode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277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6B53A-95A8-4B22-A939-A886D0DC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Main Profile – Interlace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4D7165-99C0-4396-B04C-02A66F60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Processed by 32x16 “macroblock pairs”</a:t>
            </a:r>
          </a:p>
          <a:p>
            <a:r>
              <a:rPr lang="en-US" altLang="zh-TW" dirty="0"/>
              <a:t>Alternative scan order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793031-4080-4F4F-9052-CD83E375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9" y="4001294"/>
            <a:ext cx="6226622" cy="26183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E7F4961-F366-408A-980C-320B3A70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24" y="1557584"/>
            <a:ext cx="4187169" cy="250193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9D7210B-44FC-4254-9686-C0A432323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63" y="4194452"/>
            <a:ext cx="2563646" cy="257381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AD5D4D-8370-4E26-A01D-1490513FC41C}"/>
              </a:ext>
            </a:extLst>
          </p:cNvPr>
          <p:cNvSpPr txBox="1"/>
          <p:nvPr/>
        </p:nvSpPr>
        <p:spPr>
          <a:xfrm>
            <a:off x="11024326" y="6398939"/>
            <a:ext cx="65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[5]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311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34EBA-5879-46E4-B107-2418403E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Main Profile – CABAC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5D15D2-E02A-4B51-A97C-B932AB0A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Four binarization method</a:t>
            </a:r>
          </a:p>
          <a:p>
            <a:pPr lvl="1"/>
            <a:r>
              <a:rPr lang="en-US" altLang="zh-TW" sz="2000" dirty="0"/>
              <a:t>Unary code</a:t>
            </a:r>
          </a:p>
          <a:p>
            <a:pPr lvl="1"/>
            <a:r>
              <a:rPr lang="en-US" altLang="zh-TW" sz="2000" dirty="0"/>
              <a:t>Truncated unary code</a:t>
            </a:r>
          </a:p>
          <a:p>
            <a:pPr lvl="1"/>
            <a:r>
              <a:rPr lang="en-US" altLang="zh-TW" sz="2000" dirty="0"/>
              <a:t>kth-order Exp-</a:t>
            </a:r>
            <a:r>
              <a:rPr lang="en-US" altLang="zh-TW" sz="2000" dirty="0" err="1"/>
              <a:t>Golomb</a:t>
            </a:r>
            <a:r>
              <a:rPr lang="en-US" altLang="zh-TW" sz="2000" dirty="0"/>
              <a:t> code</a:t>
            </a:r>
          </a:p>
          <a:p>
            <a:pPr lvl="1"/>
            <a:r>
              <a:rPr lang="en-US" altLang="zh-TW" sz="2000" dirty="0"/>
              <a:t>Fixed-length code</a:t>
            </a:r>
          </a:p>
          <a:p>
            <a:r>
              <a:rPr lang="en-US" altLang="zh-TW" sz="2000" dirty="0"/>
              <a:t>Binarize with table when |</a:t>
            </a:r>
            <a:r>
              <a:rPr lang="en-US" altLang="zh-TW" sz="2000" dirty="0" err="1"/>
              <a:t>mvdx</a:t>
            </a:r>
            <a:r>
              <a:rPr lang="en-US" altLang="zh-TW" sz="2000" dirty="0"/>
              <a:t>| &lt; 9; else use Exp-</a:t>
            </a:r>
            <a:r>
              <a:rPr lang="en-US" altLang="zh-TW" sz="2000" dirty="0" err="1"/>
              <a:t>Golomb</a:t>
            </a:r>
            <a:r>
              <a:rPr lang="en-US" altLang="zh-TW" sz="2000" dirty="0"/>
              <a:t> Coding</a:t>
            </a:r>
          </a:p>
          <a:p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Scale down frequency if counts </a:t>
            </a:r>
            <a:r>
              <a:rPr lang="en-US" altLang="zh-TW" sz="2000"/>
              <a:t>&gt; threshold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0DC935-5741-48D5-B4D3-5AB1404A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51" y="4505185"/>
            <a:ext cx="2547127" cy="23439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C5A3B0B-A498-44EF-84F7-F58DCDD2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8" y="5484412"/>
            <a:ext cx="2931573" cy="138510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BA1222C-9AC1-4A48-8CFD-D8414D8DB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48" y="3978281"/>
            <a:ext cx="2743084" cy="3724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82D8E06-F3BE-43B1-943E-FE4F611B14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23"/>
          <a:stretch/>
        </p:blipFill>
        <p:spPr>
          <a:xfrm>
            <a:off x="1260582" y="4845533"/>
            <a:ext cx="6000057" cy="20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F9F524-733B-420E-AB8D-28746D29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Extended Profile – SI/SP Slices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F9EE29-FAA4-417D-9E4E-F856E7B52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switch between different bitrate</a:t>
            </a:r>
          </a:p>
          <a:p>
            <a:r>
              <a:rPr lang="en-US" altLang="zh-TW" dirty="0"/>
              <a:t>Fast-forward &amp; rewind</a:t>
            </a:r>
          </a:p>
          <a:p>
            <a:r>
              <a:rPr lang="en-US" altLang="zh-TW" dirty="0"/>
              <a:t>SI can be used for different sequence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5182BD4-0431-4BE3-BBC9-EC06D874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3785"/>
            <a:ext cx="3684002" cy="312909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E79F116-4EA1-407A-9B4E-CF9D03A7D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44" y="3429000"/>
            <a:ext cx="3174256" cy="33124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82C2D81-38B7-400B-9B2B-736433DB8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453" y="3930606"/>
            <a:ext cx="4130891" cy="25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7FE5D0-ACC8-4E06-85DC-DC97E247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Resilience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3BA71-61E7-4B87-A3BF-D5C805C4A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 partitioning</a:t>
            </a:r>
          </a:p>
          <a:p>
            <a:r>
              <a:rPr lang="en-US" altLang="zh-TW" dirty="0"/>
              <a:t>Slices / Slice groups</a:t>
            </a:r>
          </a:p>
          <a:p>
            <a:r>
              <a:rPr lang="en-US" altLang="zh-TW" dirty="0"/>
              <a:t>Arbitrary slice ordering</a:t>
            </a:r>
          </a:p>
          <a:p>
            <a:r>
              <a:rPr lang="en-US" altLang="zh-TW" dirty="0"/>
              <a:t>Flexible macroblock ordering</a:t>
            </a:r>
          </a:p>
          <a:p>
            <a:r>
              <a:rPr lang="en-US" altLang="zh-TW" dirty="0"/>
              <a:t>Redundant slices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703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74F84D-7B1D-406F-9018-7EC6BBB9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Transportation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EC0F1B-B6F2-4E41-A3D0-EA18D26A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Video Coding Layer (VCL)</a:t>
            </a:r>
          </a:p>
          <a:p>
            <a:r>
              <a:rPr lang="en-US" altLang="zh-TW" dirty="0"/>
              <a:t>Network Abstraction Layer (NAL)</a:t>
            </a:r>
          </a:p>
          <a:p>
            <a:pPr lvl="1"/>
            <a:r>
              <a:rPr lang="en-US" altLang="zh-TW" dirty="0"/>
              <a:t>Raw Byte Sequence Payload (RBSP) (NALU)</a:t>
            </a:r>
          </a:p>
          <a:p>
            <a:pPr lvl="2"/>
            <a:r>
              <a:rPr lang="en-US" altLang="zh-TW" dirty="0"/>
              <a:t>12 types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BCDAAF-0A99-4192-B527-C8FF7E77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4" y="5979879"/>
            <a:ext cx="6376941" cy="8347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630B058-B6B2-4376-B058-03D1179C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17" y="5107974"/>
            <a:ext cx="5124265" cy="9252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72BC099-57B7-4495-9FB5-45100A37E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664" y="3903939"/>
            <a:ext cx="5379570" cy="2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9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5D95A-C3D0-4827-9D74-F7EFEBB1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Extended Profile – Data Partitioning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4AF17-22C3-45E6-8B16-D1FBE639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Coded data is partitioned into 3 parts</a:t>
            </a:r>
          </a:p>
          <a:p>
            <a:pPr lvl="1"/>
            <a:r>
              <a:rPr lang="en-US" altLang="zh-TW" dirty="0"/>
              <a:t>A: slice header, MB header</a:t>
            </a:r>
          </a:p>
          <a:p>
            <a:pPr lvl="1"/>
            <a:r>
              <a:rPr lang="en-US" altLang="zh-TW" dirty="0"/>
              <a:t>B: residual data for intra</a:t>
            </a:r>
          </a:p>
          <a:p>
            <a:pPr lvl="1"/>
            <a:r>
              <a:rPr lang="en-US" altLang="zh-TW" dirty="0"/>
              <a:t>C: residual data for inter</a:t>
            </a:r>
          </a:p>
          <a:p>
            <a:r>
              <a:rPr lang="en-US" altLang="zh-TW" dirty="0"/>
              <a:t>Unequal protection</a:t>
            </a:r>
          </a:p>
        </p:txBody>
      </p:sp>
    </p:spTree>
    <p:extLst>
      <p:ext uri="{BB962C8B-B14F-4D97-AF65-F5344CB8AC3E}">
        <p14:creationId xmlns:p14="http://schemas.microsoft.com/office/powerpoint/2010/main" val="162433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A0D45-D443-45AF-AB61-31E2C37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Slices And Macroblocks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C9A3A0-5E49-4DBE-98B5-C934E2AA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Macroblocks (MBs) : 16x16 </a:t>
            </a:r>
            <a:r>
              <a:rPr lang="en-US" altLang="zh-TW" dirty="0" err="1"/>
              <a:t>luma</a:t>
            </a:r>
            <a:r>
              <a:rPr lang="en-US" altLang="zh-TW" dirty="0"/>
              <a:t>, 8x8 chroma</a:t>
            </a:r>
          </a:p>
          <a:p>
            <a:pPr lvl="1"/>
            <a:r>
              <a:rPr lang="en-US" altLang="zh-TW" dirty="0"/>
              <a:t>Macroblock partitions: 16x16, 16x8, 8x16, 8x8</a:t>
            </a:r>
          </a:p>
          <a:p>
            <a:pPr lvl="1"/>
            <a:r>
              <a:rPr lang="en-US" altLang="zh-TW" dirty="0"/>
              <a:t>Sub-macroblock: 8x8</a:t>
            </a:r>
          </a:p>
          <a:p>
            <a:pPr lvl="1"/>
            <a:r>
              <a:rPr lang="en-US" altLang="zh-TW" dirty="0"/>
              <a:t>Sub-macroblock partitions: 8x8, 8x4, 4x8, 4x4</a:t>
            </a:r>
          </a:p>
          <a:p>
            <a:r>
              <a:rPr lang="en-US" altLang="zh-TW" dirty="0"/>
              <a:t>Slices</a:t>
            </a:r>
          </a:p>
          <a:p>
            <a:pPr lvl="1"/>
            <a:r>
              <a:rPr lang="en-US" altLang="zh-TW" dirty="0"/>
              <a:t>I slice</a:t>
            </a:r>
          </a:p>
          <a:p>
            <a:pPr lvl="2"/>
            <a:r>
              <a:rPr lang="en-US" altLang="zh-TW" dirty="0"/>
              <a:t>Contain only I MBs</a:t>
            </a:r>
          </a:p>
          <a:p>
            <a:pPr lvl="1"/>
            <a:r>
              <a:rPr lang="en-US" altLang="zh-TW" dirty="0"/>
              <a:t>P slice</a:t>
            </a:r>
          </a:p>
          <a:p>
            <a:pPr lvl="2"/>
            <a:r>
              <a:rPr lang="en-US" altLang="zh-TW" dirty="0"/>
              <a:t>Contain I or P or skipped MBs</a:t>
            </a:r>
          </a:p>
          <a:p>
            <a:pPr lvl="1"/>
            <a:r>
              <a:rPr lang="en-US" altLang="zh-TW" dirty="0"/>
              <a:t>B slice</a:t>
            </a:r>
          </a:p>
          <a:p>
            <a:pPr lvl="2"/>
            <a:r>
              <a:rPr lang="en-US" altLang="zh-TW" dirty="0"/>
              <a:t>Contain I or B or skipped MBs</a:t>
            </a:r>
          </a:p>
          <a:p>
            <a:pPr lvl="1"/>
            <a:r>
              <a:rPr lang="en-US" altLang="zh-TW" dirty="0"/>
              <a:t>SI slice</a:t>
            </a:r>
          </a:p>
          <a:p>
            <a:pPr lvl="1"/>
            <a:r>
              <a:rPr lang="en-US" altLang="zh-TW" dirty="0"/>
              <a:t>SP slice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956BD4-5443-480A-9F9F-FFB3AE12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25" y="4859288"/>
            <a:ext cx="3410396" cy="188141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D601058-C012-4A17-93F4-E3FAA457A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721" y="3269538"/>
            <a:ext cx="3722836" cy="363472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FF0F9BD-AA4A-4A93-8A46-20B27014D552}"/>
              </a:ext>
            </a:extLst>
          </p:cNvPr>
          <p:cNvSpPr txBox="1"/>
          <p:nvPr/>
        </p:nvSpPr>
        <p:spPr>
          <a:xfrm>
            <a:off x="10169371" y="2920760"/>
            <a:ext cx="105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[3]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5665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DEDEC-D643-4491-8C6A-535EBE9F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The Baseline Profile – Flexible Macroblock Ordering (FMO)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746172-9710-4EAD-8687-9E8A3EB9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Aim to reduce error</a:t>
            </a:r>
          </a:p>
          <a:p>
            <a:r>
              <a:rPr lang="en-US" altLang="zh-TW" dirty="0"/>
              <a:t>Assign order other than the scan order (ASO)</a:t>
            </a:r>
          </a:p>
          <a:p>
            <a:r>
              <a:rPr lang="en-US" altLang="zh-TW" dirty="0"/>
              <a:t>7 types in total</a:t>
            </a:r>
          </a:p>
          <a:p>
            <a:pPr lvl="1"/>
            <a:r>
              <a:rPr lang="en-US" altLang="zh-TW" dirty="0"/>
              <a:t>6 types are defined</a:t>
            </a:r>
          </a:p>
          <a:p>
            <a:pPr lvl="1"/>
            <a:r>
              <a:rPr lang="en-US" altLang="zh-TW" dirty="0"/>
              <a:t>1 type left as user-defined</a:t>
            </a:r>
          </a:p>
          <a:p>
            <a:pPr lvl="1"/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1C9F5CD-54D3-461E-9957-D540EF57B756}"/>
              </a:ext>
            </a:extLst>
          </p:cNvPr>
          <p:cNvGrpSpPr/>
          <p:nvPr/>
        </p:nvGrpSpPr>
        <p:grpSpPr>
          <a:xfrm>
            <a:off x="5643886" y="3207552"/>
            <a:ext cx="6548114" cy="3605280"/>
            <a:chOff x="5187426" y="3222981"/>
            <a:chExt cx="6548114" cy="3605280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C9620F4-1A34-46F2-B5DF-DA5045733951}"/>
                </a:ext>
              </a:extLst>
            </p:cNvPr>
            <p:cNvGrpSpPr/>
            <p:nvPr/>
          </p:nvGrpSpPr>
          <p:grpSpPr>
            <a:xfrm>
              <a:off x="5187426" y="3533313"/>
              <a:ext cx="6433444" cy="1582971"/>
              <a:chOff x="650937" y="4942180"/>
              <a:chExt cx="6326911" cy="1460017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CC4E6F21-2EBB-4B80-93C8-79A49EB10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0937" y="4942180"/>
                <a:ext cx="2025212" cy="1449742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7A6779B9-CB44-4536-A4C6-BC70E7D58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3413" y="4942180"/>
                <a:ext cx="1814748" cy="1449742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CA4E96F5-9DB5-4BEB-82FA-4DA4E5FE7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5423" y="4949207"/>
                <a:ext cx="2112425" cy="1452990"/>
              </a:xfrm>
              <a:prstGeom prst="rect">
                <a:avLst/>
              </a:prstGeom>
            </p:spPr>
          </p:pic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0F5C9A9-D4AE-4B08-A366-84E21570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7426" y="5116284"/>
              <a:ext cx="6548114" cy="1711977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D60ED48-2CFC-4CB7-890F-B35DBE089486}"/>
                </a:ext>
              </a:extLst>
            </p:cNvPr>
            <p:cNvSpPr txBox="1"/>
            <p:nvPr/>
          </p:nvSpPr>
          <p:spPr>
            <a:xfrm>
              <a:off x="5752730" y="3229823"/>
              <a:ext cx="1793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Interleaved</a:t>
              </a:r>
              <a:endParaRPr lang="zh-TW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715DCF1-CB21-4BE6-A9D6-3B11B438FB40}"/>
                </a:ext>
              </a:extLst>
            </p:cNvPr>
            <p:cNvSpPr txBox="1"/>
            <p:nvPr/>
          </p:nvSpPr>
          <p:spPr>
            <a:xfrm>
              <a:off x="7920361" y="3222981"/>
              <a:ext cx="1793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Dispersed</a:t>
              </a:r>
              <a:endParaRPr lang="zh-TW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E4F3A30-AD65-40C2-B240-FAE42EE757FF}"/>
                </a:ext>
              </a:extLst>
            </p:cNvPr>
            <p:cNvSpPr txBox="1"/>
            <p:nvPr/>
          </p:nvSpPr>
          <p:spPr>
            <a:xfrm>
              <a:off x="9415911" y="3222981"/>
              <a:ext cx="2319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Foreground &amp; Background</a:t>
              </a:r>
              <a:endParaRPr lang="zh-TW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259257C6-52D9-42FA-B58F-4779BBD64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70" y="4172721"/>
            <a:ext cx="4635300" cy="27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6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3F3198-1AE8-40B0-9297-4C73F83B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9308A-1623-4B35-B844-B478879C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Variable block size for motion compensation</a:t>
            </a:r>
          </a:p>
          <a:p>
            <a:r>
              <a:rPr lang="en-US" altLang="zh-TW" dirty="0"/>
              <a:t>Quarter </a:t>
            </a:r>
            <a:r>
              <a:rPr lang="en-US" altLang="zh-TW" dirty="0" err="1"/>
              <a:t>pel</a:t>
            </a:r>
            <a:r>
              <a:rPr lang="en-US" altLang="zh-TW" dirty="0"/>
              <a:t> accuracy motion compensation</a:t>
            </a:r>
          </a:p>
          <a:p>
            <a:r>
              <a:rPr lang="en-US" altLang="zh-TW" dirty="0"/>
              <a:t>Enhanced temporal prediction</a:t>
            </a:r>
          </a:p>
          <a:p>
            <a:pPr lvl="1"/>
            <a:r>
              <a:rPr lang="en-US" altLang="zh-TW" dirty="0"/>
              <a:t>more choices on referencing frames and flexibility on ordering</a:t>
            </a:r>
          </a:p>
          <a:p>
            <a:r>
              <a:rPr lang="en-US" altLang="zh-TW" dirty="0"/>
              <a:t>In-loop deblocking filter</a:t>
            </a:r>
          </a:p>
          <a:p>
            <a:r>
              <a:rPr lang="en-US" altLang="zh-TW" dirty="0"/>
              <a:t>Spatial intra prediction</a:t>
            </a:r>
          </a:p>
          <a:p>
            <a:r>
              <a:rPr lang="en-US" altLang="zh-TW" dirty="0"/>
              <a:t>Efficient entropy coding</a:t>
            </a:r>
          </a:p>
          <a:p>
            <a:pPr lvl="1"/>
            <a:r>
              <a:rPr lang="en-US" altLang="zh-TW" dirty="0"/>
              <a:t>CAVLC, CABAC</a:t>
            </a:r>
          </a:p>
          <a:p>
            <a:r>
              <a:rPr lang="en-US" altLang="zh-TW" dirty="0"/>
              <a:t>Integer transform</a:t>
            </a:r>
          </a:p>
        </p:txBody>
      </p:sp>
    </p:spTree>
    <p:extLst>
      <p:ext uri="{BB962C8B-B14F-4D97-AF65-F5344CB8AC3E}">
        <p14:creationId xmlns:p14="http://schemas.microsoft.com/office/powerpoint/2010/main" val="199012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A7EFC-31C1-4054-B243-C74C7CE8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797591-9FC7-43F2-8779-50621B8DC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/>
              <a:t>[1]</a:t>
            </a:r>
            <a:r>
              <a:rPr lang="zh-TW" altLang="en-US" sz="1400" dirty="0"/>
              <a:t> </a:t>
            </a:r>
            <a:r>
              <a:rPr lang="en-US" altLang="zh-TW" sz="1400" dirty="0"/>
              <a:t>G., R.I.E. (2012) </a:t>
            </a:r>
            <a:r>
              <a:rPr lang="en-US" altLang="zh-TW" sz="1400" i="1" dirty="0"/>
              <a:t>The H.264 Advanced Video Compression Standard</a:t>
            </a:r>
            <a:r>
              <a:rPr lang="en-US" altLang="zh-TW" sz="1400" dirty="0"/>
              <a:t>. Chichester: Wiley. </a:t>
            </a:r>
          </a:p>
          <a:p>
            <a:r>
              <a:rPr lang="en-US" altLang="zh-TW" sz="1400" dirty="0"/>
              <a:t>[2] Sriram </a:t>
            </a:r>
            <a:r>
              <a:rPr lang="en-US" altLang="zh-TW" sz="1400" dirty="0" err="1"/>
              <a:t>Sethuraman</a:t>
            </a:r>
            <a:r>
              <a:rPr lang="en-US" altLang="zh-TW" sz="1400" dirty="0"/>
              <a:t>. </a:t>
            </a:r>
            <a:r>
              <a:rPr lang="en-US" altLang="zh-TW" sz="1400" i="1" dirty="0"/>
              <a:t>Tutorial: The H.264 Advanced Video Compression Standard</a:t>
            </a:r>
            <a:r>
              <a:rPr lang="en-US" altLang="zh-TW" sz="1400" dirty="0"/>
              <a:t>. Retrieved from https://www.ittiam.com/wp-content/uploads/2017/12/H.264_Advanced_video_compression_standard.pdf </a:t>
            </a:r>
          </a:p>
          <a:p>
            <a:r>
              <a:rPr lang="en-US" altLang="zh-TW" sz="1400" dirty="0"/>
              <a:t>[3] D. </a:t>
            </a:r>
            <a:r>
              <a:rPr lang="en-US" altLang="zh-TW" sz="1400" dirty="0" err="1"/>
              <a:t>Marpe</a:t>
            </a:r>
            <a:r>
              <a:rPr lang="en-US" altLang="zh-TW" sz="1400" dirty="0"/>
              <a:t>, H. Schwarz, and T. Wiegand, “Context-based adaptive binary arithmetic coding in the H.264/AVC video compression standard,” </a:t>
            </a:r>
            <a:r>
              <a:rPr lang="en-US" altLang="zh-TW" sz="1400" i="1" dirty="0"/>
              <a:t>IEEE Transactions on Circuits and Systems for Video Technology</a:t>
            </a:r>
            <a:r>
              <a:rPr lang="en-US" altLang="zh-TW" sz="1400" dirty="0"/>
              <a:t>, vol. 13, no. 7, pp. 620–636, Jul. 2003, </a:t>
            </a:r>
            <a:r>
              <a:rPr lang="en-US" altLang="zh-TW" sz="1400" dirty="0" err="1"/>
              <a:t>doi</a:t>
            </a:r>
            <a:r>
              <a:rPr lang="en-US" altLang="zh-TW" sz="1400" dirty="0"/>
              <a:t>: </a:t>
            </a:r>
            <a:r>
              <a:rPr lang="en-US" altLang="zh-TW" sz="1400" dirty="0">
                <a:hlinkClick r:id="rId2"/>
              </a:rPr>
              <a:t>https://doi.org/10.1109/TCSVT.2003.815173</a:t>
            </a:r>
            <a:r>
              <a:rPr lang="en-US" altLang="zh-TW" sz="1400" dirty="0"/>
              <a:t>.</a:t>
            </a:r>
          </a:p>
          <a:p>
            <a:r>
              <a:rPr lang="en-US" altLang="zh-TW" sz="1400" dirty="0"/>
              <a:t>[4] Anil Kumar C. “Intra Prediction Algorithm for Video Frames of H.264” </a:t>
            </a:r>
            <a:r>
              <a:rPr lang="fr-FR" altLang="zh-TW" sz="1400" dirty="0"/>
              <a:t>Nat. Volatiles &amp; Essent. Oils, 2021</a:t>
            </a:r>
            <a:endParaRPr lang="en-US" altLang="zh-TW" sz="1400" dirty="0"/>
          </a:p>
          <a:p>
            <a:r>
              <a:rPr lang="en-US" altLang="zh-TW" sz="1400" dirty="0"/>
              <a:t>[5]</a:t>
            </a:r>
            <a:r>
              <a:rPr lang="zh-TW" altLang="en-US" sz="1400" dirty="0"/>
              <a:t> 酒井善則、吉田俊之 共著，白執善 編譯，“影像壓縮技術”，全華，</a:t>
            </a:r>
            <a:r>
              <a:rPr lang="en-US" altLang="zh-TW" sz="1400" dirty="0"/>
              <a:t>2004</a:t>
            </a:r>
            <a:r>
              <a:rPr lang="zh-TW" altLang="en-US" sz="1400" dirty="0"/>
              <a:t>。</a:t>
            </a:r>
            <a:endParaRPr lang="en-US" altLang="zh-TW" sz="1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41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5EB806-5A35-4461-96F1-BC09517B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H.264 Profiles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9FEFC4-CC26-4D59-889D-D263943D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Baseline Profile</a:t>
            </a:r>
          </a:p>
          <a:p>
            <a:pPr lvl="1"/>
            <a:r>
              <a:rPr lang="en-US" altLang="zh-TW" dirty="0"/>
              <a:t>I / P slices, CAVLC</a:t>
            </a:r>
          </a:p>
          <a:p>
            <a:pPr lvl="1"/>
            <a:r>
              <a:rPr lang="en-US" altLang="zh-TW" dirty="0"/>
              <a:t>Video telephony, conferencing and wireless communication</a:t>
            </a:r>
          </a:p>
          <a:p>
            <a:r>
              <a:rPr lang="en-US" altLang="zh-TW" dirty="0"/>
              <a:t>The Main Profile</a:t>
            </a:r>
          </a:p>
          <a:p>
            <a:pPr lvl="1"/>
            <a:r>
              <a:rPr lang="en-US" altLang="zh-TW" dirty="0"/>
              <a:t>I /P /B slices, CABAC</a:t>
            </a:r>
          </a:p>
          <a:p>
            <a:pPr lvl="1"/>
            <a:r>
              <a:rPr lang="en-US" altLang="zh-TW" dirty="0"/>
              <a:t>Broadcast television, storage</a:t>
            </a:r>
          </a:p>
          <a:p>
            <a:r>
              <a:rPr lang="en-US" altLang="zh-TW" dirty="0"/>
              <a:t>The Extended Profile</a:t>
            </a:r>
          </a:p>
          <a:p>
            <a:pPr lvl="1"/>
            <a:r>
              <a:rPr lang="en-US" altLang="zh-TW" dirty="0"/>
              <a:t>SI / SP slices, CAVLC, error resilience</a:t>
            </a:r>
          </a:p>
          <a:p>
            <a:pPr lvl="1"/>
            <a:r>
              <a:rPr lang="en-US" altLang="zh-TW" dirty="0"/>
              <a:t>Streaming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171B1F-1C45-40D2-97D9-3181DEA5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199" y="3204839"/>
            <a:ext cx="3269550" cy="36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2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DEDEC-D643-4491-8C6A-535EBE9F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The Baseline Profile – Reference Picture Management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746172-9710-4EAD-8687-9E8A3EB9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reference picture lists: 0 for P while 0 &amp; 1 for B</a:t>
            </a:r>
          </a:p>
          <a:p>
            <a:pPr lvl="1"/>
            <a:r>
              <a:rPr lang="en-US" altLang="zh-TW" dirty="0"/>
              <a:t>List 0: closest past then closest future</a:t>
            </a:r>
          </a:p>
          <a:p>
            <a:pPr lvl="1"/>
            <a:r>
              <a:rPr lang="en-US" altLang="zh-TW" dirty="0"/>
              <a:t>List 1: closest future then closest past</a:t>
            </a:r>
          </a:p>
          <a:p>
            <a:r>
              <a:rPr lang="en-US" altLang="zh-TW" dirty="0"/>
              <a:t>Sliding window memory control</a:t>
            </a:r>
          </a:p>
          <a:p>
            <a:pPr lvl="1"/>
            <a:r>
              <a:rPr lang="en-US" altLang="zh-TW" dirty="0"/>
              <a:t>Short-term (default) and long-term</a:t>
            </a:r>
          </a:p>
          <a:p>
            <a:pPr lvl="1"/>
            <a:r>
              <a:rPr lang="en-US" altLang="zh-TW" dirty="0"/>
              <a:t>Compared with MPEG-Visual, </a:t>
            </a:r>
            <a:r>
              <a:rPr lang="en-US" altLang="zh-TW"/>
              <a:t>more choices (16x2)</a:t>
            </a:r>
            <a:endParaRPr lang="en-US" altLang="zh-TW" dirty="0"/>
          </a:p>
          <a:p>
            <a:r>
              <a:rPr lang="en-US" altLang="zh-TW" dirty="0"/>
              <a:t>Flushed once receiving IDR (instantaneous decoder refresh) picture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924BB2-ADEF-4758-946A-07E9E993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82" y="4868920"/>
            <a:ext cx="3943119" cy="206544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B034A26-F7B7-4B97-9827-E8B349D2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754" y="5063597"/>
            <a:ext cx="3030881" cy="18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8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DEDEC-D643-4491-8C6A-535EBE9F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Inter Prediction – Partitioning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4D20175-2DF2-48DA-A18E-5B91F248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85" y="3377956"/>
            <a:ext cx="4834261" cy="168179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CD73A52-CCEC-4422-8C2A-C8D21988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84" y="4990875"/>
            <a:ext cx="4834261" cy="1867125"/>
          </a:xfrm>
          <a:prstGeom prst="rect">
            <a:avLst/>
          </a:prstGeom>
        </p:spPr>
      </p:pic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F4827CFF-F375-4098-AC8A-8DBA6152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Tree structured motion compensation</a:t>
            </a:r>
          </a:p>
          <a:p>
            <a:r>
              <a:rPr lang="en-US" altLang="zh-TW" dirty="0"/>
              <a:t>Trade off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12EA389-059A-49CA-AB19-D8BB748CB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544" y="3377956"/>
            <a:ext cx="4255456" cy="34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6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DEDEC-D643-4491-8C6A-535EBE9F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8282" cy="1325563"/>
          </a:xfrm>
        </p:spPr>
        <p:txBody>
          <a:bodyPr/>
          <a:lstStyle/>
          <a:p>
            <a:r>
              <a:rPr lang="en-US" altLang="zh-TW" dirty="0"/>
              <a:t>Inter Prediction – Interpolation</a:t>
            </a:r>
            <a:endParaRPr lang="zh-TW" altLang="en-US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F4827CFF-F375-4098-AC8A-8DBA6152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Motion vector accuracy</a:t>
            </a:r>
          </a:p>
          <a:p>
            <a:pPr lvl="1"/>
            <a:r>
              <a:rPr lang="en-US" altLang="zh-TW" dirty="0"/>
              <a:t>Quarter-sample resolution for </a:t>
            </a:r>
            <a:r>
              <a:rPr lang="en-US" altLang="zh-TW" dirty="0" err="1"/>
              <a:t>luma</a:t>
            </a:r>
            <a:endParaRPr lang="en-US" altLang="zh-TW" dirty="0"/>
          </a:p>
          <a:p>
            <a:pPr lvl="1"/>
            <a:r>
              <a:rPr lang="en-US" altLang="zh-TW" dirty="0"/>
              <a:t>One-eighth-sample resolution for chroma</a:t>
            </a:r>
          </a:p>
          <a:p>
            <a:r>
              <a:rPr lang="en-US" altLang="zh-TW" dirty="0"/>
              <a:t>Interpolation</a:t>
            </a:r>
          </a:p>
          <a:p>
            <a:pPr lvl="1"/>
            <a:r>
              <a:rPr lang="en-US" altLang="zh-TW" dirty="0" smtClean="0"/>
              <a:t>Six tap FIR (1, -5, 20, 20, -5, 1) / </a:t>
            </a:r>
            <a:r>
              <a:rPr lang="en-US" altLang="zh-TW" dirty="0"/>
              <a:t>32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luma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Mean value (</a:t>
            </a:r>
            <a:r>
              <a:rPr lang="en-US" altLang="zh-TW" dirty="0" err="1" smtClean="0"/>
              <a:t>luma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Bilinear </a:t>
            </a:r>
            <a:r>
              <a:rPr lang="en-US" altLang="zh-TW" dirty="0" smtClean="0"/>
              <a:t>interpolation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chroma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4288C5-1721-4CEE-880A-BE8BFE47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45" y="4294711"/>
            <a:ext cx="2396448" cy="256328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C7BCE7F-13F4-4B24-BD02-FCDE54D97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58" y="5183320"/>
            <a:ext cx="4010086" cy="15281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4B4590A-D242-46F6-8EC7-DBDBD69A6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02" y="4819281"/>
            <a:ext cx="1933789" cy="20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8DD1D6-D692-4BE3-A692-2E3DC55B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0122" cy="1325563"/>
          </a:xfrm>
        </p:spPr>
        <p:txBody>
          <a:bodyPr/>
          <a:lstStyle/>
          <a:p>
            <a:r>
              <a:rPr lang="en-US" altLang="zh-TW" dirty="0"/>
              <a:t>Inter Prediction – Motion Vector Compensation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4CC4CE-BE29-4EC0-8FCE-DB226AD3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Case 1: same size → DPCM</a:t>
            </a:r>
          </a:p>
          <a:p>
            <a:r>
              <a:rPr lang="en-US" altLang="zh-TW" dirty="0"/>
              <a:t>Case 2: arbitrary size → follow the rules shown below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54A734-CEFC-4390-B0FB-9BB9E49E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1" y="4385109"/>
            <a:ext cx="2971662" cy="171111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9F620DB-E6F1-4071-9B6F-B86105E9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78" y="4563123"/>
            <a:ext cx="5844663" cy="161874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E661547-38BE-46A6-A317-5D9F6F6362FB}"/>
              </a:ext>
            </a:extLst>
          </p:cNvPr>
          <p:cNvSpPr txBox="1"/>
          <p:nvPr/>
        </p:nvSpPr>
        <p:spPr>
          <a:xfrm>
            <a:off x="7113234" y="6329363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 2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B410FFE-DF3C-4317-AF87-F88309FB56E2}"/>
              </a:ext>
            </a:extLst>
          </p:cNvPr>
          <p:cNvSpPr txBox="1"/>
          <p:nvPr/>
        </p:nvSpPr>
        <p:spPr>
          <a:xfrm>
            <a:off x="1301319" y="6329363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 1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0024EF2-2D99-40A3-B732-BDEBEAC55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45"/>
          <a:stretch/>
        </p:blipFill>
        <p:spPr>
          <a:xfrm>
            <a:off x="3364637" y="4345532"/>
            <a:ext cx="2885244" cy="18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80F3C-DD96-4553-9CAE-956A5167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 Prediction – Prediction Mode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04D468-1726-4092-AF27-82E8D1F3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Luma</a:t>
            </a:r>
            <a:r>
              <a:rPr lang="en-US" altLang="zh-TW" dirty="0"/>
              <a:t> prediction</a:t>
            </a:r>
          </a:p>
          <a:p>
            <a:pPr lvl="1"/>
            <a:r>
              <a:rPr lang="en-US" altLang="zh-TW" dirty="0"/>
              <a:t>4x4: 9 modes</a:t>
            </a:r>
          </a:p>
          <a:p>
            <a:pPr lvl="1"/>
            <a:r>
              <a:rPr lang="en-US" altLang="zh-TW" dirty="0"/>
              <a:t>16x16: 4 modes</a:t>
            </a:r>
          </a:p>
          <a:p>
            <a:r>
              <a:rPr lang="en-US" altLang="zh-TW" dirty="0"/>
              <a:t>Chroma prediction</a:t>
            </a:r>
          </a:p>
          <a:p>
            <a:pPr lvl="1"/>
            <a:r>
              <a:rPr lang="en-US" altLang="zh-TW" dirty="0"/>
              <a:t>8x8: similar to 16x16 </a:t>
            </a:r>
            <a:r>
              <a:rPr lang="en-US" altLang="zh-TW" dirty="0" err="1"/>
              <a:t>luma</a:t>
            </a:r>
            <a:r>
              <a:rPr lang="en-US" altLang="zh-TW" dirty="0"/>
              <a:t> except difference in mode index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F40B68-F9AF-4684-AF52-82364DC06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3271"/>
            <a:ext cx="6604986" cy="228379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935BFF1-108A-4D1D-8251-1C6257D6D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07"/>
          <a:stretch/>
        </p:blipFill>
        <p:spPr>
          <a:xfrm>
            <a:off x="6681554" y="4250273"/>
            <a:ext cx="5146461" cy="14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9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1033</Words>
  <Application>Microsoft Office PowerPoint</Application>
  <PresentationFormat>寬螢幕</PresentationFormat>
  <Paragraphs>200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標楷體</vt:lpstr>
      <vt:lpstr>Arial</vt:lpstr>
      <vt:lpstr>Cambria Math</vt:lpstr>
      <vt:lpstr>Times New Roman</vt:lpstr>
      <vt:lpstr>Office 佈景主題</vt:lpstr>
      <vt:lpstr>Introduction to MPEG-4 Part 10 (H.264/AVC) [1]</vt:lpstr>
      <vt:lpstr>H.264 CODEC Flow [2]</vt:lpstr>
      <vt:lpstr>Slices And Macroblocks</vt:lpstr>
      <vt:lpstr>H.264 Profiles</vt:lpstr>
      <vt:lpstr>The Baseline Profile – Reference Picture Management </vt:lpstr>
      <vt:lpstr>Inter Prediction – Partitioning</vt:lpstr>
      <vt:lpstr>Inter Prediction – Interpolation</vt:lpstr>
      <vt:lpstr>Inter Prediction – Motion Vector Compensation</vt:lpstr>
      <vt:lpstr>Intra Prediction – Prediction Mode</vt:lpstr>
      <vt:lpstr>Intra Prediction – Prediction Mode Cont’d</vt:lpstr>
      <vt:lpstr>Intra Prediction – Prediction Mode Cont’d</vt:lpstr>
      <vt:lpstr>Intra Prediction – Mode Prediction</vt:lpstr>
      <vt:lpstr>Intra Prediction – Residual Transform</vt:lpstr>
      <vt:lpstr>Intra Prediction – Residual Transform Cont’d</vt:lpstr>
      <vt:lpstr>Intra Prediction – Quantization</vt:lpstr>
      <vt:lpstr>Intra Prediction – DC Coefficient Transform</vt:lpstr>
      <vt:lpstr>Deblocking Filter</vt:lpstr>
      <vt:lpstr>Entropy Coding</vt:lpstr>
      <vt:lpstr>Entropy Coding – Exp-Golomb Coding</vt:lpstr>
      <vt:lpstr>Entropy Coding – CAVLC</vt:lpstr>
      <vt:lpstr>Entropy Coding – CAVLC Cont’d</vt:lpstr>
      <vt:lpstr>Entropy Coding – CAVLC Cont’d</vt:lpstr>
      <vt:lpstr>Main Profile – B slices</vt:lpstr>
      <vt:lpstr>Main Profile – Interlace</vt:lpstr>
      <vt:lpstr>Main Profile – CABAC</vt:lpstr>
      <vt:lpstr>Extended Profile – SI/SP Slices</vt:lpstr>
      <vt:lpstr>Error Resilience</vt:lpstr>
      <vt:lpstr>Data Transportation</vt:lpstr>
      <vt:lpstr>Extended Profile – Data Partitioning</vt:lpstr>
      <vt:lpstr>The Baseline Profile – Flexible Macroblock Ordering (FMO)</vt:lpstr>
      <vt:lpstr>Conclusion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MPEG-4 Part 10 (H.264/AVC)</dc:title>
  <dc:creator>md531</dc:creator>
  <cp:lastModifiedBy>Chun</cp:lastModifiedBy>
  <cp:revision>258</cp:revision>
  <dcterms:created xsi:type="dcterms:W3CDTF">2023-04-06T05:43:56Z</dcterms:created>
  <dcterms:modified xsi:type="dcterms:W3CDTF">2023-04-25T02:46:43Z</dcterms:modified>
</cp:coreProperties>
</file>