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9" r:id="rId3"/>
    <p:sldId id="280" r:id="rId4"/>
    <p:sldId id="258" r:id="rId5"/>
    <p:sldId id="259" r:id="rId6"/>
    <p:sldId id="260" r:id="rId7"/>
    <p:sldId id="281" r:id="rId8"/>
    <p:sldId id="282" r:id="rId9"/>
    <p:sldId id="265" r:id="rId10"/>
    <p:sldId id="285" r:id="rId11"/>
    <p:sldId id="261" r:id="rId12"/>
    <p:sldId id="262" r:id="rId13"/>
    <p:sldId id="263" r:id="rId14"/>
    <p:sldId id="264" r:id="rId15"/>
    <p:sldId id="286" r:id="rId16"/>
    <p:sldId id="266" r:id="rId17"/>
    <p:sldId id="267" r:id="rId18"/>
    <p:sldId id="268" r:id="rId19"/>
    <p:sldId id="269" r:id="rId20"/>
    <p:sldId id="270" r:id="rId21"/>
    <p:sldId id="272" r:id="rId22"/>
    <p:sldId id="271" r:id="rId23"/>
    <p:sldId id="283" r:id="rId24"/>
    <p:sldId id="274" r:id="rId25"/>
    <p:sldId id="284" r:id="rId26"/>
    <p:sldId id="273" r:id="rId27"/>
    <p:sldId id="275" r:id="rId28"/>
    <p:sldId id="276" r:id="rId29"/>
    <p:sldId id="278" r:id="rId30"/>
    <p:sldId id="277" r:id="rId31"/>
    <p:sldId id="288" r:id="rId32"/>
    <p:sldId id="287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F5597"/>
    <a:srgbClr val="4472C4"/>
    <a:srgbClr val="FF8181"/>
    <a:srgbClr val="FFCCCC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87315" autoAdjust="0"/>
  </p:normalViewPr>
  <p:slideViewPr>
    <p:cSldViewPr snapToGrid="0">
      <p:cViewPr varScale="1">
        <p:scale>
          <a:sx n="76" d="100"/>
          <a:sy n="76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AB98-7E86-4A4E-9752-9399C4E62A23}" type="datetimeFigureOut">
              <a:rPr lang="zh-TW" altLang="en-US" smtClean="0"/>
              <a:t>2022/12/5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B70E4-3F89-4D4F-95A9-7DAAAF776D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72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877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158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Acquisition Pipeline </a:t>
            </a:r>
            <a:r>
              <a:rPr lang="en-US" altLang="zh-TW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shows how scene radiance becomes pixel values for both film and digital cameras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08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尋找區域亮度以強化亮部壓縮的細節就是該論文重點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68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https://proav.roland-china.com/products/v-600uhd/</a:t>
            </a:r>
          </a:p>
          <a:p>
            <a:r>
              <a:rPr lang="en-US" altLang="zh-TW" dirty="0" smtClean="0"/>
              <a:t>https://jacksonlin.net/20180802-10bit-vs-8bit/</a:t>
            </a:r>
          </a:p>
          <a:p>
            <a:r>
              <a:rPr lang="en-US" altLang="zh-TW" dirty="0" smtClean="0"/>
              <a:t>Bit depth </a:t>
            </a:r>
            <a:r>
              <a:rPr lang="zh-TW" altLang="en-US" dirty="0" smtClean="0"/>
              <a:t>顯示器可顯示顏色數量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954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https://www.aten.com/gb/en/aten-info/media-center/press-release/3553/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11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347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B70E4-3F89-4D4F-95A9-7DAAAF776DF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944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D6913-1367-4249-9246-94E855D99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53" y="166453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E280F1B-7919-4707-B86E-2BDAD407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53" y="4052136"/>
            <a:ext cx="9144000" cy="1655762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AA58F5-921E-44FA-AFAE-D4372A56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749B98-A4AC-4450-8FFD-D535C0DD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0A505C-4CFA-4F1C-9440-B4578828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51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5F6A88-2EBB-4411-B9BC-EA83B8CA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9F7C50B-119C-4C60-B1FD-F9AA8C945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4C13A9-35ED-494E-94F9-2FB5A2D7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AFEA2B-9E87-4E7D-8047-00941B4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42882A7-FEEA-47F0-9CEC-C3D006F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89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7FB814F-DFD5-4B50-8FF6-E16595C14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62579F-5A36-42FC-8F9D-A7D03B8B5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D339A3-3D6D-4AFF-A29F-99752DCF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E9EF75-D852-4A1F-B9C1-89898DC3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31425A-791A-4E99-9EE3-D4DFC617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7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82A4F4-E2D5-4265-A056-AA1B961D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5A45BE-0B30-4E13-9F13-0BD0A91FF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966791-CCB2-424D-8642-21EFD5D3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BFB5CD-73B2-413D-A7CE-B1519193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F8FB3D-54CA-47A2-8550-60F4AD55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18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1F1D4E-98B9-47FE-82A2-CA21D45B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96BB82-90CF-4FC2-8FF3-603838130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3B3F3C-DFFF-4FDB-B156-9E054F3E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DF1A07-7FFF-4192-AF49-2B7EE066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CD43E9-5D22-4EB2-8B0E-36B9E259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5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EDB2B2-64DF-4FC6-8780-A42433F3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4E7B2D-ED5E-46A7-99A5-622BF13A7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048FB28-C5F3-4560-B360-5A9697ADF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A05B6A-6ED6-4839-87E3-85DE8DACA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9D55F6-4C02-4044-939D-D8BA6453B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84FD85-3A07-4C80-B99D-54D30F0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0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E50A94-4DC2-458B-80E4-E99BF31B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D67C15-3ED6-4524-A051-35CE12518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08BC38D-BA5C-4CD7-9E60-4A949D5D8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89ADD62-76DC-4982-A2DB-0693D5950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419D4C-D5BA-4E3D-9B8C-DEFFF4D2B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1902DA1-0905-4474-B246-D908FC8F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87D7847-2AB2-4B54-8500-DAC38772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47C60AB-FE59-40D7-B29B-934E0850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02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E78BE1-9A0C-448A-AEDC-952C31E0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4D82BA2-ECC5-40C0-9B8A-12C5C390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E76F86A-A84D-45EE-8349-98FF541B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CC943C2-CE25-4966-AF1F-A5D9D267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92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6F48FAC-6E0C-440D-AF9C-A23E9E0C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136FE0D-E85D-448C-B62A-13EB861B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2ABDE1-0427-4724-A00E-A7EE0E2E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17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26182-38BA-4550-AEEA-D034E743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CD37E3-F1CE-4E67-A3B6-C72CAD6E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3BE8F9D-DB54-40FA-81C5-E83AFC3F3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7AA318-35E4-414A-8AC1-ADB070DF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2FA65E-0079-46C8-A288-6E47D8DF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71D2DA2-A069-4EC2-8224-1D14D455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0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DC8602-5BC3-4F84-8A46-58DDCC8E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26A5E8A-261A-4CF5-BB9E-83BD27669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CDDD038-0492-4795-AADB-E760DE67A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46B621-2929-49A0-A387-8D8A1A3A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93" y="648519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2022/12/06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D10F96A-95AB-46BB-8478-2DD347F7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860EE8-3977-4D4F-83C5-78045C3C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29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62853AB-7281-4550-ACF9-B7A1A2B3EBE8}"/>
              </a:ext>
            </a:extLst>
          </p:cNvPr>
          <p:cNvSpPr/>
          <p:nvPr userDrawn="1"/>
        </p:nvSpPr>
        <p:spPr>
          <a:xfrm>
            <a:off x="0" y="6484560"/>
            <a:ext cx="12192000" cy="37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2D3A9A8-8A65-413A-828A-7DCA83C2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53" y="5977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7BA2AAC-31D1-4DD7-AEA0-FF2D3391F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53" y="1939131"/>
            <a:ext cx="1051560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3566FE-046D-4007-AEA8-C8A53539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6485833"/>
            <a:ext cx="944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1B42C1-552B-4641-90F0-F0872EAF0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5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F79D0C2-4E6A-47EA-BD92-28A07893043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7729DF-A682-42F6-A1B9-531B90FF8E0E}"/>
              </a:ext>
            </a:extLst>
          </p:cNvPr>
          <p:cNvSpPr/>
          <p:nvPr userDrawn="1"/>
        </p:nvSpPr>
        <p:spPr>
          <a:xfrm>
            <a:off x="0" y="0"/>
            <a:ext cx="12192000" cy="357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291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n-lt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er.openhdr.org/" TargetMode="Externa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046241-E5EA-4E76-815D-013C97420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5400" b="1" dirty="0" smtClean="0"/>
              <a:t>High Dynamic Range Imaging</a:t>
            </a:r>
            <a:br>
              <a:rPr lang="en-US" altLang="zh-TW" sz="5400" b="1" dirty="0" smtClean="0"/>
            </a:br>
            <a:r>
              <a:rPr lang="en-US" altLang="zh-TW" sz="5400" b="1" dirty="0" smtClean="0"/>
              <a:t>(HDRI)</a:t>
            </a:r>
            <a:endParaRPr lang="zh-TW" altLang="en-US" sz="5400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C110C8A-8355-4CBF-8824-F2C2A84710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MD531 Grou</a:t>
            </a:r>
            <a:r>
              <a:rPr lang="en-US" altLang="zh-TW" dirty="0" smtClean="0"/>
              <a:t>p Meeting	</a:t>
            </a:r>
            <a:r>
              <a:rPr lang="en-US" altLang="zh-TW" dirty="0" smtClean="0"/>
              <a:t>2022/12/06 </a:t>
            </a:r>
            <a:r>
              <a:rPr lang="zh-TW" altLang="en-US" dirty="0"/>
              <a:t>吳悠嘉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931D38-233E-43BB-BADD-D4CFAFBFE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D1F2CD-91E8-4F55-9258-B3550D0DD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0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Flow for Typical HDR Imaging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</a:t>
            </a:r>
            <a:r>
              <a:rPr lang="en-US" altLang="zh-TW" dirty="0"/>
              <a:t>3] Paul E. Debevec, Jitendra Malik, Recovering High Dynamic </a:t>
            </a:r>
            <a:r>
              <a:rPr lang="en-US" altLang="zh-TW" dirty="0" smtClean="0"/>
              <a:t>Range Radiance </a:t>
            </a:r>
            <a:r>
              <a:rPr lang="en-US" altLang="zh-TW" dirty="0"/>
              <a:t>Maps from Photographs , SIGGRAPH 1997.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10</a:t>
            </a:fld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24390" y="2783642"/>
            <a:ext cx="11050783" cy="2058746"/>
            <a:chOff x="383750" y="3129082"/>
            <a:chExt cx="11050783" cy="2058746"/>
          </a:xfrm>
        </p:grpSpPr>
        <p:sp>
          <p:nvSpPr>
            <p:cNvPr id="7" name="圓角矩形 6"/>
            <p:cNvSpPr/>
            <p:nvPr/>
          </p:nvSpPr>
          <p:spPr>
            <a:xfrm>
              <a:off x="2865453" y="3129084"/>
              <a:ext cx="2783393" cy="14670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</a:rPr>
                <a:t>Recovering High Dynamic Range Radiance Maps fr</a:t>
              </a:r>
              <a:r>
                <a:rPr lang="en-US" altLang="zh-TW" b="1" dirty="0">
                  <a:solidFill>
                    <a:schemeClr val="bg1"/>
                  </a:solidFill>
                </a:rPr>
                <a:t>o</a:t>
              </a:r>
              <a:r>
                <a:rPr lang="en-US" altLang="zh-TW" dirty="0">
                  <a:solidFill>
                    <a:schemeClr val="bg1"/>
                  </a:solidFill>
                </a:rPr>
                <a:t>m </a:t>
              </a:r>
              <a:r>
                <a:rPr lang="en-US" altLang="zh-TW" dirty="0" smtClean="0">
                  <a:solidFill>
                    <a:schemeClr val="bg1"/>
                  </a:solidFill>
                </a:rPr>
                <a:t>Photographs [3]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6044899" y="3129082"/>
              <a:ext cx="2783393" cy="1467059"/>
            </a:xfrm>
            <a:prstGeom prst="roundRect">
              <a:avLst/>
            </a:prstGeom>
            <a:solidFill>
              <a:srgbClr val="5B9BD5">
                <a:alpha val="30196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  <a:t>Tone mapping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14" name="直線單箭頭接點 13"/>
            <p:cNvCxnSpPr>
              <a:endCxn id="7" idx="1"/>
            </p:cNvCxnSpPr>
            <p:nvPr/>
          </p:nvCxnSpPr>
          <p:spPr>
            <a:xfrm>
              <a:off x="2229549" y="3862612"/>
              <a:ext cx="635904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stCxn id="8" idx="3"/>
            </p:cNvCxnSpPr>
            <p:nvPr/>
          </p:nvCxnSpPr>
          <p:spPr>
            <a:xfrm flipV="1">
              <a:off x="8828292" y="3862610"/>
              <a:ext cx="655891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stCxn id="7" idx="3"/>
              <a:endCxn id="8" idx="1"/>
            </p:cNvCxnSpPr>
            <p:nvPr/>
          </p:nvCxnSpPr>
          <p:spPr>
            <a:xfrm flipV="1">
              <a:off x="5648846" y="3862612"/>
              <a:ext cx="396053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03" y="3244315"/>
              <a:ext cx="1146824" cy="76455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989" y="3417914"/>
              <a:ext cx="1146825" cy="764550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738" y="3637210"/>
              <a:ext cx="1143662" cy="762442"/>
            </a:xfrm>
            <a:prstGeom prst="rect">
              <a:avLst/>
            </a:prstGeom>
          </p:spPr>
        </p:pic>
        <p:sp>
          <p:nvSpPr>
            <p:cNvPr id="32" name="文字方塊 31"/>
            <p:cNvSpPr txBox="1"/>
            <p:nvPr/>
          </p:nvSpPr>
          <p:spPr>
            <a:xfrm>
              <a:off x="383750" y="4541497"/>
              <a:ext cx="3027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solidFill>
                    <a:schemeClr val="bg1">
                      <a:lumMod val="75000"/>
                    </a:schemeClr>
                  </a:solidFill>
                </a:rPr>
                <a:t>Input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  <a:t/>
              </a:r>
              <a:b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</a:br>
              <a:r>
                <a:rPr lang="en-US" altLang="zh-TW" sz="1600" dirty="0" smtClean="0">
                  <a:solidFill>
                    <a:schemeClr val="bg1">
                      <a:lumMod val="75000"/>
                    </a:schemeClr>
                  </a:solidFill>
                </a:rPr>
                <a:t>Images of different exposure</a:t>
              </a:r>
              <a:endParaRPr lang="zh-TW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40F7B610-779D-4063-BA85-9DB78C44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4183" y="3207112"/>
              <a:ext cx="1950349" cy="1300232"/>
            </a:xfrm>
            <a:prstGeom prst="rect">
              <a:avLst/>
            </a:prstGeom>
          </p:spPr>
        </p:pic>
        <p:sp>
          <p:nvSpPr>
            <p:cNvPr id="35" name="文字方塊 34"/>
            <p:cNvSpPr txBox="1"/>
            <p:nvPr/>
          </p:nvSpPr>
          <p:spPr>
            <a:xfrm>
              <a:off x="9484183" y="4506545"/>
              <a:ext cx="1950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solidFill>
                    <a:schemeClr val="bg1">
                      <a:lumMod val="75000"/>
                    </a:schemeClr>
                  </a:solidFill>
                </a:rPr>
                <a:t>Output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  <a:t/>
              </a:r>
              <a:b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</a:br>
              <a:r>
                <a:rPr lang="en-US" altLang="zh-TW" sz="1600" dirty="0" smtClean="0">
                  <a:solidFill>
                    <a:schemeClr val="bg1">
                      <a:lumMod val="75000"/>
                    </a:schemeClr>
                  </a:solidFill>
                </a:rPr>
                <a:t>HDR image</a:t>
              </a:r>
              <a:endParaRPr lang="zh-TW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字方塊 35"/>
                <p:cNvSpPr txBox="1"/>
                <p:nvPr/>
              </p:nvSpPr>
              <p:spPr>
                <a:xfrm>
                  <a:off x="5137059" y="4501519"/>
                  <a:ext cx="14196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altLang="zh-TW" sz="2000" dirty="0" smtClean="0">
                    <a:solidFill>
                      <a:schemeClr val="bg1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altLang="zh-TW" sz="1600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(irradiance)</a:t>
                  </a:r>
                  <a:endParaRPr lang="zh-TW" altLang="en-US" sz="16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文字方塊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059" y="4501519"/>
                  <a:ext cx="1419625" cy="646331"/>
                </a:xfrm>
                <a:prstGeom prst="rect">
                  <a:avLst/>
                </a:prstGeom>
                <a:blipFill>
                  <a:blip r:embed="rId6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文字方塊 18"/>
          <p:cNvSpPr txBox="1"/>
          <p:nvPr/>
        </p:nvSpPr>
        <p:spPr>
          <a:xfrm>
            <a:off x="8841253" y="4193951"/>
            <a:ext cx="6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>
                    <a:lumMod val="75000"/>
                  </a:schemeClr>
                </a:solidFill>
              </a:rPr>
              <a:t>8-bit</a:t>
            </a:r>
            <a:endParaRPr lang="zh-TW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FB58A2-DF4B-419A-812E-5578D6E2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Recovering High Dynamic Range Radiance Maps from Photographs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CFF8F1-1EBE-4B85-957C-5F8179F89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Image Acquisition Pipeline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EB36E4A-F36C-451B-9C21-F90F48A69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[3] Paul E. Debevec, Jitendra Malik, Recovering High Dynamic Range Radiance Maps from Photographs , SIGGRAPH 1997.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8CE93A-2CE8-4011-BEBC-830A3C4A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11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730272" y="2353814"/>
            <a:ext cx="10926019" cy="2106473"/>
            <a:chOff x="730272" y="2353814"/>
            <a:chExt cx="10926019" cy="210647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272" y="2731051"/>
              <a:ext cx="10926019" cy="172923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608945" y="2731051"/>
              <a:ext cx="6382328" cy="1729236"/>
            </a:xfrm>
            <a:prstGeom prst="rect">
              <a:avLst/>
            </a:prstGeom>
            <a:solidFill>
              <a:srgbClr val="FF8181">
                <a:alpha val="14118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7472218" y="2353814"/>
                  <a:ext cx="5911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TW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文字方塊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218" y="2353814"/>
                  <a:ext cx="591127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37853" y="4584073"/>
                <a:ext cx="4378036" cy="1701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altLang="zh-TW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𝑒𝑥𝑝𝑜𝑠𝑢𝑟𝑒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US" altLang="zh-TW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box>
                        <m:boxPr>
                          <m:ctrlPr>
                            <a:rPr lang="en-US" altLang="zh-TW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altLang="zh-TW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altLang="zh-TW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TW" dirty="0" smtClean="0">
                    <a:solidFill>
                      <a:schemeClr val="accent1"/>
                    </a:solidFill>
                  </a:rPr>
                  <a:t>Known: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TW" dirty="0" smtClean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TW" dirty="0" smtClean="0">
                  <a:solidFill>
                    <a:schemeClr val="accent1"/>
                  </a:solidFill>
                </a:endParaRPr>
              </a:p>
              <a:p>
                <a:r>
                  <a:rPr lang="en-US" altLang="zh-TW" dirty="0" smtClean="0">
                    <a:solidFill>
                      <a:schemeClr val="accent1"/>
                    </a:solidFill>
                  </a:rPr>
                  <a:t>Unknown: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dirty="0" smtClean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TW" dirty="0" smtClean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altLang="zh-TW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53" y="4584073"/>
                <a:ext cx="4378036" cy="1701620"/>
              </a:xfrm>
              <a:prstGeom prst="rect">
                <a:avLst/>
              </a:prstGeom>
              <a:blipFill>
                <a:blip r:embed="rId5"/>
                <a:stretch>
                  <a:fillRect l="-1113" b="-50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7315201" y="4798163"/>
                <a:ext cx="3676072" cy="1349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The goal is to recover function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b="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TW" dirty="0" smtClean="0"/>
                  <a:t>Then, we can get the irradiance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TW" dirty="0" smtClean="0">
                    <a:solidFill>
                      <a:schemeClr val="bg1"/>
                    </a:solidFill>
                  </a:rPr>
                  <a:t>.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1" y="4798163"/>
                <a:ext cx="3676072" cy="13491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向右箭號 13"/>
          <p:cNvSpPr/>
          <p:nvPr/>
        </p:nvSpPr>
        <p:spPr>
          <a:xfrm>
            <a:off x="6020781" y="5326911"/>
            <a:ext cx="489528" cy="29166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1568693" y="4214066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[3]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Recovering High Dynamic Range Radiance Maps from Photographs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27" y="2138367"/>
            <a:ext cx="2065573" cy="13770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1" y="2138368"/>
            <a:ext cx="2065573" cy="137704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54" y="2138367"/>
            <a:ext cx="2065573" cy="137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308630" y="3576575"/>
                <a:ext cx="1339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4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=0.125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630" y="3576575"/>
                <a:ext cx="133927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374203" y="3581101"/>
                <a:ext cx="1339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4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203" y="3581101"/>
                <a:ext cx="133927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439776" y="3576573"/>
                <a:ext cx="1339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400" i="1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76" y="3576573"/>
                <a:ext cx="133927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/>
          <p:cNvGrpSpPr/>
          <p:nvPr/>
        </p:nvGrpSpPr>
        <p:grpSpPr>
          <a:xfrm>
            <a:off x="2457912" y="3190993"/>
            <a:ext cx="335788" cy="246221"/>
            <a:chOff x="2457912" y="3190993"/>
            <a:chExt cx="335788" cy="246221"/>
          </a:xfrm>
        </p:grpSpPr>
        <p:sp>
          <p:nvSpPr>
            <p:cNvPr id="14" name="橢圓 13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1"/>
                  </a:solidFill>
                </a:rPr>
                <a:t>1</a:t>
              </a:r>
              <a:endParaRPr lang="zh-TW" altLang="en-US" sz="1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523622" y="3190993"/>
            <a:ext cx="335788" cy="246221"/>
            <a:chOff x="2457912" y="3190993"/>
            <a:chExt cx="335788" cy="246221"/>
          </a:xfrm>
        </p:grpSpPr>
        <p:sp>
          <p:nvSpPr>
            <p:cNvPr id="18" name="橢圓 17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1"/>
                  </a:solidFill>
                </a:rPr>
                <a:t>1</a:t>
              </a:r>
              <a:endParaRPr lang="zh-TW" altLang="en-US" sz="1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635376" y="3190992"/>
            <a:ext cx="335788" cy="246221"/>
            <a:chOff x="2457912" y="3190993"/>
            <a:chExt cx="335788" cy="246221"/>
          </a:xfrm>
        </p:grpSpPr>
        <p:sp>
          <p:nvSpPr>
            <p:cNvPr id="21" name="橢圓 20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1"/>
                  </a:solidFill>
                </a:rPr>
                <a:t>1</a:t>
              </a:r>
              <a:endParaRPr lang="zh-TW" altLang="en-US" sz="10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911263" y="2976345"/>
            <a:ext cx="335788" cy="246221"/>
            <a:chOff x="2457912" y="3190993"/>
            <a:chExt cx="335788" cy="246221"/>
          </a:xfrm>
        </p:grpSpPr>
        <p:sp>
          <p:nvSpPr>
            <p:cNvPr id="24" name="橢圓 23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2"/>
                  </a:solidFill>
                </a:rPr>
                <a:t>2</a:t>
              </a:r>
              <a:endParaRPr lang="zh-TW" altLang="en-US" sz="1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976836" y="2976345"/>
            <a:ext cx="335788" cy="246221"/>
            <a:chOff x="2457912" y="3190993"/>
            <a:chExt cx="335788" cy="246221"/>
          </a:xfrm>
        </p:grpSpPr>
        <p:sp>
          <p:nvSpPr>
            <p:cNvPr id="30" name="橢圓 29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2"/>
                  </a:solidFill>
                </a:rPr>
                <a:t>2</a:t>
              </a:r>
              <a:endParaRPr lang="zh-TW" altLang="en-US" sz="1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769764" y="2976344"/>
            <a:ext cx="335788" cy="246221"/>
            <a:chOff x="2457912" y="3190993"/>
            <a:chExt cx="335788" cy="246221"/>
          </a:xfrm>
        </p:grpSpPr>
        <p:sp>
          <p:nvSpPr>
            <p:cNvPr id="33" name="橢圓 32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chemeClr val="accent2"/>
                  </a:solidFill>
                </a:rPr>
                <a:t>2</a:t>
              </a:r>
              <a:endParaRPr lang="zh-TW" altLang="en-US" sz="1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368165" y="2330168"/>
            <a:ext cx="335788" cy="246221"/>
            <a:chOff x="2457912" y="3190993"/>
            <a:chExt cx="335788" cy="246221"/>
          </a:xfrm>
        </p:grpSpPr>
        <p:sp>
          <p:nvSpPr>
            <p:cNvPr id="36" name="橢圓 35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 smtClean="0">
                  <a:solidFill>
                    <a:srgbClr val="FF0000"/>
                  </a:solidFill>
                </a:rPr>
                <a:t>3</a:t>
              </a:r>
              <a:endParaRPr lang="zh-TW" alt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433738" y="2330167"/>
            <a:ext cx="335788" cy="246221"/>
            <a:chOff x="2457912" y="3190993"/>
            <a:chExt cx="335788" cy="246221"/>
          </a:xfrm>
        </p:grpSpPr>
        <p:sp>
          <p:nvSpPr>
            <p:cNvPr id="39" name="橢圓 38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solidFill>
                    <a:srgbClr val="FF0000"/>
                  </a:solidFill>
                </a:rPr>
                <a:t>3</a:t>
              </a:r>
              <a:endParaRPr lang="zh-TW" alt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5499311" y="2328692"/>
            <a:ext cx="335788" cy="246221"/>
            <a:chOff x="2457912" y="3190993"/>
            <a:chExt cx="335788" cy="246221"/>
          </a:xfrm>
        </p:grpSpPr>
        <p:sp>
          <p:nvSpPr>
            <p:cNvPr id="42" name="橢圓 41"/>
            <p:cNvSpPr/>
            <p:nvPr/>
          </p:nvSpPr>
          <p:spPr>
            <a:xfrm>
              <a:off x="2457912" y="3222567"/>
              <a:ext cx="92363" cy="101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504093" y="3190993"/>
              <a:ext cx="2896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 dirty="0">
                  <a:solidFill>
                    <a:srgbClr val="FF0000"/>
                  </a:solidFill>
                </a:rPr>
                <a:t>3</a:t>
              </a:r>
              <a:endParaRPr lang="zh-TW" altLang="en-US" sz="10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972437" y="2254335"/>
                <a:ext cx="4611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</m:oMath>
                  </m:oMathPara>
                </a14:m>
                <a:endParaRPr lang="zh-TW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37" y="2254335"/>
                <a:ext cx="46113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3543322" y="2920218"/>
                <a:ext cx="4611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sz="1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zh-TW" altLang="en-US" sz="1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22" y="2920218"/>
                <a:ext cx="461134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949046" y="4184803"/>
                <a:ext cx="2965782" cy="19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altLang="zh-TW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TW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46" y="4184803"/>
                <a:ext cx="2965782" cy="19770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52"/>
          <p:cNvGrpSpPr/>
          <p:nvPr/>
        </p:nvGrpSpPr>
        <p:grpSpPr>
          <a:xfrm>
            <a:off x="5654615" y="4197290"/>
            <a:ext cx="5961280" cy="2424574"/>
            <a:chOff x="4569803" y="4162144"/>
            <a:chExt cx="5698838" cy="24245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/>
                <p:cNvSpPr txBox="1"/>
                <p:nvPr/>
              </p:nvSpPr>
              <p:spPr>
                <a:xfrm>
                  <a:off x="4569803" y="4162144"/>
                  <a:ext cx="5698838" cy="24245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dirty="0" smtClean="0"/>
                    <a:t>Objective Function:</a:t>
                  </a:r>
                  <a:endParaRPr lang="en-US" altLang="zh-TW" b="0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𝒪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𝜆</m:t>
                        </m:r>
                        <m:nary>
                          <m:naryPr>
                            <m:chr m:val="∑"/>
                            <m:ctrlPr>
                              <a:rPr lang="zh-TW" alt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altLang="zh-TW" b="0" dirty="0" smtClean="0"/>
                </a:p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altLang="zh-TW" b="0" dirty="0" smtClean="0"/>
                </a:p>
                <a:p>
                  <a:pPr>
                    <a:lnSpc>
                      <a:spcPct val="200000"/>
                    </a:lnSpc>
                  </a:pPr>
                  <a14:m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altLang="zh-TW" b="0" dirty="0" smtClean="0">
                      <a:solidFill>
                        <a:srgbClr val="FF0000"/>
                      </a:solidFill>
                    </a:rPr>
                    <a:t> Minimize the objective function </a:t>
                  </a:r>
                  <a14:m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</m:oMath>
                  </a14:m>
                  <a:endParaRPr lang="en-US" altLang="zh-TW" b="0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文字方塊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803" y="4162144"/>
                  <a:ext cx="5698838" cy="2424574"/>
                </a:xfrm>
                <a:prstGeom prst="rect">
                  <a:avLst/>
                </a:prstGeom>
                <a:blipFill>
                  <a:blip r:embed="rId11"/>
                  <a:stretch>
                    <a:fillRect l="-921" t="-15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直線接點 50"/>
            <p:cNvCxnSpPr/>
            <p:nvPr/>
          </p:nvCxnSpPr>
          <p:spPr>
            <a:xfrm>
              <a:off x="8430567" y="5345723"/>
              <a:ext cx="1718268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字方塊 51"/>
                <p:cNvSpPr txBox="1"/>
                <p:nvPr/>
              </p:nvSpPr>
              <p:spPr>
                <a:xfrm>
                  <a:off x="8343480" y="5361600"/>
                  <a:ext cx="18087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To ensure </a:t>
                  </a:r>
                  <a14:m>
                    <m:oMath xmlns:m="http://schemas.openxmlformats.org/officeDocument/2006/math">
                      <m:r>
                        <a:rPr lang="en-US" altLang="zh-TW" sz="14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a14:m>
                  <a:r>
                    <a:rPr lang="en-US" altLang="zh-TW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 is smooth </a:t>
                  </a:r>
                  <a:endParaRPr lang="zh-TW" alt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字方塊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3480" y="5361600"/>
                  <a:ext cx="1808704" cy="307777"/>
                </a:xfrm>
                <a:prstGeom prst="rect">
                  <a:avLst/>
                </a:prstGeom>
                <a:blipFill>
                  <a:blip r:embed="rId12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7404449" y="2151444"/>
                <a:ext cx="4009294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accent1"/>
                    </a:solidFill>
                  </a:rPr>
                  <a:t>Choose some points on the pictures. </a:t>
                </a:r>
                <a:r>
                  <a:rPr lang="en-US" altLang="zh-TW" dirty="0">
                    <a:solidFill>
                      <a:schemeClr val="accent1"/>
                    </a:solidFill>
                  </a:rPr>
                  <a:t/>
                </a:r>
                <a:br>
                  <a:rPr lang="en-US" altLang="zh-TW" dirty="0">
                    <a:solidFill>
                      <a:schemeClr val="accent1"/>
                    </a:solidFill>
                  </a:rPr>
                </a:br>
                <a:r>
                  <a:rPr lang="en-US" altLang="zh-TW" dirty="0" smtClean="0"/>
                  <a:t>For a sufficiently overdetermined system: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(=255)</m:t>
                      </m:r>
                    </m:oMath>
                  </m:oMathPara>
                </a14:m>
                <a:endParaRPr lang="en-US" altLang="zh-TW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:#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𝑖𝑚𝑎𝑔𝑒𝑠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:#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𝑐h𝑜𝑠𝑒𝑛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𝑝𝑜𝑖𝑛𝑡𝑠</m:t>
                      </m:r>
                    </m:oMath>
                  </m:oMathPara>
                </a14:m>
                <a:endParaRPr lang="en-US" altLang="zh-TW" sz="1200" dirty="0" smtClean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449" y="2151444"/>
                <a:ext cx="4009294" cy="1338828"/>
              </a:xfrm>
              <a:prstGeom prst="rect">
                <a:avLst/>
              </a:prstGeom>
              <a:blipFill>
                <a:blip r:embed="rId13"/>
                <a:stretch>
                  <a:fillRect l="-1370" t="-2727" r="-16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向右箭號 54"/>
          <p:cNvSpPr/>
          <p:nvPr/>
        </p:nvSpPr>
        <p:spPr>
          <a:xfrm>
            <a:off x="4713476" y="5173343"/>
            <a:ext cx="580366" cy="23668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4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Recovering High Dynamic Range Radiance Maps from Photographs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Add some constraints</a:t>
                </a:r>
              </a:p>
              <a:p>
                <a:pPr marL="914400" lvl="1" indent="-457200">
                  <a:buFont typeface="Wingdings" panose="05000000000000000000" pitchFamily="2" charset="2"/>
                  <a:buAutoNum type="circleNumWdWhitePlain"/>
                </a:pPr>
                <a:r>
                  <a:rPr lang="en-US" altLang="zh-TW" dirty="0" smtClean="0"/>
                  <a:t>The </a:t>
                </a:r>
                <a:r>
                  <a:rPr lang="en-US" altLang="zh-TW" dirty="0"/>
                  <a:t>solution can be only up to a scale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𝑚𝑖𝑑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)=0 </m:t>
                    </m:r>
                  </m:oMath>
                </a14:m>
                <a:endParaRPr lang="en-US" altLang="zh-TW" i="1" dirty="0" smtClean="0"/>
              </a:p>
              <a:p>
                <a:pPr marL="914400" lvl="1" indent="-457200">
                  <a:lnSpc>
                    <a:spcPct val="100000"/>
                  </a:lnSpc>
                  <a:buFont typeface="Wingdings" panose="05000000000000000000" pitchFamily="2" charset="2"/>
                  <a:buAutoNum type="circleNumWdWhitePlain"/>
                </a:pPr>
                <a:r>
                  <a:rPr lang="en-US" altLang="zh-TW" dirty="0"/>
                  <a:t>Add a hat weighting </a:t>
                </a:r>
                <a:r>
                  <a:rPr lang="en-US" altLang="zh-TW" dirty="0" smtClean="0"/>
                  <a:t>function for smoothness of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dirty="0" smtClean="0"/>
                  <a:t> </a:t>
                </a:r>
                <a:r>
                  <a:rPr lang="en-US" altLang="zh-TW" dirty="0" smtClean="0"/>
                  <a:t>on extreme values</a:t>
                </a:r>
              </a:p>
              <a:p>
                <a:pPr marL="914400" lvl="2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𝑚𝑖𝑑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𝑚𝑖𝑑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zh-TW" altLang="en-US" dirty="0" smtClean="0"/>
                  <a:t> </a:t>
                </a:r>
                <a:endParaRPr lang="en-US" altLang="zh-TW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TW" dirty="0" smtClean="0">
                    <a:solidFill>
                      <a:srgbClr val="FF0000"/>
                    </a:solidFill>
                  </a:rPr>
                  <a:t> The objective function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 smtClean="0">
                    <a:solidFill>
                      <a:srgbClr val="FF0000"/>
                    </a:solidFill>
                  </a:rPr>
                  <a:t>becomes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altLang="zh-TW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[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9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Recovering High Dynamic Range Radiance Maps from Photographs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altLang="zh-TW" sz="2000" dirty="0" smtClean="0"/>
                  <a:t>Minimizing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zh-TW" altLang="en-US" sz="2000" dirty="0" smtClean="0"/>
                  <a:t> </a:t>
                </a:r>
                <a:r>
                  <a:rPr lang="en-US" altLang="zh-TW" sz="2000" dirty="0" smtClean="0"/>
                  <a:t>is a linear least squares problem</a:t>
                </a:r>
              </a:p>
              <a:p>
                <a:pPr marL="457200" lvl="2" indent="0">
                  <a:lnSpc>
                    <a:spcPct val="100000"/>
                  </a:lnSpc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TW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)[</m:t>
                                      </m:r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  <m:r>
                                        <a:rPr lang="en-US" altLang="zh-TW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]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TW" altLang="en-US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zh-TW" alt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altLang="zh-TW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zh-TW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2" t="-14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[3] Paul E. Debevec, Jitendra Malik, Recovering High Dynamic Range Radiance Maps from Photographs , SIGGRAPH 1997.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14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8221478" y="2906670"/>
            <a:ext cx="904352" cy="7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727655" y="3186833"/>
                <a:ext cx="18919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dirty="0" smtClean="0">
                    <a:solidFill>
                      <a:srgbClr val="FF0000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655" y="3186833"/>
                <a:ext cx="1891998" cy="338554"/>
              </a:xfrm>
              <a:prstGeom prst="rect">
                <a:avLst/>
              </a:prstGeom>
              <a:blipFill>
                <a:blip r:embed="rId3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>
            <a:endCxn id="11" idx="0"/>
          </p:cNvCxnSpPr>
          <p:nvPr/>
        </p:nvCxnSpPr>
        <p:spPr>
          <a:xfrm flipH="1">
            <a:off x="8673654" y="2906670"/>
            <a:ext cx="8122" cy="2801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921022" y="3152335"/>
            <a:ext cx="4278811" cy="217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4663570" y="3175200"/>
            <a:ext cx="18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accent2"/>
                </a:solidFill>
              </a:rPr>
              <a:t>Solve by SVD</a:t>
            </a:r>
            <a:endParaRPr lang="zh-TW" altLang="en-US" sz="1600" dirty="0">
              <a:solidFill>
                <a:schemeClr val="accent2"/>
              </a:solidFill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90" y="3500570"/>
            <a:ext cx="3533180" cy="2863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2063672" y="5594222"/>
                <a:ext cx="2213363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altLang="zh-TW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6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sz="16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6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16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672" y="5594222"/>
                <a:ext cx="2213363" cy="517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358852" y="3793135"/>
                <a:ext cx="5994601" cy="2393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000" dirty="0" smtClean="0"/>
                  <a:t>From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zh-TW" sz="2000" dirty="0" smtClean="0"/>
                  <a:t>,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zh-TW" sz="20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000" dirty="0" smtClean="0"/>
                  <a:t>But for robustness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sz="20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sz="20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sz="20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sz="20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  <m:e>
                              <m: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852" y="3793135"/>
                <a:ext cx="5994601" cy="2393284"/>
              </a:xfrm>
              <a:prstGeom prst="rect">
                <a:avLst/>
              </a:prstGeom>
              <a:blipFill>
                <a:blip r:embed="rId6"/>
                <a:stretch>
                  <a:fillRect l="-10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4724401" y="5998756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[3]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Flow for Typical HDR Imaging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15</a:t>
            </a:fld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24390" y="2783642"/>
            <a:ext cx="11050783" cy="2058746"/>
            <a:chOff x="383750" y="3129082"/>
            <a:chExt cx="11050783" cy="2058746"/>
          </a:xfrm>
        </p:grpSpPr>
        <p:sp>
          <p:nvSpPr>
            <p:cNvPr id="7" name="圓角矩形 6"/>
            <p:cNvSpPr/>
            <p:nvPr/>
          </p:nvSpPr>
          <p:spPr>
            <a:xfrm>
              <a:off x="2865453" y="3129084"/>
              <a:ext cx="2783393" cy="1467059"/>
            </a:xfrm>
            <a:prstGeom prst="roundRect">
              <a:avLst/>
            </a:prstGeom>
            <a:solidFill>
              <a:srgbClr val="2F5597">
                <a:alpha val="30196"/>
              </a:srgb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</a:rPr>
                <a:t>Recovering High Dynamic Range Radiance Maps fr</a:t>
              </a:r>
              <a:r>
                <a:rPr lang="en-US" altLang="zh-TW" b="1" dirty="0">
                  <a:solidFill>
                    <a:schemeClr val="bg1">
                      <a:lumMod val="75000"/>
                    </a:schemeClr>
                  </a:solidFill>
                </a:rPr>
                <a:t>o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</a:rPr>
                <a:t>m Photographs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6044899" y="3129082"/>
              <a:ext cx="2783393" cy="1467059"/>
            </a:xfrm>
            <a:prstGeom prst="roundRect">
              <a:avLst/>
            </a:prstGeom>
            <a:solidFill>
              <a:srgbClr val="5B9BD5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Tone mapping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直線單箭頭接點 13"/>
            <p:cNvCxnSpPr>
              <a:endCxn id="7" idx="1"/>
            </p:cNvCxnSpPr>
            <p:nvPr/>
          </p:nvCxnSpPr>
          <p:spPr>
            <a:xfrm>
              <a:off x="2229549" y="3862612"/>
              <a:ext cx="635904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stCxn id="8" idx="3"/>
            </p:cNvCxnSpPr>
            <p:nvPr/>
          </p:nvCxnSpPr>
          <p:spPr>
            <a:xfrm flipV="1">
              <a:off x="8828292" y="3862610"/>
              <a:ext cx="655891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stCxn id="7" idx="3"/>
              <a:endCxn id="8" idx="1"/>
            </p:cNvCxnSpPr>
            <p:nvPr/>
          </p:nvCxnSpPr>
          <p:spPr>
            <a:xfrm flipV="1">
              <a:off x="5648846" y="3862612"/>
              <a:ext cx="396053" cy="2"/>
            </a:xfrm>
            <a:prstGeom prst="straightConnector1">
              <a:avLst/>
            </a:prstGeom>
            <a:ln w="28575">
              <a:solidFill>
                <a:srgbClr val="4472C4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03" y="3244315"/>
              <a:ext cx="1146824" cy="764550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989" y="3417914"/>
              <a:ext cx="1146825" cy="764550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738" y="3637210"/>
              <a:ext cx="1143662" cy="762442"/>
            </a:xfrm>
            <a:prstGeom prst="rect">
              <a:avLst/>
            </a:prstGeom>
          </p:spPr>
        </p:pic>
        <p:sp>
          <p:nvSpPr>
            <p:cNvPr id="32" name="文字方塊 31"/>
            <p:cNvSpPr txBox="1"/>
            <p:nvPr/>
          </p:nvSpPr>
          <p:spPr>
            <a:xfrm>
              <a:off x="383750" y="4541497"/>
              <a:ext cx="3027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solidFill>
                    <a:schemeClr val="bg1">
                      <a:lumMod val="75000"/>
                    </a:schemeClr>
                  </a:solidFill>
                </a:rPr>
                <a:t>Input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  <a:t/>
              </a:r>
              <a:b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</a:br>
              <a:r>
                <a:rPr lang="en-US" altLang="zh-TW" sz="1600" dirty="0" smtClean="0">
                  <a:solidFill>
                    <a:schemeClr val="bg1">
                      <a:lumMod val="75000"/>
                    </a:schemeClr>
                  </a:solidFill>
                </a:rPr>
                <a:t>Images of different exposure</a:t>
              </a:r>
              <a:endParaRPr lang="zh-TW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40F7B610-779D-4063-BA85-9DB78C44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4183" y="3207112"/>
              <a:ext cx="1950349" cy="1300232"/>
            </a:xfrm>
            <a:prstGeom prst="rect">
              <a:avLst/>
            </a:prstGeom>
          </p:spPr>
        </p:pic>
        <p:sp>
          <p:nvSpPr>
            <p:cNvPr id="35" name="文字方塊 34"/>
            <p:cNvSpPr txBox="1"/>
            <p:nvPr/>
          </p:nvSpPr>
          <p:spPr>
            <a:xfrm>
              <a:off x="9484183" y="4506545"/>
              <a:ext cx="1950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>
                  <a:solidFill>
                    <a:schemeClr val="bg1">
                      <a:lumMod val="75000"/>
                    </a:schemeClr>
                  </a:solidFill>
                </a:rPr>
                <a:t>Output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  <a:t/>
              </a:r>
              <a:b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</a:rPr>
              </a:br>
              <a:r>
                <a:rPr lang="en-US" altLang="zh-TW" sz="1600" dirty="0" smtClean="0">
                  <a:solidFill>
                    <a:schemeClr val="bg1">
                      <a:lumMod val="75000"/>
                    </a:schemeClr>
                  </a:solidFill>
                </a:rPr>
                <a:t>HDR image</a:t>
              </a:r>
              <a:endParaRPr lang="zh-TW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字方塊 35"/>
                <p:cNvSpPr txBox="1"/>
                <p:nvPr/>
              </p:nvSpPr>
              <p:spPr>
                <a:xfrm>
                  <a:off x="5137059" y="4501519"/>
                  <a:ext cx="14196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altLang="zh-TW" sz="2000" dirty="0" smtClean="0">
                    <a:solidFill>
                      <a:schemeClr val="bg1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altLang="zh-TW" sz="1600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(irradiance)</a:t>
                  </a:r>
                  <a:endParaRPr lang="zh-TW" altLang="en-US" sz="16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文字方塊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059" y="4501519"/>
                  <a:ext cx="1419625" cy="646331"/>
                </a:xfrm>
                <a:prstGeom prst="rect">
                  <a:avLst/>
                </a:prstGeom>
                <a:blipFill>
                  <a:blip r:embed="rId6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文字方塊 18"/>
          <p:cNvSpPr txBox="1"/>
          <p:nvPr/>
        </p:nvSpPr>
        <p:spPr>
          <a:xfrm>
            <a:off x="8841253" y="4193951"/>
            <a:ext cx="6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>
                    <a:lumMod val="75000"/>
                  </a:schemeClr>
                </a:solidFill>
              </a:rPr>
              <a:t>8-bit</a:t>
            </a:r>
            <a:endParaRPr lang="zh-TW" alt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Tone Mapping</a:t>
            </a:r>
            <a:r>
              <a:rPr lang="zh-TW" altLang="en-US" dirty="0" smtClean="0">
                <a:latin typeface="微軟正黑體" panose="020B0604030504040204" pitchFamily="34" charset="-120"/>
              </a:rPr>
              <a:t>（色調映射）</a:t>
            </a:r>
            <a:endParaRPr lang="zh-TW" altLang="en-US" dirty="0">
              <a:latin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Although we recover the irradiance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TW" dirty="0" smtClean="0"/>
                  <a:t>, but the pixel value range of an image is still 0 to 255.</a:t>
                </a:r>
              </a:p>
              <a:p>
                <a:r>
                  <a:rPr lang="en-US" altLang="zh-TW" dirty="0"/>
                  <a:t>Tone mapping addresses the problem of </a:t>
                </a:r>
                <a:r>
                  <a:rPr lang="en-US" altLang="zh-TW" b="1" dirty="0">
                    <a:solidFill>
                      <a:srgbClr val="FF0000"/>
                    </a:solidFill>
                  </a:rPr>
                  <a:t>strong contrast reduction </a:t>
                </a:r>
                <a:r>
                  <a:rPr lang="en-US" altLang="zh-TW" dirty="0"/>
                  <a:t>from the scene radiance to the displayable </a:t>
                </a:r>
                <a:r>
                  <a:rPr lang="en-US" altLang="zh-TW" dirty="0" smtClean="0"/>
                  <a:t>range.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66" r="-4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[2]  https://youtu.be/bTib5ENbu1E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4377204"/>
            <a:ext cx="6222653" cy="1536266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306CF3C8-86F7-4938-B831-C937BB3A5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190" y="4279918"/>
            <a:ext cx="2324675" cy="1309676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6563668-988E-4DDD-8FE8-8983BC087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865" y="4808552"/>
            <a:ext cx="2297070" cy="129210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1875585" y="6100654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[2]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Common Methods of Tone 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853" y="1939131"/>
            <a:ext cx="5742021" cy="129921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5"/>
                </a:solidFill>
              </a:rPr>
              <a:t>Global Operator</a:t>
            </a:r>
          </a:p>
          <a:p>
            <a:pPr marL="457200" lvl="1" indent="0">
              <a:buNone/>
            </a:pPr>
            <a:r>
              <a:rPr lang="en-US" altLang="zh-TW" dirty="0" smtClean="0"/>
              <a:t>Every pixel is compressed by the same curve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zh-TW" i="1" dirty="0" smtClean="0">
              <a:latin typeface="Cambria Math" panose="02040503050406030204" pitchFamily="18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[4] </a:t>
            </a:r>
            <a:r>
              <a:rPr lang="en-US" altLang="zh-TW" dirty="0" smtClean="0"/>
              <a:t>Yung Yu Chuang, lec04_tonemappig.pdf, NTU VFX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5947696" y="4181292"/>
                <a:ext cx="5902660" cy="1587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𝑤h𝑖𝑡𝑒</m:t>
                                      </m:r>
                                    </m:sub>
                                    <m:sup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𝑤h𝑖𝑡𝑒</m:t>
                        </m:r>
                      </m:sub>
                    </m:sSub>
                  </m:oMath>
                </a14:m>
                <a:r>
                  <a:rPr lang="en-US" altLang="zh-TW" sz="2000" i="1" dirty="0">
                    <a:solidFill>
                      <a:schemeClr val="bg1">
                        <a:lumMod val="50000"/>
                      </a:schemeClr>
                    </a:solidFill>
                  </a:rPr>
                  <a:t>: the smallest luminance to be mapped to 1 </a:t>
                </a:r>
                <a:endParaRPr lang="zh-TW" altLang="en-US" sz="20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696" y="4181292"/>
                <a:ext cx="5902660" cy="1587935"/>
              </a:xfrm>
              <a:prstGeom prst="rect">
                <a:avLst/>
              </a:prstGeom>
              <a:blipFill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051231" y="3475707"/>
                <a:ext cx="5528643" cy="2691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TW" alt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TW" sz="2000" i="1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:r>
                  <a:rPr lang="en-US" altLang="zh-TW" sz="20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input Luminance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TW" sz="2000" i="1" dirty="0" smtClean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: User-specified key</a:t>
                </a:r>
                <a:endParaRPr lang="en-US" altLang="zh-TW" sz="200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31" y="3475707"/>
                <a:ext cx="5528643" cy="2691378"/>
              </a:xfrm>
              <a:prstGeom prst="rect">
                <a:avLst/>
              </a:prstGeom>
              <a:blipFill>
                <a:blip r:embed="rId4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11809587" y="5723107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[4]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67269" y="1943217"/>
            <a:ext cx="4463513" cy="2045558"/>
            <a:chOff x="6667269" y="1943217"/>
            <a:chExt cx="4463513" cy="2045558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7269" y="1943217"/>
              <a:ext cx="4463513" cy="204555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字方塊 3"/>
                <p:cNvSpPr txBox="1"/>
                <p:nvPr/>
              </p:nvSpPr>
              <p:spPr>
                <a:xfrm>
                  <a:off x="9867413" y="2628906"/>
                  <a:ext cx="106519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120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𝑤h𝑖𝑡𝑒</m:t>
                            </m:r>
                          </m:sub>
                        </m:sSub>
                        <m:r>
                          <a:rPr lang="en-US" altLang="zh-TW" sz="12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12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zh-TW" altLang="en-US" sz="12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" name="文字方塊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413" y="2628906"/>
                  <a:ext cx="1065194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群組 8"/>
          <p:cNvGrpSpPr/>
          <p:nvPr/>
        </p:nvGrpSpPr>
        <p:grpSpPr>
          <a:xfrm>
            <a:off x="6131416" y="1923321"/>
            <a:ext cx="5718940" cy="4075067"/>
            <a:chOff x="6233886" y="1959759"/>
            <a:chExt cx="5718940" cy="407506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3886" y="1959759"/>
              <a:ext cx="5718940" cy="40580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/>
                <p:cNvSpPr/>
                <p:nvPr/>
              </p:nvSpPr>
              <p:spPr>
                <a:xfrm>
                  <a:off x="6272624" y="5665494"/>
                  <a:ext cx="3714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TW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2624" y="5665494"/>
                  <a:ext cx="37144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015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Common Methods of Tone 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853" y="1939131"/>
            <a:ext cx="10515600" cy="914601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5"/>
                </a:solidFill>
              </a:rPr>
              <a:t>Local Operator</a:t>
            </a:r>
          </a:p>
          <a:p>
            <a:pPr marL="457200" lvl="1" indent="0">
              <a:buNone/>
            </a:pPr>
            <a:r>
              <a:rPr lang="en-US" altLang="zh-TW" dirty="0" smtClean="0"/>
              <a:t>Every pixel is compressed according to luminance of surrounding </a:t>
            </a:r>
            <a:r>
              <a:rPr lang="en-US" altLang="zh-TW" dirty="0" smtClean="0"/>
              <a:t>areas</a:t>
            </a:r>
            <a:r>
              <a:rPr lang="en-US" altLang="zh-TW" dirty="0" smtClean="0"/>
              <a:t>.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918239" y="3085669"/>
                <a:ext cx="5874447" cy="2853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Find 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</a:rPr>
                  <a:t>largest surrounding </a:t>
                </a:r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area centered with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</a:rPr>
                  <a:t>without any sharp </a:t>
                </a:r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contrast</a:t>
                </a: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𝑏𝑙𝑢𝑟</m:t>
                          </m:r>
                        </m:sup>
                      </m:sSubSup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2000" b="0" dirty="0" smtClean="0"/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TW" sz="2000" b="0" dirty="0" smtClean="0">
                    <a:solidFill>
                      <a:schemeClr val="bg1">
                        <a:lumMod val="50000"/>
                      </a:schemeClr>
                    </a:solidFill>
                  </a:rPr>
                  <a:t> is a Gaussian kernel of a specific scale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𝑏𝑙𝑢𝑟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𝑏𝑙𝑢𝑟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TW" altLang="en-US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𝑏𝑙𝑢𝑟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39" y="3085669"/>
                <a:ext cx="5874447" cy="2853730"/>
              </a:xfrm>
              <a:prstGeom prst="rect">
                <a:avLst/>
              </a:prstGeom>
              <a:blipFill>
                <a:blip r:embed="rId3"/>
                <a:stretch>
                  <a:fillRect l="-1142" t="-10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454692" y="3085669"/>
                <a:ext cx="4737308" cy="2637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altLang="zh-TW" sz="2000" dirty="0" smtClean="0"/>
                  <a:t> </a:t>
                </a:r>
                <a:r>
                  <a:rPr lang="en-US" altLang="zh-TW" sz="2000" dirty="0">
                    <a:solidFill>
                      <a:schemeClr val="accent1">
                        <a:lumMod val="75000"/>
                      </a:schemeClr>
                    </a:solidFill>
                  </a:rPr>
                  <a:t>to </a:t>
                </a:r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satisfy</a:t>
                </a: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altLang="zh-TW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TW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zh-TW" alt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zh-TW" sz="20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TW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Final display image: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𝑏𝑙𝑢𝑟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zh-TW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692" y="3085669"/>
                <a:ext cx="4737308" cy="2637645"/>
              </a:xfrm>
              <a:prstGeom prst="rect">
                <a:avLst/>
              </a:prstGeom>
              <a:blipFill>
                <a:blip r:embed="rId4"/>
                <a:stretch>
                  <a:fillRect l="-1416" t="-11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接點 11"/>
          <p:cNvCxnSpPr/>
          <p:nvPr/>
        </p:nvCxnSpPr>
        <p:spPr>
          <a:xfrm>
            <a:off x="6873073" y="3165231"/>
            <a:ext cx="10048" cy="290397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1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Global vs. Local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[4] Yung Yu Chuang, lec04_tonemappig.pdf, NTU VFX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39" y="1681603"/>
            <a:ext cx="9443761" cy="468305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696568" y="5783397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[4]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smtClean="0"/>
              <a:t>HDR Imaging</a:t>
            </a:r>
          </a:p>
          <a:p>
            <a:r>
              <a:rPr lang="en-US" altLang="zh-TW" dirty="0" smtClean="0"/>
              <a:t>HDR on TVs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19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Common Methods of Tone 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accent5"/>
                </a:solidFill>
              </a:rPr>
              <a:t>Fast Bilateral Filtering</a:t>
            </a:r>
            <a:endParaRPr lang="zh-TW" altLang="en-US" b="1" dirty="0">
              <a:solidFill>
                <a:schemeClr val="accent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[4] Yung Yu Chuang, lec04_tonemappig.pdf, NTU VFX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499" y="1677690"/>
            <a:ext cx="7003702" cy="456674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801642" y="5998210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[4]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Some Results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213" y="2049847"/>
            <a:ext cx="3660387" cy="244376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-1" r="691"/>
          <a:stretch/>
        </p:blipFill>
        <p:spPr>
          <a:xfrm>
            <a:off x="4499016" y="2049848"/>
            <a:ext cx="3650197" cy="24437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53" y="2049847"/>
            <a:ext cx="3661163" cy="244430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154616" y="4620676"/>
            <a:ext cx="30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Global Operator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810295" y="4620143"/>
            <a:ext cx="302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Bilateral </a:t>
            </a:r>
            <a:r>
              <a:rPr lang="en-US" altLang="zh-TW" dirty="0" smtClean="0"/>
              <a:t>Filtering</a:t>
            </a:r>
          </a:p>
          <a:p>
            <a:pPr algn="ctr"/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altLang="zh-TW" dirty="0" err="1" smtClean="0">
                <a:solidFill>
                  <a:schemeClr val="bg2">
                    <a:lumMod val="50000"/>
                  </a:schemeClr>
                </a:solidFill>
              </a:rPr>
              <a:t>opencv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zh-TW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465587" y="4620142"/>
            <a:ext cx="302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 smtClean="0"/>
              <a:t>OpenHDR</a:t>
            </a:r>
            <a:endParaRPr lang="en-US" altLang="zh-TW" dirty="0" smtClean="0"/>
          </a:p>
          <a:p>
            <a:pPr algn="ctr"/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  <a:hlinkClick r:id="rId5"/>
              </a:rPr>
              <a:t>convenient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  <a:hlinkClick r:id="rId5"/>
              </a:rPr>
              <a:t>website</a:t>
            </a:r>
            <a:r>
              <a:rPr lang="en-US" altLang="zh-TW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zh-TW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Review of the Overall Flow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22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10076" y="1923321"/>
            <a:ext cx="11318001" cy="1467059"/>
            <a:chOff x="509146" y="3129082"/>
            <a:chExt cx="11318001" cy="1467059"/>
          </a:xfrm>
        </p:grpSpPr>
        <p:sp>
          <p:nvSpPr>
            <p:cNvPr id="8" name="圓角矩形 7"/>
            <p:cNvSpPr/>
            <p:nvPr/>
          </p:nvSpPr>
          <p:spPr>
            <a:xfrm>
              <a:off x="3452565" y="3129082"/>
              <a:ext cx="3863233" cy="14670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Recovering High Dynamic Range Radiance Maps fr</a:t>
              </a:r>
              <a:r>
                <a:rPr lang="en-US" altLang="zh-TW" b="1" dirty="0"/>
                <a:t>o</a:t>
              </a:r>
              <a:r>
                <a:rPr lang="en-US" altLang="zh-TW" dirty="0"/>
                <a:t>m Photographs</a:t>
              </a:r>
              <a:endParaRPr lang="zh-TW" altLang="en-US" dirty="0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8091193" y="3129082"/>
              <a:ext cx="1843789" cy="1467059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Tone mapping</a:t>
              </a:r>
              <a:endParaRPr lang="zh-TW" altLang="en-US" dirty="0"/>
            </a:p>
          </p:txBody>
        </p:sp>
        <p:cxnSp>
          <p:nvCxnSpPr>
            <p:cNvPr id="10" name="直線單箭頭接點 9"/>
            <p:cNvCxnSpPr>
              <a:endCxn id="8" idx="1"/>
            </p:cNvCxnSpPr>
            <p:nvPr/>
          </p:nvCxnSpPr>
          <p:spPr>
            <a:xfrm>
              <a:off x="2816661" y="3862610"/>
              <a:ext cx="635904" cy="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>
              <a:stCxn id="9" idx="3"/>
            </p:cNvCxnSpPr>
            <p:nvPr/>
          </p:nvCxnSpPr>
          <p:spPr>
            <a:xfrm flipV="1">
              <a:off x="9934982" y="3862610"/>
              <a:ext cx="655891" cy="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>
              <a:stCxn id="8" idx="3"/>
              <a:endCxn id="9" idx="1"/>
            </p:cNvCxnSpPr>
            <p:nvPr/>
          </p:nvCxnSpPr>
          <p:spPr>
            <a:xfrm>
              <a:off x="7315798" y="3862612"/>
              <a:ext cx="77539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509146" y="3426320"/>
              <a:ext cx="21680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/>
                <a:t>Input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en-US" altLang="zh-TW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Images of different exposure</a:t>
              </a:r>
              <a:endPara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0309575" y="3516714"/>
              <a:ext cx="1517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 smtClean="0"/>
                <a:t>Output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en-US" altLang="zh-TW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HDR image</a:t>
              </a:r>
              <a:endPara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/>
                <p:cNvSpPr txBox="1"/>
                <p:nvPr/>
              </p:nvSpPr>
              <p:spPr>
                <a:xfrm>
                  <a:off x="6980578" y="3839879"/>
                  <a:ext cx="14196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altLang="zh-TW" sz="2000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zh-TW" sz="1200" dirty="0" smtClean="0">
                      <a:solidFill>
                        <a:schemeClr val="tx1"/>
                      </a:solidFill>
                    </a:rPr>
                    <a:t>(irradiance)</a:t>
                  </a:r>
                  <a:endParaRPr lang="zh-TW" alt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字方塊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0578" y="3839879"/>
                  <a:ext cx="1419625" cy="584775"/>
                </a:xfrm>
                <a:prstGeom prst="rect">
                  <a:avLst/>
                </a:prstGeom>
                <a:blipFill>
                  <a:blip r:embed="rId2"/>
                  <a:stretch>
                    <a:fillRect b="-729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4" y="3549403"/>
            <a:ext cx="3007893" cy="2135818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681" y="3682823"/>
            <a:ext cx="3211343" cy="2002398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595" y="3740908"/>
            <a:ext cx="1276528" cy="1609950"/>
          </a:xfrm>
          <a:prstGeom prst="rect">
            <a:avLst/>
          </a:prstGeom>
        </p:spPr>
      </p:pic>
      <p:sp>
        <p:nvSpPr>
          <p:cNvPr id="37" name="向右箭號 36"/>
          <p:cNvSpPr/>
          <p:nvPr/>
        </p:nvSpPr>
        <p:spPr>
          <a:xfrm>
            <a:off x="8244694" y="4415424"/>
            <a:ext cx="348976" cy="28462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3784104" y="5685221"/>
                <a:ext cx="2946496" cy="555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Recover the function </a:t>
                </a:r>
                <a14:m>
                  <m:oMath xmlns:m="http://schemas.openxmlformats.org/officeDocument/2006/math">
                    <m:r>
                      <a:rPr lang="en-US" altLang="zh-TW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14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4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4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TW" sz="14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1400" dirty="0" smtClean="0">
                    <a:solidFill>
                      <a:schemeClr val="bg1">
                        <a:lumMod val="50000"/>
                      </a:schemeClr>
                    </a:solidFill>
                  </a:rPr>
                  <a:t> on RGB channels</a:t>
                </a:r>
                <a:endParaRPr lang="zh-TW" alt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104" y="5685221"/>
                <a:ext cx="2946496" cy="555921"/>
              </a:xfrm>
              <a:prstGeom prst="rect">
                <a:avLst/>
              </a:prstGeom>
              <a:blipFill>
                <a:blip r:embed="rId7"/>
                <a:stretch>
                  <a:fillRect l="-621" b="-109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字方塊 38"/>
          <p:cNvSpPr txBox="1"/>
          <p:nvPr/>
        </p:nvSpPr>
        <p:spPr>
          <a:xfrm>
            <a:off x="10011112" y="2673789"/>
            <a:ext cx="6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8-bit</a:t>
            </a:r>
            <a:endParaRPr lang="zh-TW" altLang="en-US" sz="20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8"/>
          <a:srcRect l="-1" r="691"/>
          <a:stretch/>
        </p:blipFill>
        <p:spPr>
          <a:xfrm>
            <a:off x="8646241" y="3608968"/>
            <a:ext cx="2959605" cy="19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Imaging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Typical Way for HDR Imaging</a:t>
            </a:r>
          </a:p>
          <a:p>
            <a:pPr lvl="1"/>
            <a:r>
              <a:rPr lang="en-US" altLang="zh-TW" b="1" dirty="0" smtClean="0"/>
              <a:t>Deep Learning Methods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on TVs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81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Some Deep Learning Methods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[4] Yung Yu Chuang, lec04_tonemappig.pdf, NTU VFX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752" r="669" b="2212"/>
          <a:stretch/>
        </p:blipFill>
        <p:spPr>
          <a:xfrm>
            <a:off x="1728316" y="1813950"/>
            <a:ext cx="8742066" cy="447631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430042" y="5920937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[4]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0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Imaging</a:t>
            </a:r>
          </a:p>
          <a:p>
            <a:r>
              <a:rPr lang="en-US" altLang="zh-TW" b="1" dirty="0" smtClean="0"/>
              <a:t>HDR on TVs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1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HDR on TVs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[5</a:t>
            </a:r>
            <a:r>
              <a:rPr lang="en-US" altLang="zh-TW" dirty="0"/>
              <a:t>] https://proav.roland-china.com/products/v-600uhd/</a:t>
            </a:r>
          </a:p>
          <a:p>
            <a:r>
              <a:rPr lang="en-US" altLang="zh-TW" dirty="0" smtClean="0"/>
              <a:t>[6</a:t>
            </a:r>
            <a:r>
              <a:rPr lang="en-US" altLang="zh-TW" dirty="0"/>
              <a:t>] https://jacksonlin.net/20180802-10bit-vs-8bit</a:t>
            </a:r>
            <a:r>
              <a:rPr lang="en-US" altLang="zh-TW" dirty="0" smtClean="0"/>
              <a:t>/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837853" y="1939131"/>
            <a:ext cx="5241400" cy="4198893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</a:rPr>
              <a:t>Color Gamut</a:t>
            </a:r>
            <a:r>
              <a:rPr lang="en-US" altLang="zh-TW" dirty="0"/>
              <a:t>:  </a:t>
            </a:r>
            <a:r>
              <a:rPr lang="en-US" altLang="zh-TW" dirty="0" smtClean="0"/>
              <a:t>BT.2020 </a:t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en-US" altLang="zh-TW" dirty="0"/>
              <a:t>0.0005nit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10000nits)</a:t>
            </a:r>
          </a:p>
          <a:p>
            <a:r>
              <a:rPr lang="en-US" altLang="zh-TW" b="1" dirty="0" smtClean="0">
                <a:solidFill>
                  <a:schemeClr val="accent1"/>
                </a:solidFill>
              </a:rPr>
              <a:t>Bit Depth</a:t>
            </a:r>
            <a:r>
              <a:rPr lang="en-US" altLang="zh-TW" dirty="0" smtClean="0"/>
              <a:t>: 8 bits </a:t>
            </a:r>
            <a:r>
              <a:rPr lang="en-US" altLang="zh-TW" dirty="0" smtClean="0">
                <a:sym typeface="Wingdings" panose="05000000000000000000" pitchFamily="2" charset="2"/>
              </a:rPr>
              <a:t> 10 </a:t>
            </a:r>
            <a:r>
              <a:rPr lang="en-US" altLang="zh-TW" dirty="0" smtClean="0">
                <a:sym typeface="Wingdings" panose="05000000000000000000" pitchFamily="2" charset="2"/>
              </a:rPr>
              <a:t>bits</a:t>
            </a:r>
          </a:p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Rise 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time</a:t>
            </a:r>
          </a:p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Luminance and white point accuracy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98" y="597757"/>
            <a:ext cx="4661886" cy="310465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44" y="3702417"/>
            <a:ext cx="5708568" cy="247181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0929450" y="3440386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[5]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1535428" y="5891803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[6]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HDR Formats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69" y="4211314"/>
            <a:ext cx="3406077" cy="10783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42" y="4154236"/>
            <a:ext cx="3226658" cy="119246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14" y="3950367"/>
            <a:ext cx="2857500" cy="16002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25" y="2343011"/>
            <a:ext cx="3293288" cy="70938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36" y="2210281"/>
            <a:ext cx="2726841" cy="9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HDR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Formats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[7</a:t>
            </a:r>
            <a:r>
              <a:rPr lang="en-US" altLang="zh-TW" dirty="0"/>
              <a:t>] https://www.aten.com/gb/en/aten-info/media-center/press-release/3553</a:t>
            </a:r>
            <a:r>
              <a:rPr lang="en-US" altLang="zh-TW" dirty="0" smtClean="0"/>
              <a:t>/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36" y="2280817"/>
            <a:ext cx="9848433" cy="327592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859055" y="5310517"/>
            <a:ext cx="321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[7]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HDR10 vs. Dolby Vision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[8</a:t>
            </a:r>
            <a:r>
              <a:rPr lang="en-US" altLang="zh-TW" dirty="0"/>
              <a:t>] https://www.usatoday.com/story/tech/2016/08/17/hdr10-vs-dolby-vision-new-tv-format-war/88914196</a:t>
            </a:r>
            <a:r>
              <a:rPr lang="en-US" altLang="zh-TW" dirty="0" smtClean="0"/>
              <a:t>/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1471"/>
            <a:ext cx="12192369" cy="361638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836959" y="5814693"/>
            <a:ext cx="355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[8]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Introduction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Imaging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on TVs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7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HDR Supports Status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[9</a:t>
            </a:r>
            <a:r>
              <a:rPr lang="en-US" altLang="zh-TW" dirty="0"/>
              <a:t>] https://www.linkedin.com/pulse/hdr-ecosystem-tracker-post-ces-2020-update-yoeri-geutskens</a:t>
            </a:r>
            <a:r>
              <a:rPr lang="en-US" altLang="zh-TW" dirty="0" smtClean="0"/>
              <a:t>/</a:t>
            </a:r>
            <a:r>
              <a:rPr lang="en-US" altLang="zh-TW" dirty="0" smtClean="0"/>
              <a:t>  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49" y="1828801"/>
            <a:ext cx="7225208" cy="406418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592963" y="5820075"/>
            <a:ext cx="494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[9]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Quick Review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Recovering High Dynamic Range Radiance Maps from </a:t>
            </a:r>
            <a:r>
              <a:rPr lang="en-US" altLang="zh-TW" dirty="0" smtClean="0"/>
              <a:t>Photographs</a:t>
            </a:r>
          </a:p>
          <a:p>
            <a:r>
              <a:rPr lang="en-US" altLang="zh-TW" dirty="0" smtClean="0"/>
              <a:t>Common Methods for Tone Mapping</a:t>
            </a:r>
            <a:br>
              <a:rPr lang="en-US" altLang="zh-TW" dirty="0" smtClean="0"/>
            </a:br>
            <a:r>
              <a:rPr lang="en-US" altLang="zh-TW" dirty="0" smtClean="0"/>
              <a:t>(Global, Local, Bilateral Filtering)</a:t>
            </a:r>
          </a:p>
          <a:p>
            <a:r>
              <a:rPr lang="en-US" altLang="zh-TW" dirty="0" smtClean="0"/>
              <a:t>HDR on </a:t>
            </a:r>
            <a:r>
              <a:rPr lang="en-US" altLang="zh-TW" smtClean="0"/>
              <a:t>TVs – Different HDR Formats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7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Thanks for Listening!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BEAFB6-577B-4843-8A67-B3FCF3CD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is HDR?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77CD9C-F635-45A1-848E-93D068420E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0904" y="1861351"/>
                <a:ext cx="10515600" cy="430530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altLang="zh-TW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HDR</a:t>
                </a:r>
                <a:r>
                  <a:rPr lang="en-US" altLang="zh-TW" sz="2400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TW" sz="2400" dirty="0"/>
                  <a:t>= </a:t>
                </a:r>
                <a:r>
                  <a:rPr lang="en-US" altLang="zh-TW" sz="2400" b="1" dirty="0">
                    <a:solidFill>
                      <a:schemeClr val="accent1"/>
                    </a:solidFill>
                  </a:rPr>
                  <a:t>H</a:t>
                </a:r>
                <a:r>
                  <a:rPr lang="en-US" altLang="zh-TW" sz="2400" dirty="0"/>
                  <a:t>igh </a:t>
                </a:r>
                <a:r>
                  <a:rPr lang="en-US" altLang="zh-TW" sz="2400" b="1" dirty="0">
                    <a:solidFill>
                      <a:schemeClr val="accent1"/>
                    </a:solidFill>
                  </a:rPr>
                  <a:t>D</a:t>
                </a:r>
                <a:r>
                  <a:rPr lang="en-US" altLang="zh-TW" sz="2400" dirty="0"/>
                  <a:t>ynamic </a:t>
                </a:r>
                <a:r>
                  <a:rPr lang="en-US" altLang="zh-TW" sz="2400" b="1" dirty="0" smtClean="0">
                    <a:solidFill>
                      <a:schemeClr val="accent1"/>
                    </a:solidFill>
                  </a:rPr>
                  <a:t>R</a:t>
                </a:r>
                <a:r>
                  <a:rPr lang="en-US" altLang="zh-TW" sz="2400" dirty="0" smtClean="0"/>
                  <a:t>ange</a:t>
                </a:r>
                <a:endParaRPr lang="en-US" altLang="zh-TW" sz="2400" dirty="0"/>
              </a:p>
              <a:p>
                <a:pPr>
                  <a:buClr>
                    <a:schemeClr val="tx1"/>
                  </a:buClr>
                </a:pPr>
                <a:r>
                  <a:rPr lang="en-US" altLang="zh-TW" sz="2400" dirty="0" smtClean="0"/>
                  <a:t>Dynamic Range:</a:t>
                </a:r>
                <a:r>
                  <a:rPr lang="en-US" altLang="zh-TW" sz="2400" dirty="0"/>
                  <a:t/>
                </a:r>
                <a:br>
                  <a:rPr lang="en-US" altLang="zh-TW" sz="2400" dirty="0"/>
                </a:br>
                <a:r>
                  <a:rPr lang="en-US" altLang="zh-TW" sz="2400" b="1" dirty="0">
                    <a:solidFill>
                      <a:schemeClr val="accent1"/>
                    </a:solidFill>
                  </a:rPr>
                  <a:t>the ratio</a:t>
                </a:r>
                <a:r>
                  <a:rPr lang="en-US" altLang="zh-TW" sz="2400" dirty="0"/>
                  <a:t> between the largest and smallest </a:t>
                </a:r>
                <a:r>
                  <a:rPr lang="en-US" altLang="zh-TW" sz="2400" dirty="0" smtClean="0"/>
                  <a:t>nonzero </a:t>
                </a:r>
                <a:r>
                  <a:rPr lang="en-US" altLang="zh-TW" sz="2400" dirty="0" smtClean="0"/>
                  <a:t>pixel values </a:t>
                </a:r>
                <a:r>
                  <a:rPr lang="en-US" altLang="zh-TW" sz="2400" dirty="0" smtClean="0"/>
                  <a:t>of an image</a:t>
                </a:r>
                <a:endParaRPr lang="en-US" altLang="zh-TW" sz="2400" dirty="0"/>
              </a:p>
              <a:p>
                <a:pPr>
                  <a:buClr>
                    <a:schemeClr val="tx1"/>
                  </a:buClr>
                </a:pPr>
                <a:r>
                  <a:rPr lang="en-US" altLang="zh-TW" sz="2400" dirty="0"/>
                  <a:t>Objective:</a:t>
                </a:r>
                <a:br>
                  <a:rPr lang="en-US" altLang="zh-TW" sz="2400" dirty="0"/>
                </a:br>
                <a:r>
                  <a:rPr lang="en-US" altLang="zh-TW" sz="2400" dirty="0"/>
                  <a:t>Make images as close as the true scenes seen from our eyes.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altLang="zh-TW" sz="2400" dirty="0"/>
                  <a:t>Eye can adapt radiance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</m:num>
                      <m:den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. </a:t>
                </a:r>
                <a:br>
                  <a:rPr lang="en-US" altLang="zh-TW" sz="2400" dirty="0"/>
                </a:br>
                <a:r>
                  <a:rPr lang="en-US" altLang="zh-TW" sz="2400" dirty="0"/>
                  <a:t>Picture intensity is only from 0 to 255.</a:t>
                </a:r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77CD9C-F635-45A1-848E-93D068420E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0904" y="1861351"/>
                <a:ext cx="10515600" cy="4305300"/>
              </a:xfrm>
              <a:blipFill>
                <a:blip r:embed="rId2"/>
                <a:stretch>
                  <a:fillRect l="-754" t="-19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24A55F-6E87-43C2-A995-50061251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</a:t>
            </a:r>
            <a:r>
              <a:rPr lang="en-US" altLang="zh-TW" dirty="0"/>
              <a:t>1] https://www.graniteriverlabs.com/zh-tw/technical-blog/display-hdr-updates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0B5B89-317E-40AE-9253-4AF8FE0E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58" y="4768814"/>
            <a:ext cx="6806502" cy="16747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1305928" y="5898381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[1]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27" y="3778180"/>
            <a:ext cx="2646043" cy="23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/>
          <a:srcRect l="-1" r="691"/>
          <a:stretch/>
        </p:blipFill>
        <p:spPr>
          <a:xfrm>
            <a:off x="8352757" y="2401706"/>
            <a:ext cx="3250939" cy="2276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DA7109A-323D-4FF7-9C67-14A7BE6C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384BDB-86E1-4F44-A882-26FCAB555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972413-D826-4B1C-B45B-E6AA25DC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C337E0F-5197-4B5B-A34D-BE46637E8A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5" y="2401706"/>
            <a:ext cx="3379539" cy="225302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13EB7AB-A52A-43E3-857A-BC465A2154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51" y="2406060"/>
            <a:ext cx="3379539" cy="225302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DB37B4-0348-4B25-B3D4-4DC66459EF6F}"/>
              </a:ext>
            </a:extLst>
          </p:cNvPr>
          <p:cNvSpPr txBox="1"/>
          <p:nvPr/>
        </p:nvSpPr>
        <p:spPr>
          <a:xfrm>
            <a:off x="1098566" y="4773987"/>
            <a:ext cx="312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Short exposure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The details of dark regions aren’t clear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04406AA-3C75-4E07-A26C-7CFC7CD951C0}"/>
              </a:ext>
            </a:extLst>
          </p:cNvPr>
          <p:cNvSpPr txBox="1"/>
          <p:nvPr/>
        </p:nvSpPr>
        <p:spPr>
          <a:xfrm>
            <a:off x="4973835" y="4773988"/>
            <a:ext cx="275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Long exposure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Bright regions are too bright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8FDB93E-2FDF-4CC6-A237-06ACBB6F28A5}"/>
              </a:ext>
            </a:extLst>
          </p:cNvPr>
          <p:cNvSpPr txBox="1"/>
          <p:nvPr/>
        </p:nvSpPr>
        <p:spPr>
          <a:xfrm>
            <a:off x="8224157" y="4773987"/>
            <a:ext cx="3379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5">
                    <a:lumMod val="75000"/>
                  </a:schemeClr>
                </a:solidFill>
              </a:rPr>
              <a:t>HDR Image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Both bright and dark regions are clearer.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2288DD9-6766-474D-A925-6BDFEE5631EF}"/>
              </a:ext>
            </a:extLst>
          </p:cNvPr>
          <p:cNvSpPr/>
          <p:nvPr/>
        </p:nvSpPr>
        <p:spPr>
          <a:xfrm>
            <a:off x="2742507" y="3239589"/>
            <a:ext cx="1482355" cy="133241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9EA1243-1A20-4619-8178-35FD60BE2BA9}"/>
              </a:ext>
            </a:extLst>
          </p:cNvPr>
          <p:cNvSpPr/>
          <p:nvPr/>
        </p:nvSpPr>
        <p:spPr>
          <a:xfrm>
            <a:off x="5176553" y="2551613"/>
            <a:ext cx="1250373" cy="1198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83A99C4-67BA-4006-94BA-942CF7FDCAFA}"/>
              </a:ext>
            </a:extLst>
          </p:cNvPr>
          <p:cNvSpPr/>
          <p:nvPr/>
        </p:nvSpPr>
        <p:spPr>
          <a:xfrm>
            <a:off x="9974975" y="3239589"/>
            <a:ext cx="1482355" cy="133241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C5EF3AD-41CF-4520-8784-545467A4B46D}"/>
              </a:ext>
            </a:extLst>
          </p:cNvPr>
          <p:cNvSpPr/>
          <p:nvPr/>
        </p:nvSpPr>
        <p:spPr>
          <a:xfrm>
            <a:off x="8724602" y="2551613"/>
            <a:ext cx="1250373" cy="1198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19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9F5D0C-D616-414D-8097-1B6F164E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DE1D1D-4F85-4771-BA40-DC514C99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[2</a:t>
            </a:r>
            <a:r>
              <a:rPr lang="en-US" altLang="zh-TW" dirty="0" smtClean="0"/>
              <a:t>]  https</a:t>
            </a:r>
            <a:r>
              <a:rPr lang="en-US" altLang="zh-TW" dirty="0"/>
              <a:t>://</a:t>
            </a:r>
            <a:r>
              <a:rPr lang="en-US" altLang="zh-TW" dirty="0" smtClean="0"/>
              <a:t>youtu.be/bTib5ENbu1E</a:t>
            </a:r>
            <a:endParaRPr lang="en-US" alt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0B26E3-894A-40BB-88F4-DCB052EE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6CF3C8-86F7-4938-B831-C937BB3A5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26" y="2255521"/>
            <a:ext cx="5255786" cy="29610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6563668-988E-4DDD-8FE8-8983BC08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57" y="2255521"/>
            <a:ext cx="5264011" cy="2961006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F8CF1C24-13E2-4595-BD4B-8E1262F49C93}"/>
              </a:ext>
            </a:extLst>
          </p:cNvPr>
          <p:cNvSpPr/>
          <p:nvPr/>
        </p:nvSpPr>
        <p:spPr>
          <a:xfrm>
            <a:off x="2864096" y="3325906"/>
            <a:ext cx="1246094" cy="842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B8AE41C-D22C-460B-B648-C5C5DB97DEA2}"/>
              </a:ext>
            </a:extLst>
          </p:cNvPr>
          <p:cNvSpPr/>
          <p:nvPr/>
        </p:nvSpPr>
        <p:spPr>
          <a:xfrm>
            <a:off x="8278778" y="3192626"/>
            <a:ext cx="1246094" cy="842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6043BE6A-CD98-450C-BE5C-A3ECB79FD5C1}"/>
              </a:ext>
            </a:extLst>
          </p:cNvPr>
          <p:cNvSpPr/>
          <p:nvPr/>
        </p:nvSpPr>
        <p:spPr>
          <a:xfrm>
            <a:off x="837853" y="3944471"/>
            <a:ext cx="1425388" cy="1004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CF3114E-7508-4628-9332-B5D52A2ED75C}"/>
              </a:ext>
            </a:extLst>
          </p:cNvPr>
          <p:cNvSpPr/>
          <p:nvPr/>
        </p:nvSpPr>
        <p:spPr>
          <a:xfrm>
            <a:off x="6222312" y="3944471"/>
            <a:ext cx="1425388" cy="1004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1574134" y="4970306"/>
            <a:ext cx="390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[2]</a:t>
            </a:r>
            <a:endParaRPr lang="zh-TW" alt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altLang="zh-TW" b="1" dirty="0" smtClean="0"/>
              <a:t>HDR Imaging</a:t>
            </a:r>
          </a:p>
          <a:p>
            <a:pPr lvl="1"/>
            <a:r>
              <a:rPr lang="en-US" altLang="zh-TW" dirty="0" smtClean="0"/>
              <a:t>Typical Way for HDR Imaging</a:t>
            </a:r>
          </a:p>
          <a:p>
            <a:pPr lvl="1"/>
            <a:r>
              <a:rPr lang="en-US" altLang="zh-TW" dirty="0" smtClean="0"/>
              <a:t>Deep Learning Method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on TVs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8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Imaging</a:t>
            </a:r>
          </a:p>
          <a:p>
            <a:pPr lvl="1"/>
            <a:r>
              <a:rPr lang="en-US" altLang="zh-TW" b="1" dirty="0" smtClean="0"/>
              <a:t>Typical Way for HDR Imaging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Deep Learning Method</a:t>
            </a:r>
          </a:p>
          <a:p>
            <a:r>
              <a:rPr lang="en-US" altLang="zh-TW" dirty="0" smtClean="0">
                <a:solidFill>
                  <a:schemeClr val="bg1">
                    <a:lumMod val="75000"/>
                  </a:schemeClr>
                </a:solidFill>
              </a:rPr>
              <a:t>HDR on TVs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46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Flow for Typical HDR Imaging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[3] Paul E. Debevec, Jitendra Malik, Recovering High Dynamic Range Radiance Maps from Photographs , SIGGRAPH 1997.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D0C2-4E6A-47EA-BD92-28A078930436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8841253" y="4193951"/>
            <a:ext cx="68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8-bit</a:t>
            </a:r>
            <a:endParaRPr lang="zh-TW" altLang="en-US" sz="2000" dirty="0"/>
          </a:p>
        </p:txBody>
      </p:sp>
      <p:grpSp>
        <p:nvGrpSpPr>
          <p:cNvPr id="3" name="群組 2"/>
          <p:cNvGrpSpPr/>
          <p:nvPr/>
        </p:nvGrpSpPr>
        <p:grpSpPr>
          <a:xfrm>
            <a:off x="424390" y="2783642"/>
            <a:ext cx="11050783" cy="2058746"/>
            <a:chOff x="424390" y="2783642"/>
            <a:chExt cx="11050783" cy="2058746"/>
          </a:xfrm>
        </p:grpSpPr>
        <p:grpSp>
          <p:nvGrpSpPr>
            <p:cNvPr id="37" name="群組 36"/>
            <p:cNvGrpSpPr/>
            <p:nvPr/>
          </p:nvGrpSpPr>
          <p:grpSpPr>
            <a:xfrm>
              <a:off x="424390" y="2783642"/>
              <a:ext cx="11050783" cy="2058746"/>
              <a:chOff x="383750" y="3129082"/>
              <a:chExt cx="11050783" cy="2058746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2865453" y="3129084"/>
                <a:ext cx="2783393" cy="1467059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Recovering High Dynamic Range Radiance Maps fr</a:t>
                </a:r>
                <a:r>
                  <a:rPr lang="en-US" altLang="zh-TW" b="1" dirty="0"/>
                  <a:t>o</a:t>
                </a:r>
                <a:r>
                  <a:rPr lang="en-US" altLang="zh-TW" dirty="0"/>
                  <a:t>m </a:t>
                </a:r>
                <a:r>
                  <a:rPr lang="en-US" altLang="zh-TW" dirty="0" smtClean="0"/>
                  <a:t>Photographs [3]</a:t>
                </a:r>
                <a:endParaRPr lang="zh-TW" altLang="en-US" dirty="0"/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6044899" y="3129082"/>
                <a:ext cx="2783393" cy="1467059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Tone mapping</a:t>
                </a:r>
                <a:endParaRPr lang="zh-TW" altLang="en-US" dirty="0"/>
              </a:p>
            </p:txBody>
          </p:sp>
          <p:cxnSp>
            <p:nvCxnSpPr>
              <p:cNvPr id="14" name="直線單箭頭接點 13"/>
              <p:cNvCxnSpPr>
                <a:endCxn id="7" idx="1"/>
              </p:cNvCxnSpPr>
              <p:nvPr/>
            </p:nvCxnSpPr>
            <p:spPr>
              <a:xfrm>
                <a:off x="2229549" y="3862612"/>
                <a:ext cx="635904" cy="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>
                <a:stCxn id="8" idx="3"/>
              </p:cNvCxnSpPr>
              <p:nvPr/>
            </p:nvCxnSpPr>
            <p:spPr>
              <a:xfrm flipV="1">
                <a:off x="8828292" y="3862610"/>
                <a:ext cx="655891" cy="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/>
              <p:cNvCxnSpPr>
                <a:stCxn id="7" idx="3"/>
                <a:endCxn id="8" idx="1"/>
              </p:cNvCxnSpPr>
              <p:nvPr/>
            </p:nvCxnSpPr>
            <p:spPr>
              <a:xfrm flipV="1">
                <a:off x="5648846" y="3862612"/>
                <a:ext cx="396053" cy="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圖片 2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403" y="3244315"/>
                <a:ext cx="1146824" cy="764550"/>
              </a:xfrm>
              <a:prstGeom prst="rect">
                <a:avLst/>
              </a:prstGeom>
            </p:spPr>
          </p:pic>
          <p:pic>
            <p:nvPicPr>
              <p:cNvPr id="31" name="圖片 30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1989" y="3417914"/>
                <a:ext cx="1146825" cy="764550"/>
              </a:xfrm>
              <a:prstGeom prst="rect">
                <a:avLst/>
              </a:prstGeom>
            </p:spPr>
          </p:pic>
          <p:pic>
            <p:nvPicPr>
              <p:cNvPr id="29" name="圖片 28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5738" y="3637210"/>
                <a:ext cx="1143662" cy="762442"/>
              </a:xfrm>
              <a:prstGeom prst="rect">
                <a:avLst/>
              </a:prstGeom>
            </p:spPr>
          </p:pic>
          <p:sp>
            <p:nvSpPr>
              <p:cNvPr id="32" name="文字方塊 31"/>
              <p:cNvSpPr txBox="1"/>
              <p:nvPr/>
            </p:nvSpPr>
            <p:spPr>
              <a:xfrm>
                <a:off x="383750" y="4541497"/>
                <a:ext cx="3027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 smtClean="0"/>
                  <a:t>Input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en-US" altLang="zh-TW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Images of different exposure</a:t>
                </a:r>
                <a:endParaRPr lang="zh-TW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40F7B610-779D-4063-BA85-9DB78C44A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4183" y="3207112"/>
                <a:ext cx="1950349" cy="1300232"/>
              </a:xfrm>
              <a:prstGeom prst="rect">
                <a:avLst/>
              </a:prstGeom>
            </p:spPr>
          </p:pic>
          <p:sp>
            <p:nvSpPr>
              <p:cNvPr id="35" name="文字方塊 34"/>
              <p:cNvSpPr txBox="1"/>
              <p:nvPr/>
            </p:nvSpPr>
            <p:spPr>
              <a:xfrm>
                <a:off x="9484183" y="4506545"/>
                <a:ext cx="19503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 smtClean="0"/>
                  <a:t>Output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en-US" altLang="zh-TW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HDR image</a:t>
                </a:r>
                <a:endParaRPr lang="zh-TW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字方塊 35"/>
                  <p:cNvSpPr txBox="1"/>
                  <p:nvPr/>
                </p:nvSpPr>
                <p:spPr>
                  <a:xfrm>
                    <a:off x="5137059" y="4501519"/>
                    <a:ext cx="141962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altLang="zh-TW" sz="2000" dirty="0" smtClean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altLang="zh-TW" sz="16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(irradiance)</a:t>
                    </a:r>
                    <a:endParaRPr lang="zh-TW" altLang="en-US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文字方塊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7059" y="4501519"/>
                    <a:ext cx="1419625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321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7"/>
            <a:srcRect l="-1" r="691"/>
            <a:stretch/>
          </p:blipFill>
          <p:spPr>
            <a:xfrm>
              <a:off x="9524823" y="2861058"/>
              <a:ext cx="1934342" cy="1295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8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3539</TotalTime>
  <Words>827</Words>
  <Application>Microsoft Office PowerPoint</Application>
  <PresentationFormat>寬螢幕</PresentationFormat>
  <Paragraphs>257</Paragraphs>
  <Slides>32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微軟正黑體</vt:lpstr>
      <vt:lpstr>新細明體</vt:lpstr>
      <vt:lpstr>Arial</vt:lpstr>
      <vt:lpstr>Calibri</vt:lpstr>
      <vt:lpstr>Cambria Math</vt:lpstr>
      <vt:lpstr>Wingdings</vt:lpstr>
      <vt:lpstr>Office 佈景主題</vt:lpstr>
      <vt:lpstr>High Dynamic Range Imaging (HDRI)</vt:lpstr>
      <vt:lpstr>Outline</vt:lpstr>
      <vt:lpstr>Outline</vt:lpstr>
      <vt:lpstr>What is HDR?</vt:lpstr>
      <vt:lpstr>Example</vt:lpstr>
      <vt:lpstr>Example</vt:lpstr>
      <vt:lpstr>Outline</vt:lpstr>
      <vt:lpstr>Outline</vt:lpstr>
      <vt:lpstr>Flow for Typical HDR Imaging</vt:lpstr>
      <vt:lpstr>Flow for Typical HDR Imaging</vt:lpstr>
      <vt:lpstr>Recovering High Dynamic Range Radiance Maps from Photographs</vt:lpstr>
      <vt:lpstr>Recovering High Dynamic Range Radiance Maps from Photographs</vt:lpstr>
      <vt:lpstr>Recovering High Dynamic Range Radiance Maps from Photographs</vt:lpstr>
      <vt:lpstr>Recovering High Dynamic Range Radiance Maps from Photographs</vt:lpstr>
      <vt:lpstr>Flow for Typical HDR Imaging</vt:lpstr>
      <vt:lpstr>Tone Mapping（色調映射）</vt:lpstr>
      <vt:lpstr>Common Methods of Tone Mapping</vt:lpstr>
      <vt:lpstr>Common Methods of Tone Mapping</vt:lpstr>
      <vt:lpstr>Global vs. Local</vt:lpstr>
      <vt:lpstr>Common Methods of Tone Mapping</vt:lpstr>
      <vt:lpstr>Some Results</vt:lpstr>
      <vt:lpstr>Review of the Overall Flow</vt:lpstr>
      <vt:lpstr>Outline</vt:lpstr>
      <vt:lpstr>Some Deep Learning Methods</vt:lpstr>
      <vt:lpstr>Outline</vt:lpstr>
      <vt:lpstr>HDR on TVs</vt:lpstr>
      <vt:lpstr>HDR Formats</vt:lpstr>
      <vt:lpstr>HDR Formats</vt:lpstr>
      <vt:lpstr>HDR10 vs. Dolby Vision</vt:lpstr>
      <vt:lpstr>HDR Supports Status</vt:lpstr>
      <vt:lpstr>Quick Review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悠嘉 吳</dc:creator>
  <cp:lastModifiedBy>悠嘉 吳</cp:lastModifiedBy>
  <cp:revision>241</cp:revision>
  <dcterms:created xsi:type="dcterms:W3CDTF">2022-11-30T07:34:38Z</dcterms:created>
  <dcterms:modified xsi:type="dcterms:W3CDTF">2022-12-05T15:30:50Z</dcterms:modified>
</cp:coreProperties>
</file>