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0" r:id="rId4"/>
    <p:sldId id="281" r:id="rId5"/>
    <p:sldId id="277" r:id="rId6"/>
    <p:sldId id="282" r:id="rId7"/>
    <p:sldId id="274" r:id="rId8"/>
    <p:sldId id="283" r:id="rId9"/>
    <p:sldId id="284" r:id="rId10"/>
    <p:sldId id="275" r:id="rId11"/>
    <p:sldId id="285" r:id="rId12"/>
    <p:sldId id="290" r:id="rId13"/>
    <p:sldId id="291" r:id="rId14"/>
    <p:sldId id="276" r:id="rId15"/>
    <p:sldId id="279" r:id="rId16"/>
    <p:sldId id="286" r:id="rId17"/>
    <p:sldId id="292" r:id="rId18"/>
    <p:sldId id="278" r:id="rId19"/>
    <p:sldId id="287" r:id="rId20"/>
    <p:sldId id="262" r:id="rId21"/>
    <p:sldId id="28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altLang="zh-TW" dirty="0" err="1"/>
              <a:t>Hadamard</a:t>
            </a:r>
            <a:r>
              <a:rPr lang="en-US" altLang="zh-TW" dirty="0"/>
              <a:t> matrix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zh-TW" dirty="0" smtClean="0"/>
              <a:t>F05942067 </a:t>
            </a:r>
            <a:r>
              <a:rPr lang="zh-TW" altLang="en-US" dirty="0" smtClean="0"/>
              <a:t>華祥志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30036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Cocycle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Finite group G</a:t>
                </a:r>
              </a:p>
              <a:p>
                <a:r>
                  <a:rPr lang="en-US" altLang="zh-TW" dirty="0" smtClean="0"/>
                  <a:t>Finitely generated abelian group C</a:t>
                </a:r>
              </a:p>
              <a:p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endParaRPr lang="en-US" altLang="zh-TW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zh-TW" altLang="en-US" i="1"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𝑏𝑐</m:t>
                        </m:r>
                      </m:e>
                    </m:d>
                    <m:r>
                      <a:rPr lang="zh-TW" altLang="en-US" i="1"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</m:oMath>
                </a14:m>
                <a:endParaRPr lang="en-US" altLang="zh-TW" b="0" dirty="0" smtClean="0">
                  <a:ea typeface="Cambria Math" panose="02040503050406030204" pitchFamily="18" charset="0"/>
                </a:endParaRPr>
              </a:p>
              <a:p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𝐽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𝜓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US" altLang="zh-TW" i="1" dirty="0" smtClean="0">
                  <a:latin typeface="Cambria Math" panose="02040503050406030204" pitchFamily="18" charset="0"/>
                </a:endParaRPr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744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Cocycle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ℤ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ℤ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ℤ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ℤ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d>
                      <m:dPr>
                        <m:begChr m:val="{"/>
                        <m:endChr m:val="}"/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altLang="zh-TW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d>
                          <m:dPr>
                            <m:begChr m:val="⟨"/>
                            <m:endChr m:val="⟩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sup>
                    </m:sSup>
                  </m:oMath>
                </a14:m>
                <a:endParaRPr lang="en-US" altLang="zh-TW" dirty="0" smtClean="0"/>
              </a:p>
              <a:p>
                <a:r>
                  <a:rPr lang="en-US" altLang="zh-TW" dirty="0" smtClean="0"/>
                  <a:t>Check:  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zh-TW" altLang="en-US" i="1"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zh-TW" altLang="en-US" i="1"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d>
                          <m:dPr>
                            <m:begChr m:val="⟨"/>
                            <m:endChr m:val="⟩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⟨"/>
                            <m:endChr m:val="⟩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d>
                          <m:dPr>
                            <m:begChr m:val="⟨"/>
                            <m:endChr m:val="⟩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⟨"/>
                            <m:endChr m:val="⟩"/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⟨"/>
                            <m:endChr m:val="⟩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d>
                          <m:dPr>
                            <m:begChr m:val="⟨"/>
                            <m:endChr m:val="⟩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⟨"/>
                            <m:endChr m:val="⟩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sup>
                    </m:sSup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4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5587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Cocycle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The set of all </a:t>
                </a:r>
                <a:r>
                  <a:rPr lang="en-US" altLang="zh-TW" dirty="0" err="1" smtClean="0"/>
                  <a:t>cocycles</a:t>
                </a:r>
                <a:r>
                  <a:rPr lang="en-US" altLang="zh-TW" dirty="0" smtClean="0"/>
                  <a:t> with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:r>
                  <a:rPr lang="en-US" altLang="zh-TW" dirty="0"/>
                  <a:t>f</a:t>
                </a:r>
                <a:r>
                  <a:rPr lang="en-US" altLang="zh-TW" dirty="0" smtClean="0"/>
                  <a:t>orms an abelian group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9667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Coboundary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zh-TW" altLang="en-US" dirty="0" smtClean="0"/>
                  <a:t>  </a:t>
                </a:r>
                <a:r>
                  <a:rPr lang="en-US" altLang="zh-TW" dirty="0" smtClean="0"/>
                  <a:t>is a function</a:t>
                </a:r>
              </a:p>
              <a:p>
                <a:r>
                  <a:rPr lang="en-US" altLang="zh-TW" dirty="0" smtClean="0"/>
                  <a:t>Define the </a:t>
                </a:r>
                <a:r>
                  <a:rPr lang="en-US" altLang="zh-TW" dirty="0" err="1" smtClean="0"/>
                  <a:t>coboundary</a:t>
                </a:r>
                <a:r>
                  <a:rPr lang="en-US" altLang="zh-TW" dirty="0" smtClean="0"/>
                  <a:t> 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𝜕𝜑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by</a:t>
                </a:r>
              </a:p>
              <a:p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</a:rPr>
                      <m:t>𝜕𝜑</m:t>
                    </m:r>
                    <m:d>
                      <m:d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𝜑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𝜑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num>
                      <m:den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𝜑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𝑎𝑏</m:t>
                            </m:r>
                          </m:e>
                        </m:d>
                      </m:den>
                    </m:f>
                  </m:oMath>
                </a14:m>
                <a:endParaRPr lang="en-US" altLang="zh-TW" dirty="0" smtClean="0"/>
              </a:p>
              <a:p>
                <a:endParaRPr lang="en-US" altLang="zh-TW" dirty="0" smtClean="0"/>
              </a:p>
              <a:p>
                <a:r>
                  <a:rPr lang="en-US" altLang="zh-TW" dirty="0" smtClean="0"/>
                  <a:t>Every </a:t>
                </a:r>
                <a:r>
                  <a:rPr lang="en-US" altLang="zh-TW" dirty="0" err="1" smtClean="0"/>
                  <a:t>coboundary</a:t>
                </a:r>
                <a:r>
                  <a:rPr lang="en-US" altLang="zh-TW" dirty="0" smtClean="0"/>
                  <a:t> is a </a:t>
                </a:r>
                <a:r>
                  <a:rPr lang="en-US" altLang="zh-TW" dirty="0" err="1" smtClean="0"/>
                  <a:t>cocycle</a:t>
                </a:r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</a:rPr>
                      <m:t>𝜕𝜑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zh-TW" altLang="en-US" i="1">
                        <a:latin typeface="Cambria Math" panose="02040503050406030204" pitchFamily="18" charset="0"/>
                      </a:rPr>
                      <m:t>𝜕𝜑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𝜑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𝜑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𝜑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num>
                      <m:den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𝜑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𝑎𝑏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den>
                    </m:f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𝜕𝜑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𝑏𝑐</m:t>
                        </m:r>
                      </m:e>
                    </m:d>
                    <m:r>
                      <a:rPr lang="zh-TW" altLang="en-US" i="1">
                        <a:latin typeface="Cambria Math" panose="02040503050406030204" pitchFamily="18" charset="0"/>
                      </a:rPr>
                      <m:t>𝜕𝜑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:endParaRPr lang="en-US" altLang="zh-TW" dirty="0"/>
              </a:p>
              <a:p>
                <a:r>
                  <a:rPr lang="en-US" altLang="zh-TW" dirty="0"/>
                  <a:t>The set of all </a:t>
                </a:r>
                <a:r>
                  <a:rPr lang="en-US" altLang="zh-TW" dirty="0" err="1" smtClean="0"/>
                  <a:t>coboundaries</a:t>
                </a:r>
                <a:r>
                  <a:rPr lang="en-US" altLang="zh-TW" dirty="0" smtClean="0"/>
                  <a:t> is a group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endParaRPr lang="en-US" altLang="zh-TW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7575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orthogonality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𝑟𝑜𝑤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𝑟𝑜𝑤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en-US" altLang="zh-TW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zh-TW" alt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sub>
                      <m:sup/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𝜓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𝜓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</m:nary>
                  </m:oMath>
                </a14:m>
                <a:endParaRPr lang="en-US" altLang="zh-TW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zh-TW" alt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TW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sub>
                      <m:sup/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𝜓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𝜓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sSup>
                              <m:sSupPr>
                                <m:ctrlPr>
                                  <a:rPr lang="en-US" altLang="zh-TW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  <m:r>
                              <a:rPr lang="en-US" altLang="zh-TW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</m:nary>
                  </m:oMath>
                </a14:m>
                <a:endParaRPr lang="en-US" altLang="zh-TW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zh-TW" alt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TW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sub>
                      <m:sup/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𝜓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sSup>
                              <m:sSup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𝜓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sSup>
                              <m:sSup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</m:nary>
                  </m:oMath>
                </a14:m>
                <a:endParaRPr lang="en-US" altLang="zh-TW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𝑐</m:t>
                        </m:r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nary>
                      <m:naryPr>
                        <m:chr m:val="∑"/>
                        <m:supHide m:val="on"/>
                        <m:ctrlPr>
                          <a:rPr lang="zh-TW" alt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TW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sub>
                      <m:sup/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𝜓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𝜓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sSup>
                              <m:sSup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</m:nary>
                  </m:oMath>
                </a14:m>
                <a:endParaRPr lang="en-US" altLang="zh-TW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𝑐</m:t>
                        </m:r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nary>
                      <m:naryPr>
                        <m:chr m:val="∑"/>
                        <m:supHide m:val="on"/>
                        <m:ctrlPr>
                          <a:rPr lang="zh-TW" alt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sub>
                      <m:sup/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𝜓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𝜓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sSup>
                              <m:sSup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</m:e>
                    </m:nary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=±</m:t>
                    </m:r>
                    <m:d>
                      <m:dPr>
                        <m:begChr m:val="⟨"/>
                        <m:endChr m:val="⟩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𝑟𝑜𝑤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 1, 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𝑟𝑜𝑤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𝑐</m:t>
                        </m:r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96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0914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Sylvester construction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sSup>
                          <m:sSup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sub>
                    </m:sSub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⊗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⊗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⊗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⊗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altLang="zh-TW" dirty="0" smtClean="0"/>
              </a:p>
              <a:p>
                <a:endParaRPr lang="en-US" altLang="zh-TW" dirty="0"/>
              </a:p>
              <a:p>
                <a:r>
                  <a:rPr lang="en-US" altLang="zh-TW" dirty="0" err="1" smtClean="0"/>
                  <a:t>Cocyclic</a:t>
                </a:r>
                <a:r>
                  <a:rPr lang="en-US" altLang="zh-TW" dirty="0" smtClean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ℤ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ℤ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d>
                      <m:dPr>
                        <m:begChr m:val="{"/>
                        <m:endChr m:val="}"/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d>
                          <m:dPr>
                            <m:begChr m:val="⟨"/>
                            <m:endChr m:val="⟩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sup>
                    </m:sSup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2989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The Williamson construction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US" altLang="zh-TW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TW" alt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⟨"/>
                        <m:endChr m:val="⟩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p>
                          <m:sSup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zh-TW" dirty="0" smtClean="0"/>
                  <a:t>,  </a:t>
                </a:r>
                <a:r>
                  <a:rPr lang="en-US" altLang="zh-TW" dirty="0" err="1" smtClean="0"/>
                  <a:t>circulant</a:t>
                </a:r>
                <a:r>
                  <a:rPr lang="en-US" altLang="zh-TW" dirty="0" smtClean="0"/>
                  <a:t> matrices</a:t>
                </a: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𝑋</m:t>
                    </m:r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𝑌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𝐵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𝐷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𝑛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altLang="zh-TW" dirty="0"/>
              </a:p>
              <a:p>
                <a:r>
                  <a:rPr lang="en-US" altLang="zh-TW" dirty="0" err="1" smtClean="0"/>
                  <a:t>Cocyclic</a:t>
                </a:r>
                <a:r>
                  <a:rPr lang="en-US" altLang="zh-TW" dirty="0" smtClean="0"/>
                  <a:t> with dihedral groups</a:t>
                </a: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b="-32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4240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The Williamson construction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        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𝐵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𝐷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+3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=12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endParaRPr lang="en-US" altLang="zh-TW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2622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Dihedral group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52" t="-710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a: rotation 45</a:t>
                </a:r>
                <a:r>
                  <a:rPr lang="zh-TW" altLang="en-US" dirty="0"/>
                  <a:t>°</a:t>
                </a:r>
                <a:r>
                  <a:rPr lang="en-US" altLang="zh-TW" dirty="0" smtClean="0"/>
                  <a:t>(counterclockwise)</a:t>
                </a:r>
              </a:p>
              <a:p>
                <a:r>
                  <a:rPr lang="en-US" altLang="zh-TW" dirty="0"/>
                  <a:t>b</a:t>
                </a:r>
                <a:r>
                  <a:rPr lang="en-US" altLang="zh-TW" dirty="0" smtClean="0"/>
                  <a:t>: reflection</a:t>
                </a:r>
                <a:endParaRPr lang="en-US" altLang="zh-TW" dirty="0"/>
              </a:p>
              <a:p>
                <a:endParaRPr lang="en-US" altLang="zh-TW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𝑏𝑎</m:t>
                    </m:r>
                  </m:oMath>
                </a14:m>
                <a:endParaRPr lang="en-US" altLang="zh-TW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𝑏𝑎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altLang="zh-TW" i="1" dirty="0" smtClean="0">
                  <a:latin typeface="Cambria Math" panose="02040503050406030204" pitchFamily="18" charset="0"/>
                </a:endParaRPr>
              </a:p>
              <a:p>
                <a:endParaRPr lang="en-US" altLang="zh-TW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 | </m:t>
                        </m:r>
                        <m:sSup>
                          <m:sSup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=1,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𝑏𝑎𝑏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479" t="-96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 descr="Dihedral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371" y="3066689"/>
            <a:ext cx="523875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字方塊 3"/>
              <p:cNvSpPr txBox="1"/>
              <p:nvPr/>
            </p:nvSpPr>
            <p:spPr>
              <a:xfrm>
                <a:off x="5771371" y="2697357"/>
                <a:ext cx="5417389" cy="372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altLang="zh-TW" b="0" dirty="0" smtClean="0"/>
                  <a:t>   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1          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        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       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       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       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      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       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1371" y="2697357"/>
                <a:ext cx="5417389" cy="3724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字方塊 6"/>
              <p:cNvSpPr txBox="1"/>
              <p:nvPr/>
            </p:nvSpPr>
            <p:spPr>
              <a:xfrm>
                <a:off x="5771370" y="4511412"/>
                <a:ext cx="5417389" cy="372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altLang="zh-TW" b="0" dirty="0" smtClean="0"/>
                  <a:t>   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𝑏𝑎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1370" y="4511412"/>
                <a:ext cx="5417389" cy="3724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6707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16x16 </a:t>
            </a:r>
            <a:r>
              <a:rPr lang="en-US" altLang="zh-TW" dirty="0" err="1" smtClean="0"/>
              <a:t>Hadamard</a:t>
            </a:r>
            <a:r>
              <a:rPr lang="en-US" altLang="zh-TW" dirty="0" smtClean="0"/>
              <a:t>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5 equivalent 16x16</a:t>
            </a:r>
            <a:r>
              <a:rPr lang="en-US" altLang="zh-TW" dirty="0"/>
              <a:t> </a:t>
            </a:r>
            <a:r>
              <a:rPr lang="en-US" altLang="zh-TW" dirty="0" err="1" smtClean="0"/>
              <a:t>Hadamard</a:t>
            </a:r>
            <a:r>
              <a:rPr lang="en-US" altLang="zh-TW" dirty="0" smtClean="0"/>
              <a:t> matrices</a:t>
            </a:r>
          </a:p>
          <a:p>
            <a:r>
              <a:rPr lang="en-US" altLang="zh-TW" dirty="0"/>
              <a:t>a</a:t>
            </a:r>
            <a:r>
              <a:rPr lang="en-US" altLang="zh-TW" dirty="0" smtClean="0"/>
              <a:t>ll are </a:t>
            </a:r>
            <a:r>
              <a:rPr lang="en-US" altLang="zh-TW" dirty="0" err="1" smtClean="0"/>
              <a:t>cocyclic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401" y="3038738"/>
            <a:ext cx="1635139" cy="333729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56" y="3037750"/>
            <a:ext cx="1637731" cy="333828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454" y="3037750"/>
            <a:ext cx="1642219" cy="333828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588" y="3037750"/>
            <a:ext cx="1655680" cy="333828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2183" y="3037750"/>
            <a:ext cx="1651143" cy="333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952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Hadamard</a:t>
            </a:r>
            <a:r>
              <a:rPr lang="en-US" altLang="zh-TW" dirty="0"/>
              <a:t> </a:t>
            </a:r>
            <a:r>
              <a:rPr lang="en-US" altLang="zh-TW" dirty="0" smtClean="0"/>
              <a:t>matrix</a:t>
            </a:r>
          </a:p>
          <a:p>
            <a:r>
              <a:rPr lang="en-US" altLang="zh-TW" dirty="0"/>
              <a:t>Jacket </a:t>
            </a:r>
            <a:r>
              <a:rPr lang="en-US" altLang="zh-TW" dirty="0" smtClean="0"/>
              <a:t>matrix</a:t>
            </a:r>
          </a:p>
          <a:p>
            <a:r>
              <a:rPr lang="en-US" altLang="zh-TW" dirty="0" smtClean="0"/>
              <a:t>Group theory</a:t>
            </a:r>
          </a:p>
          <a:p>
            <a:r>
              <a:rPr lang="en-US" altLang="zh-TW" dirty="0" err="1" smtClean="0"/>
              <a:t>Cocycle</a:t>
            </a:r>
            <a:r>
              <a:rPr lang="en-US" altLang="zh-TW" dirty="0" smtClean="0"/>
              <a:t> &amp; </a:t>
            </a:r>
            <a:r>
              <a:rPr lang="en-US" altLang="zh-TW" dirty="0" err="1" smtClean="0"/>
              <a:t>Coboundary</a:t>
            </a:r>
            <a:endParaRPr lang="en-US" altLang="zh-TW" dirty="0" smtClean="0"/>
          </a:p>
          <a:p>
            <a:r>
              <a:rPr lang="en-US" altLang="zh-TW" dirty="0" smtClean="0"/>
              <a:t>Order 12, 16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703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[1]</a:t>
            </a:r>
            <a:r>
              <a:rPr lang="en-US" altLang="zh-TW" dirty="0"/>
              <a:t> </a:t>
            </a:r>
            <a:r>
              <a:rPr lang="en-US" altLang="zh-TW" dirty="0"/>
              <a:t>Chen, Zhu, et al. "Fast </a:t>
            </a:r>
            <a:r>
              <a:rPr lang="en-US" altLang="zh-TW" dirty="0" err="1"/>
              <a:t>cocyclic</a:t>
            </a:r>
            <a:r>
              <a:rPr lang="en-US" altLang="zh-TW" dirty="0"/>
              <a:t> Jacket transform based on DFT." </a:t>
            </a:r>
            <a:r>
              <a:rPr lang="en-US" altLang="zh-TW" i="1" dirty="0"/>
              <a:t>Communications, 2008. ICC'08. IEEE International Conference on</a:t>
            </a:r>
            <a:r>
              <a:rPr lang="en-US" altLang="zh-TW" dirty="0"/>
              <a:t>. IEEE, 2008.</a:t>
            </a:r>
            <a:endParaRPr lang="en-US" altLang="zh-TW" dirty="0" smtClean="0"/>
          </a:p>
          <a:p>
            <a:r>
              <a:rPr lang="en-US" altLang="zh-TW" dirty="0" smtClean="0"/>
              <a:t>[2]</a:t>
            </a:r>
            <a:r>
              <a:rPr lang="en-US" altLang="zh-TW" dirty="0"/>
              <a:t> </a:t>
            </a:r>
            <a:r>
              <a:rPr lang="en-US" altLang="zh-TW" dirty="0" err="1"/>
              <a:t>Álvarez</a:t>
            </a:r>
            <a:r>
              <a:rPr lang="en-US" altLang="zh-TW" dirty="0"/>
              <a:t> Solano, Víctor, et al. "The homological reduction method for computing </a:t>
            </a:r>
            <a:r>
              <a:rPr lang="en-US" altLang="zh-TW" dirty="0" err="1"/>
              <a:t>cocyclic</a:t>
            </a:r>
            <a:r>
              <a:rPr lang="en-US" altLang="zh-TW" dirty="0"/>
              <a:t> </a:t>
            </a:r>
            <a:r>
              <a:rPr lang="en-US" altLang="zh-TW" dirty="0" err="1"/>
              <a:t>Hadamard</a:t>
            </a:r>
            <a:r>
              <a:rPr lang="en-US" altLang="zh-TW" dirty="0"/>
              <a:t> matrices." </a:t>
            </a:r>
            <a:r>
              <a:rPr lang="en-US" altLang="zh-TW" i="1" dirty="0"/>
              <a:t>Journal of Symbolic Computation</a:t>
            </a:r>
            <a:r>
              <a:rPr lang="en-US" altLang="zh-TW" dirty="0"/>
              <a:t> 44.5 (2009): 558-570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[</a:t>
            </a:r>
            <a:r>
              <a:rPr lang="en-US" altLang="zh-TW" dirty="0" smtClean="0"/>
              <a:t>3]</a:t>
            </a:r>
            <a:r>
              <a:rPr lang="en-US" altLang="zh-TW" dirty="0"/>
              <a:t> </a:t>
            </a:r>
            <a:r>
              <a:rPr lang="en-US" altLang="zh-TW" dirty="0"/>
              <a:t>Horton, Jeffrey, Christos </a:t>
            </a:r>
            <a:r>
              <a:rPr lang="en-US" altLang="zh-TW" dirty="0" err="1"/>
              <a:t>Koukouvinos</a:t>
            </a:r>
            <a:r>
              <a:rPr lang="en-US" altLang="zh-TW" dirty="0"/>
              <a:t>, and Jennifer </a:t>
            </a:r>
            <a:r>
              <a:rPr lang="en-US" altLang="zh-TW" dirty="0" err="1"/>
              <a:t>Seberry</a:t>
            </a:r>
            <a:r>
              <a:rPr lang="en-US" altLang="zh-TW" dirty="0"/>
              <a:t>. "A search for </a:t>
            </a:r>
            <a:r>
              <a:rPr lang="en-US" altLang="zh-TW" dirty="0" err="1"/>
              <a:t>Hadamard</a:t>
            </a:r>
            <a:r>
              <a:rPr lang="en-US" altLang="zh-TW" dirty="0"/>
              <a:t> matrices constructed from Williamson matrices." (2002</a:t>
            </a:r>
            <a:r>
              <a:rPr lang="en-US" altLang="zh-TW" dirty="0" smtClean="0"/>
              <a:t>).</a:t>
            </a:r>
          </a:p>
          <a:p>
            <a:r>
              <a:rPr lang="en-US" altLang="zh-TW" dirty="0" smtClean="0"/>
              <a:t>[4] </a:t>
            </a:r>
            <a:r>
              <a:rPr lang="en-US" altLang="zh-TW" dirty="0"/>
              <a:t>Flannery, D. L. "</a:t>
            </a:r>
            <a:r>
              <a:rPr lang="en-US" altLang="zh-TW" dirty="0" err="1"/>
              <a:t>Cocyclic</a:t>
            </a:r>
            <a:r>
              <a:rPr lang="en-US" altLang="zh-TW" dirty="0"/>
              <a:t> </a:t>
            </a:r>
            <a:r>
              <a:rPr lang="en-US" altLang="zh-TW" dirty="0" err="1"/>
              <a:t>Hadamard</a:t>
            </a:r>
            <a:r>
              <a:rPr lang="en-US" altLang="zh-TW" dirty="0"/>
              <a:t> matrices and </a:t>
            </a:r>
            <a:r>
              <a:rPr lang="en-US" altLang="zh-TW" dirty="0" err="1"/>
              <a:t>Hadamard</a:t>
            </a:r>
            <a:r>
              <a:rPr lang="en-US" altLang="zh-TW" dirty="0"/>
              <a:t> groups are equivalent." </a:t>
            </a:r>
            <a:r>
              <a:rPr lang="en-US" altLang="zh-TW" i="1" dirty="0"/>
              <a:t>Journal of Algebra</a:t>
            </a:r>
            <a:r>
              <a:rPr lang="en-US" altLang="zh-TW" dirty="0"/>
              <a:t> 192.2 (1997): 749-779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[5] </a:t>
            </a:r>
            <a:r>
              <a:rPr lang="en-US" altLang="zh-TW" dirty="0" err="1"/>
              <a:t>Baliga</a:t>
            </a:r>
            <a:r>
              <a:rPr lang="en-US" altLang="zh-TW" dirty="0"/>
              <a:t>, A., and K. J. </a:t>
            </a:r>
            <a:r>
              <a:rPr lang="en-US" altLang="zh-TW" dirty="0" err="1"/>
              <a:t>Horadam</a:t>
            </a:r>
            <a:r>
              <a:rPr lang="en-US" altLang="zh-TW" dirty="0"/>
              <a:t>. "</a:t>
            </a:r>
            <a:r>
              <a:rPr lang="en-US" altLang="zh-TW" dirty="0" err="1"/>
              <a:t>Cocyclic</a:t>
            </a:r>
            <a:r>
              <a:rPr lang="en-US" altLang="zh-TW" dirty="0"/>
              <a:t> </a:t>
            </a:r>
            <a:r>
              <a:rPr lang="en-US" altLang="zh-TW" dirty="0" err="1"/>
              <a:t>Hadamard</a:t>
            </a:r>
            <a:r>
              <a:rPr lang="en-US" altLang="zh-TW" dirty="0"/>
              <a:t> matrices over </a:t>
            </a:r>
            <a:r>
              <a:rPr lang="en-US" altLang="zh-TW" dirty="0" err="1"/>
              <a:t>Zt</a:t>
            </a:r>
            <a:r>
              <a:rPr lang="en-US" altLang="zh-TW" dirty="0"/>
              <a:t> x Z~." </a:t>
            </a:r>
            <a:r>
              <a:rPr lang="en-US" altLang="zh-TW" i="1" dirty="0"/>
              <a:t>Australasian Journal of Combinatorics</a:t>
            </a:r>
            <a:r>
              <a:rPr lang="en-US" altLang="zh-TW" dirty="0"/>
              <a:t> 51 (1995): 123-134.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44125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[6] </a:t>
            </a:r>
            <a:r>
              <a:rPr lang="en-US" altLang="zh-TW" dirty="0" err="1"/>
              <a:t>Álvarez</a:t>
            </a:r>
            <a:r>
              <a:rPr lang="en-US" altLang="zh-TW" dirty="0"/>
              <a:t>, Víctor, et al. "An algorithm for computing </a:t>
            </a:r>
            <a:r>
              <a:rPr lang="en-US" altLang="zh-TW" dirty="0" err="1"/>
              <a:t>cocyclic</a:t>
            </a:r>
            <a:r>
              <a:rPr lang="en-US" altLang="zh-TW" dirty="0"/>
              <a:t> matrices developed over some </a:t>
            </a:r>
            <a:r>
              <a:rPr lang="en-US" altLang="zh-TW" dirty="0" err="1"/>
              <a:t>semidirect</a:t>
            </a:r>
            <a:r>
              <a:rPr lang="en-US" altLang="zh-TW" dirty="0"/>
              <a:t> products." </a:t>
            </a:r>
            <a:r>
              <a:rPr lang="en-US" altLang="zh-TW" i="1" dirty="0"/>
              <a:t>International Symposium on Applied Algebra, Algebraic Algorithms, and Error-Correcting Codes</a:t>
            </a:r>
            <a:r>
              <a:rPr lang="en-US" altLang="zh-TW" dirty="0"/>
              <a:t>. Springer, Berlin, Heidelberg, 2001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[7] </a:t>
            </a:r>
            <a:r>
              <a:rPr lang="en-US" altLang="zh-TW" dirty="0" err="1"/>
              <a:t>Horadam</a:t>
            </a:r>
            <a:r>
              <a:rPr lang="en-US" altLang="zh-TW" dirty="0"/>
              <a:t>, Kathy J. "An introduction to </a:t>
            </a:r>
            <a:r>
              <a:rPr lang="en-US" altLang="zh-TW" dirty="0" err="1"/>
              <a:t>cocyclic</a:t>
            </a:r>
            <a:r>
              <a:rPr lang="en-US" altLang="zh-TW" dirty="0"/>
              <a:t> </a:t>
            </a:r>
            <a:r>
              <a:rPr lang="en-US" altLang="zh-TW" dirty="0" err="1"/>
              <a:t>generalised</a:t>
            </a:r>
            <a:r>
              <a:rPr lang="en-US" altLang="zh-TW" dirty="0"/>
              <a:t> </a:t>
            </a:r>
            <a:r>
              <a:rPr lang="en-US" altLang="zh-TW" dirty="0" err="1"/>
              <a:t>Hadamard</a:t>
            </a:r>
            <a:r>
              <a:rPr lang="en-US" altLang="zh-TW" dirty="0"/>
              <a:t> matrices." </a:t>
            </a:r>
            <a:r>
              <a:rPr lang="en-US" altLang="zh-TW" i="1" dirty="0"/>
              <a:t>Discrete applied mathematics</a:t>
            </a:r>
            <a:r>
              <a:rPr lang="en-US" altLang="zh-TW" dirty="0"/>
              <a:t> 102.1-2 (2000): 115-131.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49613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Hadamard</a:t>
            </a:r>
            <a:r>
              <a:rPr lang="en-US" altLang="zh-TW" dirty="0" smtClean="0"/>
              <a:t> matrix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H is a matrix of order n,  n = 4, 8, 12, 16, …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1,−1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𝑛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altLang="zh-TW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 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9464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Equivalence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𝑃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zh-TW" altLang="en-US" dirty="0" smtClean="0"/>
                  <a:t>  </a:t>
                </a:r>
                <a:r>
                  <a:rPr lang="en-US" altLang="zh-TW" dirty="0" smtClean="0"/>
                  <a:t>for some {1, -1} permutation matrix P, Q</a:t>
                </a:r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7887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Jacket matrix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altLang="zh-TW" b="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TW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𝐽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TW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2190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Jacket matrix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f>
                          <m:f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𝐼𝐷𝐹𝑇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zh-TW" altLang="en-US" dirty="0" smtClean="0"/>
                  <a:t>  →  </a:t>
                </a:r>
                <a:r>
                  <a:rPr lang="en-US" altLang="zh-TW" dirty="0" smtClean="0"/>
                  <a:t>Jacket matrix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⨂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9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⨂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endParaRPr lang="en-US" altLang="zh-TW" dirty="0" smtClean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5991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Group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(G, ‧</a:t>
                </a:r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)</a:t>
                </a:r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or (G</a:t>
                </a:r>
                <a:r>
                  <a:rPr lang="en-US" altLang="zh-TW" dirty="0"/>
                  <a:t>, + ) </a:t>
                </a:r>
                <a:r>
                  <a:rPr lang="en-US" altLang="zh-TW" dirty="0" smtClean="0"/>
                  <a:t>is called a group, if</a:t>
                </a: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TW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d>
                      <m:d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⋅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⋅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   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⋅1=1⋅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∃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   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en-US" altLang="zh-TW" dirty="0" smtClean="0"/>
              </a:p>
              <a:p>
                <a:endParaRPr lang="en-US" altLang="zh-TW" dirty="0"/>
              </a:p>
              <a:p>
                <a:r>
                  <a:rPr lang="en-US" altLang="zh-TW" dirty="0"/>
                  <a:t>e</a:t>
                </a:r>
                <a:r>
                  <a:rPr lang="en-US" altLang="zh-TW" dirty="0" smtClean="0"/>
                  <a:t>.g.  </a:t>
                </a:r>
                <a:r>
                  <a:rPr lang="en-US" altLang="zh-TW" dirty="0"/>
                  <a:t>n</a:t>
                </a:r>
                <a:r>
                  <a:rPr lang="en-US" altLang="zh-TW" dirty="0" smtClean="0"/>
                  <a:t>on-zero real numbers, non-singular matrices</a:t>
                </a: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96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6035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Group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Cyclic group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ℤ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altLang="zh-TW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| 0≤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0+0=0,  0+1=1,  1+1=0</m:t>
                    </m:r>
                  </m:oMath>
                </a14:m>
                <a:endParaRPr lang="en-US" altLang="zh-TW" dirty="0"/>
              </a:p>
              <a:p>
                <a:endParaRPr lang="en-US" altLang="zh-TW" dirty="0" smtClean="0"/>
              </a:p>
              <a:p>
                <a:r>
                  <a:rPr lang="en-US" altLang="zh-TW" dirty="0" smtClean="0"/>
                  <a:t>Binary number with bitwise-XOR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dirty="0" smtClean="0"/>
                  <a:t>,  direct product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1682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d>
                              <m:d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0,0</m:t>
                                </m:r>
                              </m:e>
                            </m:d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d>
                              <m:d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d>
                              <m:d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0,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d>
                              <m:d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,0</m:t>
                                </m:r>
                              </m:e>
                            </m:d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d>
                              <m:d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sub>
                            </m:s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d>
                              <m:d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sub>
                            </m:s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d>
                              <m:d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,0</m:t>
                                </m:r>
                              </m:e>
                            </m:d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sub>
                            </m:s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d>
                              <m:d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9</m:t>
                                </m:r>
                              </m:sub>
                            </m:s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d>
                              <m:d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</m:eqArr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d>
                          <m:dPr>
                            <m:begChr m:val="⟨"/>
                            <m:endChr m:val="⟩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sup>
                    </m:sSup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5,6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d>
                          <m:dPr>
                            <m:begChr m:val="⟨"/>
                            <m:endChr m:val="⟩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sub>
                            </m:sSub>
                          </m:e>
                        </m:d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d>
                          <m:dPr>
                            <m:begChr m:val="⟨"/>
                            <m:endChr m:val="⟩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,1</m:t>
                                </m:r>
                              </m:e>
                            </m:d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d>
                              <m:d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</m:d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1+2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4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990442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715</TotalTime>
  <Words>241</Words>
  <Application>Microsoft Office PowerPoint</Application>
  <PresentationFormat>寬螢幕</PresentationFormat>
  <Paragraphs>118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7" baseType="lpstr">
      <vt:lpstr>微軟正黑體</vt:lpstr>
      <vt:lpstr>Arial</vt:lpstr>
      <vt:lpstr>Cambria Math</vt:lpstr>
      <vt:lpstr>Century Gothic</vt:lpstr>
      <vt:lpstr>Wingdings 3</vt:lpstr>
      <vt:lpstr>絲縷</vt:lpstr>
      <vt:lpstr>Hadamard matrix</vt:lpstr>
      <vt:lpstr>Outline</vt:lpstr>
      <vt:lpstr>Hadamard matrix</vt:lpstr>
      <vt:lpstr>Equivalence</vt:lpstr>
      <vt:lpstr>Jacket matrix</vt:lpstr>
      <vt:lpstr>Jacket matrix</vt:lpstr>
      <vt:lpstr>Group</vt:lpstr>
      <vt:lpstr>Group</vt:lpstr>
      <vt:lpstr>Z_3×Z_3</vt:lpstr>
      <vt:lpstr>Cocycle</vt:lpstr>
      <vt:lpstr>Cocycle</vt:lpstr>
      <vt:lpstr>Cocycle</vt:lpstr>
      <vt:lpstr>Coboundary</vt:lpstr>
      <vt:lpstr>orthogonality</vt:lpstr>
      <vt:lpstr>Sylvester construction</vt:lpstr>
      <vt:lpstr>The Williamson construction</vt:lpstr>
      <vt:lpstr>The Williamson construction</vt:lpstr>
      <vt:lpstr>Dihedral group D_2n</vt:lpstr>
      <vt:lpstr>16x16 Hadamard matrix</vt:lpstr>
      <vt:lpstr>Reference</vt:lpstr>
      <vt:lpstr>Reference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Markov Decision Process</dc:title>
  <dc:creator>User</dc:creator>
  <cp:lastModifiedBy>User</cp:lastModifiedBy>
  <cp:revision>72</cp:revision>
  <dcterms:created xsi:type="dcterms:W3CDTF">2018-05-30T18:00:47Z</dcterms:created>
  <dcterms:modified xsi:type="dcterms:W3CDTF">2018-10-05T00:53:11Z</dcterms:modified>
</cp:coreProperties>
</file>