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5" r:id="rId6"/>
    <p:sldId id="260" r:id="rId7"/>
    <p:sldId id="266" r:id="rId8"/>
    <p:sldId id="263" r:id="rId9"/>
    <p:sldId id="264" r:id="rId10"/>
    <p:sldId id="267" r:id="rId11"/>
    <p:sldId id="262" r:id="rId1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3508" autoAdjust="0"/>
  </p:normalViewPr>
  <p:slideViewPr>
    <p:cSldViewPr snapToGrid="0">
      <p:cViewPr varScale="1">
        <p:scale>
          <a:sx n="96" d="100"/>
          <a:sy n="96" d="100"/>
        </p:scale>
        <p:origin x="10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0C93D-D3F1-4354-B312-EEBFE8C3900D}" type="datetimeFigureOut">
              <a:rPr lang="zh-TW" altLang="en-US" smtClean="0"/>
              <a:t>2019/2/15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2C168-DD39-41C4-A4F8-62D7B9BB29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4541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https://technews.tw/2018/03/05/apple-patent-truedepth-remote-input/</a:t>
            </a:r>
          </a:p>
          <a:p>
            <a:r>
              <a:rPr lang="en-US" altLang="zh-TW" dirty="0" smtClean="0"/>
              <a:t>https://agirls.aotter.net/post/50298</a:t>
            </a:r>
          </a:p>
          <a:p>
            <a:r>
              <a:rPr lang="en-US" altLang="zh-TW" dirty="0" smtClean="0"/>
              <a:t>https://www.techbang.com/posts/15068-google-wants-to-develop-vehicles-with-gesture-control-sliding-his-hand-it-is-possible-to-switch-radio-stations-lifting-windows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C168-DD39-41C4-A4F8-62D7B9BB2965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725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https://20bn.com/datasets/jester</a:t>
            </a:r>
          </a:p>
          <a:p>
            <a:r>
              <a:rPr lang="en-US" altLang="zh-TW" dirty="0" smtClean="0"/>
              <a:t>A Low Power, Fully Event-Based Gesture Recognition System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C168-DD39-41C4-A4F8-62D7B9BB2965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3476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https://research.nvidia.com/sites/default/files/pubs/2015-06_Hand-Gesture-Recognition/CVPRW2015-3DCNN.pdf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C168-DD39-41C4-A4F8-62D7B9BB2965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5153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https://research.nvidia.com/sites/default/files/pubs/2015-06_Hand-Gesture-Recognition/CVPRW2015-3DCNN.pdf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C168-DD39-41C4-A4F8-62D7B9BB2965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4818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https://research.nvidia.com/sites/default/files/pubs/2015-06_Hand-Gesture-Recognition/CVPRW2015-3DCNN.pdf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C168-DD39-41C4-A4F8-62D7B9BB2965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9165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有些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的识别依赖单张图像就够，有些则必须依赖运动和时间特征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多张相邻帧的光流，对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motion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特征进行表示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C168-DD39-41C4-A4F8-62D7B9BB2965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0942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https://slideplayer.com/slide/5034827/16/images/5/What+is+Optical+Flow+Optical+Flow.jpg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C168-DD39-41C4-A4F8-62D7B9BB2965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8041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https://slideplayer.com/slide/5034827/16/images/5/What+is+Optical+Flow+Optical+Flow.jpg</a:t>
            </a:r>
          </a:p>
          <a:p>
            <a:r>
              <a:rPr lang="en-US" altLang="zh-TW" dirty="0" smtClean="0"/>
              <a:t>CVPR </a:t>
            </a:r>
            <a:r>
              <a:rPr lang="en-US" altLang="zh-TW" dirty="0" err="1" smtClean="0"/>
              <a:t>deepmind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C168-DD39-41C4-A4F8-62D7B9BB2965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278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https://www.youtube.com/watch?v=vd0czNKL1DE&amp;feature=youtu.be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C168-DD39-41C4-A4F8-62D7B9BB2965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2788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080E4CD-980E-43FE-BDF8-778586BA61C2}" type="datetimeFigureOut">
              <a:rPr lang="zh-TW" altLang="en-US" smtClean="0"/>
              <a:t>2019/2/15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D7B8-2A02-4324-A8B0-477D19798AE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517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E4CD-980E-43FE-BDF8-778586BA61C2}" type="datetimeFigureOut">
              <a:rPr lang="zh-TW" altLang="en-US" smtClean="0"/>
              <a:t>2019/2/15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D7B8-2A02-4324-A8B0-477D19798A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5841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E4CD-980E-43FE-BDF8-778586BA61C2}" type="datetimeFigureOut">
              <a:rPr lang="zh-TW" altLang="en-US" smtClean="0"/>
              <a:t>2019/2/15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D7B8-2A02-4324-A8B0-477D19798AE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566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E4CD-980E-43FE-BDF8-778586BA61C2}" type="datetimeFigureOut">
              <a:rPr lang="zh-TW" altLang="en-US" smtClean="0"/>
              <a:t>2019/2/15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D7B8-2A02-4324-A8B0-477D19798A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1270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E4CD-980E-43FE-BDF8-778586BA61C2}" type="datetimeFigureOut">
              <a:rPr lang="zh-TW" altLang="en-US" smtClean="0"/>
              <a:t>2019/2/15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D7B8-2A02-4324-A8B0-477D19798AE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392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E4CD-980E-43FE-BDF8-778586BA61C2}" type="datetimeFigureOut">
              <a:rPr lang="zh-TW" altLang="en-US" smtClean="0"/>
              <a:t>2019/2/15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D7B8-2A02-4324-A8B0-477D19798A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4415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E4CD-980E-43FE-BDF8-778586BA61C2}" type="datetimeFigureOut">
              <a:rPr lang="zh-TW" altLang="en-US" smtClean="0"/>
              <a:t>2019/2/15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D7B8-2A02-4324-A8B0-477D19798A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0203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E4CD-980E-43FE-BDF8-778586BA61C2}" type="datetimeFigureOut">
              <a:rPr lang="zh-TW" altLang="en-US" smtClean="0"/>
              <a:t>2019/2/15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D7B8-2A02-4324-A8B0-477D19798A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6927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E4CD-980E-43FE-BDF8-778586BA61C2}" type="datetimeFigureOut">
              <a:rPr lang="zh-TW" altLang="en-US" smtClean="0"/>
              <a:t>2019/2/15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D7B8-2A02-4324-A8B0-477D19798A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8282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E4CD-980E-43FE-BDF8-778586BA61C2}" type="datetimeFigureOut">
              <a:rPr lang="zh-TW" altLang="en-US" smtClean="0"/>
              <a:t>2019/2/15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D7B8-2A02-4324-A8B0-477D19798A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4902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E4CD-980E-43FE-BDF8-778586BA61C2}" type="datetimeFigureOut">
              <a:rPr lang="zh-TW" altLang="en-US" smtClean="0"/>
              <a:t>2019/2/15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D7B8-2A02-4324-A8B0-477D19798AE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895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080E4CD-980E-43FE-BDF8-778586BA61C2}" type="datetimeFigureOut">
              <a:rPr lang="zh-TW" altLang="en-US" smtClean="0"/>
              <a:t>2019/2/15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EA7D7B8-2A02-4324-A8B0-477D19798AE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03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mp"/><Relationship Id="rId4" Type="http://schemas.openxmlformats.org/officeDocument/2006/relationships/image" Target="../media/image3.tm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9.gif"/><Relationship Id="rId3" Type="http://schemas.microsoft.com/office/2007/relationships/media" Target="../media/media2.mp4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8.g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11" Type="http://schemas.openxmlformats.org/officeDocument/2006/relationships/image" Target="../media/image7.png"/><Relationship Id="rId5" Type="http://schemas.microsoft.com/office/2007/relationships/media" Target="../media/media3.mp4"/><Relationship Id="rId15" Type="http://schemas.openxmlformats.org/officeDocument/2006/relationships/image" Target="../media/image11.gif"/><Relationship Id="rId10" Type="http://schemas.openxmlformats.org/officeDocument/2006/relationships/image" Target="../media/image6.png"/><Relationship Id="rId4" Type="http://schemas.openxmlformats.org/officeDocument/2006/relationships/video" Target="../media/media2.mp4"/><Relationship Id="rId9" Type="http://schemas.openxmlformats.org/officeDocument/2006/relationships/image" Target="../media/image5.png"/><Relationship Id="rId1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tmp"/><Relationship Id="rId4" Type="http://schemas.openxmlformats.org/officeDocument/2006/relationships/image" Target="../media/image17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Hand Gesture </a:t>
            </a:r>
            <a:r>
              <a:rPr lang="en-US" altLang="zh-TW" dirty="0" smtClean="0"/>
              <a:t>Recognition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Speaker: </a:t>
            </a:r>
            <a:r>
              <a:rPr lang="zh-TW" altLang="en-US" dirty="0" smtClean="0"/>
              <a:t>李奕承</a:t>
            </a:r>
            <a:endParaRPr lang="en-US" altLang="zh-TW" dirty="0" smtClean="0"/>
          </a:p>
          <a:p>
            <a:r>
              <a:rPr lang="en-US" altLang="zh-TW" dirty="0" smtClean="0"/>
              <a:t>Date:2019/2/15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66067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2.Related work in model selection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/>
          <a:lstStyle/>
          <a:p>
            <a:r>
              <a:rPr lang="en-US" altLang="zh-TW" dirty="0" smtClean="0"/>
              <a:t>(d) Quo Vadis, Action Recognition? A New Model and the Kinetics Dataset (CVPR 2017)</a:t>
            </a:r>
          </a:p>
        </p:txBody>
      </p:sp>
      <p:pic>
        <p:nvPicPr>
          <p:cNvPr id="8" name="圖片 7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8910"/>
            <a:ext cx="12192000" cy="380727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510095" y="6488668"/>
            <a:ext cx="3681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https://arxiv.org/pdf/1705.07750.pdf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89621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Thank you !!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768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1. Introduction</a:t>
            </a:r>
          </a:p>
          <a:p>
            <a:r>
              <a:rPr lang="en-US" altLang="zh-TW" dirty="0" smtClean="0"/>
              <a:t>2. Related work in model selection</a:t>
            </a:r>
          </a:p>
          <a:p>
            <a:r>
              <a:rPr lang="en-US" altLang="zh-TW" dirty="0" smtClean="0"/>
              <a:t>3. Collect data and do some </a:t>
            </a:r>
            <a:r>
              <a:rPr lang="en-US" altLang="zh-TW" dirty="0"/>
              <a:t>e</a:t>
            </a:r>
            <a:r>
              <a:rPr lang="en-US" altLang="zh-TW" dirty="0" smtClean="0"/>
              <a:t>xperiment</a:t>
            </a:r>
          </a:p>
          <a:p>
            <a:r>
              <a:rPr lang="en-US" altLang="zh-TW" dirty="0" smtClean="0"/>
              <a:t>4. Our proposed model</a:t>
            </a:r>
          </a:p>
          <a:p>
            <a:r>
              <a:rPr lang="en-US" altLang="zh-TW" dirty="0" smtClean="0"/>
              <a:t>5. Reference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0162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1.Introduction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1. Remote input in Apple's notebook through </a:t>
            </a:r>
            <a:r>
              <a:rPr lang="en-US" altLang="zh-TW" dirty="0" err="1" smtClean="0"/>
              <a:t>TrueDepth</a:t>
            </a:r>
            <a:r>
              <a:rPr lang="en-US" altLang="zh-TW" dirty="0" smtClean="0"/>
              <a:t> </a:t>
            </a:r>
            <a:r>
              <a:rPr lang="en-US" altLang="zh-TW" dirty="0"/>
              <a:t>camera </a:t>
            </a:r>
            <a:r>
              <a:rPr lang="en-US" altLang="zh-TW" dirty="0" smtClean="0"/>
              <a:t>system</a:t>
            </a:r>
          </a:p>
          <a:p>
            <a:r>
              <a:rPr lang="en-US" altLang="zh-TW" dirty="0" smtClean="0"/>
              <a:t>2. Touch-free Car control </a:t>
            </a:r>
          </a:p>
          <a:p>
            <a:r>
              <a:rPr lang="en-US" altLang="zh-TW" dirty="0" smtClean="0"/>
              <a:t>3. Selfie hand gesture </a:t>
            </a:r>
            <a:r>
              <a:rPr lang="en-US" altLang="zh-TW" dirty="0"/>
              <a:t>on the Sony </a:t>
            </a:r>
            <a:r>
              <a:rPr lang="en-US" altLang="zh-TW" dirty="0" err="1"/>
              <a:t>Xperia</a:t>
            </a:r>
            <a:r>
              <a:rPr lang="en-US" altLang="zh-TW" dirty="0"/>
              <a:t> XA Ultra</a:t>
            </a:r>
            <a:endParaRPr lang="zh-TW" altLang="en-US" dirty="0"/>
          </a:p>
        </p:txBody>
      </p:sp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55" y="4246323"/>
            <a:ext cx="3408886" cy="1808108"/>
          </a:xfrm>
          <a:prstGeom prst="rect">
            <a:avLst/>
          </a:prstGeom>
        </p:spPr>
      </p:pic>
      <p:pic>
        <p:nvPicPr>
          <p:cNvPr id="5" name="圖片 4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291" y="4246323"/>
            <a:ext cx="2519971" cy="1689111"/>
          </a:xfrm>
          <a:prstGeom prst="rect">
            <a:avLst/>
          </a:prstGeom>
        </p:spPr>
      </p:pic>
      <p:pic>
        <p:nvPicPr>
          <p:cNvPr id="6" name="圖片 5" descr="畫面剪輯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713" y="3306871"/>
            <a:ext cx="2136655" cy="313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554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2.Related dataset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en-US" altLang="zh-TW" dirty="0"/>
              <a:t> The 20BN-jester Dataset </a:t>
            </a:r>
            <a:r>
              <a:rPr lang="en-US" altLang="zh-TW" dirty="0" smtClean="0"/>
              <a:t>V1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2. IBM </a:t>
            </a:r>
            <a:r>
              <a:rPr lang="en-US" altLang="zh-TW" dirty="0"/>
              <a:t>DVS128 Gesture </a:t>
            </a:r>
            <a:r>
              <a:rPr lang="en-US" altLang="zh-TW" dirty="0" smtClean="0"/>
              <a:t>Dataset (</a:t>
            </a:r>
            <a:r>
              <a:rPr lang="en-US" altLang="zh-TW" dirty="0"/>
              <a:t>CVPR </a:t>
            </a:r>
            <a:r>
              <a:rPr lang="en-US" altLang="zh-TW" dirty="0" smtClean="0"/>
              <a:t>2017)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large_3fb06ec6d9ae09c6eec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34448" y="2715705"/>
            <a:ext cx="2314359" cy="1301827"/>
          </a:xfrm>
          <a:prstGeom prst="rect">
            <a:avLst/>
          </a:prstGeom>
        </p:spPr>
      </p:pic>
      <p:pic>
        <p:nvPicPr>
          <p:cNvPr id="5" name="large_5179de980e00cbeadea5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339781" y="2706896"/>
            <a:ext cx="2455083" cy="1380984"/>
          </a:xfrm>
          <a:prstGeom prst="rect">
            <a:avLst/>
          </a:prstGeom>
        </p:spPr>
      </p:pic>
      <p:pic>
        <p:nvPicPr>
          <p:cNvPr id="6" name="large_89535878874e309a05ec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382714" y="2719040"/>
            <a:ext cx="2423160" cy="136302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361" y="4638551"/>
            <a:ext cx="2153158" cy="215315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519" y="4638551"/>
            <a:ext cx="2121133" cy="2121133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522" y="4630415"/>
            <a:ext cx="2123661" cy="212366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053" y="4630415"/>
            <a:ext cx="2133599" cy="213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4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2.Related work in model selection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/>
          <a:lstStyle/>
          <a:p>
            <a:r>
              <a:rPr lang="en-US" altLang="zh-TW" dirty="0" smtClean="0"/>
              <a:t>(a) </a:t>
            </a:r>
            <a:r>
              <a:rPr lang="en-US" altLang="zh-TW" dirty="0"/>
              <a:t>Sequence to Sequence - Video to </a:t>
            </a:r>
            <a:r>
              <a:rPr lang="en-US" altLang="zh-TW" dirty="0" smtClean="0"/>
              <a:t>Text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sz="1600" dirty="0" smtClean="0"/>
              <a:t>Jeff Donahue(2015 CVPR)</a:t>
            </a:r>
            <a:endParaRPr lang="zh-TW" altLang="en-US" sz="1600" dirty="0"/>
          </a:p>
        </p:txBody>
      </p:sp>
      <p:pic>
        <p:nvPicPr>
          <p:cNvPr id="4" name="圖片 3" descr="畫面剪輯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"/>
          <a:stretch/>
        </p:blipFill>
        <p:spPr>
          <a:xfrm>
            <a:off x="1513232" y="2705713"/>
            <a:ext cx="8704193" cy="382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80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2.Related work in model selection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(b) Hand Gesture Recognition with 3D Convolutional Neural Networks</a:t>
            </a:r>
          </a:p>
          <a:p>
            <a:pPr marL="0" indent="0">
              <a:buNone/>
            </a:pPr>
            <a:r>
              <a:rPr lang="en-US" altLang="zh-TW" sz="1600" dirty="0" err="1" smtClean="0"/>
              <a:t>Pavlo</a:t>
            </a:r>
            <a:r>
              <a:rPr lang="en-US" altLang="zh-TW" sz="1600" dirty="0" smtClean="0"/>
              <a:t> </a:t>
            </a:r>
            <a:r>
              <a:rPr lang="en-US" altLang="zh-TW" sz="1600" dirty="0" err="1" smtClean="0"/>
              <a:t>Molchanov</a:t>
            </a:r>
            <a:r>
              <a:rPr lang="en-US" altLang="zh-TW" sz="1600" dirty="0" smtClean="0"/>
              <a:t>, </a:t>
            </a:r>
            <a:r>
              <a:rPr lang="en-US" altLang="zh-TW" sz="1600" dirty="0" err="1" smtClean="0"/>
              <a:t>Shalini</a:t>
            </a:r>
            <a:r>
              <a:rPr lang="en-US" altLang="zh-TW" sz="1600" dirty="0" smtClean="0"/>
              <a:t> Gupta, </a:t>
            </a:r>
            <a:r>
              <a:rPr lang="en-US" altLang="zh-TW" sz="1600" dirty="0" err="1" smtClean="0"/>
              <a:t>Kihwan</a:t>
            </a:r>
            <a:r>
              <a:rPr lang="en-US" altLang="zh-TW" sz="1600" dirty="0" smtClean="0"/>
              <a:t> Kim, and Jan </a:t>
            </a:r>
            <a:r>
              <a:rPr lang="en-US" altLang="zh-TW" sz="1600" dirty="0" err="1" smtClean="0"/>
              <a:t>Kautz</a:t>
            </a:r>
            <a:r>
              <a:rPr lang="en-US" altLang="zh-TW" sz="1600" dirty="0" smtClean="0"/>
              <a:t> NVIDIA, Santa Clara, California, USA (2015 CVPR)</a:t>
            </a:r>
            <a:endParaRPr lang="zh-TW" altLang="en-US" sz="1600" dirty="0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3" r="3886"/>
          <a:stretch/>
        </p:blipFill>
        <p:spPr>
          <a:xfrm>
            <a:off x="149088" y="3110628"/>
            <a:ext cx="11917775" cy="176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6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2.Related work in model selection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(b) Hand Gesture Recognition with 3D Convolutional Neural Networks</a:t>
            </a:r>
          </a:p>
          <a:p>
            <a:pPr marL="0" indent="0">
              <a:buNone/>
            </a:pPr>
            <a:r>
              <a:rPr lang="en-US" altLang="zh-TW" sz="1600" dirty="0" err="1" smtClean="0"/>
              <a:t>Pavlo</a:t>
            </a:r>
            <a:r>
              <a:rPr lang="en-US" altLang="zh-TW" sz="1600" dirty="0" smtClean="0"/>
              <a:t> </a:t>
            </a:r>
            <a:r>
              <a:rPr lang="en-US" altLang="zh-TW" sz="1600" dirty="0" err="1" smtClean="0"/>
              <a:t>Molchanov</a:t>
            </a:r>
            <a:r>
              <a:rPr lang="en-US" altLang="zh-TW" sz="1600" dirty="0" smtClean="0"/>
              <a:t>, </a:t>
            </a:r>
            <a:r>
              <a:rPr lang="en-US" altLang="zh-TW" sz="1600" dirty="0" err="1" smtClean="0"/>
              <a:t>Shalini</a:t>
            </a:r>
            <a:r>
              <a:rPr lang="en-US" altLang="zh-TW" sz="1600" dirty="0" smtClean="0"/>
              <a:t> Gupta, </a:t>
            </a:r>
            <a:r>
              <a:rPr lang="en-US" altLang="zh-TW" sz="1600" dirty="0" err="1" smtClean="0"/>
              <a:t>Kihwan</a:t>
            </a:r>
            <a:r>
              <a:rPr lang="en-US" altLang="zh-TW" sz="1600" dirty="0" smtClean="0"/>
              <a:t> Kim, and Jan </a:t>
            </a:r>
            <a:r>
              <a:rPr lang="en-US" altLang="zh-TW" sz="1600" dirty="0" err="1" smtClean="0"/>
              <a:t>Kautz</a:t>
            </a:r>
            <a:r>
              <a:rPr lang="en-US" altLang="zh-TW" sz="1600" dirty="0" smtClean="0"/>
              <a:t> NVIDIA, Santa Clara, California, USA (2015 CVPR)</a:t>
            </a:r>
            <a:endParaRPr lang="zh-TW" altLang="en-US" sz="1600" dirty="0"/>
          </a:p>
        </p:txBody>
      </p:sp>
      <p:pic>
        <p:nvPicPr>
          <p:cNvPr id="6" name="圖片 5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972" y="3117358"/>
            <a:ext cx="8651481" cy="365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48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2.Related work in model selection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/>
          <a:lstStyle/>
          <a:p>
            <a:r>
              <a:rPr lang="en-US" altLang="zh-TW" dirty="0" smtClean="0"/>
              <a:t>(c) </a:t>
            </a:r>
            <a:r>
              <a:rPr lang="en-US" altLang="zh-TW" dirty="0"/>
              <a:t>Convolutional Two-Stream Network Fusion for Video Action Recognition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sz="1600" dirty="0" smtClean="0"/>
              <a:t>Christoph </a:t>
            </a:r>
            <a:r>
              <a:rPr lang="en-US" altLang="zh-TW" sz="1600" dirty="0" err="1" smtClean="0"/>
              <a:t>Feichtenhofer</a:t>
            </a:r>
            <a:r>
              <a:rPr lang="en-US" altLang="zh-TW" sz="1600" dirty="0" smtClean="0"/>
              <a:t>, Axel </a:t>
            </a:r>
            <a:r>
              <a:rPr lang="en-US" altLang="zh-TW" sz="1600" dirty="0" err="1" smtClean="0"/>
              <a:t>Pinz</a:t>
            </a:r>
            <a:r>
              <a:rPr lang="en-US" altLang="zh-TW" sz="1600" dirty="0" smtClean="0"/>
              <a:t>, and Andrew Zisserman(2016 CVPR)</a:t>
            </a:r>
            <a:endParaRPr lang="zh-TW" altLang="en-US" sz="1600" dirty="0"/>
          </a:p>
        </p:txBody>
      </p:sp>
      <p:pic>
        <p:nvPicPr>
          <p:cNvPr id="2052" name="Picture 4" descr="ãtwo stream 3d cnnã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4" y="2758219"/>
            <a:ext cx="9753063" cy="369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63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2.Related work in model selection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/>
          <a:lstStyle/>
          <a:p>
            <a:r>
              <a:rPr lang="en-US" altLang="zh-TW" dirty="0" smtClean="0"/>
              <a:t>(c) </a:t>
            </a:r>
            <a:r>
              <a:rPr lang="en-US" altLang="zh-TW" dirty="0"/>
              <a:t>Convolutional Two-Stream Network Fusion for Video Action Recognition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sz="2400" dirty="0" smtClean="0"/>
              <a:t>What is Optical flow?</a:t>
            </a:r>
            <a:endParaRPr lang="zh-TW" altLang="en-US" sz="2400" dirty="0"/>
          </a:p>
        </p:txBody>
      </p:sp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121" y="2633625"/>
            <a:ext cx="8182732" cy="1795045"/>
          </a:xfrm>
          <a:prstGeom prst="rect">
            <a:avLst/>
          </a:prstGeom>
        </p:spPr>
      </p:pic>
      <p:pic>
        <p:nvPicPr>
          <p:cNvPr id="6" name="圖片 5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19" y="4388916"/>
            <a:ext cx="6096851" cy="2238687"/>
          </a:xfrm>
          <a:prstGeom prst="rect">
            <a:avLst/>
          </a:prstGeom>
        </p:spPr>
      </p:pic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796" y="5305511"/>
            <a:ext cx="2286319" cy="50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31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積分">
  <a:themeElements>
    <a:clrScheme name="積分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積分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積分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823</TotalTime>
  <Words>356</Words>
  <Application>Microsoft Office PowerPoint</Application>
  <PresentationFormat>寬螢幕</PresentationFormat>
  <Paragraphs>61</Paragraphs>
  <Slides>11</Slides>
  <Notes>9</Notes>
  <HiddenSlides>0</HiddenSlides>
  <MMClips>3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9" baseType="lpstr">
      <vt:lpstr>等线</vt:lpstr>
      <vt:lpstr>微軟正黑體</vt:lpstr>
      <vt:lpstr>新細明體</vt:lpstr>
      <vt:lpstr>Calibri</vt:lpstr>
      <vt:lpstr>Tw Cen MT</vt:lpstr>
      <vt:lpstr>Tw Cen MT Condensed</vt:lpstr>
      <vt:lpstr>Wingdings 3</vt:lpstr>
      <vt:lpstr>積分</vt:lpstr>
      <vt:lpstr>Hand Gesture Recognition</vt:lpstr>
      <vt:lpstr>Outline</vt:lpstr>
      <vt:lpstr>1.Introduction</vt:lpstr>
      <vt:lpstr>2.Related dataset</vt:lpstr>
      <vt:lpstr>2.Related work in model selection</vt:lpstr>
      <vt:lpstr>2.Related work in model selection</vt:lpstr>
      <vt:lpstr>2.Related work in model selection</vt:lpstr>
      <vt:lpstr>2.Related work in model selection</vt:lpstr>
      <vt:lpstr>2.Related work in model selection</vt:lpstr>
      <vt:lpstr>2.Related work in model selection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 Gesture Recognition</dc:title>
  <dc:creator>Windows 使用者</dc:creator>
  <cp:lastModifiedBy>Windows 使用者</cp:lastModifiedBy>
  <cp:revision>25</cp:revision>
  <dcterms:created xsi:type="dcterms:W3CDTF">2019-02-14T09:53:12Z</dcterms:created>
  <dcterms:modified xsi:type="dcterms:W3CDTF">2019-02-15T02:03:59Z</dcterms:modified>
</cp:coreProperties>
</file>