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4" r:id="rId13"/>
    <p:sldId id="282" r:id="rId14"/>
    <p:sldId id="268" r:id="rId15"/>
    <p:sldId id="273" r:id="rId16"/>
    <p:sldId id="269" r:id="rId17"/>
    <p:sldId id="270" r:id="rId18"/>
    <p:sldId id="271" r:id="rId19"/>
    <p:sldId id="274" r:id="rId20"/>
    <p:sldId id="272" r:id="rId21"/>
    <p:sldId id="275" r:id="rId22"/>
    <p:sldId id="276" r:id="rId23"/>
    <p:sldId id="278" r:id="rId24"/>
    <p:sldId id="277" r:id="rId25"/>
    <p:sldId id="279" r:id="rId26"/>
    <p:sldId id="280" r:id="rId27"/>
    <p:sldId id="283" r:id="rId28"/>
    <p:sldId id="28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" y="-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Integer transform and Triangular matrix scheme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Presenter </a:t>
            </a:r>
            <a:r>
              <a:rPr lang="en-US" altLang="zh-TW" sz="2400" dirty="0" smtClean="0"/>
              <a:t>: </a:t>
            </a:r>
            <a:r>
              <a:rPr lang="en-US" altLang="zh-TW" sz="2400" dirty="0" err="1" smtClean="0"/>
              <a:t>Shiang</a:t>
            </a:r>
            <a:r>
              <a:rPr lang="en-US" altLang="zh-TW" sz="2400" dirty="0" err="1"/>
              <a:t>-</a:t>
            </a:r>
            <a:r>
              <a:rPr lang="en-US" altLang="zh-TW" sz="2400" dirty="0" err="1" smtClean="0"/>
              <a:t>Chih</a:t>
            </a:r>
            <a:r>
              <a:rPr lang="en-US" altLang="zh-TW" sz="2400" dirty="0" smtClean="0"/>
              <a:t> Hua</a:t>
            </a:r>
            <a:endParaRPr lang="en-US" altLang="zh-TW" sz="2400" dirty="0"/>
          </a:p>
          <a:p>
            <a:r>
              <a:rPr lang="en-US" altLang="zh-TW" sz="2400" dirty="0"/>
              <a:t>Advisor : Prof. Jian-</a:t>
            </a:r>
            <a:r>
              <a:rPr lang="en-US" altLang="zh-TW" sz="2400" dirty="0" err="1"/>
              <a:t>jiun</a:t>
            </a:r>
            <a:r>
              <a:rPr lang="en-US" altLang="zh-TW" sz="2400" dirty="0"/>
              <a:t> Ding</a:t>
            </a:r>
          </a:p>
        </p:txBody>
      </p:sp>
    </p:spTree>
    <p:extLst>
      <p:ext uri="{BB962C8B-B14F-4D97-AF65-F5344CB8AC3E}">
        <p14:creationId xmlns:p14="http://schemas.microsoft.com/office/powerpoint/2010/main" val="375734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Truncation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endParaRPr lang="en-US" altLang="zh-TW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𝑚𝑎𝑥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2000" dirty="0" smtClean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214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5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Truncation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fName>
                      <m:e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𝐴𝐵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fName>
                      <m:e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d>
                                      <m:dPr>
                                        <m:ctrlPr>
                                          <a:rPr lang="en-US" altLang="zh-TW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𝐵</m:t>
                                        </m:r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en-US" altLang="zh-TW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fName>
                        <m:e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  <m:d>
                                        <m:dPr>
                                          <m:ctrlP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𝐵𝑒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func>
                        <m:func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fName>
                        <m:e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6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Truncation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𝑑𝑒𝑡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23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32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zh-TW" sz="2000" i="1">
                                      <a:latin typeface="Cambria Math" panose="02040503050406030204" pitchFamily="18" charset="0"/>
                                    </a:rPr>
                                    <m:t>33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sub>
                    </m:sSub>
                    <m:r>
                      <a:rPr lang="en-US" altLang="zh-TW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sSub>
                      <m:sSub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b>
                    </m:sSub>
                  </m:oMath>
                </a14:m>
                <a:endParaRPr lang="en-US" altLang="zh-TW" sz="2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sub>
                      </m:sSub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acc>
                        </m:e>
                        <m:sub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</m:oMath>
                  </m:oMathPara>
                </a14:m>
                <a:endParaRPr lang="en-US" altLang="zh-TW" sz="2000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𝑑𝑒𝑡</m:t>
                        </m:r>
                        <m:r>
                          <m:rPr>
                            <m:nor/>
                          </m:rPr>
                          <a:rPr lang="zh-TW" altLang="en-US" sz="2000" dirty="0"/>
                          <m:t> 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altLang="zh-TW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sub>
                            </m:sSub>
                          </m:e>
                        </m:d>
                      </m:e>
                    </m:d>
                    <m:d>
                      <m:d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</m:sSub>
                          </m:e>
                        </m:d>
                      </m:e>
                    </m:d>
                    <m:d>
                      <m:d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31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32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33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TW" sz="2000" dirty="0" smtClean="0"/>
              </a:p>
              <a:p>
                <a:r>
                  <a:rPr lang="en-US" altLang="zh-TW" sz="2000" dirty="0" smtClean="0"/>
                  <a:t>only</a:t>
                </a:r>
                <a:r>
                  <a:rPr lang="zh-TW" altLang="en-US" sz="2000" dirty="0" smtClean="0"/>
                  <a:t> </a:t>
                </a:r>
                <a:r>
                  <a:rPr lang="en-US" altLang="zh-TW" sz="2000" dirty="0" smtClean="0"/>
                  <a:t>permutation &amp; -1</a:t>
                </a:r>
                <a:endParaRPr lang="zh-TW" altLang="en-US" sz="20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5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83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Truncation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altLang="zh-TW" dirty="0"/>
                  <a:t>T</a:t>
                </a:r>
                <a:r>
                  <a:rPr lang="en-US" altLang="zh-TW" dirty="0" smtClean="0"/>
                  <a:t>riangular matrices are always reversible</a:t>
                </a: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  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 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532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Goal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Given a square matrix A with |</a:t>
                </a:r>
                <a:r>
                  <a:rPr lang="en-US" altLang="zh-TW" dirty="0" err="1" smtClean="0"/>
                  <a:t>det</a:t>
                </a:r>
                <a:r>
                  <a:rPr lang="en-US" altLang="zh-TW" dirty="0" smtClean="0"/>
                  <a:t>(A)| = 1, find a reversible integer mapping T, such that the error of T(x) – Ax is small</a:t>
                </a:r>
              </a:p>
              <a:p>
                <a:r>
                  <a:rPr lang="en-US" altLang="zh-TW" dirty="0"/>
                  <a:t>e</a:t>
                </a:r>
                <a:r>
                  <a:rPr lang="en-US" altLang="zh-TW" dirty="0" smtClean="0"/>
                  <a:t>.g. 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  <m:d>
                                  <m:dPr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zh-TW" dirty="0" smtClean="0"/>
                  <a:t> are </a:t>
                </a:r>
                <a:r>
                  <a:rPr lang="en-US" altLang="zh-TW" dirty="0"/>
                  <a:t>reversible </a:t>
                </a:r>
                <a:r>
                  <a:rPr lang="en-US" altLang="zh-TW" dirty="0" smtClean="0"/>
                  <a:t>integer matrix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r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2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Goal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Integerization    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den>
                    </m:f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acc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̃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endParaRPr lang="en-US" altLang="zh-TW" dirty="0"/>
              </a:p>
              <a:p>
                <a:r>
                  <a:rPr lang="en-US" altLang="zh-TW" dirty="0" smtClean="0"/>
                  <a:t>Reversibility        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𝑖𝑑𝑒𝑛𝑡𝑖𝑡𝑦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Accuracy     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         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zh-TW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Bit Constraint         b should be small</a:t>
                </a:r>
              </a:p>
              <a:p>
                <a:r>
                  <a:rPr lang="en-US" altLang="zh-TW" dirty="0" smtClean="0"/>
                  <a:t>Less Complexity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3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9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Lifting Scheme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For 2x2 matrix</a:t>
                </a:r>
              </a:p>
              <a:p>
                <a:r>
                  <a:rPr lang="en-US" altLang="zh-TW" dirty="0"/>
                  <a:t>Degrees of </a:t>
                </a:r>
                <a:r>
                  <a:rPr lang="en-US" altLang="zh-TW" dirty="0" smtClean="0"/>
                  <a:t>freedom = 4 entries – 1 constraint (unit det.) = 3</a:t>
                </a:r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3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群組 25"/>
          <p:cNvGrpSpPr/>
          <p:nvPr/>
        </p:nvGrpSpPr>
        <p:grpSpPr>
          <a:xfrm>
            <a:off x="3557211" y="4726005"/>
            <a:ext cx="5446486" cy="1822462"/>
            <a:chOff x="3557211" y="4726005"/>
            <a:chExt cx="5446486" cy="1822462"/>
          </a:xfrm>
        </p:grpSpPr>
        <p:cxnSp>
          <p:nvCxnSpPr>
            <p:cNvPr id="8" name="直線接點 7"/>
            <p:cNvCxnSpPr/>
            <p:nvPr/>
          </p:nvCxnSpPr>
          <p:spPr>
            <a:xfrm>
              <a:off x="4011566" y="4934310"/>
              <a:ext cx="4511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>
              <a:off x="4011566" y="6182265"/>
              <a:ext cx="45116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7427373" y="4931435"/>
              <a:ext cx="0" cy="1250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單箭頭接點 12"/>
            <p:cNvCxnSpPr/>
            <p:nvPr/>
          </p:nvCxnSpPr>
          <p:spPr>
            <a:xfrm flipV="1">
              <a:off x="6093406" y="4931435"/>
              <a:ext cx="0" cy="1250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文字方塊 13"/>
                <p:cNvSpPr txBox="1"/>
                <p:nvPr/>
              </p:nvSpPr>
              <p:spPr>
                <a:xfrm>
                  <a:off x="3557211" y="4726005"/>
                  <a:ext cx="4543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>
            <p:sp>
              <p:nvSpPr>
                <p:cNvPr id="14" name="文字方塊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7211" y="4726005"/>
                  <a:ext cx="454355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文字方塊 15"/>
                <p:cNvSpPr txBox="1"/>
                <p:nvPr/>
              </p:nvSpPr>
              <p:spPr>
                <a:xfrm>
                  <a:off x="8537527" y="4726005"/>
                  <a:ext cx="45602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>
            <p:sp>
              <p:nvSpPr>
                <p:cNvPr id="16" name="文字方塊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7527" y="4726005"/>
                  <a:ext cx="456022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文字方塊 16"/>
                <p:cNvSpPr txBox="1"/>
                <p:nvPr/>
              </p:nvSpPr>
              <p:spPr>
                <a:xfrm>
                  <a:off x="3557211" y="5930828"/>
                  <a:ext cx="45967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>
            <p:sp>
              <p:nvSpPr>
                <p:cNvPr id="17" name="文字方塊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7211" y="5930828"/>
                  <a:ext cx="459678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文字方塊 17"/>
                <p:cNvSpPr txBox="1"/>
                <p:nvPr/>
              </p:nvSpPr>
              <p:spPr>
                <a:xfrm>
                  <a:off x="8542353" y="5930828"/>
                  <a:ext cx="4613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>
            <p:sp>
              <p:nvSpPr>
                <p:cNvPr id="18" name="文字方塊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2353" y="5930828"/>
                  <a:ext cx="461344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文字方塊 18"/>
                <p:cNvSpPr txBox="1"/>
                <p:nvPr/>
              </p:nvSpPr>
              <p:spPr>
                <a:xfrm>
                  <a:off x="4712755" y="5263168"/>
                  <a:ext cx="768993" cy="6127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>
            <p:sp>
              <p:nvSpPr>
                <p:cNvPr id="19" name="文字方塊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2755" y="5263168"/>
                  <a:ext cx="768993" cy="6127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直線單箭頭接點 19"/>
            <p:cNvCxnSpPr/>
            <p:nvPr/>
          </p:nvCxnSpPr>
          <p:spPr>
            <a:xfrm>
              <a:off x="4759439" y="4931435"/>
              <a:ext cx="0" cy="12508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文字方塊 20"/>
                <p:cNvSpPr txBox="1"/>
                <p:nvPr/>
              </p:nvSpPr>
              <p:spPr>
                <a:xfrm>
                  <a:off x="7427373" y="5269510"/>
                  <a:ext cx="775469" cy="6182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>
            <p:sp>
              <p:nvSpPr>
                <p:cNvPr id="21" name="文字方塊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7373" y="5269510"/>
                  <a:ext cx="775469" cy="618246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文字方塊 21"/>
                <p:cNvSpPr txBox="1"/>
                <p:nvPr/>
              </p:nvSpPr>
              <p:spPr>
                <a:xfrm>
                  <a:off x="6119887" y="5393967"/>
                  <a:ext cx="36125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>
            <p:sp>
              <p:nvSpPr>
                <p:cNvPr id="22" name="文字方塊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9887" y="5393967"/>
                  <a:ext cx="361253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橢圓 23"/>
            <p:cNvSpPr/>
            <p:nvPr/>
          </p:nvSpPr>
          <p:spPr>
            <a:xfrm>
              <a:off x="5348381" y="6142008"/>
              <a:ext cx="86264" cy="8626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文字方塊 24"/>
                <p:cNvSpPr txBox="1"/>
                <p:nvPr/>
              </p:nvSpPr>
              <p:spPr>
                <a:xfrm>
                  <a:off x="5359481" y="6179135"/>
                  <a:ext cx="3281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>
            <p:sp>
              <p:nvSpPr>
                <p:cNvPr id="25" name="文字方塊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9481" y="6179135"/>
                  <a:ext cx="328167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926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Triangular Matrix Scheme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TW" dirty="0" smtClean="0"/>
                  <a:t>For </a:t>
                </a:r>
                <a:r>
                  <a:rPr lang="en-US" altLang="zh-TW" dirty="0" err="1" smtClean="0"/>
                  <a:t>NxN</a:t>
                </a:r>
                <a:r>
                  <a:rPr lang="en-US" altLang="zh-TW" dirty="0" smtClean="0"/>
                  <a:t> matrix</a:t>
                </a:r>
              </a:p>
              <a:p>
                <a:r>
                  <a:rPr lang="en-US" altLang="zh-TW" dirty="0"/>
                  <a:t>Degrees of freedom </a:t>
                </a:r>
                <a14:m>
                  <m:oMath xmlns:m="http://schemas.openxmlformats.org/officeDocument/2006/math">
                    <m:r>
                      <a:rPr lang="en-US" altLang="zh-TW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altLang="zh-TW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A = LUS</a:t>
                </a:r>
              </a:p>
              <a:p>
                <a:r>
                  <a:rPr lang="en-US" altLang="zh-TW" dirty="0" smtClean="0"/>
                  <a:t>L</a:t>
                </a:r>
                <a:r>
                  <a:rPr lang="en-US" altLang="zh-TW" dirty="0"/>
                  <a:t>: lower triangular </a:t>
                </a:r>
                <a:r>
                  <a:rPr lang="en-US" altLang="zh-TW" dirty="0" smtClean="0"/>
                  <a:t>matrix</a:t>
                </a:r>
              </a:p>
              <a:p>
                <a:r>
                  <a:rPr lang="en-US" altLang="zh-TW" dirty="0" smtClean="0"/>
                  <a:t>U</a:t>
                </a:r>
                <a:r>
                  <a:rPr lang="en-US" altLang="zh-TW" dirty="0"/>
                  <a:t>: upper triangular </a:t>
                </a:r>
                <a:r>
                  <a:rPr lang="en-US" altLang="zh-TW" dirty="0" smtClean="0"/>
                  <a:t>matrix</a:t>
                </a:r>
              </a:p>
              <a:p>
                <a:r>
                  <a:rPr lang="en-US" altLang="zh-TW" dirty="0" smtClean="0"/>
                  <a:t>S</a:t>
                </a:r>
                <a:r>
                  <a:rPr lang="en-US" altLang="zh-TW" dirty="0"/>
                  <a:t>: </a:t>
                </a:r>
                <a:r>
                  <a:rPr lang="en-US" altLang="zh-TW" dirty="0" smtClean="0"/>
                  <a:t>one </a:t>
                </a:r>
                <a:r>
                  <a:rPr lang="en-US" altLang="zh-TW" dirty="0"/>
                  <a:t>row lower triangular matrix </a:t>
                </a:r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4873" b="-44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4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Triangular Matrix Scheme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2,1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−1,2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2,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5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9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Advantages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/>
                  <a:t>Systematic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𝐿𝑈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Inverse transform is easy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𝐿𝑈𝑆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     Inverse of integer triangular matrix is still an</a:t>
                </a:r>
                <a:r>
                  <a:rPr lang="en-US" altLang="zh-TW" dirty="0"/>
                  <a:t> integer triangular matrix </a:t>
                </a:r>
                <a:endParaRPr lang="en-US" altLang="zh-TW" dirty="0" smtClean="0"/>
              </a:p>
              <a:p>
                <a:r>
                  <a:rPr lang="en-US" altLang="zh-TW" dirty="0" smtClean="0"/>
                  <a:t>Fast computation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  Time(L &amp; U) = N + 1 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8" t="-5068" b="-25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91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Truncation</a:t>
            </a:r>
          </a:p>
          <a:p>
            <a:r>
              <a:rPr lang="en-US" altLang="zh-TW" dirty="0" smtClean="0"/>
              <a:t>Lifting scheme</a:t>
            </a:r>
          </a:p>
          <a:p>
            <a:r>
              <a:rPr lang="en-US" altLang="zh-TW" dirty="0" smtClean="0"/>
              <a:t>Triangular </a:t>
            </a:r>
            <a:r>
              <a:rPr lang="en-US" altLang="zh-TW" dirty="0"/>
              <a:t>Matrix Scheme </a:t>
            </a:r>
            <a:endParaRPr lang="en-US" altLang="zh-TW" dirty="0" smtClean="0"/>
          </a:p>
          <a:p>
            <a:r>
              <a:rPr lang="en-US" altLang="zh-TW" dirty="0"/>
              <a:t>Improvements of Triangular Matrix Scheme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419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群組 100"/>
          <p:cNvGrpSpPr/>
          <p:nvPr/>
        </p:nvGrpSpPr>
        <p:grpSpPr>
          <a:xfrm>
            <a:off x="2251644" y="460076"/>
            <a:ext cx="8307105" cy="5922033"/>
            <a:chOff x="2251644" y="460076"/>
            <a:chExt cx="8307105" cy="5922033"/>
          </a:xfrm>
        </p:grpSpPr>
        <p:cxnSp>
          <p:nvCxnSpPr>
            <p:cNvPr id="5" name="直線接點 4"/>
            <p:cNvCxnSpPr>
              <a:stCxn id="55" idx="3"/>
              <a:endCxn id="59" idx="1"/>
            </p:cNvCxnSpPr>
            <p:nvPr/>
          </p:nvCxnSpPr>
          <p:spPr>
            <a:xfrm>
              <a:off x="2554932" y="2007079"/>
              <a:ext cx="759124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>
              <a:stCxn id="56" idx="3"/>
              <a:endCxn id="60" idx="1"/>
            </p:cNvCxnSpPr>
            <p:nvPr/>
          </p:nvCxnSpPr>
          <p:spPr>
            <a:xfrm>
              <a:off x="2554932" y="3188895"/>
              <a:ext cx="75899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>
              <a:stCxn id="57" idx="3"/>
              <a:endCxn id="61" idx="1"/>
            </p:cNvCxnSpPr>
            <p:nvPr/>
          </p:nvCxnSpPr>
          <p:spPr>
            <a:xfrm flipV="1">
              <a:off x="2554932" y="4370711"/>
              <a:ext cx="7588595" cy="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>
              <a:stCxn id="58" idx="3"/>
              <a:endCxn id="62" idx="1"/>
            </p:cNvCxnSpPr>
            <p:nvPr/>
          </p:nvCxnSpPr>
          <p:spPr>
            <a:xfrm flipV="1">
              <a:off x="2554932" y="5503816"/>
              <a:ext cx="7588595" cy="5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>
              <a:off x="3174521" y="1388853"/>
              <a:ext cx="0" cy="41205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矩形 17"/>
            <p:cNvSpPr/>
            <p:nvPr/>
          </p:nvSpPr>
          <p:spPr>
            <a:xfrm>
              <a:off x="3027872" y="1069676"/>
              <a:ext cx="802257" cy="3191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0" name="直線單箭頭接點 19"/>
            <p:cNvCxnSpPr/>
            <p:nvPr/>
          </p:nvCxnSpPr>
          <p:spPr>
            <a:xfrm>
              <a:off x="3347049" y="1388853"/>
              <a:ext cx="0" cy="29818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>
              <a:off x="3528204" y="1388853"/>
              <a:ext cx="0" cy="1800045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>
              <a:off x="3700732" y="1388853"/>
              <a:ext cx="0" cy="6297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/>
            <p:cNvSpPr/>
            <p:nvPr/>
          </p:nvSpPr>
          <p:spPr>
            <a:xfrm>
              <a:off x="4399472" y="1069675"/>
              <a:ext cx="802257" cy="3191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8" name="直線單箭頭接點 27"/>
            <p:cNvCxnSpPr/>
            <p:nvPr/>
          </p:nvCxnSpPr>
          <p:spPr>
            <a:xfrm>
              <a:off x="4612257" y="1388853"/>
              <a:ext cx="0" cy="29818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/>
            <p:nvPr/>
          </p:nvCxnSpPr>
          <p:spPr>
            <a:xfrm>
              <a:off x="4793412" y="1388853"/>
              <a:ext cx="0" cy="1800045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單箭頭接點 29"/>
            <p:cNvCxnSpPr/>
            <p:nvPr/>
          </p:nvCxnSpPr>
          <p:spPr>
            <a:xfrm>
              <a:off x="4965940" y="1388853"/>
              <a:ext cx="0" cy="6297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5771072" y="1069675"/>
              <a:ext cx="802257" cy="3191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2" name="直線單箭頭接點 31"/>
            <p:cNvCxnSpPr/>
            <p:nvPr/>
          </p:nvCxnSpPr>
          <p:spPr>
            <a:xfrm>
              <a:off x="6087375" y="1388852"/>
              <a:ext cx="0" cy="1800045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>
              <a:off x="6259903" y="1388852"/>
              <a:ext cx="0" cy="6297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/>
            <p:cNvSpPr/>
            <p:nvPr/>
          </p:nvSpPr>
          <p:spPr>
            <a:xfrm>
              <a:off x="7142672" y="1069675"/>
              <a:ext cx="802257" cy="3191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5" name="直線單箭頭接點 34"/>
            <p:cNvCxnSpPr/>
            <p:nvPr/>
          </p:nvCxnSpPr>
          <p:spPr>
            <a:xfrm>
              <a:off x="7553865" y="1388852"/>
              <a:ext cx="0" cy="6297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單箭頭接點 36"/>
            <p:cNvCxnSpPr/>
            <p:nvPr/>
          </p:nvCxnSpPr>
          <p:spPr>
            <a:xfrm>
              <a:off x="6087375" y="4370716"/>
              <a:ext cx="0" cy="11386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>
              <a:off x="7553865" y="3194647"/>
              <a:ext cx="0" cy="117606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/>
            <p:nvPr/>
          </p:nvCxnSpPr>
          <p:spPr>
            <a:xfrm>
              <a:off x="7375585" y="3188897"/>
              <a:ext cx="0" cy="2320506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/>
            <p:nvPr/>
          </p:nvCxnSpPr>
          <p:spPr>
            <a:xfrm>
              <a:off x="8839201" y="2018579"/>
              <a:ext cx="0" cy="2352136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單箭頭接點 43"/>
            <p:cNvCxnSpPr/>
            <p:nvPr/>
          </p:nvCxnSpPr>
          <p:spPr>
            <a:xfrm>
              <a:off x="8669547" y="2018580"/>
              <a:ext cx="0" cy="349082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4896930" y="4241319"/>
              <a:ext cx="301924" cy="25879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0" name="直線單箭頭接點 49"/>
            <p:cNvCxnSpPr/>
            <p:nvPr/>
          </p:nvCxnSpPr>
          <p:spPr>
            <a:xfrm>
              <a:off x="9034733" y="2018579"/>
              <a:ext cx="0" cy="1170317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/>
            <p:cNvSpPr txBox="1"/>
            <p:nvPr/>
          </p:nvSpPr>
          <p:spPr>
            <a:xfrm>
              <a:off x="2251644" y="1822413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</a:t>
              </a:r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2251644" y="3004229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</a:t>
              </a:r>
            </a:p>
          </p:txBody>
        </p:sp>
        <p:sp>
          <p:nvSpPr>
            <p:cNvPr id="57" name="文字方塊 56"/>
            <p:cNvSpPr txBox="1"/>
            <p:nvPr/>
          </p:nvSpPr>
          <p:spPr>
            <a:xfrm>
              <a:off x="2251644" y="4186049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</a:t>
              </a:r>
            </a:p>
          </p:txBody>
        </p:sp>
        <p:sp>
          <p:nvSpPr>
            <p:cNvPr id="58" name="文字方塊 57"/>
            <p:cNvSpPr txBox="1"/>
            <p:nvPr/>
          </p:nvSpPr>
          <p:spPr>
            <a:xfrm>
              <a:off x="2251644" y="5324736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</a:t>
              </a: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10146176" y="1822413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y1</a:t>
              </a:r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10144853" y="3004229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y2</a:t>
              </a:r>
            </a:p>
          </p:txBody>
        </p:sp>
        <p:sp>
          <p:nvSpPr>
            <p:cNvPr id="61" name="文字方塊 60"/>
            <p:cNvSpPr txBox="1"/>
            <p:nvPr/>
          </p:nvSpPr>
          <p:spPr>
            <a:xfrm>
              <a:off x="10143527" y="4186045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y3</a:t>
              </a:r>
            </a:p>
          </p:txBody>
        </p:sp>
        <p:sp>
          <p:nvSpPr>
            <p:cNvPr id="62" name="文字方塊 61"/>
            <p:cNvSpPr txBox="1"/>
            <p:nvPr/>
          </p:nvSpPr>
          <p:spPr>
            <a:xfrm>
              <a:off x="10143527" y="5319150"/>
              <a:ext cx="4138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y4</a:t>
              </a:r>
            </a:p>
          </p:txBody>
        </p:sp>
        <p:sp>
          <p:nvSpPr>
            <p:cNvPr id="63" name="文字方塊 62"/>
            <p:cNvSpPr txBox="1"/>
            <p:nvPr/>
          </p:nvSpPr>
          <p:spPr>
            <a:xfrm>
              <a:off x="7362759" y="1016646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x</a:t>
              </a:r>
              <a:r>
                <a:rPr lang="en-US" altLang="zh-TW" dirty="0" smtClean="0"/>
                <a:t>1</a:t>
              </a:r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5983857" y="1013771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</a:t>
              </a:r>
              <a:r>
                <a:rPr lang="en-US" altLang="zh-TW" dirty="0"/>
                <a:t>2</a:t>
              </a:r>
              <a:endParaRPr lang="en-US" altLang="zh-TW" dirty="0" smtClean="0"/>
            </a:p>
          </p:txBody>
        </p:sp>
        <p:sp>
          <p:nvSpPr>
            <p:cNvPr id="65" name="文字方塊 64"/>
            <p:cNvSpPr txBox="1"/>
            <p:nvPr/>
          </p:nvSpPr>
          <p:spPr>
            <a:xfrm>
              <a:off x="4602615" y="1022395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</a:t>
              </a:r>
              <a:r>
                <a:rPr lang="en-US" altLang="zh-TW" dirty="0"/>
                <a:t>3</a:t>
              </a:r>
              <a:endParaRPr lang="en-US" altLang="zh-TW" dirty="0" smtClean="0"/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3210520" y="1022395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x</a:t>
              </a:r>
              <a:r>
                <a:rPr lang="en-US" altLang="zh-TW" dirty="0"/>
                <a:t>4</a:t>
              </a:r>
              <a:endParaRPr lang="en-US" altLang="zh-TW" dirty="0" smtClean="0"/>
            </a:p>
          </p:txBody>
        </p:sp>
        <p:cxnSp>
          <p:nvCxnSpPr>
            <p:cNvPr id="68" name="直線接點 67"/>
            <p:cNvCxnSpPr/>
            <p:nvPr/>
          </p:nvCxnSpPr>
          <p:spPr>
            <a:xfrm>
              <a:off x="4114800" y="507521"/>
              <a:ext cx="0" cy="58659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>
              <a:off x="2774830" y="460076"/>
              <a:ext cx="0" cy="58659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5492151" y="507521"/>
              <a:ext cx="0" cy="58659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6837871" y="507521"/>
              <a:ext cx="0" cy="58659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8399253" y="516147"/>
              <a:ext cx="0" cy="58659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9926130" y="516147"/>
              <a:ext cx="0" cy="586596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文字方塊 82"/>
            <p:cNvSpPr txBox="1"/>
            <p:nvPr/>
          </p:nvSpPr>
          <p:spPr>
            <a:xfrm>
              <a:off x="4870596" y="4192600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en-US" altLang="zh-TW" dirty="0" smtClean="0"/>
            </a:p>
          </p:txBody>
        </p:sp>
        <p:sp>
          <p:nvSpPr>
            <p:cNvPr id="86" name="橢圓 85"/>
            <p:cNvSpPr/>
            <p:nvPr/>
          </p:nvSpPr>
          <p:spPr>
            <a:xfrm>
              <a:off x="6359198" y="3066772"/>
              <a:ext cx="301924" cy="25879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6332864" y="3018053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en-US" altLang="zh-TW" dirty="0" smtClean="0"/>
            </a:p>
          </p:txBody>
        </p:sp>
        <p:sp>
          <p:nvSpPr>
            <p:cNvPr id="88" name="橢圓 87"/>
            <p:cNvSpPr/>
            <p:nvPr/>
          </p:nvSpPr>
          <p:spPr>
            <a:xfrm>
              <a:off x="7808885" y="1873371"/>
              <a:ext cx="301924" cy="25879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/>
            <p:cNvSpPr txBox="1"/>
            <p:nvPr/>
          </p:nvSpPr>
          <p:spPr>
            <a:xfrm>
              <a:off x="7782551" y="1824652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en-US" altLang="zh-TW" dirty="0" smtClean="0"/>
            </a:p>
          </p:txBody>
        </p:sp>
        <p:sp>
          <p:nvSpPr>
            <p:cNvPr id="90" name="橢圓 89"/>
            <p:cNvSpPr/>
            <p:nvPr/>
          </p:nvSpPr>
          <p:spPr>
            <a:xfrm>
              <a:off x="9404231" y="3093195"/>
              <a:ext cx="301924" cy="25879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文字方塊 90"/>
            <p:cNvSpPr txBox="1"/>
            <p:nvPr/>
          </p:nvSpPr>
          <p:spPr>
            <a:xfrm>
              <a:off x="9377897" y="3044476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en-US" altLang="zh-TW" dirty="0" smtClean="0"/>
            </a:p>
          </p:txBody>
        </p:sp>
        <p:sp>
          <p:nvSpPr>
            <p:cNvPr id="92" name="橢圓 91"/>
            <p:cNvSpPr/>
            <p:nvPr/>
          </p:nvSpPr>
          <p:spPr>
            <a:xfrm>
              <a:off x="9404773" y="4239795"/>
              <a:ext cx="301924" cy="25879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文字方塊 92"/>
            <p:cNvSpPr txBox="1"/>
            <p:nvPr/>
          </p:nvSpPr>
          <p:spPr>
            <a:xfrm>
              <a:off x="9378439" y="4191076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en-US" altLang="zh-TW" dirty="0" smtClean="0"/>
            </a:p>
          </p:txBody>
        </p:sp>
        <p:sp>
          <p:nvSpPr>
            <p:cNvPr id="94" name="橢圓 93"/>
            <p:cNvSpPr/>
            <p:nvPr/>
          </p:nvSpPr>
          <p:spPr>
            <a:xfrm>
              <a:off x="9400905" y="5374419"/>
              <a:ext cx="301924" cy="25879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9374571" y="5325700"/>
              <a:ext cx="3545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Q</a:t>
              </a:r>
              <a:endParaRPr lang="en-US" altLang="zh-TW" dirty="0" smtClean="0"/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3182466" y="4752599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en-US" altLang="zh-TW" dirty="0" smtClean="0"/>
            </a:p>
          </p:txBody>
        </p:sp>
        <p:sp>
          <p:nvSpPr>
            <p:cNvPr id="98" name="文字方塊 97"/>
            <p:cNvSpPr txBox="1"/>
            <p:nvPr/>
          </p:nvSpPr>
          <p:spPr>
            <a:xfrm>
              <a:off x="4628852" y="3575571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en-US" altLang="zh-TW" dirty="0" smtClean="0"/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6111159" y="2412517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en-US" altLang="zh-TW" dirty="0" smtClean="0"/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7572021" y="1508101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1</a:t>
              </a:r>
              <a:endParaRPr lang="en-US" altLang="zh-TW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28821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Improvements of </a:t>
            </a:r>
            <a:r>
              <a:rPr lang="en-US" altLang="zh-TW" dirty="0"/>
              <a:t>Triangular Matrix Scheme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Decomposition  A = LUS,  (x1, x2, …, </a:t>
                </a:r>
                <a:r>
                  <a:rPr lang="en-US" altLang="zh-TW" dirty="0" err="1" smtClean="0"/>
                  <a:t>xN</a:t>
                </a:r>
                <a:r>
                  <a:rPr lang="en-US" altLang="zh-TW" dirty="0" smtClean="0"/>
                  <a:t>), (y1</a:t>
                </a:r>
                <a:r>
                  <a:rPr lang="en-US" altLang="zh-TW" dirty="0"/>
                  <a:t>, </a:t>
                </a:r>
                <a:r>
                  <a:rPr lang="en-US" altLang="zh-TW" dirty="0" smtClean="0"/>
                  <a:t>y2</a:t>
                </a:r>
                <a:r>
                  <a:rPr lang="en-US" altLang="zh-TW" dirty="0"/>
                  <a:t>, …, </a:t>
                </a:r>
                <a:r>
                  <a:rPr lang="en-US" altLang="zh-TW" dirty="0" err="1" smtClean="0"/>
                  <a:t>yN</a:t>
                </a:r>
                <a:r>
                  <a:rPr lang="en-US" altLang="zh-TW" dirty="0"/>
                  <a:t>) </a:t>
                </a:r>
                <a:r>
                  <a:rPr lang="en-US" altLang="zh-TW" dirty="0" smtClean="0"/>
                  <a:t>are not symmetric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𝐿𝑈𝑆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D1, D2: diagonal matrix with entries = ± 2^k</a:t>
                </a:r>
              </a:p>
              <a:p>
                <a:r>
                  <a:rPr lang="en-US" altLang="zh-TW" dirty="0" smtClean="0"/>
                  <a:t>P, Q: permutation matrix</a:t>
                </a: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𝐴</m:t>
                    </m:r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𝐿𝑈𝑆</m:t>
                    </m:r>
                  </m:oMath>
                </a14:m>
                <a:endParaRPr lang="en-US" altLang="zh-TW" dirty="0"/>
              </a:p>
              <a:p>
                <a:r>
                  <a:rPr lang="en-US" altLang="zh-TW" dirty="0"/>
                  <a:t>Adjust A and apply LUS </a:t>
                </a:r>
                <a:r>
                  <a:rPr lang="en-US" altLang="zh-TW" dirty="0" smtClean="0"/>
                  <a:t>decomposition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4678" b="-52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998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Improvements of Triangular Matrix Scheme 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d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𝐿𝑈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Minimize the norm of L &amp; U</a:t>
                </a: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TW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𝐿𝑈𝑆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𝑈𝑆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𝐿𝑈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6717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Further Improvements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TW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TW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TW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e>
                        </m:d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possibilities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0976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99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0.587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0.114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−0.169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−0.331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−0.419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−0.081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−11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128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−173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256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−11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256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173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128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altLang="zh-TW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339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256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313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Best solution?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1,−5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1,−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…,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10,0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No points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…,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…,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−0.1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−0.1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−0.1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altLang="zh-TW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altLang="zh-TW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群組 79"/>
          <p:cNvGrpSpPr/>
          <p:nvPr/>
        </p:nvGrpSpPr>
        <p:grpSpPr>
          <a:xfrm>
            <a:off x="8198848" y="2176818"/>
            <a:ext cx="3304175" cy="3614382"/>
            <a:chOff x="8176638" y="1960071"/>
            <a:chExt cx="3304175" cy="3614382"/>
          </a:xfrm>
        </p:grpSpPr>
        <p:grpSp>
          <p:nvGrpSpPr>
            <p:cNvPr id="75" name="群組 74"/>
            <p:cNvGrpSpPr/>
            <p:nvPr/>
          </p:nvGrpSpPr>
          <p:grpSpPr>
            <a:xfrm>
              <a:off x="8397344" y="2323253"/>
              <a:ext cx="2904660" cy="3251200"/>
              <a:chOff x="8587844" y="2201333"/>
              <a:chExt cx="2904660" cy="3251200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8587844" y="2201333"/>
                <a:ext cx="74612" cy="3251200"/>
                <a:chOff x="8587844" y="2201333"/>
                <a:chExt cx="74612" cy="3251200"/>
              </a:xfrm>
            </p:grpSpPr>
            <p:cxnSp>
              <p:nvCxnSpPr>
                <p:cNvPr id="5" name="直線接點 4"/>
                <p:cNvCxnSpPr/>
                <p:nvPr/>
              </p:nvCxnSpPr>
              <p:spPr>
                <a:xfrm>
                  <a:off x="8627533" y="2201333"/>
                  <a:ext cx="0" cy="3251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橢圓 7"/>
                <p:cNvSpPr/>
                <p:nvPr/>
              </p:nvSpPr>
              <p:spPr>
                <a:xfrm>
                  <a:off x="8593666" y="2745847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9" name="橢圓 8"/>
                <p:cNvSpPr/>
                <p:nvPr/>
              </p:nvSpPr>
              <p:spPr>
                <a:xfrm>
                  <a:off x="8587844" y="288131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" name="橢圓 9"/>
                <p:cNvSpPr/>
                <p:nvPr/>
              </p:nvSpPr>
              <p:spPr>
                <a:xfrm>
                  <a:off x="8593135" y="304218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" name="橢圓 10"/>
                <p:cNvSpPr/>
                <p:nvPr/>
              </p:nvSpPr>
              <p:spPr>
                <a:xfrm>
                  <a:off x="8597899" y="3211513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" name="橢圓 11"/>
                <p:cNvSpPr/>
                <p:nvPr/>
              </p:nvSpPr>
              <p:spPr>
                <a:xfrm>
                  <a:off x="8597899" y="335809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" name="橢圓 12"/>
                <p:cNvSpPr/>
                <p:nvPr/>
              </p:nvSpPr>
              <p:spPr>
                <a:xfrm>
                  <a:off x="8597898" y="3473979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" name="橢圓 13"/>
                <p:cNvSpPr/>
                <p:nvPr/>
              </p:nvSpPr>
              <p:spPr>
                <a:xfrm>
                  <a:off x="8597898" y="3609445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" name="橢圓 14"/>
                <p:cNvSpPr/>
                <p:nvPr/>
              </p:nvSpPr>
              <p:spPr>
                <a:xfrm>
                  <a:off x="8598690" y="374703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" name="橢圓 15"/>
                <p:cNvSpPr/>
                <p:nvPr/>
              </p:nvSpPr>
              <p:spPr>
                <a:xfrm>
                  <a:off x="8591017" y="3872968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橢圓 16"/>
                <p:cNvSpPr/>
                <p:nvPr/>
              </p:nvSpPr>
              <p:spPr>
                <a:xfrm>
                  <a:off x="8603189" y="3998381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8" name="橢圓 17"/>
                <p:cNvSpPr/>
                <p:nvPr/>
              </p:nvSpPr>
              <p:spPr>
                <a:xfrm>
                  <a:off x="8597897" y="412538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9" name="橢圓 18"/>
                <p:cNvSpPr/>
                <p:nvPr/>
              </p:nvSpPr>
              <p:spPr>
                <a:xfrm>
                  <a:off x="8589428" y="4246562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0" name="橢圓 19"/>
                <p:cNvSpPr/>
                <p:nvPr/>
              </p:nvSpPr>
              <p:spPr>
                <a:xfrm>
                  <a:off x="8601070" y="4384143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1" name="橢圓 20"/>
                <p:cNvSpPr/>
                <p:nvPr/>
              </p:nvSpPr>
              <p:spPr>
                <a:xfrm>
                  <a:off x="8600540" y="452172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2" name="橢圓 21"/>
                <p:cNvSpPr/>
                <p:nvPr/>
              </p:nvSpPr>
              <p:spPr>
                <a:xfrm>
                  <a:off x="8593663" y="4655609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24" name="群組 23"/>
              <p:cNvGrpSpPr/>
              <p:nvPr/>
            </p:nvGrpSpPr>
            <p:grpSpPr>
              <a:xfrm>
                <a:off x="9525104" y="2201333"/>
                <a:ext cx="74612" cy="3251200"/>
                <a:chOff x="8587844" y="2201333"/>
                <a:chExt cx="74612" cy="3251200"/>
              </a:xfrm>
            </p:grpSpPr>
            <p:cxnSp>
              <p:nvCxnSpPr>
                <p:cNvPr id="25" name="直線接點 24"/>
                <p:cNvCxnSpPr/>
                <p:nvPr/>
              </p:nvCxnSpPr>
              <p:spPr>
                <a:xfrm>
                  <a:off x="8627533" y="2201333"/>
                  <a:ext cx="0" cy="3251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橢圓 25"/>
                <p:cNvSpPr/>
                <p:nvPr/>
              </p:nvSpPr>
              <p:spPr>
                <a:xfrm>
                  <a:off x="8593666" y="2745847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7" name="橢圓 26"/>
                <p:cNvSpPr/>
                <p:nvPr/>
              </p:nvSpPr>
              <p:spPr>
                <a:xfrm>
                  <a:off x="8587844" y="288131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8" name="橢圓 27"/>
                <p:cNvSpPr/>
                <p:nvPr/>
              </p:nvSpPr>
              <p:spPr>
                <a:xfrm>
                  <a:off x="8593135" y="304218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9" name="橢圓 28"/>
                <p:cNvSpPr/>
                <p:nvPr/>
              </p:nvSpPr>
              <p:spPr>
                <a:xfrm>
                  <a:off x="8597899" y="3211513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0" name="橢圓 29"/>
                <p:cNvSpPr/>
                <p:nvPr/>
              </p:nvSpPr>
              <p:spPr>
                <a:xfrm>
                  <a:off x="8597899" y="335809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1" name="橢圓 30"/>
                <p:cNvSpPr/>
                <p:nvPr/>
              </p:nvSpPr>
              <p:spPr>
                <a:xfrm>
                  <a:off x="8597898" y="3473979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2" name="橢圓 31"/>
                <p:cNvSpPr/>
                <p:nvPr/>
              </p:nvSpPr>
              <p:spPr>
                <a:xfrm>
                  <a:off x="8597898" y="3609445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3" name="橢圓 32"/>
                <p:cNvSpPr/>
                <p:nvPr/>
              </p:nvSpPr>
              <p:spPr>
                <a:xfrm>
                  <a:off x="8598690" y="374703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4" name="橢圓 33"/>
                <p:cNvSpPr/>
                <p:nvPr/>
              </p:nvSpPr>
              <p:spPr>
                <a:xfrm>
                  <a:off x="8591017" y="3872968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5" name="橢圓 34"/>
                <p:cNvSpPr/>
                <p:nvPr/>
              </p:nvSpPr>
              <p:spPr>
                <a:xfrm>
                  <a:off x="8603189" y="3998381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6" name="橢圓 35"/>
                <p:cNvSpPr/>
                <p:nvPr/>
              </p:nvSpPr>
              <p:spPr>
                <a:xfrm>
                  <a:off x="8597897" y="412538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7" name="橢圓 36"/>
                <p:cNvSpPr/>
                <p:nvPr/>
              </p:nvSpPr>
              <p:spPr>
                <a:xfrm>
                  <a:off x="8589428" y="4246562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8" name="橢圓 37"/>
                <p:cNvSpPr/>
                <p:nvPr/>
              </p:nvSpPr>
              <p:spPr>
                <a:xfrm>
                  <a:off x="8601070" y="4384143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橢圓 38"/>
                <p:cNvSpPr/>
                <p:nvPr/>
              </p:nvSpPr>
              <p:spPr>
                <a:xfrm>
                  <a:off x="8600540" y="452172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0" name="橢圓 39"/>
                <p:cNvSpPr/>
                <p:nvPr/>
              </p:nvSpPr>
              <p:spPr>
                <a:xfrm>
                  <a:off x="8593663" y="4655609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41" name="群組 40"/>
              <p:cNvGrpSpPr/>
              <p:nvPr/>
            </p:nvGrpSpPr>
            <p:grpSpPr>
              <a:xfrm>
                <a:off x="10486708" y="2201333"/>
                <a:ext cx="74612" cy="3251200"/>
                <a:chOff x="8587844" y="2201333"/>
                <a:chExt cx="74612" cy="3251200"/>
              </a:xfrm>
            </p:grpSpPr>
            <p:cxnSp>
              <p:nvCxnSpPr>
                <p:cNvPr id="42" name="直線接點 41"/>
                <p:cNvCxnSpPr/>
                <p:nvPr/>
              </p:nvCxnSpPr>
              <p:spPr>
                <a:xfrm>
                  <a:off x="8627533" y="2201333"/>
                  <a:ext cx="0" cy="3251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橢圓 42"/>
                <p:cNvSpPr/>
                <p:nvPr/>
              </p:nvSpPr>
              <p:spPr>
                <a:xfrm>
                  <a:off x="8593666" y="2745847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4" name="橢圓 43"/>
                <p:cNvSpPr/>
                <p:nvPr/>
              </p:nvSpPr>
              <p:spPr>
                <a:xfrm>
                  <a:off x="8587844" y="288131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5" name="橢圓 44"/>
                <p:cNvSpPr/>
                <p:nvPr/>
              </p:nvSpPr>
              <p:spPr>
                <a:xfrm>
                  <a:off x="8593135" y="304218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6" name="橢圓 45"/>
                <p:cNvSpPr/>
                <p:nvPr/>
              </p:nvSpPr>
              <p:spPr>
                <a:xfrm>
                  <a:off x="8597899" y="3211513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7" name="橢圓 46"/>
                <p:cNvSpPr/>
                <p:nvPr/>
              </p:nvSpPr>
              <p:spPr>
                <a:xfrm>
                  <a:off x="8597899" y="335809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8" name="橢圓 47"/>
                <p:cNvSpPr/>
                <p:nvPr/>
              </p:nvSpPr>
              <p:spPr>
                <a:xfrm>
                  <a:off x="8597898" y="3473979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9" name="橢圓 48"/>
                <p:cNvSpPr/>
                <p:nvPr/>
              </p:nvSpPr>
              <p:spPr>
                <a:xfrm>
                  <a:off x="8597898" y="3609445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0" name="橢圓 49"/>
                <p:cNvSpPr/>
                <p:nvPr/>
              </p:nvSpPr>
              <p:spPr>
                <a:xfrm>
                  <a:off x="8598690" y="374703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1" name="橢圓 50"/>
                <p:cNvSpPr/>
                <p:nvPr/>
              </p:nvSpPr>
              <p:spPr>
                <a:xfrm>
                  <a:off x="8591017" y="3872968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2" name="橢圓 51"/>
                <p:cNvSpPr/>
                <p:nvPr/>
              </p:nvSpPr>
              <p:spPr>
                <a:xfrm>
                  <a:off x="8603189" y="3998381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3" name="橢圓 52"/>
                <p:cNvSpPr/>
                <p:nvPr/>
              </p:nvSpPr>
              <p:spPr>
                <a:xfrm>
                  <a:off x="8597897" y="412538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4" name="橢圓 53"/>
                <p:cNvSpPr/>
                <p:nvPr/>
              </p:nvSpPr>
              <p:spPr>
                <a:xfrm>
                  <a:off x="8589428" y="4246562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5" name="橢圓 54"/>
                <p:cNvSpPr/>
                <p:nvPr/>
              </p:nvSpPr>
              <p:spPr>
                <a:xfrm>
                  <a:off x="8601070" y="4384143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6" name="橢圓 55"/>
                <p:cNvSpPr/>
                <p:nvPr/>
              </p:nvSpPr>
              <p:spPr>
                <a:xfrm>
                  <a:off x="8600540" y="452172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7" name="橢圓 56"/>
                <p:cNvSpPr/>
                <p:nvPr/>
              </p:nvSpPr>
              <p:spPr>
                <a:xfrm>
                  <a:off x="8593663" y="4655609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grpSp>
            <p:nvGrpSpPr>
              <p:cNvPr id="58" name="群組 57"/>
              <p:cNvGrpSpPr/>
              <p:nvPr/>
            </p:nvGrpSpPr>
            <p:grpSpPr>
              <a:xfrm>
                <a:off x="11417892" y="2201333"/>
                <a:ext cx="74612" cy="3251200"/>
                <a:chOff x="8587844" y="2201333"/>
                <a:chExt cx="74612" cy="3251200"/>
              </a:xfrm>
            </p:grpSpPr>
            <p:cxnSp>
              <p:nvCxnSpPr>
                <p:cNvPr id="59" name="直線接點 58"/>
                <p:cNvCxnSpPr/>
                <p:nvPr/>
              </p:nvCxnSpPr>
              <p:spPr>
                <a:xfrm>
                  <a:off x="8627533" y="2201333"/>
                  <a:ext cx="0" cy="32512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0" name="橢圓 59"/>
                <p:cNvSpPr/>
                <p:nvPr/>
              </p:nvSpPr>
              <p:spPr>
                <a:xfrm>
                  <a:off x="8593666" y="2745847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1" name="橢圓 60"/>
                <p:cNvSpPr/>
                <p:nvPr/>
              </p:nvSpPr>
              <p:spPr>
                <a:xfrm>
                  <a:off x="8587844" y="288131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2" name="橢圓 61"/>
                <p:cNvSpPr/>
                <p:nvPr/>
              </p:nvSpPr>
              <p:spPr>
                <a:xfrm>
                  <a:off x="8593135" y="304218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3" name="橢圓 62"/>
                <p:cNvSpPr/>
                <p:nvPr/>
              </p:nvSpPr>
              <p:spPr>
                <a:xfrm>
                  <a:off x="8597899" y="3211513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4" name="橢圓 63"/>
                <p:cNvSpPr/>
                <p:nvPr/>
              </p:nvSpPr>
              <p:spPr>
                <a:xfrm>
                  <a:off x="8597899" y="335809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5" name="橢圓 64"/>
                <p:cNvSpPr/>
                <p:nvPr/>
              </p:nvSpPr>
              <p:spPr>
                <a:xfrm>
                  <a:off x="8597898" y="3473979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6" name="橢圓 65"/>
                <p:cNvSpPr/>
                <p:nvPr/>
              </p:nvSpPr>
              <p:spPr>
                <a:xfrm>
                  <a:off x="8597898" y="3609445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7" name="橢圓 66"/>
                <p:cNvSpPr/>
                <p:nvPr/>
              </p:nvSpPr>
              <p:spPr>
                <a:xfrm>
                  <a:off x="8598690" y="374703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8" name="橢圓 67"/>
                <p:cNvSpPr/>
                <p:nvPr/>
              </p:nvSpPr>
              <p:spPr>
                <a:xfrm>
                  <a:off x="8591017" y="3872968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69" name="橢圓 68"/>
                <p:cNvSpPr/>
                <p:nvPr/>
              </p:nvSpPr>
              <p:spPr>
                <a:xfrm>
                  <a:off x="8603189" y="3998381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0" name="橢圓 69"/>
                <p:cNvSpPr/>
                <p:nvPr/>
              </p:nvSpPr>
              <p:spPr>
                <a:xfrm>
                  <a:off x="8597897" y="4125380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1" name="橢圓 70"/>
                <p:cNvSpPr/>
                <p:nvPr/>
              </p:nvSpPr>
              <p:spPr>
                <a:xfrm>
                  <a:off x="8589428" y="4246562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2" name="橢圓 71"/>
                <p:cNvSpPr/>
                <p:nvPr/>
              </p:nvSpPr>
              <p:spPr>
                <a:xfrm>
                  <a:off x="8601070" y="4384143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3" name="橢圓 72"/>
                <p:cNvSpPr/>
                <p:nvPr/>
              </p:nvSpPr>
              <p:spPr>
                <a:xfrm>
                  <a:off x="8600540" y="4521724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4" name="橢圓 73"/>
                <p:cNvSpPr/>
                <p:nvPr/>
              </p:nvSpPr>
              <p:spPr>
                <a:xfrm>
                  <a:off x="8593663" y="4655609"/>
                  <a:ext cx="59267" cy="67733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</p:grpSp>
        <p:sp>
          <p:nvSpPr>
            <p:cNvPr id="76" name="文字方塊 75"/>
            <p:cNvSpPr txBox="1"/>
            <p:nvPr/>
          </p:nvSpPr>
          <p:spPr>
            <a:xfrm>
              <a:off x="8176638" y="1973503"/>
              <a:ext cx="484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-10</a:t>
              </a:r>
              <a:endParaRPr lang="zh-TW" altLang="en-US" dirty="0"/>
            </a:p>
          </p:txBody>
        </p:sp>
        <p:sp>
          <p:nvSpPr>
            <p:cNvPr id="77" name="文字方塊 76"/>
            <p:cNvSpPr txBox="1"/>
            <p:nvPr/>
          </p:nvSpPr>
          <p:spPr>
            <a:xfrm>
              <a:off x="11063391" y="1960071"/>
              <a:ext cx="417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2</a:t>
              </a:r>
              <a:r>
                <a:rPr lang="en-US" altLang="zh-TW" dirty="0" smtClean="0"/>
                <a:t>0</a:t>
              </a:r>
              <a:endParaRPr lang="zh-TW" altLang="en-US" dirty="0"/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10122099" y="1973503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</a:t>
              </a:r>
              <a:endParaRPr lang="zh-TW" altLang="en-US" dirty="0"/>
            </a:p>
          </p:txBody>
        </p:sp>
        <p:sp>
          <p:nvSpPr>
            <p:cNvPr id="79" name="文字方塊 78"/>
            <p:cNvSpPr txBox="1"/>
            <p:nvPr/>
          </p:nvSpPr>
          <p:spPr>
            <a:xfrm>
              <a:off x="9242227" y="1973503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0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39016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Best solution?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0.1</m:t>
                            </m:r>
                            <m:sSub>
                              <m:sSubPr>
                                <m:ctrlPr>
                                  <a:rPr lang="en-US" altLang="zh-TW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0.1</m:t>
                        </m:r>
                        <m:sSub>
                          <m:sSub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0.1</m:t>
                        </m:r>
                        <m:sSub>
                          <m:sSub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 dirty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0.1</m:t>
                            </m:r>
                            <m:sSub>
                              <m:sSubPr>
                                <m:ctrlPr>
                                  <a:rPr lang="en-US" altLang="zh-TW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TW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Yes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38" b="-6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578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Best solution?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−0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.09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90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−0.1</m:t>
                              </m:r>
                            </m:e>
                            <m:e>
                              <m:r>
                                <a:rPr lang="en-US" altLang="zh-TW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−0.1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No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56" b="-46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626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[1] </a:t>
            </a:r>
            <a:r>
              <a:rPr lang="en-US" altLang="zh-TW" dirty="0"/>
              <a:t>M. D. Adams, F. </a:t>
            </a:r>
            <a:r>
              <a:rPr lang="en-US" altLang="zh-TW" dirty="0" err="1"/>
              <a:t>Koosentini</a:t>
            </a:r>
            <a:r>
              <a:rPr lang="en-US" altLang="zh-TW" dirty="0"/>
              <a:t>, R. K. </a:t>
            </a:r>
            <a:r>
              <a:rPr lang="en-US" altLang="zh-TW" dirty="0" err="1"/>
              <a:t>Ward,“Generalized</a:t>
            </a:r>
            <a:r>
              <a:rPr lang="en-US" altLang="zh-TW" dirty="0"/>
              <a:t> S Transform,” IEEE Trans. Signal Processing, vol. 50, no. 11, pp. 2831-2842, Nov. 2002. </a:t>
            </a:r>
            <a:endParaRPr lang="en-US" altLang="zh-TW" dirty="0" smtClean="0"/>
          </a:p>
          <a:p>
            <a:r>
              <a:rPr lang="en-US" altLang="zh-TW" dirty="0" smtClean="0"/>
              <a:t>[2] </a:t>
            </a:r>
            <a:r>
              <a:rPr lang="en-US" altLang="zh-TW" dirty="0"/>
              <a:t>S. C. Pei, J. J. </a:t>
            </a:r>
            <a:r>
              <a:rPr lang="en-US" altLang="zh-TW" dirty="0" err="1"/>
              <a:t>Ding,“Improved</a:t>
            </a:r>
            <a:r>
              <a:rPr lang="en-US" altLang="zh-TW" dirty="0"/>
              <a:t> Reversible Integer Transform,” Circuits and Systems, 2006. ISCAS 2006. Proceedings., 2006 IEEE International Symposium on 21-24 May 2006 Page(s):4 pp. 1091-1094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[3] </a:t>
            </a:r>
            <a:r>
              <a:rPr lang="en-US" altLang="zh-TW" dirty="0"/>
              <a:t>P. </a:t>
            </a:r>
            <a:r>
              <a:rPr lang="en-US" altLang="zh-TW" dirty="0" err="1"/>
              <a:t>Hao</a:t>
            </a:r>
            <a:r>
              <a:rPr lang="en-US" altLang="zh-TW" dirty="0"/>
              <a:t>, Q. </a:t>
            </a:r>
            <a:r>
              <a:rPr lang="en-US" altLang="zh-TW" dirty="0" err="1"/>
              <a:t>Shi,“Matrix</a:t>
            </a:r>
            <a:r>
              <a:rPr lang="en-US" altLang="zh-TW" dirty="0"/>
              <a:t> Factorizations for Reversible Integer Mapping,” IEEE Trans. Signal Processing, vol. 49, pp. 2314-2324, Oct. 2001. </a:t>
            </a:r>
            <a:endParaRPr lang="en-US" altLang="zh-TW" dirty="0" smtClean="0"/>
          </a:p>
          <a:p>
            <a:r>
              <a:rPr lang="en-US" altLang="zh-TW" dirty="0" smtClean="0"/>
              <a:t>[4] </a:t>
            </a:r>
            <a:r>
              <a:rPr lang="en-US" altLang="zh-TW" dirty="0"/>
              <a:t>S. </a:t>
            </a:r>
            <a:r>
              <a:rPr lang="en-US" altLang="zh-TW" dirty="0" err="1"/>
              <a:t>Oraintara</a:t>
            </a:r>
            <a:r>
              <a:rPr lang="en-US" altLang="zh-TW" dirty="0"/>
              <a:t>, Y. J. Chen, T. Q. </a:t>
            </a:r>
            <a:r>
              <a:rPr lang="en-US" altLang="zh-TW" dirty="0" err="1"/>
              <a:t>Nguyen,“Integer</a:t>
            </a:r>
            <a:r>
              <a:rPr lang="en-US" altLang="zh-TW" dirty="0"/>
              <a:t> Fast Fourier Transform,” IEEE Trans. Signal Processing, pp. 607-618, Mar. 2002.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03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integer &amp; non-integer transform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dirty="0" smtClean="0"/>
                  <a:t>              </a:t>
                </a:r>
                <a:r>
                  <a:rPr lang="zh-TW" altLang="en-US" dirty="0" smtClean="0"/>
                  <a:t>                                       → </a:t>
                </a:r>
                <a:r>
                  <a:rPr lang="en-US" altLang="zh-TW" dirty="0" smtClean="0"/>
                  <a:t>integer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0.299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0.587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0.114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−0.169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−0.331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−0.419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−0.081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TW" altLang="en-US" i="1" dirty="0" smtClean="0"/>
                  <a:t>      </a:t>
                </a:r>
                <a:r>
                  <a:rPr lang="zh-TW" altLang="en-US" dirty="0" smtClean="0"/>
                  <a:t>→ </a:t>
                </a:r>
                <a:r>
                  <a:rPr lang="en-US" altLang="zh-TW" dirty="0" smtClean="0"/>
                  <a:t>non-integer</a:t>
                </a:r>
                <a:endParaRPr lang="zh-TW" altLang="en-US" i="1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5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“integer” </a:t>
            </a:r>
            <a:r>
              <a:rPr lang="en-US" altLang="zh-TW" dirty="0"/>
              <a:t>inputs</a:t>
            </a:r>
            <a:r>
              <a:rPr lang="zh-TW" altLang="en-US" dirty="0"/>
              <a:t> </a:t>
            </a:r>
            <a:r>
              <a:rPr lang="zh-TW" altLang="en-US" dirty="0" smtClean="0"/>
              <a:t>←→</a:t>
            </a:r>
            <a:r>
              <a:rPr lang="en-US" altLang="zh-TW" dirty="0" smtClean="0"/>
              <a:t> “integer” outputs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i</a:t>
                </a:r>
                <a:r>
                  <a:rPr lang="en-US" altLang="zh-TW" b="0" dirty="0" smtClean="0"/>
                  <a:t>ntegers: 1, 2, 100, -3, 1/8    </a:t>
                </a:r>
                <a:r>
                  <a:rPr lang="zh-TW" altLang="en-US" b="0" dirty="0" smtClean="0"/>
                  <a:t>→  </a:t>
                </a:r>
                <a:r>
                  <a:rPr lang="en-US" altLang="zh-TW" b="0" dirty="0" smtClean="0"/>
                  <a:t>C x 2^(-b)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11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⋯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⋱</m:t>
                                  </m:r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⋮</m:t>
                                  </m:r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⋯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𝑁𝑁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𝑠𝑜𝑚𝑒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∀ 1≤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01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Advantages of integer transform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Simple</a:t>
            </a:r>
          </a:p>
          <a:p>
            <a:r>
              <a:rPr lang="en-US" altLang="zh-TW" dirty="0" smtClean="0"/>
              <a:t>Fast</a:t>
            </a:r>
          </a:p>
          <a:p>
            <a:r>
              <a:rPr lang="en-US" altLang="zh-TW" dirty="0" smtClean="0"/>
              <a:t>Accuracy</a:t>
            </a:r>
          </a:p>
        </p:txBody>
      </p:sp>
    </p:spTree>
    <p:extLst>
      <p:ext uri="{BB962C8B-B14F-4D97-AF65-F5344CB8AC3E}">
        <p14:creationId xmlns:p14="http://schemas.microsoft.com/office/powerpoint/2010/main" val="22481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Convert non-integer to integer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JPEG-2000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68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3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Convert non-integer to integer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Walsh transform &amp; DCT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69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Truncation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Rounding function Q,  e.g. 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begChr m:val="⌈"/>
                        <m:endChr m:val="⌉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d>
                      <m:dPr>
                        <m:begChr m:val="⌊"/>
                        <m:endChr m:val="⌋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+0.5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 altLang="zh-TW" dirty="0" smtClean="0"/>
              </a:p>
              <a:p>
                <a:r>
                  <a:rPr lang="en-US" altLang="zh-TW" b="0" dirty="0" smtClean="0"/>
                  <a:t>Forward integer transform</a:t>
                </a:r>
                <a:r>
                  <a:rPr lang="zh-TW" altLang="en-US" b="0" dirty="0" smtClean="0"/>
                  <a:t>  </a:t>
                </a:r>
                <a:r>
                  <a:rPr lang="en-US" altLang="zh-TW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𝐴𝑥</m:t>
                    </m:r>
                  </m:oMath>
                </a14:m>
                <a:r>
                  <a:rPr lang="zh-TW" altLang="en-US" b="0" dirty="0" smtClean="0"/>
                  <a:t>   →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Inverse </a:t>
                </a:r>
                <a:r>
                  <a:rPr lang="en-US" altLang="zh-TW" dirty="0"/>
                  <a:t>integer </a:t>
                </a:r>
                <a:r>
                  <a:rPr lang="en-US" altLang="zh-TW" dirty="0" smtClean="0"/>
                  <a:t>transform</a:t>
                </a:r>
                <a:r>
                  <a:rPr lang="zh-TW" alt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zh-TW" altLang="en-US" i="1" dirty="0"/>
                  <a:t>   </a:t>
                </a:r>
                <a:r>
                  <a:rPr lang="zh-TW" altLang="en-US" dirty="0"/>
                  <a:t>→ 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r>
                      <a:rPr lang="zh-TW" altLang="en-US" b="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altLang="zh-TW" i="1" dirty="0" smtClean="0"/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TW" dirty="0" smtClean="0"/>
                  <a:t>  ?</a:t>
                </a:r>
                <a:endParaRPr lang="en-US" altLang="zh-TW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6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Truncation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𝐴𝑥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≤0.5</m:t>
                    </m:r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𝐴𝑥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zh-TW" b="0" dirty="0" smtClean="0">
                    <a:ea typeface="Cambria Math" panose="02040503050406030204" pitchFamily="18" charset="0"/>
                  </a:rPr>
                  <a:t> ?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≤0.5</m:t>
                    </m:r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≤0.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≜</m:t>
                    </m:r>
                    <m:func>
                      <m:func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fName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‖"/>
                                    <m:endChr m:val="‖"/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b>
                            </m:sSub>
                          </m:den>
                        </m:f>
                      </m:e>
                    </m:func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̃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m:rPr>
                            <m:nor/>
                          </m:rPr>
                          <a:rPr lang="en-US" altLang="zh-TW" dirty="0"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acc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21" t="-2924" b="-3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2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506</TotalTime>
  <Words>458</Words>
  <Application>Microsoft Office PowerPoint</Application>
  <PresentationFormat>寬螢幕</PresentationFormat>
  <Paragraphs>167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3" baseType="lpstr">
      <vt:lpstr>新細明體</vt:lpstr>
      <vt:lpstr>Arial</vt:lpstr>
      <vt:lpstr>Cambria Math</vt:lpstr>
      <vt:lpstr>Corbel</vt:lpstr>
      <vt:lpstr>機器人</vt:lpstr>
      <vt:lpstr>Integer transform and Triangular matrix scheme</vt:lpstr>
      <vt:lpstr>Outline</vt:lpstr>
      <vt:lpstr>integer &amp; non-integer transform</vt:lpstr>
      <vt:lpstr>“integer” inputs ←→ “integer” outputs</vt:lpstr>
      <vt:lpstr>Advantages of integer transform</vt:lpstr>
      <vt:lpstr>Convert non-integer to integer</vt:lpstr>
      <vt:lpstr>Convert non-integer to integer</vt:lpstr>
      <vt:lpstr>Truncation</vt:lpstr>
      <vt:lpstr>Truncation</vt:lpstr>
      <vt:lpstr>Truncation</vt:lpstr>
      <vt:lpstr>Truncation</vt:lpstr>
      <vt:lpstr>Truncation</vt:lpstr>
      <vt:lpstr>Truncation</vt:lpstr>
      <vt:lpstr>Goal</vt:lpstr>
      <vt:lpstr>Goal</vt:lpstr>
      <vt:lpstr>Lifting Scheme</vt:lpstr>
      <vt:lpstr>Triangular Matrix Scheme</vt:lpstr>
      <vt:lpstr>Triangular Matrix Scheme</vt:lpstr>
      <vt:lpstr>Advantages</vt:lpstr>
      <vt:lpstr>PowerPoint 簡報</vt:lpstr>
      <vt:lpstr>Improvements of Triangular Matrix Scheme </vt:lpstr>
      <vt:lpstr>Improvements of Triangular Matrix Scheme </vt:lpstr>
      <vt:lpstr>Further Improvements</vt:lpstr>
      <vt:lpstr>Example</vt:lpstr>
      <vt:lpstr>Best solution?</vt:lpstr>
      <vt:lpstr>Best solution?</vt:lpstr>
      <vt:lpstr>Best solution?</vt:lpstr>
      <vt:lpstr>Reference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48</cp:revision>
  <dcterms:created xsi:type="dcterms:W3CDTF">2017-04-24T21:38:16Z</dcterms:created>
  <dcterms:modified xsi:type="dcterms:W3CDTF">2017-04-25T06:04:35Z</dcterms:modified>
</cp:coreProperties>
</file>