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67B1C8-BD02-427F-8A87-3FD8F3DD8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dirty="0"/>
              <a:t>Introduction to </a:t>
            </a:r>
            <a:br>
              <a:rPr lang="en-US" altLang="zh-TW" sz="4800" dirty="0"/>
            </a:br>
            <a:r>
              <a:rPr lang="en-US" altLang="zh-TW" sz="3600" dirty="0"/>
              <a:t>Principle Component Analysis</a:t>
            </a:r>
            <a:endParaRPr lang="zh-TW" altLang="en-US" sz="36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2238D3-06E0-4633-BA52-7D1B1ED3E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葉明昌</a:t>
            </a:r>
          </a:p>
        </p:txBody>
      </p:sp>
    </p:spTree>
    <p:extLst>
      <p:ext uri="{BB962C8B-B14F-4D97-AF65-F5344CB8AC3E}">
        <p14:creationId xmlns:p14="http://schemas.microsoft.com/office/powerpoint/2010/main" val="42683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DC6F16-2D62-465C-931B-0D43B30A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125"/>
          </a:xfrm>
        </p:spPr>
        <p:txBody>
          <a:bodyPr/>
          <a:lstStyle/>
          <a:p>
            <a:r>
              <a:rPr lang="en-US" altLang="zh-TW" dirty="0"/>
              <a:t>PCA by Eigenvalue Decomposition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0909179-3693-4064-A572-7E1D6035FF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858489"/>
                <a:ext cx="8596668" cy="418287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𝑅𝑒𝑐𝑎𝑙𝑙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𝐴𝑛𝑑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𝑑𝑖𝑎𝑔𝑜𝑛𝑎𝑙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𝒀</m:t>
                      </m:r>
                      <m:sSup>
                        <m:sSup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𝑷𝑿</m:t>
                      </m:r>
                      <m:sSup>
                        <m:sSup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sSup>
                        <m:sSup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𝑷</m:t>
                      </m:r>
                      <m:sSub>
                        <m:sSubPr>
                          <m:ctrlP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b="1" i="1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  <m:sSup>
                        <m:sSup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b="1" i="1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𝑜𝑟𝑡h𝑜𝑛𝑜𝑟𝑚𝑎𝑙</m:t>
                      </m:r>
                    </m:oMath>
                  </m:oMathPara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𝑃𝐶𝐴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𝑐𝑎𝑛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𝑏𝑒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𝑝𝑒𝑟𝑓𝑜𝑟𝑚𝑒𝑑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𝑓𝑖𝑛𝑑𝑖𝑛𝑔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𝐸𝑉𝐷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𝑐𝑜𝑣𝑎𝑟𝑖𝑎𝑛𝑐𝑒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𝑚𝑎𝑡𝑟𝑖𝑥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𝐵𝑎𝑐𝑘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𝑅𝑜𝑤𝑠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𝑠h𝑜𝑢𝑙𝑑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𝑏𝑒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𝑝𝑟𝑖𝑛𝑐𝑖𝑝𝑙𝑒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𝑐𝑜𝑚𝑝𝑜𝑛𝑒𝑛𝑡𝑠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𝑒𝑖𝑔𝑒𝑛𝑣𝑒𝑐𝑡𝑜𝑟𝑠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𝑉𝑎𝑙𝑢𝑒𝑠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sSub>
                        <m:sSubPr>
                          <m:ctrlPr>
                            <a:rPr lang="en-US" altLang="zh-TW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TW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𝑎𝑟𝑒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𝑐𝑜𝑟𝑟𝑒𝑠𝑝𝑜𝑛𝑑𝑖𝑛𝑔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𝑒𝑖𝑔𝑒𝑛𝑣𝑎𝑙𝑢𝑒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i="1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0909179-3693-4064-A572-7E1D6035FF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858489"/>
                <a:ext cx="8596668" cy="418287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8536049B-CE7A-4431-8DB2-AC6D3B439F6D}"/>
              </a:ext>
            </a:extLst>
          </p:cNvPr>
          <p:cNvSpPr txBox="1"/>
          <p:nvPr/>
        </p:nvSpPr>
        <p:spPr>
          <a:xfrm>
            <a:off x="7768442" y="6041362"/>
            <a:ext cx="4423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>
                <a:latin typeface="Cambria Math" panose="02040503050406030204" pitchFamily="18" charset="0"/>
              </a:rPr>
              <a:t>For convenience, no “bar notation” here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660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67830A-9EAF-4BBF-BE4E-62ADA27F3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626"/>
          </a:xfrm>
        </p:spPr>
        <p:txBody>
          <a:bodyPr/>
          <a:lstStyle/>
          <a:p>
            <a:r>
              <a:rPr lang="en-US" altLang="zh-TW" dirty="0"/>
              <a:t>PCA by SVD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5AE92D4-D787-442D-AA66-2CD8DD4F50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Change X to be an n*m zero-mean data matrix</a:t>
                </a:r>
              </a:p>
              <a:p>
                <a:pPr lvl="1"/>
                <a:r>
                  <a:rPr lang="en-US" altLang="zh-TW" dirty="0"/>
                  <a:t>n still be number of samples, m still be number of variables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𝑆𝑉𝐷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𝑈𝑆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altLang="zh-TW" dirty="0"/>
              </a:p>
              <a:p>
                <a:r>
                  <a:rPr lang="en-US" altLang="zh-TW" dirty="0"/>
                  <a:t>Recall what is V’s property: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𝑉𝐷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TW" dirty="0"/>
                  <a:t> is the covariance matrix here</a:t>
                </a:r>
              </a:p>
              <a:p>
                <a:pPr lvl="1"/>
                <a:r>
                  <a:rPr lang="en-US" altLang="zh-TW" dirty="0"/>
                  <a:t>The same form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b="1" i="1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  <m:r>
                      <a:rPr lang="en-US" altLang="zh-TW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sSub>
                      <m:sSubPr>
                        <m:ctrlPr>
                          <a:rPr lang="en-US" altLang="zh-TW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  <m:r>
                      <a:rPr lang="en-US" altLang="zh-TW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altLang="zh-TW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dirty="0"/>
              </a:p>
              <a:p>
                <a:r>
                  <a:rPr lang="en-US" altLang="zh-TW" dirty="0"/>
                  <a:t>So the columns of V should be PCs of X, and </a:t>
                </a:r>
                <a:r>
                  <a:rPr lang="en-US" altLang="zh-TW" dirty="0" err="1"/>
                  <a:t>diag</a:t>
                </a:r>
                <a:r>
                  <a:rPr lang="en-US" altLang="zh-TW" dirty="0"/>
                  <a:t> of D should be eigenvalues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5AE92D4-D787-442D-AA66-2CD8DD4F50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00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BC680-8E7E-464C-AE96-309AD42E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127"/>
          </a:xfrm>
        </p:spPr>
        <p:txBody>
          <a:bodyPr/>
          <a:lstStyle/>
          <a:p>
            <a:r>
              <a:rPr lang="en-US" altLang="zh-TW" dirty="0"/>
              <a:t>EVD vs SVD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BCA544C-204A-4A69-ACF3-4E1C2403CE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When m large, generate covariance matrix takes enormous time</a:t>
                </a:r>
              </a:p>
              <a:p>
                <a:pPr lvl="1"/>
                <a:r>
                  <a:rPr lang="en-US" altLang="zh-TW" dirty="0"/>
                  <a:t>However, in some algorithm of SVD[3],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TW" dirty="0"/>
                  <a:t> is not calculated directly</a:t>
                </a:r>
              </a:p>
              <a:p>
                <a:r>
                  <a:rPr lang="en-US" altLang="zh-TW" dirty="0"/>
                  <a:t>Experiment on </a:t>
                </a:r>
                <a:r>
                  <a:rPr lang="en-US" altLang="zh-TW" dirty="0" err="1"/>
                  <a:t>Matlab</a:t>
                </a:r>
                <a:r>
                  <a:rPr lang="en-US" altLang="zh-TW" dirty="0"/>
                  <a:t> is on next page</a:t>
                </a:r>
              </a:p>
              <a:p>
                <a:pPr lvl="1"/>
                <a:r>
                  <a:rPr lang="en-US" altLang="zh-TW" dirty="0"/>
                  <a:t>As number of variables increases, computation time of EVD sharply increases</a:t>
                </a:r>
              </a:p>
              <a:p>
                <a:pPr lvl="1"/>
                <a:r>
                  <a:rPr lang="en-US" altLang="zh-TW" dirty="0"/>
                  <a:t>Number of samples affect SVD more than EVD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BCA544C-204A-4A69-ACF3-4E1C2403CE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7D8DAB73-623F-404B-8CAA-C486708EE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351" y="4100975"/>
            <a:ext cx="2210108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6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193D3E-133A-4B30-A945-EBC63033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EVD vs SVD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AAE33F0-26C5-4726-81E7-9E449C122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48773"/>
              </p:ext>
            </p:extLst>
          </p:nvPr>
        </p:nvGraphicFramePr>
        <p:xfrm>
          <a:off x="878774" y="1612075"/>
          <a:ext cx="39551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380">
                  <a:extLst>
                    <a:ext uri="{9D8B030D-6E8A-4147-A177-3AD203B41FA5}">
                      <a16:colId xmlns:a16="http://schemas.microsoft.com/office/drawing/2014/main" val="33711921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39729463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4044161529"/>
                    </a:ext>
                  </a:extLst>
                </a:gridCol>
              </a:tblGrid>
              <a:tr h="295630">
                <a:tc>
                  <a:txBody>
                    <a:bodyPr/>
                    <a:lstStyle/>
                    <a:p>
                      <a:r>
                        <a:rPr lang="en-US" altLang="zh-TW" sz="1500" dirty="0"/>
                        <a:t>200 samples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EVD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SVD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490196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00939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23984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7ms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143381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1k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45ms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15ms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50840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280ms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596593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6.6s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180ms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1458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B533649-2F11-4844-A76D-1B67EEF87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17891"/>
              </p:ext>
            </p:extLst>
          </p:nvPr>
        </p:nvGraphicFramePr>
        <p:xfrm>
          <a:off x="5142985" y="1612075"/>
          <a:ext cx="39551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380">
                  <a:extLst>
                    <a:ext uri="{9D8B030D-6E8A-4147-A177-3AD203B41FA5}">
                      <a16:colId xmlns:a16="http://schemas.microsoft.com/office/drawing/2014/main" val="1452536748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1864835823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1479785520"/>
                    </a:ext>
                  </a:extLst>
                </a:gridCol>
              </a:tblGrid>
              <a:tr h="295630">
                <a:tc>
                  <a:txBody>
                    <a:bodyPr/>
                    <a:lstStyle/>
                    <a:p>
                      <a:r>
                        <a:rPr lang="en-US" altLang="zh-TW" sz="1500" dirty="0"/>
                        <a:t>500 samples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EVD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SVD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79303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77730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7ms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737685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23ms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51501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1k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47ms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55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300ms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90ms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369758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6.7s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380ms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67988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5C11546-6606-4B58-8523-BB1D0CBAC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99766"/>
              </p:ext>
            </p:extLst>
          </p:nvPr>
        </p:nvGraphicFramePr>
        <p:xfrm>
          <a:off x="878774" y="3919846"/>
          <a:ext cx="39551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380">
                  <a:extLst>
                    <a:ext uri="{9D8B030D-6E8A-4147-A177-3AD203B41FA5}">
                      <a16:colId xmlns:a16="http://schemas.microsoft.com/office/drawing/2014/main" val="33711921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39729463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4044161529"/>
                    </a:ext>
                  </a:extLst>
                </a:gridCol>
              </a:tblGrid>
              <a:tr h="295630">
                <a:tc>
                  <a:txBody>
                    <a:bodyPr/>
                    <a:lstStyle/>
                    <a:p>
                      <a:r>
                        <a:rPr lang="en-US" altLang="zh-TW" sz="1500" dirty="0"/>
                        <a:t>1k samples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EVD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SVD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490196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00939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15ms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23984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12ms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42ms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143381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1k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55ms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130ms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50840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310ms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250ms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596593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6.8s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780ms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1458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6D7012D-FFC4-4797-A71E-E94ED2B48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43787"/>
              </p:ext>
            </p:extLst>
          </p:nvPr>
        </p:nvGraphicFramePr>
        <p:xfrm>
          <a:off x="5142985" y="3919846"/>
          <a:ext cx="39551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380">
                  <a:extLst>
                    <a:ext uri="{9D8B030D-6E8A-4147-A177-3AD203B41FA5}">
                      <a16:colId xmlns:a16="http://schemas.microsoft.com/office/drawing/2014/main" val="1452536748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1864835823"/>
                    </a:ext>
                  </a:extLst>
                </a:gridCol>
                <a:gridCol w="1318381">
                  <a:extLst>
                    <a:ext uri="{9D8B030D-6E8A-4147-A177-3AD203B41FA5}">
                      <a16:colId xmlns:a16="http://schemas.microsoft.com/office/drawing/2014/main" val="1479785520"/>
                    </a:ext>
                  </a:extLst>
                </a:gridCol>
              </a:tblGrid>
              <a:tr h="295630">
                <a:tc>
                  <a:txBody>
                    <a:bodyPr/>
                    <a:lstStyle/>
                    <a:p>
                      <a:r>
                        <a:rPr lang="en-US" altLang="zh-TW" sz="1500" dirty="0"/>
                        <a:t>2k samples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EVD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SVD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79303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77730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737685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500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17ms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90ms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51501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1k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65ms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250ms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55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2k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390ms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369758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5k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7s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2.3s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6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0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410688-430C-4A7B-B6D3-8B84A6C2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PCA’s Properties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37B243-03C8-499E-B7A7-0BF00A30D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Simply gives an analytic solution about the feature of data</a:t>
            </a:r>
          </a:p>
          <a:p>
            <a:r>
              <a:rPr lang="en-US" altLang="zh-TW" dirty="0"/>
              <a:t>No additional parameter</a:t>
            </a:r>
          </a:p>
          <a:p>
            <a:r>
              <a:rPr lang="en-US" altLang="zh-TW" dirty="0"/>
              <a:t>May not be the best method for like the following two cases</a:t>
            </a: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9B8CAD-E6F3-46D9-B8DF-2A0E0CBD7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632" y="3429000"/>
            <a:ext cx="4461493" cy="220196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91E82A03-2F36-4BC1-81B5-54E69C332558}"/>
              </a:ext>
            </a:extLst>
          </p:cNvPr>
          <p:cNvSpPr txBox="1"/>
          <p:nvPr/>
        </p:nvSpPr>
        <p:spPr>
          <a:xfrm>
            <a:off x="1781299" y="5414903"/>
            <a:ext cx="479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However, if we want to find a match ellipse,</a:t>
            </a:r>
          </a:p>
          <a:p>
            <a:r>
              <a:rPr lang="en-US" altLang="zh-TW" dirty="0"/>
              <a:t> PCA can still be applied on case A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F41949B-49FF-400D-B9BE-0B9C9F94F46B}"/>
              </a:ext>
            </a:extLst>
          </p:cNvPr>
          <p:cNvSpPr txBox="1"/>
          <p:nvPr/>
        </p:nvSpPr>
        <p:spPr>
          <a:xfrm>
            <a:off x="7068125" y="5225401"/>
            <a:ext cx="1300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Source:[1]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77616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1C25A7-F8AC-46C8-92D5-46F2372CE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FACB56-E6FE-4F2D-952B-A04AF900C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Machine Learning</a:t>
            </a:r>
          </a:p>
          <a:p>
            <a:pPr lvl="1"/>
            <a:r>
              <a:rPr lang="en-US" altLang="zh-TW" dirty="0"/>
              <a:t>Extract feature</a:t>
            </a:r>
          </a:p>
          <a:p>
            <a:pPr lvl="1"/>
            <a:r>
              <a:rPr lang="en-US" altLang="zh-TW" dirty="0"/>
              <a:t>Reduce Dimension</a:t>
            </a:r>
          </a:p>
          <a:p>
            <a:pPr lvl="2"/>
            <a:r>
              <a:rPr lang="en-US" altLang="zh-TW" dirty="0"/>
              <a:t>Speed up the training process</a:t>
            </a:r>
          </a:p>
          <a:p>
            <a:r>
              <a:rPr lang="en-US" altLang="zh-TW" dirty="0"/>
              <a:t>Regression</a:t>
            </a:r>
          </a:p>
          <a:p>
            <a:r>
              <a:rPr lang="en-US" altLang="zh-TW" dirty="0"/>
              <a:t>Ellipse matching</a:t>
            </a:r>
          </a:p>
          <a:p>
            <a:r>
              <a:rPr lang="en-US" altLang="zh-TW" dirty="0"/>
              <a:t>Many topic using statistic</a:t>
            </a:r>
          </a:p>
          <a:p>
            <a:pPr lvl="1"/>
            <a:r>
              <a:rPr lang="en-US" altLang="zh-TW" dirty="0"/>
              <a:t>Find the hidden pattern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24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65481C-AC32-4735-8660-B010F466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748"/>
          </a:xfrm>
        </p:spPr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4EB7DE1-C7CF-4B46-BEA4-EFF6C9D3BE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087811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Ellipse Matching (Center = Mean)</a:t>
                </a: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𝑍𝑒𝑟𝑜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𝑀𝑒𝑎𝑛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𝑃𝑜𝑖𝑛𝑡𝑠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𝐸𝑉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zh-TW" b="0" i="1" smtClean="0">
                                        <a:latin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zh-TW" i="1">
                                        <a:latin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TW" i="1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TW" i="1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𝑙𝑜𝑛𝑔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𝑠h𝑜𝑟𝑡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𝑎𝑥𝑖𝑠</m:t>
                      </m:r>
                    </m:oMath>
                  </m:oMathPara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𝑐𝑎𝑙𝑐𝑢𝑙𝑎𝑡𝑒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𝑍𝐸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𝑙𝑜𝑛𝑔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𝑙𝑒𝑛𝑔𝑡h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𝑠h𝑜𝑟𝑡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𝑎𝑥𝑖𝑠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𝑙𝑒𝑛𝑔𝑡h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b="0" dirty="0">
                    <a:latin typeface="Cambria Math" panose="02040503050406030204" pitchFamily="18" charset="0"/>
                  </a:rPr>
                  <a:t>Reference: Prof. Ding’ s handout</a:t>
                </a:r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4EB7DE1-C7CF-4B46-BEA4-EFF6C9D3BE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087811"/>
              </a:xfrm>
              <a:blipFill>
                <a:blip r:embed="rId2"/>
                <a:stretch>
                  <a:fillRect l="-567" t="-8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00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5D5B3A-6E08-42F7-A343-EF522ED6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711F8A-31B1-482B-8E88-7141E513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eye tracking process:</a:t>
            </a:r>
          </a:p>
          <a:p>
            <a:pPr lvl="1"/>
            <a:r>
              <a:rPr lang="en-US" altLang="zh-TW" dirty="0"/>
              <a:t>“Two black part on the same altitude” is a strong feature</a:t>
            </a:r>
          </a:p>
          <a:p>
            <a:pPr lvl="1"/>
            <a:r>
              <a:rPr lang="en-US" altLang="zh-TW" dirty="0"/>
              <a:t>However, there may be rotation of face</a:t>
            </a:r>
          </a:p>
          <a:p>
            <a:r>
              <a:rPr lang="en-US" altLang="zh-TW" dirty="0"/>
              <a:t>Scenario: Given a tiled face, straighten it</a:t>
            </a:r>
          </a:p>
          <a:p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558B024-B7A6-439A-96BA-62664B8B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360" y="3829642"/>
            <a:ext cx="3262615" cy="184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4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D9AEEE-68BE-4416-A43B-C9777C17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F31A79-6829-4389-AB3C-8D4EC55D9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 some method to find face &amp; part of neck</a:t>
            </a:r>
          </a:p>
          <a:p>
            <a:r>
              <a:rPr lang="en-US" altLang="zh-TW" dirty="0"/>
              <a:t>Sample the coordinates, and do PCA</a:t>
            </a:r>
          </a:p>
          <a:p>
            <a:pPr lvl="1"/>
            <a:r>
              <a:rPr lang="en-US" altLang="zh-TW" dirty="0"/>
              <a:t>Only two variables, so EVD is better</a:t>
            </a:r>
          </a:p>
          <a:p>
            <a:r>
              <a:rPr lang="en-US" altLang="zh-TW" dirty="0"/>
              <a:t>The principle axis is the long axis of the ellipse</a:t>
            </a:r>
          </a:p>
          <a:p>
            <a:r>
              <a:rPr lang="en-US" altLang="zh-TW" dirty="0"/>
              <a:t>Rotate according to the axis</a:t>
            </a:r>
            <a:endParaRPr lang="zh-TW" altLang="en-US" dirty="0"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183FA228-79C0-4EA7-AB67-7775F2C3B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456073"/>
            <a:ext cx="1664159" cy="1585289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E8463539-9ABC-4745-964C-D86A847F2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662" y="4456072"/>
            <a:ext cx="1664553" cy="1585289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2B219921-4940-487D-B343-34E59BD65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326" y="4456072"/>
            <a:ext cx="1664159" cy="1585289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27E10090-FF71-4DC1-9F7C-35F658A3A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7998" y="4456073"/>
            <a:ext cx="1664159" cy="1585289"/>
          </a:xfrm>
          <a:prstGeom prst="rect">
            <a:avLst/>
          </a:prstGeom>
        </p:spPr>
      </p:pic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F9D439DD-DACE-46FE-A766-024C57ED0E22}"/>
              </a:ext>
            </a:extLst>
          </p:cNvPr>
          <p:cNvCxnSpPr>
            <a:cxnSpLocks/>
          </p:cNvCxnSpPr>
          <p:nvPr/>
        </p:nvCxnSpPr>
        <p:spPr>
          <a:xfrm>
            <a:off x="2341493" y="5266530"/>
            <a:ext cx="576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0D5A2F71-CA34-4A48-83E2-6BF3F198B017}"/>
              </a:ext>
            </a:extLst>
          </p:cNvPr>
          <p:cNvCxnSpPr>
            <a:cxnSpLocks/>
          </p:cNvCxnSpPr>
          <p:nvPr/>
        </p:nvCxnSpPr>
        <p:spPr>
          <a:xfrm>
            <a:off x="4582157" y="5270312"/>
            <a:ext cx="576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3F4DF357-A5B7-4FB2-B946-C688619F092D}"/>
              </a:ext>
            </a:extLst>
          </p:cNvPr>
          <p:cNvCxnSpPr>
            <a:cxnSpLocks/>
          </p:cNvCxnSpPr>
          <p:nvPr/>
        </p:nvCxnSpPr>
        <p:spPr>
          <a:xfrm>
            <a:off x="6823215" y="5268333"/>
            <a:ext cx="576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5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3305F-F4BF-4E9F-BD36-7FD4F63E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D6B0C5-70BE-4F2C-984B-1C431D37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Lucida Sans" panose="020B0602030504020204" pitchFamily="34" charset="0"/>
              </a:rPr>
              <a:t>[1]</a:t>
            </a:r>
            <a:r>
              <a:rPr lang="en-US" altLang="zh-TW" dirty="0"/>
              <a:t> Jonathon </a:t>
            </a:r>
            <a:r>
              <a:rPr lang="en-US" altLang="zh-TW" dirty="0" err="1"/>
              <a:t>Shlens</a:t>
            </a:r>
            <a:r>
              <a:rPr lang="en-US" altLang="zh-TW" dirty="0"/>
              <a:t>, “A Tutorial on Principal Component Analysis”, </a:t>
            </a:r>
            <a:r>
              <a:rPr lang="en-US" altLang="zh-TW" i="1" dirty="0" err="1"/>
              <a:t>arXiv</a:t>
            </a:r>
            <a:r>
              <a:rPr lang="en-US" altLang="zh-TW" i="1" dirty="0"/>
              <a:t>: 1404.1100</a:t>
            </a:r>
            <a:r>
              <a:rPr lang="en-US" altLang="zh-TW" dirty="0"/>
              <a:t>, April 2014</a:t>
            </a:r>
            <a:endParaRPr lang="en-US" altLang="zh-TW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altLang="zh-TW" dirty="0">
                <a:latin typeface="Lucida Sans" panose="020B0602030504020204" pitchFamily="34" charset="0"/>
              </a:rPr>
              <a:t>[2]</a:t>
            </a:r>
            <a:r>
              <a:rPr lang="en-US" altLang="zh-TW" dirty="0"/>
              <a:t> Svante </a:t>
            </a:r>
            <a:r>
              <a:rPr lang="en-US" altLang="zh-TW" dirty="0" err="1"/>
              <a:t>Wold</a:t>
            </a:r>
            <a:r>
              <a:rPr lang="en-US" altLang="zh-TW" dirty="0"/>
              <a:t>, et al., “Principal component analysis”, </a:t>
            </a:r>
            <a:r>
              <a:rPr lang="en-US" altLang="zh-TW" i="1" dirty="0"/>
              <a:t>Chemometrics and Intelligent Laboratory Systems</a:t>
            </a:r>
            <a:r>
              <a:rPr lang="en-US" altLang="zh-TW" dirty="0"/>
              <a:t>, </a:t>
            </a:r>
            <a:r>
              <a:rPr lang="fr-FR" altLang="zh-TW" dirty="0"/>
              <a:t>Volume 2, Issues 1–3, August 1987, Pages 37-52</a:t>
            </a:r>
          </a:p>
          <a:p>
            <a:pPr marL="0" indent="0">
              <a:buNone/>
            </a:pPr>
            <a:r>
              <a:rPr lang="fr-FR" altLang="zh-TW" dirty="0"/>
              <a:t>[3] https://math.stackexchange.com/questions/2522793/can-we-do-svd-without-computing-eigenvector-decomposition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775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567C0-422B-4C23-B8C7-E2619CBA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279F17-0301-450D-84F2-97DD0A389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I consider what to say at group meeting</a:t>
            </a:r>
          </a:p>
          <a:p>
            <a:pPr lvl="1"/>
            <a:r>
              <a:rPr lang="en-US" altLang="zh-TW" dirty="0"/>
              <a:t>Image processing on C/C++, PCA, part of my work,  etc.</a:t>
            </a:r>
          </a:p>
          <a:p>
            <a:pPr lvl="1"/>
            <a:r>
              <a:rPr lang="en-US" altLang="zh-TW" dirty="0"/>
              <a:t>Search PCA on Google scholar and find a interesting result</a:t>
            </a:r>
          </a:p>
          <a:p>
            <a:r>
              <a:rPr lang="en-US" altLang="zh-TW" dirty="0"/>
              <a:t>And PCA is a frequently mentioned method</a:t>
            </a:r>
          </a:p>
          <a:p>
            <a:pPr lvl="1"/>
            <a:r>
              <a:rPr lang="en-US" altLang="zh-TW" dirty="0"/>
              <a:t>But what behind it?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922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FABBA2-CEB3-462E-A187-1F3F7684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ECD78E-ABD8-4FCA-AD2B-1ECA0E1A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Goal of PCA</a:t>
            </a:r>
          </a:p>
          <a:p>
            <a:r>
              <a:rPr lang="en-US" altLang="zh-TW" dirty="0"/>
              <a:t>Geometrical meaning of PCA</a:t>
            </a:r>
          </a:p>
          <a:p>
            <a:r>
              <a:rPr lang="en-US" altLang="zh-TW" dirty="0"/>
              <a:t>Some simple mathematical interpretation</a:t>
            </a:r>
          </a:p>
          <a:p>
            <a:r>
              <a:rPr lang="en-US" altLang="zh-TW" dirty="0"/>
              <a:t>Example of application</a:t>
            </a:r>
          </a:p>
          <a:p>
            <a:pPr lvl="1"/>
            <a:r>
              <a:rPr lang="en-US" altLang="zh-TW" dirty="0"/>
              <a:t>Focus on the part I used on my work</a:t>
            </a:r>
          </a:p>
        </p:txBody>
      </p:sp>
    </p:spTree>
    <p:extLst>
      <p:ext uri="{BB962C8B-B14F-4D97-AF65-F5344CB8AC3E}">
        <p14:creationId xmlns:p14="http://schemas.microsoft.com/office/powerpoint/2010/main" val="399758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7F0810-F8A1-4ECE-A68F-E900C04E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Goal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F014FF-A147-4370-B7D2-2676E11A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a data table(matrix) </a:t>
            </a:r>
            <a:r>
              <a:rPr lang="en-US" altLang="zh-TW" b="1" dirty="0"/>
              <a:t>X</a:t>
            </a:r>
            <a:r>
              <a:rPr lang="en-US" altLang="zh-TW" dirty="0"/>
              <a:t>, we want to</a:t>
            </a:r>
          </a:p>
          <a:p>
            <a:pPr lvl="1"/>
            <a:r>
              <a:rPr lang="en-US" altLang="zh-TW" dirty="0"/>
              <a:t>Reduce its dimension (Redundant dimension)</a:t>
            </a:r>
          </a:p>
          <a:p>
            <a:pPr lvl="1"/>
            <a:r>
              <a:rPr lang="en-US" altLang="zh-TW" dirty="0"/>
              <a:t>Find a principle component</a:t>
            </a:r>
          </a:p>
          <a:p>
            <a:r>
              <a:rPr lang="en-US" altLang="zh-TW" dirty="0"/>
              <a:t>e.g. the right scenario</a:t>
            </a:r>
          </a:p>
          <a:p>
            <a:pPr lvl="1"/>
            <a:r>
              <a:rPr lang="en-US" altLang="zh-TW" dirty="0"/>
              <a:t>Noisy spring oscillation</a:t>
            </a:r>
          </a:p>
          <a:p>
            <a:pPr lvl="1"/>
            <a:r>
              <a:rPr lang="en-US" altLang="zh-TW" dirty="0"/>
              <a:t>Three randomly put cameras</a:t>
            </a:r>
          </a:p>
          <a:p>
            <a:pPr lvl="1"/>
            <a:r>
              <a:rPr lang="en-US" altLang="zh-TW" dirty="0"/>
              <a:t>We can record 6 data for a single moment</a:t>
            </a:r>
          </a:p>
          <a:p>
            <a:pPr lvl="2"/>
            <a:r>
              <a:rPr lang="en-US" altLang="zh-TW" dirty="0"/>
              <a:t>Ax, Ay, Bx, By, </a:t>
            </a:r>
            <a:r>
              <a:rPr lang="en-US" altLang="zh-TW" dirty="0" err="1"/>
              <a:t>Cx</a:t>
            </a:r>
            <a:r>
              <a:rPr lang="en-US" altLang="zh-TW" dirty="0"/>
              <a:t>, Cy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86977CE-24BB-4182-9D72-D9046FFD1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285" y="2072244"/>
            <a:ext cx="3504717" cy="348967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A907E8D-9FF1-49EA-AB55-3B7AF4C69D1F}"/>
              </a:ext>
            </a:extLst>
          </p:cNvPr>
          <p:cNvSpPr txBox="1"/>
          <p:nvPr/>
        </p:nvSpPr>
        <p:spPr>
          <a:xfrm>
            <a:off x="6221295" y="5568814"/>
            <a:ext cx="1300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Source:[1]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433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B6683F-40E3-4FA1-85AB-61220BA1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9F8AB53-8A98-4FBC-9582-63087F6050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Ax, Ay, Bx, By, </a:t>
                </a:r>
                <a:r>
                  <a:rPr lang="en-US" altLang="zh-TW" dirty="0" err="1"/>
                  <a:t>Cx</a:t>
                </a:r>
                <a:r>
                  <a:rPr lang="en-US" altLang="zh-TW" dirty="0"/>
                  <a:t>, Cy </a:t>
                </a:r>
                <a:r>
                  <a:rPr lang="zh-TW" altLang="en-US" dirty="0"/>
                  <a:t>→ </a:t>
                </a:r>
                <a:r>
                  <a:rPr lang="en-US" altLang="zh-TW" dirty="0"/>
                  <a:t>[…]</a:t>
                </a:r>
              </a:p>
              <a:p>
                <a:pPr lvl="1"/>
                <a:r>
                  <a:rPr lang="en-US" altLang="zh-TW" dirty="0"/>
                  <a:t>A kind of “change of basis”</a:t>
                </a:r>
              </a:p>
              <a:p>
                <a:r>
                  <a:rPr lang="en-US" altLang="zh-TW" dirty="0"/>
                  <a:t>Can be rewrite as </a:t>
                </a:r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r>
                  <a:rPr lang="en-US" altLang="zh-TW" dirty="0"/>
                  <a:t>Here, X is an m*n data matrix</a:t>
                </a:r>
              </a:p>
              <a:p>
                <a:pPr lvl="1"/>
                <a:r>
                  <a:rPr lang="en-US" altLang="zh-TW" dirty="0"/>
                  <a:t>m=variables, n=samples</a:t>
                </a:r>
              </a:p>
              <a:p>
                <a:r>
                  <a:rPr lang="en-US" altLang="zh-TW" dirty="0"/>
                  <a:t>The m rows of P should be a set of new orthonormal basis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9F8AB53-8A98-4FBC-9582-63087F6050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24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E72A85-1303-4019-A405-3446939D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9E1B464-60CD-4811-BB42-BD8761BCB8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The right example can modeled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𝑒𝑥𝑎𝑚𝑝𝑙𝑒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A new basis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𝑒𝑥𝑎𝑚𝑝𝑙𝑒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We can discard one basis (1, -1)</a:t>
                </a:r>
              </a:p>
              <a:p>
                <a:pPr lvl="1"/>
                <a:r>
                  <a:rPr lang="en-US" altLang="zh-TW" dirty="0"/>
                  <a:t>And then the reduction of dimension is done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9E1B464-60CD-4811-BB42-BD8761BCB8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>
            <a:extLst>
              <a:ext uri="{FF2B5EF4-FFF2-40B4-BE49-F238E27FC236}">
                <a16:creationId xmlns:a16="http://schemas.microsoft.com/office/drawing/2014/main" id="{74CD90BC-ABD9-494B-BEBE-8645E0B23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124" y="2695472"/>
            <a:ext cx="146705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5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2D7613-9FA7-4533-A92A-7040FFF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Covariance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365D04B-9646-47E1-8004-DB555C9031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240211"/>
              </a:xfrm>
            </p:spPr>
            <p:txBody>
              <a:bodyPr/>
              <a:lstStyle/>
              <a:p>
                <a:r>
                  <a:rPr lang="en-US" altLang="zh-TW" dirty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be a matrix that the mean of every variable is 0, e.g.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𝑒𝑥𝑎𝑚𝑝𝑙𝑒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…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dirty="0"/>
              </a:p>
              <a:p>
                <a:r>
                  <a:rPr lang="en-US" altLang="zh-TW" dirty="0"/>
                  <a:t>Then the covariance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variable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dirty="0"/>
              </a:p>
              <a:p>
                <a:r>
                  <a:rPr lang="en-US" altLang="zh-TW" dirty="0"/>
                  <a:t>Generalize…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acc>
                      <m:accPr>
                        <m:chr m:val="̅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 is the covariance matrix of X</a:t>
                </a:r>
              </a:p>
              <a:p>
                <a:pPr lvl="1"/>
                <a:r>
                  <a:rPr lang="en-US" altLang="zh-TW" dirty="0"/>
                  <a:t>Value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row,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column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TW" dirty="0"/>
                  <a:t>) means the covariance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TW" dirty="0"/>
                  <a:t> variable</a:t>
                </a:r>
              </a:p>
              <a:p>
                <a:r>
                  <a:rPr lang="en-US" altLang="zh-TW" dirty="0"/>
                  <a:t>What we want the transformed data table, i.e., Y, to be?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365D04B-9646-47E1-8004-DB555C9031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240211"/>
              </a:xfrm>
              <a:blipFill>
                <a:blip r:embed="rId2"/>
                <a:stretch>
                  <a:fillRect l="-142" t="-8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45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030B2-8070-40E5-871A-15111578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SNR &amp; Redundancy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539C486-7D96-429E-9FC3-B0BD9B3F84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4630717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Assume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US" altLang="zh-TW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dirty="0"/>
                  <a:t> is an approximated matrix and the rest is viewed as noise</a:t>
                </a:r>
              </a:p>
              <a:p>
                <a:pPr lvl="1"/>
                <a:r>
                  <a:rPr lang="en-US" altLang="zh-TW" dirty="0"/>
                  <a:t>The lower the noise is, the better the approximation becomes (more “principle”)</a:t>
                </a:r>
              </a:p>
              <a:p>
                <a:pPr lvl="2"/>
                <a:r>
                  <a:rPr lang="en-US" altLang="zh-TW" dirty="0"/>
                  <a:t>High SNR </a:t>
                </a:r>
                <a:r>
                  <a:rPr lang="zh-TW" altLang="en-US" dirty="0"/>
                  <a:t>→ </a:t>
                </a:r>
                <a:r>
                  <a:rPr lang="en-US" altLang="zh-TW" dirty="0"/>
                  <a:t>Large variance for the signal</a:t>
                </a:r>
              </a:p>
              <a:p>
                <a:pPr lvl="1"/>
                <a:r>
                  <a:rPr lang="en-US" altLang="zh-TW" dirty="0"/>
                  <a:t>Note that variance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variable after some basis change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TW" dirty="0"/>
              </a:p>
              <a:p>
                <a:pPr lvl="2"/>
                <a:r>
                  <a:rPr lang="en-US" altLang="zh-TW" dirty="0"/>
                  <a:t>which is on diagonal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(2)</a:t>
                </a:r>
              </a:p>
              <a:p>
                <a:r>
                  <a:rPr lang="en-US" altLang="zh-TW" dirty="0"/>
                  <a:t>When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 increase		(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 != j)</a:t>
                </a:r>
              </a:p>
              <a:p>
                <a:pPr lvl="1"/>
                <a:r>
                  <a:rPr lang="en-US" altLang="zh-TW" dirty="0"/>
                  <a:t>One variable is more predictable when given the other</a:t>
                </a:r>
              </a:p>
              <a:p>
                <a:pPr lvl="1"/>
                <a:r>
                  <a:rPr lang="en-US" altLang="zh-TW" dirty="0"/>
                  <a:t>So we need to minimize it, i.e., set it to 0 (uncorrelated)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(3)</a:t>
                </a:r>
              </a:p>
              <a:p>
                <a:r>
                  <a:rPr lang="en-US" altLang="zh-TW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By (1) to (3), we can make a conclusion</a:t>
                </a:r>
              </a:p>
              <a:p>
                <a:pPr lvl="1"/>
                <a:r>
                  <a:rPr lang="en-US" altLang="zh-TW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PCA is to find a change of basis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 is a diagonal matrix</a:t>
                </a:r>
                <a:endParaRPr lang="en-US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539C486-7D96-429E-9FC3-B0BD9B3F84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4630717"/>
              </a:xfrm>
              <a:blipFill>
                <a:blip r:embed="rId2"/>
                <a:stretch>
                  <a:fillRect l="-142" t="-9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10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1657BA-9511-4021-A64A-6956EE1B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SNR &amp; Redundancy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64B1D85-805C-4A8A-9A5A-5BAA6E997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268" y="2095273"/>
            <a:ext cx="4130566" cy="3881437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84300D7-606B-4C43-A0CE-8FE6B731B6FF}"/>
              </a:ext>
            </a:extLst>
          </p:cNvPr>
          <p:cNvSpPr txBox="1"/>
          <p:nvPr/>
        </p:nvSpPr>
        <p:spPr>
          <a:xfrm>
            <a:off x="4975668" y="4655127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Extract two different variables of </a:t>
            </a:r>
          </a:p>
          <a:p>
            <a:r>
              <a:rPr lang="en-US" altLang="zh-TW" dirty="0"/>
              <a:t>each sample 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835B314-750A-49B1-9C6C-0A851D42BDC4}"/>
              </a:ext>
            </a:extLst>
          </p:cNvPr>
          <p:cNvSpPr txBox="1"/>
          <p:nvPr/>
        </p:nvSpPr>
        <p:spPr>
          <a:xfrm>
            <a:off x="4647117" y="2646432"/>
            <a:ext cx="3001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Scatter plot of data points.</a:t>
            </a:r>
          </a:p>
          <a:p>
            <a:r>
              <a:rPr lang="en-US" altLang="zh-TW" dirty="0"/>
              <a:t>Analogy to SNR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68E7D8B-440B-43DA-9C6C-70CC9EE28826}"/>
              </a:ext>
            </a:extLst>
          </p:cNvPr>
          <p:cNvSpPr txBox="1"/>
          <p:nvPr/>
        </p:nvSpPr>
        <p:spPr>
          <a:xfrm>
            <a:off x="1192095" y="5971401"/>
            <a:ext cx="1300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Source:[1]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8593056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1284</TotalTime>
  <Words>1128</Words>
  <Application>Microsoft Office PowerPoint</Application>
  <PresentationFormat>寬螢幕</PresentationFormat>
  <Paragraphs>215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微軟正黑體</vt:lpstr>
      <vt:lpstr>Arial</vt:lpstr>
      <vt:lpstr>Cambria Math</vt:lpstr>
      <vt:lpstr>Lucida Sans</vt:lpstr>
      <vt:lpstr>Trebuchet MS</vt:lpstr>
      <vt:lpstr>Wingdings 3</vt:lpstr>
      <vt:lpstr>多面向</vt:lpstr>
      <vt:lpstr>Introduction to  Principle Component Analysis</vt:lpstr>
      <vt:lpstr>Motivation</vt:lpstr>
      <vt:lpstr>Outline</vt:lpstr>
      <vt:lpstr>Goal</vt:lpstr>
      <vt:lpstr>Framework</vt:lpstr>
      <vt:lpstr>Framework</vt:lpstr>
      <vt:lpstr>Covariance Matrix</vt:lpstr>
      <vt:lpstr>SNR &amp; Redundancy</vt:lpstr>
      <vt:lpstr>SNR &amp; Redundancy</vt:lpstr>
      <vt:lpstr>PCA by Eigenvalue Decomposition</vt:lpstr>
      <vt:lpstr>PCA by SVD</vt:lpstr>
      <vt:lpstr>EVD vs SVD</vt:lpstr>
      <vt:lpstr>EVD vs SVD</vt:lpstr>
      <vt:lpstr>PCA’s Properties</vt:lpstr>
      <vt:lpstr>Application</vt:lpstr>
      <vt:lpstr>Example</vt:lpstr>
      <vt:lpstr>Example</vt:lpstr>
      <vt:lpstr>Example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Image Processing  with C/C++</dc:title>
  <dc:creator>natsuha</dc:creator>
  <cp:lastModifiedBy>natsuha</cp:lastModifiedBy>
  <cp:revision>74</cp:revision>
  <dcterms:created xsi:type="dcterms:W3CDTF">2023-10-16T19:49:46Z</dcterms:created>
  <dcterms:modified xsi:type="dcterms:W3CDTF">2023-11-07T04:29:52Z</dcterms:modified>
</cp:coreProperties>
</file>