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4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8" r:id="rId18"/>
    <p:sldId id="301" r:id="rId19"/>
    <p:sldId id="302" r:id="rId20"/>
    <p:sldId id="303" r:id="rId21"/>
    <p:sldId id="304" r:id="rId22"/>
    <p:sldId id="305" r:id="rId23"/>
    <p:sldId id="30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6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42E82-EBD3-498A-8C83-CD698323E37B}" type="datetimeFigureOut">
              <a:rPr lang="zh-TW" altLang="en-US" smtClean="0"/>
              <a:t>2023/11/7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2E31C-29CB-44B3-AC14-01DE24F4EC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20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61A8-DE57-43B6-833A-2DB5CFA52782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F04-7A77-42F1-96BC-9CDD2B405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1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61A8-DE57-43B6-833A-2DB5CFA52782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F04-7A77-42F1-96BC-9CDD2B405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80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61A8-DE57-43B6-833A-2DB5CFA52782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F04-7A77-42F1-96BC-9CDD2B405E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430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61A8-DE57-43B6-833A-2DB5CFA52782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F04-7A77-42F1-96BC-9CDD2B405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250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61A8-DE57-43B6-833A-2DB5CFA52782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F04-7A77-42F1-96BC-9CDD2B405E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309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61A8-DE57-43B6-833A-2DB5CFA52782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F04-7A77-42F1-96BC-9CDD2B405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728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61A8-DE57-43B6-833A-2DB5CFA52782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F04-7A77-42F1-96BC-9CDD2B405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469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61A8-DE57-43B6-833A-2DB5CFA52782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F04-7A77-42F1-96BC-9CDD2B405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44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61A8-DE57-43B6-833A-2DB5CFA52782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F04-7A77-42F1-96BC-9CDD2B405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61A8-DE57-43B6-833A-2DB5CFA52782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F04-7A77-42F1-96BC-9CDD2B405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92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61A8-DE57-43B6-833A-2DB5CFA52782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F04-7A77-42F1-96BC-9CDD2B405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74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61A8-DE57-43B6-833A-2DB5CFA52782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F04-7A77-42F1-96BC-9CDD2B405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87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61A8-DE57-43B6-833A-2DB5CFA52782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F04-7A77-42F1-96BC-9CDD2B405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04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61A8-DE57-43B6-833A-2DB5CFA52782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F04-7A77-42F1-96BC-9CDD2B405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68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61A8-DE57-43B6-833A-2DB5CFA52782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F04-7A77-42F1-96BC-9CDD2B405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24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61A8-DE57-43B6-833A-2DB5CFA52782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3F04-7A77-42F1-96BC-9CDD2B405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981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561A8-DE57-43B6-833A-2DB5CFA52782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C13F04-7A77-42F1-96BC-9CDD2B405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66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1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61CFD3-DB04-4B86-A809-310D41765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033" y="2712693"/>
            <a:ext cx="8779933" cy="1432614"/>
          </a:xfrm>
        </p:spPr>
        <p:txBody>
          <a:bodyPr/>
          <a:lstStyle/>
          <a:p>
            <a:pPr algn="ctr"/>
            <a:r>
              <a:rPr lang="en-US" altLang="zh-TW" sz="48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Introduction of Fuzzy System and Application</a:t>
            </a:r>
            <a:endParaRPr lang="zh-TW" altLang="en-US" sz="4800" b="1" dirty="0">
              <a:solidFill>
                <a:schemeClr val="accent1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4E2260D-8C09-430B-95A0-680E873D6D1F}"/>
              </a:ext>
            </a:extLst>
          </p:cNvPr>
          <p:cNvSpPr txBox="1"/>
          <p:nvPr/>
        </p:nvSpPr>
        <p:spPr>
          <a:xfrm>
            <a:off x="4250265" y="5706533"/>
            <a:ext cx="3691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學生</a:t>
            </a:r>
            <a:r>
              <a:rPr lang="en-US" altLang="zh-TW" sz="2400" dirty="0"/>
              <a:t>: </a:t>
            </a:r>
            <a:r>
              <a:rPr lang="zh-TW" altLang="en-US" sz="2400" dirty="0"/>
              <a:t>林政均</a:t>
            </a:r>
            <a:endParaRPr lang="en-US" altLang="zh-TW" sz="2400" dirty="0"/>
          </a:p>
          <a:p>
            <a:pPr algn="ctr"/>
            <a:r>
              <a:rPr lang="zh-TW" altLang="en-US" sz="2400" dirty="0"/>
              <a:t>指導教授</a:t>
            </a:r>
            <a:r>
              <a:rPr lang="en-US" altLang="zh-TW" sz="2400" dirty="0"/>
              <a:t>:</a:t>
            </a:r>
            <a:r>
              <a:rPr lang="zh-TW" altLang="en-US" sz="2400" dirty="0"/>
              <a:t> 丁建均 博士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B31112C-8FE1-4264-97F0-B6D70C0C4930}"/>
              </a:ext>
            </a:extLst>
          </p:cNvPr>
          <p:cNvSpPr txBox="1"/>
          <p:nvPr/>
        </p:nvSpPr>
        <p:spPr>
          <a:xfrm>
            <a:off x="10706099" y="6457890"/>
            <a:ext cx="1485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2023.11.07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7905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480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Set-theoretic Operations</a:t>
            </a:r>
            <a:endParaRPr lang="zh-TW" altLang="en-US" sz="2800" dirty="0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779554D-6CFA-4A36-9900-4B3022786CFC}"/>
                  </a:ext>
                </a:extLst>
              </p:cNvPr>
              <p:cNvSpPr/>
              <p:nvPr/>
            </p:nvSpPr>
            <p:spPr>
              <a:xfrm>
                <a:off x="419491" y="1000667"/>
                <a:ext cx="8809175" cy="3786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en-US" altLang="zh-TW" sz="2000" dirty="0"/>
                  <a:t>Complement: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000" i="1"/>
                        </m:ctrlPr>
                      </m:sSubPr>
                      <m:e>
                        <m:r>
                          <a:rPr lang="zh-TW" altLang="el-GR" sz="2000" i="1"/>
                          <m:t>𝜇</m:t>
                        </m:r>
                      </m:e>
                      <m:sub>
                        <m:r>
                          <a:rPr lang="en-US" altLang="zh-TW" sz="2000" i="1"/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zh-TW" sz="2000" i="1"/>
                        </m:ctrlPr>
                      </m:dPr>
                      <m:e>
                        <m:r>
                          <a:rPr lang="en-US" altLang="zh-TW" sz="2000" i="1"/>
                          <m:t>𝑥</m:t>
                        </m:r>
                      </m:e>
                    </m:d>
                    <m:r>
                      <a:rPr lang="en-US" altLang="zh-TW" sz="2000" i="1"/>
                      <m:t>&gt;</m:t>
                    </m:r>
                  </m:oMath>
                </a14:m>
                <a:r>
                  <a:rPr lang="en-US" altLang="zh-TW" sz="2000" dirty="0"/>
                  <a:t>∈ [0, 1], the complement of A, denoted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000" i="1" smtClean="0"/>
                        </m:ctrlPr>
                      </m:accPr>
                      <m:e>
                        <m:r>
                          <a:rPr lang="en-US" altLang="zh-TW" sz="2000" b="0" i="1" smtClean="0"/>
                          <m:t>𝐴</m:t>
                        </m:r>
                      </m:e>
                    </m:acc>
                  </m:oMath>
                </a14:m>
                <a:r>
                  <a:rPr lang="en-US" altLang="zh-TW" sz="2000" dirty="0"/>
                  <a:t> , is defined by its membership function as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000" i="1" smtClean="0"/>
                        </m:ctrlPr>
                      </m:sSubPr>
                      <m:e>
                        <m:r>
                          <a:rPr lang="zh-TW" altLang="el-GR" sz="2000" i="1"/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zh-TW" altLang="en-US" sz="2000" i="1" smtClean="0"/>
                            </m:ctrlPr>
                          </m:accPr>
                          <m:e>
                            <m:r>
                              <a:rPr lang="en-US" altLang="zh-TW" sz="2000" b="0" i="1" smtClean="0"/>
                              <m:t>𝐴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TW" sz="2000" i="1"/>
                        </m:ctrlPr>
                      </m:dPr>
                      <m:e>
                        <m:r>
                          <a:rPr lang="en-US" altLang="zh-TW" sz="2000" i="1"/>
                          <m:t>𝑥</m:t>
                        </m:r>
                      </m:e>
                    </m:d>
                    <m:r>
                      <a:rPr lang="en-US" altLang="zh-TW" sz="2000" b="0" i="1" smtClean="0"/>
                      <m:t>=1−</m:t>
                    </m:r>
                    <m:sSub>
                      <m:sSubPr>
                        <m:ctrlPr>
                          <a:rPr lang="el-GR" altLang="zh-TW" sz="2000" i="1"/>
                        </m:ctrlPr>
                      </m:sSubPr>
                      <m:e>
                        <m:r>
                          <a:rPr lang="zh-TW" altLang="el-GR" sz="2000" i="1"/>
                          <m:t>𝜇</m:t>
                        </m:r>
                      </m:e>
                      <m:sub>
                        <m:r>
                          <a:rPr lang="en-US" altLang="zh-TW" sz="2000" i="1"/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zh-TW" sz="2000" i="1"/>
                        </m:ctrlPr>
                      </m:dPr>
                      <m:e>
                        <m:r>
                          <a:rPr lang="en-US" altLang="zh-TW" sz="2000" i="1"/>
                          <m:t>𝑥</m:t>
                        </m:r>
                      </m:e>
                    </m:d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TW" sz="2000" b="0" i="1" smtClean="0"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sz="2000" b="0" i="1" smtClean="0"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000" b="0" i="1" smtClean="0"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endParaRPr lang="en-US" altLang="zh-TW" sz="2000" b="0" dirty="0">
                  <a:ea typeface="Cambria Math" panose="02040503050406030204" pitchFamily="18" charset="0"/>
                </a:endParaRPr>
              </a:p>
              <a:p>
                <a:pPr algn="ctr"/>
                <a:endParaRPr lang="en-US" altLang="zh-TW" sz="20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en-US" altLang="zh-TW" sz="2000" dirty="0"/>
                  <a:t>Intersection: The intersection of fuzzy sets A and B is denoted as A ∩ B and is defined by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000" i="1" smtClean="0"/>
                        </m:ctrlPr>
                      </m:sSubPr>
                      <m:e>
                        <m:r>
                          <a:rPr lang="zh-TW" altLang="el-GR" sz="2000" i="1"/>
                          <m:t>𝜇</m:t>
                        </m:r>
                      </m:e>
                      <m:sub>
                        <m:r>
                          <a:rPr lang="en-US" altLang="zh-TW" sz="2000" i="1"/>
                          <m:t>𝐴</m:t>
                        </m:r>
                        <m:r>
                          <a:rPr lang="en-US" altLang="zh-TW" sz="2000" i="1" smtClean="0"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zh-TW" sz="2000" b="0" i="1" smtClean="0"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zh-TW" sz="2000" i="1"/>
                        </m:ctrlPr>
                      </m:dPr>
                      <m:e>
                        <m:r>
                          <a:rPr lang="en-US" altLang="zh-TW" sz="2000" i="1"/>
                          <m:t>𝑥</m:t>
                        </m:r>
                      </m:e>
                    </m:d>
                    <m:r>
                      <a:rPr lang="en-US" altLang="zh-TW" sz="2000" i="1" smtClean="0"/>
                      <m:t>=</m:t>
                    </m:r>
                    <m:r>
                      <m:rPr>
                        <m:sty m:val="p"/>
                      </m:rPr>
                      <a:rPr lang="en-US" altLang="zh-TW" sz="2000" b="0" i="0" smtClean="0"/>
                      <m:t>min</m:t>
                    </m:r>
                    <m:r>
                      <a:rPr lang="en-US" altLang="zh-TW" sz="2000" b="0" i="1" smtClean="0"/>
                      <m:t> [</m:t>
                    </m:r>
                    <m:sSub>
                      <m:sSubPr>
                        <m:ctrlPr>
                          <a:rPr lang="el-GR" altLang="zh-TW" sz="2000" i="1" smtClean="0"/>
                        </m:ctrlPr>
                      </m:sSubPr>
                      <m:e>
                        <m:r>
                          <a:rPr lang="zh-TW" altLang="el-GR" sz="2000" i="1"/>
                          <m:t>𝜇</m:t>
                        </m:r>
                      </m:e>
                      <m:sub>
                        <m:r>
                          <a:rPr lang="en-US" altLang="zh-TW" sz="2000" i="1"/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zh-TW" sz="2000" i="1"/>
                        </m:ctrlPr>
                      </m:dPr>
                      <m:e>
                        <m:r>
                          <a:rPr lang="en-US" altLang="zh-TW" sz="2000" i="1"/>
                          <m:t>𝑥</m:t>
                        </m:r>
                      </m:e>
                    </m:d>
                  </m:oMath>
                </a14:m>
                <a:r>
                  <a:rPr lang="en-US" altLang="zh-TW" sz="2000" dirty="0"/>
                  <a:t>,</a:t>
                </a:r>
                <a:r>
                  <a:rPr lang="el-GR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000" i="1"/>
                        </m:ctrlPr>
                      </m:sSubPr>
                      <m:e>
                        <m:r>
                          <a:rPr lang="zh-TW" altLang="el-GR" sz="2000" i="1"/>
                          <m:t>𝜇</m:t>
                        </m:r>
                      </m:e>
                      <m:sub>
                        <m:r>
                          <a:rPr lang="en-US" altLang="zh-TW" sz="2000" b="0" i="1" smtClean="0"/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zh-TW" sz="2000" i="1"/>
                        </m:ctrlPr>
                      </m:dPr>
                      <m:e>
                        <m:r>
                          <a:rPr lang="en-US" altLang="zh-TW" sz="2000" i="1"/>
                          <m:t>𝑥</m:t>
                        </m:r>
                      </m:e>
                    </m:d>
                    <m:r>
                      <a:rPr lang="en-US" altLang="zh-TW" sz="2000" b="0" i="1" smtClean="0"/>
                      <m:t>]</m:t>
                    </m:r>
                    <m:r>
                      <a:rPr lang="zh-TW" altLang="en-US" sz="2000" i="1"/>
                      <m:t>≡</m:t>
                    </m:r>
                    <m:sSub>
                      <m:sSubPr>
                        <m:ctrlPr>
                          <a:rPr lang="el-GR" altLang="zh-TW" sz="2000" i="1"/>
                        </m:ctrlPr>
                      </m:sSubPr>
                      <m:e>
                        <m:r>
                          <a:rPr lang="zh-TW" altLang="el-GR" sz="2000" i="1"/>
                          <m:t>𝜇</m:t>
                        </m:r>
                      </m:e>
                      <m:sub>
                        <m:r>
                          <a:rPr lang="en-US" altLang="zh-TW" sz="2000" i="1"/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zh-TW" sz="2000" i="1"/>
                        </m:ctrlPr>
                      </m:dPr>
                      <m:e>
                        <m:r>
                          <a:rPr lang="en-US" altLang="zh-TW" sz="2000" i="1"/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altLang="zh-TW" sz="2000" b="0" i="0" smtClean="0"/>
                      <m:t> </m:t>
                    </m:r>
                    <m:r>
                      <m:rPr>
                        <m:nor/>
                      </m:rPr>
                      <a:rPr lang="en-US" altLang="zh-TW" sz="2000"/>
                      <m:t>⋀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altLang="zh-TW" sz="2000" i="1"/>
                        </m:ctrlPr>
                      </m:sSubPr>
                      <m:e>
                        <m:r>
                          <a:rPr lang="zh-TW" altLang="el-GR" sz="2000" i="1"/>
                          <m:t>𝜇</m:t>
                        </m:r>
                      </m:e>
                      <m:sub>
                        <m:r>
                          <a:rPr lang="en-US" altLang="zh-TW" sz="2000" i="1"/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zh-TW" sz="2000" i="1"/>
                        </m:ctrlPr>
                      </m:dPr>
                      <m:e>
                        <m:r>
                          <a:rPr lang="en-US" altLang="zh-TW" sz="2000" i="1"/>
                          <m:t>𝑥</m:t>
                        </m:r>
                      </m:e>
                    </m:d>
                    <m:r>
                      <a:rPr lang="en-US" altLang="zh-TW" sz="2000" b="0" i="1" smtClean="0"/>
                      <m:t>,  </m:t>
                    </m:r>
                    <m:r>
                      <a:rPr lang="en-US" altLang="zh-TW" sz="2000" i="1"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TW" sz="2000" i="1"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sz="2000" i="1"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000" i="1"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algn="ctr"/>
                <a:endParaRPr lang="en-US" altLang="zh-TW" sz="20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en-US" altLang="zh-TW" sz="2000" dirty="0"/>
                  <a:t>Union: The union of fuzzy sets A and B is denoted as A ∪ B and is defined by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l-GR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0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l-GR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l-GR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000" dirty="0"/>
                  <a:t>,</a:t>
                </a:r>
                <a:r>
                  <a:rPr lang="el-GR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l-GR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zh-TW" altLang="en-US" sz="2000" i="1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l-GR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l-GR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000"/>
                      <m:t>⋁</m:t>
                    </m:r>
                    <m:r>
                      <m:rPr>
                        <m:nor/>
                      </m:rPr>
                      <a:rPr lang="en-US" altLang="zh-TW" sz="2000" b="0" i="0" smtClean="0"/>
                      <m:t> </m:t>
                    </m:r>
                    <m:sSub>
                      <m:sSubPr>
                        <m:ctrlPr>
                          <a:rPr lang="el-GR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l-GR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u"/>
                </a:pPr>
                <a:endParaRPr lang="en-US" altLang="zh-TW" sz="2000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779554D-6CFA-4A36-9900-4B3022786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91" y="1000667"/>
                <a:ext cx="8809175" cy="3786358"/>
              </a:xfrm>
              <a:prstGeom prst="rect">
                <a:avLst/>
              </a:prstGeom>
              <a:blipFill>
                <a:blip r:embed="rId2"/>
                <a:stretch>
                  <a:fillRect l="-623" t="-9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DCE0FC4A-507F-4D61-96F2-EFE5829FB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91" y="4431467"/>
            <a:ext cx="2890976" cy="142586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2ACF0AF-CCE3-4032-8D5A-D00E747C3189}"/>
              </a:ext>
            </a:extLst>
          </p:cNvPr>
          <p:cNvSpPr txBox="1"/>
          <p:nvPr/>
        </p:nvSpPr>
        <p:spPr>
          <a:xfrm>
            <a:off x="880510" y="5857333"/>
            <a:ext cx="196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Fuzzy set A and B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9EB883C-F3A9-41C8-98AB-13A2F666D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926" y="4519956"/>
            <a:ext cx="2750074" cy="1248887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6E24A79D-C25D-4BD1-9556-163B55532EFB}"/>
              </a:ext>
            </a:extLst>
          </p:cNvPr>
          <p:cNvSpPr txBox="1"/>
          <p:nvPr/>
        </p:nvSpPr>
        <p:spPr>
          <a:xfrm>
            <a:off x="3624037" y="5857333"/>
            <a:ext cx="240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The complement of A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7A9E5CC-634D-4179-9514-9F839E43A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519956"/>
            <a:ext cx="2737458" cy="1248887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49BA86FD-3587-4BA6-A0CC-F3CFCA00EBD2}"/>
              </a:ext>
            </a:extLst>
          </p:cNvPr>
          <p:cNvSpPr txBox="1"/>
          <p:nvPr/>
        </p:nvSpPr>
        <p:spPr>
          <a:xfrm>
            <a:off x="6167884" y="5857333"/>
            <a:ext cx="298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The intersection of A and B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C52E0B9-816B-4007-947B-635467569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1535" y="4519956"/>
            <a:ext cx="2890974" cy="1320080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9816CC55-FEAE-417F-8E32-CF1A97C1D21B}"/>
              </a:ext>
            </a:extLst>
          </p:cNvPr>
          <p:cNvSpPr txBox="1"/>
          <p:nvPr/>
        </p:nvSpPr>
        <p:spPr>
          <a:xfrm>
            <a:off x="9228666" y="5857333"/>
            <a:ext cx="231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The union of A and B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5207CCB-DDD3-4CF1-9078-DAB1F9ED137D}"/>
              </a:ext>
            </a:extLst>
          </p:cNvPr>
          <p:cNvSpPr/>
          <p:nvPr/>
        </p:nvSpPr>
        <p:spPr>
          <a:xfrm>
            <a:off x="626532" y="6550223"/>
            <a:ext cx="11565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Reference: Chin-Teng Lin and C.S. George Lee, “Neural Fuzzy Systems: A Neuro-Fuzzy Synergism to Intelligent Systems”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5529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480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Set-theoretic Operations</a:t>
            </a:r>
            <a:endParaRPr lang="zh-TW" altLang="en-US" sz="2800" dirty="0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779554D-6CFA-4A36-9900-4B3022786CFC}"/>
                  </a:ext>
                </a:extLst>
              </p:cNvPr>
              <p:cNvSpPr/>
              <p:nvPr/>
            </p:nvSpPr>
            <p:spPr>
              <a:xfrm>
                <a:off x="419491" y="1000667"/>
                <a:ext cx="8809175" cy="5058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en-US" altLang="zh-TW" sz="2000" dirty="0"/>
                  <a:t>Equality: A and B are equal if and only if</a:t>
                </a:r>
                <a:endParaRPr lang="en-US" altLang="zh-TW" sz="2000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l-GR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altLang="zh-TW" sz="2000"/>
                        <m:t> </m:t>
                      </m:r>
                      <m:r>
                        <m:rPr>
                          <m:nor/>
                        </m:rPr>
                        <a:rPr lang="en-US" altLang="zh-TW" sz="2000" b="0" i="1" smtClean="0"/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l-GR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l-GR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u"/>
                </a:pPr>
                <a:endParaRPr lang="en-US" altLang="zh-TW" sz="20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Degree of Equality: To check the degree of equality of two fuzzy sets, we can use the </a:t>
                </a:r>
                <a:r>
                  <a:rPr lang="en-US" altLang="zh-TW" sz="20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similarly measure</a:t>
                </a:r>
                <a:r>
                  <a:rPr lang="en-US" altLang="zh-TW" sz="2000" b="0" dirty="0">
                    <a:ea typeface="Cambria Math" panose="020405030504060302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zh-TW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degree</m:t>
                      </m:r>
                      <m:d>
                        <m:dPr>
                          <m:ctrlPr>
                            <a:rPr lang="en-US" altLang="zh-TW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a:rPr lang="en-US" altLang="zh-TW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u"/>
                </a:pPr>
                <a:endParaRPr lang="en-US" altLang="zh-TW" sz="20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en-US" altLang="zh-TW" sz="2000" dirty="0"/>
                  <a:t>Subset: A is a subset of B, that is A ⊆B, if and only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l-GR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altLang="zh-TW" sz="2000"/>
                        <m:t> </m:t>
                      </m:r>
                      <m:r>
                        <a:rPr lang="zh-TW" altLang="en-US" sz="2000" i="1">
                          <a:latin typeface="Cambria Math" panose="02040503050406030204" pitchFamily="18" charset="0"/>
                        </a:rPr>
                        <m:t>≦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l-GR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l-GR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u"/>
                </a:pPr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Proper Subset: </a:t>
                </a:r>
                <a:r>
                  <a:rPr lang="en-US" altLang="zh-TW" sz="2000" dirty="0"/>
                  <a:t>If A ⊆ B and A </a:t>
                </a:r>
                <a:r>
                  <a:rPr lang="zh-TW" altLang="en-US" sz="2000" dirty="0"/>
                  <a:t>≠</a:t>
                </a:r>
                <a:r>
                  <a:rPr lang="en-US" altLang="zh-TW" sz="2000" dirty="0"/>
                  <a:t> B, then A is a proper subset of B, that is, A ⊂ B. Again, the definition of subset is crisp. To check the degree that A is a subset of B, we can use the </a:t>
                </a:r>
                <a:r>
                  <a:rPr lang="en-US" altLang="zh-TW" sz="2000" dirty="0" err="1">
                    <a:solidFill>
                      <a:srgbClr val="FF0000"/>
                    </a:solidFill>
                  </a:rPr>
                  <a:t>subsethood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 measure</a:t>
                </a:r>
                <a:r>
                  <a:rPr lang="en-US" altLang="zh-TW" sz="20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zh-TW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altLang="zh-TW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degree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altLang="zh-TW" sz="2000" dirty="0"/>
                            <m:t>⊆</m:t>
                          </m:r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altLang="zh-TW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779554D-6CFA-4A36-9900-4B3022786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91" y="1000667"/>
                <a:ext cx="8809175" cy="5058308"/>
              </a:xfrm>
              <a:prstGeom prst="rect">
                <a:avLst/>
              </a:prstGeom>
              <a:blipFill>
                <a:blip r:embed="rId2"/>
                <a:stretch>
                  <a:fillRect l="-623" t="-723" r="-4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99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480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Fuzzy Logic</a:t>
            </a:r>
            <a:endParaRPr lang="zh-TW" altLang="en-US" sz="2800" dirty="0">
              <a:latin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779554D-6CFA-4A36-9900-4B3022786CFC}"/>
              </a:ext>
            </a:extLst>
          </p:cNvPr>
          <p:cNvSpPr/>
          <p:nvPr/>
        </p:nvSpPr>
        <p:spPr>
          <a:xfrm>
            <a:off x="332512" y="988354"/>
            <a:ext cx="9240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lang="en-US" altLang="zh-TW" sz="2000" dirty="0"/>
              <a:t>Linguistic Variable: A linguistic variable is a variable whose values are words or sentences in a natural or artificial language. E.g. temperature, speed, age, etc.</a:t>
            </a:r>
          </a:p>
          <a:p>
            <a:pPr algn="just"/>
            <a:endParaRPr lang="en-US" altLang="zh-TW" sz="2000" dirty="0"/>
          </a:p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lang="en-US" altLang="zh-TW" sz="2000" dirty="0"/>
              <a:t>A linguistic variable is characterized by a quintuple (x, T(x), U, G, M) in which x is the </a:t>
            </a:r>
            <a:r>
              <a:rPr lang="en-US" altLang="zh-TW" sz="2000" dirty="0">
                <a:solidFill>
                  <a:srgbClr val="FF0000"/>
                </a:solidFill>
              </a:rPr>
              <a:t>name</a:t>
            </a:r>
            <a:r>
              <a:rPr lang="en-US" altLang="zh-TW" sz="2000" dirty="0"/>
              <a:t> of the variable; T(x) is the </a:t>
            </a:r>
            <a:r>
              <a:rPr lang="en-US" altLang="zh-TW" sz="2000" dirty="0">
                <a:solidFill>
                  <a:srgbClr val="FF0000"/>
                </a:solidFill>
              </a:rPr>
              <a:t>term set </a:t>
            </a:r>
            <a:r>
              <a:rPr lang="en-US" altLang="zh-TW" sz="2000" dirty="0"/>
              <a:t>of x; that is, the set of names of </a:t>
            </a:r>
            <a:r>
              <a:rPr lang="en-US" altLang="zh-TW" sz="2000" dirty="0">
                <a:solidFill>
                  <a:srgbClr val="FF0000"/>
                </a:solidFill>
              </a:rPr>
              <a:t>linguistic values </a:t>
            </a:r>
            <a:r>
              <a:rPr lang="en-US" altLang="zh-TW" sz="2000" dirty="0"/>
              <a:t>of x with each value being a fuzzy variable defined on U; G is a </a:t>
            </a:r>
            <a:r>
              <a:rPr lang="en-US" altLang="zh-TW" sz="2000" dirty="0">
                <a:solidFill>
                  <a:srgbClr val="FF0000"/>
                </a:solidFill>
              </a:rPr>
              <a:t>syntactic rule </a:t>
            </a:r>
            <a:r>
              <a:rPr lang="en-US" altLang="zh-TW" sz="2000" dirty="0"/>
              <a:t>for generating the names of values of x; and M is a </a:t>
            </a:r>
            <a:r>
              <a:rPr lang="en-US" altLang="zh-TW" sz="2000" dirty="0">
                <a:solidFill>
                  <a:srgbClr val="FF0000"/>
                </a:solidFill>
              </a:rPr>
              <a:t>semantic rule </a:t>
            </a:r>
            <a:r>
              <a:rPr lang="en-US" altLang="zh-TW" sz="2000" dirty="0"/>
              <a:t>for associating with each value of x its meaning. </a:t>
            </a:r>
            <a:endParaRPr lang="en-US" altLang="zh-TW" sz="2000" i="1" dirty="0"/>
          </a:p>
        </p:txBody>
      </p:sp>
    </p:spTree>
    <p:extLst>
      <p:ext uri="{BB962C8B-B14F-4D97-AF65-F5344CB8AC3E}">
        <p14:creationId xmlns:p14="http://schemas.microsoft.com/office/powerpoint/2010/main" val="70235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480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Fuzzy Logic</a:t>
            </a:r>
            <a:endParaRPr lang="zh-TW" altLang="en-US" sz="2800" dirty="0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779554D-6CFA-4A36-9900-4B3022786CFC}"/>
                  </a:ext>
                </a:extLst>
              </p:cNvPr>
              <p:cNvSpPr/>
              <p:nvPr/>
            </p:nvSpPr>
            <p:spPr>
              <a:xfrm>
                <a:off x="332512" y="988354"/>
                <a:ext cx="9240976" cy="2579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u"/>
                </a:pPr>
                <a:r>
                  <a:rPr lang="en-US" altLang="zh-TW" sz="2000" dirty="0"/>
                  <a:t>If speed is a linguistic variable with U = [0, 100], that is, x = “speed,” then its term set T(speed) could be </a:t>
                </a:r>
              </a:p>
              <a:p>
                <a:pPr algn="ctr"/>
                <a:r>
                  <a:rPr lang="en-US" altLang="zh-TW" sz="2000" dirty="0"/>
                  <a:t>T(speed) = { very slow, slow, moderate, fast, ... }</a:t>
                </a:r>
              </a:p>
              <a:p>
                <a:pPr algn="just"/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u"/>
                </a:pPr>
                <a:r>
                  <a:rPr lang="en-US" altLang="zh-TW" sz="2000" dirty="0"/>
                  <a:t>The semantic rule M could be defined as</a:t>
                </a:r>
              </a:p>
              <a:p>
                <a:pPr algn="ctr"/>
                <a:r>
                  <a:rPr lang="en-US" altLang="zh-TW" sz="2000" dirty="0"/>
                  <a:t>M(slow) = fuzzy set for “a speed below about 40 mph”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l-GR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𝑠𝑙𝑜𝑤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algn="ctr"/>
                <a:r>
                  <a:rPr lang="en-US" altLang="zh-TW" sz="2000" dirty="0"/>
                  <a:t>M(moderate) = fuzzy set for “a speed close to 50 mph”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l-GR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𝑚𝑜𝑑𝑒𝑟𝑎𝑡𝑒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algn="ctr"/>
                <a:r>
                  <a:rPr lang="en-US" altLang="zh-TW" sz="2000" dirty="0"/>
                  <a:t>M(fast) = fuzzy set for “a speed above about 70 mph”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l-GR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𝑓𝑎𝑠𝑡</m:t>
                        </m:r>
                      </m:sub>
                    </m:sSub>
                  </m:oMath>
                </a14:m>
                <a:endParaRPr lang="en-US" altLang="zh-TW" sz="20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779554D-6CFA-4A36-9900-4B3022786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2" y="988354"/>
                <a:ext cx="9240976" cy="2579168"/>
              </a:xfrm>
              <a:prstGeom prst="rect">
                <a:avLst/>
              </a:prstGeom>
              <a:blipFill>
                <a:blip r:embed="rId2"/>
                <a:stretch>
                  <a:fillRect l="-594" t="-1418" r="-726" b="-2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A3C5C348-B7A8-4ADB-8089-DE5FDF8F4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574" y="4003640"/>
            <a:ext cx="6096851" cy="234347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5F1EF23-5FCD-4083-B282-07BE0C96EAC0}"/>
              </a:ext>
            </a:extLst>
          </p:cNvPr>
          <p:cNvSpPr/>
          <p:nvPr/>
        </p:nvSpPr>
        <p:spPr>
          <a:xfrm>
            <a:off x="626532" y="6550223"/>
            <a:ext cx="11565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Reference: Chin-Teng Lin and C.S. George Lee, “Neural Fuzzy Systems: A Neuro-Fuzzy Synergism to Intelligent Systems”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4372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480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Fuzzy Logic Control Systems</a:t>
            </a:r>
            <a:endParaRPr lang="zh-TW" altLang="en-US" sz="2800" dirty="0">
              <a:latin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779554D-6CFA-4A36-9900-4B3022786CFC}"/>
              </a:ext>
            </a:extLst>
          </p:cNvPr>
          <p:cNvSpPr/>
          <p:nvPr/>
        </p:nvSpPr>
        <p:spPr>
          <a:xfrm>
            <a:off x="332512" y="988354"/>
            <a:ext cx="9240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lang="en-US" altLang="zh-TW" sz="2000" dirty="0"/>
              <a:t>The typical architecture of a FLC, which is comprised of four principal components: a fuzzifier, a fuzzy rule base, an inference engine, and a </a:t>
            </a:r>
            <a:r>
              <a:rPr lang="en-US" altLang="zh-TW" sz="2000" dirty="0" err="1"/>
              <a:t>defuzzifier</a:t>
            </a:r>
            <a:r>
              <a:rPr lang="en-US" altLang="zh-TW" sz="2000" dirty="0"/>
              <a:t>.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A0361B0-C17E-4BCA-824D-C6B0A35EE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956" y="2411294"/>
            <a:ext cx="7757711" cy="345835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8004F43-2756-4D03-9D3A-BF30A929E593}"/>
              </a:ext>
            </a:extLst>
          </p:cNvPr>
          <p:cNvSpPr/>
          <p:nvPr/>
        </p:nvSpPr>
        <p:spPr>
          <a:xfrm>
            <a:off x="626532" y="6550223"/>
            <a:ext cx="11565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Reference: Chin-Teng Lin and C.S. George Lee, “Neural Fuzzy Systems: A Neuro-Fuzzy Synergism to Intelligent Systems”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2936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480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Fuzzifier</a:t>
            </a:r>
            <a:endParaRPr lang="zh-TW" altLang="en-US" sz="2800" dirty="0">
              <a:latin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779554D-6CFA-4A36-9900-4B3022786CFC}"/>
              </a:ext>
            </a:extLst>
          </p:cNvPr>
          <p:cNvSpPr/>
          <p:nvPr/>
        </p:nvSpPr>
        <p:spPr>
          <a:xfrm>
            <a:off x="332512" y="988354"/>
            <a:ext cx="9240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lang="en-US" altLang="zh-TW" sz="2000" dirty="0"/>
              <a:t>A fuzzifier performs the function of fuzzification which is a </a:t>
            </a:r>
            <a:r>
              <a:rPr lang="en-US" altLang="zh-TW" sz="2000" dirty="0">
                <a:solidFill>
                  <a:srgbClr val="FF0000"/>
                </a:solidFill>
              </a:rPr>
              <a:t>subjective valuation</a:t>
            </a:r>
            <a:r>
              <a:rPr lang="en-US" altLang="zh-TW" sz="2000" dirty="0"/>
              <a:t> to transform </a:t>
            </a:r>
            <a:r>
              <a:rPr lang="en-US" altLang="zh-TW" sz="2000" dirty="0">
                <a:solidFill>
                  <a:srgbClr val="FF0000"/>
                </a:solidFill>
              </a:rPr>
              <a:t>measurement data</a:t>
            </a:r>
            <a:r>
              <a:rPr lang="en-US" altLang="zh-TW" sz="2000" dirty="0"/>
              <a:t> into valuation of a </a:t>
            </a:r>
            <a:r>
              <a:rPr lang="en-US" altLang="zh-TW" sz="2000" dirty="0">
                <a:solidFill>
                  <a:srgbClr val="FF0000"/>
                </a:solidFill>
              </a:rPr>
              <a:t>subjective value</a:t>
            </a:r>
            <a:r>
              <a:rPr lang="en-US" altLang="zh-TW" sz="2000" dirty="0"/>
              <a:t>. Hence, it can be defined as a mapping from an observed input space to labels of fuzzy sets in a specified input universe of discourse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A1B28696-81E2-408A-A830-51FE17471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338919"/>
              </p:ext>
            </p:extLst>
          </p:nvPr>
        </p:nvGraphicFramePr>
        <p:xfrm>
          <a:off x="1631421" y="3859199"/>
          <a:ext cx="20637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3" imgW="2070000" imgH="736560" progId="Equation.3">
                  <p:embed/>
                </p:oleObj>
              </mc:Choice>
              <mc:Fallback>
                <p:oleObj name="Equation" r:id="rId3" imgW="2070000" imgH="736560" progId="Equation.3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3E5B5DDC-3802-4932-83DD-03A33E8057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421" y="3859199"/>
                        <a:ext cx="20637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10F40873-A822-4C66-A687-590EDF39305B}"/>
              </a:ext>
            </a:extLst>
          </p:cNvPr>
          <p:cNvSpPr txBox="1"/>
          <p:nvPr/>
        </p:nvSpPr>
        <p:spPr>
          <a:xfrm>
            <a:off x="1649418" y="3394075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1. Fuzzy singleton</a:t>
            </a:r>
            <a:endParaRPr lang="zh-TW" altLang="en-US" dirty="0"/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20DACB39-5039-437A-8AA7-20682DD28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593757"/>
              </p:ext>
            </p:extLst>
          </p:nvPr>
        </p:nvGraphicFramePr>
        <p:xfrm>
          <a:off x="5407555" y="3826655"/>
          <a:ext cx="2659062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5" imgW="2654280" imgH="812520" progId="Equation.3">
                  <p:embed/>
                </p:oleObj>
              </mc:Choice>
              <mc:Fallback>
                <p:oleObj name="Equation" r:id="rId5" imgW="2654280" imgH="812520" progId="Equation.3">
                  <p:embed/>
                  <p:pic>
                    <p:nvPicPr>
                      <p:cNvPr id="1027" name="Object 7">
                        <a:extLst>
                          <a:ext uri="{FF2B5EF4-FFF2-40B4-BE49-F238E27FC236}">
                            <a16:creationId xmlns:a16="http://schemas.microsoft.com/office/drawing/2014/main" id="{6F55B6C5-4669-4B09-91F3-CAD82B0C6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555" y="3826655"/>
                        <a:ext cx="2659062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2CC82547-CE39-4E02-9B0A-6A9E52E2B49A}"/>
              </a:ext>
            </a:extLst>
          </p:cNvPr>
          <p:cNvSpPr txBox="1"/>
          <p:nvPr/>
        </p:nvSpPr>
        <p:spPr>
          <a:xfrm>
            <a:off x="5273942" y="3394075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2. Gaussian membership function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4366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480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Fuzzy Rule Base</a:t>
            </a:r>
            <a:endParaRPr lang="zh-TW" altLang="en-US" sz="2800" dirty="0">
              <a:latin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779554D-6CFA-4A36-9900-4B3022786CFC}"/>
              </a:ext>
            </a:extLst>
          </p:cNvPr>
          <p:cNvSpPr/>
          <p:nvPr/>
        </p:nvSpPr>
        <p:spPr>
          <a:xfrm>
            <a:off x="332512" y="988354"/>
            <a:ext cx="9240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lang="en-US" altLang="zh-TW" sz="2000" dirty="0"/>
              <a:t>Fuzzy  rules are characterized by a collection of fuzzy IF-THEN rules in which the preconditions and consequents involve linguistic variables.</a:t>
            </a:r>
          </a:p>
          <a:p>
            <a:pPr marL="342900" indent="-342900" algn="just"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lang="en-US" altLang="zh-TW" sz="2000" dirty="0"/>
              <a:t>The most common types of fuzzy rules: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/>
              <a:t>Linguistic Fuzzy Rule (Mamdani’s Fuzzy Model)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/>
              <a:t>Functional Fuzzy Rule (</a:t>
            </a:r>
            <a:r>
              <a:rPr lang="en-US" altLang="zh-TW" sz="2000" dirty="0" err="1"/>
              <a:t>Sugeno’s</a:t>
            </a:r>
            <a:r>
              <a:rPr lang="en-US" altLang="zh-TW" sz="2000" dirty="0"/>
              <a:t> Fuzzy Model)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/>
              <a:t>Tsukamoto’s Method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1FEB712-E2FD-4B09-98BC-A90AB2DBB9B4}"/>
              </a:ext>
            </a:extLst>
          </p:cNvPr>
          <p:cNvSpPr/>
          <p:nvPr/>
        </p:nvSpPr>
        <p:spPr>
          <a:xfrm>
            <a:off x="332512" y="3429000"/>
            <a:ext cx="9240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000" dirty="0"/>
              <a:t>Linguistic Fuzzy Rule:</a:t>
            </a:r>
            <a:br>
              <a:rPr lang="en-US" altLang="zh-TW" sz="2000" dirty="0"/>
            </a:b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Precondition</a:t>
            </a:r>
            <a:r>
              <a:rPr lang="zh-TW" altLang="en-US" sz="2000" dirty="0">
                <a:solidFill>
                  <a:srgbClr val="000000"/>
                </a:solidFill>
                <a:ea typeface="標楷體" panose="03000509000000000000" pitchFamily="65" charset="-120"/>
              </a:rPr>
              <a:t>：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x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is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x</a:t>
            </a:r>
            <a:r>
              <a:rPr lang="en-US" altLang="zh-TW" sz="2000" i="1" baseline="-30000" dirty="0">
                <a:solidFill>
                  <a:srgbClr val="000000"/>
                </a:solidFill>
                <a:ea typeface="標楷體" panose="03000509000000000000" pitchFamily="65" charset="-120"/>
              </a:rPr>
              <a:t>0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 and 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y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is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y</a:t>
            </a:r>
            <a:r>
              <a:rPr lang="en-US" altLang="zh-TW" sz="2000" i="1" baseline="-30000" dirty="0">
                <a:solidFill>
                  <a:srgbClr val="000000"/>
                </a:solidFill>
                <a:ea typeface="標楷體" panose="03000509000000000000" pitchFamily="65" charset="-120"/>
              </a:rPr>
              <a:t>0</a:t>
            </a:r>
            <a:br>
              <a:rPr lang="en-US" altLang="zh-TW" sz="2000" i="1" baseline="-30000" dirty="0">
                <a:solidFill>
                  <a:srgbClr val="000000"/>
                </a:solidFill>
                <a:ea typeface="標楷體" panose="03000509000000000000" pitchFamily="65" charset="-120"/>
              </a:rPr>
            </a:b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Fuzzy rule 1</a:t>
            </a:r>
            <a:r>
              <a:rPr lang="zh-TW" altLang="en-US" sz="2000" dirty="0">
                <a:solidFill>
                  <a:srgbClr val="000000"/>
                </a:solidFill>
                <a:ea typeface="標楷體" panose="03000509000000000000" pitchFamily="65" charset="-120"/>
              </a:rPr>
              <a:t>：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If 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x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is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A</a:t>
            </a:r>
            <a:r>
              <a:rPr lang="en-US" altLang="zh-TW" sz="2000" baseline="-25000" dirty="0">
                <a:solidFill>
                  <a:srgbClr val="000000"/>
                </a:solidFill>
                <a:ea typeface="標楷體" panose="03000509000000000000" pitchFamily="65" charset="-120"/>
              </a:rPr>
              <a:t>1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 and 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y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is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B</a:t>
            </a:r>
            <a:r>
              <a:rPr lang="en-US" altLang="zh-TW" sz="2000" i="1" baseline="-30000" dirty="0">
                <a:solidFill>
                  <a:srgbClr val="000000"/>
                </a:solidFill>
                <a:ea typeface="標楷體" panose="03000509000000000000" pitchFamily="65" charset="-120"/>
              </a:rPr>
              <a:t>1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	Then 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z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is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C</a:t>
            </a:r>
            <a:r>
              <a:rPr lang="en-US" altLang="zh-TW" sz="2000" i="1" baseline="-30000" dirty="0">
                <a:solidFill>
                  <a:srgbClr val="000000"/>
                </a:solidFill>
                <a:ea typeface="標楷體" panose="03000509000000000000" pitchFamily="65" charset="-120"/>
              </a:rPr>
              <a:t>1</a:t>
            </a:r>
            <a:br>
              <a:rPr lang="en-US" altLang="zh-TW" sz="2000" i="1" baseline="-30000" dirty="0">
                <a:solidFill>
                  <a:srgbClr val="000000"/>
                </a:solidFill>
                <a:ea typeface="標楷體" panose="03000509000000000000" pitchFamily="65" charset="-120"/>
              </a:rPr>
            </a:b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Fuzzy rule 2</a:t>
            </a:r>
            <a:r>
              <a:rPr lang="zh-TW" altLang="en-US" sz="2000" dirty="0">
                <a:solidFill>
                  <a:srgbClr val="000000"/>
                </a:solidFill>
                <a:ea typeface="標楷體" panose="03000509000000000000" pitchFamily="65" charset="-120"/>
              </a:rPr>
              <a:t>：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If 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x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is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A</a:t>
            </a:r>
            <a:r>
              <a:rPr lang="en-US" altLang="zh-TW" sz="2000" baseline="-25000" dirty="0">
                <a:solidFill>
                  <a:srgbClr val="000000"/>
                </a:solidFill>
                <a:ea typeface="標楷體" panose="03000509000000000000" pitchFamily="65" charset="-120"/>
              </a:rPr>
              <a:t>2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 and 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y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is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B</a:t>
            </a:r>
            <a:r>
              <a:rPr lang="en-US" altLang="zh-TW" sz="2000" i="1" baseline="-30000" dirty="0">
                <a:solidFill>
                  <a:srgbClr val="000000"/>
                </a:solidFill>
                <a:ea typeface="標楷體" panose="03000509000000000000" pitchFamily="65" charset="-120"/>
              </a:rPr>
              <a:t>2</a:t>
            </a:r>
            <a:r>
              <a:rPr lang="en-US" altLang="zh-TW" sz="2000" baseline="-25000" dirty="0">
                <a:solidFill>
                  <a:srgbClr val="000000"/>
                </a:solidFill>
                <a:ea typeface="標楷體" panose="03000509000000000000" pitchFamily="65" charset="-120"/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Then 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z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is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C</a:t>
            </a:r>
            <a:r>
              <a:rPr lang="en-US" altLang="zh-TW" sz="2000" i="1" baseline="-30000" dirty="0">
                <a:solidFill>
                  <a:srgbClr val="000000"/>
                </a:solidFill>
                <a:ea typeface="標楷體" panose="03000509000000000000" pitchFamily="65" charset="-120"/>
              </a:rPr>
              <a:t>2</a:t>
            </a:r>
          </a:p>
          <a:p>
            <a:pPr algn="just"/>
            <a:endParaRPr lang="en-US" altLang="zh-TW" sz="2000" dirty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000" dirty="0"/>
              <a:t>Functional Fuzzy Rule:</a:t>
            </a:r>
            <a:br>
              <a:rPr lang="en-US" altLang="zh-TW" sz="2000" dirty="0"/>
            </a:b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Precondition</a:t>
            </a:r>
            <a:r>
              <a:rPr lang="zh-TW" altLang="en-US" sz="2000" dirty="0">
                <a:solidFill>
                  <a:srgbClr val="000000"/>
                </a:solidFill>
                <a:ea typeface="標楷體" panose="03000509000000000000" pitchFamily="65" charset="-120"/>
              </a:rPr>
              <a:t>：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x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is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x</a:t>
            </a:r>
            <a:r>
              <a:rPr lang="en-US" altLang="zh-TW" sz="2000" i="1" baseline="-30000" dirty="0">
                <a:solidFill>
                  <a:srgbClr val="000000"/>
                </a:solidFill>
                <a:ea typeface="標楷體" panose="03000509000000000000" pitchFamily="65" charset="-120"/>
              </a:rPr>
              <a:t>0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 and 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y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is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y</a:t>
            </a:r>
            <a:r>
              <a:rPr lang="en-US" altLang="zh-TW" sz="2000" i="1" baseline="-30000" dirty="0">
                <a:solidFill>
                  <a:srgbClr val="000000"/>
                </a:solidFill>
                <a:ea typeface="標楷體" panose="03000509000000000000" pitchFamily="65" charset="-120"/>
              </a:rPr>
              <a:t>0</a:t>
            </a:r>
            <a:br>
              <a:rPr lang="en-US" altLang="zh-TW" sz="2000" i="1" baseline="-30000" dirty="0">
                <a:solidFill>
                  <a:srgbClr val="000000"/>
                </a:solidFill>
                <a:ea typeface="標楷體" panose="03000509000000000000" pitchFamily="65" charset="-120"/>
              </a:rPr>
            </a:b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Fuzzy rule 1</a:t>
            </a:r>
            <a:r>
              <a:rPr lang="zh-TW" altLang="en-US" sz="2000" dirty="0">
                <a:solidFill>
                  <a:srgbClr val="000000"/>
                </a:solidFill>
                <a:ea typeface="標楷體" panose="03000509000000000000" pitchFamily="65" charset="-120"/>
              </a:rPr>
              <a:t>：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If 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x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is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A</a:t>
            </a:r>
            <a:r>
              <a:rPr lang="en-US" altLang="zh-TW" sz="2000" baseline="-25000" dirty="0">
                <a:solidFill>
                  <a:srgbClr val="000000"/>
                </a:solidFill>
                <a:ea typeface="標楷體" panose="03000509000000000000" pitchFamily="65" charset="-120"/>
              </a:rPr>
              <a:t>1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 and 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y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is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B</a:t>
            </a:r>
            <a:r>
              <a:rPr lang="en-US" altLang="zh-TW" sz="2000" i="1" baseline="-30000" dirty="0">
                <a:solidFill>
                  <a:srgbClr val="000000"/>
                </a:solidFill>
                <a:ea typeface="標楷體" panose="03000509000000000000" pitchFamily="65" charset="-120"/>
              </a:rPr>
              <a:t>1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	Then 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z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is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f</a:t>
            </a:r>
            <a:r>
              <a:rPr lang="en-US" altLang="zh-TW" sz="2000" i="1" baseline="-25000" dirty="0">
                <a:solidFill>
                  <a:srgbClr val="000000"/>
                </a:solidFill>
                <a:ea typeface="標楷體" panose="03000509000000000000" pitchFamily="65" charset="-120"/>
              </a:rPr>
              <a:t>1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(</a:t>
            </a:r>
            <a:r>
              <a:rPr lang="en-US" altLang="zh-TW" sz="2000" i="1" dirty="0" err="1">
                <a:solidFill>
                  <a:srgbClr val="000000"/>
                </a:solidFill>
                <a:ea typeface="標楷體" panose="03000509000000000000" pitchFamily="65" charset="-120"/>
              </a:rPr>
              <a:t>x,y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)</a:t>
            </a:r>
            <a:br>
              <a:rPr lang="en-US" altLang="zh-TW" sz="2000" i="1" baseline="-30000" dirty="0">
                <a:solidFill>
                  <a:srgbClr val="000000"/>
                </a:solidFill>
                <a:ea typeface="標楷體" panose="03000509000000000000" pitchFamily="65" charset="-120"/>
              </a:rPr>
            </a:b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Fuzzy rule 2</a:t>
            </a:r>
            <a:r>
              <a:rPr lang="zh-TW" altLang="en-US" sz="2000" dirty="0">
                <a:solidFill>
                  <a:srgbClr val="000000"/>
                </a:solidFill>
                <a:ea typeface="標楷體" panose="03000509000000000000" pitchFamily="65" charset="-120"/>
              </a:rPr>
              <a:t>：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If 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x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is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A</a:t>
            </a:r>
            <a:r>
              <a:rPr lang="en-US" altLang="zh-TW" sz="2000" baseline="-25000" dirty="0">
                <a:solidFill>
                  <a:srgbClr val="000000"/>
                </a:solidFill>
                <a:ea typeface="標楷體" panose="03000509000000000000" pitchFamily="65" charset="-120"/>
              </a:rPr>
              <a:t>2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 and 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y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is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B</a:t>
            </a:r>
            <a:r>
              <a:rPr lang="en-US" altLang="zh-TW" sz="2000" i="1" baseline="-30000" dirty="0">
                <a:solidFill>
                  <a:srgbClr val="000000"/>
                </a:solidFill>
                <a:ea typeface="標楷體" panose="03000509000000000000" pitchFamily="65" charset="-120"/>
              </a:rPr>
              <a:t>2</a:t>
            </a:r>
            <a:r>
              <a:rPr lang="en-US" altLang="zh-TW" sz="2000" baseline="-25000" dirty="0">
                <a:solidFill>
                  <a:srgbClr val="000000"/>
                </a:solidFill>
                <a:ea typeface="標楷體" panose="03000509000000000000" pitchFamily="65" charset="-120"/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Then 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z</a:t>
            </a:r>
            <a:r>
              <a:rPr lang="en-US" altLang="zh-TW" sz="2000" dirty="0">
                <a:solidFill>
                  <a:srgbClr val="000000"/>
                </a:solidFill>
                <a:ea typeface="標楷體" panose="03000509000000000000" pitchFamily="65" charset="-120"/>
              </a:rPr>
              <a:t> is 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f</a:t>
            </a:r>
            <a:r>
              <a:rPr lang="en-US" altLang="zh-TW" sz="2000" i="1" baseline="-30000" dirty="0">
                <a:solidFill>
                  <a:srgbClr val="000000"/>
                </a:solidFill>
                <a:ea typeface="標楷體" panose="03000509000000000000" pitchFamily="65" charset="-120"/>
              </a:rPr>
              <a:t>2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(</a:t>
            </a:r>
            <a:r>
              <a:rPr lang="en-US" altLang="zh-TW" sz="2000" i="1" dirty="0" err="1">
                <a:solidFill>
                  <a:srgbClr val="000000"/>
                </a:solidFill>
                <a:ea typeface="標楷體" panose="03000509000000000000" pitchFamily="65" charset="-120"/>
              </a:rPr>
              <a:t>x,y</a:t>
            </a:r>
            <a:r>
              <a:rPr lang="en-US" altLang="zh-TW" sz="2000" i="1" dirty="0">
                <a:solidFill>
                  <a:srgbClr val="000000"/>
                </a:solidFill>
                <a:ea typeface="標楷體" panose="03000509000000000000" pitchFamily="65" charset="-120"/>
              </a:rPr>
              <a:t>)</a:t>
            </a:r>
            <a:endParaRPr lang="en-US" altLang="zh-TW" sz="2000" i="1" baseline="-30000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pPr marL="342900" indent="-342900" algn="just"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pPr algn="just"/>
            <a:endParaRPr lang="en-US" altLang="zh-TW" sz="2000" dirty="0"/>
          </a:p>
          <a:p>
            <a:pPr algn="just"/>
            <a:endParaRPr lang="en-US" altLang="zh-TW" sz="2000" dirty="0"/>
          </a:p>
          <a:p>
            <a:pPr algn="just"/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897511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8" y="279400"/>
            <a:ext cx="678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Application — water temperature control</a:t>
            </a:r>
            <a:endParaRPr lang="zh-TW" altLang="en-US" sz="2800" dirty="0">
              <a:latin typeface="+mn-ea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1D92759-CD3B-4625-A20B-8FFF9C144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8" y="1144822"/>
            <a:ext cx="3658111" cy="203863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3582CA5-3FA9-4D47-96B3-8E725B5BF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776" y="1144812"/>
            <a:ext cx="2954345" cy="486833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88F7A44-2BDA-4DB1-A646-CC7B79F7D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137" y="2164139"/>
            <a:ext cx="3838945" cy="352247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FAAB9BF-153C-4024-84C9-48D42247B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81" y="3428998"/>
            <a:ext cx="3454983" cy="272472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1AC4A6F-6FE3-42F9-A97D-714AEEC8FC4C}"/>
              </a:ext>
            </a:extLst>
          </p:cNvPr>
          <p:cNvSpPr txBox="1"/>
          <p:nvPr/>
        </p:nvSpPr>
        <p:spPr>
          <a:xfrm>
            <a:off x="604838" y="6153723"/>
            <a:ext cx="323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temperature from signal 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CC6EFC8-E7CF-484F-8FA6-E8412B2F8E6F}"/>
              </a:ext>
            </a:extLst>
          </p:cNvPr>
          <p:cNvSpPr txBox="1"/>
          <p:nvPr/>
        </p:nvSpPr>
        <p:spPr>
          <a:xfrm>
            <a:off x="4675787" y="6153723"/>
            <a:ext cx="255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Fuzzy Neural Network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E8F7469-7994-4354-92CC-A85612A85F7F}"/>
              </a:ext>
            </a:extLst>
          </p:cNvPr>
          <p:cNvSpPr txBox="1"/>
          <p:nvPr/>
        </p:nvSpPr>
        <p:spPr>
          <a:xfrm>
            <a:off x="9635066" y="6153723"/>
            <a:ext cx="113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Result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3796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493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Application — edge detection</a:t>
            </a:r>
            <a:endParaRPr lang="zh-TW" altLang="en-US" sz="2800" dirty="0">
              <a:latin typeface="+mn-ea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1D3B256-397B-426B-92FD-368AF30D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4" y="1452007"/>
            <a:ext cx="3256159" cy="390739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EF12D265-1E66-4802-B063-3B57B12AFBB2}"/>
              </a:ext>
            </a:extLst>
          </p:cNvPr>
          <p:cNvSpPr txBox="1"/>
          <p:nvPr/>
        </p:nvSpPr>
        <p:spPr>
          <a:xfrm>
            <a:off x="2620433" y="5359399"/>
            <a:ext cx="468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Load image and convert to grayscale image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4086626-A20E-4880-A0E9-9A3D9B56D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671" y="1756203"/>
            <a:ext cx="3374762" cy="295380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5413DFE-A44F-47A1-B837-E46087BA0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804" y="1756203"/>
            <a:ext cx="3374762" cy="29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34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493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Application — edge detection</a:t>
            </a:r>
            <a:endParaRPr lang="zh-TW" altLang="en-US" sz="2800" dirty="0">
              <a:latin typeface="+mn-ea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1D3B256-397B-426B-92FD-368AF30D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8" y="2008460"/>
            <a:ext cx="3316490" cy="317950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A43087B-88B2-4E7E-AF81-32E62CA6E472}"/>
              </a:ext>
            </a:extLst>
          </p:cNvPr>
          <p:cNvSpPr txBox="1"/>
          <p:nvPr/>
        </p:nvSpPr>
        <p:spPr>
          <a:xfrm>
            <a:off x="2620433" y="5359399"/>
            <a:ext cx="468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Obtain the vertical and horizontal gradient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2357136-52FB-4FC0-9629-18758A7E3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27" y="1757263"/>
            <a:ext cx="3610854" cy="289940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8DC90A1-AB7D-4612-9795-2A58C1499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016" y="1757263"/>
            <a:ext cx="3610855" cy="28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0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1735DC2-E3D3-4501-9C1B-EB99A605BBEC}"/>
              </a:ext>
            </a:extLst>
          </p:cNvPr>
          <p:cNvSpPr/>
          <p:nvPr/>
        </p:nvSpPr>
        <p:spPr>
          <a:xfrm>
            <a:off x="152399" y="1534686"/>
            <a:ext cx="98213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lang="en-US" altLang="zh-TW" sz="2000" dirty="0"/>
              <a:t>Fuzzy logic is a method proposed by Professor Zadeh in 1965 to use mathematical models to describe </a:t>
            </a:r>
            <a:r>
              <a:rPr lang="en-US" altLang="zh-TW" sz="2000" dirty="0">
                <a:solidFill>
                  <a:srgbClr val="FF0000"/>
                </a:solidFill>
              </a:rPr>
              <a:t>linguistic</a:t>
            </a:r>
            <a:r>
              <a:rPr lang="en-US" altLang="zh-TW" sz="2000" dirty="0"/>
              <a:t> fuzzy information. We can regard it as an extension of traditional set theory.</a:t>
            </a:r>
          </a:p>
          <a:p>
            <a:pPr marL="342900" indent="-342900" algn="just"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lang="en-US" altLang="zh-TW" sz="2000" dirty="0"/>
              <a:t>The advantage of fuzzification is that it can provide better </a:t>
            </a:r>
            <a:r>
              <a:rPr lang="en-US" altLang="zh-TW" sz="2000" dirty="0">
                <a:solidFill>
                  <a:srgbClr val="FF0000"/>
                </a:solidFill>
              </a:rPr>
              <a:t>generalization</a:t>
            </a:r>
            <a:r>
              <a:rPr lang="en-US" altLang="zh-TW" sz="2000" dirty="0"/>
              <a:t>, </a:t>
            </a:r>
            <a:r>
              <a:rPr lang="en-US" altLang="zh-TW" sz="2000" dirty="0">
                <a:solidFill>
                  <a:srgbClr val="FF0000"/>
                </a:solidFill>
              </a:rPr>
              <a:t>error tolerance</a:t>
            </a:r>
            <a:r>
              <a:rPr lang="en-US" altLang="zh-TW" sz="2000" dirty="0"/>
              <a:t>, and be more suitable for </a:t>
            </a:r>
            <a:r>
              <a:rPr lang="en-US" altLang="zh-TW" sz="2000" dirty="0">
                <a:solidFill>
                  <a:srgbClr val="FF0000"/>
                </a:solidFill>
              </a:rPr>
              <a:t>nonlinear systems </a:t>
            </a:r>
            <a:r>
              <a:rPr lang="en-US" altLang="zh-TW" sz="2000" dirty="0"/>
              <a:t>applied in the real world.</a:t>
            </a:r>
          </a:p>
          <a:p>
            <a:pPr marL="342900" indent="-342900" algn="just">
              <a:buFont typeface="Wingdings" panose="05000000000000000000" pitchFamily="2" charset="2"/>
              <a:buChar char="u"/>
            </a:pPr>
            <a:endParaRPr lang="en-US" altLang="zh-TW" sz="2000" dirty="0"/>
          </a:p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lang="en-US" altLang="zh-TW" sz="2000" dirty="0"/>
              <a:t>The application fields of fuzzy logic include: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altLang="zh-TW" sz="2000" dirty="0"/>
              <a:t>Control Engineering (intelligent control)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altLang="zh-TW" sz="2000" dirty="0"/>
              <a:t>Signal Processing (image processing, speech recognition)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altLang="zh-TW" sz="2000" dirty="0"/>
              <a:t>Quantitative Analysis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altLang="zh-TW" sz="2000" dirty="0"/>
              <a:t>Expert System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altLang="zh-TW" sz="2000" dirty="0"/>
              <a:t>Decision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altLang="zh-TW" sz="2000" dirty="0"/>
              <a:t>Scheduling</a:t>
            </a:r>
            <a:endParaRPr lang="zh-TW" altLang="en-US" sz="20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2523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n-ea"/>
              </a:rPr>
              <a:t>Introduction</a:t>
            </a:r>
            <a:endParaRPr lang="zh-TW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8029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493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Application — edge detection</a:t>
            </a:r>
            <a:endParaRPr lang="zh-TW" altLang="en-US" sz="2800" dirty="0">
              <a:latin typeface="+mn-ea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1D3B256-397B-426B-92FD-368AF30D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2" y="2042579"/>
            <a:ext cx="6345445" cy="2969287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B9CD071B-E42D-4B2F-9954-B03807F25CCB}"/>
              </a:ext>
            </a:extLst>
          </p:cNvPr>
          <p:cNvSpPr txBox="1"/>
          <p:nvPr/>
        </p:nvSpPr>
        <p:spPr>
          <a:xfrm>
            <a:off x="1655233" y="5088467"/>
            <a:ext cx="139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Fuzzifier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16792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493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Application — edge detection</a:t>
            </a:r>
            <a:endParaRPr lang="zh-TW" altLang="en-US" sz="2800" dirty="0">
              <a:latin typeface="+mn-ea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1D3B256-397B-426B-92FD-368AF30D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7" y="1115679"/>
            <a:ext cx="5868488" cy="430298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75FE0C1-794A-4E3C-854D-C20A95AB2547}"/>
              </a:ext>
            </a:extLst>
          </p:cNvPr>
          <p:cNvSpPr txBox="1"/>
          <p:nvPr/>
        </p:nvSpPr>
        <p:spPr>
          <a:xfrm>
            <a:off x="1553633" y="5554134"/>
            <a:ext cx="212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Fuzzy Rule Base</a:t>
            </a:r>
            <a:endParaRPr lang="zh-TW" altLang="en-US" sz="2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4C92E8D-37D4-44B6-8C6B-329467F4D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361" y="4771928"/>
            <a:ext cx="5003879" cy="125633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830D877-1B5D-4672-A992-C24CB1D50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996" y="467833"/>
            <a:ext cx="4439269" cy="401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9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493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Application — edge detection</a:t>
            </a:r>
            <a:endParaRPr lang="zh-TW" altLang="en-US" sz="2800" dirty="0">
              <a:latin typeface="+mn-ea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1D3B256-397B-426B-92FD-368AF30D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480450"/>
            <a:ext cx="4263288" cy="220014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75FE0C1-794A-4E3C-854D-C20A95AB2547}"/>
              </a:ext>
            </a:extLst>
          </p:cNvPr>
          <p:cNvSpPr txBox="1"/>
          <p:nvPr/>
        </p:nvSpPr>
        <p:spPr>
          <a:xfrm>
            <a:off x="1559983" y="5562601"/>
            <a:ext cx="151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err="1"/>
              <a:t>Defuzzifier</a:t>
            </a:r>
            <a:endParaRPr lang="zh-TW" altLang="en-US" sz="20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1D132BB-F359-4B51-8DFF-7D8218327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166" y="2162944"/>
            <a:ext cx="3530844" cy="283515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020C6B5-6B5F-473F-A2E1-7C36C2CAF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489" y="2162943"/>
            <a:ext cx="3530844" cy="28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22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8" y="279400"/>
            <a:ext cx="9347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Reference:</a:t>
            </a:r>
          </a:p>
          <a:p>
            <a:endParaRPr lang="en-US" altLang="zh-TW" sz="2800" dirty="0"/>
          </a:p>
          <a:p>
            <a:r>
              <a:rPr lang="en-US" altLang="zh-TW" sz="2800" dirty="0"/>
              <a:t>[1] Chin-Teng Lin and C.S. George Lee, “Neural Fuzzy Systems: A Neuro-Fuzzy Synergism to Intelligent Systems”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0213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1735DC2-E3D3-4501-9C1B-EB99A605BBEC}"/>
                  </a:ext>
                </a:extLst>
              </p:cNvPr>
              <p:cNvSpPr/>
              <p:nvPr/>
            </p:nvSpPr>
            <p:spPr>
              <a:xfrm>
                <a:off x="152399" y="1670153"/>
                <a:ext cx="9711268" cy="2933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u"/>
                </a:pPr>
                <a:r>
                  <a:rPr lang="en-US" altLang="zh-TW" sz="2000" dirty="0"/>
                  <a:t>A classical set is a collection of distinct object. Let U be a universe of discourse. The characteristic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000" i="1" smtClean="0"/>
                        </m:ctrlPr>
                      </m:sSubPr>
                      <m:e>
                        <m:r>
                          <a:rPr lang="zh-TW" altLang="el-GR" sz="2000" i="1" smtClean="0"/>
                          <m:t>𝜇</m:t>
                        </m:r>
                      </m:e>
                      <m:sub>
                        <m:r>
                          <a:rPr lang="en-US" altLang="zh-TW" sz="2000" b="0" i="1" smtClean="0"/>
                          <m:t>𝐴</m:t>
                        </m:r>
                      </m:sub>
                    </m:sSub>
                  </m:oMath>
                </a14:m>
                <a:r>
                  <a:rPr lang="en-US" altLang="zh-TW" sz="2000" dirty="0"/>
                  <a:t> of a crisp set A, in U takes its values in {0,1} and is defined as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2000" i="1"/>
                          </m:ctrlPr>
                        </m:sSubPr>
                        <m:e>
                          <m:r>
                            <a:rPr lang="zh-TW" altLang="el-GR" sz="2000" i="1"/>
                            <m:t>𝜇</m:t>
                          </m:r>
                        </m:e>
                        <m:sub>
                          <m:r>
                            <a:rPr lang="en-US" altLang="zh-TW" sz="2000" i="1"/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sz="2000" b="0" i="1" smtClean="0"/>
                          </m:ctrlPr>
                        </m:dPr>
                        <m:e>
                          <m:r>
                            <a:rPr lang="en-US" altLang="zh-TW" sz="2000" b="0" i="1" smtClean="0"/>
                            <m:t>𝑥</m:t>
                          </m:r>
                        </m:e>
                      </m:d>
                      <m:r>
                        <a:rPr lang="en-US" altLang="zh-TW" sz="2000" b="0" i="1" smtClean="0"/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000" i="1" smtClean="0"/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000" i="1" smtClean="0"/>
                              </m:ctrlPr>
                            </m:eqArrPr>
                            <m:e>
                              <m:r>
                                <a:rPr lang="en-US" altLang="zh-TW" sz="2000" b="0" i="1" smtClean="0"/>
                                <m:t>1,  </m:t>
                              </m:r>
                              <m:r>
                                <a:rPr lang="en-US" altLang="zh-TW" sz="2000" b="0" i="1" smtClean="0"/>
                                <m:t>𝑖𝑓</m:t>
                              </m:r>
                              <m:r>
                                <a:rPr lang="en-US" altLang="zh-TW" sz="2000" b="0" i="1" smtClean="0"/>
                                <m:t> </m:t>
                              </m:r>
                              <m:r>
                                <a:rPr lang="en-US" altLang="zh-TW" sz="2000" b="0" i="1" smtClean="0"/>
                                <m:t>𝑎𝑛𝑑</m:t>
                              </m:r>
                              <m:r>
                                <a:rPr lang="en-US" altLang="zh-TW" sz="2000" b="0" i="1" smtClean="0"/>
                                <m:t> </m:t>
                              </m:r>
                              <m:r>
                                <a:rPr lang="en-US" altLang="zh-TW" sz="2000" b="0" i="1" smtClean="0"/>
                                <m:t>𝑜𝑛𝑙𝑦</m:t>
                              </m:r>
                              <m:r>
                                <a:rPr lang="en-US" altLang="zh-TW" sz="2000" b="0" i="1" smtClean="0"/>
                                <m:t> </m:t>
                              </m:r>
                              <m:r>
                                <a:rPr lang="en-US" altLang="zh-TW" sz="2000" b="0" i="1" smtClean="0"/>
                                <m:t>𝑖𝑓</m:t>
                              </m:r>
                              <m:r>
                                <a:rPr lang="en-US" altLang="zh-TW" sz="2000" b="0" i="1" smtClean="0"/>
                                <m:t> </m:t>
                              </m:r>
                              <m:r>
                                <a:rPr lang="en-US" altLang="zh-TW" sz="2000" b="0" i="1" smtClean="0"/>
                                <m:t>𝑥</m:t>
                              </m:r>
                              <m:r>
                                <a:rPr lang="en-US" altLang="zh-TW" sz="2000" b="0" i="1" smtClean="0"/>
                                <m:t>∈</m:t>
                              </m:r>
                              <m:r>
                                <a:rPr lang="en-US" altLang="zh-TW" sz="2000" b="0" i="1" smtClean="0"/>
                                <m:t>𝐴</m:t>
                              </m:r>
                            </m:e>
                            <m:e>
                              <m:r>
                                <a:rPr lang="en-US" altLang="zh-TW" sz="2000" b="0" i="1" smtClean="0"/>
                                <m:t>0</m:t>
                              </m:r>
                              <m:r>
                                <a:rPr lang="en-US" altLang="zh-TW" sz="2000" i="1"/>
                                <m:t>, </m:t>
                              </m:r>
                              <m:r>
                                <a:rPr lang="en-US" altLang="zh-TW" sz="2000" b="0" i="1" smtClean="0"/>
                                <m:t> </m:t>
                              </m:r>
                              <m:r>
                                <a:rPr lang="en-US" altLang="zh-TW" sz="2000" i="1"/>
                                <m:t>𝑖𝑓</m:t>
                              </m:r>
                              <m:r>
                                <a:rPr lang="en-US" altLang="zh-TW" sz="2000" i="1"/>
                                <m:t> </m:t>
                              </m:r>
                              <m:r>
                                <a:rPr lang="en-US" altLang="zh-TW" sz="2000" i="1"/>
                                <m:t>𝑎𝑛𝑑</m:t>
                              </m:r>
                              <m:r>
                                <a:rPr lang="en-US" altLang="zh-TW" sz="2000" i="1"/>
                                <m:t> </m:t>
                              </m:r>
                              <m:r>
                                <a:rPr lang="en-US" altLang="zh-TW" sz="2000" i="1"/>
                                <m:t>𝑜𝑛𝑙𝑦</m:t>
                              </m:r>
                              <m:r>
                                <a:rPr lang="en-US" altLang="zh-TW" sz="2000" i="1"/>
                                <m:t> </m:t>
                              </m:r>
                              <m:r>
                                <a:rPr lang="en-US" altLang="zh-TW" sz="2000" i="1"/>
                                <m:t>𝑖𝑓</m:t>
                              </m:r>
                              <m:r>
                                <a:rPr lang="en-US" altLang="zh-TW" sz="2000" i="1"/>
                                <m:t> </m:t>
                              </m:r>
                              <m:r>
                                <a:rPr lang="en-US" altLang="zh-TW" sz="2000" i="1"/>
                                <m:t>𝑥</m:t>
                              </m:r>
                              <m:r>
                                <a:rPr lang="en-US" altLang="zh-TW" sz="2000" i="1"/>
                                <m:t>∉</m:t>
                              </m:r>
                              <m:r>
                                <a:rPr lang="en-US" altLang="zh-TW" sz="2000" i="1"/>
                                <m:t>𝐴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2000" dirty="0"/>
              </a:p>
              <a:p>
                <a:pPr algn="just"/>
                <a:endParaRPr lang="en-US" altLang="zh-TW" sz="2000" dirty="0"/>
              </a:p>
              <a:p>
                <a:pPr marL="342900" indent="-342900" algn="just">
                  <a:buFont typeface="Wingdings" panose="05000000000000000000" pitchFamily="2" charset="2"/>
                  <a:buChar char="u"/>
                </a:pPr>
                <a:r>
                  <a:rPr lang="en-US" altLang="zh-TW" sz="2000" dirty="0"/>
                  <a:t>The boundary of set A is rigid and sharp and performs a two-class dichotomization (i.e., x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000" dirty="0"/>
                  <a:t> A or x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altLang="zh-TW" sz="2000" dirty="0"/>
                  <a:t> A), and the universe of discourse U is a crisp set.</a:t>
                </a: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1735DC2-E3D3-4501-9C1B-EB99A605B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1670153"/>
                <a:ext cx="9711268" cy="2933304"/>
              </a:xfrm>
              <a:prstGeom prst="rect">
                <a:avLst/>
              </a:prstGeom>
              <a:blipFill>
                <a:blip r:embed="rId2"/>
                <a:stretch>
                  <a:fillRect l="-565" t="-1455" r="-1569"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2523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n-ea"/>
              </a:rPr>
              <a:t>Fuzzy Set</a:t>
            </a:r>
            <a:endParaRPr lang="zh-TW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51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1735DC2-E3D3-4501-9C1B-EB99A605BBEC}"/>
                  </a:ext>
                </a:extLst>
              </p:cNvPr>
              <p:cNvSpPr/>
              <p:nvPr/>
            </p:nvSpPr>
            <p:spPr>
              <a:xfrm>
                <a:off x="152399" y="1471417"/>
                <a:ext cx="9711268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u"/>
                </a:pPr>
                <a:r>
                  <a:rPr lang="en-US" altLang="zh-TW" sz="2000" dirty="0"/>
                  <a:t>A fuzzy set, on the other hand, introduces vagueness by eliminating the sharp boundary that divides members from nonmembers in the group. 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u"/>
                </a:pPr>
                <a:endParaRPr lang="en-US" altLang="zh-TW" sz="2000" dirty="0"/>
              </a:p>
              <a:p>
                <a:pPr marL="342900" indent="-342900" algn="just">
                  <a:buFont typeface="Wingdings" panose="05000000000000000000" pitchFamily="2" charset="2"/>
                  <a:buChar char="u"/>
                </a:pPr>
                <a:r>
                  <a:rPr lang="en-US" altLang="zh-TW" sz="2000" dirty="0"/>
                  <a:t>The transition between full membership and non-membership is gradual rather than abrupt. </a:t>
                </a:r>
              </a:p>
              <a:p>
                <a:pPr algn="just"/>
                <a:endParaRPr lang="en-US" altLang="zh-TW" sz="2000" dirty="0"/>
              </a:p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en-US" altLang="zh-TW" sz="2000" dirty="0"/>
                  <a:t>A fuzzy set A in the universe of discourse U can be defined as a set of ordered pairs,</a:t>
                </a:r>
                <a:br>
                  <a:rPr lang="en-US" altLang="zh-TW" sz="2000" dirty="0"/>
                </a:b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l-GR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l-GR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br>
                  <a:rPr lang="en-US" altLang="zh-TW" sz="2000" dirty="0"/>
                </a:br>
                <a:br>
                  <a:rPr lang="en-US" altLang="zh-TW" sz="2000" dirty="0"/>
                </a:br>
                <a:r>
                  <a:rPr lang="en-US" altLang="zh-TW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l-GR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(·)</m:t>
                    </m:r>
                  </m:oMath>
                </a14:m>
                <a:r>
                  <a:rPr lang="en-US" altLang="zh-TW" sz="2000" dirty="0"/>
                  <a:t> is called the 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membership function </a:t>
                </a:r>
                <a:r>
                  <a:rPr lang="en-US" altLang="zh-TW" sz="2000" dirty="0"/>
                  <a:t>(or 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characteristic function</a:t>
                </a:r>
                <a:r>
                  <a:rPr lang="en-US" altLang="zh-TW" sz="2000" dirty="0"/>
                  <a:t>) of A,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l-GR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000" dirty="0"/>
                  <a:t> is the 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grade</a:t>
                </a:r>
                <a:r>
                  <a:rPr lang="en-US" altLang="zh-TW" sz="2000" dirty="0"/>
                  <a:t> (or 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degree</a:t>
                </a:r>
                <a:r>
                  <a:rPr lang="en-US" altLang="zh-TW" sz="2000" dirty="0"/>
                  <a:t>) of membership of x in A, which indicates the degree that x belongs to A</a:t>
                </a: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1735DC2-E3D3-4501-9C1B-EB99A605B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1471417"/>
                <a:ext cx="9711268" cy="4093428"/>
              </a:xfrm>
              <a:prstGeom prst="rect">
                <a:avLst/>
              </a:prstGeom>
              <a:blipFill>
                <a:blip r:embed="rId2"/>
                <a:stretch>
                  <a:fillRect l="-565" t="-893" r="-628" b="-14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2523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n-ea"/>
              </a:rPr>
              <a:t>Fuzzy Set</a:t>
            </a:r>
            <a:endParaRPr lang="zh-TW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68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1735DC2-E3D3-4501-9C1B-EB99A605BBEC}"/>
                  </a:ext>
                </a:extLst>
              </p:cNvPr>
              <p:cNvSpPr/>
              <p:nvPr/>
            </p:nvSpPr>
            <p:spPr>
              <a:xfrm>
                <a:off x="1244598" y="5799732"/>
                <a:ext cx="2921001" cy="77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l-GR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 ≧5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&lt;5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20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1735DC2-E3D3-4501-9C1B-EB99A605B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98" y="5799732"/>
                <a:ext cx="2921001" cy="778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2523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n-ea"/>
              </a:rPr>
              <a:t>Fuzzy Set</a:t>
            </a:r>
            <a:endParaRPr lang="zh-TW" altLang="en-US" sz="2800" b="1" dirty="0">
              <a:latin typeface="+mn-ea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436A2C6-5141-4D79-939F-4E503B996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78" y="1975282"/>
            <a:ext cx="4701555" cy="371016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79019F0-5B04-4252-A865-F3C576DA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697" y="1975281"/>
            <a:ext cx="4554503" cy="37101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D68CF3D-6F1F-4B89-AC7B-F5C9E2B4E28A}"/>
                  </a:ext>
                </a:extLst>
              </p:cNvPr>
              <p:cNvSpPr/>
              <p:nvPr/>
            </p:nvSpPr>
            <p:spPr>
              <a:xfrm>
                <a:off x="6386598" y="6004500"/>
                <a:ext cx="25031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l-GR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D68CF3D-6F1F-4B89-AC7B-F5C9E2B4E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598" y="6004500"/>
                <a:ext cx="2503186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C2974733-F7A4-4F40-A90B-A95CF1BBE15D}"/>
              </a:ext>
            </a:extLst>
          </p:cNvPr>
          <p:cNvSpPr/>
          <p:nvPr/>
        </p:nvSpPr>
        <p:spPr>
          <a:xfrm>
            <a:off x="1244598" y="1153111"/>
            <a:ext cx="7924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Let U be the real line </a:t>
            </a:r>
            <a:r>
              <a:rPr lang="en-US" altLang="zh-TW" sz="2000" dirty="0"/>
              <a:t>ℜ</a:t>
            </a:r>
            <a:r>
              <a:rPr lang="zh-TW" altLang="en-US" sz="2000" dirty="0"/>
              <a:t> and let crisp set A represent </a:t>
            </a:r>
            <a:r>
              <a:rPr lang="en-US" altLang="zh-TW" sz="2000" dirty="0"/>
              <a:t>“</a:t>
            </a:r>
            <a:r>
              <a:rPr lang="zh-TW" altLang="en-US" sz="2000" dirty="0"/>
              <a:t>real numbers which are greater than 5</a:t>
            </a:r>
            <a:r>
              <a:rPr lang="en-US" altLang="zh-TW" sz="2000" dirty="0"/>
              <a:t>.”</a:t>
            </a:r>
            <a:endParaRPr lang="zh-TW" altLang="en-US" sz="20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E7CB698-38A5-4CF9-BAEF-B64BCE9928FC}"/>
              </a:ext>
            </a:extLst>
          </p:cNvPr>
          <p:cNvSpPr/>
          <p:nvPr/>
        </p:nvSpPr>
        <p:spPr>
          <a:xfrm>
            <a:off x="626532" y="6550223"/>
            <a:ext cx="11565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Reference: Chin-Teng Lin and C.S. George Lee, “Neural Fuzzy Systems: A Neuro-Fuzzy Synergism to Intelligent Systems”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874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2523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n-ea"/>
              </a:rPr>
              <a:t>Fuzzy Set</a:t>
            </a:r>
            <a:endParaRPr lang="zh-TW" altLang="en-US" sz="2800" b="1" dirty="0">
              <a:latin typeface="+mn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C06DFF3-C85E-487D-A8FE-2AE074DB1629}"/>
              </a:ext>
            </a:extLst>
          </p:cNvPr>
          <p:cNvSpPr/>
          <p:nvPr/>
        </p:nvSpPr>
        <p:spPr>
          <a:xfrm>
            <a:off x="452963" y="1335280"/>
            <a:ext cx="9232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/>
              <a:t>Assume that in an examination, all the possible scores are U </a:t>
            </a:r>
            <a:r>
              <a:rPr lang="en-US" altLang="zh-TW" sz="2000" dirty="0"/>
              <a:t>= </a:t>
            </a:r>
            <a:r>
              <a:rPr lang="zh-TW" altLang="en-US" sz="2000" dirty="0"/>
              <a:t>{ 10,20,..., 100}. Consider three fuzzy sets, A ≡ "High Score," B ≡ "Medium Score," and C ≡ "Low Score," whose membership functions are defined as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DF599FB-FCBF-4F2A-B42B-7089E22AC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3" y="3521485"/>
            <a:ext cx="7031565" cy="292981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8A9CD25-C9B0-4EE0-B873-269E10AA2ED1}"/>
              </a:ext>
            </a:extLst>
          </p:cNvPr>
          <p:cNvSpPr/>
          <p:nvPr/>
        </p:nvSpPr>
        <p:spPr>
          <a:xfrm>
            <a:off x="626532" y="6550223"/>
            <a:ext cx="11565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Reference: Chin-Teng Lin and C.S. George Lee, “Neural Fuzzy Systems: A Neuro-Fuzzy Synergism to Intelligent Systems”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4917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391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n-ea"/>
              </a:rPr>
              <a:t>Support of Fuzzy Set</a:t>
            </a:r>
            <a:endParaRPr lang="zh-TW" altLang="en-US" sz="2800" b="1" dirty="0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C06DFF3-C85E-487D-A8FE-2AE074DB1629}"/>
                  </a:ext>
                </a:extLst>
              </p:cNvPr>
              <p:cNvSpPr/>
              <p:nvPr/>
            </p:nvSpPr>
            <p:spPr>
              <a:xfrm>
                <a:off x="452964" y="1089747"/>
                <a:ext cx="9127068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u"/>
                </a:pPr>
                <a:r>
                  <a:rPr lang="en-US" altLang="zh-TW" sz="2000" dirty="0"/>
                  <a:t>The support of a fuzzy set A is the crisp set of all x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000" dirty="0"/>
                  <a:t> U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l-GR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altLang="zh-TW" sz="2000" dirty="0"/>
                  <a:t>0. That is,</a:t>
                </a:r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𝑆𝑢𝑝𝑝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e>
                          <m:sSub>
                            <m:sSubPr>
                              <m:ctrlPr>
                                <a:rPr lang="el-GR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l-GR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&gt; </m:t>
                          </m:r>
                          <m:r>
                            <m:rPr>
                              <m:nor/>
                            </m:rPr>
                            <a:rPr lang="en-US" altLang="zh-TW" sz="2000" dirty="0"/>
                            <m:t>0</m:t>
                          </m:r>
                        </m:e>
                      </m:d>
                    </m:oMath>
                  </m:oMathPara>
                </a14:m>
                <a:endParaRPr lang="en-US" altLang="zh-TW" sz="2000" dirty="0"/>
              </a:p>
              <a:p>
                <a:pPr marL="457200" indent="-457200" algn="just">
                  <a:buFont typeface="Wingdings" panose="05000000000000000000" pitchFamily="2" charset="2"/>
                  <a:buChar char="u"/>
                </a:pPr>
                <a:r>
                  <a:rPr lang="en-US" altLang="zh-TW" sz="2000" dirty="0"/>
                  <a:t>Then we have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𝑆𝑢𝑝𝑝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𝑆𝑢𝑝𝑝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𝐻𝑖𝑔h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𝑆𝑐𝑜𝑟𝑒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50, 60, 70, 80, 90, 100</m:t>
                        </m:r>
                      </m:e>
                    </m:d>
                  </m:oMath>
                </a14:m>
                <a:endParaRPr lang="en-US" altLang="zh-TW" sz="2000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𝑆𝑢𝑝𝑝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𝑆𝑢𝑝𝑝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𝑀𝑒𝑑𝑖𝑢𝑚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𝑆𝑐𝑜𝑟𝑒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4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5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6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7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8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zh-TW" sz="20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𝑆𝑢𝑝𝑝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𝑆𝑢𝑝𝑝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𝐿𝑜𝑤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𝑆𝑐𝑜𝑟𝑒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3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4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5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6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 70</m:t>
                        </m:r>
                      </m:e>
                    </m:d>
                  </m:oMath>
                </a14:m>
                <a:endParaRPr lang="en-US" altLang="zh-TW" sz="2000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C06DFF3-C85E-487D-A8FE-2AE074DB1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64" y="1089747"/>
                <a:ext cx="9127068" cy="2246769"/>
              </a:xfrm>
              <a:prstGeom prst="rect">
                <a:avLst/>
              </a:prstGeom>
              <a:blipFill>
                <a:blip r:embed="rId2"/>
                <a:stretch>
                  <a:fillRect l="-601" t="-1902" r="-1669" b="-19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860D093B-7FE4-45AE-B627-138631009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33" y="3521485"/>
            <a:ext cx="7031565" cy="292981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A6F0B54-9CD2-4A26-9ED4-C9992ADC9D47}"/>
              </a:ext>
            </a:extLst>
          </p:cNvPr>
          <p:cNvSpPr/>
          <p:nvPr/>
        </p:nvSpPr>
        <p:spPr>
          <a:xfrm>
            <a:off x="626532" y="6550223"/>
            <a:ext cx="11565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Reference: Chin-Teng Lin and C.S. George Lee, “Neural Fuzzy Systems: A Neuro-Fuzzy Synergism to Intelligent Systems”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1346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398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n-ea"/>
              </a:rPr>
              <a:t>Membership Function</a:t>
            </a:r>
            <a:endParaRPr lang="zh-TW" altLang="en-US" sz="2800" b="1" dirty="0">
              <a:latin typeface="+mn-ea"/>
            </a:endParaRPr>
          </a:p>
        </p:txBody>
      </p:sp>
      <p:graphicFrame>
        <p:nvGraphicFramePr>
          <p:cNvPr id="5" name="Object 10">
            <a:extLst>
              <a:ext uri="{FF2B5EF4-FFF2-40B4-BE49-F238E27FC236}">
                <a16:creationId xmlns:a16="http://schemas.microsoft.com/office/drawing/2014/main" id="{79D9F230-B94B-4030-AA4B-7E4509646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345918"/>
              </p:ext>
            </p:extLst>
          </p:nvPr>
        </p:nvGraphicFramePr>
        <p:xfrm>
          <a:off x="526143" y="1852067"/>
          <a:ext cx="2495898" cy="167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方程式" r:id="rId3" imgW="1625400" imgH="1091880" progId="Equation.3">
                  <p:embed/>
                </p:oleObj>
              </mc:Choice>
              <mc:Fallback>
                <p:oleObj name="方程式" r:id="rId3" imgW="1625400" imgH="1091880" progId="Equation.3">
                  <p:embed/>
                  <p:pic>
                    <p:nvPicPr>
                      <p:cNvPr id="5122" name="Object 10">
                        <a:extLst>
                          <a:ext uri="{FF2B5EF4-FFF2-40B4-BE49-F238E27FC236}">
                            <a16:creationId xmlns:a16="http://schemas.microsoft.com/office/drawing/2014/main" id="{806AEC50-4D7B-4B76-BF8B-FC2E8F2BDD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43" y="1852067"/>
                        <a:ext cx="2495898" cy="1676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>
            <a:extLst>
              <a:ext uri="{FF2B5EF4-FFF2-40B4-BE49-F238E27FC236}">
                <a16:creationId xmlns:a16="http://schemas.microsoft.com/office/drawing/2014/main" id="{1C22569E-B7B3-45F8-91EA-82DC01E51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32" y="3934901"/>
            <a:ext cx="2495898" cy="153373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07C321C4-32FE-4308-A872-61721C3738E7}"/>
              </a:ext>
            </a:extLst>
          </p:cNvPr>
          <p:cNvSpPr txBox="1"/>
          <p:nvPr/>
        </p:nvSpPr>
        <p:spPr>
          <a:xfrm>
            <a:off x="1109134" y="5874743"/>
            <a:ext cx="1329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Triangular</a:t>
            </a:r>
            <a:endParaRPr lang="zh-TW" altLang="en-US" sz="2000" dirty="0"/>
          </a:p>
        </p:txBody>
      </p:sp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D478564C-7684-47EC-BE2D-17C41D857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992180"/>
              </p:ext>
            </p:extLst>
          </p:nvPr>
        </p:nvGraphicFramePr>
        <p:xfrm>
          <a:off x="3817408" y="1558558"/>
          <a:ext cx="2100791" cy="197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方程式" r:id="rId6" imgW="1625400" imgH="1523880" progId="Equation.3">
                  <p:embed/>
                </p:oleObj>
              </mc:Choice>
              <mc:Fallback>
                <p:oleObj name="方程式" r:id="rId6" imgW="1625400" imgH="1523880" progId="Equation.3">
                  <p:embed/>
                  <p:pic>
                    <p:nvPicPr>
                      <p:cNvPr id="5123" name="Object 11">
                        <a:extLst>
                          <a:ext uri="{FF2B5EF4-FFF2-40B4-BE49-F238E27FC236}">
                            <a16:creationId xmlns:a16="http://schemas.microsoft.com/office/drawing/2014/main" id="{13DAD9A0-B7CB-49FF-AF83-8BD733EBF2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408" y="1558558"/>
                        <a:ext cx="2100791" cy="197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5691C973-0D08-4197-8D36-68C3581DFBFB}"/>
              </a:ext>
            </a:extLst>
          </p:cNvPr>
          <p:cNvSpPr/>
          <p:nvPr/>
        </p:nvSpPr>
        <p:spPr>
          <a:xfrm>
            <a:off x="4250267" y="5874743"/>
            <a:ext cx="1507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Trapezoidal</a:t>
            </a:r>
            <a:endParaRPr lang="zh-TW" altLang="en-US" sz="2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97FB6E4-6CED-42CB-A8EE-3787305E6F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926" y="3906640"/>
            <a:ext cx="2724530" cy="1543265"/>
          </a:xfrm>
          <a:prstGeom prst="rect">
            <a:avLst/>
          </a:prstGeom>
        </p:spPr>
      </p:pic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CD865A96-D790-432F-85BC-4B5FF56FE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719056"/>
              </p:ext>
            </p:extLst>
          </p:nvPr>
        </p:nvGraphicFramePr>
        <p:xfrm>
          <a:off x="6713566" y="2120345"/>
          <a:ext cx="2515129" cy="762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方程式" r:id="rId9" imgW="2679480" imgH="812520" progId="Equation.3">
                  <p:embed/>
                </p:oleObj>
              </mc:Choice>
              <mc:Fallback>
                <p:oleObj name="方程式" r:id="rId9" imgW="2679480" imgH="812520" progId="Equation.3">
                  <p:embed/>
                  <p:pic>
                    <p:nvPicPr>
                      <p:cNvPr id="6146" name="Object 3">
                        <a:extLst>
                          <a:ext uri="{FF2B5EF4-FFF2-40B4-BE49-F238E27FC236}">
                            <a16:creationId xmlns:a16="http://schemas.microsoft.com/office/drawing/2014/main" id="{88C30199-4001-424A-A294-294DE65251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566" y="2120345"/>
                        <a:ext cx="2515129" cy="762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圖片 11">
            <a:extLst>
              <a:ext uri="{FF2B5EF4-FFF2-40B4-BE49-F238E27FC236}">
                <a16:creationId xmlns:a16="http://schemas.microsoft.com/office/drawing/2014/main" id="{20E5B33A-1FB4-489B-B269-3CEAC10979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2052" y="3784482"/>
            <a:ext cx="2734057" cy="168616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0DBA4E2-3DF9-4507-86B3-96F779C41C12}"/>
              </a:ext>
            </a:extLst>
          </p:cNvPr>
          <p:cNvSpPr/>
          <p:nvPr/>
        </p:nvSpPr>
        <p:spPr>
          <a:xfrm>
            <a:off x="7377057" y="5874743"/>
            <a:ext cx="1188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Gaussian</a:t>
            </a:r>
            <a:endParaRPr lang="zh-TW" altLang="en-US" sz="20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23FB905-5C11-42F8-96A6-19C7382F030B}"/>
              </a:ext>
            </a:extLst>
          </p:cNvPr>
          <p:cNvSpPr/>
          <p:nvPr/>
        </p:nvSpPr>
        <p:spPr>
          <a:xfrm>
            <a:off x="626532" y="6550223"/>
            <a:ext cx="11565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Reference: Chin-Teng Lin and C.S. George Lee, “Neural Fuzzy Systems: A Neuro-Fuzzy Synergism to Intelligent Systems”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420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218A7F2-EC63-4F43-9079-AE7ABD1F9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10" y="3166620"/>
            <a:ext cx="4203700" cy="290817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1B844D8-EADA-4FDD-879C-50A9035B61CF}"/>
              </a:ext>
            </a:extLst>
          </p:cNvPr>
          <p:cNvSpPr txBox="1"/>
          <p:nvPr/>
        </p:nvSpPr>
        <p:spPr>
          <a:xfrm>
            <a:off x="152399" y="279400"/>
            <a:ext cx="398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n-ea"/>
              </a:rPr>
              <a:t>Membership Function</a:t>
            </a:r>
            <a:endParaRPr lang="zh-TW" altLang="en-US" sz="2800" b="1" dirty="0">
              <a:latin typeface="+mn-ea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7C321C4-32FE-4308-A872-61721C3738E7}"/>
              </a:ext>
            </a:extLst>
          </p:cNvPr>
          <p:cNvSpPr txBox="1"/>
          <p:nvPr/>
        </p:nvSpPr>
        <p:spPr>
          <a:xfrm>
            <a:off x="1693334" y="6154143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S-shaped</a:t>
            </a:r>
            <a:endParaRPr lang="zh-TW" altLang="en-US" sz="2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691C973-0D08-4197-8D36-68C3581DFBFB}"/>
              </a:ext>
            </a:extLst>
          </p:cNvPr>
          <p:cNvSpPr/>
          <p:nvPr/>
        </p:nvSpPr>
        <p:spPr>
          <a:xfrm>
            <a:off x="6817371" y="6153079"/>
            <a:ext cx="1286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Pi-shaped</a:t>
            </a:r>
            <a:endParaRPr lang="zh-TW" altLang="en-US" sz="2000" dirty="0"/>
          </a:p>
        </p:txBody>
      </p:sp>
      <p:graphicFrame>
        <p:nvGraphicFramePr>
          <p:cNvPr id="15" name="Object 7">
            <a:extLst>
              <a:ext uri="{FF2B5EF4-FFF2-40B4-BE49-F238E27FC236}">
                <a16:creationId xmlns:a16="http://schemas.microsoft.com/office/drawing/2014/main" id="{167E3F90-549D-4DC5-B16B-DC346A6E06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538831"/>
              </p:ext>
            </p:extLst>
          </p:nvPr>
        </p:nvGraphicFramePr>
        <p:xfrm>
          <a:off x="5718705" y="1872159"/>
          <a:ext cx="3670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4" imgW="3670200" imgH="711000" progId="Equation.3">
                  <p:embed/>
                </p:oleObj>
              </mc:Choice>
              <mc:Fallback>
                <p:oleObj name="Equation" r:id="rId4" imgW="3670200" imgH="711000" progId="Equation.3">
                  <p:embed/>
                  <p:pic>
                    <p:nvPicPr>
                      <p:cNvPr id="6148" name="Object 7">
                        <a:extLst>
                          <a:ext uri="{FF2B5EF4-FFF2-40B4-BE49-F238E27FC236}">
                            <a16:creationId xmlns:a16="http://schemas.microsoft.com/office/drawing/2014/main" id="{DEB1A5E0-71B1-4A58-BF78-F925533C25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705" y="1872159"/>
                        <a:ext cx="36703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17AF433F-0421-4436-BE4F-5148C43B4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524888"/>
              </p:ext>
            </p:extLst>
          </p:nvPr>
        </p:nvGraphicFramePr>
        <p:xfrm>
          <a:off x="527580" y="1224459"/>
          <a:ext cx="42037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6" imgW="4203360" imgH="2006280" progId="Equation.3">
                  <p:embed/>
                </p:oleObj>
              </mc:Choice>
              <mc:Fallback>
                <p:oleObj name="Equation" r:id="rId6" imgW="4203360" imgH="2006280" progId="Equation.3">
                  <p:embed/>
                  <p:pic>
                    <p:nvPicPr>
                      <p:cNvPr id="6147" name="Object 5">
                        <a:extLst>
                          <a:ext uri="{FF2B5EF4-FFF2-40B4-BE49-F238E27FC236}">
                            <a16:creationId xmlns:a16="http://schemas.microsoft.com/office/drawing/2014/main" id="{49964F64-32E1-4C3E-B864-884A536FDC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80" y="1224459"/>
                        <a:ext cx="42037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圖片 9">
            <a:extLst>
              <a:ext uri="{FF2B5EF4-FFF2-40B4-BE49-F238E27FC236}">
                <a16:creationId xmlns:a16="http://schemas.microsoft.com/office/drawing/2014/main" id="{6D86315D-7F75-474C-B769-7B7B5DF834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9697" y="3231059"/>
            <a:ext cx="4379189" cy="265327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4B0B6FD8-949F-4D2E-B0DF-0744F9223EC7}"/>
              </a:ext>
            </a:extLst>
          </p:cNvPr>
          <p:cNvSpPr/>
          <p:nvPr/>
        </p:nvSpPr>
        <p:spPr>
          <a:xfrm>
            <a:off x="626532" y="6550223"/>
            <a:ext cx="11565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Reference: Chin-Teng Lin and C.S. George Lee, “Neural Fuzzy Systems: A Neuro-Fuzzy Synergism to Intelligent Systems”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6948296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13449</TotalTime>
  <Words>1516</Words>
  <Application>Microsoft Office PowerPoint</Application>
  <PresentationFormat>寬螢幕</PresentationFormat>
  <Paragraphs>128</Paragraphs>
  <Slides>23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4" baseType="lpstr">
      <vt:lpstr>微軟正黑體</vt:lpstr>
      <vt:lpstr>新細明體</vt:lpstr>
      <vt:lpstr>標楷體</vt:lpstr>
      <vt:lpstr>Arial</vt:lpstr>
      <vt:lpstr>Calibri</vt:lpstr>
      <vt:lpstr>Cambria Math</vt:lpstr>
      <vt:lpstr>Trebuchet MS</vt:lpstr>
      <vt:lpstr>Wingdings</vt:lpstr>
      <vt:lpstr>Wingdings 3</vt:lpstr>
      <vt:lpstr>多面向</vt:lpstr>
      <vt:lpstr>Microsoft 方程式編輯器 3.0</vt:lpstr>
      <vt:lpstr>Introduction of Fuzzy System and Application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SCLAB503-02</dc:creator>
  <cp:lastModifiedBy>User</cp:lastModifiedBy>
  <cp:revision>117</cp:revision>
  <dcterms:created xsi:type="dcterms:W3CDTF">2020-09-08T13:04:46Z</dcterms:created>
  <dcterms:modified xsi:type="dcterms:W3CDTF">2023-11-07T04:08:19Z</dcterms:modified>
</cp:coreProperties>
</file>