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52" r:id="rId1"/>
  </p:sldMasterIdLst>
  <p:notesMasterIdLst>
    <p:notesMasterId r:id="rId23"/>
  </p:notesMasterIdLst>
  <p:handoutMasterIdLst>
    <p:handoutMasterId r:id="rId24"/>
  </p:handoutMasterIdLst>
  <p:sldIdLst>
    <p:sldId id="256" r:id="rId2"/>
    <p:sldId id="257" r:id="rId3"/>
    <p:sldId id="260" r:id="rId4"/>
    <p:sldId id="264" r:id="rId5"/>
    <p:sldId id="263" r:id="rId6"/>
    <p:sldId id="262" r:id="rId7"/>
    <p:sldId id="266" r:id="rId8"/>
    <p:sldId id="265" r:id="rId9"/>
    <p:sldId id="267" r:id="rId10"/>
    <p:sldId id="268" r:id="rId11"/>
    <p:sldId id="269" r:id="rId12"/>
    <p:sldId id="279" r:id="rId13"/>
    <p:sldId id="270" r:id="rId14"/>
    <p:sldId id="271" r:id="rId15"/>
    <p:sldId id="272" r:id="rId16"/>
    <p:sldId id="273" r:id="rId17"/>
    <p:sldId id="274" r:id="rId18"/>
    <p:sldId id="276" r:id="rId19"/>
    <p:sldId id="275" r:id="rId20"/>
    <p:sldId id="277" r:id="rId21"/>
    <p:sldId id="278" r:id="rId22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942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75" d="100"/>
          <a:sy n="75" d="100"/>
        </p:scale>
        <p:origin x="-175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B657AB-6CD7-4458-B992-B1FE42CD7DD7}" type="datetimeFigureOut">
              <a:rPr lang="zh-TW" altLang="en-US" smtClean="0"/>
              <a:t>2013/6/9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5B0DE6-BE66-4233-85FB-EC7693E7DF7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985140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0A4AA6-BA73-4E6F-8F05-AAEDECEE1641}" type="datetimeFigureOut">
              <a:rPr lang="zh-TW" altLang="en-US" smtClean="0"/>
              <a:t>2013/6/9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99AA28-19FE-4FF8-9B1A-C97D3ABF272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5333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99AA28-19FE-4FF8-9B1A-C97D3ABF272E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3603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B51287-5D48-4492-B6D0-4B54ACBB94F2}" type="datetime1">
              <a:rPr lang="zh-TW" altLang="en-US" smtClean="0"/>
              <a:t>2013/6/9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6771-C208-4329-822A-B7A43909FFC2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1064965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8AEFED-E4A5-4F2D-9FD6-42104B3CDF68}" type="datetime1">
              <a:rPr lang="zh-TW" altLang="en-US" smtClean="0"/>
              <a:t>2013/6/9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6771-C208-4329-822A-B7A43909FFC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47696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5D8BE3-41D3-49B1-823C-5CF3D179B9E6}" type="datetime1">
              <a:rPr lang="zh-TW" altLang="en-US" smtClean="0"/>
              <a:t>2013/6/9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6771-C208-4329-822A-B7A43909FFC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866315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77C01B9A-11A7-4852-8558-50538A69378D}" type="datetime1">
              <a:rPr lang="zh-TW" altLang="en-US" smtClean="0"/>
              <a:t>2013/6/9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5A0C6771-C208-4329-822A-B7A43909FFC2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81128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  <a:lvl2pPr>
              <a:defRPr>
                <a:latin typeface="Times New Roman" pitchFamily="18" charset="0"/>
                <a:cs typeface="Times New Roman" pitchFamily="18" charset="0"/>
              </a:defRPr>
            </a:lvl2pPr>
            <a:lvl3pPr>
              <a:defRPr>
                <a:latin typeface="Times New Roman" pitchFamily="18" charset="0"/>
                <a:cs typeface="Times New Roman" pitchFamily="18" charset="0"/>
              </a:defRPr>
            </a:lvl3pPr>
            <a:lvl4pPr>
              <a:defRPr>
                <a:latin typeface="Times New Roman" pitchFamily="18" charset="0"/>
                <a:cs typeface="Times New Roman" pitchFamily="18" charset="0"/>
              </a:defRPr>
            </a:lvl4pPr>
            <a:lvl5pPr>
              <a:defRPr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120BC339-28A6-4EB0-8050-5D194CF88C09}" type="datetimeFigureOut">
              <a:rPr lang="zh-TW" altLang="en-US" smtClean="0"/>
              <a:pPr/>
              <a:t>2013/6/9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5A0C6771-C208-4329-822A-B7A43909FFC2}" type="slidenum">
              <a:rPr lang="zh-TW" altLang="en-US" smtClean="0"/>
              <a:pPr/>
              <a:t>‹#›</a:t>
            </a:fld>
            <a:endParaRPr lang="zh-TW" altLang="en-US" dirty="0"/>
          </a:p>
        </p:txBody>
      </p:sp>
      <p:cxnSp>
        <p:nvCxnSpPr>
          <p:cNvPr id="8" name="直線接點 7"/>
          <p:cNvCxnSpPr/>
          <p:nvPr userDrawn="1"/>
        </p:nvCxnSpPr>
        <p:spPr>
          <a:xfrm>
            <a:off x="179512" y="1484784"/>
            <a:ext cx="87849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76292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30029E-9039-408E-A4ED-843155358033}" type="datetime1">
              <a:rPr lang="zh-TW" altLang="en-US" smtClean="0"/>
              <a:t>2013/6/9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6771-C208-4329-822A-B7A43909FFC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042707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6D4F98-DBCE-4589-B7E4-5FB8321FAFFC}" type="datetime1">
              <a:rPr lang="zh-TW" altLang="en-US" smtClean="0"/>
              <a:t>2013/6/9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6771-C208-4329-822A-B7A43909FFC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62240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969F5D-2408-4A38-9AF8-7115EB89254C}" type="datetime1">
              <a:rPr lang="zh-TW" altLang="en-US" smtClean="0"/>
              <a:t>2013/6/9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6771-C208-4329-822A-B7A43909FFC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55748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0BC339-28A6-4EB0-8050-5D194CF88C09}" type="datetimeFigureOut">
              <a:rPr lang="zh-TW" altLang="en-US" smtClean="0"/>
              <a:t>2013/6/9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6771-C208-4329-822A-B7A43909FFC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05025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4D3BE-1F31-4387-94A6-E86E6A55D5F5}" type="datetime1">
              <a:rPr lang="zh-TW" altLang="en-US" smtClean="0"/>
              <a:t>2013/6/9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6771-C208-4329-822A-B7A43909FFC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77285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53790-A921-4623-BAEE-44D0ADCAA884}" type="datetime1">
              <a:rPr lang="zh-TW" altLang="en-US" smtClean="0"/>
              <a:t>2013/6/9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6771-C208-4329-822A-B7A43909FFC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5873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A1186A-3A7D-4F62-9B87-70420110CFD5}" type="datetime1">
              <a:rPr lang="zh-TW" altLang="en-US" smtClean="0"/>
              <a:t>2013/6/9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6771-C208-4329-822A-B7A43909FFC2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82373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按一下以編輯母片文字樣式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B51287-5D48-4492-B6D0-4B54ACBB94F2}" type="datetime1">
              <a:rPr lang="zh-TW" altLang="en-US" smtClean="0"/>
              <a:t>2013/6/9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0C6771-C208-4329-822A-B7A43909FFC2}" type="slidenum">
              <a:rPr lang="zh-TW" altLang="en-US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89427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7.png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 idx="4294967295"/>
          </p:nvPr>
        </p:nvSpPr>
        <p:spPr>
          <a:xfrm>
            <a:off x="688032" y="1988244"/>
            <a:ext cx="7772400" cy="1728788"/>
          </a:xfrm>
        </p:spPr>
        <p:txBody>
          <a:bodyPr>
            <a:noAutofit/>
          </a:bodyPr>
          <a:lstStyle/>
          <a:p>
            <a:r>
              <a:rPr lang="en-US" altLang="zh-TW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Unnatural L</a:t>
            </a:r>
            <a:r>
              <a:rPr lang="en-US" altLang="zh-TW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altLang="zh-TW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Representation</a:t>
            </a:r>
            <a:br>
              <a:rPr lang="en-US" altLang="zh-TW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altLang="zh-TW" sz="4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for Natural Image Deblurring</a:t>
            </a:r>
            <a:endParaRPr lang="zh-TW" altLang="en-US" sz="4000" cap="none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4294967295"/>
          </p:nvPr>
        </p:nvSpPr>
        <p:spPr>
          <a:xfrm>
            <a:off x="688032" y="4869160"/>
            <a:ext cx="7772400" cy="935038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spcAft>
                <a:spcPts val="600"/>
              </a:spcAft>
              <a:buNone/>
            </a:pP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Speaker: Wei-Sheng Lai</a:t>
            </a:r>
          </a:p>
          <a:p>
            <a:pPr marL="0" indent="0" algn="ctr">
              <a:spcAft>
                <a:spcPts val="600"/>
              </a:spcAft>
              <a:buNone/>
            </a:pPr>
            <a:r>
              <a:rPr lang="en-US" altLang="zh-TW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Date: 2013/04/26</a:t>
            </a:r>
          </a:p>
        </p:txBody>
      </p:sp>
    </p:spTree>
    <p:extLst>
      <p:ext uri="{BB962C8B-B14F-4D97-AF65-F5344CB8AC3E}">
        <p14:creationId xmlns:p14="http://schemas.microsoft.com/office/powerpoint/2010/main" val="217335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2. Related work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84784"/>
                <a:ext cx="8229600" cy="4781128"/>
              </a:xfrm>
            </p:spPr>
            <p:txBody>
              <a:bodyPr/>
              <a:lstStyle/>
              <a:p>
                <a:r>
                  <a:rPr lang="en-US" altLang="zh-TW" sz="2400" dirty="0" smtClean="0">
                    <a:latin typeface="+mn-lt"/>
                  </a:rPr>
                  <a:t>Cho et al. </a:t>
                </a:r>
                <a:r>
                  <a:rPr lang="en-US" altLang="zh-TW" sz="2400" dirty="0" err="1">
                    <a:latin typeface="+mn-lt"/>
                  </a:rPr>
                  <a:t>Siggraph</a:t>
                </a:r>
                <a:r>
                  <a:rPr lang="en-US" altLang="zh-TW" sz="2400" dirty="0">
                    <a:latin typeface="+mn-lt"/>
                  </a:rPr>
                  <a:t> </a:t>
                </a:r>
                <a:r>
                  <a:rPr lang="en-US" altLang="zh-TW" sz="2400" dirty="0" smtClean="0">
                    <a:latin typeface="+mn-lt"/>
                  </a:rPr>
                  <a:t>2009 </a:t>
                </a:r>
                <a:r>
                  <a:rPr lang="en-US" altLang="zh-TW" sz="1600" dirty="0" smtClean="0">
                    <a:latin typeface="+mn-lt"/>
                  </a:rPr>
                  <a:t>[5]</a:t>
                </a:r>
                <a:endParaRPr lang="en-US" altLang="zh-TW" sz="1600" dirty="0">
                  <a:latin typeface="+mn-lt"/>
                </a:endParaRPr>
              </a:p>
              <a:p>
                <a:pPr lvl="1"/>
                <a:r>
                  <a:rPr lang="en-US" altLang="zh-TW" sz="2400" dirty="0">
                    <a:latin typeface="+mn-lt"/>
                  </a:rPr>
                  <a:t>Accelerate  the deblurring procedure by </a:t>
                </a:r>
                <a:r>
                  <a:rPr lang="en-US" altLang="zh-TW" sz="2400" dirty="0" smtClean="0">
                    <a:latin typeface="+mn-lt"/>
                  </a:rPr>
                  <a:t>first estimating </a:t>
                </a:r>
                <a:r>
                  <a:rPr lang="en-US" altLang="zh-TW" sz="2400" dirty="0">
                    <a:latin typeface="+mn-lt"/>
                  </a:rPr>
                  <a:t>a predicted image </a:t>
                </a:r>
                <a:r>
                  <a:rPr lang="en-US" altLang="zh-TW" sz="2400" dirty="0" smtClean="0">
                    <a:latin typeface="+mn-lt"/>
                  </a:rPr>
                  <a:t>and using L2 regularization </a:t>
                </a:r>
                <a:endParaRPr lang="en-US" altLang="zh-TW" sz="2400" dirty="0" smtClean="0"/>
              </a:p>
              <a:p>
                <a:r>
                  <a:rPr lang="en-US" altLang="zh-TW" sz="2400" dirty="0" smtClean="0">
                    <a:latin typeface="+mn-lt"/>
                  </a:rPr>
                  <a:t>Kernel estimation 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𝐸</m:t>
                      </m:r>
                      <m:d>
                        <m:dPr>
                          <m:ctrlPr>
                            <a:rPr lang="en-US" altLang="zh-TW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000" b="0" i="1" smtClean="0">
                              <a:latin typeface="Cambria Math"/>
                            </a:rPr>
                            <m:t>𝐾</m:t>
                          </m:r>
                        </m:e>
                      </m:d>
                      <m:r>
                        <a:rPr lang="en-US" altLang="zh-TW" sz="20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000" i="1">
                              <a:latin typeface="Cambria Math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lang="en-US" altLang="zh-TW" sz="20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brk m:alnAt="7"/>
                                </m:rPr>
                                <a:rPr lang="zh-TW" altLang="en-US" sz="2000" i="1">
                                  <a:latin typeface="Cambria Math"/>
                                </a:rPr>
                                <m:t>𝜕</m:t>
                              </m:r>
                            </m:e>
                            <m:sup>
                              <m:r>
                                <m:rPr>
                                  <m:brk m:alnAt="7"/>
                                </m:rPr>
                                <a:rPr lang="en-US" altLang="zh-TW" sz="2000" i="1"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</m:sub>
                        <m:sup/>
                        <m:e>
                          <m:sSubSup>
                            <m:sSubSupPr>
                              <m:ctrlPr>
                                <a:rPr lang="en-US" altLang="zh-TW" sz="2000" i="1">
                                  <a:latin typeface="Cambria Math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altLang="zh-TW" sz="20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TW" sz="20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zh-TW" altLang="en-US" sz="2000" i="1">
                                          <a:latin typeface="Cambria Math"/>
                                        </a:rPr>
                                        <m:t>𝜕</m:t>
                                      </m:r>
                                    </m:e>
                                    <m:sup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000" i="1">
                                          <a:latin typeface="Cambria Math"/>
                                        </a:rPr>
                                        <m:t>∗</m:t>
                                      </m:r>
                                    </m:sup>
                                  </m:sSup>
                                  <m:r>
                                    <a:rPr lang="en-US" altLang="zh-TW" sz="2000" i="1">
                                      <a:latin typeface="Cambria Math"/>
                                    </a:rPr>
                                    <m:t>𝐵</m:t>
                                  </m:r>
                                  <m:r>
                                    <a:rPr lang="en-US" altLang="zh-TW" sz="2000" i="1">
                                      <a:latin typeface="Cambria Math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altLang="zh-TW" sz="20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zh-TW" altLang="en-US" sz="2000" i="1">
                                          <a:latin typeface="Cambria Math"/>
                                        </a:rPr>
                                        <m:t>𝜕</m:t>
                                      </m:r>
                                    </m:e>
                                    <m:sup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000" i="1">
                                          <a:latin typeface="Cambria Math"/>
                                        </a:rPr>
                                        <m:t>∗</m:t>
                                      </m:r>
                                    </m:sup>
                                  </m:sSup>
                                  <m:r>
                                    <a:rPr lang="en-US" altLang="zh-TW" sz="2000" b="0" i="1" smtClean="0">
                                      <a:latin typeface="Cambria Math"/>
                                    </a:rPr>
                                    <m:t>𝑃</m:t>
                                  </m:r>
                                  <m:r>
                                    <a:rPr lang="en-US" altLang="zh-TW" sz="2000" i="1">
                                      <a:latin typeface="Cambria Math"/>
                                    </a:rPr>
                                    <m:t>⊗</m:t>
                                  </m:r>
                                  <m:r>
                                    <a:rPr lang="en-US" altLang="zh-TW" sz="2000" i="1">
                                      <a:latin typeface="Cambria Math"/>
                                    </a:rPr>
                                    <m:t>𝐾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altLang="zh-TW" sz="2000" i="1">
                                  <a:latin typeface="Cambria Math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altLang="zh-TW" sz="2000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  <m:r>
                        <a:rPr lang="en-US" altLang="zh-TW" sz="2000">
                          <a:latin typeface="Cambria Math"/>
                        </a:rPr>
                        <m:t>+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𝛽</m:t>
                      </m:r>
                      <m:sSubSup>
                        <m:sSubSupPr>
                          <m:ctrlPr>
                            <a:rPr lang="en-US" altLang="zh-TW" sz="2000" b="0" i="1" smtClean="0">
                              <a:latin typeface="Cambria Math"/>
                            </a:rPr>
                          </m:ctrlPr>
                        </m:sSub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altLang="zh-TW" sz="2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sz="2000" b="0" i="1" smtClean="0">
                                  <a:latin typeface="Cambria Math"/>
                                </a:rPr>
                                <m:t>𝐾</m:t>
                              </m:r>
                            </m:e>
                          </m:d>
                        </m:e>
                        <m:sub>
                          <m:r>
                            <a:rPr lang="en-US" altLang="zh-TW" sz="2000" b="0" i="1" smtClean="0"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altLang="zh-TW" sz="2000" b="0" i="1" smtClean="0">
                              <a:latin typeface="Cambria Math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altLang="zh-TW" sz="2000" dirty="0" smtClean="0">
                  <a:latin typeface="+mn-lt"/>
                </a:endParaRPr>
              </a:p>
              <a:p>
                <a:r>
                  <a:rPr lang="en-US" altLang="zh-TW" sz="2400" dirty="0" smtClean="0">
                    <a:latin typeface="+mn-lt"/>
                  </a:rPr>
                  <a:t>Image deconvolution: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i="1">
                          <a:latin typeface="Cambria Math"/>
                        </a:rPr>
                        <m:t>𝐸</m:t>
                      </m:r>
                      <m:d>
                        <m:dPr>
                          <m:ctrlPr>
                            <a:rPr lang="en-US" altLang="zh-TW" sz="20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000" b="0" i="1" smtClean="0">
                              <a:latin typeface="Cambria Math"/>
                            </a:rPr>
                            <m:t>𝐿</m:t>
                          </m:r>
                        </m:e>
                      </m:d>
                      <m:r>
                        <a:rPr lang="en-US" altLang="zh-TW" sz="2000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000" i="1">
                              <a:latin typeface="Cambria Math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lang="en-US" altLang="zh-TW" sz="20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brk m:alnAt="7"/>
                                </m:rPr>
                                <a:rPr lang="zh-TW" altLang="en-US" sz="2000" i="1">
                                  <a:latin typeface="Cambria Math"/>
                                </a:rPr>
                                <m:t>𝜕</m:t>
                              </m:r>
                            </m:e>
                            <m:sup>
                              <m:r>
                                <m:rPr>
                                  <m:brk m:alnAt="7"/>
                                </m:rPr>
                                <a:rPr lang="en-US" altLang="zh-TW" sz="2000" i="1"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</m:sub>
                        <m:sup/>
                        <m:e>
                          <m:sSubSup>
                            <m:sSubSupPr>
                              <m:ctrlPr>
                                <a:rPr lang="en-US" altLang="zh-TW" sz="2000" i="1">
                                  <a:latin typeface="Cambria Math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altLang="zh-TW" sz="20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TW" sz="20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zh-TW" altLang="en-US" sz="2000" i="1">
                                          <a:latin typeface="Cambria Math"/>
                                        </a:rPr>
                                        <m:t>𝜕</m:t>
                                      </m:r>
                                    </m:e>
                                    <m:sup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000" i="1">
                                          <a:latin typeface="Cambria Math"/>
                                        </a:rPr>
                                        <m:t>∗</m:t>
                                      </m:r>
                                    </m:sup>
                                  </m:sSup>
                                  <m:r>
                                    <a:rPr lang="en-US" altLang="zh-TW" sz="2000" i="1">
                                      <a:latin typeface="Cambria Math"/>
                                    </a:rPr>
                                    <m:t>𝐵</m:t>
                                  </m:r>
                                  <m:r>
                                    <a:rPr lang="en-US" altLang="zh-TW" sz="2000" i="1">
                                      <a:latin typeface="Cambria Math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altLang="zh-TW" sz="20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zh-TW" altLang="en-US" sz="2000" i="1">
                                          <a:latin typeface="Cambria Math"/>
                                        </a:rPr>
                                        <m:t>𝜕</m:t>
                                      </m:r>
                                    </m:e>
                                    <m:sup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000" i="1">
                                          <a:latin typeface="Cambria Math"/>
                                        </a:rPr>
                                        <m:t>∗</m:t>
                                      </m:r>
                                    </m:sup>
                                  </m:sSup>
                                  <m:r>
                                    <a:rPr lang="en-US" altLang="zh-TW" sz="2000" b="0" i="1" smtClean="0">
                                      <a:latin typeface="Cambria Math"/>
                                    </a:rPr>
                                    <m:t>𝐿</m:t>
                                  </m:r>
                                  <m:r>
                                    <a:rPr lang="en-US" altLang="zh-TW" sz="2000" i="1">
                                      <a:latin typeface="Cambria Math"/>
                                    </a:rPr>
                                    <m:t>⊗</m:t>
                                  </m:r>
                                  <m:r>
                                    <a:rPr lang="en-US" altLang="zh-TW" sz="2000" i="1">
                                      <a:latin typeface="Cambria Math"/>
                                    </a:rPr>
                                    <m:t>𝐾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altLang="zh-TW" sz="2000" i="1">
                                  <a:latin typeface="Cambria Math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altLang="zh-TW" sz="2000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  <m:r>
                        <a:rPr lang="en-US" altLang="zh-TW" sz="2000">
                          <a:latin typeface="Cambria Math"/>
                        </a:rPr>
                        <m:t>+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𝜆</m:t>
                      </m:r>
                      <m:sSubSup>
                        <m:sSubSupPr>
                          <m:ctrlPr>
                            <a:rPr lang="en-US" altLang="zh-TW" sz="20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altLang="zh-TW" sz="2000" b="0" i="1" smtClean="0">
                              <a:latin typeface="Cambria Math"/>
                            </a:rPr>
                            <m:t> </m:t>
                          </m:r>
                          <m:d>
                            <m:dPr>
                              <m:begChr m:val="‖"/>
                              <m:endChr m:val="‖"/>
                              <m:ctrlPr>
                                <a:rPr lang="en-US" altLang="zh-TW" sz="20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sz="2000" i="1" smtClean="0">
                                  <a:latin typeface="Cambria Math"/>
                                  <a:ea typeface="Cambria Math"/>
                                </a:rPr>
                                <m:t>𝛻</m:t>
                              </m:r>
                              <m:r>
                                <a:rPr lang="en-US" altLang="zh-TW" sz="2000" b="0" i="1" smtClean="0">
                                  <a:latin typeface="Cambria Math"/>
                                  <a:ea typeface="Cambria Math"/>
                                </a:rPr>
                                <m:t>𝐿</m:t>
                              </m:r>
                            </m:e>
                          </m:d>
                        </m:e>
                        <m:sub>
                          <m:r>
                            <a:rPr lang="en-US" altLang="zh-TW" sz="2000" i="1"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altLang="zh-TW" sz="2000" i="1">
                              <a:latin typeface="Cambria Math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altLang="zh-TW" sz="2000" dirty="0"/>
              </a:p>
              <a:p>
                <a:endParaRPr lang="en-US" altLang="zh-TW" sz="2800" dirty="0">
                  <a:latin typeface="+mn-lt"/>
                </a:endParaRPr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84784"/>
                <a:ext cx="8229600" cy="4781128"/>
              </a:xfrm>
              <a:blipFill rotWithShape="1">
                <a:blip r:embed="rId2"/>
                <a:stretch>
                  <a:fillRect l="-963" t="-1020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6771-C208-4329-822A-B7A43909FFC2}" type="slidenum">
              <a:rPr lang="zh-TW" altLang="en-US" smtClean="0"/>
              <a:pPr/>
              <a:t>10</a:t>
            </a:fld>
            <a:endParaRPr lang="zh-TW" altLang="en-US" dirty="0"/>
          </a:p>
        </p:txBody>
      </p:sp>
      <p:pic>
        <p:nvPicPr>
          <p:cNvPr id="5122" name="Picture 2" descr="H:\Dropbox\phoenix104104\DISP\oral_2013_04_25\image\ch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669" y="5085184"/>
            <a:ext cx="6735723" cy="1522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323528" y="6525344"/>
            <a:ext cx="84969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 smtClean="0">
                <a:latin typeface="Century Schoolbook" pitchFamily="18" charset="0"/>
              </a:rPr>
              <a:t>[5] </a:t>
            </a:r>
            <a:r>
              <a:rPr lang="en-US" altLang="zh-TW" sz="1200" dirty="0">
                <a:latin typeface="Century Schoolbook" pitchFamily="18" charset="0"/>
              </a:rPr>
              <a:t>S Cho et al, “Fast motion </a:t>
            </a:r>
            <a:r>
              <a:rPr lang="en-US" altLang="zh-TW" sz="1200" dirty="0" err="1">
                <a:latin typeface="Century Schoolbook" pitchFamily="18" charset="0"/>
              </a:rPr>
              <a:t>deblur</a:t>
            </a:r>
            <a:r>
              <a:rPr lang="en-US" altLang="zh-TW" sz="1200" dirty="0">
                <a:latin typeface="Century Schoolbook" pitchFamily="18" charset="0"/>
              </a:rPr>
              <a:t>,” </a:t>
            </a:r>
            <a:r>
              <a:rPr lang="en-US" altLang="zh-TW" sz="1200" dirty="0" err="1">
                <a:latin typeface="Century Schoolbook" pitchFamily="18" charset="0"/>
              </a:rPr>
              <a:t>Siggraph</a:t>
            </a:r>
            <a:r>
              <a:rPr lang="en-US" altLang="zh-TW" sz="1200" dirty="0">
                <a:latin typeface="Century Schoolbook" pitchFamily="18" charset="0"/>
              </a:rPr>
              <a:t> </a:t>
            </a:r>
            <a:r>
              <a:rPr lang="en-US" altLang="zh-TW" sz="1200" dirty="0" smtClean="0">
                <a:latin typeface="Century Schoolbook" pitchFamily="18" charset="0"/>
              </a:rPr>
              <a:t>2009</a:t>
            </a:r>
            <a:endParaRPr lang="en-US" altLang="zh-TW" sz="1200" dirty="0">
              <a:latin typeface="Century Schoolboo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5574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2. Related work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TW" sz="2600" dirty="0" smtClean="0"/>
                  <a:t>Anat Levin et al. CVPR 2009 [9] :</a:t>
                </a:r>
              </a:p>
              <a:p>
                <a:pPr lvl="1"/>
                <a:r>
                  <a:rPr lang="en-US" altLang="zh-TW" sz="2200" i="1" dirty="0" smtClean="0"/>
                  <a:t>MAP </a:t>
                </a:r>
                <a:r>
                  <a:rPr lang="en-US" altLang="zh-TW" sz="1600" i="1" dirty="0" err="1" smtClean="0"/>
                  <a:t>x,k</a:t>
                </a:r>
                <a:r>
                  <a:rPr lang="en-US" altLang="zh-TW" sz="2200" i="1" dirty="0" smtClean="0"/>
                  <a:t> </a:t>
                </a:r>
                <a:r>
                  <a:rPr lang="en-US" altLang="zh-TW" sz="2200" dirty="0" smtClean="0"/>
                  <a:t> approach will favor blur image with delta kernel.</a:t>
                </a:r>
              </a:p>
              <a:p>
                <a:pPr marL="457200" lvl="1" indent="0">
                  <a:buNone/>
                </a:pPr>
                <a:endParaRPr lang="en-US" altLang="zh-TW" sz="1200" dirty="0" smtClean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sz="1800" i="1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1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sz="1800" i="1">
                                  <a:latin typeface="Cambria Math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n-US" altLang="zh-TW" sz="1800" i="1"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altLang="zh-TW" sz="1800" i="1">
                              <a:latin typeface="Cambria Math"/>
                            </a:rPr>
                            <m:t>, </m:t>
                          </m:r>
                          <m:sSup>
                            <m:sSupPr>
                              <m:ctrlPr>
                                <a:rPr lang="en-US" altLang="zh-TW" sz="18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sz="1800" i="1">
                                  <a:latin typeface="Cambria Math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altLang="zh-TW" sz="1800" i="1"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US" altLang="zh-TW" sz="1800" i="1">
                          <a:latin typeface="Cambria Math"/>
                        </a:rPr>
                        <m:t>=</m:t>
                      </m:r>
                      <m:r>
                        <a:rPr lang="en-US" altLang="zh-TW" sz="1800" i="1">
                          <a:latin typeface="Cambria Math"/>
                        </a:rPr>
                        <m:t>𝑎𝑟𝑔</m:t>
                      </m:r>
                      <m:func>
                        <m:funcPr>
                          <m:ctrlPr>
                            <a:rPr lang="en-US" altLang="zh-TW" sz="1800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TW" sz="1800" i="1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1800">
                                  <a:latin typeface="Cambria Math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altLang="zh-TW" sz="1800" i="1">
                                  <a:latin typeface="Cambria Math"/>
                                </a:rPr>
                                <m:t>𝐿</m:t>
                              </m:r>
                              <m:r>
                                <a:rPr lang="en-US" altLang="zh-TW" sz="1800" i="1"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altLang="zh-TW" sz="1800" i="1">
                                  <a:latin typeface="Cambria Math"/>
                                </a:rPr>
                                <m:t>𝐾</m:t>
                              </m:r>
                            </m:lim>
                          </m:limLow>
                        </m:fName>
                        <m:e>
                          <m:sSubSup>
                            <m:sSubSupPr>
                              <m:ctrlPr>
                                <a:rPr lang="en-US" altLang="zh-TW" sz="18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altLang="zh-TW" sz="1800" i="1">
                                  <a:latin typeface="Cambria Math"/>
                                </a:rPr>
                                <m:t> </m:t>
                              </m:r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altLang="zh-TW" sz="18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1800" i="1">
                                      <a:latin typeface="Cambria Math"/>
                                    </a:rPr>
                                    <m:t>𝐵</m:t>
                                  </m:r>
                                  <m:r>
                                    <a:rPr lang="en-US" altLang="zh-TW" sz="1800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altLang="zh-TW" sz="1800" i="1">
                                      <a:latin typeface="Cambria Math"/>
                                    </a:rPr>
                                    <m:t>𝐿</m:t>
                                  </m:r>
                                  <m:r>
                                    <a:rPr lang="en-US" altLang="zh-TW" sz="1800" i="1">
                                      <a:latin typeface="Cambria Math"/>
                                    </a:rPr>
                                    <m:t>⊗</m:t>
                                  </m:r>
                                  <m:r>
                                    <a:rPr lang="en-US" altLang="zh-TW" sz="1800" i="1">
                                      <a:latin typeface="Cambria Math"/>
                                    </a:rPr>
                                    <m:t>𝐾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altLang="zh-TW" sz="1800">
                                  <a:latin typeface="Cambria Math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altLang="zh-TW" sz="180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zh-TW" sz="1800">
                              <a:latin typeface="Cambria Math"/>
                            </a:rPr>
                            <m:t>+</m:t>
                          </m:r>
                          <m:r>
                            <a:rPr lang="en-US" altLang="zh-TW" sz="2000" i="1">
                              <a:latin typeface="Cambria Math"/>
                            </a:rPr>
                            <m:t>𝜆</m:t>
                          </m:r>
                          <m:sSubSup>
                            <m:sSubSupPr>
                              <m:ctrlPr>
                                <a:rPr lang="en-US" altLang="zh-TW" sz="20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altLang="zh-TW" sz="2000" i="1">
                                  <a:latin typeface="Cambria Math"/>
                                </a:rPr>
                                <m:t> </m:t>
                              </m:r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altLang="zh-TW" sz="20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000" i="1">
                                      <a:latin typeface="Cambria Math"/>
                                      <a:ea typeface="Cambria Math"/>
                                    </a:rPr>
                                    <m:t>𝛻</m:t>
                                  </m:r>
                                  <m:r>
                                    <a:rPr lang="en-US" altLang="zh-TW" sz="2000" i="1">
                                      <a:latin typeface="Cambria Math"/>
                                      <a:ea typeface="Cambria Math"/>
                                    </a:rPr>
                                    <m:t>𝐿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altLang="zh-TW" sz="2000" i="1">
                                  <a:latin typeface="Cambria Math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altLang="zh-TW" sz="2000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e>
                      </m:func>
                    </m:oMath>
                  </m:oMathPara>
                </a14:m>
                <a:endParaRPr lang="en-US" altLang="zh-TW" sz="1800" dirty="0" smtClean="0">
                  <a:ea typeface="Cambria Math"/>
                </a:endParaRPr>
              </a:p>
              <a:p>
                <a:pPr marL="457200" lvl="1" indent="0">
                  <a:buNone/>
                </a:pPr>
                <a:endParaRPr lang="en-US" altLang="zh-TW" sz="2200" dirty="0" smtClean="0"/>
              </a:p>
              <a:p>
                <a:pPr marL="457200" lvl="1" indent="0">
                  <a:buNone/>
                </a:pPr>
                <a:endParaRPr lang="en-US" altLang="zh-TW" sz="2200" dirty="0"/>
              </a:p>
              <a:p>
                <a:pPr marL="457200" lvl="1" indent="0">
                  <a:buNone/>
                </a:pPr>
                <a:endParaRPr lang="en-US" altLang="zh-TW" sz="2200" dirty="0" smtClean="0"/>
              </a:p>
              <a:p>
                <a:pPr marL="457200" lvl="1" indent="0">
                  <a:buNone/>
                </a:pPr>
                <a:endParaRPr lang="en-US" altLang="zh-TW" sz="2200" dirty="0"/>
              </a:p>
              <a:p>
                <a:pPr marL="457200" lvl="1" indent="0">
                  <a:buNone/>
                </a:pPr>
                <a:endParaRPr lang="en-US" altLang="zh-TW" sz="2200" dirty="0"/>
              </a:p>
              <a:p>
                <a:pPr marL="457200" lvl="1" indent="0">
                  <a:buNone/>
                </a:pPr>
                <a:endParaRPr lang="en-US" altLang="zh-TW" sz="1200" dirty="0"/>
              </a:p>
              <a:p>
                <a:pPr lvl="1"/>
                <a:r>
                  <a:rPr lang="en-US" altLang="zh-TW" sz="2200" dirty="0" smtClean="0"/>
                  <a:t>Estimate kernel K first, then use non-blind deconvolution to solve the latent image.</a:t>
                </a:r>
                <a:endParaRPr lang="zh-TW" altLang="en-US" sz="22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111" t="-1148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6771-C208-4329-822A-B7A43909FFC2}" type="slidenum">
              <a:rPr lang="zh-TW" altLang="en-US" smtClean="0"/>
              <a:pPr/>
              <a:t>11</a:t>
            </a:fld>
            <a:endParaRPr lang="zh-TW" altLang="en-US" dirty="0"/>
          </a:p>
        </p:txBody>
      </p:sp>
      <p:pic>
        <p:nvPicPr>
          <p:cNvPr id="6146" name="Picture 2" descr="H:\Dropbox\phoenix104104\DISP\oral_2013_04_25\image\MAPx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3140968"/>
            <a:ext cx="5328592" cy="2057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323528" y="6381328"/>
            <a:ext cx="84969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 smtClean="0">
                <a:latin typeface="Century Schoolbook" pitchFamily="18" charset="0"/>
              </a:rPr>
              <a:t>[9] </a:t>
            </a:r>
            <a:r>
              <a:rPr lang="en-US" altLang="zh-TW" sz="1200" dirty="0"/>
              <a:t>Levin, </a:t>
            </a:r>
            <a:r>
              <a:rPr lang="en-US" altLang="zh-TW" sz="1200" dirty="0" err="1"/>
              <a:t>Anat</a:t>
            </a:r>
            <a:r>
              <a:rPr lang="en-US" altLang="zh-TW" sz="1200" dirty="0"/>
              <a:t>, et al. "Understanding and evaluating blind deconvolution algorithms</a:t>
            </a:r>
            <a:r>
              <a:rPr lang="en-US" altLang="zh-TW" sz="1200" dirty="0" smtClean="0"/>
              <a:t>."</a:t>
            </a:r>
            <a:r>
              <a:rPr lang="en-US" altLang="zh-TW" sz="1200" i="1" dirty="0" smtClean="0"/>
              <a:t> </a:t>
            </a:r>
            <a:r>
              <a:rPr lang="en-US" altLang="zh-TW" sz="1200" i="1" dirty="0"/>
              <a:t>CVPR 2009</a:t>
            </a:r>
            <a:r>
              <a:rPr lang="en-US" altLang="zh-TW" sz="1200" i="1" dirty="0" smtClean="0"/>
              <a:t>.</a:t>
            </a:r>
            <a:endParaRPr lang="en-US" altLang="zh-TW" sz="1200" dirty="0">
              <a:latin typeface="Century Schoolbook" pitchFamily="18" charset="0"/>
            </a:endParaRPr>
          </a:p>
        </p:txBody>
      </p:sp>
      <p:pic>
        <p:nvPicPr>
          <p:cNvPr id="6147" name="Picture 3" descr="H:\Dropbox\phoenix104104\DISP\oral_2013_04_25\image\MAP fai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3198860"/>
            <a:ext cx="6987506" cy="1941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9279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446856" y="2564904"/>
            <a:ext cx="8229600" cy="1642194"/>
          </a:xfrm>
        </p:spPr>
        <p:txBody>
          <a:bodyPr>
            <a:normAutofit/>
          </a:bodyPr>
          <a:lstStyle/>
          <a:p>
            <a:r>
              <a:rPr lang="en-US" altLang="zh-TW" dirty="0"/>
              <a:t>Unnatural L</a:t>
            </a:r>
            <a:r>
              <a:rPr lang="en-US" altLang="zh-TW" sz="2700" dirty="0"/>
              <a:t>0</a:t>
            </a:r>
            <a:r>
              <a:rPr lang="en-US" altLang="zh-TW" dirty="0"/>
              <a:t> Sparse Representation for Natural Image Deblurring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6771-C208-4329-822A-B7A43909FFC2}" type="slidenum">
              <a:rPr lang="zh-TW" altLang="en-US" smtClean="0"/>
              <a:pPr/>
              <a:t>12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4166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3. L</a:t>
            </a:r>
            <a:r>
              <a:rPr lang="en-US" altLang="zh-TW" sz="3200" dirty="0" smtClean="0"/>
              <a:t>0</a:t>
            </a:r>
            <a:r>
              <a:rPr lang="en-US" altLang="zh-TW" dirty="0" smtClean="0"/>
              <a:t> Deblurring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TW" sz="2800" dirty="0" smtClean="0"/>
                  <a:t>Li </a:t>
                </a:r>
                <a:r>
                  <a:rPr lang="en-US" altLang="zh-TW" sz="2800" dirty="0" err="1" smtClean="0"/>
                  <a:t>Xu</a:t>
                </a:r>
                <a:r>
                  <a:rPr lang="en-US" altLang="zh-TW" sz="2800" dirty="0" smtClean="0"/>
                  <a:t> et al. CVPR 2013 [10]</a:t>
                </a:r>
              </a:p>
              <a:p>
                <a:pPr lvl="1"/>
                <a:r>
                  <a:rPr lang="en-US" altLang="zh-TW" sz="2400" dirty="0" smtClean="0"/>
                  <a:t>Predict image with L</a:t>
                </a:r>
                <a:r>
                  <a:rPr lang="en-US" altLang="zh-TW" sz="1600" dirty="0" smtClean="0"/>
                  <a:t>0</a:t>
                </a:r>
                <a:r>
                  <a:rPr lang="en-US" altLang="zh-TW" sz="2400" dirty="0" smtClean="0"/>
                  <a:t> optimization</a:t>
                </a:r>
              </a:p>
              <a:p>
                <a:pPr lvl="1"/>
                <a:endParaRPr lang="en-US" altLang="zh-TW" sz="1200" dirty="0" smtClean="0"/>
              </a:p>
              <a:p>
                <a:r>
                  <a:rPr lang="en-US" altLang="zh-TW" sz="2800" dirty="0" smtClean="0"/>
                  <a:t>L</a:t>
                </a:r>
                <a:r>
                  <a:rPr lang="en-US" altLang="zh-TW" sz="2000" dirty="0" smtClean="0"/>
                  <a:t>0</a:t>
                </a:r>
                <a:r>
                  <a:rPr lang="en-US" altLang="zh-TW" sz="2800" dirty="0" smtClean="0"/>
                  <a:t>-norm: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TW" altLang="en-US" sz="2000" i="1" smtClean="0">
                          <a:latin typeface="Cambria Math"/>
                        </a:rPr>
                        <m:t>𝜌</m:t>
                      </m:r>
                      <m:d>
                        <m:dPr>
                          <m:ctrlPr>
                            <a:rPr lang="en-US" altLang="zh-TW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0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TW" sz="20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zh-TW" sz="20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altLang="zh-TW" sz="2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sz="20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US" altLang="zh-TW" sz="2000" b="0" i="1" smtClean="0">
                              <a:latin typeface="Cambria Math"/>
                            </a:rPr>
                            <m:t>0</m:t>
                          </m:r>
                        </m:sup>
                      </m:sSup>
                      <m:r>
                        <a:rPr lang="en-US" altLang="zh-TW" sz="2000" b="0" i="1" smtClean="0">
                          <a:latin typeface="Cambria Math"/>
                        </a:rPr>
                        <m:t>= </m:t>
                      </m:r>
                      <m:d>
                        <m:dPr>
                          <m:begChr m:val="{"/>
                          <m:endChr m:val=""/>
                          <m:ctrlPr>
                            <a:rPr lang="en-US" altLang="zh-TW" sz="2000" b="0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000" b="0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altLang="zh-TW" sz="2000" b="0" i="1" smtClean="0">
                                  <a:latin typeface="Cambria Math"/>
                                </a:rPr>
                                <m:t>0,  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TW" sz="20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0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altLang="zh-TW" sz="2000" b="0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altLang="zh-TW" sz="2000" i="1">
                                  <a:latin typeface="Cambria Math"/>
                                  <a:ea typeface="Cambria Math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altLang="zh-TW" sz="2000" b="0" i="1" smtClean="0">
                                  <a:latin typeface="Cambria Math"/>
                                </a:rPr>
                                <m:t>&amp;1,  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TW" sz="20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0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altLang="zh-TW" sz="2000" i="1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altLang="zh-TW" sz="2000" i="1">
                                  <a:latin typeface="Cambria Math"/>
                                  <a:ea typeface="Cambria Math"/>
                                </a:rPr>
                                <m:t>≠0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altLang="zh-TW" sz="2000" b="0" dirty="0" smtClean="0"/>
              </a:p>
              <a:p>
                <a:pPr marL="0" indent="0">
                  <a:buNone/>
                </a:pPr>
                <a:endParaRPr lang="en-US" altLang="zh-TW" sz="1200" dirty="0" smtClean="0"/>
              </a:p>
              <a:p>
                <a:r>
                  <a:rPr lang="en-US" altLang="zh-TW" sz="2400" dirty="0" smtClean="0"/>
                  <a:t>Approximate </a:t>
                </a:r>
                <a:r>
                  <a:rPr lang="en-US" altLang="zh-TW" sz="2400" dirty="0"/>
                  <a:t>L</a:t>
                </a:r>
                <a:r>
                  <a:rPr lang="en-US" altLang="zh-TW" sz="1800" dirty="0"/>
                  <a:t>0</a:t>
                </a:r>
                <a:r>
                  <a:rPr lang="en-US" altLang="zh-TW" sz="2400" dirty="0" smtClean="0"/>
                  <a:t> </a:t>
                </a:r>
                <a:r>
                  <a:rPr lang="en-US" altLang="zh-TW" sz="2400" dirty="0" err="1" smtClean="0"/>
                  <a:t>sparsity</a:t>
                </a:r>
                <a:r>
                  <a:rPr lang="en-US" altLang="zh-TW" sz="2400" dirty="0" smtClean="0"/>
                  <a:t> function:</a:t>
                </a:r>
              </a:p>
              <a:p>
                <a:endParaRPr lang="en-US" altLang="zh-TW" sz="12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i="1" smtClean="0">
                          <a:latin typeface="Cambria Math"/>
                        </a:rPr>
                        <m:t>𝜙</m:t>
                      </m:r>
                      <m:d>
                        <m:dPr>
                          <m:ctrlPr>
                            <a:rPr lang="en-US" altLang="zh-TW" sz="20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altLang="zh-TW" sz="20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a:rPr lang="en-US" altLang="zh-TW" sz="2000" i="1">
                                  <a:latin typeface="Cambria Math"/>
                                  <a:ea typeface="Cambria Math"/>
                                </a:rPr>
                                <m:t>𝛻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latin typeface="Cambria Math"/>
                                  <a:ea typeface="Cambria Math"/>
                                </a:rPr>
                                <m:t>∗</m:t>
                              </m:r>
                            </m:sub>
                          </m:sSub>
                          <m:r>
                            <a:rPr lang="en-US" altLang="zh-TW" sz="2000" b="0" i="1" smtClean="0">
                              <a:latin typeface="Cambria Math"/>
                              <a:ea typeface="Cambria Math"/>
                            </a:rPr>
                            <m:t>𝐼</m:t>
                          </m:r>
                        </m:e>
                      </m:d>
                      <m:r>
                        <a:rPr lang="en-US" altLang="zh-TW" sz="200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altLang="zh-TW" sz="2000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000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f>
                                <m:fPr>
                                  <m:ctrlPr>
                                    <a:rPr lang="en-US" altLang="zh-TW" sz="20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TW" sz="2000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altLang="zh-TW" sz="20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sz="2000" i="1">
                                          <a:latin typeface="Cambria Math"/>
                                        </a:rPr>
                                        <m:t>𝜖</m:t>
                                      </m:r>
                                    </m:e>
                                    <m:sup>
                                      <m:r>
                                        <a:rPr lang="en-US" altLang="zh-TW" sz="2000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  <m:sSup>
                                <m:sSupPr>
                                  <m:ctrlPr>
                                    <a:rPr lang="en-US" altLang="zh-TW" sz="20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altLang="zh-TW" sz="20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0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altLang="zh-TW" sz="2000" i="1">
                                              <a:latin typeface="Cambria Math"/>
                                              <a:ea typeface="Cambria Math"/>
                                            </a:rPr>
                                            <m:t>𝛻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000" i="1">
                                              <a:latin typeface="Cambria Math"/>
                                            </a:rPr>
                                            <m:t>∗</m:t>
                                          </m:r>
                                        </m:sub>
                                      </m:sSub>
                                      <m:r>
                                        <a:rPr lang="en-US" altLang="zh-TW" sz="2000" b="0" i="1" smtClean="0">
                                          <a:latin typeface="Cambria Math"/>
                                        </a:rPr>
                                        <m:t>𝐼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lang="en-US" altLang="zh-TW" sz="20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TW" sz="2000" i="1" smtClean="0">
                                  <a:latin typeface="Cambria Math"/>
                                </a:rPr>
                                <m:t>,  </m:t>
                              </m:r>
                              <m:r>
                                <a:rPr lang="en-US" altLang="zh-TW" sz="2000" b="0" i="1" smtClean="0">
                                  <a:latin typeface="Cambria Math"/>
                                </a:rPr>
                                <m:t>𝑖𝑓</m:t>
                              </m:r>
                              <m:r>
                                <a:rPr lang="en-US" altLang="zh-TW" sz="2000" b="0" i="1" smtClean="0">
                                  <a:latin typeface="Cambria Math"/>
                                </a:rPr>
                                <m:t>  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TW" sz="20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0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000" i="1">
                                          <a:latin typeface="Cambria Math"/>
                                          <a:ea typeface="Cambria Math"/>
                                        </a:rPr>
                                        <m:t>𝛻</m:t>
                                      </m:r>
                                    </m:e>
                                    <m:sub>
                                      <m:r>
                                        <a:rPr lang="en-US" altLang="zh-TW" sz="2000" i="1">
                                          <a:latin typeface="Cambria Math"/>
                                        </a:rPr>
                                        <m:t>∗</m:t>
                                      </m:r>
                                    </m:sub>
                                  </m:sSub>
                                  <m:r>
                                    <a:rPr lang="en-US" altLang="zh-TW" sz="2000" b="0" i="1" smtClean="0">
                                      <a:latin typeface="Cambria Math"/>
                                    </a:rPr>
                                    <m:t>𝐼</m:t>
                                  </m:r>
                                </m:e>
                              </m:d>
                              <m:r>
                                <a:rPr lang="en-US" altLang="zh-TW" sz="2000" i="1" smtClean="0">
                                  <a:latin typeface="Cambria Math"/>
                                  <a:ea typeface="Cambria Math"/>
                                </a:rPr>
                                <m:t>≤</m:t>
                              </m:r>
                              <m:r>
                                <a:rPr lang="en-US" altLang="zh-TW" sz="2000" b="0" i="1" smtClean="0">
                                  <a:latin typeface="Cambria Math"/>
                                  <a:ea typeface="Cambria Math"/>
                                </a:rPr>
                                <m:t>𝜖</m:t>
                              </m:r>
                            </m:e>
                            <m:e>
                              <m:r>
                                <a:rPr lang="en-US" altLang="zh-TW" sz="2000" i="1" smtClean="0">
                                  <a:latin typeface="Cambria Math"/>
                                </a:rPr>
                                <m:t>&amp;</m:t>
                              </m:r>
                              <m:r>
                                <a:rPr lang="en-US" altLang="zh-TW" sz="2000" b="0" i="1" smtClean="0">
                                  <a:latin typeface="Cambria Math"/>
                                </a:rPr>
                                <m:t>1</m:t>
                              </m:r>
                              <m:r>
                                <a:rPr lang="en-US" altLang="zh-TW" sz="2000" i="1" smtClean="0"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altLang="zh-TW" sz="2000" b="0" i="1" smtClean="0">
                                  <a:latin typeface="Cambria Math"/>
                                </a:rPr>
                                <m:t>          </m:t>
                              </m:r>
                              <m:r>
                                <a:rPr lang="en-US" altLang="zh-TW" sz="2000" b="0" i="1" smtClean="0">
                                  <a:latin typeface="Cambria Math"/>
                                </a:rPr>
                                <m:t>𝑜𝑡h𝑒𝑟𝑤𝑖𝑠𝑒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altLang="zh-TW" sz="2000" dirty="0"/>
              </a:p>
              <a:p>
                <a:endParaRPr lang="en-US" altLang="zh-TW" sz="2400" dirty="0"/>
              </a:p>
              <a:p>
                <a:endParaRPr lang="zh-TW" altLang="en-US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127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6771-C208-4329-822A-B7A43909FFC2}" type="slidenum">
              <a:rPr lang="zh-TW" altLang="en-US" smtClean="0"/>
              <a:pPr/>
              <a:t>13</a:t>
            </a:fld>
            <a:endParaRPr lang="zh-TW" altLang="en-US" dirty="0"/>
          </a:p>
        </p:txBody>
      </p:sp>
      <p:pic>
        <p:nvPicPr>
          <p:cNvPr id="7170" name="Picture 2" descr="H:\Dropbox\phoenix104104\DISP\oral_2013_04_25\image\L0-prior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920"/>
          <a:stretch/>
        </p:blipFill>
        <p:spPr bwMode="auto">
          <a:xfrm>
            <a:off x="5039544" y="2132856"/>
            <a:ext cx="4104456" cy="2064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323528" y="6381328"/>
            <a:ext cx="84969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 smtClean="0">
                <a:latin typeface="Century Schoolbook" pitchFamily="18" charset="0"/>
              </a:rPr>
              <a:t>[10] </a:t>
            </a:r>
            <a:r>
              <a:rPr lang="en-US" altLang="zh-TW" sz="1200" dirty="0" err="1"/>
              <a:t>Xu</a:t>
            </a:r>
            <a:r>
              <a:rPr lang="en-US" altLang="zh-TW" sz="1200" dirty="0"/>
              <a:t>, Li, </a:t>
            </a:r>
            <a:r>
              <a:rPr lang="en-US" altLang="zh-TW" sz="1200" dirty="0" err="1"/>
              <a:t>Shicheng</a:t>
            </a:r>
            <a:r>
              <a:rPr lang="en-US" altLang="zh-TW" sz="1200" dirty="0"/>
              <a:t> </a:t>
            </a:r>
            <a:r>
              <a:rPr lang="en-US" altLang="zh-TW" sz="1200" dirty="0" err="1"/>
              <a:t>Zheng</a:t>
            </a:r>
            <a:r>
              <a:rPr lang="en-US" altLang="zh-TW" sz="1200" dirty="0"/>
              <a:t>, and </a:t>
            </a:r>
            <a:r>
              <a:rPr lang="en-US" altLang="zh-TW" sz="1200" dirty="0" err="1"/>
              <a:t>Jiaya</a:t>
            </a:r>
            <a:r>
              <a:rPr lang="en-US" altLang="zh-TW" sz="1200" dirty="0"/>
              <a:t> </a:t>
            </a:r>
            <a:r>
              <a:rPr lang="en-US" altLang="zh-TW" sz="1200" dirty="0" err="1"/>
              <a:t>Jia</a:t>
            </a:r>
            <a:r>
              <a:rPr lang="en-US" altLang="zh-TW" sz="1200" dirty="0"/>
              <a:t>. "Unnatural L0 Sparse Representation for Natural Image Deblurring</a:t>
            </a:r>
            <a:r>
              <a:rPr lang="en-US" altLang="zh-TW" sz="1200" dirty="0" smtClean="0"/>
              <a:t>.” CVPR 2013</a:t>
            </a:r>
            <a:endParaRPr lang="en-US" altLang="zh-TW" sz="1200" dirty="0">
              <a:latin typeface="Century Schoolbook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411760" y="4653136"/>
            <a:ext cx="4320480" cy="10801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31251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3. L</a:t>
            </a:r>
            <a:r>
              <a:rPr lang="en-US" altLang="zh-TW" sz="3200" dirty="0"/>
              <a:t>0</a:t>
            </a:r>
            <a:r>
              <a:rPr lang="en-US" altLang="zh-TW" dirty="0"/>
              <a:t> Deblurring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TW" sz="2800" dirty="0" smtClean="0"/>
                  <a:t>Main objective function:</a:t>
                </a:r>
              </a:p>
              <a:p>
                <a:endParaRPr lang="en-US" altLang="zh-TW" sz="12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TW" sz="200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a:rPr lang="en-US" altLang="zh-TW" sz="2000" b="0" i="1" smtClean="0">
                              <a:latin typeface="Cambria Math"/>
                            </a:rPr>
                            <m:t>𝑚𝑖𝑛</m:t>
                          </m:r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zh-TW" sz="200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zh-TW" sz="2000" b="0" i="1" smtClean="0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altLang="zh-TW" sz="200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000" b="0" i="1" smtClean="0">
                                          <a:latin typeface="Cambria Math"/>
                                        </a:rPr>
                                        <m:t>𝐾</m:t>
                                      </m:r>
                                      <m:r>
                                        <a:rPr lang="en-US" altLang="zh-TW" sz="2000" b="0" i="1" smtClean="0">
                                          <a:latin typeface="Cambria Math"/>
                                        </a:rPr>
                                        <m:t>⊗</m:t>
                                      </m:r>
                                      <m:r>
                                        <a:rPr lang="en-US" altLang="zh-TW" sz="2000" b="0" i="1" smtClean="0">
                                          <a:latin typeface="Cambria Math"/>
                                        </a:rPr>
                                        <m:t>𝐼</m:t>
                                      </m:r>
                                      <m:r>
                                        <a:rPr lang="en-US" altLang="zh-TW" sz="2000" b="0" i="1" smtClean="0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altLang="zh-TW" sz="2000" b="0" i="1" smtClean="0">
                                          <a:latin typeface="Cambria Math"/>
                                        </a:rPr>
                                        <m:t>𝐵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en-US" altLang="zh-TW" sz="20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altLang="zh-TW" sz="20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altLang="zh-TW" sz="2000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altLang="zh-TW" sz="2000" b="0" i="1" smtClean="0">
                                  <a:latin typeface="Cambria Math"/>
                                </a:rPr>
                                <m:t>𝜆</m:t>
                              </m:r>
                              <m:r>
                                <a:rPr lang="en-US" altLang="zh-TW" sz="2000" b="0" i="1" smtClean="0">
                                  <a:latin typeface="Cambria Math"/>
                                </a:rPr>
                                <m:t> </m:t>
                              </m:r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altLang="zh-TW" sz="2000" b="0" i="1" smtClean="0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altLang="zh-TW" sz="2000" b="0" i="1" smtClean="0">
                                      <a:latin typeface="Cambria Math"/>
                                    </a:rPr>
                                    <m:t>∗</m:t>
                                  </m:r>
                                  <m:r>
                                    <a:rPr lang="en-US" altLang="zh-TW" sz="2000" b="0" i="1" smtClean="0">
                                      <a:latin typeface="Cambria Math"/>
                                      <a:ea typeface="Cambria Math"/>
                                    </a:rPr>
                                    <m:t>∈{</m:t>
                                  </m:r>
                                  <m:r>
                                    <a:rPr lang="en-US" altLang="zh-TW" sz="2000" b="0" i="1" smtClean="0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  <m:r>
                                    <a:rPr lang="en-US" altLang="zh-TW" sz="2000" b="0" i="1" smtClean="0">
                                      <a:latin typeface="Cambria Math"/>
                                      <a:ea typeface="Cambria Math"/>
                                    </a:rPr>
                                    <m:t>, </m:t>
                                  </m:r>
                                  <m:r>
                                    <a:rPr lang="en-US" altLang="zh-TW" sz="2000" b="0" i="1" smtClean="0"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  <m:r>
                                    <a:rPr lang="en-US" altLang="zh-TW" sz="2000" b="0" i="1" smtClean="0">
                                      <a:latin typeface="Cambria Math"/>
                                      <a:ea typeface="Cambria Math"/>
                                    </a:rPr>
                                    <m:t>}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altLang="zh-TW" sz="20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000" b="0" i="1" smtClean="0">
                                          <a:latin typeface="Cambria Math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en-US" altLang="zh-TW" sz="2000" b="0" i="1" smtClean="0"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zh-TW" sz="20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000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zh-TW" altLang="en-US" sz="2000" b="0" i="1" smtClean="0">
                                              <a:latin typeface="Cambria Math"/>
                                            </a:rPr>
                                            <m:t>𝜕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000" b="0" i="1" smtClean="0">
                                              <a:latin typeface="Cambria Math"/>
                                            </a:rPr>
                                            <m:t>∗</m:t>
                                          </m:r>
                                        </m:sub>
                                      </m:sSub>
                                      <m:r>
                                        <a:rPr lang="en-US" altLang="zh-TW" sz="2000" b="0" i="1" smtClean="0">
                                          <a:latin typeface="Cambria Math"/>
                                        </a:rPr>
                                        <m:t>𝐼</m:t>
                                      </m:r>
                                    </m:e>
                                  </m:d>
                                </m:e>
                              </m:nary>
                              <m:r>
                                <a:rPr lang="en-US" altLang="zh-TW" sz="20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altLang="zh-TW" sz="2000" i="1">
                                  <a:latin typeface="Cambria Math"/>
                                </a:rPr>
                                <m:t>𝛾</m:t>
                              </m:r>
                              <m:sSubSup>
                                <m:sSubSupPr>
                                  <m:ctrlPr>
                                    <a:rPr lang="en-US" altLang="zh-TW" sz="2000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altLang="zh-TW" sz="20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000" i="1">
                                          <a:latin typeface="Cambria Math"/>
                                        </a:rPr>
                                        <m:t>𝐾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altLang="zh-TW" sz="20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</m:e>
                          </m:d>
                        </m:e>
                      </m:func>
                    </m:oMath>
                  </m:oMathPara>
                </a14:m>
                <a:endParaRPr lang="en-US" altLang="zh-TW" sz="2400" dirty="0" smtClean="0"/>
              </a:p>
              <a:p>
                <a:pPr marL="0" indent="0" algn="ctr">
                  <a:buNone/>
                </a:pPr>
                <a:r>
                  <a:rPr lang="en-US" altLang="zh-TW" sz="2000" b="0" dirty="0" smtClean="0"/>
                  <a:t>where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000" b="0" i="1" smtClean="0">
                            <a:latin typeface="Cambria Math"/>
                          </a:rPr>
                          <m:t>𝜙</m:t>
                        </m:r>
                      </m:e>
                      <m:sub>
                        <m:r>
                          <a:rPr lang="en-US" altLang="zh-TW" sz="2000" b="0" i="1" smtClean="0">
                            <a:latin typeface="Cambria Math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altLang="zh-TW" sz="2000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zh-TW" altLang="en-US" sz="2000" i="1">
                                <a:latin typeface="Cambria Math"/>
                              </a:rPr>
                              <m:t>𝜕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/>
                              </a:rPr>
                              <m:t>∗</m:t>
                            </m:r>
                          </m:sub>
                        </m:sSub>
                        <m:r>
                          <a:rPr lang="en-US" altLang="zh-TW" sz="2000" b="0" i="1" smtClean="0">
                            <a:latin typeface="Cambria Math"/>
                          </a:rPr>
                          <m:t>𝐼</m:t>
                        </m:r>
                      </m:e>
                    </m:d>
                    <m:r>
                      <a:rPr lang="en-US" altLang="zh-TW" sz="2000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TW" sz="2000" b="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zh-TW" sz="2000" b="0" i="1" smtClean="0"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zh-TW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000" b="0" i="1" smtClean="0">
                                <a:latin typeface="Cambria Math"/>
                              </a:rPr>
                              <m:t>𝜙</m:t>
                            </m:r>
                            <m:r>
                              <a:rPr lang="en-US" altLang="zh-TW" sz="2000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zh-TW" altLang="en-US" sz="2000" i="1">
                                <a:latin typeface="Cambria Math"/>
                              </a:rPr>
                              <m:t>𝜕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/>
                              </a:rPr>
                              <m:t>∗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TW" sz="20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000" b="0" i="1" smtClean="0"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altLang="zh-TW" sz="2000" b="0" i="1" smtClean="0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TW" sz="2000" b="0" i="1" smtClean="0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r>
                  <a:rPr lang="en-US" altLang="zh-TW" sz="2000" dirty="0" smtClean="0"/>
                  <a:t>, </a:t>
                </a:r>
                <a14:m>
                  <m:oMath xmlns:m="http://schemas.openxmlformats.org/officeDocument/2006/math">
                    <m:r>
                      <a:rPr lang="en-US" altLang="zh-TW" sz="2000" b="0" i="0" smtClean="0">
                        <a:latin typeface="Cambria Math"/>
                      </a:rPr>
                      <m:t>    </m:t>
                    </m:r>
                    <m:r>
                      <a:rPr lang="en-US" altLang="zh-TW" sz="2000" i="1">
                        <a:latin typeface="Cambria Math"/>
                      </a:rPr>
                      <m:t>𝜙</m:t>
                    </m:r>
                    <m:d>
                      <m:dPr>
                        <m:ctrlPr>
                          <a:rPr lang="en-US" altLang="zh-TW" sz="20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000" i="1">
                                <a:latin typeface="Cambria Math"/>
                                <a:ea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latin typeface="Cambria Math"/>
                                <a:ea typeface="Cambria Math"/>
                              </a:rPr>
                              <m:t>𝛻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/>
                                <a:ea typeface="Cambria Math"/>
                              </a:rPr>
                              <m:t>∗</m:t>
                            </m:r>
                          </m:sub>
                        </m:sSub>
                        <m:r>
                          <a:rPr lang="en-US" altLang="zh-TW" sz="2000" b="0" i="1" smtClean="0">
                            <a:latin typeface="Cambria Math"/>
                            <a:ea typeface="Cambria Math"/>
                          </a:rPr>
                          <m:t>𝐼</m:t>
                        </m:r>
                      </m:e>
                    </m:d>
                    <m:r>
                      <a:rPr lang="en-US" altLang="zh-TW" sz="2000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altLang="zh-TW" sz="20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TW" sz="2000" i="1">
                                <a:latin typeface="Cambria Math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en-US" altLang="zh-TW" sz="20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altLang="zh-TW" sz="2000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altLang="zh-TW" sz="20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sz="2000" i="1">
                                        <a:latin typeface="Cambria Math"/>
                                      </a:rPr>
                                      <m:t>𝜖</m:t>
                                    </m:r>
                                  </m:e>
                                  <m:sup>
                                    <m:r>
                                      <a:rPr lang="en-US" altLang="zh-TW" sz="20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  <m:sSup>
                              <m:sSupPr>
                                <m:ctrlPr>
                                  <a:rPr lang="en-US" altLang="zh-TW" sz="20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altLang="zh-TW" sz="20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TW" sz="20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TW" sz="2000" i="1">
                                            <a:latin typeface="Cambria Math"/>
                                            <a:ea typeface="Cambria Math"/>
                                          </a:rPr>
                                          <m:t>𝛻</m:t>
                                        </m:r>
                                      </m:e>
                                      <m:sub>
                                        <m:r>
                                          <a:rPr lang="en-US" altLang="zh-TW" sz="2000" i="1">
                                            <a:latin typeface="Cambria Math"/>
                                          </a:rPr>
                                          <m:t>∗</m:t>
                                        </m:r>
                                      </m:sub>
                                    </m:sSub>
                                    <m:r>
                                      <a:rPr lang="en-US" altLang="zh-TW" sz="2000" b="0" i="1" smtClean="0">
                                        <a:latin typeface="Cambria Math"/>
                                      </a:rPr>
                                      <m:t>𝐼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altLang="zh-TW" sz="20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altLang="zh-TW" sz="2000" i="1">
                                <a:latin typeface="Cambria Math"/>
                              </a:rPr>
                              <m:t>,  </m:t>
                            </m:r>
                            <m:r>
                              <a:rPr lang="en-US" altLang="zh-TW" sz="2000" i="1">
                                <a:latin typeface="Cambria Math"/>
                              </a:rPr>
                              <m:t>𝑖𝑓</m:t>
                            </m:r>
                            <m:r>
                              <a:rPr lang="en-US" altLang="zh-TW" sz="2000" i="1">
                                <a:latin typeface="Cambria Math"/>
                              </a:rPr>
                              <m:t>  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zh-TW" sz="2000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TW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altLang="zh-TW" sz="2000" i="1">
                                        <a:latin typeface="Cambria Math"/>
                                        <a:ea typeface="Cambria Math"/>
                                      </a:rPr>
                                      <m:t>𝛻</m:t>
                                    </m:r>
                                  </m:e>
                                  <m:sub>
                                    <m:r>
                                      <a:rPr lang="en-US" altLang="zh-TW" sz="2000" i="1">
                                        <a:latin typeface="Cambria Math"/>
                                      </a:rPr>
                                      <m:t>∗</m:t>
                                    </m:r>
                                  </m:sub>
                                </m:sSub>
                                <m:r>
                                  <a:rPr lang="en-US" altLang="zh-TW" sz="2000" b="0" i="1" smtClean="0">
                                    <a:latin typeface="Cambria Math"/>
                                  </a:rPr>
                                  <m:t>𝐼</m:t>
                                </m:r>
                              </m:e>
                            </m:d>
                            <m:r>
                              <a:rPr lang="en-US" altLang="zh-TW" sz="2000" i="1">
                                <a:latin typeface="Cambria Math"/>
                                <a:ea typeface="Cambria Math"/>
                              </a:rPr>
                              <m:t>≤</m:t>
                            </m:r>
                            <m:r>
                              <a:rPr lang="en-US" altLang="zh-TW" sz="2000" i="1">
                                <a:latin typeface="Cambria Math"/>
                                <a:ea typeface="Cambria Math"/>
                              </a:rPr>
                              <m:t>𝜖</m:t>
                            </m:r>
                          </m:e>
                          <m:e>
                            <m:r>
                              <a:rPr lang="en-US" altLang="zh-TW" sz="2000" i="1">
                                <a:latin typeface="Cambria Math"/>
                              </a:rPr>
                              <m:t>&amp;1,           </m:t>
                            </m:r>
                            <m:r>
                              <a:rPr lang="en-US" altLang="zh-TW" sz="2000" i="1">
                                <a:latin typeface="Cambria Math"/>
                              </a:rPr>
                              <m:t>𝑜𝑡h𝑒𝑟𝑤𝑖𝑠𝑒</m:t>
                            </m:r>
                          </m:e>
                        </m:eqArr>
                      </m:e>
                    </m:d>
                  </m:oMath>
                </a14:m>
                <a:endParaRPr lang="en-US" altLang="zh-TW" sz="2000" dirty="0" smtClean="0"/>
              </a:p>
              <a:p>
                <a:r>
                  <a:rPr lang="en-US" altLang="zh-TW" sz="2800" dirty="0" smtClean="0"/>
                  <a:t>Iteratively solve:</a:t>
                </a:r>
              </a:p>
              <a:p>
                <a:pPr marL="116363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0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sz="2000" b="0" i="1" smtClean="0">
                              <a:latin typeface="Cambria Math"/>
                            </a:rPr>
                            <m:t>𝐼</m:t>
                          </m:r>
                        </m:e>
                        <m:sup>
                          <m:r>
                            <a:rPr lang="en-US" altLang="zh-TW" sz="20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altLang="zh-TW" sz="20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altLang="zh-TW" sz="2000" b="0" i="1" smtClean="0">
                              <a:latin typeface="Cambria Math"/>
                            </a:rPr>
                            <m:t>+1)</m:t>
                          </m:r>
                        </m:sup>
                      </m:sSup>
                      <m:r>
                        <a:rPr lang="en-US" altLang="zh-TW" sz="20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2000" b="0" i="1" smtClean="0">
                          <a:latin typeface="Cambria Math"/>
                        </a:rPr>
                        <m:t>𝑎𝑟𝑔</m:t>
                      </m:r>
                      <m:func>
                        <m:funcPr>
                          <m:ctrlPr>
                            <a:rPr lang="en-US" altLang="zh-TW" sz="2000" b="0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TW" sz="2000" b="0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000" b="0" i="0" smtClean="0">
                                  <a:latin typeface="Cambria Math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altLang="zh-TW" sz="2000" b="0" i="1" smtClean="0">
                                  <a:latin typeface="Cambria Math"/>
                                </a:rPr>
                                <m:t>𝐼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zh-TW" sz="2000" i="1">
                                  <a:latin typeface="Cambria Math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zh-TW" sz="2000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altLang="zh-TW" sz="20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altLang="zh-TW" sz="2000" i="1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TW" sz="2000" i="1">
                                              <a:latin typeface="Cambria Math"/>
                                            </a:rPr>
                                            <m:t>𝐾</m:t>
                                          </m:r>
                                        </m:e>
                                        <m:sup>
                                          <m:r>
                                            <a:rPr lang="en-US" altLang="zh-TW" sz="2000" b="0" i="1" smtClean="0">
                                              <a:latin typeface="Cambria Math"/>
                                            </a:rPr>
                                            <m:t>(</m:t>
                                          </m:r>
                                          <m:r>
                                            <a:rPr lang="en-US" altLang="zh-TW" sz="2000" i="1">
                                              <a:latin typeface="Cambria Math"/>
                                            </a:rPr>
                                            <m:t>𝑡</m:t>
                                          </m:r>
                                          <m:r>
                                            <a:rPr lang="en-US" altLang="zh-TW" sz="2000" b="0" i="1" smtClean="0">
                                              <a:latin typeface="Cambria Math"/>
                                            </a:rPr>
                                            <m:t>)</m:t>
                                          </m:r>
                                        </m:sup>
                                      </m:sSup>
                                      <m:r>
                                        <a:rPr lang="en-US" altLang="zh-TW" sz="2000" i="1">
                                          <a:latin typeface="Cambria Math"/>
                                        </a:rPr>
                                        <m:t>⊗</m:t>
                                      </m:r>
                                      <m:r>
                                        <a:rPr lang="en-US" altLang="zh-TW" sz="2000" i="1">
                                          <a:latin typeface="Cambria Math"/>
                                        </a:rPr>
                                        <m:t>𝐼</m:t>
                                      </m:r>
                                      <m:r>
                                        <a:rPr lang="en-US" altLang="zh-TW" sz="2000" i="1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altLang="zh-TW" sz="2000" i="1">
                                          <a:latin typeface="Cambria Math"/>
                                        </a:rPr>
                                        <m:t>𝐵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altLang="zh-TW" sz="20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altLang="zh-TW" sz="20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altLang="zh-TW" sz="2000" i="1">
                                  <a:latin typeface="Cambria Math"/>
                                </a:rPr>
                                <m:t>𝜆</m:t>
                              </m:r>
                              <m:r>
                                <a:rPr lang="en-US" altLang="zh-TW" sz="2000" i="1">
                                  <a:latin typeface="Cambria Math"/>
                                </a:rPr>
                                <m:t> </m:t>
                              </m:r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altLang="zh-TW" sz="2000" i="1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altLang="zh-TW" sz="2000" i="1">
                                      <a:latin typeface="Cambria Math"/>
                                    </a:rPr>
                                    <m:t>∗</m:t>
                                  </m:r>
                                  <m:r>
                                    <a:rPr lang="en-US" altLang="zh-TW" sz="2000" i="1">
                                      <a:latin typeface="Cambria Math"/>
                                      <a:ea typeface="Cambria Math"/>
                                    </a:rPr>
                                    <m:t>∈{</m:t>
                                  </m:r>
                                  <m:r>
                                    <a:rPr lang="en-US" altLang="zh-TW" sz="20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  <m:r>
                                    <a:rPr lang="en-US" altLang="zh-TW" sz="2000" i="1">
                                      <a:latin typeface="Cambria Math"/>
                                      <a:ea typeface="Cambria Math"/>
                                    </a:rPr>
                                    <m:t>, </m:t>
                                  </m:r>
                                  <m:r>
                                    <a:rPr lang="en-US" altLang="zh-TW" sz="2000" i="1"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  <m:r>
                                    <a:rPr lang="en-US" altLang="zh-TW" sz="2000" i="1">
                                      <a:latin typeface="Cambria Math"/>
                                      <a:ea typeface="Cambria Math"/>
                                    </a:rPr>
                                    <m:t>}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altLang="zh-TW" sz="20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000" i="1">
                                          <a:latin typeface="Cambria Math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en-US" altLang="zh-TW" sz="2000" i="1"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zh-TW" sz="20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0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zh-TW" altLang="en-US" sz="2000" i="1">
                                              <a:latin typeface="Cambria Math"/>
                                            </a:rPr>
                                            <m:t>𝜕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000" i="1">
                                              <a:latin typeface="Cambria Math"/>
                                            </a:rPr>
                                            <m:t>∗</m:t>
                                          </m:r>
                                        </m:sub>
                                      </m:sSub>
                                      <m:r>
                                        <a:rPr lang="en-US" altLang="zh-TW" sz="2000" i="1">
                                          <a:latin typeface="Cambria Math"/>
                                        </a:rPr>
                                        <m:t>𝐼</m:t>
                                      </m:r>
                                    </m:e>
                                  </m:d>
                                </m:e>
                              </m:nary>
                            </m:e>
                          </m:d>
                        </m:e>
                      </m:func>
                    </m:oMath>
                  </m:oMathPara>
                </a14:m>
                <a:endParaRPr lang="en-US" altLang="zh-TW" sz="2000" dirty="0" smtClean="0"/>
              </a:p>
              <a:p>
                <a:pPr marL="0" indent="0">
                  <a:buNone/>
                </a:pPr>
                <a:endParaRPr lang="en-US" altLang="zh-TW" sz="1000" dirty="0" smtClean="0"/>
              </a:p>
              <a:p>
                <a:pPr marL="1163638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00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sz="2000" b="0" i="1" smtClean="0">
                              <a:latin typeface="Cambria Math"/>
                            </a:rPr>
                            <m:t>𝐾</m:t>
                          </m:r>
                        </m:e>
                        <m:sup>
                          <m:r>
                            <a:rPr lang="en-US" altLang="zh-TW" sz="20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altLang="zh-TW" sz="2000" i="1">
                              <a:latin typeface="Cambria Math"/>
                            </a:rPr>
                            <m:t>𝑡</m:t>
                          </m:r>
                          <m:r>
                            <a:rPr lang="en-US" altLang="zh-TW" sz="2000" i="1">
                              <a:latin typeface="Cambria Math"/>
                            </a:rPr>
                            <m:t>+1)</m:t>
                          </m:r>
                        </m:sup>
                      </m:sSup>
                      <m:r>
                        <a:rPr lang="en-US" altLang="zh-TW" sz="2000" i="1">
                          <a:latin typeface="Cambria Math"/>
                        </a:rPr>
                        <m:t>=</m:t>
                      </m:r>
                      <m:r>
                        <a:rPr lang="en-US" altLang="zh-TW" sz="2000" i="1">
                          <a:latin typeface="Cambria Math"/>
                        </a:rPr>
                        <m:t>𝑎𝑟𝑔</m:t>
                      </m:r>
                      <m:func>
                        <m:funcPr>
                          <m:ctrlPr>
                            <a:rPr lang="en-US" altLang="zh-TW" sz="2000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TW" sz="2000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000" i="0" smtClean="0">
                                  <a:latin typeface="Cambria Math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altLang="zh-TW" sz="2000" b="0" i="1" smtClean="0">
                                  <a:latin typeface="Cambria Math"/>
                                </a:rPr>
                                <m:t>𝐾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zh-TW" sz="2000" i="1">
                                  <a:latin typeface="Cambria Math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zh-TW" sz="2000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000" i="1">
                                      <a:latin typeface="Cambria Math"/>
                                    </a:rPr>
                                    <m:t> </m:t>
                                  </m:r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altLang="zh-TW" sz="20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000" i="1">
                                          <a:latin typeface="Cambria Math"/>
                                        </a:rPr>
                                        <m:t>𝐾</m:t>
                                      </m:r>
                                      <m:r>
                                        <a:rPr lang="en-US" altLang="zh-TW" sz="2000" i="1">
                                          <a:latin typeface="Cambria Math"/>
                                        </a:rPr>
                                        <m:t>⊗</m:t>
                                      </m:r>
                                      <m:sSup>
                                        <m:sSupPr>
                                          <m:ctrlPr>
                                            <a:rPr lang="en-US" altLang="zh-TW" sz="2000" i="1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TW" sz="2000" i="1">
                                              <a:latin typeface="Cambria Math"/>
                                            </a:rPr>
                                            <m:t>𝐼</m:t>
                                          </m:r>
                                        </m:e>
                                        <m:sup>
                                          <m:r>
                                            <a:rPr lang="en-US" altLang="zh-TW" sz="2000" b="0" i="1" smtClean="0">
                                              <a:latin typeface="Cambria Math"/>
                                            </a:rPr>
                                            <m:t>(</m:t>
                                          </m:r>
                                          <m:r>
                                            <a:rPr lang="en-US" altLang="zh-TW" sz="2000" i="1">
                                              <a:latin typeface="Cambria Math"/>
                                            </a:rPr>
                                            <m:t>𝑡</m:t>
                                          </m:r>
                                          <m:r>
                                            <a:rPr lang="en-US" altLang="zh-TW" sz="2000" i="1">
                                              <a:latin typeface="Cambria Math"/>
                                            </a:rPr>
                                            <m:t>+1)</m:t>
                                          </m:r>
                                        </m:sup>
                                      </m:sSup>
                                      <m:r>
                                        <a:rPr lang="en-US" altLang="zh-TW" sz="2000" i="1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altLang="zh-TW" sz="2000" i="1">
                                          <a:latin typeface="Cambria Math"/>
                                        </a:rPr>
                                        <m:t>𝐵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altLang="zh-TW" sz="20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altLang="zh-TW" sz="20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altLang="zh-TW" sz="2000" i="1">
                                  <a:latin typeface="Cambria Math"/>
                                </a:rPr>
                                <m:t>𝛾</m:t>
                              </m:r>
                              <m:sSubSup>
                                <m:sSubSupPr>
                                  <m:ctrlPr>
                                    <a:rPr lang="en-US" altLang="zh-TW" sz="2000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altLang="zh-TW" sz="20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000" i="1">
                                          <a:latin typeface="Cambria Math"/>
                                        </a:rPr>
                                        <m:t>𝐾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altLang="zh-TW" sz="20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altLang="zh-TW" sz="2000" i="1">
                                  <a:latin typeface="Cambria Math"/>
                                </a:rPr>
                                <m:t> 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zh-TW" altLang="en-US" sz="2000" dirty="0"/>
              </a:p>
              <a:p>
                <a:pPr marL="0" indent="0">
                  <a:buNone/>
                </a:pPr>
                <a:endParaRPr lang="zh-TW" altLang="en-US" sz="20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127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6771-C208-4329-822A-B7A43909FFC2}" type="slidenum">
              <a:rPr lang="zh-TW" altLang="en-US" smtClean="0"/>
              <a:pPr/>
              <a:t>14</a:t>
            </a:fld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323528" y="6381328"/>
            <a:ext cx="84969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 smtClean="0">
                <a:latin typeface="Century Schoolbook" pitchFamily="18" charset="0"/>
              </a:rPr>
              <a:t>[10] </a:t>
            </a:r>
            <a:r>
              <a:rPr lang="en-US" altLang="zh-TW" sz="1200" dirty="0" err="1"/>
              <a:t>Xu</a:t>
            </a:r>
            <a:r>
              <a:rPr lang="en-US" altLang="zh-TW" sz="1200" dirty="0"/>
              <a:t>, Li, </a:t>
            </a:r>
            <a:r>
              <a:rPr lang="en-US" altLang="zh-TW" sz="1200" dirty="0" err="1"/>
              <a:t>Shicheng</a:t>
            </a:r>
            <a:r>
              <a:rPr lang="en-US" altLang="zh-TW" sz="1200" dirty="0"/>
              <a:t> </a:t>
            </a:r>
            <a:r>
              <a:rPr lang="en-US" altLang="zh-TW" sz="1200" dirty="0" err="1"/>
              <a:t>Zheng</a:t>
            </a:r>
            <a:r>
              <a:rPr lang="en-US" altLang="zh-TW" sz="1200" dirty="0"/>
              <a:t>, and </a:t>
            </a:r>
            <a:r>
              <a:rPr lang="en-US" altLang="zh-TW" sz="1200" dirty="0" err="1"/>
              <a:t>Jiaya</a:t>
            </a:r>
            <a:r>
              <a:rPr lang="en-US" altLang="zh-TW" sz="1200" dirty="0"/>
              <a:t> </a:t>
            </a:r>
            <a:r>
              <a:rPr lang="en-US" altLang="zh-TW" sz="1200" dirty="0" err="1"/>
              <a:t>Jia</a:t>
            </a:r>
            <a:r>
              <a:rPr lang="en-US" altLang="zh-TW" sz="1200" dirty="0"/>
              <a:t>. "Unnatural L0 Sparse Representation for Natural Image Deblurring</a:t>
            </a:r>
            <a:r>
              <a:rPr lang="en-US" altLang="zh-TW" sz="1200" dirty="0" smtClean="0"/>
              <a:t>.” CVPR 2013</a:t>
            </a:r>
            <a:endParaRPr lang="en-US" altLang="zh-TW" sz="1200" dirty="0">
              <a:latin typeface="Century Schoolbook" pitchFamily="18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4283968" y="3140968"/>
            <a:ext cx="4320480" cy="9361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矩形 9"/>
          <p:cNvSpPr/>
          <p:nvPr/>
        </p:nvSpPr>
        <p:spPr>
          <a:xfrm>
            <a:off x="1547664" y="4437112"/>
            <a:ext cx="6264696" cy="8640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1043608" y="3140968"/>
            <a:ext cx="7560840" cy="9361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07114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3. L</a:t>
            </a:r>
            <a:r>
              <a:rPr lang="en-US" altLang="zh-TW" sz="3200" dirty="0"/>
              <a:t>0</a:t>
            </a:r>
            <a:r>
              <a:rPr lang="en-US" altLang="zh-TW" dirty="0"/>
              <a:t> Deblurring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/>
              </a:bodyPr>
              <a:lstStyle/>
              <a:p>
                <a:r>
                  <a:rPr lang="en-US" altLang="zh-TW" sz="2400" dirty="0" smtClean="0"/>
                  <a:t>Solving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0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sz="2000" i="1">
                              <a:latin typeface="Cambria Math"/>
                            </a:rPr>
                            <m:t>𝐼</m:t>
                          </m:r>
                        </m:e>
                        <m:sup>
                          <m:r>
                            <a:rPr lang="en-US" altLang="zh-TW" sz="20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altLang="zh-TW" sz="2000" i="1">
                              <a:latin typeface="Cambria Math"/>
                            </a:rPr>
                            <m:t>𝑡</m:t>
                          </m:r>
                          <m:r>
                            <a:rPr lang="en-US" altLang="zh-TW" sz="2000" i="1">
                              <a:latin typeface="Cambria Math"/>
                            </a:rPr>
                            <m:t>+1)</m:t>
                          </m:r>
                        </m:sup>
                      </m:sSup>
                      <m:r>
                        <a:rPr lang="en-US" altLang="zh-TW" sz="2000" i="1">
                          <a:latin typeface="Cambria Math"/>
                        </a:rPr>
                        <m:t>=</m:t>
                      </m:r>
                      <m:r>
                        <a:rPr lang="en-US" altLang="zh-TW" sz="2000" i="1">
                          <a:latin typeface="Cambria Math"/>
                        </a:rPr>
                        <m:t>𝑎𝑟𝑔</m:t>
                      </m:r>
                      <m:func>
                        <m:funcPr>
                          <m:ctrlPr>
                            <a:rPr lang="en-US" altLang="zh-TW" sz="2000" i="1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TW" sz="2000" i="1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000">
                                  <a:latin typeface="Cambria Math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altLang="zh-TW" sz="2000" i="1">
                                  <a:latin typeface="Cambria Math"/>
                                </a:rPr>
                                <m:t>𝐼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zh-TW" sz="2000" i="1">
                                  <a:latin typeface="Cambria Math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zh-TW" sz="2000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altLang="zh-TW" sz="20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altLang="zh-TW" sz="2000" i="1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TW" sz="2000" i="1">
                                              <a:latin typeface="Cambria Math"/>
                                            </a:rPr>
                                            <m:t>𝐾</m:t>
                                          </m:r>
                                        </m:e>
                                        <m:sup>
                                          <m:r>
                                            <a:rPr lang="en-US" altLang="zh-TW" sz="2000" b="0" i="1" smtClean="0">
                                              <a:latin typeface="Cambria Math"/>
                                            </a:rPr>
                                            <m:t>(</m:t>
                                          </m:r>
                                          <m:r>
                                            <a:rPr lang="en-US" altLang="zh-TW" sz="2000" i="1">
                                              <a:latin typeface="Cambria Math"/>
                                            </a:rPr>
                                            <m:t>𝑡</m:t>
                                          </m:r>
                                          <m:r>
                                            <a:rPr lang="en-US" altLang="zh-TW" sz="2000" b="0" i="1" smtClean="0">
                                              <a:latin typeface="Cambria Math"/>
                                            </a:rPr>
                                            <m:t>)</m:t>
                                          </m:r>
                                        </m:sup>
                                      </m:sSup>
                                      <m:r>
                                        <a:rPr lang="en-US" altLang="zh-TW" sz="2000" i="1">
                                          <a:latin typeface="Cambria Math"/>
                                        </a:rPr>
                                        <m:t>⊗</m:t>
                                      </m:r>
                                      <m:r>
                                        <a:rPr lang="en-US" altLang="zh-TW" sz="2000" i="1">
                                          <a:latin typeface="Cambria Math"/>
                                        </a:rPr>
                                        <m:t>𝐼</m:t>
                                      </m:r>
                                      <m:r>
                                        <a:rPr lang="en-US" altLang="zh-TW" sz="2000" i="1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altLang="zh-TW" sz="2000" i="1">
                                          <a:latin typeface="Cambria Math"/>
                                        </a:rPr>
                                        <m:t>𝐵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altLang="zh-TW" sz="20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altLang="zh-TW" sz="20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altLang="zh-TW" sz="2000" i="1">
                                  <a:latin typeface="Cambria Math"/>
                                </a:rPr>
                                <m:t>𝜆</m:t>
                              </m:r>
                              <m:r>
                                <a:rPr lang="en-US" altLang="zh-TW" sz="2000" i="1">
                                  <a:latin typeface="Cambria Math"/>
                                </a:rPr>
                                <m:t> </m:t>
                              </m:r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altLang="zh-TW" sz="2000" i="1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altLang="zh-TW" sz="2000" i="1">
                                      <a:latin typeface="Cambria Math"/>
                                    </a:rPr>
                                    <m:t>∗</m:t>
                                  </m:r>
                                  <m:r>
                                    <a:rPr lang="en-US" altLang="zh-TW" sz="2000" i="1">
                                      <a:latin typeface="Cambria Math"/>
                                      <a:ea typeface="Cambria Math"/>
                                    </a:rPr>
                                    <m:t>∈{</m:t>
                                  </m:r>
                                  <m:r>
                                    <a:rPr lang="en-US" altLang="zh-TW" sz="20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  <m:r>
                                    <a:rPr lang="en-US" altLang="zh-TW" sz="2000" i="1">
                                      <a:latin typeface="Cambria Math"/>
                                      <a:ea typeface="Cambria Math"/>
                                    </a:rPr>
                                    <m:t>, </m:t>
                                  </m:r>
                                  <m:r>
                                    <a:rPr lang="en-US" altLang="zh-TW" sz="2000" i="1"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  <m:r>
                                    <a:rPr lang="en-US" altLang="zh-TW" sz="2000" i="1">
                                      <a:latin typeface="Cambria Math"/>
                                      <a:ea typeface="Cambria Math"/>
                                    </a:rPr>
                                    <m:t>}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altLang="zh-TW" sz="20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000" i="1">
                                          <a:latin typeface="Cambria Math"/>
                                        </a:rPr>
                                        <m:t>𝜙</m:t>
                                      </m:r>
                                    </m:e>
                                    <m:sub>
                                      <m:r>
                                        <a:rPr lang="en-US" altLang="zh-TW" sz="2000" i="1"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zh-TW" sz="20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0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zh-TW" altLang="en-US" sz="2000" i="1">
                                              <a:latin typeface="Cambria Math"/>
                                            </a:rPr>
                                            <m:t>𝜕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000" i="1">
                                              <a:latin typeface="Cambria Math"/>
                                            </a:rPr>
                                            <m:t>∗</m:t>
                                          </m:r>
                                        </m:sub>
                                      </m:sSub>
                                      <m:r>
                                        <a:rPr lang="en-US" altLang="zh-TW" sz="2000" i="1">
                                          <a:latin typeface="Cambria Math"/>
                                        </a:rPr>
                                        <m:t>𝐼</m:t>
                                      </m:r>
                                    </m:e>
                                  </m:d>
                                </m:e>
                              </m:nary>
                            </m:e>
                          </m:d>
                        </m:e>
                      </m:func>
                    </m:oMath>
                  </m:oMathPara>
                </a14:m>
                <a:endParaRPr lang="en-US" altLang="zh-TW" sz="2000" dirty="0"/>
              </a:p>
              <a:p>
                <a:pPr marL="0" indent="0" algn="ctr">
                  <a:buNone/>
                </a:pPr>
                <a:r>
                  <a:rPr lang="en-US" altLang="zh-TW" sz="2000" dirty="0" smtClean="0"/>
                  <a:t>where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altLang="zh-TW" sz="2000" i="1">
                            <a:latin typeface="Cambria Math"/>
                          </a:rPr>
                          <m:t>𝜙</m:t>
                        </m:r>
                      </m:e>
                      <m:sub>
                        <m:r>
                          <a:rPr lang="en-US" altLang="zh-TW" sz="2000" i="1">
                            <a:latin typeface="Cambria Math"/>
                          </a:rPr>
                          <m:t>0</m:t>
                        </m:r>
                      </m:sub>
                    </m:sSub>
                    <m:d>
                      <m:dPr>
                        <m:ctrlPr>
                          <a:rPr lang="en-US" altLang="zh-TW" sz="20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zh-TW" altLang="en-US" sz="2000" i="1">
                                <a:latin typeface="Cambria Math"/>
                              </a:rPr>
                              <m:t>𝜕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/>
                              </a:rPr>
                              <m:t>∗</m:t>
                            </m:r>
                          </m:sub>
                        </m:sSub>
                        <m:r>
                          <a:rPr lang="en-US" altLang="zh-TW" sz="2000" i="1">
                            <a:latin typeface="Cambria Math"/>
                          </a:rPr>
                          <m:t>𝐼</m:t>
                        </m:r>
                      </m:e>
                    </m:d>
                    <m:r>
                      <a:rPr lang="en-US" altLang="zh-TW" sz="2000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altLang="zh-TW" sz="2000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altLang="zh-TW" sz="2000" i="1">
                            <a:latin typeface="Cambria Math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altLang="zh-TW" sz="200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latin typeface="Cambria Math"/>
                              </a:rPr>
                              <m:t>𝜙</m:t>
                            </m:r>
                            <m:r>
                              <a:rPr lang="en-US" altLang="zh-TW" sz="2000" i="1">
                                <a:latin typeface="Cambria Math"/>
                              </a:rPr>
                              <m:t>(</m:t>
                            </m:r>
                            <m:r>
                              <a:rPr lang="zh-TW" altLang="en-US" sz="2000" i="1">
                                <a:latin typeface="Cambria Math"/>
                              </a:rPr>
                              <m:t>𝜕</m:t>
                            </m:r>
                          </m:e>
                          <m:sub>
                            <m:r>
                              <a:rPr lang="en-US" altLang="zh-TW" sz="2000" b="0" i="1" smtClean="0">
                                <a:latin typeface="Cambria Math"/>
                              </a:rPr>
                              <m:t>𝑥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TW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sz="2000" i="1"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en-US" altLang="zh-TW" sz="2000" i="1">
                            <a:latin typeface="Cambria Math"/>
                          </a:rPr>
                          <m:t>)</m:t>
                        </m:r>
                      </m:e>
                    </m:nary>
                  </m:oMath>
                </a14:m>
                <a:r>
                  <a:rPr lang="zh-TW" altLang="en-US" sz="2000" dirty="0" smtClean="0"/>
                  <a:t> </a:t>
                </a:r>
                <a14:m>
                  <m:oMath xmlns:m="http://schemas.openxmlformats.org/officeDocument/2006/math">
                    <m:r>
                      <a:rPr lang="en-US" altLang="zh-TW" sz="2000" b="0" i="0" smtClean="0">
                        <a:latin typeface="Cambria Math"/>
                      </a:rPr>
                      <m:t>,     </m:t>
                    </m:r>
                    <m:r>
                      <a:rPr lang="en-US" altLang="zh-TW" sz="2000" i="1">
                        <a:latin typeface="Cambria Math"/>
                      </a:rPr>
                      <m:t>𝜙</m:t>
                    </m:r>
                    <m:d>
                      <m:dPr>
                        <m:ctrlPr>
                          <a:rPr lang="en-US" altLang="zh-TW" sz="2000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zh-TW" altLang="en-US" sz="2000" i="1">
                                <a:latin typeface="Cambria Math"/>
                              </a:rPr>
                              <m:t>𝜕</m:t>
                            </m:r>
                          </m:e>
                          <m:sub>
                            <m:r>
                              <a:rPr lang="en-US" altLang="zh-TW" sz="2000" i="1">
                                <a:latin typeface="Cambria Math"/>
                              </a:rPr>
                              <m:t>∗</m:t>
                            </m:r>
                          </m:sub>
                        </m:sSub>
                        <m:r>
                          <a:rPr lang="en-US" altLang="zh-TW" sz="2000" b="0" i="1" smtClean="0">
                            <a:latin typeface="Cambria Math"/>
                            <a:ea typeface="Cambria Math"/>
                          </a:rPr>
                          <m:t>𝐼</m:t>
                        </m:r>
                      </m:e>
                    </m:d>
                    <m:r>
                      <a:rPr lang="en-US" altLang="zh-TW" sz="2000" i="1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altLang="zh-TW" sz="2000" i="1">
                            <a:latin typeface="Cambria Math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altLang="zh-TW" sz="2000" i="1">
                                <a:latin typeface="Cambria Math"/>
                              </a:rPr>
                            </m:ctrlPr>
                          </m:eqArrPr>
                          <m:e>
                            <m:f>
                              <m:fPr>
                                <m:ctrlPr>
                                  <a:rPr lang="en-US" altLang="zh-TW" sz="2000" i="1"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en-US" altLang="zh-TW" sz="2000" i="1">
                                    <a:latin typeface="Cambria Math"/>
                                  </a:rPr>
                                  <m:t>1</m:t>
                                </m:r>
                              </m:num>
                              <m:den>
                                <m:sSup>
                                  <m:sSupPr>
                                    <m:ctrlPr>
                                      <a:rPr lang="en-US" altLang="zh-TW" sz="2000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altLang="zh-TW" sz="2000" i="1">
                                        <a:latin typeface="Cambria Math"/>
                                      </a:rPr>
                                      <m:t>𝜖</m:t>
                                    </m:r>
                                  </m:e>
                                  <m:sup>
                                    <m:r>
                                      <a:rPr lang="en-US" altLang="zh-TW" sz="2000" i="1">
                                        <a:latin typeface="Cambria Math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  <m:sSup>
                              <m:sSupPr>
                                <m:ctrlPr>
                                  <a:rPr lang="en-US" altLang="zh-TW" sz="2000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altLang="zh-TW" sz="2000" i="1">
                                        <a:latin typeface="Cambria Math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altLang="zh-TW" sz="2000" i="1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zh-TW" altLang="en-US" sz="2000" i="1">
                                            <a:latin typeface="Cambria Math"/>
                                          </a:rPr>
                                          <m:t>𝜕</m:t>
                                        </m:r>
                                      </m:e>
                                      <m:sub>
                                        <m:r>
                                          <a:rPr lang="en-US" altLang="zh-TW" sz="2000" i="1">
                                            <a:latin typeface="Cambria Math"/>
                                          </a:rPr>
                                          <m:t>∗</m:t>
                                        </m:r>
                                      </m:sub>
                                    </m:sSub>
                                    <m:r>
                                      <a:rPr lang="en-US" altLang="zh-TW" sz="2000" b="0" i="1" smtClean="0">
                                        <a:latin typeface="Cambria Math"/>
                                      </a:rPr>
                                      <m:t>𝐼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altLang="zh-TW" sz="2000" i="1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US" altLang="zh-TW" sz="2000" i="1">
                                <a:latin typeface="Cambria Math"/>
                              </a:rPr>
                              <m:t>,  </m:t>
                            </m:r>
                            <m:r>
                              <a:rPr lang="en-US" altLang="zh-TW" sz="2000" i="1">
                                <a:latin typeface="Cambria Math"/>
                              </a:rPr>
                              <m:t>𝑖𝑓</m:t>
                            </m:r>
                            <m:r>
                              <a:rPr lang="en-US" altLang="zh-TW" sz="2000" i="1">
                                <a:latin typeface="Cambria Math"/>
                              </a:rPr>
                              <m:t>  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altLang="zh-TW" sz="2000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altLang="zh-TW" sz="2000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zh-TW" altLang="en-US" sz="2000" i="1">
                                        <a:latin typeface="Cambria Math"/>
                                      </a:rPr>
                                      <m:t>𝜕</m:t>
                                    </m:r>
                                  </m:e>
                                  <m:sub>
                                    <m:r>
                                      <a:rPr lang="en-US" altLang="zh-TW" sz="2000" i="1">
                                        <a:latin typeface="Cambria Math"/>
                                      </a:rPr>
                                      <m:t>∗</m:t>
                                    </m:r>
                                  </m:sub>
                                </m:sSub>
                                <m:r>
                                  <a:rPr lang="en-US" altLang="zh-TW" sz="2000" b="0" i="1" smtClean="0">
                                    <a:latin typeface="Cambria Math"/>
                                  </a:rPr>
                                  <m:t>𝐼</m:t>
                                </m:r>
                              </m:e>
                            </m:d>
                            <m:r>
                              <a:rPr lang="en-US" altLang="zh-TW" sz="2000" i="1">
                                <a:latin typeface="Cambria Math"/>
                                <a:ea typeface="Cambria Math"/>
                              </a:rPr>
                              <m:t>≤</m:t>
                            </m:r>
                            <m:r>
                              <a:rPr lang="en-US" altLang="zh-TW" sz="2000" i="1">
                                <a:latin typeface="Cambria Math"/>
                                <a:ea typeface="Cambria Math"/>
                              </a:rPr>
                              <m:t>𝜖</m:t>
                            </m:r>
                          </m:e>
                          <m:e>
                            <m:r>
                              <a:rPr lang="en-US" altLang="zh-TW" sz="2000" i="1">
                                <a:latin typeface="Cambria Math"/>
                              </a:rPr>
                              <m:t>&amp;1,  </m:t>
                            </m:r>
                            <m:r>
                              <a:rPr lang="en-US" altLang="zh-TW" sz="2000" b="0" i="1" smtClean="0">
                                <a:latin typeface="Cambria Math"/>
                              </a:rPr>
                              <m:t>         </m:t>
                            </m:r>
                            <m:r>
                              <a:rPr lang="en-US" altLang="zh-TW" sz="2000" i="1">
                                <a:latin typeface="Cambria Math"/>
                              </a:rPr>
                              <m:t>𝑜𝑡h𝑒𝑟𝑤𝑖𝑠𝑒</m:t>
                            </m:r>
                          </m:e>
                        </m:eqArr>
                      </m:e>
                    </m:d>
                  </m:oMath>
                </a14:m>
                <a:endParaRPr lang="en-US" altLang="zh-TW" sz="2000" dirty="0" smtClean="0"/>
              </a:p>
              <a:p>
                <a:pPr marL="0" indent="0">
                  <a:buNone/>
                </a:pPr>
                <a:endParaRPr lang="en-US" altLang="zh-TW" sz="1000" dirty="0" smtClean="0"/>
              </a:p>
              <a:p>
                <a:r>
                  <a:rPr lang="en-US" altLang="zh-TW" sz="2400" dirty="0" smtClean="0"/>
                  <a:t>Equivalent to solving</a:t>
                </a:r>
              </a:p>
              <a:p>
                <a:endParaRPr lang="en-US" altLang="zh-TW" sz="10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19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sz="1900" i="1">
                              <a:latin typeface="Cambria Math"/>
                            </a:rPr>
                            <m:t>𝐼</m:t>
                          </m:r>
                        </m:e>
                        <m:sup>
                          <m:r>
                            <a:rPr lang="en-US" altLang="zh-TW" sz="19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altLang="zh-TW" sz="1900" i="1">
                              <a:latin typeface="Cambria Math"/>
                            </a:rPr>
                            <m:t>𝑡</m:t>
                          </m:r>
                          <m:r>
                            <a:rPr lang="en-US" altLang="zh-TW" sz="1900" i="1">
                              <a:latin typeface="Cambria Math"/>
                            </a:rPr>
                            <m:t>+1)</m:t>
                          </m:r>
                        </m:sup>
                      </m:sSup>
                      <m:r>
                        <a:rPr lang="en-US" altLang="zh-TW" sz="1900" i="1">
                          <a:latin typeface="Cambria Math"/>
                        </a:rPr>
                        <m:t>=</m:t>
                      </m:r>
                      <m:r>
                        <a:rPr lang="en-US" altLang="zh-TW" sz="1900" i="1">
                          <a:latin typeface="Cambria Math"/>
                        </a:rPr>
                        <m:t>𝑎𝑟𝑔</m:t>
                      </m:r>
                      <m:func>
                        <m:funcPr>
                          <m:ctrlPr>
                            <a:rPr lang="en-US" altLang="zh-TW" sz="1900" i="1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TW" sz="1900" i="1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1900">
                                  <a:latin typeface="Cambria Math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altLang="zh-TW" sz="1900" i="1">
                                  <a:latin typeface="Cambria Math"/>
                                </a:rPr>
                                <m:t>𝐼</m:t>
                              </m:r>
                              <m:r>
                                <a:rPr lang="en-US" altLang="zh-TW" sz="1900" b="0" i="1" smtClean="0"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altLang="zh-TW" sz="1900" b="0" i="1" smtClean="0">
                                  <a:latin typeface="Cambria Math"/>
                                </a:rPr>
                                <m:t>𝑤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zh-TW" sz="1900" i="1">
                                  <a:latin typeface="Cambria Math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zh-TW" sz="1900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altLang="zh-TW" sz="19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altLang="zh-TW" sz="1900" i="1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TW" sz="1900" i="1">
                                              <a:latin typeface="Cambria Math"/>
                                            </a:rPr>
                                            <m:t>𝐾</m:t>
                                          </m:r>
                                        </m:e>
                                        <m:sup>
                                          <m:r>
                                            <a:rPr lang="en-US" altLang="zh-TW" sz="1900" b="0" i="1" smtClean="0">
                                              <a:latin typeface="Cambria Math"/>
                                            </a:rPr>
                                            <m:t>(</m:t>
                                          </m:r>
                                          <m:r>
                                            <a:rPr lang="en-US" altLang="zh-TW" sz="1900" i="1">
                                              <a:latin typeface="Cambria Math"/>
                                            </a:rPr>
                                            <m:t>𝑡</m:t>
                                          </m:r>
                                          <m:r>
                                            <a:rPr lang="en-US" altLang="zh-TW" sz="1900" b="0" i="1" smtClean="0">
                                              <a:latin typeface="Cambria Math"/>
                                            </a:rPr>
                                            <m:t>)</m:t>
                                          </m:r>
                                        </m:sup>
                                      </m:sSup>
                                      <m:r>
                                        <a:rPr lang="en-US" altLang="zh-TW" sz="1900" i="1">
                                          <a:latin typeface="Cambria Math"/>
                                        </a:rPr>
                                        <m:t>⊗</m:t>
                                      </m:r>
                                      <m:r>
                                        <a:rPr lang="en-US" altLang="zh-TW" sz="1900" i="1">
                                          <a:latin typeface="Cambria Math"/>
                                        </a:rPr>
                                        <m:t>𝐼</m:t>
                                      </m:r>
                                      <m:r>
                                        <a:rPr lang="en-US" altLang="zh-TW" sz="1900" i="1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altLang="zh-TW" sz="1900" i="1">
                                          <a:latin typeface="Cambria Math"/>
                                        </a:rPr>
                                        <m:t>𝐵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en-US" altLang="zh-TW" sz="1900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altLang="zh-TW" sz="19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altLang="zh-TW" sz="19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altLang="zh-TW" sz="1900" i="1">
                                  <a:latin typeface="Cambria Math"/>
                                </a:rPr>
                                <m:t>𝜆</m:t>
                              </m:r>
                              <m:r>
                                <a:rPr lang="en-US" altLang="zh-TW" sz="1900" i="1">
                                  <a:latin typeface="Cambria Math"/>
                                </a:rPr>
                                <m:t> </m:t>
                              </m:r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altLang="zh-TW" sz="1900" i="1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altLang="zh-TW" sz="1900" i="1">
                                      <a:latin typeface="Cambria Math"/>
                                    </a:rPr>
                                    <m:t>∗</m:t>
                                  </m:r>
                                  <m:r>
                                    <a:rPr lang="en-US" altLang="zh-TW" sz="1900" i="1">
                                      <a:latin typeface="Cambria Math"/>
                                      <a:ea typeface="Cambria Math"/>
                                    </a:rPr>
                                    <m:t>∈{</m:t>
                                  </m:r>
                                  <m:r>
                                    <a:rPr lang="en-US" altLang="zh-TW" sz="1900" i="1">
                                      <a:latin typeface="Cambria Math"/>
                                      <a:ea typeface="Cambria Math"/>
                                    </a:rPr>
                                    <m:t>𝑥</m:t>
                                  </m:r>
                                  <m:r>
                                    <a:rPr lang="en-US" altLang="zh-TW" sz="1900" i="1">
                                      <a:latin typeface="Cambria Math"/>
                                      <a:ea typeface="Cambria Math"/>
                                    </a:rPr>
                                    <m:t>, </m:t>
                                  </m:r>
                                  <m:r>
                                    <a:rPr lang="en-US" altLang="zh-TW" sz="1900" i="1">
                                      <a:latin typeface="Cambria Math"/>
                                      <a:ea typeface="Cambria Math"/>
                                    </a:rPr>
                                    <m:t>𝑦</m:t>
                                  </m:r>
                                  <m:r>
                                    <a:rPr lang="en-US" altLang="zh-TW" sz="1900" i="1">
                                      <a:latin typeface="Cambria Math"/>
                                      <a:ea typeface="Cambria Math"/>
                                    </a:rPr>
                                    <m:t>}</m:t>
                                  </m:r>
                                </m:sub>
                                <m:sup/>
                                <m:e>
                                  <m:nary>
                                    <m:naryPr>
                                      <m:chr m:val="∑"/>
                                      <m:supHide m:val="on"/>
                                      <m:ctrlPr>
                                        <a:rPr lang="en-US" altLang="zh-TW" sz="190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1900" b="0" i="1" smtClean="0">
                                          <a:latin typeface="Cambria Math"/>
                                          <a:ea typeface="Cambria Math"/>
                                        </a:rPr>
                                        <m:t>𝑖</m:t>
                                      </m:r>
                                    </m:sub>
                                    <m:sup/>
                                    <m:e>
                                      <m:d>
                                        <m:dPr>
                                          <m:begChr m:val="{"/>
                                          <m:endChr m:val="}"/>
                                          <m:ctrlPr>
                                            <a:rPr lang="en-US" altLang="zh-TW" sz="1900" i="1" smtClean="0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dPr>
                                        <m:e>
                                          <m:sSup>
                                            <m:sSupPr>
                                              <m:ctrlPr>
                                                <a:rPr lang="en-US" altLang="zh-TW" sz="1900" b="0" i="1" smtClean="0">
                                                  <a:latin typeface="Cambria Math"/>
                                                  <a:ea typeface="Cambria Math"/>
                                                </a:rPr>
                                              </m:ctrlPr>
                                            </m:sSupPr>
                                            <m:e>
                                              <m:d>
                                                <m:dPr>
                                                  <m:begChr m:val="‖"/>
                                                  <m:endChr m:val="‖"/>
                                                  <m:ctrlPr>
                                                    <a:rPr lang="en-US" altLang="zh-TW" sz="1900" i="1" smtClean="0"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sSub>
                                                    <m:sSubPr>
                                                      <m:ctrlPr>
                                                        <a:rPr lang="en-US" altLang="zh-TW" sz="1900" i="1">
                                                          <a:latin typeface="Cambria Math"/>
                                                          <a:ea typeface="Cambria Math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altLang="zh-TW" sz="1900" b="0" i="1" smtClean="0">
                                                          <a:latin typeface="Cambria Math"/>
                                                          <a:ea typeface="Cambria Math"/>
                                                        </a:rPr>
                                                        <m:t>𝑤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altLang="zh-TW" sz="1900" i="1">
                                                          <a:latin typeface="Cambria Math"/>
                                                          <a:ea typeface="Cambria Math"/>
                                                        </a:rPr>
                                                        <m:t>∗</m:t>
                                                      </m:r>
                                                      <m:r>
                                                        <a:rPr lang="en-US" altLang="zh-TW" sz="1900" i="1">
                                                          <a:latin typeface="Cambria Math"/>
                                                          <a:ea typeface="Cambria Math"/>
                                                        </a:rPr>
                                                        <m:t>𝑖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d>
                                            </m:e>
                                            <m:sup>
                                              <m:r>
                                                <a:rPr lang="en-US" altLang="zh-TW" sz="1900" b="0" i="1" smtClean="0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0</m:t>
                                              </m:r>
                                            </m:sup>
                                          </m:sSup>
                                          <m:r>
                                            <a:rPr lang="en-US" altLang="zh-TW" sz="1900" b="0" i="1" smtClean="0">
                                              <a:latin typeface="Cambria Math"/>
                                              <a:ea typeface="Cambria Math"/>
                                            </a:rPr>
                                            <m:t>+</m:t>
                                          </m:r>
                                          <m:f>
                                            <m:fPr>
                                              <m:ctrlPr>
                                                <a:rPr lang="en-US" altLang="zh-TW" sz="1900" b="0" i="1" smtClean="0">
                                                  <a:latin typeface="Cambria Math"/>
                                                  <a:ea typeface="Cambria Math"/>
                                                </a:rPr>
                                              </m:ctrlPr>
                                            </m:fPr>
                                            <m:num>
                                              <m:r>
                                                <a:rPr lang="en-US" altLang="zh-TW" sz="1900" b="0" i="1" smtClean="0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1</m:t>
                                              </m:r>
                                            </m:num>
                                            <m:den>
                                              <m:sSup>
                                                <m:sSupPr>
                                                  <m:ctrlPr>
                                                    <a:rPr lang="en-US" altLang="zh-TW" sz="1900" b="0" i="1" smtClean="0"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</m:ctrlPr>
                                                </m:sSupPr>
                                                <m:e>
                                                  <m:r>
                                                    <a:rPr lang="en-US" altLang="zh-TW" sz="1900" b="0" i="1" smtClean="0"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  <m:t>𝜖</m:t>
                                                  </m:r>
                                                </m:e>
                                                <m:sup>
                                                  <m:r>
                                                    <a:rPr lang="en-US" altLang="zh-TW" sz="1900" b="0" i="1" smtClean="0"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  <m:t>2</m:t>
                                                  </m:r>
                                                </m:sup>
                                              </m:sSup>
                                            </m:den>
                                          </m:f>
                                          <m:sSup>
                                            <m:sSupPr>
                                              <m:ctrlPr>
                                                <a:rPr lang="en-US" altLang="zh-TW" sz="1900" b="0" i="1" smtClean="0">
                                                  <a:latin typeface="Cambria Math"/>
                                                  <a:ea typeface="Cambria Math"/>
                                                </a:rPr>
                                              </m:ctrlPr>
                                            </m:sSupPr>
                                            <m:e>
                                              <m:d>
                                                <m:dPr>
                                                  <m:ctrlPr>
                                                    <a:rPr lang="en-US" altLang="zh-TW" sz="1900" b="0" i="1" smtClean="0">
                                                      <a:latin typeface="Cambria Math"/>
                                                      <a:ea typeface="Cambria Math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sSub>
                                                    <m:sSubPr>
                                                      <m:ctrlPr>
                                                        <a:rPr lang="en-US" altLang="zh-TW" sz="1900" i="1">
                                                          <a:latin typeface="Cambria Math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zh-TW" altLang="en-US" sz="1900" i="1">
                                                          <a:latin typeface="Cambria Math"/>
                                                        </a:rPr>
                                                        <m:t>𝜕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altLang="zh-TW" sz="1900" i="1">
                                                          <a:latin typeface="Cambria Math"/>
                                                        </a:rPr>
                                                        <m:t>∗</m:t>
                                                      </m:r>
                                                    </m:sub>
                                                  </m:sSub>
                                                  <m:sSup>
                                                    <m:sSupPr>
                                                      <m:ctrlPr>
                                                        <a:rPr lang="en-US" altLang="zh-TW" sz="1900" b="0" i="1" smtClean="0">
                                                          <a:latin typeface="Cambria Math"/>
                                                        </a:rPr>
                                                      </m:ctrlPr>
                                                    </m:sSupPr>
                                                    <m:e>
                                                      <m:r>
                                                        <a:rPr lang="en-US" altLang="zh-TW" sz="1900" i="1">
                                                          <a:latin typeface="Cambria Math"/>
                                                        </a:rPr>
                                                        <m:t>𝐼</m:t>
                                                      </m:r>
                                                    </m:e>
                                                    <m:sup>
                                                      <m:r>
                                                        <a:rPr lang="en-US" altLang="zh-TW" sz="1900" b="0" i="1" smtClean="0">
                                                          <a:latin typeface="Cambria Math"/>
                                                        </a:rPr>
                                                        <m:t>(</m:t>
                                                      </m:r>
                                                      <m:r>
                                                        <a:rPr lang="en-US" altLang="zh-TW" sz="1900" b="0" i="1" smtClean="0">
                                                          <a:latin typeface="Cambria Math"/>
                                                        </a:rPr>
                                                        <m:t>𝑡</m:t>
                                                      </m:r>
                                                      <m:r>
                                                        <a:rPr lang="en-US" altLang="zh-TW" sz="1900" b="0" i="1" smtClean="0">
                                                          <a:latin typeface="Cambria Math"/>
                                                        </a:rPr>
                                                        <m:t>)</m:t>
                                                      </m:r>
                                                    </m:sup>
                                                  </m:sSup>
                                                  <m:r>
                                                    <a:rPr lang="en-US" altLang="zh-TW" sz="1900" b="0" i="1" smtClean="0">
                                                      <a:latin typeface="Cambria Math"/>
                                                    </a:rPr>
                                                    <m:t>−</m:t>
                                                  </m:r>
                                                  <m:sSub>
                                                    <m:sSubPr>
                                                      <m:ctrlPr>
                                                        <a:rPr lang="en-US" altLang="zh-TW" sz="1900" i="1">
                                                          <a:latin typeface="Cambria Math"/>
                                                          <a:ea typeface="Cambria Math"/>
                                                        </a:rPr>
                                                      </m:ctrlPr>
                                                    </m:sSubPr>
                                                    <m:e>
                                                      <m:r>
                                                        <a:rPr lang="en-US" altLang="zh-TW" sz="1900" i="1">
                                                          <a:latin typeface="Cambria Math"/>
                                                          <a:ea typeface="Cambria Math"/>
                                                        </a:rPr>
                                                        <m:t>𝑤</m:t>
                                                      </m:r>
                                                    </m:e>
                                                    <m:sub>
                                                      <m:r>
                                                        <a:rPr lang="en-US" altLang="zh-TW" sz="1900" i="1">
                                                          <a:latin typeface="Cambria Math"/>
                                                          <a:ea typeface="Cambria Math"/>
                                                        </a:rPr>
                                                        <m:t>∗</m:t>
                                                      </m:r>
                                                      <m:r>
                                                        <a:rPr lang="en-US" altLang="zh-TW" sz="1900" i="1">
                                                          <a:latin typeface="Cambria Math"/>
                                                          <a:ea typeface="Cambria Math"/>
                                                        </a:rPr>
                                                        <m:t>𝑖</m:t>
                                                      </m:r>
                                                    </m:sub>
                                                  </m:sSub>
                                                </m:e>
                                              </m:d>
                                            </m:e>
                                            <m:sup>
                                              <m:r>
                                                <a:rPr lang="en-US" altLang="zh-TW" sz="1900" b="0" i="1" smtClean="0">
                                                  <a:latin typeface="Cambria Math"/>
                                                  <a:ea typeface="Cambria Math"/>
                                                </a:rPr>
                                                <m:t>2</m:t>
                                              </m:r>
                                            </m:sup>
                                          </m:sSup>
                                        </m:e>
                                      </m:d>
                                    </m:e>
                                  </m:nary>
                                </m:e>
                              </m:nary>
                            </m:e>
                          </m:d>
                        </m:e>
                      </m:func>
                    </m:oMath>
                  </m:oMathPara>
                </a14:m>
                <a:endParaRPr lang="en-US" altLang="zh-TW" sz="1900" dirty="0" smtClean="0"/>
              </a:p>
              <a:p>
                <a:pPr marL="0" indent="0">
                  <a:buNone/>
                </a:pPr>
                <a:endParaRPr lang="en-US" altLang="zh-TW" sz="20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latin typeface="Cambria Math"/>
                            </a:rPr>
                            <m:t>𝑤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/>
                            </a:rPr>
                            <m:t>∗</m:t>
                          </m:r>
                          <m:r>
                            <a:rPr lang="en-US" altLang="zh-TW" sz="20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altLang="zh-TW" sz="2000" b="0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altLang="zh-TW" sz="2000" b="0" i="1" smtClean="0">
                              <a:latin typeface="Cambria Math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TW" sz="2000" b="0" i="1" smtClean="0">
                                  <a:latin typeface="Cambria Math"/>
                                </a:rPr>
                              </m:ctrlPr>
                            </m:eqArrPr>
                            <m:e>
                              <m:r>
                                <a:rPr lang="en-US" altLang="zh-TW" sz="2000" b="0" i="1" smtClean="0">
                                  <a:latin typeface="Cambria Math"/>
                                </a:rPr>
                                <m:t>0,      </m:t>
                              </m:r>
                              <m:r>
                                <a:rPr lang="en-US" altLang="zh-TW" sz="2000" b="0" i="1" smtClean="0">
                                  <a:latin typeface="Cambria Math"/>
                                </a:rPr>
                                <m:t>𝑖𝑓</m:t>
                              </m:r>
                              <m:r>
                                <a:rPr lang="en-US" altLang="zh-TW" sz="2000" b="0" i="1" smtClean="0">
                                  <a:latin typeface="Cambria Math"/>
                                </a:rPr>
                                <m:t> 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altLang="zh-TW" sz="20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0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sz="2000" i="1">
                                          <a:latin typeface="Cambria Math"/>
                                        </a:rPr>
                                        <m:t>𝜕</m:t>
                                      </m:r>
                                    </m:e>
                                    <m:sub>
                                      <m:r>
                                        <a:rPr lang="en-US" altLang="zh-TW" sz="2000" i="1">
                                          <a:latin typeface="Cambria Math"/>
                                        </a:rPr>
                                        <m:t>∗</m:t>
                                      </m:r>
                                    </m:sub>
                                  </m:sSub>
                                  <m:r>
                                    <a:rPr lang="en-US" altLang="zh-TW" sz="2000" i="1">
                                      <a:latin typeface="Cambria Math"/>
                                    </a:rPr>
                                    <m:t>𝐼</m:t>
                                  </m:r>
                                </m:e>
                              </m:d>
                              <m:r>
                                <a:rPr lang="en-US" altLang="zh-TW" sz="2000" b="0" i="1" smtClean="0">
                                  <a:latin typeface="Cambria Math"/>
                                  <a:ea typeface="Cambria Math"/>
                                </a:rPr>
                                <m:t>≤</m:t>
                              </m:r>
                              <m:r>
                                <a:rPr lang="en-US" altLang="zh-TW" sz="2000" b="0" i="1" smtClean="0">
                                  <a:latin typeface="Cambria Math"/>
                                </a:rPr>
                                <m:t>𝜖</m:t>
                              </m:r>
                            </m:e>
                            <m:e>
                              <m:r>
                                <a:rPr lang="en-US" altLang="zh-TW" sz="2000" b="0" i="1" smtClean="0">
                                  <a:latin typeface="Cambria Math"/>
                                </a:rPr>
                                <m:t>&amp;</m:t>
                              </m:r>
                              <m:sSub>
                                <m:sSubPr>
                                  <m:ctrlPr>
                                    <a:rPr lang="en-US" altLang="zh-TW" sz="20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zh-TW" altLang="en-US" sz="2000" i="1">
                                      <a:latin typeface="Cambria Math"/>
                                    </a:rPr>
                                    <m:t>𝜕</m:t>
                                  </m:r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/>
                                    </a:rPr>
                                    <m:t>∗</m:t>
                                  </m:r>
                                </m:sub>
                              </m:sSub>
                              <m:r>
                                <a:rPr lang="en-US" altLang="zh-TW" sz="2000" i="1">
                                  <a:latin typeface="Cambria Math"/>
                                </a:rPr>
                                <m:t>𝐼</m:t>
                              </m:r>
                              <m:r>
                                <a:rPr lang="en-US" altLang="zh-TW" sz="2000" b="0" i="1" smtClean="0">
                                  <a:latin typeface="Cambria Math"/>
                                </a:rPr>
                                <m:t>,  </m:t>
                              </m:r>
                              <m:r>
                                <a:rPr lang="en-US" altLang="zh-TW" sz="2000" b="0" i="1" smtClean="0">
                                  <a:latin typeface="Cambria Math"/>
                                </a:rPr>
                                <m:t>𝑜𝑡h𝑒𝑟𝑤𝑖𝑠𝑒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815" t="-76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6771-C208-4329-822A-B7A43909FFC2}" type="slidenum">
              <a:rPr lang="zh-TW" altLang="en-US" smtClean="0"/>
              <a:pPr/>
              <a:t>15</a:t>
            </a:fld>
            <a:endParaRPr lang="zh-TW" altLang="en-US" dirty="0"/>
          </a:p>
        </p:txBody>
      </p:sp>
      <p:sp>
        <p:nvSpPr>
          <p:cNvPr id="5" name="向右箭號 4"/>
          <p:cNvSpPr/>
          <p:nvPr/>
        </p:nvSpPr>
        <p:spPr>
          <a:xfrm>
            <a:off x="1507824" y="5518385"/>
            <a:ext cx="1368152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323528" y="6381328"/>
            <a:ext cx="84969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 smtClean="0">
                <a:latin typeface="Century Schoolbook" pitchFamily="18" charset="0"/>
              </a:rPr>
              <a:t>[10] </a:t>
            </a:r>
            <a:r>
              <a:rPr lang="en-US" altLang="zh-TW" sz="1200" dirty="0" err="1"/>
              <a:t>Xu</a:t>
            </a:r>
            <a:r>
              <a:rPr lang="en-US" altLang="zh-TW" sz="1200" dirty="0"/>
              <a:t>, Li, </a:t>
            </a:r>
            <a:r>
              <a:rPr lang="en-US" altLang="zh-TW" sz="1200" dirty="0" err="1"/>
              <a:t>Shicheng</a:t>
            </a:r>
            <a:r>
              <a:rPr lang="en-US" altLang="zh-TW" sz="1200" dirty="0"/>
              <a:t> </a:t>
            </a:r>
            <a:r>
              <a:rPr lang="en-US" altLang="zh-TW" sz="1200" dirty="0" err="1"/>
              <a:t>Zheng</a:t>
            </a:r>
            <a:r>
              <a:rPr lang="en-US" altLang="zh-TW" sz="1200" dirty="0"/>
              <a:t>, and </a:t>
            </a:r>
            <a:r>
              <a:rPr lang="en-US" altLang="zh-TW" sz="1200" dirty="0" err="1"/>
              <a:t>Jiaya</a:t>
            </a:r>
            <a:r>
              <a:rPr lang="en-US" altLang="zh-TW" sz="1200" dirty="0"/>
              <a:t> </a:t>
            </a:r>
            <a:r>
              <a:rPr lang="en-US" altLang="zh-TW" sz="1200" dirty="0" err="1"/>
              <a:t>Jia</a:t>
            </a:r>
            <a:r>
              <a:rPr lang="en-US" altLang="zh-TW" sz="1200" dirty="0"/>
              <a:t>. "Unnatural L0 Sparse Representation for Natural Image Deblurring</a:t>
            </a:r>
            <a:r>
              <a:rPr lang="en-US" altLang="zh-TW" sz="1200" dirty="0" smtClean="0"/>
              <a:t>.” CVPR 2013</a:t>
            </a:r>
            <a:endParaRPr lang="en-US" altLang="zh-TW" sz="1200" dirty="0">
              <a:latin typeface="Century Schoolbook" pitchFamily="18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547664" y="1916832"/>
            <a:ext cx="6264696" cy="8640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1043608" y="2780928"/>
            <a:ext cx="7560840" cy="93610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/>
          <p:cNvSpPr/>
          <p:nvPr/>
        </p:nvSpPr>
        <p:spPr>
          <a:xfrm>
            <a:off x="2987824" y="5230353"/>
            <a:ext cx="3132348" cy="8640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文字方塊 9"/>
              <p:cNvSpPr txBox="1"/>
              <p:nvPr/>
            </p:nvSpPr>
            <p:spPr>
              <a:xfrm>
                <a:off x="6444208" y="5507940"/>
                <a:ext cx="226927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/>
                        </a:rPr>
                        <m:t>𝜖</m:t>
                      </m:r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∈{1, 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−1</m:t>
                          </m:r>
                        </m:sup>
                      </m:sSup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, 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4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−1</m:t>
                          </m:r>
                        </m:sup>
                      </m:sSup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, </m:t>
                      </m:r>
                      <m:sSup>
                        <m:sSupPr>
                          <m:ctrlP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8</m:t>
                          </m:r>
                        </m:e>
                        <m:sup>
                          <m:r>
                            <a:rPr lang="en-US" altLang="zh-TW" b="0" i="1" smtClean="0">
                              <a:latin typeface="Cambria Math"/>
                              <a:ea typeface="Cambria Math"/>
                            </a:rPr>
                            <m:t>−1</m:t>
                          </m:r>
                        </m:sup>
                      </m:sSup>
                      <m:r>
                        <a:rPr lang="en-US" altLang="zh-TW" b="0" i="1" smtClean="0">
                          <a:latin typeface="Cambria Math"/>
                          <a:ea typeface="Cambria Math"/>
                        </a:rPr>
                        <m:t>}</m:t>
                      </m:r>
                    </m:oMath>
                  </m:oMathPara>
                </a14:m>
                <a:endParaRPr lang="zh-TW" altLang="en-US" dirty="0"/>
              </a:p>
            </p:txBody>
          </p:sp>
        </mc:Choice>
        <mc:Fallback xmlns="">
          <p:sp>
            <p:nvSpPr>
              <p:cNvPr id="10" name="文字方塊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4208" y="5507940"/>
                <a:ext cx="2269275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18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0311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3. L</a:t>
            </a:r>
            <a:r>
              <a:rPr lang="en-US" altLang="zh-TW" sz="3200" dirty="0"/>
              <a:t>0</a:t>
            </a:r>
            <a:r>
              <a:rPr lang="en-US" altLang="zh-TW" dirty="0"/>
              <a:t> Deblurring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𝐹</m:t>
                      </m:r>
                      <m:d>
                        <m:dPr>
                          <m:ctrlPr>
                            <a:rPr lang="en-US" altLang="zh-TW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000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altLang="zh-TW" sz="20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sz="2000" b="0" i="1" smtClean="0">
                              <a:latin typeface="Cambria Math"/>
                            </a:rPr>
                          </m:ctrlPr>
                        </m:fPr>
                        <m:num>
                          <m:acc>
                            <m:accPr>
                              <m:chr m:val="̅"/>
                              <m:ctrlPr>
                                <a:rPr lang="en-US" altLang="zh-TW" sz="20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zh-TW" sz="2000" b="0" i="1" smtClean="0">
                                  <a:latin typeface="Cambria Math"/>
                                </a:rPr>
                                <m:t>𝐹</m:t>
                              </m:r>
                              <m:d>
                                <m:dPr>
                                  <m:ctrlPr>
                                    <a:rPr lang="en-US" altLang="zh-TW" sz="20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0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000" b="0" i="1" smtClean="0">
                                          <a:latin typeface="Cambria Math"/>
                                        </a:rPr>
                                        <m:t>𝐵</m:t>
                                      </m:r>
                                    </m:e>
                                    <m:sub>
                                      <m:r>
                                        <a:rPr lang="en-US" altLang="zh-TW" sz="2000" b="0" i="1" smtClean="0">
                                          <a:latin typeface="Cambria Math"/>
                                        </a:rPr>
                                        <m:t>𝑀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acc>
                          <m:r>
                            <a:rPr lang="en-US" altLang="zh-TW" sz="2000" b="0" i="1" smtClean="0">
                              <a:latin typeface="Cambria Math"/>
                            </a:rPr>
                            <m:t> .∗</m:t>
                          </m:r>
                          <m:r>
                            <a:rPr lang="en-US" altLang="zh-TW" sz="2000" b="0" i="1" smtClean="0">
                              <a:latin typeface="Cambria Math"/>
                            </a:rPr>
                            <m:t>𝐹</m:t>
                          </m:r>
                          <m:d>
                            <m:dPr>
                              <m:ctrlPr>
                                <a:rPr lang="en-US" altLang="zh-TW" sz="2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sz="2000" b="0" i="1" smtClean="0">
                                  <a:latin typeface="Cambria Math"/>
                                </a:rPr>
                                <m:t>𝑌</m:t>
                              </m:r>
                            </m:e>
                          </m:d>
                          <m:r>
                            <a:rPr lang="en-US" altLang="zh-TW" sz="20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altLang="zh-TW" sz="2000" b="0" i="1" smtClean="0">
                              <a:latin typeface="Cambria Math"/>
                            </a:rPr>
                            <m:t>𝜆</m:t>
                          </m:r>
                          <m:r>
                            <a:rPr lang="en-US" altLang="zh-TW" sz="2000" b="0" i="1" smtClean="0">
                              <a:latin typeface="Cambria Math"/>
                            </a:rPr>
                            <m:t>/</m:t>
                          </m:r>
                          <m:sSup>
                            <m:sSupPr>
                              <m:ctrlPr>
                                <a:rPr lang="en-US" altLang="zh-TW" sz="2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sz="2000" b="0" i="1" smtClean="0">
                                  <a:latin typeface="Cambria Math"/>
                                </a:rPr>
                                <m:t>𝜖</m:t>
                              </m:r>
                            </m:e>
                            <m:sup>
                              <m:r>
                                <a:rPr lang="en-US" altLang="zh-TW" sz="20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en-US" altLang="zh-TW" sz="2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acc>
                                <m:accPr>
                                  <m:chr m:val="̅"/>
                                  <m:ctrlPr>
                                    <a:rPr lang="en-US" altLang="zh-TW" sz="2000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sz="2000" i="1">
                                      <a:latin typeface="Cambria Math"/>
                                    </a:rPr>
                                    <m:t>𝐹</m:t>
                                  </m:r>
                                  <m:d>
                                    <m:dPr>
                                      <m:ctrlPr>
                                        <a:rPr lang="en-US" altLang="zh-TW" sz="20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000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zh-TW" altLang="en-US" sz="2000" i="1" smtClean="0">
                                              <a:latin typeface="Cambria Math"/>
                                            </a:rPr>
                                            <m:t>𝜕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000" b="0" i="1" smtClean="0">
                                              <a:latin typeface="Cambria Math"/>
                                            </a:rPr>
                                            <m:t>𝑥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acc>
                              <m:r>
                                <a:rPr lang="en-US" altLang="zh-TW" sz="2000" i="1">
                                  <a:latin typeface="Cambria Math"/>
                                </a:rPr>
                                <m:t> .∗</m:t>
                              </m:r>
                              <m:r>
                                <a:rPr lang="en-US" altLang="zh-TW" sz="2000" i="1">
                                  <a:latin typeface="Cambria Math"/>
                                </a:rPr>
                                <m:t>𝐹</m:t>
                              </m:r>
                              <m:d>
                                <m:dPr>
                                  <m:ctrlPr>
                                    <a:rPr lang="en-US" altLang="zh-TW" sz="20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0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000" b="0" i="1" smtClean="0">
                                          <a:latin typeface="Cambria Math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altLang="zh-TW" sz="2000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altLang="zh-TW" sz="2000" i="1">
                                  <a:latin typeface="Cambria Math"/>
                                </a:rPr>
                                <m:t>+</m:t>
                              </m:r>
                              <m:acc>
                                <m:accPr>
                                  <m:chr m:val="̅"/>
                                  <m:ctrlPr>
                                    <a:rPr lang="en-US" altLang="zh-TW" sz="2000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sz="2000" i="1">
                                      <a:latin typeface="Cambria Math"/>
                                    </a:rPr>
                                    <m:t>𝐹</m:t>
                                  </m:r>
                                  <m:d>
                                    <m:dPr>
                                      <m:ctrlPr>
                                        <a:rPr lang="en-US" altLang="zh-TW" sz="20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altLang="zh-TW" sz="2000" b="0" i="1" smtClean="0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zh-TW" altLang="en-US" sz="2000" i="1" smtClean="0">
                                              <a:latin typeface="Cambria Math"/>
                                            </a:rPr>
                                            <m:t>𝜕</m:t>
                                          </m:r>
                                        </m:e>
                                        <m:sub>
                                          <m:r>
                                            <a:rPr lang="en-US" altLang="zh-TW" sz="2000" b="0" i="1" smtClean="0">
                                              <a:latin typeface="Cambria Math"/>
                                            </a:rPr>
                                            <m:t>𝑦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acc>
                              <m:r>
                                <a:rPr lang="en-US" altLang="zh-TW" sz="2000" i="1">
                                  <a:latin typeface="Cambria Math"/>
                                </a:rPr>
                                <m:t> .∗</m:t>
                              </m:r>
                              <m:r>
                                <a:rPr lang="en-US" altLang="zh-TW" sz="2000" i="1">
                                  <a:latin typeface="Cambria Math"/>
                                </a:rPr>
                                <m:t>𝐹</m:t>
                              </m:r>
                              <m:d>
                                <m:dPr>
                                  <m:ctrlPr>
                                    <a:rPr lang="en-US" altLang="zh-TW" sz="20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0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000" b="0" i="1" smtClean="0">
                                          <a:latin typeface="Cambria Math"/>
                                        </a:rPr>
                                        <m:t>𝑤</m:t>
                                      </m:r>
                                    </m:e>
                                    <m:sub>
                                      <m:r>
                                        <a:rPr lang="en-US" altLang="zh-TW" sz="2000" b="0" i="1" smtClean="0">
                                          <a:latin typeface="Cambria Math"/>
                                        </a:rPr>
                                        <m:t>𝑦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d>
                        </m:num>
                        <m:den>
                          <m:acc>
                            <m:accPr>
                              <m:chr m:val="̅"/>
                              <m:ctrlPr>
                                <a:rPr lang="en-US" altLang="zh-TW" sz="2000" i="1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zh-TW" sz="2000" i="1">
                                  <a:latin typeface="Cambria Math"/>
                                </a:rPr>
                                <m:t>𝐹</m:t>
                              </m:r>
                              <m:d>
                                <m:dPr>
                                  <m:ctrlPr>
                                    <a:rPr lang="en-US" altLang="zh-TW" sz="20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0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TW" sz="2000" i="1">
                                          <a:latin typeface="Cambria Math"/>
                                        </a:rPr>
                                        <m:t>𝐵</m:t>
                                      </m:r>
                                    </m:e>
                                    <m:sub>
                                      <m:r>
                                        <a:rPr lang="en-US" altLang="zh-TW" sz="2000" i="1">
                                          <a:latin typeface="Cambria Math"/>
                                        </a:rPr>
                                        <m:t>𝑀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acc>
                          <m:r>
                            <a:rPr lang="en-US" altLang="zh-TW" sz="2000" i="1">
                              <a:latin typeface="Cambria Math"/>
                            </a:rPr>
                            <m:t> .∗</m:t>
                          </m:r>
                          <m:r>
                            <a:rPr lang="en-US" altLang="zh-TW" sz="2000" i="1">
                              <a:latin typeface="Cambria Math"/>
                            </a:rPr>
                            <m:t>𝐹</m:t>
                          </m:r>
                          <m:d>
                            <m:dPr>
                              <m:ctrlPr>
                                <a:rPr lang="en-US" altLang="zh-TW" sz="2000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altLang="zh-TW" sz="20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TW" sz="2000" b="0" i="1" smtClean="0">
                                      <a:latin typeface="Cambria Math"/>
                                    </a:rPr>
                                    <m:t>𝐵</m:t>
                                  </m:r>
                                </m:e>
                                <m:sub>
                                  <m:r>
                                    <a:rPr lang="en-US" altLang="zh-TW" sz="2000" b="0" i="1" smtClean="0">
                                      <a:latin typeface="Cambria Math"/>
                                    </a:rPr>
                                    <m:t>𝑀</m:t>
                                  </m:r>
                                </m:sub>
                              </m:sSub>
                            </m:e>
                          </m:d>
                          <m:r>
                            <a:rPr lang="en-US" altLang="zh-TW" sz="20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altLang="zh-TW" sz="2000" i="1">
                              <a:latin typeface="Cambria Math"/>
                            </a:rPr>
                            <m:t>+</m:t>
                          </m:r>
                          <m:r>
                            <a:rPr lang="en-US" altLang="zh-TW" sz="20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altLang="zh-TW" sz="2000" i="1">
                              <a:latin typeface="Cambria Math"/>
                            </a:rPr>
                            <m:t>𝜆</m:t>
                          </m:r>
                          <m:r>
                            <a:rPr lang="en-US" altLang="zh-TW" sz="2000" i="1">
                              <a:latin typeface="Cambria Math"/>
                            </a:rPr>
                            <m:t>/</m:t>
                          </m:r>
                          <m:sSup>
                            <m:sSupPr>
                              <m:ctrlPr>
                                <a:rPr lang="en-US" altLang="zh-TW" sz="20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sz="2000" i="1">
                                  <a:latin typeface="Cambria Math"/>
                                </a:rPr>
                                <m:t>𝜖</m:t>
                              </m:r>
                            </m:e>
                            <m:sup>
                              <m:r>
                                <a:rPr lang="en-US" altLang="zh-TW" sz="20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sSubSup>
                            <m:sSubSupPr>
                              <m:ctrlPr>
                                <a:rPr lang="en-US" altLang="zh-TW" sz="2000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altLang="zh-TW" sz="2000" b="0" i="1" smtClean="0"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en-US" altLang="zh-TW" sz="2000" b="0" i="1" smtClean="0">
                                  <a:latin typeface="Cambria Math"/>
                                </a:rPr>
                                <m:t>𝐷</m:t>
                              </m:r>
                            </m:sub>
                            <m:sup>
                              <m:r>
                                <a:rPr lang="en-US" altLang="zh-TW" sz="20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en-US" altLang="zh-TW" sz="2000" dirty="0" smtClean="0"/>
              </a:p>
              <a:p>
                <a:pPr algn="ctr"/>
                <a:endParaRPr lang="en-US" altLang="zh-TW" sz="2000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0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sz="2000" i="1">
                              <a:latin typeface="Cambria Math"/>
                            </a:rPr>
                            <m:t>𝐾</m:t>
                          </m:r>
                        </m:e>
                        <m:sup>
                          <m:r>
                            <a:rPr lang="en-US" altLang="zh-TW" sz="20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altLang="zh-TW" sz="2000" i="1">
                              <a:latin typeface="Cambria Math"/>
                            </a:rPr>
                            <m:t>𝑡</m:t>
                          </m:r>
                          <m:r>
                            <a:rPr lang="en-US" altLang="zh-TW" sz="2000" i="1">
                              <a:latin typeface="Cambria Math"/>
                            </a:rPr>
                            <m:t>+1)</m:t>
                          </m:r>
                        </m:sup>
                      </m:sSup>
                      <m:r>
                        <a:rPr lang="en-US" altLang="zh-TW" sz="2000" i="1">
                          <a:latin typeface="Cambria Math"/>
                        </a:rPr>
                        <m:t>=</m:t>
                      </m:r>
                      <m:r>
                        <a:rPr lang="en-US" altLang="zh-TW" sz="2000" i="1">
                          <a:latin typeface="Cambria Math"/>
                        </a:rPr>
                        <m:t>𝑎𝑟𝑔</m:t>
                      </m:r>
                      <m:func>
                        <m:funcPr>
                          <m:ctrlPr>
                            <a:rPr lang="en-US" altLang="zh-TW" sz="2000" i="1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TW" sz="2000" i="1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000">
                                  <a:latin typeface="Cambria Math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altLang="zh-TW" sz="2000" i="1">
                                  <a:latin typeface="Cambria Math"/>
                                </a:rPr>
                                <m:t>𝐾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altLang="zh-TW" sz="2000" i="1">
                                  <a:latin typeface="Cambria Math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altLang="zh-TW" sz="2000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r>
                                    <a:rPr lang="en-US" altLang="zh-TW" sz="2000" i="1">
                                      <a:latin typeface="Cambria Math"/>
                                    </a:rPr>
                                    <m:t> </m:t>
                                  </m:r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altLang="zh-TW" sz="20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000" i="1">
                                          <a:latin typeface="Cambria Math"/>
                                        </a:rPr>
                                        <m:t>𝐾</m:t>
                                      </m:r>
                                      <m:r>
                                        <a:rPr lang="en-US" altLang="zh-TW" sz="2000" i="1">
                                          <a:latin typeface="Cambria Math"/>
                                        </a:rPr>
                                        <m:t>⊗</m:t>
                                      </m:r>
                                      <m:sSup>
                                        <m:sSupPr>
                                          <m:ctrlPr>
                                            <a:rPr lang="en-US" altLang="zh-TW" sz="2000" i="1">
                                              <a:latin typeface="Cambria Math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altLang="zh-TW" sz="2000" i="1">
                                              <a:latin typeface="Cambria Math"/>
                                            </a:rPr>
                                            <m:t>𝐼</m:t>
                                          </m:r>
                                        </m:e>
                                        <m:sup>
                                          <m:r>
                                            <a:rPr lang="en-US" altLang="zh-TW" sz="2000" b="0" i="1" smtClean="0">
                                              <a:latin typeface="Cambria Math"/>
                                            </a:rPr>
                                            <m:t>(</m:t>
                                          </m:r>
                                          <m:r>
                                            <a:rPr lang="en-US" altLang="zh-TW" sz="2000" i="1">
                                              <a:latin typeface="Cambria Math"/>
                                            </a:rPr>
                                            <m:t>𝑡</m:t>
                                          </m:r>
                                          <m:r>
                                            <a:rPr lang="en-US" altLang="zh-TW" sz="2000" i="1">
                                              <a:latin typeface="Cambria Math"/>
                                            </a:rPr>
                                            <m:t>+1)</m:t>
                                          </m:r>
                                        </m:sup>
                                      </m:sSup>
                                      <m:r>
                                        <a:rPr lang="en-US" altLang="zh-TW" sz="2000" i="1">
                                          <a:latin typeface="Cambria Math"/>
                                        </a:rPr>
                                        <m:t>−</m:t>
                                      </m:r>
                                      <m:r>
                                        <a:rPr lang="en-US" altLang="zh-TW" sz="2000" i="1">
                                          <a:latin typeface="Cambria Math"/>
                                        </a:rPr>
                                        <m:t>𝐵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altLang="zh-TW" sz="20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altLang="zh-TW" sz="2000" i="1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altLang="zh-TW" sz="2000" i="1">
                                  <a:latin typeface="Cambria Math"/>
                                </a:rPr>
                                <m:t>𝛾</m:t>
                              </m:r>
                              <m:sSubSup>
                                <m:sSubSupPr>
                                  <m:ctrlPr>
                                    <a:rPr lang="en-US" altLang="zh-TW" sz="2000" i="1">
                                      <a:latin typeface="Cambria Math"/>
                                    </a:rPr>
                                  </m:ctrlPr>
                                </m:sSubSupPr>
                                <m:e>
                                  <m:d>
                                    <m:dPr>
                                      <m:begChr m:val="‖"/>
                                      <m:endChr m:val="‖"/>
                                      <m:ctrlPr>
                                        <a:rPr lang="en-US" altLang="zh-TW" sz="2000" i="1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000" i="1">
                                          <a:latin typeface="Cambria Math"/>
                                        </a:rPr>
                                        <m:t>𝐾</m:t>
                                      </m:r>
                                    </m:e>
                                  </m:d>
                                </m:e>
                                <m:sub>
                                  <m:r>
                                    <a:rPr lang="en-US" altLang="zh-TW" sz="2000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  <m:sup>
                                  <m:r>
                                    <a:rPr lang="en-US" altLang="zh-TW" sz="20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bSup>
                              <m:r>
                                <a:rPr lang="en-US" altLang="zh-TW" sz="2000" i="1">
                                  <a:latin typeface="Cambria Math"/>
                                </a:rPr>
                                <m:t> 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altLang="zh-TW" sz="2000" dirty="0" smtClean="0"/>
              </a:p>
              <a:p>
                <a:pPr algn="ctr"/>
                <a:endParaRPr lang="zh-TW" altLang="en-US" sz="2000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0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sz="2000" b="0" i="1" smtClean="0">
                              <a:latin typeface="Cambria Math"/>
                            </a:rPr>
                            <m:t>𝑘</m:t>
                          </m:r>
                        </m:e>
                        <m:sup>
                          <m:r>
                            <a:rPr lang="en-US" altLang="zh-TW" sz="20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altLang="zh-TW" sz="20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altLang="zh-TW" sz="2000" b="0" i="1" smtClean="0">
                              <a:latin typeface="Cambria Math"/>
                            </a:rPr>
                            <m:t>+1)</m:t>
                          </m:r>
                        </m:sup>
                      </m:sSup>
                      <m:r>
                        <a:rPr lang="en-US" altLang="zh-TW" sz="20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zh-TW" sz="20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sz="2000" b="0" i="1" smtClean="0">
                              <a:latin typeface="Cambria Math"/>
                            </a:rPr>
                            <m:t>𝐹</m:t>
                          </m:r>
                        </m:e>
                        <m:sup>
                          <m:r>
                            <a:rPr lang="en-US" altLang="zh-TW" sz="20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altLang="zh-TW" sz="2000" b="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TW" sz="20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acc>
                                <m:accPr>
                                  <m:chr m:val="̅"/>
                                  <m:ctrlPr>
                                    <a:rPr lang="en-US" altLang="zh-TW" sz="2000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altLang="zh-TW" sz="2000" b="0" i="1" smtClean="0">
                                      <a:latin typeface="Cambria Math"/>
                                    </a:rPr>
                                    <m:t>𝐹</m:t>
                                  </m:r>
                                  <m:r>
                                    <a:rPr lang="en-US" altLang="zh-TW" sz="2000" b="0" i="1" smtClean="0">
                                      <a:latin typeface="Cambria Math"/>
                                    </a:rPr>
                                    <m:t>(</m:t>
                                  </m:r>
                                  <m:sSubSup>
                                    <m:sSubSupPr>
                                      <m:ctrlPr>
                                        <a:rPr lang="en-US" altLang="zh-TW" sz="2000" b="0" i="1" smtClean="0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TW" sz="2000" b="0" i="1" smtClean="0">
                                          <a:latin typeface="Cambria Math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altLang="zh-TW" sz="2000" b="0" i="1" smtClean="0">
                                          <a:latin typeface="Cambria Math"/>
                                        </a:rPr>
                                        <m:t>𝑀</m:t>
                                      </m:r>
                                    </m:sub>
                                    <m:sup>
                                      <m:r>
                                        <a:rPr lang="en-US" altLang="zh-TW" sz="2000" b="0" i="1" smtClean="0">
                                          <a:latin typeface="Cambria Math"/>
                                        </a:rPr>
                                        <m:t>(</m:t>
                                      </m:r>
                                      <m:r>
                                        <a:rPr lang="en-US" altLang="zh-TW" sz="2000" b="0" i="1" smtClean="0">
                                          <a:latin typeface="Cambria Math"/>
                                        </a:rPr>
                                        <m:t>𝑡</m:t>
                                      </m:r>
                                      <m:r>
                                        <a:rPr lang="en-US" altLang="zh-TW" sz="2000" b="0" i="1" smtClean="0">
                                          <a:latin typeface="Cambria Math"/>
                                        </a:rPr>
                                        <m:t>+1)</m:t>
                                      </m:r>
                                    </m:sup>
                                  </m:sSubSup>
                                  <m:r>
                                    <a:rPr lang="en-US" altLang="zh-TW" sz="2000" b="0" i="1" smtClean="0">
                                      <a:latin typeface="Cambria Math"/>
                                    </a:rPr>
                                    <m:t>)</m:t>
                                  </m:r>
                                </m:e>
                              </m:acc>
                              <m:r>
                                <a:rPr lang="en-US" altLang="zh-TW" sz="2000" b="0" i="1" smtClean="0">
                                  <a:latin typeface="Cambria Math"/>
                                </a:rPr>
                                <m:t> .∗</m:t>
                              </m:r>
                              <m:r>
                                <a:rPr lang="en-US" altLang="zh-TW" sz="2000" b="0" i="1" smtClean="0">
                                  <a:latin typeface="Cambria Math"/>
                                </a:rPr>
                                <m:t>𝐹</m:t>
                              </m:r>
                              <m:r>
                                <a:rPr lang="en-US" altLang="zh-TW" sz="2000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altLang="zh-TW" sz="2000" b="0" i="1" smtClean="0">
                                  <a:latin typeface="Cambria Math"/>
                                </a:rPr>
                                <m:t>𝑦</m:t>
                              </m:r>
                              <m:r>
                                <a:rPr lang="en-US" altLang="zh-TW" sz="2000" b="0" i="1" smtClean="0">
                                  <a:latin typeface="Cambria Math"/>
                                </a:rPr>
                                <m:t>)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zh-TW" sz="20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altLang="zh-TW" sz="2000" b="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000" i="1">
                                          <a:latin typeface="Cambria Math"/>
                                        </a:rPr>
                                        <m:t>𝐹</m:t>
                                      </m:r>
                                      <m:d>
                                        <m:dPr>
                                          <m:ctrlPr>
                                            <a:rPr lang="en-US" altLang="zh-TW" sz="2000" i="1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sSubSup>
                                            <m:sSubSupPr>
                                              <m:ctrlPr>
                                                <a:rPr lang="en-US" altLang="zh-TW" sz="2000" i="1">
                                                  <a:latin typeface="Cambria Math"/>
                                                </a:rPr>
                                              </m:ctrlPr>
                                            </m:sSubSupPr>
                                            <m:e>
                                              <m:r>
                                                <a:rPr lang="en-US" altLang="zh-TW" sz="2000" i="1">
                                                  <a:latin typeface="Cambria Math"/>
                                                </a:rPr>
                                                <m:t>𝐴</m:t>
                                              </m:r>
                                            </m:e>
                                            <m:sub>
                                              <m:r>
                                                <a:rPr lang="en-US" altLang="zh-TW" sz="2000" i="1">
                                                  <a:latin typeface="Cambria Math"/>
                                                </a:rPr>
                                                <m:t>𝑀</m:t>
                                              </m:r>
                                            </m:sub>
                                            <m:sup>
                                              <m:r>
                                                <a:rPr lang="en-US" altLang="zh-TW" sz="2000" b="0" i="1" smtClean="0">
                                                  <a:latin typeface="Cambria Math"/>
                                                </a:rPr>
                                                <m:t>(</m:t>
                                              </m:r>
                                              <m:r>
                                                <a:rPr lang="en-US" altLang="zh-TW" sz="2000" i="1">
                                                  <a:latin typeface="Cambria Math"/>
                                                </a:rPr>
                                                <m:t>𝑡</m:t>
                                              </m:r>
                                              <m:r>
                                                <a:rPr lang="en-US" altLang="zh-TW" sz="2000" i="1">
                                                  <a:latin typeface="Cambria Math"/>
                                                </a:rPr>
                                                <m:t>+1)</m:t>
                                              </m:r>
                                            </m:sup>
                                          </m:sSubSup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lang="en-US" altLang="zh-TW" sz="20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TW" sz="2000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en-US" altLang="zh-TW" sz="2000" b="0" i="1" smtClean="0">
                                  <a:latin typeface="Cambria Math"/>
                                </a:rPr>
                                <m:t>𝛾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altLang="zh-TW" sz="2000" dirty="0" smtClean="0"/>
              </a:p>
              <a:p>
                <a:pPr algn="ctr"/>
                <a:endParaRPr lang="en-US" altLang="zh-TW" sz="2000" dirty="0" smtClean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0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sz="2000" i="1">
                              <a:latin typeface="Cambria Math"/>
                            </a:rPr>
                            <m:t>𝑘</m:t>
                          </m:r>
                        </m:e>
                        <m:sup>
                          <m:r>
                            <a:rPr lang="en-US" altLang="zh-TW" sz="20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altLang="zh-TW" sz="2000" i="1">
                              <a:latin typeface="Cambria Math"/>
                            </a:rPr>
                            <m:t>𝑡</m:t>
                          </m:r>
                          <m:r>
                            <a:rPr lang="en-US" altLang="zh-TW" sz="2000" i="1">
                              <a:latin typeface="Cambria Math"/>
                            </a:rPr>
                            <m:t>+1)</m:t>
                          </m:r>
                        </m:sup>
                      </m:sSup>
                      <m:r>
                        <a:rPr lang="en-US" altLang="zh-TW" sz="20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zh-TW" sz="20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sz="2000" b="0" i="1" smtClean="0">
                              <a:latin typeface="Cambria Math"/>
                            </a:rPr>
                            <m:t>𝑘</m:t>
                          </m:r>
                        </m:e>
                        <m:sup>
                          <m:r>
                            <a:rPr lang="en-US" altLang="zh-TW" sz="2000" b="0" i="1" smtClean="0">
                              <a:latin typeface="Cambria Math"/>
                            </a:rPr>
                            <m:t>(</m:t>
                          </m:r>
                          <m:r>
                            <a:rPr lang="en-US" altLang="zh-TW" sz="20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altLang="zh-TW" sz="2000" b="0" i="1" smtClean="0">
                              <a:latin typeface="Cambria Math"/>
                            </a:rPr>
                            <m:t>)</m:t>
                          </m:r>
                        </m:sup>
                      </m:sSup>
                      <m:sSup>
                        <m:sSupPr>
                          <m:ctrlPr>
                            <a:rPr lang="en-US" altLang="zh-TW" sz="20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TW" sz="2000" i="1">
                                  <a:latin typeface="Cambria Math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TW" sz="20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bSup>
                                    <m:sSubSupPr>
                                      <m:ctrlPr>
                                        <a:rPr lang="en-US" altLang="zh-TW" sz="2000" b="0" i="1" smtClean="0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TW" sz="2000" b="0" i="1" smtClean="0">
                                          <a:latin typeface="Cambria Math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altLang="zh-TW" sz="2000" b="0" i="1" smtClean="0">
                                          <a:latin typeface="Cambria Math"/>
                                        </a:rPr>
                                        <m:t>𝑅</m:t>
                                      </m:r>
                                    </m:sub>
                                    <m:sup>
                                      <m:r>
                                        <a:rPr lang="en-US" altLang="zh-TW" sz="2000" b="0" i="1" smtClean="0">
                                          <a:latin typeface="Cambria Math"/>
                                        </a:rPr>
                                        <m:t>𝑇</m:t>
                                      </m:r>
                                    </m:sup>
                                  </m:sSubSup>
                                  <m:r>
                                    <a:rPr lang="en-US" altLang="zh-TW" sz="2000" b="0" i="1" smtClean="0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en-US" altLang="zh-TW" sz="2000" b="0" i="1" smtClean="0">
                                      <a:latin typeface="Cambria Math"/>
                                    </a:rPr>
                                    <m:t>𝑦</m:t>
                                  </m:r>
                                </m:num>
                                <m:den>
                                  <m:sSubSup>
                                    <m:sSubSupPr>
                                      <m:ctrlPr>
                                        <a:rPr lang="en-US" altLang="zh-TW" sz="2000" i="1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TW" sz="2000" b="0" i="1" smtClean="0">
                                          <a:latin typeface="Cambria Math"/>
                                        </a:rPr>
                                        <m:t>(</m:t>
                                      </m:r>
                                      <m:r>
                                        <a:rPr lang="en-US" altLang="zh-TW" sz="2000" i="1">
                                          <a:latin typeface="Cambria Math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altLang="zh-TW" sz="2000" i="1">
                                          <a:latin typeface="Cambria Math"/>
                                        </a:rPr>
                                        <m:t>𝑅</m:t>
                                      </m:r>
                                    </m:sub>
                                    <m:sup>
                                      <m:r>
                                        <a:rPr lang="en-US" altLang="zh-TW" sz="2000" i="1">
                                          <a:latin typeface="Cambria Math"/>
                                        </a:rPr>
                                        <m:t>𝑇</m:t>
                                      </m:r>
                                    </m:sup>
                                  </m:sSubSup>
                                  <m:sSubSup>
                                    <m:sSubSupPr>
                                      <m:ctrlPr>
                                        <a:rPr lang="en-US" altLang="zh-TW" sz="2000" i="1">
                                          <a:latin typeface="Cambria Math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altLang="zh-TW" sz="2000" i="1">
                                          <a:latin typeface="Cambria Math"/>
                                        </a:rPr>
                                        <m:t>𝐴</m:t>
                                      </m:r>
                                    </m:e>
                                    <m:sub>
                                      <m:r>
                                        <a:rPr lang="en-US" altLang="zh-TW" sz="2000" i="1">
                                          <a:latin typeface="Cambria Math"/>
                                        </a:rPr>
                                        <m:t>𝑅</m:t>
                                      </m:r>
                                    </m:sub>
                                    <m:sup/>
                                  </m:sSubSup>
                                  <m:r>
                                    <a:rPr lang="en-US" altLang="zh-TW" sz="2000" i="1">
                                      <a:latin typeface="Cambria Math"/>
                                    </a:rPr>
                                    <m:t>+</m:t>
                                  </m:r>
                                  <m:r>
                                    <a:rPr lang="en-US" altLang="zh-TW" sz="2000" i="1">
                                      <a:latin typeface="Cambria Math"/>
                                    </a:rPr>
                                    <m:t>𝛾</m:t>
                                  </m:r>
                                  <m:r>
                                    <a:rPr lang="en-US" altLang="zh-TW" sz="2000" b="0" i="1" smtClean="0">
                                      <a:latin typeface="Cambria Math"/>
                                    </a:rPr>
                                    <m:t>)</m:t>
                                  </m:r>
                                  <m:sSup>
                                    <m:sSupPr>
                                      <m:ctrlPr>
                                        <a:rPr lang="en-US" altLang="zh-TW" sz="2000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TW" sz="2000" b="0" i="1" smtClean="0">
                                          <a:latin typeface="Cambria Math"/>
                                        </a:rPr>
                                        <m:t>𝑘</m:t>
                                      </m:r>
                                    </m:e>
                                    <m:sup>
                                      <m:d>
                                        <m:dPr>
                                          <m:ctrlPr>
                                            <a:rPr lang="en-US" altLang="zh-TW" sz="2000" b="0" i="1" smtClean="0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TW" sz="2000" b="0" i="1" smtClean="0">
                                              <a:latin typeface="Cambria Math"/>
                                            </a:rPr>
                                            <m:t>𝑛</m:t>
                                          </m:r>
                                        </m:e>
                                      </m:d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zh-TW" sz="2000" b="0" i="1" smtClean="0">
                              <a:latin typeface="Cambria Math"/>
                            </a:rPr>
                            <m:t>𝛼</m:t>
                          </m:r>
                        </m:sup>
                      </m:sSup>
                    </m:oMath>
                  </m:oMathPara>
                </a14:m>
                <a:endParaRPr lang="en-US" altLang="zh-TW" sz="2000" dirty="0" smtClean="0"/>
              </a:p>
              <a:p>
                <a:endParaRPr lang="zh-TW" altLang="en-US" sz="24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6771-C208-4329-822A-B7A43909FFC2}" type="slidenum">
              <a:rPr lang="zh-TW" altLang="en-US" smtClean="0"/>
              <a:pPr/>
              <a:t>16</a:t>
            </a:fld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323528" y="6381328"/>
            <a:ext cx="84969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 smtClean="0">
                <a:latin typeface="Century Schoolbook" pitchFamily="18" charset="0"/>
              </a:rPr>
              <a:t>[10] </a:t>
            </a:r>
            <a:r>
              <a:rPr lang="en-US" altLang="zh-TW" sz="1200" dirty="0" err="1"/>
              <a:t>Xu</a:t>
            </a:r>
            <a:r>
              <a:rPr lang="en-US" altLang="zh-TW" sz="1200" dirty="0"/>
              <a:t>, Li, </a:t>
            </a:r>
            <a:r>
              <a:rPr lang="en-US" altLang="zh-TW" sz="1200" dirty="0" err="1"/>
              <a:t>Shicheng</a:t>
            </a:r>
            <a:r>
              <a:rPr lang="en-US" altLang="zh-TW" sz="1200" dirty="0"/>
              <a:t> </a:t>
            </a:r>
            <a:r>
              <a:rPr lang="en-US" altLang="zh-TW" sz="1200" dirty="0" err="1"/>
              <a:t>Zheng</a:t>
            </a:r>
            <a:r>
              <a:rPr lang="en-US" altLang="zh-TW" sz="1200" dirty="0"/>
              <a:t>, and </a:t>
            </a:r>
            <a:r>
              <a:rPr lang="en-US" altLang="zh-TW" sz="1200" dirty="0" err="1"/>
              <a:t>Jiaya</a:t>
            </a:r>
            <a:r>
              <a:rPr lang="en-US" altLang="zh-TW" sz="1200" dirty="0"/>
              <a:t> </a:t>
            </a:r>
            <a:r>
              <a:rPr lang="en-US" altLang="zh-TW" sz="1200" dirty="0" err="1"/>
              <a:t>Jia</a:t>
            </a:r>
            <a:r>
              <a:rPr lang="en-US" altLang="zh-TW" sz="1200" dirty="0"/>
              <a:t>. "Unnatural L0 Sparse Representation for Natural Image Deblurring</a:t>
            </a:r>
            <a:r>
              <a:rPr lang="en-US" altLang="zh-TW" sz="1200" dirty="0" smtClean="0"/>
              <a:t>.” CVPR 2013</a:t>
            </a:r>
            <a:endParaRPr lang="en-US" altLang="zh-TW" sz="1200" dirty="0">
              <a:latin typeface="Century Schoolboo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009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3. L</a:t>
            </a:r>
            <a:r>
              <a:rPr lang="en-US" altLang="zh-TW" sz="3200" dirty="0"/>
              <a:t>0</a:t>
            </a:r>
            <a:r>
              <a:rPr lang="en-US" altLang="zh-TW" dirty="0"/>
              <a:t> Deblurring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6771-C208-4329-822A-B7A43909FFC2}" type="slidenum">
              <a:rPr lang="zh-TW" altLang="en-US" smtClean="0"/>
              <a:pPr/>
              <a:t>17</a:t>
            </a:fld>
            <a:endParaRPr lang="zh-TW" altLang="en-US" dirty="0"/>
          </a:p>
        </p:txBody>
      </p:sp>
      <p:pic>
        <p:nvPicPr>
          <p:cNvPr id="8194" name="Picture 2" descr="H:\Dropbox\phoenix104104\DISP\oral_2013_04_25\image\L0 inpu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5284"/>
            <a:ext cx="2304256" cy="2345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H:\Dropbox\phoenix104104\DISP\oral_2013_04_25\image\L0 estimat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956" y="3748257"/>
            <a:ext cx="2324423" cy="2345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:\Dropbox\phoenix104104\DISP\oral_2013_04_25\image\L0 resul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045" y="1526925"/>
            <a:ext cx="2324423" cy="2324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H:\Dropbox\phoenix104104\DISP\oral_2013_04_25\image\fergus_kernel_prior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7372"/>
          <a:stretch/>
        </p:blipFill>
        <p:spPr bwMode="auto">
          <a:xfrm>
            <a:off x="5312247" y="4778925"/>
            <a:ext cx="1311060" cy="13143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899592" y="3842088"/>
            <a:ext cx="1475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Input image</a:t>
            </a:r>
            <a:endParaRPr lang="zh-TW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3407339" y="6021288"/>
            <a:ext cx="1475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Predict map</a:t>
            </a:r>
            <a:endParaRPr lang="zh-TW" altLang="en-US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5229949" y="6029849"/>
            <a:ext cx="1475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kernel</a:t>
            </a:r>
            <a:endParaRPr lang="zh-TW" altLang="en-US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6640548" y="3867778"/>
            <a:ext cx="1475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Deblurring result</a:t>
            </a:r>
            <a:endParaRPr lang="zh-TW" altLang="en-US" dirty="0"/>
          </a:p>
        </p:txBody>
      </p:sp>
      <p:sp>
        <p:nvSpPr>
          <p:cNvPr id="6" name="右彎箭號 5"/>
          <p:cNvSpPr/>
          <p:nvPr/>
        </p:nvSpPr>
        <p:spPr>
          <a:xfrm rot="21330469">
            <a:off x="1684494" y="4145516"/>
            <a:ext cx="1117232" cy="830269"/>
          </a:xfrm>
          <a:prstGeom prst="bentArrow">
            <a:avLst/>
          </a:prstGeom>
          <a:scene3d>
            <a:camera prst="orthographicFront">
              <a:rot lat="21599989" lon="10799984" rev="10500003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869774" y="5017984"/>
            <a:ext cx="191958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dirty="0" smtClean="0"/>
              <a:t>L</a:t>
            </a:r>
            <a:r>
              <a:rPr lang="en-US" altLang="zh-TW" sz="1200" dirty="0" smtClean="0"/>
              <a:t>0</a:t>
            </a:r>
            <a:r>
              <a:rPr lang="en-US" altLang="zh-TW" dirty="0" smtClean="0"/>
              <a:t> optimization</a:t>
            </a:r>
            <a:endParaRPr lang="zh-TW" altLang="en-US" dirty="0"/>
          </a:p>
        </p:txBody>
      </p:sp>
      <p:sp>
        <p:nvSpPr>
          <p:cNvPr id="9" name="右彎箭號 8"/>
          <p:cNvSpPr/>
          <p:nvPr/>
        </p:nvSpPr>
        <p:spPr>
          <a:xfrm>
            <a:off x="4947228" y="2657803"/>
            <a:ext cx="1208948" cy="955888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文字方塊 17"/>
              <p:cNvSpPr txBox="1"/>
              <p:nvPr/>
            </p:nvSpPr>
            <p:spPr>
              <a:xfrm>
                <a:off x="3247703" y="1987503"/>
                <a:ext cx="2977276" cy="64940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TW" dirty="0" smtClean="0"/>
                  <a:t>Fast Hyper-</a:t>
                </a:r>
                <a:r>
                  <a:rPr lang="en-US" altLang="zh-TW" dirty="0" err="1" smtClean="0"/>
                  <a:t>Laplacian</a:t>
                </a:r>
                <a:r>
                  <a:rPr lang="en-US" altLang="zh-TW" dirty="0" smtClean="0"/>
                  <a:t> deconvolution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altLang="zh-TW" b="0" i="1" smtClean="0">
                            <a:latin typeface="Cambria Math"/>
                          </a:rPr>
                          <m:t>𝐿</m:t>
                        </m:r>
                      </m:e>
                      <m:sup>
                        <m:r>
                          <a:rPr lang="en-US" altLang="zh-TW" b="0" i="1" smtClean="0">
                            <a:latin typeface="Cambria Math"/>
                          </a:rPr>
                          <m:t>0.5</m:t>
                        </m:r>
                      </m:sup>
                    </m:sSup>
                  </m:oMath>
                </a14:m>
                <a:r>
                  <a:rPr lang="en-US" altLang="zh-TW" dirty="0" smtClean="0"/>
                  <a:t> norm) [11] </a:t>
                </a:r>
                <a:endParaRPr lang="zh-TW" altLang="en-US" dirty="0"/>
              </a:p>
            </p:txBody>
          </p:sp>
        </mc:Choice>
        <mc:Fallback xmlns="">
          <p:sp>
            <p:nvSpPr>
              <p:cNvPr id="18" name="文字方塊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7703" y="1987503"/>
                <a:ext cx="2977276" cy="649409"/>
              </a:xfrm>
              <a:prstGeom prst="rect">
                <a:avLst/>
              </a:prstGeom>
              <a:blipFill rotWithShape="1">
                <a:blip r:embed="rId6"/>
                <a:stretch>
                  <a:fillRect l="-2857" t="-3670" r="-4490" b="-12844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文字方塊 19"/>
          <p:cNvSpPr txBox="1"/>
          <p:nvPr/>
        </p:nvSpPr>
        <p:spPr>
          <a:xfrm>
            <a:off x="323528" y="6381328"/>
            <a:ext cx="84969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 smtClean="0">
                <a:latin typeface="Century Schoolbook" pitchFamily="18" charset="0"/>
              </a:rPr>
              <a:t>[11] </a:t>
            </a:r>
            <a:r>
              <a:rPr lang="en-US" altLang="zh-TW" sz="1200" dirty="0"/>
              <a:t>Krishnan, </a:t>
            </a:r>
            <a:r>
              <a:rPr lang="en-US" altLang="zh-TW" sz="1200" dirty="0" err="1"/>
              <a:t>Dilip</a:t>
            </a:r>
            <a:r>
              <a:rPr lang="en-US" altLang="zh-TW" sz="1200" dirty="0"/>
              <a:t>, and Rob Fergus. "Fast image deconvolution using hyper-</a:t>
            </a:r>
            <a:r>
              <a:rPr lang="en-US" altLang="zh-TW" sz="1200" dirty="0" err="1"/>
              <a:t>Laplacian</a:t>
            </a:r>
            <a:r>
              <a:rPr lang="en-US" altLang="zh-TW" sz="1200" dirty="0"/>
              <a:t> priors." </a:t>
            </a:r>
            <a:r>
              <a:rPr lang="en-US" altLang="zh-TW" sz="1200" i="1" dirty="0" smtClean="0"/>
              <a:t>ANIPS 2009</a:t>
            </a:r>
            <a:endParaRPr lang="en-US" altLang="zh-TW" sz="1200" dirty="0">
              <a:latin typeface="Century Schoolbook" pitchFamily="18" charset="0"/>
            </a:endParaRPr>
          </a:p>
        </p:txBody>
      </p:sp>
      <p:sp>
        <p:nvSpPr>
          <p:cNvPr id="14" name="向下箭號 13"/>
          <p:cNvSpPr/>
          <p:nvPr/>
        </p:nvSpPr>
        <p:spPr>
          <a:xfrm rot="10800000">
            <a:off x="3895746" y="2689136"/>
            <a:ext cx="498841" cy="1059121"/>
          </a:xfrm>
          <a:prstGeom prst="downArrow">
            <a:avLst/>
          </a:prstGeom>
          <a:solidFill>
            <a:srgbClr val="FF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文字方塊 14"/>
          <p:cNvSpPr txBox="1"/>
          <p:nvPr/>
        </p:nvSpPr>
        <p:spPr>
          <a:xfrm>
            <a:off x="2789356" y="1735029"/>
            <a:ext cx="2813180" cy="95410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TW" sz="2800" b="1" dirty="0" smtClean="0"/>
              <a:t>Unnatural Representation</a:t>
            </a:r>
            <a:endParaRPr lang="zh-TW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017762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3" grpId="0"/>
      <p:bldP spid="6" grpId="0" animBg="1"/>
      <p:bldP spid="8" grpId="0" animBg="1"/>
      <p:bldP spid="9" grpId="0" animBg="1"/>
      <p:bldP spid="18" grpId="0" animBg="1"/>
      <p:bldP spid="14" grpId="0" animBg="1"/>
      <p:bldP spid="14" grpId="1" animBg="1"/>
      <p:bldP spid="15" grpId="0" animBg="1"/>
      <p:bldP spid="1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H:\Dropbox\phoenix104104\DISP\oral_2013_04_25\image\L0 compare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68" y="4365103"/>
            <a:ext cx="8359432" cy="2326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3. L</a:t>
            </a:r>
            <a:r>
              <a:rPr lang="en-US" altLang="zh-TW" sz="3200" dirty="0"/>
              <a:t>0</a:t>
            </a:r>
            <a:r>
              <a:rPr lang="en-US" altLang="zh-TW" dirty="0"/>
              <a:t> Deblurring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456184"/>
            <a:ext cx="8229600" cy="4781128"/>
          </a:xfrm>
        </p:spPr>
        <p:txBody>
          <a:bodyPr/>
          <a:lstStyle/>
          <a:p>
            <a:r>
              <a:rPr lang="en-US" altLang="zh-TW" dirty="0" smtClean="0"/>
              <a:t>Other results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6771-C208-4329-822A-B7A43909FFC2}" type="slidenum">
              <a:rPr lang="zh-TW" altLang="en-US" smtClean="0"/>
              <a:pPr/>
              <a:t>18</a:t>
            </a:fld>
            <a:endParaRPr lang="zh-TW" altLang="en-US" dirty="0"/>
          </a:p>
        </p:txBody>
      </p:sp>
      <p:pic>
        <p:nvPicPr>
          <p:cNvPr id="10242" name="Picture 2" descr="H:\Dropbox\phoenix104104\DISP\oral_2013_04_25\image\L0 compare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68" y="1951519"/>
            <a:ext cx="8359432" cy="2290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10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3. L</a:t>
            </a:r>
            <a:r>
              <a:rPr lang="en-US" altLang="zh-TW" sz="3200" dirty="0"/>
              <a:t>0</a:t>
            </a:r>
            <a:r>
              <a:rPr lang="en-US" altLang="zh-TW" dirty="0"/>
              <a:t> Deblurring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dirty="0" smtClean="0"/>
              <a:t>Advantage of L0 deblurring:</a:t>
            </a:r>
          </a:p>
          <a:p>
            <a:pPr lvl="1"/>
            <a:r>
              <a:rPr lang="en-US" altLang="zh-TW" sz="2400" dirty="0" smtClean="0"/>
              <a:t>Fast convergence</a:t>
            </a:r>
          </a:p>
          <a:p>
            <a:pPr lvl="1"/>
            <a:endParaRPr lang="en-US" altLang="zh-TW" sz="2400" dirty="0"/>
          </a:p>
          <a:p>
            <a:pPr marL="457200" lvl="1" indent="0">
              <a:buNone/>
            </a:pPr>
            <a:endParaRPr lang="en-US" altLang="zh-TW" sz="2400" dirty="0" smtClean="0"/>
          </a:p>
          <a:p>
            <a:pPr lvl="1"/>
            <a:endParaRPr lang="en-US" altLang="zh-TW" sz="2400" dirty="0"/>
          </a:p>
          <a:p>
            <a:pPr lvl="1"/>
            <a:r>
              <a:rPr lang="en-US" altLang="zh-TW" sz="2400" dirty="0" smtClean="0"/>
              <a:t>High quality</a:t>
            </a:r>
            <a:endParaRPr lang="zh-TW" altLang="en-US" sz="24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6771-C208-4329-822A-B7A43909FFC2}" type="slidenum">
              <a:rPr lang="zh-TW" altLang="en-US" smtClean="0"/>
              <a:pPr/>
              <a:t>19</a:t>
            </a:fld>
            <a:endParaRPr lang="zh-TW" altLang="en-US" dirty="0"/>
          </a:p>
        </p:txBody>
      </p:sp>
      <p:pic>
        <p:nvPicPr>
          <p:cNvPr id="9218" name="Picture 2" descr="H:\Dropbox\phoenix104104\DISP\oral_2013_04_25\image\L0 tim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2132854"/>
            <a:ext cx="5472608" cy="1664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H:\Dropbox\phoenix104104\DISP\oral_2013_04_25\image\L0 psn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0359" y="3861048"/>
            <a:ext cx="4896544" cy="2862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2268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altLang="zh-TW" smtClean="0"/>
              <a:t>Introduction</a:t>
            </a:r>
            <a:endParaRPr lang="en-US" altLang="zh-TW" dirty="0" smtClean="0"/>
          </a:p>
          <a:p>
            <a:pPr marL="514350" indent="-514350">
              <a:buFont typeface="+mj-lt"/>
              <a:buAutoNum type="arabicPeriod"/>
            </a:pPr>
            <a:r>
              <a:rPr lang="en-US" altLang="zh-TW" dirty="0" smtClean="0"/>
              <a:t>Related work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dirty="0" smtClean="0"/>
              <a:t>L</a:t>
            </a:r>
            <a:r>
              <a:rPr lang="en-US" altLang="zh-TW" sz="2400" dirty="0" smtClean="0"/>
              <a:t>0</a:t>
            </a:r>
            <a:r>
              <a:rPr lang="en-US" altLang="zh-TW" dirty="0" smtClean="0"/>
              <a:t> Deblurring</a:t>
            </a:r>
          </a:p>
          <a:p>
            <a:pPr marL="514350" indent="-514350">
              <a:buFont typeface="+mj-lt"/>
              <a:buAutoNum type="arabicPeriod"/>
            </a:pPr>
            <a:r>
              <a:rPr lang="en-US" altLang="zh-TW" dirty="0" smtClean="0"/>
              <a:t>Conclusion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6771-C208-4329-822A-B7A43909FFC2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4923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4. Conclusion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altLang="zh-TW" sz="2800" dirty="0" smtClean="0"/>
                  <a:t>A naïve </a:t>
                </a:r>
                <a:r>
                  <a:rPr lang="en-US" altLang="zh-TW" sz="2800" i="1" dirty="0" smtClean="0"/>
                  <a:t>MAP </a:t>
                </a:r>
                <a:r>
                  <a:rPr lang="en-US" altLang="zh-TW" sz="1600" i="1" dirty="0" err="1" smtClean="0"/>
                  <a:t>x,k</a:t>
                </a:r>
                <a:r>
                  <a:rPr lang="en-US" altLang="zh-TW" sz="2800" i="1" smtClean="0"/>
                  <a:t>  </a:t>
                </a:r>
                <a:r>
                  <a:rPr lang="en-US" altLang="zh-TW" sz="2800" smtClean="0"/>
                  <a:t>estimation </a:t>
                </a:r>
                <a:r>
                  <a:rPr lang="en-US" altLang="zh-TW" sz="2800" dirty="0" smtClean="0"/>
                  <a:t>will fail.</a:t>
                </a:r>
              </a:p>
              <a:p>
                <a:endParaRPr lang="en-US" altLang="zh-TW" sz="1000" dirty="0" smtClean="0"/>
              </a:p>
              <a:p>
                <a:pPr marL="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sz="2400" i="1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n-US" altLang="zh-TW" sz="2400" i="1"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altLang="zh-TW" sz="2400" i="1">
                              <a:latin typeface="Cambria Math"/>
                            </a:rPr>
                            <m:t>, </m:t>
                          </m:r>
                          <m:sSup>
                            <m:sSupPr>
                              <m:ctrlPr>
                                <a:rPr lang="en-US" altLang="zh-TW" sz="2400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sz="2400" i="1">
                                  <a:latin typeface="Cambria Math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altLang="zh-TW" sz="2400" i="1"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US" altLang="zh-TW" sz="2400" i="1">
                          <a:latin typeface="Cambria Math"/>
                        </a:rPr>
                        <m:t>=</m:t>
                      </m:r>
                      <m:r>
                        <a:rPr lang="en-US" altLang="zh-TW" sz="2400" i="1">
                          <a:latin typeface="Cambria Math"/>
                        </a:rPr>
                        <m:t>𝑎𝑟𝑔</m:t>
                      </m:r>
                      <m:func>
                        <m:funcPr>
                          <m:ctrlPr>
                            <a:rPr lang="en-US" altLang="zh-TW" sz="2400" i="1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TW" sz="2400" i="1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400">
                                  <a:latin typeface="Cambria Math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altLang="zh-TW" sz="2400" i="1">
                                  <a:latin typeface="Cambria Math"/>
                                </a:rPr>
                                <m:t>𝐿</m:t>
                              </m:r>
                              <m:r>
                                <a:rPr lang="en-US" altLang="zh-TW" sz="2400" i="1"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altLang="zh-TW" sz="2400" i="1">
                                  <a:latin typeface="Cambria Math"/>
                                </a:rPr>
                                <m:t>𝐾</m:t>
                              </m:r>
                            </m:lim>
                          </m:limLow>
                        </m:fName>
                        <m:e>
                          <m:sSubSup>
                            <m:sSubSupPr>
                              <m:ctrlPr>
                                <a:rPr lang="en-US" altLang="zh-TW" sz="24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altLang="zh-TW" sz="2400" i="1">
                                  <a:latin typeface="Cambria Math"/>
                                </a:rPr>
                                <m:t> </m:t>
                              </m:r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altLang="zh-TW" sz="2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/>
                                    </a:rPr>
                                    <m:t>𝐵</m:t>
                                  </m:r>
                                  <m:r>
                                    <a:rPr lang="en-US" altLang="zh-TW" sz="2400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altLang="zh-TW" sz="2400" i="1">
                                      <a:latin typeface="Cambria Math"/>
                                    </a:rPr>
                                    <m:t>𝐿</m:t>
                                  </m:r>
                                  <m:r>
                                    <a:rPr lang="en-US" altLang="zh-TW" sz="2400" i="1">
                                      <a:latin typeface="Cambria Math"/>
                                    </a:rPr>
                                    <m:t>⊗</m:t>
                                  </m:r>
                                  <m:r>
                                    <a:rPr lang="en-US" altLang="zh-TW" sz="2400" i="1">
                                      <a:latin typeface="Cambria Math"/>
                                    </a:rPr>
                                    <m:t>𝐾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altLang="zh-TW" sz="2400">
                                  <a:latin typeface="Cambria Math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altLang="zh-TW" sz="240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zh-TW" sz="2400">
                              <a:latin typeface="Cambria Math"/>
                            </a:rPr>
                            <m:t>+</m:t>
                          </m:r>
                          <m:r>
                            <a:rPr lang="en-US" altLang="zh-TW" sz="2400" i="1">
                              <a:latin typeface="Cambria Math"/>
                            </a:rPr>
                            <m:t>𝜆</m:t>
                          </m:r>
                          <m:sSubSup>
                            <m:sSubSupPr>
                              <m:ctrlPr>
                                <a:rPr lang="en-US" altLang="zh-TW" sz="24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altLang="zh-TW" sz="2400" i="1">
                                  <a:latin typeface="Cambria Math"/>
                                </a:rPr>
                                <m:t> </m:t>
                              </m:r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altLang="zh-TW" sz="2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/>
                                      <a:ea typeface="Cambria Math"/>
                                    </a:rPr>
                                    <m:t>𝛻</m:t>
                                  </m:r>
                                  <m:r>
                                    <a:rPr lang="en-US" altLang="zh-TW" sz="2400" i="1">
                                      <a:latin typeface="Cambria Math"/>
                                      <a:ea typeface="Cambria Math"/>
                                    </a:rPr>
                                    <m:t>𝐿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altLang="zh-TW" sz="2400" i="1">
                                  <a:latin typeface="Cambria Math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altLang="zh-TW" sz="2400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e>
                      </m:func>
                    </m:oMath>
                  </m:oMathPara>
                </a14:m>
                <a:endParaRPr lang="en-US" altLang="zh-TW" sz="2400" dirty="0" smtClean="0">
                  <a:ea typeface="Cambria Math"/>
                </a:endParaRPr>
              </a:p>
              <a:p>
                <a:pPr marL="0" lvl="1" indent="0">
                  <a:buNone/>
                </a:pPr>
                <a:endParaRPr lang="en-US" altLang="zh-TW" sz="1000" dirty="0">
                  <a:ea typeface="Cambria Math"/>
                </a:endParaRPr>
              </a:p>
              <a:p>
                <a:r>
                  <a:rPr lang="en-US" altLang="zh-TW" sz="2800" dirty="0" smtClean="0"/>
                  <a:t>How to estimate correct kernel is important.</a:t>
                </a:r>
              </a:p>
              <a:p>
                <a:endParaRPr lang="en-US" altLang="zh-TW" sz="2800" dirty="0"/>
              </a:p>
              <a:p>
                <a:r>
                  <a:rPr lang="en-US" altLang="zh-TW" sz="2800" dirty="0" smtClean="0"/>
                  <a:t>It is not as simple as what I have shown, there are many implementation details.</a:t>
                </a:r>
                <a:endParaRPr lang="zh-TW" altLang="en-US" sz="28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127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6771-C208-4329-822A-B7A43909FFC2}" type="slidenum">
              <a:rPr lang="zh-TW" altLang="en-US" smtClean="0"/>
              <a:pPr/>
              <a:t>20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59559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>
          <a:xfrm>
            <a:off x="446856" y="2780928"/>
            <a:ext cx="8229600" cy="1143000"/>
          </a:xfrm>
        </p:spPr>
        <p:txBody>
          <a:bodyPr/>
          <a:lstStyle/>
          <a:p>
            <a:r>
              <a:rPr lang="en-US" altLang="zh-TW" dirty="0" smtClean="0"/>
              <a:t>Thanks for </a:t>
            </a:r>
            <a:r>
              <a:rPr lang="en-US" altLang="zh-TW" dirty="0" smtClean="0"/>
              <a:t>Attention </a:t>
            </a:r>
            <a:r>
              <a:rPr lang="en-US" altLang="zh-TW" dirty="0" smtClean="0"/>
              <a:t>!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6771-C208-4329-822A-B7A43909FFC2}" type="slidenum">
              <a:rPr lang="zh-TW" altLang="en-US" smtClean="0"/>
              <a:pPr/>
              <a:t>21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50270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1. Introduction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內容版面配置區 4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781128"/>
              </a:xfrm>
            </p:spPr>
            <p:txBody>
              <a:bodyPr>
                <a:noAutofit/>
              </a:bodyPr>
              <a:lstStyle/>
              <a:p>
                <a:r>
                  <a:rPr lang="en-US" altLang="zh-TW" sz="2800" dirty="0" smtClean="0">
                    <a:latin typeface="+mn-lt"/>
                  </a:rPr>
                  <a:t>Form </a:t>
                </a:r>
                <a:r>
                  <a:rPr lang="en-US" altLang="zh-TW" sz="2800" dirty="0">
                    <a:latin typeface="+mn-lt"/>
                  </a:rPr>
                  <a:t>of image blur :</a:t>
                </a:r>
                <a:endParaRPr lang="en-US" altLang="zh-TW" sz="2800" dirty="0" smtClean="0">
                  <a:latin typeface="+mn-lt"/>
                </a:endParaRP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altLang="zh-TW" sz="2400" dirty="0" smtClean="0">
                    <a:latin typeface="+mn-lt"/>
                  </a:rPr>
                  <a:t>Object motion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altLang="zh-TW" sz="2400" dirty="0" smtClean="0">
                    <a:latin typeface="+mn-lt"/>
                  </a:rPr>
                  <a:t>Camera Shake</a:t>
                </a:r>
              </a:p>
              <a:p>
                <a:pPr marL="971550" lvl="1" indent="-514350">
                  <a:buFont typeface="+mj-lt"/>
                  <a:buAutoNum type="arabicPeriod"/>
                </a:pPr>
                <a:r>
                  <a:rPr lang="en-US" altLang="zh-TW" sz="2400" dirty="0" smtClean="0">
                    <a:latin typeface="+mn-lt"/>
                  </a:rPr>
                  <a:t>Out of focus (defocus)</a:t>
                </a:r>
              </a:p>
              <a:p>
                <a:pPr marL="571500" indent="-514350"/>
                <a:endParaRPr lang="en-US" altLang="zh-TW" sz="2000" dirty="0" smtClean="0">
                  <a:latin typeface="+mn-lt"/>
                </a:endParaRPr>
              </a:p>
              <a:p>
                <a:pPr marL="571500" indent="-514350"/>
                <a:endParaRPr lang="en-US" altLang="zh-TW" sz="2000" dirty="0" smtClean="0">
                  <a:latin typeface="+mn-lt"/>
                </a:endParaRPr>
              </a:p>
              <a:p>
                <a:pPr marL="571500" indent="-514350"/>
                <a:r>
                  <a:rPr lang="en-US" altLang="zh-TW" sz="2800" dirty="0" smtClean="0">
                    <a:latin typeface="+mn-lt"/>
                  </a:rPr>
                  <a:t>Blur model:</a:t>
                </a:r>
              </a:p>
              <a:p>
                <a:pPr marL="571500" indent="-514350"/>
                <a:endParaRPr lang="en-US" altLang="zh-TW" sz="1200" dirty="0" smtClean="0">
                  <a:latin typeface="+mn-lt"/>
                </a:endParaRPr>
              </a:p>
              <a:p>
                <a:pPr marL="5715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600" b="0" i="1">
                          <a:latin typeface="Cambria Math"/>
                        </a:rPr>
                        <m:t>𝐵</m:t>
                      </m:r>
                      <m:r>
                        <a:rPr lang="en-US" altLang="zh-TW" sz="2600" b="0" i="1">
                          <a:latin typeface="Cambria Math"/>
                        </a:rPr>
                        <m:t>=</m:t>
                      </m:r>
                      <m:r>
                        <a:rPr lang="en-US" altLang="zh-TW" sz="2600" b="0" i="1">
                          <a:latin typeface="Cambria Math"/>
                        </a:rPr>
                        <m:t>𝐿</m:t>
                      </m:r>
                      <m:r>
                        <a:rPr lang="en-US" altLang="zh-TW" sz="2600" b="0" i="1">
                          <a:latin typeface="Cambria Math"/>
                          <a:ea typeface="Cambria Math"/>
                        </a:rPr>
                        <m:t>⊗</m:t>
                      </m:r>
                      <m:r>
                        <a:rPr lang="en-US" altLang="zh-TW" sz="2600" b="0" i="1">
                          <a:latin typeface="Cambria Math"/>
                          <a:ea typeface="Cambria Math"/>
                        </a:rPr>
                        <m:t>𝐾</m:t>
                      </m:r>
                      <m:r>
                        <a:rPr lang="en-US" altLang="zh-TW" sz="2600" b="0" i="1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altLang="zh-TW" sz="2600" b="0" i="1">
                          <a:latin typeface="Cambria Math"/>
                          <a:ea typeface="Cambria Math"/>
                        </a:rPr>
                        <m:t>𝑁</m:t>
                      </m:r>
                    </m:oMath>
                  </m:oMathPara>
                </a14:m>
                <a:endParaRPr lang="en-US" altLang="zh-TW" sz="2600" dirty="0" smtClean="0">
                  <a:latin typeface="+mn-lt"/>
                  <a:ea typeface="Cambria Math"/>
                </a:endParaRPr>
              </a:p>
              <a:p>
                <a:pPr marL="57150" indent="0">
                  <a:buNone/>
                </a:pPr>
                <a:endParaRPr lang="en-US" altLang="zh-TW" sz="2600" dirty="0" smtClean="0">
                  <a:latin typeface="+mn-lt"/>
                </a:endParaRPr>
              </a:p>
              <a:p>
                <a:pPr marL="57150" indent="0">
                  <a:buNone/>
                </a:pPr>
                <a:endParaRPr lang="en-US" altLang="zh-TW" sz="2000" dirty="0" smtClean="0">
                  <a:latin typeface="+mn-lt"/>
                </a:endParaRPr>
              </a:p>
            </p:txBody>
          </p:sp>
        </mc:Choice>
        <mc:Fallback xmlns="">
          <p:sp>
            <p:nvSpPr>
              <p:cNvPr id="5" name="內容版面配置區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781128"/>
              </a:xfrm>
              <a:blipFill rotWithShape="1">
                <a:blip r:embed="rId2"/>
                <a:stretch>
                  <a:fillRect l="-1259" t="-127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6771-C208-4329-822A-B7A43909FFC2}" type="slidenum">
              <a:rPr lang="zh-TW" altLang="en-US" smtClean="0"/>
              <a:t>3</a:t>
            </a:fld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5976664" y="4409817"/>
                <a:ext cx="3059832" cy="1323439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TW" sz="1600" i="1" dirty="0" smtClean="0">
                    <a:latin typeface="Century Schoolbook" pitchFamily="18" charset="0"/>
                  </a:rPr>
                  <a:t>B</a:t>
                </a:r>
                <a:r>
                  <a:rPr lang="en-US" altLang="zh-TW" sz="1600" dirty="0" smtClean="0">
                    <a:latin typeface="Century Schoolbook" pitchFamily="18" charset="0"/>
                  </a:rPr>
                  <a:t>: blurred(observed) image</a:t>
                </a:r>
              </a:p>
              <a:p>
                <a:r>
                  <a:rPr lang="en-US" altLang="zh-TW" sz="1600" i="1" dirty="0" smtClean="0">
                    <a:latin typeface="Century Schoolbook" pitchFamily="18" charset="0"/>
                  </a:rPr>
                  <a:t>L</a:t>
                </a:r>
                <a:r>
                  <a:rPr lang="en-US" altLang="zh-TW" sz="1600" dirty="0" smtClean="0">
                    <a:latin typeface="Century Schoolbook" pitchFamily="18" charset="0"/>
                  </a:rPr>
                  <a:t>: latent(sharp) image</a:t>
                </a:r>
              </a:p>
              <a:p>
                <a:r>
                  <a:rPr lang="en-US" altLang="zh-TW" sz="1600" i="1" dirty="0" smtClean="0">
                    <a:latin typeface="Century Schoolbook" pitchFamily="18" charset="0"/>
                  </a:rPr>
                  <a:t>K</a:t>
                </a:r>
                <a:r>
                  <a:rPr lang="en-US" altLang="zh-TW" sz="1600" dirty="0" smtClean="0">
                    <a:latin typeface="Century Schoolbook" pitchFamily="18" charset="0"/>
                  </a:rPr>
                  <a:t>: blur kernel</a:t>
                </a:r>
              </a:p>
              <a:p>
                <a:r>
                  <a:rPr lang="en-US" altLang="zh-TW" sz="1600" i="1" dirty="0" smtClean="0">
                    <a:latin typeface="Century Schoolbook" pitchFamily="18" charset="0"/>
                  </a:rPr>
                  <a:t>N</a:t>
                </a:r>
                <a:r>
                  <a:rPr lang="en-US" altLang="zh-TW" sz="1600" dirty="0" smtClean="0">
                    <a:latin typeface="Century Schoolbook" pitchFamily="18" charset="0"/>
                  </a:rPr>
                  <a:t>: noise</a:t>
                </a:r>
              </a:p>
              <a:p>
                <a14:m>
                  <m:oMath xmlns:m="http://schemas.openxmlformats.org/officeDocument/2006/math">
                    <m:r>
                      <a:rPr lang="en-US" altLang="zh-TW" sz="1600" i="1" smtClean="0">
                        <a:latin typeface="Cambria Math"/>
                        <a:ea typeface="Cambria Math"/>
                      </a:rPr>
                      <m:t>⨂</m:t>
                    </m:r>
                  </m:oMath>
                </a14:m>
                <a:r>
                  <a:rPr lang="en-US" altLang="zh-TW" sz="1600" dirty="0" smtClean="0">
                    <a:latin typeface="Century Schoolbook" pitchFamily="18" charset="0"/>
                  </a:rPr>
                  <a:t>: convolution</a:t>
                </a:r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6664" y="4409817"/>
                <a:ext cx="3059832" cy="1323439"/>
              </a:xfrm>
              <a:prstGeom prst="rect">
                <a:avLst/>
              </a:prstGeom>
              <a:blipFill rotWithShape="1">
                <a:blip r:embed="rId3"/>
                <a:stretch>
                  <a:fillRect l="-794" t="-913" b="-4566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H:\Dropbox\phoenix104104\DISP\oral_2013_04_25\image\motion_blu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700808"/>
            <a:ext cx="2736304" cy="205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H:\Dropbox\phoenix104104\DISP\oral_2013_04_25\image\camera_shak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700808"/>
            <a:ext cx="3384376" cy="2041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:\Dropbox\phoenix104104\DISP\oral_2013_04_25\image\out_of_focu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4293" y="1700808"/>
            <a:ext cx="3103885" cy="2078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直線單箭頭接點 6"/>
          <p:cNvCxnSpPr/>
          <p:nvPr/>
        </p:nvCxnSpPr>
        <p:spPr>
          <a:xfrm flipV="1">
            <a:off x="4860032" y="5258714"/>
            <a:ext cx="0" cy="61855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8" name="文字方塊 7"/>
          <p:cNvSpPr txBox="1"/>
          <p:nvPr/>
        </p:nvSpPr>
        <p:spPr>
          <a:xfrm>
            <a:off x="2789802" y="5960893"/>
            <a:ext cx="4140460" cy="49244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zh-TW" sz="2600" dirty="0" smtClean="0"/>
              <a:t>Point Spread Function (PSF)</a:t>
            </a:r>
            <a:endParaRPr lang="zh-TW" altLang="en-US" sz="2600" dirty="0"/>
          </a:p>
        </p:txBody>
      </p:sp>
    </p:spTree>
    <p:extLst>
      <p:ext uri="{BB962C8B-B14F-4D97-AF65-F5344CB8AC3E}">
        <p14:creationId xmlns:p14="http://schemas.microsoft.com/office/powerpoint/2010/main" val="1369394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1. Introduction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Ill-posed </a:t>
            </a:r>
            <a:r>
              <a:rPr lang="en-US" altLang="zh-TW" dirty="0"/>
              <a:t>problem: </a:t>
            </a:r>
            <a:endParaRPr lang="en-US" altLang="zh-TW" dirty="0" smtClean="0"/>
          </a:p>
          <a:p>
            <a:pPr marL="457200" lvl="1" indent="0" algn="ctr">
              <a:buNone/>
            </a:pPr>
            <a:r>
              <a:rPr lang="en-US" altLang="zh-TW" dirty="0" smtClean="0"/>
              <a:t>	observation (B) </a:t>
            </a:r>
            <a:r>
              <a:rPr lang="en-US" altLang="zh-TW" dirty="0"/>
              <a:t>&lt; </a:t>
            </a:r>
            <a:r>
              <a:rPr lang="en-US" altLang="zh-TW" dirty="0" smtClean="0"/>
              <a:t> unknown variables (L + K)</a:t>
            </a:r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6771-C208-4329-822A-B7A43909FFC2}" type="slidenum">
              <a:rPr lang="zh-TW" altLang="en-US" smtClean="0"/>
              <a:pPr/>
              <a:t>4</a:t>
            </a:fld>
            <a:endParaRPr lang="zh-TW" altLang="en-US" dirty="0"/>
          </a:p>
        </p:txBody>
      </p:sp>
      <p:pic>
        <p:nvPicPr>
          <p:cNvPr id="2050" name="Picture 2" descr="H:\Dropbox\phoenix104104\DISP\oral_2013_04_25\image\ill-pose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780928"/>
            <a:ext cx="6120680" cy="385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30082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1. Introduction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484784"/>
                <a:ext cx="8229600" cy="4781128"/>
              </a:xfrm>
            </p:spPr>
            <p:txBody>
              <a:bodyPr>
                <a:normAutofit/>
              </a:bodyPr>
              <a:lstStyle/>
              <a:p>
                <a:r>
                  <a:rPr lang="en-US" altLang="zh-TW" sz="2800" dirty="0" smtClean="0"/>
                  <a:t>Early method:</a:t>
                </a:r>
              </a:p>
              <a:p>
                <a:pPr marL="914400" lvl="1" indent="-457200">
                  <a:buFont typeface="+mj-lt"/>
                  <a:buAutoNum type="arabicPeriod"/>
                </a:pPr>
                <a:r>
                  <a:rPr lang="en-US" altLang="zh-TW" sz="2400" dirty="0"/>
                  <a:t>Richardson–Lucy </a:t>
                </a:r>
                <a:r>
                  <a:rPr lang="en-US" altLang="zh-TW" sz="2400" dirty="0" smtClean="0"/>
                  <a:t>deconvolution (RL) </a:t>
                </a:r>
                <a:r>
                  <a:rPr lang="en-US" altLang="zh-TW" sz="1600" dirty="0" smtClean="0"/>
                  <a:t>[1][2]</a:t>
                </a:r>
              </a:p>
              <a:p>
                <a:pPr marL="914400" lvl="1" indent="-457200">
                  <a:buFont typeface="+mj-lt"/>
                  <a:buAutoNum type="arabicPeriod"/>
                </a:pPr>
                <a:endParaRPr lang="en-US" altLang="zh-TW" sz="1200" dirty="0" smtClean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/>
                            </a:rPr>
                            <m:t>𝐿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US" altLang="zh-TW" sz="2400" b="0" i="1" smtClean="0">
                              <a:latin typeface="Cambria Math"/>
                            </a:rPr>
                            <m:t>+1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altLang="zh-TW" sz="2400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sz="2400" b="0" i="1" smtClean="0">
                              <a:latin typeface="Cambria Math"/>
                            </a:rPr>
                            <m:t>𝐿</m:t>
                          </m:r>
                        </m:e>
                        <m:sup>
                          <m:r>
                            <a:rPr lang="en-US" altLang="zh-TW" sz="2400" b="0" i="1" smtClean="0">
                              <a:latin typeface="Cambria Math"/>
                            </a:rPr>
                            <m:t>𝑡</m:t>
                          </m:r>
                        </m:sup>
                      </m:sSup>
                      <m:r>
                        <a:rPr lang="en-US" altLang="zh-TW" sz="2400" b="0" i="1" smtClean="0">
                          <a:latin typeface="Cambria Math"/>
                        </a:rPr>
                        <m:t> .∗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/>
                            </a:rPr>
                          </m:ctrlPr>
                        </m:dPr>
                        <m:e>
                          <m:acc>
                            <m:accPr>
                              <m:chr m:val="̂"/>
                              <m:ctrlPr>
                                <a:rPr lang="en-US" altLang="zh-TW" sz="2400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 </m:t>
                              </m:r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𝐾</m:t>
                              </m:r>
                            </m:e>
                          </m:acc>
                          <m:r>
                            <a:rPr lang="en-US" altLang="zh-TW" sz="2400" b="0" i="1" smtClean="0">
                              <a:latin typeface="Cambria Math"/>
                            </a:rPr>
                            <m:t> ⊗ </m:t>
                          </m:r>
                          <m:f>
                            <m:fPr>
                              <m:ctrlPr>
                                <a:rPr lang="en-US" altLang="zh-TW" sz="2400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𝐵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zh-TW" sz="24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b="0" i="1" smtClean="0">
                                      <a:latin typeface="Cambria Math"/>
                                    </a:rPr>
                                    <m:t>𝐿</m:t>
                                  </m:r>
                                </m:e>
                                <m:sup>
                                  <m:r>
                                    <a:rPr lang="en-US" altLang="zh-TW" sz="2400" b="0" i="1" smtClean="0">
                                      <a:latin typeface="Cambria Math"/>
                                    </a:rPr>
                                    <m:t>𝑡</m:t>
                                  </m:r>
                                </m:sup>
                              </m:sSup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⊗</m:t>
                              </m:r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𝐾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altLang="zh-TW" sz="2400" dirty="0" smtClean="0"/>
              </a:p>
              <a:p>
                <a:pPr marL="457200" lvl="1" indent="0">
                  <a:buNone/>
                </a:pPr>
                <a:endParaRPr lang="en-US" altLang="zh-TW" sz="1200" dirty="0" smtClean="0"/>
              </a:p>
              <a:p>
                <a:pPr marL="914400" lvl="1" indent="-457200">
                  <a:buFont typeface="+mj-lt"/>
                  <a:buAutoNum type="arabicPeriod" startAt="2"/>
                </a:pPr>
                <a:r>
                  <a:rPr lang="en-US" altLang="zh-TW" sz="2400" dirty="0" smtClean="0"/>
                  <a:t>Wiener filter </a:t>
                </a:r>
                <a:r>
                  <a:rPr lang="en-US" altLang="zh-TW" sz="1600" dirty="0" smtClean="0"/>
                  <a:t>[3]</a:t>
                </a:r>
              </a:p>
              <a:p>
                <a:pPr marL="914400" lvl="1" indent="-457200">
                  <a:buFont typeface="+mj-lt"/>
                  <a:buAutoNum type="arabicPeriod" startAt="2"/>
                </a:pPr>
                <a:endParaRPr lang="en-US" altLang="zh-TW" sz="1300" dirty="0" smtClean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</a:rPr>
                        <m:t>𝐿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(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𝐹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)=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𝐵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(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𝐹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) .∗</m:t>
                      </m:r>
                      <m:d>
                        <m:dPr>
                          <m:ctrlPr>
                            <a:rPr lang="en-US" altLang="zh-TW" sz="24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400" i="1">
                              <a:latin typeface="Cambria Math"/>
                            </a:rPr>
                            <m:t> </m:t>
                          </m:r>
                          <m:f>
                            <m:fPr>
                              <m:ctrlPr>
                                <a:rPr lang="en-US" altLang="zh-TW" sz="2400" i="1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altLang="zh-TW" sz="24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TW" sz="2400" b="0" i="1" smtClean="0">
                                      <a:latin typeface="Cambria Math"/>
                                    </a:rPr>
                                    <m:t>𝐾</m:t>
                                  </m:r>
                                </m:e>
                                <m:sup>
                                  <m:r>
                                    <a:rPr lang="en-US" altLang="zh-TW" sz="2400" b="0" i="1" smtClean="0">
                                      <a:latin typeface="Cambria Math"/>
                                    </a:rPr>
                                    <m:t>∗</m:t>
                                  </m:r>
                                </m:sup>
                              </m:sSup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(</m:t>
                              </m:r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𝐹</m:t>
                              </m:r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)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altLang="zh-TW" sz="2400" b="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begChr m:val="|"/>
                                      <m:endChr m:val="|"/>
                                      <m:ctrlPr>
                                        <a:rPr lang="en-US" altLang="zh-TW" sz="2400" i="1" smtClean="0">
                                          <a:latin typeface="Cambria Math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altLang="zh-TW" sz="2400" b="0" i="1" smtClean="0">
                                          <a:latin typeface="Cambria Math"/>
                                        </a:rPr>
                                        <m:t>𝐾</m:t>
                                      </m:r>
                                      <m:d>
                                        <m:dPr>
                                          <m:ctrlPr>
                                            <a:rPr lang="en-US" altLang="zh-TW" sz="2400" b="0" i="1" smtClean="0">
                                              <a:latin typeface="Cambria Math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altLang="zh-TW" sz="2400" b="0" i="1" smtClean="0">
                                              <a:latin typeface="Cambria Math"/>
                                            </a:rPr>
                                            <m:t>𝐹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  <m:sup>
                                  <m:r>
                                    <a:rPr lang="en-US" altLang="zh-TW" sz="24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type m:val="skw"/>
                                  <m:ctrlPr>
                                    <a:rPr lang="en-US" altLang="zh-TW" sz="2400" b="0" i="1" smtClean="0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altLang="zh-TW" sz="2400" b="0" i="1" smtClean="0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zh-TW" altLang="en-US" sz="2400" b="0" i="1" smtClean="0">
                                          <a:latin typeface="Cambria Math"/>
                                        </a:rPr>
                                        <m:t>𝜎</m:t>
                                      </m:r>
                                    </m:e>
                                    <m:sup>
                                      <m:r>
                                        <a:rPr lang="en-US" altLang="zh-TW" sz="24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altLang="zh-TW" sz="2400" b="0" i="1" smtClean="0">
                                      <a:latin typeface="Cambria Math"/>
                                    </a:rPr>
                                    <m:t>𝐴</m:t>
                                  </m:r>
                                </m:den>
                              </m:f>
                            </m:den>
                          </m:f>
                        </m:e>
                      </m:d>
                    </m:oMath>
                  </m:oMathPara>
                </a14:m>
                <a:endParaRPr lang="en-US" altLang="zh-TW" sz="2400" dirty="0"/>
              </a:p>
              <a:p>
                <a:pPr marL="457200" lvl="1" indent="0">
                  <a:buNone/>
                </a:pPr>
                <a:endParaRPr lang="en-US" altLang="zh-TW" sz="1200" dirty="0" smtClean="0"/>
              </a:p>
              <a:p>
                <a:pPr lvl="1">
                  <a:buSzPct val="75000"/>
                  <a:buFont typeface="Wingdings" pitchFamily="2" charset="2"/>
                  <a:buChar char="Ø"/>
                </a:pPr>
                <a:r>
                  <a:rPr lang="en-US" altLang="zh-TW" dirty="0" smtClean="0"/>
                  <a:t> Both are known to be sensitive to noise.</a:t>
                </a:r>
              </a:p>
              <a:p>
                <a:pPr lvl="1">
                  <a:buSzPct val="75000"/>
                  <a:buFont typeface="Wingdings" pitchFamily="2" charset="2"/>
                  <a:buChar char="Ø"/>
                </a:pPr>
                <a:endParaRPr lang="en-US" altLang="zh-TW" sz="1600" dirty="0" smtClean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484784"/>
                <a:ext cx="8229600" cy="4781128"/>
              </a:xfrm>
              <a:blipFill rotWithShape="1">
                <a:blip r:embed="rId2"/>
                <a:stretch>
                  <a:fillRect l="-1259" t="-127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6771-C208-4329-822A-B7A43909FFC2}" type="slidenum">
              <a:rPr lang="zh-TW" altLang="en-US" smtClean="0"/>
              <a:pPr/>
              <a:t>5</a:t>
            </a:fld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7012970" y="2708920"/>
                <a:ext cx="1872208" cy="591444"/>
              </a:xfrm>
              <a:prstGeom prst="rect">
                <a:avLst/>
              </a:prstGeom>
              <a:no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altLang="zh-TW" sz="1600" i="1">
                            <a:latin typeface="Cambria Math"/>
                          </a:rPr>
                        </m:ctrlPr>
                      </m:accPr>
                      <m:e>
                        <m:r>
                          <a:rPr lang="en-US" altLang="zh-TW" sz="1600" i="1">
                            <a:latin typeface="Cambria Math"/>
                          </a:rPr>
                          <m:t> </m:t>
                        </m:r>
                        <m:r>
                          <a:rPr lang="en-US" altLang="zh-TW" sz="1600" i="1">
                            <a:latin typeface="Cambria Math"/>
                          </a:rPr>
                          <m:t>𝐾</m:t>
                        </m:r>
                      </m:e>
                    </m:acc>
                  </m:oMath>
                </a14:m>
                <a:r>
                  <a:rPr lang="en-US" altLang="zh-TW" sz="1600" dirty="0" smtClean="0">
                    <a:latin typeface="Century Schoolbook" pitchFamily="18" charset="0"/>
                  </a:rPr>
                  <a:t>: flipped blur kernel</a:t>
                </a:r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2970" y="2708920"/>
                <a:ext cx="1872208" cy="591444"/>
              </a:xfrm>
              <a:prstGeom prst="rect">
                <a:avLst/>
              </a:prstGeom>
              <a:blipFill rotWithShape="1">
                <a:blip r:embed="rId3"/>
                <a:stretch>
                  <a:fillRect l="-1290" t="-1010" b="-11111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字方塊 5"/>
              <p:cNvSpPr txBox="1"/>
              <p:nvPr/>
            </p:nvSpPr>
            <p:spPr>
              <a:xfrm>
                <a:off x="7012970" y="4437112"/>
                <a:ext cx="1872208" cy="584775"/>
              </a:xfrm>
              <a:prstGeom prst="rect">
                <a:avLst/>
              </a:prstGeom>
              <a:noFill/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TW" altLang="en-US" sz="1600" i="1">
                        <a:latin typeface="Cambria Math"/>
                      </a:rPr>
                      <m:t>𝜎</m:t>
                    </m:r>
                  </m:oMath>
                </a14:m>
                <a:r>
                  <a:rPr lang="en-US" altLang="zh-TW" sz="1600" dirty="0" smtClean="0">
                    <a:latin typeface="Century Schoolbook" pitchFamily="18" charset="0"/>
                  </a:rPr>
                  <a:t> : noise ratio</a:t>
                </a:r>
              </a:p>
              <a:p>
                <a:r>
                  <a:rPr lang="en-US" altLang="zh-TW" sz="1600" dirty="0" smtClean="0">
                    <a:latin typeface="Century Schoolbook" pitchFamily="18" charset="0"/>
                  </a:rPr>
                  <a:t>A : constant</a:t>
                </a:r>
              </a:p>
            </p:txBody>
          </p:sp>
        </mc:Choice>
        <mc:Fallback xmlns=""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12970" y="4437112"/>
                <a:ext cx="1872208" cy="584775"/>
              </a:xfrm>
              <a:prstGeom prst="rect">
                <a:avLst/>
              </a:prstGeom>
              <a:blipFill rotWithShape="1">
                <a:blip r:embed="rId4"/>
                <a:stretch>
                  <a:fillRect l="-1290" t="-2041" b="-11224"/>
                </a:stretch>
              </a:blipFill>
              <a:ln>
                <a:solidFill>
                  <a:schemeClr val="tx1">
                    <a:lumMod val="95000"/>
                    <a:lumOff val="5000"/>
                  </a:schemeClr>
                </a:solidFill>
              </a:ln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字方塊 6"/>
          <p:cNvSpPr txBox="1"/>
          <p:nvPr/>
        </p:nvSpPr>
        <p:spPr>
          <a:xfrm>
            <a:off x="323528" y="5982379"/>
            <a:ext cx="84969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 smtClean="0">
                <a:latin typeface="Century Schoolbook" pitchFamily="18" charset="0"/>
              </a:rPr>
              <a:t>[1] </a:t>
            </a:r>
            <a:r>
              <a:rPr lang="en-US" altLang="zh-TW" sz="1200" dirty="0"/>
              <a:t>Richardson, William Hadley. "Bayesian-based iterative method of image restoration." </a:t>
            </a:r>
            <a:r>
              <a:rPr lang="en-US" altLang="zh-TW" sz="1200" i="1" dirty="0"/>
              <a:t>JOSA</a:t>
            </a:r>
            <a:r>
              <a:rPr lang="en-US" altLang="zh-TW" sz="1200" dirty="0"/>
              <a:t> 62.1 (1972): 55-59</a:t>
            </a:r>
            <a:r>
              <a:rPr lang="en-US" altLang="zh-TW" sz="1200" dirty="0" smtClean="0"/>
              <a:t>.</a:t>
            </a:r>
          </a:p>
          <a:p>
            <a:r>
              <a:rPr lang="en-US" altLang="zh-TW" sz="1200" dirty="0" smtClean="0">
                <a:latin typeface="Century Schoolbook" pitchFamily="18" charset="0"/>
              </a:rPr>
              <a:t>[2] </a:t>
            </a:r>
            <a:r>
              <a:rPr lang="en-US" altLang="zh-TW" sz="1200" dirty="0"/>
              <a:t>Lucy, L. B. "An iterative technique for the rectification of observed </a:t>
            </a:r>
            <a:r>
              <a:rPr lang="en-US" altLang="zh-TW" sz="1200" dirty="0" err="1"/>
              <a:t>distributions."</a:t>
            </a:r>
            <a:r>
              <a:rPr lang="en-US" altLang="zh-TW" sz="1200" i="1" dirty="0" err="1"/>
              <a:t>The</a:t>
            </a:r>
            <a:r>
              <a:rPr lang="en-US" altLang="zh-TW" sz="1200" i="1" dirty="0"/>
              <a:t> astronomical journal</a:t>
            </a:r>
            <a:r>
              <a:rPr lang="en-US" altLang="zh-TW" sz="1200" dirty="0"/>
              <a:t> 79 (1974): 745</a:t>
            </a:r>
            <a:r>
              <a:rPr lang="en-US" altLang="zh-TW" sz="1200" dirty="0" smtClean="0"/>
              <a:t>.</a:t>
            </a:r>
          </a:p>
          <a:p>
            <a:r>
              <a:rPr lang="en-US" altLang="zh-TW" sz="1200" dirty="0" smtClean="0">
                <a:latin typeface="Century Schoolbook" pitchFamily="18" charset="0"/>
              </a:rPr>
              <a:t>[3] </a:t>
            </a:r>
            <a:r>
              <a:rPr lang="en-US" altLang="zh-TW" sz="1200" dirty="0"/>
              <a:t>Wiener, Norbert. </a:t>
            </a:r>
            <a:r>
              <a:rPr lang="en-US" altLang="zh-TW" sz="1200" i="1" dirty="0"/>
              <a:t>Extrapolation, interpolation, and smoothing of stationary time series: with engineering applications</a:t>
            </a:r>
            <a:r>
              <a:rPr lang="en-US" altLang="zh-TW" sz="1200" dirty="0"/>
              <a:t>. Technology </a:t>
            </a:r>
          </a:p>
          <a:p>
            <a:r>
              <a:rPr lang="en-US" altLang="zh-TW" sz="1200" dirty="0"/>
              <a:t>      Press of the Massachusetts Institute of Technology, 1950</a:t>
            </a:r>
            <a:r>
              <a:rPr lang="en-US" altLang="zh-TW" sz="1200" dirty="0" smtClean="0"/>
              <a:t>.</a:t>
            </a:r>
            <a:endParaRPr lang="en-US" altLang="zh-TW" sz="1200" dirty="0"/>
          </a:p>
        </p:txBody>
      </p:sp>
    </p:spTree>
    <p:extLst>
      <p:ext uri="{BB962C8B-B14F-4D97-AF65-F5344CB8AC3E}">
        <p14:creationId xmlns:p14="http://schemas.microsoft.com/office/powerpoint/2010/main" val="3042061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1. Introduction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29600" cy="4781128"/>
              </a:xfrm>
            </p:spPr>
            <p:txBody>
              <a:bodyPr>
                <a:normAutofit/>
              </a:bodyPr>
              <a:lstStyle/>
              <a:p>
                <a:r>
                  <a:rPr lang="en-US" altLang="zh-TW" sz="2800" dirty="0" smtClean="0"/>
                  <a:t>Recent framework: Maximum-a-Posteriori (MAP) </a:t>
                </a:r>
              </a:p>
              <a:p>
                <a:endParaRPr lang="en-US" altLang="zh-TW" sz="16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altLang="zh-TW" sz="2400" b="0" i="1" smtClean="0">
                              <a:latin typeface="Cambria Math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altLang="zh-TW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  <m:r>
                            <a:rPr lang="en-US" altLang="zh-TW" sz="2400" b="0" i="1" smtClean="0">
                              <a:latin typeface="Cambria Math"/>
                            </a:rPr>
                            <m:t>, </m:t>
                          </m:r>
                          <m:sSup>
                            <m:sSupPr>
                              <m:ctrlPr>
                                <a:rPr lang="en-US" altLang="zh-TW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𝐾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</m:e>
                      </m:d>
                      <m:r>
                        <a:rPr lang="en-US" altLang="zh-TW" sz="2400" b="0" i="1" smtClean="0">
                          <a:latin typeface="Cambria Math"/>
                        </a:rPr>
                        <m:t>=</m:t>
                      </m:r>
                      <m:r>
                        <a:rPr lang="en-US" altLang="zh-TW" sz="2400" b="0" i="1" smtClean="0">
                          <a:latin typeface="Cambria Math"/>
                        </a:rPr>
                        <m:t>𝑎𝑟𝑔</m:t>
                      </m:r>
                      <m:func>
                        <m:funcPr>
                          <m:ctrlPr>
                            <a:rPr lang="en-US" altLang="zh-TW" sz="2400" b="0" i="1" smtClean="0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TW" sz="2400" b="0" i="1" smtClean="0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400" b="0" i="0" smtClean="0">
                                  <a:latin typeface="Cambria Math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𝐿</m:t>
                              </m:r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, </m:t>
                              </m:r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𝐾</m:t>
                              </m:r>
                            </m:lim>
                          </m:limLow>
                        </m:fName>
                        <m:e>
                          <m:sSubSup>
                            <m:sSubSupPr>
                              <m:ctrlPr>
                                <a:rPr lang="en-US" altLang="zh-TW" sz="24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 </m:t>
                              </m:r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altLang="zh-TW" sz="2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/>
                                    </a:rPr>
                                    <m:t>𝐵</m:t>
                                  </m:r>
                                  <m:r>
                                    <a:rPr lang="en-US" altLang="zh-TW" sz="2400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altLang="zh-TW" sz="2400" i="1">
                                      <a:latin typeface="Cambria Math"/>
                                    </a:rPr>
                                    <m:t>𝐿</m:t>
                                  </m:r>
                                  <m:r>
                                    <a:rPr lang="en-US" altLang="zh-TW" sz="2400" i="1">
                                      <a:latin typeface="Cambria Math"/>
                                    </a:rPr>
                                    <m:t>⊗</m:t>
                                  </m:r>
                                  <m:r>
                                    <a:rPr lang="en-US" altLang="zh-TW" sz="2400" i="1">
                                      <a:latin typeface="Cambria Math"/>
                                    </a:rPr>
                                    <m:t>𝐾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altLang="zh-TW" sz="2400">
                                  <a:latin typeface="Cambria Math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altLang="zh-TW" sz="240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zh-TW" sz="2400">
                              <a:latin typeface="Cambria Math"/>
                            </a:rPr>
                            <m:t>+ 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altLang="zh-TW" sz="2400" i="1">
                                  <a:latin typeface="Cambria Math"/>
                                  <a:ea typeface="Cambria Math"/>
                                </a:rPr>
                                <m:t>ρ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/>
                                  <a:ea typeface="Cambria Math"/>
                                </a:rPr>
                                <m:t>𝐿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24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/>
                                  <a:ea typeface="Cambria Math"/>
                                </a:rPr>
                                <m:t>𝐿</m:t>
                              </m:r>
                            </m:e>
                          </m:d>
                          <m:r>
                            <a:rPr lang="en-US" altLang="zh-TW" sz="2400" i="1">
                              <a:latin typeface="Cambria Math"/>
                              <a:ea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altLang="zh-TW" sz="24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altLang="zh-TW" sz="2400" i="1">
                                  <a:latin typeface="Cambria Math"/>
                                  <a:ea typeface="Cambria Math"/>
                                </a:rPr>
                                <m:t>ρ</m:t>
                              </m:r>
                            </m:e>
                            <m:sub>
                              <m:r>
                                <a:rPr lang="en-US" altLang="zh-TW" sz="2400" b="0" i="1" smtClean="0">
                                  <a:latin typeface="Cambria Math"/>
                                  <a:ea typeface="Cambria Math"/>
                                </a:rPr>
                                <m:t>𝐾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24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/>
                                  <a:ea typeface="Cambria Math"/>
                                </a:rPr>
                                <m:t>𝐾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altLang="zh-TW" sz="2400" b="0" dirty="0" smtClean="0"/>
              </a:p>
              <a:p>
                <a:pPr lvl="1"/>
                <a:endParaRPr lang="en-US" altLang="zh-TW" sz="1200" b="0" i="1" dirty="0" smtClean="0">
                  <a:latin typeface="Cambria Math"/>
                  <a:ea typeface="Cambria Math"/>
                </a:endParaRP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TW" sz="2400" i="1">
                            <a:latin typeface="Cambria Math"/>
                            <a:ea typeface="Cambria Math"/>
                          </a:rPr>
                          <m:t>ρ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/>
                            <a:ea typeface="Cambria Math"/>
                          </a:rPr>
                          <m:t>𝐿</m:t>
                        </m:r>
                      </m:sub>
                    </m:sSub>
                    <m:d>
                      <m:dPr>
                        <m:ctrlPr>
                          <a:rPr lang="en-US" altLang="zh-TW" sz="24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altLang="zh-TW" sz="2400" i="1">
                            <a:latin typeface="Cambria Math"/>
                            <a:ea typeface="Cambria Math"/>
                          </a:rPr>
                          <m:t>𝐿</m:t>
                        </m:r>
                      </m:e>
                    </m:d>
                  </m:oMath>
                </a14:m>
                <a:r>
                  <a:rPr lang="en-US" altLang="zh-TW" sz="2400" dirty="0" smtClean="0"/>
                  <a:t>  : prior of latent image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altLang="zh-TW" sz="2400" i="1">
                            <a:latin typeface="Cambria Math"/>
                            <a:ea typeface="Cambria Math"/>
                          </a:rPr>
                          <m:t>ρ</m:t>
                        </m:r>
                      </m:e>
                      <m:sub>
                        <m:r>
                          <a:rPr lang="en-US" altLang="zh-TW" sz="2400" b="0" i="1" smtClean="0">
                            <a:latin typeface="Cambria Math"/>
                            <a:ea typeface="Cambria Math"/>
                          </a:rPr>
                          <m:t>𝐾</m:t>
                        </m:r>
                      </m:sub>
                    </m:sSub>
                    <m:d>
                      <m:dPr>
                        <m:ctrlPr>
                          <a:rPr lang="en-US" altLang="zh-TW" sz="2400" i="1">
                            <a:latin typeface="Cambria Math"/>
                            <a:ea typeface="Cambria Math"/>
                          </a:rPr>
                        </m:ctrlPr>
                      </m:dPr>
                      <m:e>
                        <m:r>
                          <a:rPr lang="en-US" altLang="zh-TW" sz="2400" b="0" i="1" smtClean="0">
                            <a:latin typeface="Cambria Math"/>
                            <a:ea typeface="Cambria Math"/>
                          </a:rPr>
                          <m:t>𝐾</m:t>
                        </m:r>
                      </m:e>
                    </m:d>
                  </m:oMath>
                </a14:m>
                <a:r>
                  <a:rPr lang="en-US" altLang="zh-TW" sz="2400" dirty="0"/>
                  <a:t> </a:t>
                </a:r>
                <a:r>
                  <a:rPr lang="en-US" altLang="zh-TW" sz="2400" dirty="0" smtClean="0"/>
                  <a:t>: prior of kernel</a:t>
                </a:r>
              </a:p>
              <a:p>
                <a:pPr marL="457200" lvl="1" indent="0">
                  <a:buNone/>
                </a:pPr>
                <a:endParaRPr lang="en-US" altLang="zh-TW" sz="1200" dirty="0"/>
              </a:p>
              <a:p>
                <a:r>
                  <a:rPr lang="en-US" altLang="zh-TW" sz="2800" dirty="0" smtClean="0"/>
                  <a:t>Non-linear problem, iterative optimization :</a:t>
                </a:r>
              </a:p>
              <a:p>
                <a:pPr marL="0" indent="0">
                  <a:buNone/>
                </a:pPr>
                <a:endParaRPr lang="en-US" altLang="zh-TW" sz="12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/>
                            </a:rPr>
                            <m:t>𝐿</m:t>
                          </m:r>
                        </m:e>
                        <m:sup>
                          <m:r>
                            <a:rPr lang="en-US" altLang="zh-TW" sz="2400" i="1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n-US" altLang="zh-TW" sz="2400" i="1">
                          <a:latin typeface="Cambria Math"/>
                        </a:rPr>
                        <m:t>=</m:t>
                      </m:r>
                      <m:r>
                        <a:rPr lang="en-US" altLang="zh-TW" sz="2400" i="1">
                          <a:latin typeface="Cambria Math"/>
                        </a:rPr>
                        <m:t>𝑎𝑟𝑔</m:t>
                      </m:r>
                      <m:func>
                        <m:funcPr>
                          <m:ctrlPr>
                            <a:rPr lang="en-US" altLang="zh-TW" sz="2400" i="1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TW" sz="2400" i="1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400">
                                  <a:latin typeface="Cambria Math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altLang="zh-TW" sz="2400" i="1">
                                  <a:latin typeface="Cambria Math"/>
                                </a:rPr>
                                <m:t>𝐿</m:t>
                              </m:r>
                            </m:lim>
                          </m:limLow>
                        </m:fName>
                        <m:e>
                          <m:sSubSup>
                            <m:sSubSupPr>
                              <m:ctrlPr>
                                <a:rPr lang="en-US" altLang="zh-TW" sz="24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altLang="zh-TW" sz="2400" i="1">
                                  <a:latin typeface="Cambria Math"/>
                                </a:rPr>
                                <m:t> </m:t>
                              </m:r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altLang="zh-TW" sz="2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/>
                                    </a:rPr>
                                    <m:t>𝐵</m:t>
                                  </m:r>
                                  <m:r>
                                    <a:rPr lang="en-US" altLang="zh-TW" sz="2400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altLang="zh-TW" sz="2400" i="1">
                                      <a:latin typeface="Cambria Math"/>
                                    </a:rPr>
                                    <m:t>𝐿</m:t>
                                  </m:r>
                                  <m:r>
                                    <a:rPr lang="en-US" altLang="zh-TW" sz="2400" i="1">
                                      <a:latin typeface="Cambria Math"/>
                                    </a:rPr>
                                    <m:t>⊗</m:t>
                                  </m:r>
                                  <m:r>
                                    <a:rPr lang="en-US" altLang="zh-TW" sz="2400" i="1">
                                      <a:latin typeface="Cambria Math"/>
                                    </a:rPr>
                                    <m:t>𝐾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altLang="zh-TW" sz="2400">
                                  <a:latin typeface="Cambria Math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altLang="zh-TW" sz="240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zh-TW" sz="2400">
                              <a:latin typeface="Cambria Math"/>
                            </a:rPr>
                            <m:t>+ 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altLang="zh-TW" sz="2400" i="1">
                                  <a:latin typeface="Cambria Math"/>
                                  <a:ea typeface="Cambria Math"/>
                                </a:rPr>
                                <m:t>ρ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/>
                                  <a:ea typeface="Cambria Math"/>
                                </a:rPr>
                                <m:t>𝐿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24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/>
                                  <a:ea typeface="Cambria Math"/>
                                </a:rPr>
                                <m:t>𝐿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altLang="zh-TW" sz="2400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altLang="zh-TW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altLang="zh-TW" sz="2400" i="1">
                              <a:latin typeface="Cambria Math"/>
                            </a:rPr>
                            <m:t>𝐾</m:t>
                          </m:r>
                        </m:e>
                        <m:sup>
                          <m:r>
                            <a:rPr lang="en-US" altLang="zh-TW" sz="2400" i="1">
                              <a:latin typeface="Cambria Math"/>
                            </a:rPr>
                            <m:t>∗</m:t>
                          </m:r>
                        </m:sup>
                      </m:sSup>
                      <m:r>
                        <a:rPr lang="en-US" altLang="zh-TW" sz="2400" i="1">
                          <a:latin typeface="Cambria Math"/>
                        </a:rPr>
                        <m:t>=</m:t>
                      </m:r>
                      <m:r>
                        <a:rPr lang="en-US" altLang="zh-TW" sz="2400" i="1">
                          <a:latin typeface="Cambria Math"/>
                        </a:rPr>
                        <m:t>𝑎𝑟𝑔</m:t>
                      </m:r>
                      <m:func>
                        <m:funcPr>
                          <m:ctrlPr>
                            <a:rPr lang="en-US" altLang="zh-TW" sz="2400" i="1">
                              <a:latin typeface="Cambria Math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en-US" altLang="zh-TW" sz="2400" i="1">
                                  <a:latin typeface="Cambria Math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en-US" altLang="zh-TW" sz="2400">
                                  <a:latin typeface="Cambria Math"/>
                                </a:rPr>
                                <m:t>min</m:t>
                              </m:r>
                            </m:e>
                            <m:lim>
                              <m:r>
                                <a:rPr lang="en-US" altLang="zh-TW" sz="2400" i="1">
                                  <a:latin typeface="Cambria Math"/>
                                </a:rPr>
                                <m:t>𝐾</m:t>
                              </m:r>
                            </m:lim>
                          </m:limLow>
                        </m:fName>
                        <m:e>
                          <m:sSubSup>
                            <m:sSubSupPr>
                              <m:ctrlPr>
                                <a:rPr lang="en-US" altLang="zh-TW" sz="2400" i="1">
                                  <a:latin typeface="Cambria Math"/>
                                </a:rPr>
                              </m:ctrlPr>
                            </m:sSubSupPr>
                            <m:e>
                              <m:r>
                                <a:rPr lang="en-US" altLang="zh-TW" sz="2400" i="1">
                                  <a:latin typeface="Cambria Math"/>
                                </a:rPr>
                                <m:t> </m:t>
                              </m:r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altLang="zh-TW" sz="24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en-US" altLang="zh-TW" sz="2400" i="1">
                                      <a:latin typeface="Cambria Math"/>
                                    </a:rPr>
                                    <m:t>𝐵</m:t>
                                  </m:r>
                                  <m:r>
                                    <a:rPr lang="en-US" altLang="zh-TW" sz="2400" i="1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altLang="zh-TW" sz="2400" i="1">
                                      <a:latin typeface="Cambria Math"/>
                                    </a:rPr>
                                    <m:t>𝐿</m:t>
                                  </m:r>
                                  <m:r>
                                    <a:rPr lang="en-US" altLang="zh-TW" sz="2400" i="1">
                                      <a:latin typeface="Cambria Math"/>
                                    </a:rPr>
                                    <m:t>⊗</m:t>
                                  </m:r>
                                  <m:r>
                                    <a:rPr lang="en-US" altLang="zh-TW" sz="2400" i="1">
                                      <a:latin typeface="Cambria Math"/>
                                    </a:rPr>
                                    <m:t>𝐾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altLang="zh-TW" sz="2400">
                                  <a:latin typeface="Cambria Math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altLang="zh-TW" sz="240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zh-TW" sz="2400">
                              <a:latin typeface="Cambria Math"/>
                            </a:rPr>
                            <m:t>+ </m:t>
                          </m:r>
                          <m:sSub>
                            <m:sSubPr>
                              <m:ctrlPr>
                                <a:rPr lang="en-US" altLang="zh-TW" sz="24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altLang="zh-TW" sz="2400" i="1">
                                  <a:latin typeface="Cambria Math"/>
                                  <a:ea typeface="Cambria Math"/>
                                </a:rPr>
                                <m:t>ρ</m:t>
                              </m:r>
                            </m:e>
                            <m:sub>
                              <m:r>
                                <a:rPr lang="en-US" altLang="zh-TW" sz="2400" i="1">
                                  <a:latin typeface="Cambria Math"/>
                                  <a:ea typeface="Cambria Math"/>
                                </a:rPr>
                                <m:t>𝐾</m:t>
                              </m:r>
                            </m:sub>
                          </m:sSub>
                          <m:d>
                            <m:dPr>
                              <m:ctrlPr>
                                <a:rPr lang="en-US" altLang="zh-TW" sz="24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sz="2400" i="1">
                                  <a:latin typeface="Cambria Math"/>
                                  <a:ea typeface="Cambria Math"/>
                                </a:rPr>
                                <m:t>𝐾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altLang="zh-TW" sz="2400" dirty="0" smtClean="0"/>
              </a:p>
              <a:p>
                <a:endParaRPr lang="en-US" altLang="zh-TW" dirty="0" smtClean="0"/>
              </a:p>
              <a:p>
                <a:endParaRPr lang="en-US" altLang="zh-TW" sz="12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29600" cy="4781128"/>
              </a:xfrm>
              <a:blipFill rotWithShape="1">
                <a:blip r:embed="rId2"/>
                <a:stretch>
                  <a:fillRect l="-1259" t="-127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6771-C208-4329-822A-B7A43909FFC2}" type="slidenum">
              <a:rPr lang="zh-TW" altLang="en-US" smtClean="0"/>
              <a:pPr/>
              <a:t>6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961583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2. Related work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fr-FR" altLang="zh-TW" sz="2800" dirty="0" smtClean="0"/>
                  <a:t>Fergus et al. Siggraph 2006 </a:t>
                </a:r>
                <a:r>
                  <a:rPr lang="fr-FR" altLang="zh-TW" sz="1600" dirty="0" smtClean="0"/>
                  <a:t>[4]</a:t>
                </a:r>
              </a:p>
              <a:p>
                <a:pPr lvl="1"/>
                <a:r>
                  <a:rPr lang="en-US" altLang="zh-TW" sz="2400" dirty="0" smtClean="0">
                    <a:latin typeface="Century Schoolbook" pitchFamily="18" charset="0"/>
                  </a:rPr>
                  <a:t>Heavy tails distribution of nature image gradient</a:t>
                </a:r>
                <a:endParaRPr lang="en-US" altLang="zh-TW" sz="2400" dirty="0">
                  <a:latin typeface="Century Schoolbook" pitchFamily="18" charset="0"/>
                </a:endParaRPr>
              </a:p>
              <a:p>
                <a:pPr lvl="1"/>
                <a:endParaRPr lang="fr-FR" altLang="zh-TW" sz="2400" dirty="0" smtClean="0"/>
              </a:p>
              <a:p>
                <a:pPr lvl="1"/>
                <a:endParaRPr lang="fr-FR" altLang="zh-TW" sz="2400" dirty="0"/>
              </a:p>
              <a:p>
                <a:pPr lvl="1"/>
                <a:endParaRPr lang="fr-FR" altLang="zh-TW" sz="2400" dirty="0" smtClean="0"/>
              </a:p>
              <a:p>
                <a:pPr lvl="1"/>
                <a:endParaRPr lang="fr-FR" altLang="zh-TW" sz="2400" dirty="0"/>
              </a:p>
              <a:p>
                <a:pPr lvl="1"/>
                <a:endParaRPr lang="fr-FR" altLang="zh-TW" sz="2400" dirty="0" smtClean="0"/>
              </a:p>
              <a:p>
                <a:pPr lvl="1"/>
                <a:r>
                  <a:rPr lang="fr-FR" altLang="zh-TW" sz="2400" dirty="0" smtClean="0"/>
                  <a:t>Assume kernel prior as Gamma distribution </a:t>
                </a:r>
                <a:endParaRPr lang="en-US" altLang="zh-TW" sz="2400" b="0" i="1" dirty="0" smtClean="0">
                  <a:latin typeface="Cambria Math"/>
                </a:endParaRP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400" b="0" i="1" smtClean="0">
                          <a:latin typeface="Cambria Math"/>
                        </a:rPr>
                        <m:t>𝑃</m:t>
                      </m:r>
                      <m:d>
                        <m:dPr>
                          <m:ctrlPr>
                            <a:rPr lang="en-US" altLang="zh-TW" sz="24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altLang="zh-TW" sz="2400" b="0" i="1" smtClean="0">
                              <a:latin typeface="Cambria Math"/>
                            </a:rPr>
                            <m:t>𝑥</m:t>
                          </m:r>
                        </m:e>
                        <m:e>
                          <m:r>
                            <a:rPr lang="en-US" altLang="zh-TW" sz="2400" b="0" i="1" smtClean="0">
                              <a:latin typeface="Cambria Math"/>
                            </a:rPr>
                            <m:t>𝑎</m:t>
                          </m:r>
                          <m:r>
                            <a:rPr lang="en-US" altLang="zh-TW" sz="2400" b="0" i="1" smtClean="0">
                              <a:latin typeface="Cambria Math"/>
                            </a:rPr>
                            <m:t>, </m:t>
                          </m:r>
                          <m:r>
                            <a:rPr lang="en-US" altLang="zh-TW" sz="2400" b="0" i="1" smtClean="0">
                              <a:latin typeface="Cambria Math"/>
                            </a:rPr>
                            <m:t>𝑏</m:t>
                          </m:r>
                        </m:e>
                      </m:d>
                      <m:r>
                        <a:rPr lang="en-US" altLang="zh-TW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zh-TW" sz="2400" b="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altLang="zh-TW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𝑎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altLang="zh-TW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/</m:t>
                              </m:r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𝑏</m:t>
                              </m:r>
                            </m:sup>
                          </m:sSup>
                        </m:num>
                        <m:den>
                          <m:r>
                            <a:rPr lang="en-US" altLang="zh-TW" sz="2400" b="0" i="1" smtClean="0">
                              <a:latin typeface="Cambria Math"/>
                            </a:rPr>
                            <m:t>𝑎</m:t>
                          </m:r>
                          <m:r>
                            <a:rPr lang="en-US" altLang="zh-TW" sz="2400" b="0" i="1" smtClean="0">
                              <a:latin typeface="Cambria Math"/>
                            </a:rPr>
                            <m:t>!</m:t>
                          </m:r>
                          <m:sSup>
                            <m:sSupPr>
                              <m:ctrlPr>
                                <a:rPr lang="en-US" altLang="zh-TW" sz="24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𝑏</m:t>
                              </m:r>
                            </m:e>
                            <m:sup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US" altLang="zh-TW" sz="2400" b="0" i="1" smtClean="0">
                                  <a:latin typeface="Cambria Math"/>
                                </a:rPr>
                                <m:t>+1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fr-FR" altLang="zh-TW" sz="24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127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6771-C208-4329-822A-B7A43909FFC2}" type="slidenum">
              <a:rPr lang="zh-TW" altLang="en-US" smtClean="0"/>
              <a:pPr/>
              <a:t>7</a:t>
            </a:fld>
            <a:endParaRPr lang="zh-TW" altLang="en-US" dirty="0"/>
          </a:p>
        </p:txBody>
      </p:sp>
      <p:pic>
        <p:nvPicPr>
          <p:cNvPr id="3074" name="Picture 2" descr="H:\Dropbox\phoenix104104\DISP\oral_2013_04_25\image\fergus_prior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4745"/>
          <a:stretch/>
        </p:blipFill>
        <p:spPr bwMode="auto">
          <a:xfrm>
            <a:off x="1547664" y="2629045"/>
            <a:ext cx="2736304" cy="18033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:\Dropbox\phoenix104104\DISP\oral_2013_04_25\image\fergus_prior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73" t="55717" r="15321"/>
          <a:stretch/>
        </p:blipFill>
        <p:spPr bwMode="auto">
          <a:xfrm>
            <a:off x="4932040" y="2629045"/>
            <a:ext cx="2543852" cy="2066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H:\Dropbox\phoenix104104\DISP\oral_2013_04_25\image\fergus_kernel_prior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5223419"/>
            <a:ext cx="2121019" cy="1119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文字方塊 7"/>
          <p:cNvSpPr txBox="1"/>
          <p:nvPr/>
        </p:nvSpPr>
        <p:spPr>
          <a:xfrm>
            <a:off x="330221" y="6392361"/>
            <a:ext cx="84969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 smtClean="0">
                <a:latin typeface="Century Schoolbook" pitchFamily="18" charset="0"/>
              </a:rPr>
              <a:t>[4] </a:t>
            </a:r>
            <a:r>
              <a:rPr lang="en-US" altLang="zh-TW" sz="1200" dirty="0">
                <a:latin typeface="Century Schoolbook" pitchFamily="18" charset="0"/>
              </a:rPr>
              <a:t>R. Fergus et al, “Removing camera shake from a single photograph,” </a:t>
            </a:r>
            <a:r>
              <a:rPr lang="en-US" altLang="zh-TW" sz="1200" dirty="0" err="1">
                <a:latin typeface="Century Schoolbook" pitchFamily="18" charset="0"/>
              </a:rPr>
              <a:t>Siggraph</a:t>
            </a:r>
            <a:r>
              <a:rPr lang="en-US" altLang="zh-TW" sz="1200" dirty="0">
                <a:latin typeface="Century Schoolbook" pitchFamily="18" charset="0"/>
              </a:rPr>
              <a:t> 2006</a:t>
            </a:r>
          </a:p>
        </p:txBody>
      </p:sp>
    </p:spTree>
    <p:extLst>
      <p:ext uri="{BB962C8B-B14F-4D97-AF65-F5344CB8AC3E}">
        <p14:creationId xmlns:p14="http://schemas.microsoft.com/office/powerpoint/2010/main" val="62530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2. Related work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0"/>
                <a:ext cx="8219256" cy="4781128"/>
              </a:xfrm>
            </p:spPr>
            <p:txBody>
              <a:bodyPr/>
              <a:lstStyle/>
              <a:p>
                <a:r>
                  <a:rPr lang="en-US" altLang="zh-TW" dirty="0" smtClean="0"/>
                  <a:t>Prior (regularization) :</a:t>
                </a:r>
              </a:p>
              <a:p>
                <a:pPr lvl="1"/>
                <a:r>
                  <a:rPr lang="en-US" altLang="zh-TW" sz="2200" dirty="0"/>
                  <a:t>Gaussian </a:t>
                </a:r>
                <a:r>
                  <a:rPr lang="en-US" altLang="zh-TW" sz="2200" dirty="0" smtClean="0"/>
                  <a:t>prior (L2 regularization) </a:t>
                </a:r>
                <a:r>
                  <a:rPr lang="en-US" altLang="zh-TW" sz="1600" dirty="0" smtClean="0"/>
                  <a:t>[5]</a:t>
                </a:r>
                <a:r>
                  <a:rPr lang="en-US" altLang="zh-TW" sz="2200" dirty="0" smtClean="0"/>
                  <a:t>: 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2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altLang="zh-TW" sz="2200" i="1">
                              <a:latin typeface="Cambria Math"/>
                            </a:rPr>
                            <m:t>𝐸</m:t>
                          </m:r>
                          <m:r>
                            <a:rPr lang="en-US" altLang="zh-TW" sz="2200" i="1">
                              <a:latin typeface="Cambria Math"/>
                            </a:rPr>
                            <m:t>(</m:t>
                          </m:r>
                          <m:r>
                            <a:rPr lang="en-US" altLang="zh-TW" sz="2200" i="1">
                              <a:latin typeface="Cambria Math"/>
                            </a:rPr>
                            <m:t>𝐿</m:t>
                          </m:r>
                          <m:r>
                            <a:rPr lang="en-US" altLang="zh-TW" sz="2200" i="1">
                              <a:latin typeface="Cambria Math"/>
                            </a:rPr>
                            <m:t>)=</m:t>
                          </m:r>
                          <m:d>
                            <m:dPr>
                              <m:begChr m:val="‖"/>
                              <m:endChr m:val="‖"/>
                              <m:ctrlPr>
                                <a:rPr lang="en-US" altLang="zh-TW" sz="22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sz="2200" i="1">
                                  <a:latin typeface="Cambria Math"/>
                                </a:rPr>
                                <m:t>𝐵</m:t>
                              </m:r>
                              <m:r>
                                <a:rPr lang="en-US" altLang="zh-TW" sz="22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zh-TW" sz="2200" i="1">
                                  <a:latin typeface="Cambria Math"/>
                                </a:rPr>
                                <m:t>𝐿</m:t>
                              </m:r>
                              <m:r>
                                <a:rPr lang="en-US" altLang="zh-TW" sz="2200" i="1">
                                  <a:latin typeface="Cambria Math"/>
                                </a:rPr>
                                <m:t>⊗</m:t>
                              </m:r>
                              <m:r>
                                <a:rPr lang="en-US" altLang="zh-TW" sz="2200" i="1">
                                  <a:latin typeface="Cambria Math"/>
                                </a:rPr>
                                <m:t>𝐾</m:t>
                              </m:r>
                            </m:e>
                          </m:d>
                        </m:e>
                        <m:sub>
                          <m:r>
                            <a:rPr lang="en-US" altLang="zh-TW" sz="2200"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altLang="zh-TW" sz="2200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US" altLang="zh-TW" sz="2200">
                          <a:latin typeface="Cambria Math"/>
                        </a:rPr>
                        <m:t>+</m:t>
                      </m:r>
                      <m:r>
                        <a:rPr lang="en-US" altLang="zh-TW" sz="2200" b="0" i="1" smtClean="0">
                          <a:latin typeface="Cambria Math"/>
                        </a:rPr>
                        <m:t>𝜆</m:t>
                      </m:r>
                      <m:sSubSup>
                        <m:sSubSupPr>
                          <m:ctrlPr>
                            <a:rPr lang="en-US" altLang="zh-TW" sz="22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altLang="zh-TW" sz="2200" b="0" i="1" smtClean="0">
                              <a:latin typeface="Cambria Math"/>
                            </a:rPr>
                            <m:t> </m:t>
                          </m:r>
                          <m:d>
                            <m:dPr>
                              <m:begChr m:val="‖"/>
                              <m:endChr m:val="‖"/>
                              <m:ctrlPr>
                                <a:rPr lang="en-US" altLang="zh-TW" sz="22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sz="2200" i="1">
                                  <a:latin typeface="Cambria Math"/>
                                  <a:ea typeface="Cambria Math"/>
                                </a:rPr>
                                <m:t>𝛻</m:t>
                              </m:r>
                              <m:r>
                                <a:rPr lang="en-US" altLang="zh-TW" sz="2200" i="1">
                                  <a:latin typeface="Cambria Math"/>
                                  <a:ea typeface="Cambria Math"/>
                                </a:rPr>
                                <m:t>𝐿</m:t>
                              </m:r>
                            </m:e>
                          </m:d>
                        </m:e>
                        <m:sub>
                          <m:r>
                            <a:rPr lang="en-US" altLang="zh-TW" sz="2200" i="1"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altLang="zh-TW" sz="2200" i="1">
                              <a:latin typeface="Cambria Math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en-US" altLang="zh-TW" sz="2200" dirty="0" smtClean="0"/>
              </a:p>
              <a:p>
                <a:pPr marL="457200" lvl="1" indent="0">
                  <a:buNone/>
                </a:pPr>
                <a:endParaRPr lang="en-US" altLang="zh-TW" sz="2000" dirty="0"/>
              </a:p>
              <a:p>
                <a:pPr lvl="1"/>
                <a:r>
                  <a:rPr lang="en-US" altLang="zh-TW" sz="2200" dirty="0"/>
                  <a:t>TV-L1 prior </a:t>
                </a:r>
                <a:r>
                  <a:rPr lang="en-US" altLang="zh-TW" sz="1600" dirty="0" smtClean="0"/>
                  <a:t>[6]</a:t>
                </a:r>
                <a:r>
                  <a:rPr lang="en-US" altLang="zh-TW" sz="2200" dirty="0" smtClean="0"/>
                  <a:t>:</a:t>
                </a:r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2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altLang="zh-TW" sz="2200" i="1">
                              <a:latin typeface="Cambria Math"/>
                            </a:rPr>
                            <m:t>𝐸</m:t>
                          </m:r>
                          <m:r>
                            <a:rPr lang="en-US" altLang="zh-TW" sz="2200" i="1">
                              <a:latin typeface="Cambria Math"/>
                            </a:rPr>
                            <m:t>(</m:t>
                          </m:r>
                          <m:r>
                            <a:rPr lang="en-US" altLang="zh-TW" sz="2200" i="1">
                              <a:latin typeface="Cambria Math"/>
                            </a:rPr>
                            <m:t>𝐿</m:t>
                          </m:r>
                          <m:r>
                            <a:rPr lang="en-US" altLang="zh-TW" sz="2200" i="1">
                              <a:latin typeface="Cambria Math"/>
                            </a:rPr>
                            <m:t>)=</m:t>
                          </m:r>
                          <m:d>
                            <m:dPr>
                              <m:begChr m:val="‖"/>
                              <m:endChr m:val="‖"/>
                              <m:ctrlPr>
                                <a:rPr lang="en-US" altLang="zh-TW" sz="22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sz="2200" i="1">
                                  <a:latin typeface="Cambria Math"/>
                                </a:rPr>
                                <m:t>𝐵</m:t>
                              </m:r>
                              <m:r>
                                <a:rPr lang="en-US" altLang="zh-TW" sz="22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zh-TW" sz="2200" i="1">
                                  <a:latin typeface="Cambria Math"/>
                                </a:rPr>
                                <m:t>𝐿</m:t>
                              </m:r>
                              <m:r>
                                <a:rPr lang="en-US" altLang="zh-TW" sz="2200" i="1">
                                  <a:latin typeface="Cambria Math"/>
                                </a:rPr>
                                <m:t>⊗</m:t>
                              </m:r>
                              <m:r>
                                <a:rPr lang="en-US" altLang="zh-TW" sz="2200" i="1">
                                  <a:latin typeface="Cambria Math"/>
                                </a:rPr>
                                <m:t>𝐾</m:t>
                              </m:r>
                            </m:e>
                          </m:d>
                        </m:e>
                        <m:sub>
                          <m:r>
                            <a:rPr lang="en-US" altLang="zh-TW" sz="2200"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altLang="zh-TW" sz="2200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US" altLang="zh-TW" sz="2200">
                          <a:latin typeface="Cambria Math"/>
                        </a:rPr>
                        <m:t>+</m:t>
                      </m:r>
                      <m:r>
                        <a:rPr lang="en-US" altLang="zh-TW" sz="2200" i="1">
                          <a:latin typeface="Cambria Math"/>
                        </a:rPr>
                        <m:t>𝜆</m:t>
                      </m:r>
                      <m:sSubSup>
                        <m:sSubSupPr>
                          <m:ctrlPr>
                            <a:rPr lang="en-US" altLang="zh-TW" sz="2200" i="1">
                              <a:latin typeface="Cambria Math"/>
                            </a:rPr>
                          </m:ctrlPr>
                        </m:sSubSup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altLang="zh-TW" sz="22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sz="2200" i="1">
                                  <a:latin typeface="Cambria Math"/>
                                  <a:ea typeface="Cambria Math"/>
                                </a:rPr>
                                <m:t>𝛻</m:t>
                              </m:r>
                              <m:r>
                                <a:rPr lang="en-US" altLang="zh-TW" sz="2200" i="1">
                                  <a:latin typeface="Cambria Math"/>
                                  <a:ea typeface="Cambria Math"/>
                                </a:rPr>
                                <m:t>𝐿</m:t>
                              </m:r>
                            </m:e>
                          </m:d>
                        </m:e>
                        <m:sub>
                          <m:r>
                            <a:rPr lang="en-US" altLang="zh-TW" sz="2200" b="0" i="1" smtClean="0">
                              <a:latin typeface="Cambria Math"/>
                            </a:rPr>
                            <m:t>1</m:t>
                          </m:r>
                        </m:sub>
                        <m:sup/>
                      </m:sSubSup>
                    </m:oMath>
                  </m:oMathPara>
                </a14:m>
                <a:endParaRPr lang="en-US" altLang="zh-TW" sz="2200" dirty="0" smtClean="0"/>
              </a:p>
              <a:p>
                <a:pPr marL="457200" lvl="1" indent="0">
                  <a:buNone/>
                </a:pPr>
                <a:endParaRPr lang="zh-TW" altLang="en-US" sz="2200" dirty="0"/>
              </a:p>
              <a:p>
                <a:pPr lvl="1"/>
                <a:r>
                  <a:rPr lang="en-US" altLang="zh-TW" sz="2200" dirty="0" smtClean="0"/>
                  <a:t>Sparse </a:t>
                </a:r>
                <a:r>
                  <a:rPr lang="en-US" altLang="zh-TW" sz="2200" dirty="0"/>
                  <a:t>prior </a:t>
                </a:r>
                <a:r>
                  <a:rPr lang="en-US" altLang="zh-TW" sz="1600" dirty="0" smtClean="0"/>
                  <a:t>[7]</a:t>
                </a:r>
                <a:r>
                  <a:rPr lang="en-US" altLang="zh-TW" sz="2200" dirty="0" smtClean="0"/>
                  <a:t>:</a:t>
                </a:r>
                <a:endParaRPr lang="en-US" altLang="zh-TW" sz="2200" dirty="0"/>
              </a:p>
              <a:p>
                <a:pPr marL="457200" lvl="1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sz="2200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altLang="zh-TW" sz="2200" i="1">
                              <a:latin typeface="Cambria Math"/>
                            </a:rPr>
                            <m:t>𝐸</m:t>
                          </m:r>
                          <m:r>
                            <a:rPr lang="en-US" altLang="zh-TW" sz="2200" i="1">
                              <a:latin typeface="Cambria Math"/>
                            </a:rPr>
                            <m:t>(</m:t>
                          </m:r>
                          <m:r>
                            <a:rPr lang="en-US" altLang="zh-TW" sz="2200" i="1">
                              <a:latin typeface="Cambria Math"/>
                            </a:rPr>
                            <m:t>𝐿</m:t>
                          </m:r>
                          <m:r>
                            <a:rPr lang="en-US" altLang="zh-TW" sz="2200" i="1">
                              <a:latin typeface="Cambria Math"/>
                            </a:rPr>
                            <m:t>)=</m:t>
                          </m:r>
                          <m:d>
                            <m:dPr>
                              <m:begChr m:val="‖"/>
                              <m:endChr m:val="‖"/>
                              <m:ctrlPr>
                                <a:rPr lang="en-US" altLang="zh-TW" sz="2200" i="1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sz="2200" i="1">
                                  <a:latin typeface="Cambria Math"/>
                                </a:rPr>
                                <m:t>𝐵</m:t>
                              </m:r>
                              <m:r>
                                <a:rPr lang="en-US" altLang="zh-TW" sz="2200" i="1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altLang="zh-TW" sz="2200" i="1">
                                  <a:latin typeface="Cambria Math"/>
                                </a:rPr>
                                <m:t>𝐿</m:t>
                              </m:r>
                              <m:r>
                                <a:rPr lang="en-US" altLang="zh-TW" sz="2200" i="1">
                                  <a:latin typeface="Cambria Math"/>
                                </a:rPr>
                                <m:t>⊗</m:t>
                              </m:r>
                              <m:r>
                                <a:rPr lang="en-US" altLang="zh-TW" sz="2200" i="1">
                                  <a:latin typeface="Cambria Math"/>
                                </a:rPr>
                                <m:t>𝐾</m:t>
                              </m:r>
                            </m:e>
                          </m:d>
                        </m:e>
                        <m:sub>
                          <m:r>
                            <a:rPr lang="en-US" altLang="zh-TW" sz="2200">
                              <a:latin typeface="Cambria Math"/>
                            </a:rPr>
                            <m:t>2</m:t>
                          </m:r>
                        </m:sub>
                        <m:sup>
                          <m:r>
                            <a:rPr lang="en-US" altLang="zh-TW" sz="2200">
                              <a:latin typeface="Cambria Math"/>
                            </a:rPr>
                            <m:t>2</m:t>
                          </m:r>
                        </m:sup>
                      </m:sSubSup>
                      <m:r>
                        <a:rPr lang="en-US" altLang="zh-TW" sz="2200">
                          <a:latin typeface="Cambria Math"/>
                        </a:rPr>
                        <m:t>+</m:t>
                      </m:r>
                      <m:r>
                        <a:rPr lang="en-US" altLang="zh-TW" sz="2200" i="1">
                          <a:latin typeface="Cambria Math"/>
                        </a:rPr>
                        <m:t>𝜆</m:t>
                      </m:r>
                      <m:sSup>
                        <m:sSupPr>
                          <m:ctrlPr>
                            <a:rPr lang="en-US" altLang="zh-TW" sz="2200" b="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TW" sz="220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sz="2200" i="1">
                                  <a:latin typeface="Cambria Math"/>
                                  <a:ea typeface="Cambria Math"/>
                                </a:rPr>
                                <m:t>𝛻</m:t>
                              </m:r>
                              <m:r>
                                <a:rPr lang="en-US" altLang="zh-TW" sz="2200" i="1">
                                  <a:latin typeface="Cambria Math"/>
                                  <a:ea typeface="Cambria Math"/>
                                </a:rPr>
                                <m:t>𝐿</m:t>
                              </m:r>
                            </m:e>
                          </m:d>
                        </m:e>
                        <m:sup>
                          <m:r>
                            <a:rPr lang="en-US" altLang="zh-TW" sz="2200" b="0" i="1" smtClean="0">
                              <a:latin typeface="Cambria Math"/>
                            </a:rPr>
                            <m:t>𝛼</m:t>
                          </m:r>
                        </m:sup>
                      </m:sSup>
                    </m:oMath>
                  </m:oMathPara>
                </a14:m>
                <a:endParaRPr lang="en-US" altLang="zh-TW" sz="2200" dirty="0" smtClean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0"/>
                <a:ext cx="8219256" cy="4781128"/>
              </a:xfrm>
              <a:blipFill rotWithShape="1">
                <a:blip r:embed="rId2"/>
                <a:stretch>
                  <a:fillRect l="-1632" t="-178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6771-C208-4329-822A-B7A43909FFC2}" type="slidenum">
              <a:rPr lang="zh-TW" altLang="en-US" smtClean="0"/>
              <a:pPr/>
              <a:t>8</a:t>
            </a:fld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字方塊 4"/>
              <p:cNvSpPr txBox="1"/>
              <p:nvPr/>
            </p:nvSpPr>
            <p:spPr>
              <a:xfrm>
                <a:off x="6886804" y="4759018"/>
                <a:ext cx="15121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1"/>
                <a:r>
                  <a:rPr lang="en-US" altLang="zh-TW" dirty="0" smtClean="0"/>
                  <a:t>, </a:t>
                </a:r>
                <a14:m>
                  <m:oMath xmlns:m="http://schemas.openxmlformats.org/officeDocument/2006/math">
                    <m:r>
                      <a:rPr lang="en-US" altLang="zh-TW" sz="2400" i="1">
                        <a:latin typeface="Cambria Math"/>
                      </a:rPr>
                      <m:t>𝛼</m:t>
                    </m:r>
                    <m:r>
                      <a:rPr lang="en-US" altLang="zh-TW" sz="2400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altLang="zh-TW" sz="2400" i="1">
                        <a:latin typeface="Cambria Math"/>
                      </a:rPr>
                      <m:t>1</m:t>
                    </m:r>
                  </m:oMath>
                </a14:m>
                <a:endParaRPr lang="zh-TW" altLang="en-US" sz="2400" dirty="0"/>
              </a:p>
            </p:txBody>
          </p:sp>
        </mc:Choice>
        <mc:Fallback xmlns=""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86804" y="4759018"/>
                <a:ext cx="1512168" cy="461665"/>
              </a:xfrm>
              <a:prstGeom prst="rect">
                <a:avLst/>
              </a:prstGeom>
              <a:blipFill rotWithShape="1">
                <a:blip r:embed="rId3"/>
                <a:stretch>
                  <a:fillRect l="-3629" b="-17333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文字方塊 5"/>
          <p:cNvSpPr txBox="1"/>
          <p:nvPr/>
        </p:nvSpPr>
        <p:spPr>
          <a:xfrm>
            <a:off x="323528" y="5982379"/>
            <a:ext cx="84969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 smtClean="0">
                <a:latin typeface="Century Schoolbook" pitchFamily="18" charset="0"/>
              </a:rPr>
              <a:t>[5] </a:t>
            </a:r>
            <a:r>
              <a:rPr lang="en-US" altLang="zh-TW" sz="1200" dirty="0">
                <a:latin typeface="Century Schoolbook" pitchFamily="18" charset="0"/>
              </a:rPr>
              <a:t>S Cho et al, “Fast motion </a:t>
            </a:r>
            <a:r>
              <a:rPr lang="en-US" altLang="zh-TW" sz="1200" dirty="0" err="1">
                <a:latin typeface="Century Schoolbook" pitchFamily="18" charset="0"/>
              </a:rPr>
              <a:t>deblur</a:t>
            </a:r>
            <a:r>
              <a:rPr lang="en-US" altLang="zh-TW" sz="1200" dirty="0">
                <a:latin typeface="Century Schoolbook" pitchFamily="18" charset="0"/>
              </a:rPr>
              <a:t>,” </a:t>
            </a:r>
            <a:r>
              <a:rPr lang="en-US" altLang="zh-TW" sz="1200" dirty="0" err="1">
                <a:latin typeface="Century Schoolbook" pitchFamily="18" charset="0"/>
              </a:rPr>
              <a:t>Siggraph</a:t>
            </a:r>
            <a:r>
              <a:rPr lang="en-US" altLang="zh-TW" sz="1200" dirty="0">
                <a:latin typeface="Century Schoolbook" pitchFamily="18" charset="0"/>
              </a:rPr>
              <a:t> </a:t>
            </a:r>
            <a:r>
              <a:rPr lang="en-US" altLang="zh-TW" sz="1200" dirty="0" smtClean="0">
                <a:latin typeface="Century Schoolbook" pitchFamily="18" charset="0"/>
              </a:rPr>
              <a:t>2009</a:t>
            </a:r>
          </a:p>
          <a:p>
            <a:r>
              <a:rPr lang="en-US" altLang="zh-TW" sz="1200" dirty="0" smtClean="0">
                <a:latin typeface="Century Schoolbook" pitchFamily="18" charset="0"/>
              </a:rPr>
              <a:t>[6] </a:t>
            </a:r>
            <a:r>
              <a:rPr lang="en-US" altLang="zh-TW" sz="1200" dirty="0" err="1"/>
              <a:t>Xu</a:t>
            </a:r>
            <a:r>
              <a:rPr lang="en-US" altLang="zh-TW" sz="1200" dirty="0"/>
              <a:t>, Li, and </a:t>
            </a:r>
            <a:r>
              <a:rPr lang="en-US" altLang="zh-TW" sz="1200" dirty="0" err="1"/>
              <a:t>Jiaya</a:t>
            </a:r>
            <a:r>
              <a:rPr lang="en-US" altLang="zh-TW" sz="1200" dirty="0"/>
              <a:t> </a:t>
            </a:r>
            <a:r>
              <a:rPr lang="en-US" altLang="zh-TW" sz="1200" dirty="0" err="1"/>
              <a:t>Jia</a:t>
            </a:r>
            <a:r>
              <a:rPr lang="en-US" altLang="zh-TW" sz="1200" dirty="0"/>
              <a:t>. "Two-phase kernel estimation for robust motion deblurring." </a:t>
            </a:r>
            <a:r>
              <a:rPr lang="en-US" altLang="zh-TW" sz="1200" i="1" dirty="0" smtClean="0"/>
              <a:t>ECCV </a:t>
            </a:r>
            <a:r>
              <a:rPr lang="en-US" altLang="zh-TW" sz="1200" i="1" dirty="0"/>
              <a:t>2010</a:t>
            </a:r>
            <a:r>
              <a:rPr lang="en-US" altLang="zh-TW" sz="1200" dirty="0"/>
              <a:t>. </a:t>
            </a:r>
            <a:endParaRPr lang="en-US" altLang="zh-TW" sz="1200" dirty="0" smtClean="0"/>
          </a:p>
          <a:p>
            <a:r>
              <a:rPr lang="en-US" altLang="zh-TW" sz="1200" dirty="0" smtClean="0">
                <a:latin typeface="Century Schoolbook" pitchFamily="18" charset="0"/>
              </a:rPr>
              <a:t>[7] </a:t>
            </a:r>
            <a:r>
              <a:rPr lang="en-US" altLang="zh-TW" sz="1200" dirty="0"/>
              <a:t>Levin, </a:t>
            </a:r>
            <a:r>
              <a:rPr lang="en-US" altLang="zh-TW" sz="1200" dirty="0" err="1"/>
              <a:t>Anat</a:t>
            </a:r>
            <a:r>
              <a:rPr lang="en-US" altLang="zh-TW" sz="1200" dirty="0"/>
              <a:t>, et al. "Image and depth from a conventional camera with a coded aperture." </a:t>
            </a:r>
            <a:r>
              <a:rPr lang="en-US" altLang="zh-TW" sz="1200" i="1" dirty="0"/>
              <a:t>ACM </a:t>
            </a:r>
            <a:r>
              <a:rPr lang="en-US" altLang="zh-TW" sz="1200" i="1" dirty="0" smtClean="0"/>
              <a:t>TOG</a:t>
            </a:r>
            <a:r>
              <a:rPr lang="en-US" altLang="zh-TW" sz="1200" dirty="0"/>
              <a:t> </a:t>
            </a:r>
            <a:r>
              <a:rPr lang="en-US" altLang="zh-TW" sz="1200" dirty="0" smtClean="0"/>
              <a:t>2007</a:t>
            </a:r>
            <a:endParaRPr lang="en-US" altLang="zh-TW" sz="1200" dirty="0">
              <a:latin typeface="Century Schoolbook" pitchFamily="18" charset="0"/>
            </a:endParaRPr>
          </a:p>
        </p:txBody>
      </p:sp>
      <p:pic>
        <p:nvPicPr>
          <p:cNvPr id="11266" name="Picture 2" descr="H:\Dropbox\phoenix104104\DISP\oral_2013_04_25\image\prior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" r="11335"/>
          <a:stretch/>
        </p:blipFill>
        <p:spPr bwMode="auto">
          <a:xfrm>
            <a:off x="6438900" y="1619266"/>
            <a:ext cx="2588671" cy="2219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0926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2. Related work</a:t>
            </a:r>
            <a:endParaRPr lang="zh-TW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sz="2800" dirty="0" smtClean="0">
                    <a:latin typeface="+mj-lt"/>
                  </a:rPr>
                  <a:t>Q.Suan</a:t>
                </a:r>
                <a:r>
                  <a:rPr lang="en-US" altLang="zh-TW" sz="2800" dirty="0">
                    <a:latin typeface="+mj-lt"/>
                  </a:rPr>
                  <a:t> et al. </a:t>
                </a:r>
                <a:r>
                  <a:rPr lang="en-US" altLang="zh-TW" sz="2800" dirty="0" err="1">
                    <a:latin typeface="+mj-lt"/>
                  </a:rPr>
                  <a:t>Siggraph</a:t>
                </a:r>
                <a:r>
                  <a:rPr lang="en-US" altLang="zh-TW" sz="2800" dirty="0">
                    <a:latin typeface="+mj-lt"/>
                  </a:rPr>
                  <a:t> </a:t>
                </a:r>
                <a:r>
                  <a:rPr lang="en-US" altLang="zh-TW" sz="2800" dirty="0" smtClean="0">
                    <a:latin typeface="+mj-lt"/>
                  </a:rPr>
                  <a:t>2008 </a:t>
                </a:r>
                <a:r>
                  <a:rPr lang="en-US" altLang="zh-TW" sz="1600" dirty="0" smtClean="0">
                    <a:latin typeface="+mj-lt"/>
                  </a:rPr>
                  <a:t>[8]</a:t>
                </a:r>
              </a:p>
              <a:p>
                <a:pPr lvl="1"/>
                <a:r>
                  <a:rPr lang="en-US" altLang="zh-TW" sz="2400" i="1" dirty="0" smtClean="0">
                    <a:latin typeface="+mn-lt"/>
                  </a:rPr>
                  <a:t>N</a:t>
                </a:r>
                <a:r>
                  <a:rPr lang="en-US" altLang="zh-TW" sz="2400" dirty="0" smtClean="0">
                    <a:latin typeface="+mn-lt"/>
                  </a:rPr>
                  <a:t> </a:t>
                </a:r>
                <a:r>
                  <a:rPr lang="en-US" altLang="zh-TW" sz="2400" dirty="0">
                    <a:latin typeface="+mn-lt"/>
                  </a:rPr>
                  <a:t>and </a:t>
                </a:r>
                <a14:m>
                  <m:oMath xmlns:m="http://schemas.openxmlformats.org/officeDocument/2006/math">
                    <m:r>
                      <a:rPr lang="zh-TW" altLang="en-US" sz="2400" i="1">
                        <a:latin typeface="Cambria Math"/>
                      </a:rPr>
                      <m:t>𝜕</m:t>
                    </m:r>
                    <m:r>
                      <a:rPr lang="en-US" altLang="zh-TW" sz="2400" i="1">
                        <a:latin typeface="Cambria Math"/>
                      </a:rPr>
                      <m:t>𝑁</m:t>
                    </m:r>
                  </m:oMath>
                </a14:m>
                <a:r>
                  <a:rPr lang="zh-TW" altLang="en-US" sz="2400" dirty="0">
                    <a:latin typeface="+mn-lt"/>
                  </a:rPr>
                  <a:t> </a:t>
                </a:r>
                <a:r>
                  <a:rPr lang="en-US" altLang="zh-TW" sz="2400" dirty="0">
                    <a:latin typeface="+mn-lt"/>
                  </a:rPr>
                  <a:t>should follow the zero-mean Gaussian </a:t>
                </a:r>
                <a:r>
                  <a:rPr lang="en-US" altLang="zh-TW" sz="2400" dirty="0" smtClean="0">
                    <a:latin typeface="+mn-lt"/>
                  </a:rPr>
                  <a:t>distribution</a:t>
                </a:r>
              </a:p>
              <a:p>
                <a:pPr lvl="1"/>
                <a:endParaRPr lang="en-US" altLang="zh-TW" sz="1200" dirty="0">
                  <a:latin typeface="+mn-lt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altLang="zh-TW" sz="2000" b="0" i="0" smtClean="0">
                          <a:latin typeface="Cambria Math"/>
                        </a:rPr>
                        <m:t>E</m:t>
                      </m:r>
                      <m:d>
                        <m:dPr>
                          <m:ctrlPr>
                            <a:rPr lang="en-US" altLang="zh-TW" sz="2000" b="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altLang="zh-TW" sz="2000" b="0" i="0" smtClean="0">
                              <a:latin typeface="Cambria Math"/>
                            </a:rPr>
                            <m:t>L</m:t>
                          </m:r>
                        </m:e>
                      </m:d>
                      <m:r>
                        <a:rPr lang="en-US" altLang="zh-TW" sz="2000" b="0" i="0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altLang="zh-TW" sz="2000" b="0" i="1" smtClean="0">
                              <a:latin typeface="Cambria Math"/>
                            </a:rPr>
                          </m:ctrlPr>
                        </m:naryPr>
                        <m:sub>
                          <m:sSup>
                            <m:sSupPr>
                              <m:ctrlPr>
                                <a:rPr lang="en-US" altLang="zh-TW" sz="2000" b="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m:rPr>
                                  <m:brk m:alnAt="7"/>
                                </m:rPr>
                                <a:rPr lang="zh-TW" altLang="en-US" sz="2000" b="0" i="1" smtClean="0">
                                  <a:latin typeface="Cambria Math"/>
                                </a:rPr>
                                <m:t>𝜕</m:t>
                              </m:r>
                            </m:e>
                            <m:sup>
                              <m:r>
                                <m:rPr>
                                  <m:brk m:alnAt="7"/>
                                </m:rPr>
                                <a:rPr lang="en-US" altLang="zh-TW" sz="2000" b="0" i="1" smtClean="0">
                                  <a:latin typeface="Cambria Math"/>
                                </a:rPr>
                                <m:t>∗</m:t>
                              </m:r>
                            </m:sup>
                          </m:sSup>
                        </m:sub>
                        <m:sup/>
                        <m:e>
                          <m:sSubSup>
                            <m:sSubSupPr>
                              <m:ctrlPr>
                                <a:rPr lang="en-US" altLang="zh-TW" sz="2000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altLang="zh-TW" sz="20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TW" sz="20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zh-TW" altLang="en-US" sz="2000" i="1">
                                          <a:latin typeface="Cambria Math"/>
                                        </a:rPr>
                                        <m:t>𝜕</m:t>
                                      </m:r>
                                    </m:e>
                                    <m:sup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000" i="1">
                                          <a:latin typeface="Cambria Math"/>
                                        </a:rPr>
                                        <m:t>∗</m:t>
                                      </m:r>
                                    </m:sup>
                                  </m:sSup>
                                  <m:r>
                                    <a:rPr lang="en-US" altLang="zh-TW" sz="2000" i="1">
                                      <a:latin typeface="Cambria Math"/>
                                    </a:rPr>
                                    <m:t>𝐵</m:t>
                                  </m:r>
                                  <m:r>
                                    <a:rPr lang="en-US" altLang="zh-TW" sz="2000" i="1">
                                      <a:latin typeface="Cambria Math"/>
                                    </a:rPr>
                                    <m:t>−</m:t>
                                  </m:r>
                                  <m:sSup>
                                    <m:sSupPr>
                                      <m:ctrlPr>
                                        <a:rPr lang="en-US" altLang="zh-TW" sz="20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zh-TW" altLang="en-US" sz="2000" i="1">
                                          <a:latin typeface="Cambria Math"/>
                                        </a:rPr>
                                        <m:t>𝜕</m:t>
                                      </m:r>
                                    </m:e>
                                    <m:sup>
                                      <m:r>
                                        <m:rPr>
                                          <m:brk m:alnAt="7"/>
                                        </m:rPr>
                                        <a:rPr lang="en-US" altLang="zh-TW" sz="2000" i="1">
                                          <a:latin typeface="Cambria Math"/>
                                        </a:rPr>
                                        <m:t>∗</m:t>
                                      </m:r>
                                    </m:sup>
                                  </m:sSup>
                                  <m:r>
                                    <a:rPr lang="en-US" altLang="zh-TW" sz="2000" i="1">
                                      <a:latin typeface="Cambria Math"/>
                                    </a:rPr>
                                    <m:t>𝐿</m:t>
                                  </m:r>
                                  <m:r>
                                    <a:rPr lang="en-US" altLang="zh-TW" sz="2000" i="1">
                                      <a:latin typeface="Cambria Math"/>
                                    </a:rPr>
                                    <m:t>⊗</m:t>
                                  </m:r>
                                  <m:r>
                                    <a:rPr lang="en-US" altLang="zh-TW" sz="2000" i="1">
                                      <a:latin typeface="Cambria Math"/>
                                    </a:rPr>
                                    <m:t>𝐾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altLang="zh-TW" sz="20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altLang="zh-TW" sz="20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e>
                      </m:nary>
                      <m:r>
                        <a:rPr lang="en-US" altLang="zh-TW" sz="200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n-US" altLang="zh-TW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000" i="1">
                              <a:latin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altLang="zh-TW" sz="2000" b="0" i="1" smtClean="0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altLang="zh-TW" sz="2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zh-TW" altLang="en-US" sz="2000" b="0" i="1" smtClean="0">
                                  <a:latin typeface="Cambria Math"/>
                                </a:rPr>
                                <m:t>𝜌</m:t>
                              </m:r>
                              <m:d>
                                <m:dPr>
                                  <m:ctrlPr>
                                    <a:rPr lang="en-US" altLang="zh-TW" sz="20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000" b="0" i="1" smtClean="0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sz="2000" b="0" i="1" smtClean="0">
                                          <a:latin typeface="Cambria Math"/>
                                        </a:rPr>
                                        <m:t>𝜕</m:t>
                                      </m:r>
                                    </m:e>
                                    <m:sub>
                                      <m:r>
                                        <a:rPr lang="en-US" altLang="zh-TW" sz="2000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sub>
                                  </m:sSub>
                                  <m:r>
                                    <a:rPr lang="en-US" altLang="zh-TW" sz="2000" b="0" i="1" smtClean="0">
                                      <a:latin typeface="Cambria Math"/>
                                    </a:rPr>
                                    <m:t>𝐿</m:t>
                                  </m:r>
                                </m:e>
                              </m:d>
                              <m:r>
                                <a:rPr lang="en-US" altLang="zh-TW" sz="2000" b="0" i="1" smtClean="0">
                                  <a:latin typeface="Cambria Math"/>
                                </a:rPr>
                                <m:t>+</m:t>
                              </m:r>
                              <m:r>
                                <a:rPr lang="zh-TW" altLang="en-US" sz="2000" i="1">
                                  <a:latin typeface="Cambria Math"/>
                                </a:rPr>
                                <m:t>𝜌</m:t>
                              </m:r>
                              <m:d>
                                <m:dPr>
                                  <m:ctrlPr>
                                    <a:rPr lang="en-US" altLang="zh-TW" sz="20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0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sz="2000" i="1">
                                          <a:latin typeface="Cambria Math"/>
                                        </a:rPr>
                                        <m:t>𝜕</m:t>
                                      </m:r>
                                    </m:e>
                                    <m:sub>
                                      <m:r>
                                        <a:rPr lang="en-US" altLang="zh-TW" sz="2000" b="0" i="1" smtClean="0">
                                          <a:latin typeface="Cambria Math"/>
                                        </a:rPr>
                                        <m:t>𝑦</m:t>
                                      </m:r>
                                    </m:sub>
                                  </m:sSub>
                                  <m:r>
                                    <a:rPr lang="en-US" altLang="zh-TW" sz="2000" i="1">
                                      <a:latin typeface="Cambria Math"/>
                                    </a:rPr>
                                    <m:t>𝐿</m:t>
                                  </m:r>
                                </m:e>
                              </m:d>
                            </m:e>
                          </m:d>
                        </m:e>
                        <m:sub>
                          <m:r>
                            <a:rPr lang="en-US" altLang="zh-TW" sz="2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altLang="zh-TW" sz="2000" dirty="0" smtClean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sz="2000" b="0" i="1" smtClean="0">
                          <a:latin typeface="Cambria Math"/>
                        </a:rPr>
                        <m:t>    +</m:t>
                      </m:r>
                      <m:sSub>
                        <m:sSubPr>
                          <m:ctrlPr>
                            <a:rPr lang="en-US" altLang="zh-TW" sz="20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sz="2000" b="0" i="1" smtClean="0">
                              <a:latin typeface="Cambria Math"/>
                            </a:rPr>
                            <m:t> </m:t>
                          </m:r>
                          <m:r>
                            <a:rPr lang="en-US" altLang="zh-TW" sz="2000" b="0" i="1" smtClean="0">
                              <a:latin typeface="Cambria Math"/>
                            </a:rPr>
                            <m:t>𝜆</m:t>
                          </m:r>
                        </m:e>
                        <m:sub>
                          <m:r>
                            <a:rPr lang="en-US" altLang="zh-TW" sz="20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altLang="zh-TW" sz="2000" b="0" i="1" smtClean="0">
                              <a:latin typeface="Cambria Math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altLang="zh-TW" sz="2000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altLang="zh-TW" sz="2000" b="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0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sz="2000" i="1">
                                          <a:latin typeface="Cambria Math"/>
                                        </a:rPr>
                                        <m:t>𝜕</m:t>
                                      </m:r>
                                    </m:e>
                                    <m:sub>
                                      <m:r>
                                        <a:rPr lang="en-US" altLang="zh-TW" sz="2000" i="1">
                                          <a:latin typeface="Cambria Math"/>
                                        </a:rPr>
                                        <m:t>𝑥</m:t>
                                      </m:r>
                                    </m:sub>
                                  </m:sSub>
                                  <m:r>
                                    <a:rPr lang="en-US" altLang="zh-TW" sz="2000" i="1">
                                      <a:latin typeface="Cambria Math"/>
                                    </a:rPr>
                                    <m:t>𝐿</m:t>
                                  </m:r>
                                  <m:r>
                                    <a:rPr lang="en-US" altLang="zh-TW" sz="2000" i="1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zh-TW" sz="20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sz="2000" i="1">
                                          <a:latin typeface="Cambria Math"/>
                                        </a:rPr>
                                        <m:t>𝜕</m:t>
                                      </m:r>
                                    </m:e>
                                    <m:sub>
                                      <m:r>
                                        <a:rPr lang="en-US" altLang="zh-TW" sz="2000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sub>
                                  </m:sSub>
                                  <m:r>
                                    <a:rPr lang="en-US" altLang="zh-TW" sz="2000" b="0" i="1" smtClean="0">
                                      <a:latin typeface="Cambria Math"/>
                                    </a:rPr>
                                    <m:t>𝐵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altLang="zh-TW" sz="20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altLang="zh-TW" sz="20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  <m:r>
                            <a:rPr lang="en-US" altLang="zh-TW" sz="2000" b="0" i="1" smtClean="0">
                              <a:latin typeface="Cambria Math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altLang="zh-TW" sz="2000" i="1">
                                  <a:latin typeface="Cambria Math"/>
                                </a:rPr>
                              </m:ctrlPr>
                            </m:sSubSupPr>
                            <m:e>
                              <m:d>
                                <m:dPr>
                                  <m:begChr m:val="‖"/>
                                  <m:endChr m:val="‖"/>
                                  <m:ctrlPr>
                                    <a:rPr lang="en-US" altLang="zh-TW" sz="20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altLang="zh-TW" sz="20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sz="2000" i="1">
                                          <a:latin typeface="Cambria Math"/>
                                        </a:rPr>
                                        <m:t>𝜕</m:t>
                                      </m:r>
                                    </m:e>
                                    <m:sub>
                                      <m:r>
                                        <a:rPr lang="en-US" altLang="zh-TW" sz="2000" b="0" i="1" smtClean="0">
                                          <a:latin typeface="Cambria Math"/>
                                        </a:rPr>
                                        <m:t>𝑦</m:t>
                                      </m:r>
                                    </m:sub>
                                  </m:sSub>
                                  <m:r>
                                    <a:rPr lang="en-US" altLang="zh-TW" sz="2000" i="1">
                                      <a:latin typeface="Cambria Math"/>
                                    </a:rPr>
                                    <m:t>𝐿</m:t>
                                  </m:r>
                                  <m:r>
                                    <a:rPr lang="en-US" altLang="zh-TW" sz="2000" i="1">
                                      <a:latin typeface="Cambria Math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zh-TW" sz="20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TW" altLang="en-US" sz="2000" i="1">
                                          <a:latin typeface="Cambria Math"/>
                                        </a:rPr>
                                        <m:t>𝜕</m:t>
                                      </m:r>
                                    </m:e>
                                    <m:sub>
                                      <m:r>
                                        <a:rPr lang="en-US" altLang="zh-TW" sz="2000" i="1">
                                          <a:latin typeface="Cambria Math"/>
                                        </a:rPr>
                                        <m:t>𝑦</m:t>
                                      </m:r>
                                    </m:sub>
                                  </m:sSub>
                                  <m:r>
                                    <a:rPr lang="en-US" altLang="zh-TW" sz="2000" b="0" i="1" smtClean="0">
                                      <a:latin typeface="Cambria Math"/>
                                    </a:rPr>
                                    <m:t>𝐵</m:t>
                                  </m:r>
                                </m:e>
                              </m:d>
                            </m:e>
                            <m:sub>
                              <m:r>
                                <a:rPr lang="en-US" altLang="zh-TW" sz="2000" i="1">
                                  <a:latin typeface="Cambria Math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altLang="zh-TW" sz="2000" i="1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r>
                        <a:rPr lang="en-US" altLang="zh-TW" sz="2000" b="0" i="1" smtClean="0">
                          <a:latin typeface="Cambria Math"/>
                        </a:rPr>
                        <m:t>+ </m:t>
                      </m:r>
                      <m:sSub>
                        <m:sSubPr>
                          <m:ctrlPr>
                            <a:rPr lang="en-US" altLang="zh-TW" sz="2000" b="0" i="1" smtClean="0">
                              <a:latin typeface="Cambria Math"/>
                            </a:rPr>
                          </m:ctrlPr>
                        </m:sSubPr>
                        <m:e>
                          <m:d>
                            <m:dPr>
                              <m:begChr m:val="‖"/>
                              <m:endChr m:val="‖"/>
                              <m:ctrlPr>
                                <a:rPr lang="en-US" altLang="zh-TW" sz="20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r>
                                <a:rPr lang="en-US" altLang="zh-TW" sz="2000" b="0" i="1" smtClean="0">
                                  <a:latin typeface="Cambria Math"/>
                                </a:rPr>
                                <m:t>𝐾</m:t>
                              </m:r>
                            </m:e>
                          </m:d>
                        </m:e>
                        <m:sub>
                          <m:r>
                            <a:rPr lang="en-US" altLang="zh-TW" sz="20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zh-TW" altLang="en-US" sz="2000" dirty="0"/>
              </a:p>
            </p:txBody>
          </p:sp>
        </mc:Choice>
        <mc:Fallback xmlns=""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259" t="-1276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C6771-C208-4329-822A-B7A43909FFC2}" type="slidenum">
              <a:rPr lang="zh-TW" altLang="en-US" smtClean="0"/>
              <a:pPr/>
              <a:t>9</a:t>
            </a:fld>
            <a:endParaRPr lang="zh-TW" altLang="en-US" dirty="0"/>
          </a:p>
        </p:txBody>
      </p:sp>
      <p:pic>
        <p:nvPicPr>
          <p:cNvPr id="4098" name="Picture 2" descr="H:\Dropbox\phoenix104104\DISP\oral_2013_04_25\image\high-quality-pri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834" y="4365104"/>
            <a:ext cx="4809430" cy="1868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330221" y="6392361"/>
            <a:ext cx="84969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200" dirty="0" smtClean="0">
                <a:latin typeface="Century Schoolbook" pitchFamily="18" charset="0"/>
              </a:rPr>
              <a:t>[8] </a:t>
            </a:r>
            <a:r>
              <a:rPr lang="en-US" altLang="zh-TW" sz="1200" dirty="0">
                <a:latin typeface="Century Schoolbook" pitchFamily="18" charset="0"/>
              </a:rPr>
              <a:t>Q. Shan et al, “High quality motion deblurring from a single image,” </a:t>
            </a:r>
            <a:r>
              <a:rPr lang="en-US" altLang="zh-TW" sz="1200" dirty="0" err="1">
                <a:latin typeface="Century Schoolbook" pitchFamily="18" charset="0"/>
              </a:rPr>
              <a:t>Siggraph</a:t>
            </a:r>
            <a:r>
              <a:rPr lang="en-US" altLang="zh-TW" sz="1200" dirty="0">
                <a:latin typeface="Century Schoolbook" pitchFamily="18" charset="0"/>
              </a:rPr>
              <a:t> </a:t>
            </a:r>
            <a:r>
              <a:rPr lang="en-US" altLang="zh-TW" sz="1200" dirty="0" smtClean="0">
                <a:latin typeface="Century Schoolbook" pitchFamily="18" charset="0"/>
              </a:rPr>
              <a:t>2008</a:t>
            </a:r>
            <a:endParaRPr lang="en-US" altLang="zh-TW" sz="1200" dirty="0">
              <a:latin typeface="Century Schoolbook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958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hoenix104104_powerpoint_font">
      <a:majorFont>
        <a:latin typeface="Times New Roman"/>
        <a:ea typeface="文泉驛等寬微米黑"/>
        <a:cs typeface=""/>
      </a:majorFont>
      <a:minorFont>
        <a:latin typeface="Times New Roman"/>
        <a:ea typeface="文泉驛等寬微米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1078</TotalTime>
  <Words>1894</Words>
  <Application>Microsoft Office PowerPoint</Application>
  <PresentationFormat>如螢幕大小 (4:3)</PresentationFormat>
  <Paragraphs>201</Paragraphs>
  <Slides>21</Slides>
  <Notes>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21</vt:i4>
      </vt:variant>
    </vt:vector>
  </HeadingPairs>
  <TitlesOfParts>
    <vt:vector size="22" baseType="lpstr">
      <vt:lpstr>Office 佈景主題</vt:lpstr>
      <vt:lpstr>Unnatural L0 Representation for Natural Image Deblurring</vt:lpstr>
      <vt:lpstr>Outline</vt:lpstr>
      <vt:lpstr>1. Introduction</vt:lpstr>
      <vt:lpstr>1. Introduction</vt:lpstr>
      <vt:lpstr>1. Introduction</vt:lpstr>
      <vt:lpstr>1. Introduction</vt:lpstr>
      <vt:lpstr>2. Related work</vt:lpstr>
      <vt:lpstr>2. Related work</vt:lpstr>
      <vt:lpstr>2. Related work</vt:lpstr>
      <vt:lpstr>2. Related work</vt:lpstr>
      <vt:lpstr>2. Related work</vt:lpstr>
      <vt:lpstr>Unnatural L0 Sparse Representation for Natural Image Deblurring</vt:lpstr>
      <vt:lpstr>3. L0 Deblurring</vt:lpstr>
      <vt:lpstr>3. L0 Deblurring</vt:lpstr>
      <vt:lpstr>3. L0 Deblurring</vt:lpstr>
      <vt:lpstr>3. L0 Deblurring</vt:lpstr>
      <vt:lpstr>3. L0 Deblurring</vt:lpstr>
      <vt:lpstr>3. L0 Deblurring</vt:lpstr>
      <vt:lpstr>3. L0 Deblurring</vt:lpstr>
      <vt:lpstr>4. Conclusion</vt:lpstr>
      <vt:lpstr>Thanks for Attention 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gghgh</dc:title>
  <dc:creator>phoenix104104</dc:creator>
  <cp:lastModifiedBy>phoenix104104</cp:lastModifiedBy>
  <cp:revision>196</cp:revision>
  <dcterms:created xsi:type="dcterms:W3CDTF">2012-12-19T11:13:08Z</dcterms:created>
  <dcterms:modified xsi:type="dcterms:W3CDTF">2013-06-09T10:48:30Z</dcterms:modified>
</cp:coreProperties>
</file>