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7" r:id="rId12"/>
    <p:sldId id="265" r:id="rId13"/>
    <p:sldId id="266" r:id="rId14"/>
    <p:sldId id="268" r:id="rId15"/>
    <p:sldId id="269" r:id="rId16"/>
    <p:sldId id="273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84073C-3C66-4250-8997-1A54693E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9CD937C-D793-4797-AE34-3C94DAB1F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61E58E-EF7B-4A50-BF07-2AE591E6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51D-A406-40AA-A06A-55AAFCD922F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91617B-A337-41EF-9D1E-E8AFF342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01AAF2-E911-4A00-B694-9C15B538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CE33-B358-4568-8C53-130293835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12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5A4D3-C6F5-4B46-BBE7-38B5D833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3827A50-16CA-4DF7-A5EF-C83D6DABE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BDD7CB-BB99-4C5F-8DFC-C3B58EFE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51D-A406-40AA-A06A-55AAFCD922F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4F2C99-97E3-43E8-ADCB-41F74582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AF9000-0DFE-4F54-A561-BCA4C3AE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CE33-B358-4568-8C53-130293835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74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F597E4F-0683-4672-B240-0F366F403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8AD23DF-06B1-4BC2-BF50-E4CD64795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63AB20-0091-453C-99B8-B5E36273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51D-A406-40AA-A06A-55AAFCD922F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D355B8-3D17-44B9-AEDC-8A29B140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D5AD78-6CEE-43AD-B7A6-5D256EA6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CE33-B358-4568-8C53-130293835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39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0E5C2B-64DE-4855-9320-EB78078A6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6FBF60-8A7C-4974-9B14-61B0922BA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905F6A-248A-40C0-AB89-386DD5D1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51D-A406-40AA-A06A-55AAFCD922F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4EF366-32B4-48FD-BB6B-48EC0833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A11BFC-2D39-4272-9013-2FA85907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CE33-B358-4568-8C53-130293835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65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FB4B16-4A0E-4B0D-B2FB-FAF7A24B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FCC319-0C9A-4F91-9768-9EDB6C82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F32F15-4691-44C5-8B3A-58D2B2585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51D-A406-40AA-A06A-55AAFCD922F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FF2A61-21FD-48B5-8FA3-60E2AFB7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655605-2528-4B36-A766-5749698E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CE33-B358-4568-8C53-130293835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33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4F69FA-E296-4FE2-87B8-C846AC2A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6075B2-668E-46F5-8C80-8C7B853BE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5AA753D-BB83-4132-B398-1EEFCF876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9DEFD0-5D0B-4435-86A7-E63EA863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51D-A406-40AA-A06A-55AAFCD922F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64C6AFD-C703-4C6D-812A-D62A23C5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DBE402-2E5E-43FB-BFEC-98880E02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CE33-B358-4568-8C53-130293835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04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1490D3-F5C1-488A-8054-26DFAFAA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C468F5-E45C-49F7-B152-C02617891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B1099DC-672F-48FC-B897-5975A1BC4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BAA42D5-9A92-42A7-8ED0-7E9BC4DDE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A902D58-C4B0-47B6-894A-7C890607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80D70CC-E4B5-4C27-85AF-DCB62402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51D-A406-40AA-A06A-55AAFCD922F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862B973-902C-4CA3-8E38-EC9A3096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BA30479-7153-4D4F-8442-BD0ABB79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CE33-B358-4568-8C53-130293835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91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98FD4A-7BBC-4D5B-9972-CB22CF1D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8342D8D-7BA7-407E-A957-CB9C4D6E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51D-A406-40AA-A06A-55AAFCD922F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2237D6-BBD5-47D9-BD82-F1026161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9A0855-9836-4CED-AB69-3CEDCBDC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CE33-B358-4568-8C53-130293835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41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FD02F9E-2B19-491F-AAEE-4B4788B6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51D-A406-40AA-A06A-55AAFCD922F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AA0D0BE-F233-479C-862D-673B6764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3C8E2B-E875-46FF-AC59-487A575F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CE33-B358-4568-8C53-130293835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30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F0BE07-63E4-4294-A529-C1A4CCDE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8CF755-0E9B-4241-9DE8-7EEAA3E5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CDB73EF-9411-40FA-A505-B4E42045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6D63A0-5277-4EC5-B87B-E7FB56D5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51D-A406-40AA-A06A-55AAFCD922F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586574F-9149-458A-8226-8C34F397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F59914B-D0E9-4597-AE9B-5C56FB19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CE33-B358-4568-8C53-130293835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61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41FEFA-8937-447D-A431-F7061F64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56B6866-9F6C-41C8-B3EE-BE6F83CB0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4AEDCB8-B4A7-400F-AA01-03010B424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7FFB855-FA1E-4C17-87EC-C351C034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51D-A406-40AA-A06A-55AAFCD922F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926A9A-8001-4E12-AD5C-ECC636AF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7E8170F-D3BD-42D1-9C26-A3E2B887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CE33-B358-4568-8C53-130293835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0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85E2945-D6B5-4230-A9EC-81A578E7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54B719-61C1-407C-967F-D008DDE0B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852D58-7C3C-491F-8664-96A605140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A951D-A406-40AA-A06A-55AAFCD922F7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44679F-8B8F-4F12-B785-EEB2FF4D1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826175-5423-4131-B03E-2808E8161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CE33-B358-4568-8C53-130293835D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7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F36B0C-D5CA-4B18-B079-05D63156F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843" y="1676077"/>
            <a:ext cx="9774314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MPEG-4 Part 2 </a:t>
            </a:r>
            <a:br>
              <a:rPr lang="en-US" altLang="zh-TW" dirty="0"/>
            </a:br>
            <a:r>
              <a:rPr lang="en-US" altLang="zh-TW" dirty="0"/>
              <a:t>(MPEG-Visual)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672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C5EE71-6911-4806-8D1D-455D0D2B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Advanced Simple Profile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2E032A-2D73-48F5-8F10-521EEDA8A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B-VOP</a:t>
            </a:r>
          </a:p>
          <a:p>
            <a:pPr lvl="1"/>
            <a:r>
              <a:rPr lang="en-US" altLang="zh-TW" dirty="0"/>
              <a:t>Forward prediction: from previous I/P VOPs</a:t>
            </a:r>
          </a:p>
          <a:p>
            <a:pPr lvl="1"/>
            <a:r>
              <a:rPr lang="en-US" altLang="zh-TW" dirty="0"/>
              <a:t>Backward prediction: from future I/P VOPs</a:t>
            </a:r>
          </a:p>
          <a:p>
            <a:pPr lvl="1"/>
            <a:r>
              <a:rPr lang="en-US" altLang="zh-TW" dirty="0"/>
              <a:t>Average of forward/backward prediction: from previous/future I/P VOPs</a:t>
            </a:r>
          </a:p>
          <a:p>
            <a:r>
              <a:rPr lang="en-US" altLang="zh-TW" dirty="0"/>
              <a:t>Quarter-pixel motion compensation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256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C5EE71-6911-4806-8D1D-455D0D2B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Quantization-Method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22E032A-2D73-48F5-8F10-521EEDA8A5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for intra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for inter 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22E032A-2D73-48F5-8F10-521EEDA8A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626CC642-063A-4555-B38A-030C0EB9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86" y="3195746"/>
            <a:ext cx="7901028" cy="234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2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04F20A-65C3-421A-A6E0-7454F7F4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Global Motion Compensation (GMC)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8C2C88-1455-49E9-8DEB-BF70EA7D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Sends up to 4 GMVs for each VOP</a:t>
            </a:r>
          </a:p>
          <a:p>
            <a:r>
              <a:rPr lang="en-US" altLang="zh-TW" dirty="0"/>
              <a:t>MV is calculated by interpolation</a:t>
            </a:r>
          </a:p>
          <a:p>
            <a:r>
              <a:rPr lang="en-US" altLang="zh-TW" dirty="0"/>
              <a:t>Coded as S-VOP (S is for “sprite”, which will be mentioned later)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605046-81B5-4B34-B61E-E19D0B9C1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62" y="4039340"/>
            <a:ext cx="3204188" cy="260790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3AC70FA-0E3D-4A28-B0BA-A237D3061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359" y="4205702"/>
            <a:ext cx="3629076" cy="260790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6AB3884-C4EB-4360-B646-DB273CC23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510" y="4283250"/>
            <a:ext cx="2998849" cy="246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EA7305-D32C-48B7-A6EF-85035CBD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Interlace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8380CB-FBEC-429D-A0A7-34C3CDA6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Horizontal movements reduce correlation</a:t>
            </a:r>
          </a:p>
          <a:p>
            <a:r>
              <a:rPr lang="en-US" altLang="zh-TW" dirty="0"/>
              <a:t>Field/Frame DCT mode</a:t>
            </a:r>
          </a:p>
          <a:p>
            <a:r>
              <a:rPr lang="en-US" altLang="zh-TW" dirty="0"/>
              <a:t>16*8 motion compensation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9D7DB5C-9326-4D29-9BA1-359651E8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76" y="3491784"/>
            <a:ext cx="3609513" cy="300109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303614A-5442-41F7-9DD8-008EA7445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427" y="3865855"/>
            <a:ext cx="58007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815635-3E65-4F57-95C6-D5433D88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Advanced Real Time Simple Profile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368010-AADC-42B1-8CF0-775CDA24B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NEWPRED tool</a:t>
            </a:r>
          </a:p>
          <a:p>
            <a:pPr lvl="1"/>
            <a:r>
              <a:rPr lang="en-US" altLang="zh-TW" dirty="0"/>
              <a:t>Requires extra memory to store previous VOPs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6159955-081A-49C2-94BA-347D1624B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88" y="3086197"/>
            <a:ext cx="5592424" cy="37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96CF09-4559-439E-BDA3-9DB46CD3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5633" cy="1325563"/>
          </a:xfrm>
        </p:spPr>
        <p:txBody>
          <a:bodyPr/>
          <a:lstStyle/>
          <a:p>
            <a:r>
              <a:rPr lang="en-US" altLang="zh-TW" dirty="0"/>
              <a:t>The Advanced Real Time Simple Profile Cont’d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01F496-86F3-49C8-856B-A971FB4E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TW" dirty="0"/>
              <a:t>Dynamic Resolution Conversion (DRC)</a:t>
            </a:r>
          </a:p>
          <a:p>
            <a:pPr lvl="1"/>
            <a:r>
              <a:rPr lang="en-US" altLang="zh-TW" dirty="0"/>
              <a:t>Limited bitrate channel</a:t>
            </a:r>
          </a:p>
          <a:p>
            <a:pPr lvl="1"/>
            <a:r>
              <a:rPr lang="en-US" altLang="zh-TW" dirty="0"/>
              <a:t>Half sampled both horizontally and vertically before encoding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055D672-BADE-41AE-9CE6-A6D9DFDFF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874" y="3151343"/>
            <a:ext cx="3629653" cy="34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719D4F-3631-4856-94CE-EFA49C0D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581660" cy="1325563"/>
          </a:xfrm>
        </p:spPr>
        <p:txBody>
          <a:bodyPr/>
          <a:lstStyle/>
          <a:p>
            <a:r>
              <a:rPr lang="en-US" altLang="zh-TW" dirty="0"/>
              <a:t>Coding of Arbitrary Shaped Region (Core profile)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63FA8D-DA89-40BC-8EDB-646E0525F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Binary shape coding</a:t>
            </a:r>
          </a:p>
          <a:p>
            <a:r>
              <a:rPr lang="en-US" altLang="zh-TW" dirty="0"/>
              <a:t>Motion compensation coding</a:t>
            </a:r>
          </a:p>
          <a:p>
            <a:r>
              <a:rPr lang="en-US" altLang="zh-TW" dirty="0"/>
              <a:t>Texture coding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0210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8C246A-FCE6-412A-AA26-9F6B14B2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Binary Shaped Coding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96E42B-80DD-40A3-A921-60A14165C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Alpha blocks</a:t>
            </a:r>
          </a:p>
          <a:p>
            <a:pPr lvl="1"/>
            <a:r>
              <a:rPr lang="en-US" altLang="zh-TW" dirty="0"/>
              <a:t>Binary or grey scale</a:t>
            </a:r>
          </a:p>
          <a:p>
            <a:pPr lvl="1"/>
            <a:r>
              <a:rPr lang="en-US" altLang="zh-TW" dirty="0"/>
              <a:t>3 cases: transparent (outside), opaque (inside), boundary</a:t>
            </a:r>
          </a:p>
          <a:p>
            <a:pPr lvl="1"/>
            <a:r>
              <a:rPr lang="en-US" altLang="zh-TW" dirty="0"/>
              <a:t>Encoded by context-based arithmetic encoding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6B0F299-CC37-4B2D-A747-7D6F6E059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203" y="4486275"/>
            <a:ext cx="2101588" cy="223412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088554E-3374-4F19-A72E-877107071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861" y="4484041"/>
            <a:ext cx="2412275" cy="231730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9E0E70-F50C-4CD7-B12E-E412E9AD1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206" y="3689214"/>
            <a:ext cx="3910113" cy="31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2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0F5833-90C9-478D-A442-2E73F1DE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Binary Shaped Coding Cont’d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7223B6E-F2E7-4802-A777-A40D0DE66C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Intra: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i="1" dirty="0"/>
                  <a:t> </a:t>
                </a:r>
                <a:r>
                  <a:rPr lang="en-US" altLang="zh-TW" dirty="0"/>
                  <a:t>as context</a:t>
                </a:r>
              </a:p>
              <a:p>
                <a:pPr lvl="1"/>
                <a:r>
                  <a:rPr lang="en-US" altLang="zh-TW" dirty="0"/>
                  <a:t>Set undefined pixels value as nearest neighbor inside the current BAB</a:t>
                </a:r>
              </a:p>
              <a:p>
                <a:r>
                  <a:rPr lang="en-US" altLang="zh-TW" dirty="0"/>
                  <a:t>Inter: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as context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 in current VOP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dirty="0"/>
                  <a:t> in reference VOP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7223B6E-F2E7-4802-A777-A40D0DE66C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C1C46331-BF64-415E-93C5-24FF1183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30" y="4481490"/>
            <a:ext cx="2736649" cy="124759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AD0F8B2-24B7-48EF-A794-F9FBEA351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2" y="5988243"/>
            <a:ext cx="4421265" cy="86975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3E34090-C721-4715-9C65-316301CC9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790" y="3665752"/>
            <a:ext cx="2814559" cy="219477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17ED47D-E95C-42E1-9729-21197C25E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943" y="5927994"/>
            <a:ext cx="4906254" cy="99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92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A44AE9-DB34-4A93-828D-214D187D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Motion Compensated Coding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F4832C-76F8-423E-990F-8869CB3C4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Padding</a:t>
            </a:r>
          </a:p>
          <a:p>
            <a:pPr lvl="1"/>
            <a:r>
              <a:rPr lang="en-US" altLang="zh-TW" dirty="0"/>
              <a:t>Pad mean if both side have value</a:t>
            </a:r>
          </a:p>
          <a:p>
            <a:pPr lvl="1"/>
            <a:r>
              <a:rPr lang="en-US" altLang="zh-TW" dirty="0"/>
              <a:t>Padding order: boundary &gt; transparent</a:t>
            </a:r>
          </a:p>
          <a:p>
            <a:pPr lvl="1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E0AB2D6-A627-4244-8C3F-7740934F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3" y="3070664"/>
            <a:ext cx="4137179" cy="215902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B084E98-1961-40CA-B83C-10F39CBF9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379" y="3061178"/>
            <a:ext cx="6315075" cy="20859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4EE87C0-5452-41E0-AFEC-E28D1D76A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379" y="5189373"/>
            <a:ext cx="1756251" cy="167714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CBE0E29-9C39-4E2D-B2F8-967692D51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319" y="5216007"/>
            <a:ext cx="1662344" cy="16435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7F3A6B3-883A-44A3-9F7A-1A42AE2E7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0835" y="5229684"/>
            <a:ext cx="1627925" cy="16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4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E1586F-E2D1-4D39-A0DF-7000ABB0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MPEG-Visual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1B0255-A190-4D22-830C-3AF2DF173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Tools</a:t>
            </a:r>
          </a:p>
          <a:p>
            <a:pPr lvl="1"/>
            <a:r>
              <a:rPr lang="en-US" altLang="zh-TW" dirty="0"/>
              <a:t>Subset of coding functions that support specific features</a:t>
            </a:r>
          </a:p>
          <a:p>
            <a:r>
              <a:rPr lang="en-US" altLang="zh-TW" dirty="0"/>
              <a:t>Objects</a:t>
            </a:r>
          </a:p>
          <a:p>
            <a:pPr lvl="1"/>
            <a:r>
              <a:rPr lang="en-US" altLang="zh-TW" dirty="0"/>
              <a:t>Video elements</a:t>
            </a:r>
          </a:p>
          <a:p>
            <a:r>
              <a:rPr lang="en-US" altLang="zh-TW" dirty="0"/>
              <a:t>Profiles</a:t>
            </a:r>
          </a:p>
          <a:p>
            <a:pPr lvl="1"/>
            <a:r>
              <a:rPr lang="en-US" altLang="zh-TW" dirty="0"/>
              <a:t>Subset of coding tools</a:t>
            </a:r>
          </a:p>
          <a:p>
            <a:r>
              <a:rPr lang="en-US" altLang="zh-TW" dirty="0"/>
              <a:t>Levels</a:t>
            </a:r>
          </a:p>
          <a:p>
            <a:pPr lvl="1"/>
            <a:r>
              <a:rPr lang="en-US" altLang="zh-TW" dirty="0"/>
              <a:t>Define constraints on buffer memory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14FE656-F5DD-4325-96DA-39810C5EB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150" y="1825625"/>
            <a:ext cx="3563089" cy="230579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F509012-53F1-4A41-9A93-0AC624DF9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439" y="4484549"/>
            <a:ext cx="3864561" cy="21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0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E911AF-1AFB-48AF-9CEF-AA21A658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Motion Compensated Coding Cont’d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A3D5383-2D6B-4923-BA91-4D311CD74A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6747"/>
                <a:ext cx="11401889" cy="4351338"/>
              </a:xfrm>
            </p:spPr>
            <p:txBody>
              <a:bodyPr/>
              <a:lstStyle/>
              <a:p>
                <a:r>
                  <a:rPr lang="en-US" altLang="zh-TW" dirty="0"/>
                  <a:t>Transparent MB should be padded as well</a:t>
                </a:r>
              </a:p>
              <a:p>
                <a:r>
                  <a:rPr lang="en-US" altLang="zh-TW" dirty="0"/>
                  <a:t>If only one neighbor boundary MB</a:t>
                </a:r>
              </a:p>
              <a:p>
                <a:pPr lvl="1"/>
                <a:r>
                  <a:rPr lang="en-US" altLang="zh-TW" dirty="0"/>
                  <a:t>Horizontally or vertically extrapolation</a:t>
                </a:r>
              </a:p>
              <a:p>
                <a:r>
                  <a:rPr lang="en-US" altLang="zh-TW" dirty="0"/>
                  <a:t>If more than one neighbor boundary MB</a:t>
                </a:r>
              </a:p>
              <a:p>
                <a:pPr lvl="1"/>
                <a:r>
                  <a:rPr lang="en-US" altLang="zh-TW" dirty="0"/>
                  <a:t>Left &gt; Top &gt;  Right &gt; Bottom</a:t>
                </a:r>
              </a:p>
              <a:p>
                <a:r>
                  <a:rPr lang="en-US" altLang="zh-TW" dirty="0"/>
                  <a:t>If no neighbor boundary MB</a:t>
                </a:r>
              </a:p>
              <a:p>
                <a:pPr lvl="1"/>
                <a:r>
                  <a:rPr lang="en-US" altLang="zh-TW" dirty="0"/>
                  <a:t>Fill it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/>
                  <a:t>, where N is bits per pixel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A3D5383-2D6B-4923-BA91-4D311CD74A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6747"/>
                <a:ext cx="11401889" cy="4351338"/>
              </a:xfrm>
              <a:blipFill>
                <a:blip r:embed="rId2"/>
                <a:stretch>
                  <a:fillRect l="-96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8115E730-2EA2-42C7-8AEF-3243D551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913" y="4403324"/>
            <a:ext cx="4301068" cy="24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3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1DE904-15AC-428A-A931-F03FF898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Main Profile – Grey Shaped Coding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AAFD52-19F9-4065-BA7E-66A85C98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Grey scale alpha mask</a:t>
            </a:r>
          </a:p>
          <a:p>
            <a:pPr lvl="1"/>
            <a:r>
              <a:rPr lang="en-US" altLang="zh-TW" dirty="0"/>
              <a:t>Binary support mask (coded by CAE)</a:t>
            </a:r>
          </a:p>
          <a:p>
            <a:pPr lvl="1"/>
            <a:r>
              <a:rPr lang="en-US" altLang="zh-TW" dirty="0"/>
              <a:t>Grey scale alpha plane (coded by DCT)</a:t>
            </a:r>
          </a:p>
          <a:p>
            <a:r>
              <a:rPr lang="en-US" altLang="zh-TW" dirty="0"/>
              <a:t>Transparency information may not be identical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A0AC665-A775-49FB-963D-A16C9B62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801" y="3891648"/>
            <a:ext cx="3433577" cy="286000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1BA81CE-E8EE-48D9-A3A1-5DDCD5BB6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830" y="3817398"/>
            <a:ext cx="3645026" cy="2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2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CE2606-B7B1-4ACA-8CD5-9A747F4B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Main Profile – Static Sprite Coding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0056CE-2489-437C-8D77-98D22C85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S-VOPs (Static Sprite VOPs)</a:t>
            </a:r>
          </a:p>
          <a:p>
            <a:r>
              <a:rPr lang="en-US" altLang="zh-TW" dirty="0"/>
              <a:t>Two ways to transmit</a:t>
            </a:r>
          </a:p>
          <a:p>
            <a:pPr lvl="1"/>
            <a:r>
              <a:rPr lang="en-US" altLang="zh-TW" dirty="0"/>
              <a:t>Basic: sent entirely at the start</a:t>
            </a:r>
          </a:p>
          <a:p>
            <a:pPr lvl="1"/>
            <a:r>
              <a:rPr lang="en-US" altLang="zh-TW" dirty="0"/>
              <a:t>Low latency: updated piece by piece</a:t>
            </a:r>
          </a:p>
          <a:p>
            <a:r>
              <a:rPr lang="en-US" altLang="zh-TW" dirty="0"/>
              <a:t>Both methods contain up to 4 warping parameters</a:t>
            </a:r>
          </a:p>
          <a:p>
            <a:r>
              <a:rPr lang="en-US" altLang="zh-TW" dirty="0"/>
              <a:t>Low latency contain “sprite pieces”</a:t>
            </a:r>
          </a:p>
          <a:p>
            <a:pPr lvl="1"/>
            <a:r>
              <a:rPr lang="en-US" altLang="zh-TW" dirty="0"/>
              <a:t>Static-sprite-object</a:t>
            </a:r>
          </a:p>
          <a:p>
            <a:pPr lvl="1"/>
            <a:r>
              <a:rPr lang="en-US" altLang="zh-TW" dirty="0"/>
              <a:t>Static-sprite-update</a:t>
            </a:r>
          </a:p>
        </p:txBody>
      </p:sp>
    </p:spTree>
    <p:extLst>
      <p:ext uri="{BB962C8B-B14F-4D97-AF65-F5344CB8AC3E}">
        <p14:creationId xmlns:p14="http://schemas.microsoft.com/office/powerpoint/2010/main" val="382022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3F5DF3-3570-4E29-913D-6DF60378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9" y="374003"/>
            <a:ext cx="11739242" cy="1325563"/>
          </a:xfrm>
        </p:spPr>
        <p:txBody>
          <a:bodyPr/>
          <a:lstStyle/>
          <a:p>
            <a:r>
              <a:rPr lang="en-US" altLang="zh-TW" dirty="0"/>
              <a:t>The Advanced Coding Efficiency Profile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SADCT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F1AC6A-9E0F-4913-A3D4-4BAFD7178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Improve coding efficiency for boundary MBs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E0DA59-3C7F-4C10-8572-9CE660B57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89" y="4320890"/>
            <a:ext cx="8417195" cy="17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42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877C1D-5C2A-4C43-A413-BD9CF280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N-bit Profile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881116-53C2-4BD6-9C21-A40B580F2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Limited display </a:t>
            </a:r>
          </a:p>
          <a:p>
            <a:r>
              <a:rPr lang="en-US" altLang="zh-TW" dirty="0"/>
              <a:t>Support color depth from 4-12 bits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8895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A1BE7B-68E2-47FB-8FE6-5DB00CC3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Scalable Video Coding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A039F4-C9EA-4A94-BB0F-DC001009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Spatial scalability</a:t>
            </a:r>
          </a:p>
          <a:p>
            <a:pPr lvl="1"/>
            <a:r>
              <a:rPr lang="en-US" altLang="zh-TW" dirty="0"/>
              <a:t>Base layer &amp; Enhancement layer</a:t>
            </a:r>
          </a:p>
          <a:p>
            <a:pPr lvl="2"/>
            <a:r>
              <a:rPr lang="en-US" altLang="zh-TW" dirty="0"/>
              <a:t>Subsample input </a:t>
            </a:r>
          </a:p>
          <a:p>
            <a:pPr lvl="2"/>
            <a:r>
              <a:rPr lang="en-US" altLang="zh-TW" dirty="0"/>
              <a:t>Encode the reduced-resolution frame to form the base layer</a:t>
            </a:r>
          </a:p>
          <a:p>
            <a:pPr lvl="2"/>
            <a:r>
              <a:rPr lang="en-US" altLang="zh-TW" dirty="0"/>
              <a:t>Decode the base layer and up-sample to the original resolution</a:t>
            </a:r>
          </a:p>
          <a:p>
            <a:pPr lvl="2"/>
            <a:r>
              <a:rPr lang="en-US" altLang="zh-TW" dirty="0"/>
              <a:t>Subtract the full-resolution frame from this prediction frame </a:t>
            </a:r>
          </a:p>
          <a:p>
            <a:pPr lvl="2"/>
            <a:r>
              <a:rPr lang="en-US" altLang="zh-TW" dirty="0"/>
              <a:t>Encode the difference to form the enhancement layer</a:t>
            </a:r>
          </a:p>
          <a:p>
            <a:r>
              <a:rPr lang="en-US" altLang="zh-TW" dirty="0"/>
              <a:t>Temporal scalability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347F021-FA30-43F0-BF47-C504367B8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16" y="4900613"/>
            <a:ext cx="3448727" cy="181978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0FAFF24-4856-489C-B139-2FC3A7E68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054" y="4568650"/>
            <a:ext cx="4519234" cy="21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4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E7D38B-8DF6-45EA-8A17-617100CB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Fine Granular Scalability (FGS)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17B1751-E3C8-442D-99BD-A6E48EFF9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3" y="3122736"/>
            <a:ext cx="5391978" cy="24003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A99B0EE-97E7-4E9C-8CF9-B4692F272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474" y="1855433"/>
            <a:ext cx="4294088" cy="315823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3F29391-5ED6-45C6-9A02-BA2A5381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394" y="5264490"/>
            <a:ext cx="5015606" cy="15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6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254D80-6B23-4AD7-8392-27794356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Simple Studio Profile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947195-79AC-4655-BFCB-D9B84ADA1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Aim to encode video nearly-lossless</a:t>
            </a:r>
          </a:p>
          <a:p>
            <a:r>
              <a:rPr lang="en-US" altLang="zh-TW" dirty="0"/>
              <a:t>No temporal prediction (that is, only I-VOPs)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925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83616C-4E05-4C85-9C02-8FBBB976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Simple Profile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08697E-8B73-44FA-B376-F5D23F333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VOP (Video Object Plane)</a:t>
            </a:r>
          </a:p>
          <a:p>
            <a:r>
              <a:rPr lang="en-US" altLang="zh-TW" dirty="0"/>
              <a:t>I-VOP (Intra)</a:t>
            </a:r>
          </a:p>
          <a:p>
            <a:r>
              <a:rPr lang="en-US" altLang="zh-TW" dirty="0"/>
              <a:t>P-VOP (Inter)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52E3426-678A-4844-8AB0-631CEC5A8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527" y="1690688"/>
            <a:ext cx="3512140" cy="211163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1CF2373-9846-4943-BBF7-E80D1417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91913"/>
            <a:ext cx="4812419" cy="149398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7CD7377-ECE9-4D8F-87B4-EFC50DD88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383" y="4001294"/>
            <a:ext cx="5074282" cy="18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D6E643-166A-47D8-AF89-E9ECCBF1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I-VOP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EC0455-7E6D-46E1-8AF7-6B9A2129E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DCT: 8x8</a:t>
            </a:r>
          </a:p>
          <a:p>
            <a:r>
              <a:rPr lang="en-US" altLang="zh-TW" dirty="0"/>
              <a:t>Quantization</a:t>
            </a:r>
          </a:p>
          <a:p>
            <a:r>
              <a:rPr lang="en-US" altLang="zh-TW" dirty="0"/>
              <a:t>Zig-zag scan</a:t>
            </a:r>
          </a:p>
          <a:p>
            <a:r>
              <a:rPr lang="en-US" altLang="zh-TW" dirty="0"/>
              <a:t>Last-Run-Level</a:t>
            </a:r>
          </a:p>
          <a:p>
            <a:r>
              <a:rPr lang="en-US" altLang="zh-TW" dirty="0"/>
              <a:t>Entropy Coding</a:t>
            </a:r>
          </a:p>
          <a:p>
            <a:pPr marL="457200" lvl="1" indent="0">
              <a:buNone/>
            </a:pPr>
            <a:endParaRPr lang="en-US" altLang="zh-TW" dirty="0"/>
          </a:p>
          <a:p>
            <a:pPr lvl="1" algn="ctr"/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823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4E8D04-FCE1-4279-BAF2-EBC6CA0D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Quantization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CD9EEE-7D22-46C2-AEE2-79E70354A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Only define inverse quantization</a:t>
            </a:r>
          </a:p>
          <a:p>
            <a:r>
              <a:rPr lang="en-US" altLang="zh-TW" dirty="0"/>
              <a:t>Method2 (H.263 Quantization) for simple profile</a:t>
            </a:r>
          </a:p>
          <a:p>
            <a:r>
              <a:rPr lang="en-US" altLang="zh-TW" dirty="0"/>
              <a:t>Method1 (MPEG-4 Quantization) for advanced simple profile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151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25CFDD-1E3F-424D-83A0-57FA97ED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Quantization-Method 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5EDABB-FB28-48BF-867B-C137C9B3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QP (step size) is in [1,31]</a:t>
            </a:r>
          </a:p>
          <a:p>
            <a:r>
              <a:rPr lang="en-US" altLang="zh-TW" dirty="0"/>
              <a:t>DC = </a:t>
            </a:r>
            <a:r>
              <a:rPr lang="en-US" altLang="zh-TW" dirty="0" err="1"/>
              <a:t>DC_quantized</a:t>
            </a:r>
            <a:r>
              <a:rPr lang="en-US" altLang="zh-TW" dirty="0"/>
              <a:t> ×</a:t>
            </a:r>
            <a:r>
              <a:rPr lang="zh-TW" altLang="en-US" dirty="0"/>
              <a:t> </a:t>
            </a:r>
            <a:r>
              <a:rPr lang="en-US" altLang="zh-TW" dirty="0" err="1"/>
              <a:t>dc_scaler</a:t>
            </a:r>
            <a:endParaRPr lang="en-US" altLang="zh-TW" dirty="0"/>
          </a:p>
          <a:p>
            <a:r>
              <a:rPr lang="en-US" altLang="zh-TW" dirty="0"/>
              <a:t>For all </a:t>
            </a:r>
            <a:r>
              <a:rPr lang="en-US" altLang="zh-TW" dirty="0">
                <a:solidFill>
                  <a:srgbClr val="FF0000"/>
                </a:solidFill>
              </a:rPr>
              <a:t>short header (simple profile)</a:t>
            </a:r>
            <a:r>
              <a:rPr lang="en-US" altLang="zh-TW" dirty="0"/>
              <a:t>, Intra DC </a:t>
            </a:r>
            <a:r>
              <a:rPr lang="en-US" altLang="zh-TW" dirty="0" err="1"/>
              <a:t>dc_scaler</a:t>
            </a:r>
            <a:r>
              <a:rPr lang="en-US" altLang="zh-TW" dirty="0"/>
              <a:t> = 8</a:t>
            </a:r>
          </a:p>
          <a:p>
            <a:pPr lvl="1"/>
            <a:r>
              <a:rPr lang="en-US" altLang="zh-TW" dirty="0"/>
              <a:t>Else, refer to Table 5.4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For others transformed coefficients including AC and Inter DC, 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42C5B69-65A9-465D-8ED8-3BF394DA6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25"/>
          <a:stretch/>
        </p:blipFill>
        <p:spPr>
          <a:xfrm>
            <a:off x="2286185" y="5846116"/>
            <a:ext cx="6760161" cy="93156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767BE43-879A-46EF-AB46-B14BCBA52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328" y="3749289"/>
            <a:ext cx="5859214" cy="13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9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047B03-0C43-48FC-BB31-D814AE26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P-VOP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5D5C48-3E28-4800-B915-96231D271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Motion Compensation: 16x16 macroblock</a:t>
            </a:r>
          </a:p>
          <a:p>
            <a:r>
              <a:rPr lang="en-US" altLang="zh-TW" dirty="0"/>
              <a:t>Half pixel resolution</a:t>
            </a:r>
          </a:p>
          <a:p>
            <a:r>
              <a:rPr lang="en-US" altLang="zh-TW" dirty="0"/>
              <a:t>Each macroblock could either be coded in Inter-mode or Intra-mode</a:t>
            </a:r>
          </a:p>
          <a:p>
            <a:r>
              <a:rPr lang="en-US" altLang="zh-TW" dirty="0"/>
              <a:t>Inter-mode macroblock contains motion vector (differentially encoded) and coded residual coefficients of every 8x8 block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712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C4C9FD-9332-49A1-A11B-44DC5CD7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Coding Efficiency Tools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166877-45D7-4C4D-B5C2-C6A85EE2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Four motion vectors in one macroblock</a:t>
            </a:r>
          </a:p>
          <a:p>
            <a:r>
              <a:rPr lang="en-US" altLang="zh-TW" dirty="0"/>
              <a:t>Unrestricted motion vectors</a:t>
            </a:r>
          </a:p>
          <a:p>
            <a:r>
              <a:rPr lang="en-US" altLang="zh-TW" dirty="0"/>
              <a:t>Intra prediction of DC and first row/column of AC (optional)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3356C0F-ADBF-467B-8AAA-4C88983BC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42" y="4367814"/>
            <a:ext cx="3407968" cy="212506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4E164AD-991A-4FF5-8FAC-1197C408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47" y="4111630"/>
            <a:ext cx="4152108" cy="238124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7DBCC33-3D31-4AAD-A253-598680CB4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520" y="4791869"/>
            <a:ext cx="2052357" cy="15430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12A6259-4582-43C0-8048-39B21EB31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498" y="4791869"/>
            <a:ext cx="1909763" cy="154305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4E637E8-103C-40BB-B2A7-944CC6F09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7878" y="3333755"/>
            <a:ext cx="2820565" cy="11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9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592041-A9C8-4843-8419-1841F378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Transmission Efficiency Tools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ACDAAE-392C-4E93-8FD3-4B56BBDAC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Resynchronization marker</a:t>
            </a:r>
          </a:p>
          <a:p>
            <a:r>
              <a:rPr lang="en-US" altLang="zh-TW" dirty="0"/>
              <a:t>Data partitioning</a:t>
            </a:r>
          </a:p>
          <a:p>
            <a:pPr lvl="1"/>
            <a:r>
              <a:rPr lang="en-US" altLang="zh-TW" dirty="0"/>
              <a:t>e.g. coding mode, DC coefficient (intra), motion vector (inter) in first partition while AC and DC coefficient (inter) in </a:t>
            </a:r>
            <a:r>
              <a:rPr lang="en-US" altLang="zh-TW"/>
              <a:t>second partition</a:t>
            </a:r>
            <a:endParaRPr lang="en-US" altLang="zh-TW" dirty="0"/>
          </a:p>
          <a:p>
            <a:r>
              <a:rPr lang="en-US" altLang="zh-TW" dirty="0"/>
              <a:t>Reversible VLCs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8B0A5B9-3780-4004-A468-7AECBB80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4001294"/>
            <a:ext cx="7496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44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627</Words>
  <Application>Microsoft Office PowerPoint</Application>
  <PresentationFormat>寬螢幕</PresentationFormat>
  <Paragraphs>131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標楷體</vt:lpstr>
      <vt:lpstr>Arial</vt:lpstr>
      <vt:lpstr>Cambria Math</vt:lpstr>
      <vt:lpstr>Times New Roman</vt:lpstr>
      <vt:lpstr>Office 佈景主題</vt:lpstr>
      <vt:lpstr>MPEG-4 Part 2  (MPEG-Visual)</vt:lpstr>
      <vt:lpstr>MPEG-Visual</vt:lpstr>
      <vt:lpstr>The Simple Profile</vt:lpstr>
      <vt:lpstr>I-VOP</vt:lpstr>
      <vt:lpstr>Quantization</vt:lpstr>
      <vt:lpstr>Quantization-Method 2</vt:lpstr>
      <vt:lpstr>P-VOP</vt:lpstr>
      <vt:lpstr>Coding Efficiency Tools</vt:lpstr>
      <vt:lpstr>Transmission Efficiency Tools</vt:lpstr>
      <vt:lpstr>The Advanced Simple Profile</vt:lpstr>
      <vt:lpstr>Quantization-Method 1</vt:lpstr>
      <vt:lpstr>Global Motion Compensation (GMC)</vt:lpstr>
      <vt:lpstr>Interlace</vt:lpstr>
      <vt:lpstr>The Advanced Real Time Simple Profile</vt:lpstr>
      <vt:lpstr>The Advanced Real Time Simple Profile Cont’d</vt:lpstr>
      <vt:lpstr>Coding of Arbitrary Shaped Region (Core profile)</vt:lpstr>
      <vt:lpstr>Binary Shaped Coding</vt:lpstr>
      <vt:lpstr>Binary Shaped Coding Cont’d</vt:lpstr>
      <vt:lpstr>Motion Compensated Coding</vt:lpstr>
      <vt:lpstr>Motion Compensated Coding Cont’d</vt:lpstr>
      <vt:lpstr>The Main Profile – Grey Shaped Coding</vt:lpstr>
      <vt:lpstr>The Main Profile – Static Sprite Coding</vt:lpstr>
      <vt:lpstr>The Advanced Coding Efficiency Profile – SADCT</vt:lpstr>
      <vt:lpstr>The N-bit Profile</vt:lpstr>
      <vt:lpstr>Scalable Video Coding</vt:lpstr>
      <vt:lpstr>Fine Granular Scalability (FGS)</vt:lpstr>
      <vt:lpstr>The Simple Studio Profile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md531</dc:creator>
  <cp:lastModifiedBy>Chun</cp:lastModifiedBy>
  <cp:revision>166</cp:revision>
  <dcterms:created xsi:type="dcterms:W3CDTF">2023-03-29T10:19:43Z</dcterms:created>
  <dcterms:modified xsi:type="dcterms:W3CDTF">2023-04-25T02:21:02Z</dcterms:modified>
</cp:coreProperties>
</file>