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7"/>
  </p:notesMasterIdLst>
  <p:sldIdLst>
    <p:sldId id="258" r:id="rId2"/>
    <p:sldId id="286" r:id="rId3"/>
    <p:sldId id="268" r:id="rId4"/>
    <p:sldId id="267" r:id="rId5"/>
    <p:sldId id="269" r:id="rId6"/>
    <p:sldId id="275" r:id="rId7"/>
    <p:sldId id="276" r:id="rId8"/>
    <p:sldId id="277" r:id="rId9"/>
    <p:sldId id="272" r:id="rId10"/>
    <p:sldId id="270" r:id="rId11"/>
    <p:sldId id="273" r:id="rId12"/>
    <p:sldId id="271" r:id="rId13"/>
    <p:sldId id="274" r:id="rId14"/>
    <p:sldId id="278" r:id="rId15"/>
    <p:sldId id="283" r:id="rId16"/>
    <p:sldId id="284" r:id="rId17"/>
    <p:sldId id="285" r:id="rId18"/>
    <p:sldId id="282" r:id="rId19"/>
    <p:sldId id="280" r:id="rId20"/>
    <p:sldId id="281" r:id="rId21"/>
    <p:sldId id="279" r:id="rId22"/>
    <p:sldId id="265" r:id="rId23"/>
    <p:sldId id="264" r:id="rId24"/>
    <p:sldId id="287" r:id="rId25"/>
    <p:sldId id="266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24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EDA76-CE96-4B02-A8DB-B7CBE035A053}" type="datetimeFigureOut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1C49F-0D40-497C-A46D-0C4E788A1E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3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49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32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1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55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89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291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3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279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307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230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89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12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507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130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488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725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40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47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92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3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71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83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6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C49F-0D40-497C-A46D-0C4E788A1EC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81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F6DD-ABCB-4C0E-B911-6A03063337C1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77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CBD-2AAC-44F1-882C-B83B0253D2EA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4EB-17BF-4BAF-AB81-6AA6DAB78FC7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14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4D21-3421-4A11-B473-EB42D63EFAAC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1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CD04-7A11-414B-8CD6-EE8A12B67DD6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89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F98D-4155-4C39-9C43-B3D2E2DED8A2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80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D160-72C3-4319-BDA5-1BE7E9A7CE78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74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8CB-88A9-4859-8419-E6CE50181385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12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54DB-C8BC-4366-ABE8-9BCA4DE5D733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26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F91-C351-423A-93F4-072C9767EB6C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0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F7C-91F0-42BB-8C0C-753267004624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0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C8C2-251B-433F-AEA4-6304C20E8AD1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9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757E-6D57-4A80-99DE-D139F624E2F0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2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015-425A-45BA-9CF9-07AAC245B5DB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7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A370-87F5-4452-ACB3-CE0BD6877593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3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721B-A9BB-4DB1-8AA9-8086C093950C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63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3A67-9B62-413E-9F96-7B3E7F8425E8}" type="datetime1">
              <a:rPr lang="zh-TW" altLang="en-US" smtClean="0"/>
              <a:t>2019/2/17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6B643B-0EB6-4E26-BD6A-7EA3982B5D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5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95438" y="2115563"/>
            <a:ext cx="6324053" cy="42980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Detection and </a:t>
            </a:r>
            <a:r>
              <a:rPr lang="en-US" altLang="zh-TW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using Multi-task Cascaded Convolutional Networks</a:t>
            </a: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15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Stage2:Refinement Network(R-net)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2849" y="1990650"/>
            <a:ext cx="8514319" cy="336147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-net </a:t>
            </a:r>
            <a:r>
              <a:rPr lang="en-US" altLang="zh-TW" dirty="0"/>
              <a:t>detection result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4283" y="3057298"/>
            <a:ext cx="9141657" cy="287792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09799" y="1452107"/>
            <a:ext cx="88106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 smtClean="0">
                <a:effectLst/>
                <a:latin typeface="Times New Roman" panose="02020603050405020304" pitchFamily="18" charset="0"/>
              </a:rPr>
              <a:t>All candidates are fed to another CNN(R-Net),which further rejects a large number of false candidates, performs calibration with bounding box regression, and conducts NMS. </a:t>
            </a:r>
            <a:endParaRPr lang="en-US" altLang="zh-TW" sz="250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Stage3:Output </a:t>
            </a:r>
            <a:r>
              <a:rPr lang="en-US" altLang="zh-TW" dirty="0"/>
              <a:t>Network </a:t>
            </a:r>
            <a:r>
              <a:rPr lang="en-US" altLang="zh-TW" dirty="0" smtClean="0"/>
              <a:t>(O-Net)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9953" y="1425889"/>
            <a:ext cx="8915400" cy="37776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500" dirty="0"/>
              <a:t>This stage is similar to the second stage, but in this </a:t>
            </a:r>
            <a:r>
              <a:rPr lang="en-US" altLang="zh-TW" sz="2500" dirty="0" smtClean="0"/>
              <a:t>stage </a:t>
            </a:r>
            <a:r>
              <a:rPr lang="en-US" altLang="zh-TW" sz="2500" dirty="0"/>
              <a:t>we aim to identify face regions with more supervision</a:t>
            </a:r>
            <a:r>
              <a:rPr lang="en-US" altLang="zh-TW" sz="25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 </a:t>
            </a:r>
            <a:r>
              <a:rPr lang="en-US" altLang="zh-TW" sz="2500" dirty="0"/>
              <a:t>The network will output five facial landmarks’ positions.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5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53" y="3314700"/>
            <a:ext cx="8974047" cy="32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O-net </a:t>
            </a:r>
            <a:r>
              <a:rPr lang="en-US" altLang="zh-TW" dirty="0"/>
              <a:t>detection result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575" y="2963590"/>
            <a:ext cx="9035190" cy="269915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24049" y="1682700"/>
            <a:ext cx="88737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The network will output five facial landmarks’ positions. </a:t>
            </a:r>
            <a:endParaRPr lang="en-US" altLang="zh-TW" sz="2500" dirty="0"/>
          </a:p>
        </p:txBody>
      </p:sp>
    </p:spTree>
    <p:extLst>
      <p:ext uri="{BB962C8B-B14F-4D97-AF65-F5344CB8AC3E}">
        <p14:creationId xmlns:p14="http://schemas.microsoft.com/office/powerpoint/2010/main" val="2075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Flowchart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247" y="2188123"/>
            <a:ext cx="9044520" cy="34664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1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683834"/>
            <a:ext cx="8915400" cy="422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classification: cross-entropy loss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911046"/>
            <a:ext cx="8399240" cy="10499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075" y="4490814"/>
            <a:ext cx="6682369" cy="8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639229"/>
            <a:ext cx="8915400" cy="42719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Bounding box regression: Euclidean loss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56" y="2842059"/>
            <a:ext cx="6140722" cy="13317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65" y="4698945"/>
            <a:ext cx="6079729" cy="8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717288"/>
            <a:ext cx="8915400" cy="41939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landmark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localization: Euclidean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96" y="4568197"/>
            <a:ext cx="6538681" cy="1382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436" y="2998178"/>
            <a:ext cx="7418368" cy="9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3967" y="449939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6643" y="4280888"/>
            <a:ext cx="8832406" cy="24304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47" y="1248599"/>
            <a:ext cx="8755198" cy="29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0122" y="1460938"/>
            <a:ext cx="8961658" cy="377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Negatives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Regions that the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Intersection-over-Union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ratio less than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any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ground-truth faces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0.65 to a ground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 face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faces: </a:t>
            </a:r>
            <a:r>
              <a:rPr lang="en-US" altLang="zh-TW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0.4 and 0.65 to a ground truth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endParaRPr lang="en-US" altLang="zh-TW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Landmark faces: faces labeled 5 landmarks’ positions</a:t>
            </a:r>
          </a:p>
          <a:p>
            <a:pPr marL="457200" indent="-457200">
              <a:buFont typeface="+mj-lt"/>
              <a:buAutoNum type="arabicParenR"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5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85" y="4251598"/>
            <a:ext cx="5696908" cy="24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2143" y="787782"/>
            <a:ext cx="8911687" cy="1280890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9440" y="1905000"/>
            <a:ext cx="7999124" cy="4227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detection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alignment are essential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TW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zh-TW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such as face recognition,</a:t>
            </a:r>
            <a:r>
              <a:rPr lang="zh-TW" alt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facial expression recognition, age identification,</a:t>
            </a:r>
            <a:r>
              <a:rPr lang="zh-TW" alt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on.</a:t>
            </a:r>
          </a:p>
          <a:p>
            <a:pPr marL="360363" indent="-360363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output the position for each face in the given image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3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2415" y="787782"/>
            <a:ext cx="8911687" cy="1280890"/>
          </a:xfrm>
        </p:spPr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0123" y="1933903"/>
            <a:ext cx="8915400" cy="37776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Negatives and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for face classification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ositives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part faces are used for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bounding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landmark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faces are used for </a:t>
            </a:r>
            <a:r>
              <a:rPr lang="en-US" altLang="zh-TW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 landmark </a:t>
            </a:r>
            <a:r>
              <a:rPr lang="en-US" altLang="zh-TW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</a:p>
          <a:p>
            <a:pPr marL="0" indent="0">
              <a:buNone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5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9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7448" y="1768366"/>
            <a:ext cx="9311209" cy="330566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51" y="5452405"/>
            <a:ext cx="4293312" cy="3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scar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6738" y="1628670"/>
            <a:ext cx="9082326" cy="454074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0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6215" y="1428457"/>
            <a:ext cx="9156518" cy="48602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9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Conclusion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4572" y="2021840"/>
            <a:ext cx="8915400" cy="43872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adopts a cascaded structure with three stages of carefully designed deep convolutional networks that predict face and landmark location in a coarse-to-fine 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 structure, proposed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can achieve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zh-TW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zh-TW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zh-TW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TW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alignment.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1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1777"/>
          </a:xfrm>
        </p:spPr>
        <p:txBody>
          <a:bodyPr/>
          <a:lstStyle/>
          <a:p>
            <a:r>
              <a:rPr lang="en-US" altLang="zh-TW" dirty="0" smtClean="0"/>
              <a:t>Reference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8057" y="1526876"/>
            <a:ext cx="8915400" cy="43929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K., Zhang, Z., Li, Z., &amp;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(2016). Joint face detection and alignment using multitask cascaded convolutional networks.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Signal Processing Letters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(10), 1499-1503.</a:t>
            </a: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4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7599" y="417632"/>
            <a:ext cx="8911687" cy="163672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Cascaded framework that includes three-stage multi-task deep convolutional networks</a:t>
            </a:r>
            <a:r>
              <a:rPr lang="en-US" altLang="zh-TW" sz="2500" dirty="0"/>
              <a:t>.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097599" y="3047998"/>
            <a:ext cx="8915400" cy="32643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Fig1: flowchart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01" y="1345567"/>
            <a:ext cx="5091573" cy="54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118134" y="1362457"/>
            <a:ext cx="9386478" cy="47583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500" dirty="0">
                <a:latin typeface="Times New Roman" panose="02020603050405020304" pitchFamily="18" charset="0"/>
              </a:rPr>
              <a:t>Given an image, we initially resize it to different scales to build </a:t>
            </a:r>
            <a:r>
              <a:rPr lang="en-US" altLang="zh-TW" sz="2500" dirty="0" smtClean="0">
                <a:latin typeface="Times New Roman" panose="02020603050405020304" pitchFamily="18" charset="0"/>
              </a:rPr>
              <a:t>an </a:t>
            </a:r>
            <a:r>
              <a:rPr lang="en-US" altLang="zh-TW" sz="2500" dirty="0">
                <a:latin typeface="Times New Roman" panose="02020603050405020304" pitchFamily="18" charset="0"/>
              </a:rPr>
              <a:t>image </a:t>
            </a:r>
            <a:r>
              <a:rPr lang="en-US" altLang="zh-TW" sz="2500" dirty="0" smtClean="0">
                <a:latin typeface="Times New Roman" panose="02020603050405020304" pitchFamily="18" charset="0"/>
              </a:rPr>
              <a:t>pyramid</a:t>
            </a:r>
            <a:endParaRPr lang="en-US" altLang="zh-TW" sz="25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134" y="2712678"/>
            <a:ext cx="8688059" cy="32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6200" y="424085"/>
            <a:ext cx="8911687" cy="1280890"/>
          </a:xfrm>
        </p:spPr>
        <p:txBody>
          <a:bodyPr/>
          <a:lstStyle/>
          <a:p>
            <a:r>
              <a:rPr lang="en-US" altLang="zh-TW" dirty="0" smtClean="0"/>
              <a:t>Stage1:</a:t>
            </a:r>
            <a:r>
              <a:rPr lang="en-US" altLang="zh-TW" dirty="0"/>
              <a:t>Proposal </a:t>
            </a:r>
            <a:r>
              <a:rPr lang="en-US" altLang="zh-TW" dirty="0" smtClean="0"/>
              <a:t>Network(P-net)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8144" y="2466217"/>
            <a:ext cx="8515443" cy="33432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893785" y="1274088"/>
            <a:ext cx="8911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 smtClean="0">
                <a:effectLst/>
                <a:latin typeface="Times New Roman" panose="02020603050405020304" pitchFamily="18" charset="0"/>
              </a:rPr>
              <a:t>Obtain the candidate facial windows and their bounding box regression vectors. </a:t>
            </a:r>
          </a:p>
        </p:txBody>
      </p:sp>
    </p:spTree>
    <p:extLst>
      <p:ext uri="{BB962C8B-B14F-4D97-AF65-F5344CB8AC3E}">
        <p14:creationId xmlns:p14="http://schemas.microsoft.com/office/powerpoint/2010/main" val="1596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Stage1:Proposal Network(P-net)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4031" y="2426203"/>
            <a:ext cx="8391090" cy="333346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69200" y="2905761"/>
            <a:ext cx="2270080" cy="8534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29065" y="1533905"/>
            <a:ext cx="78394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 smtClean="0">
                <a:effectLst/>
                <a:latin typeface="Times New Roman" panose="02020603050405020304" pitchFamily="18" charset="0"/>
              </a:rPr>
              <a:t>Face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912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Stage1:Proposal Network(P-net)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470332" y="1501205"/>
            <a:ext cx="78394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 smtClean="0">
                <a:latin typeface="Times New Roman" panose="02020603050405020304" pitchFamily="18" charset="0"/>
              </a:rPr>
              <a:t>Bounding box regression</a:t>
            </a:r>
            <a:endParaRPr lang="en-US" altLang="zh-TW" sz="2500" dirty="0" smtClean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4033" y="2339997"/>
            <a:ext cx="8065794" cy="32304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89520" y="3677919"/>
            <a:ext cx="2270080" cy="8229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5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Stage1:Proposal Network(P-net)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5226" y="1718475"/>
            <a:ext cx="8915400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 landmark location</a:t>
            </a:r>
            <a:endParaRPr lang="zh-TW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421" y="2909651"/>
            <a:ext cx="3079333" cy="3001572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1" y="2781613"/>
            <a:ext cx="7278079" cy="29149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34425" y="4686912"/>
            <a:ext cx="2270080" cy="8229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7504505" y="4239109"/>
            <a:ext cx="1124488" cy="690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P-net detection result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5432" y="3413432"/>
            <a:ext cx="8746323" cy="266900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643B-0EB6-4E26-BD6A-7EA3982B5DC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172512" y="1486419"/>
            <a:ext cx="817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>
                <a:latin typeface="Times New Roman" panose="02020603050405020304" pitchFamily="18" charset="0"/>
              </a:rPr>
              <a:t>Candidates are calibrated based on the estimated bounding box regression vectors.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500" dirty="0">
                <a:latin typeface="Times New Roman" panose="02020603050405020304" pitchFamily="18" charset="0"/>
              </a:rPr>
              <a:t>Employ non-maximum suppression (NMS) to merge highly overlapped candidates. </a:t>
            </a:r>
          </a:p>
        </p:txBody>
      </p:sp>
    </p:spTree>
    <p:extLst>
      <p:ext uri="{BB962C8B-B14F-4D97-AF65-F5344CB8AC3E}">
        <p14:creationId xmlns:p14="http://schemas.microsoft.com/office/powerpoint/2010/main" val="10476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2843</TotalTime>
  <Words>470</Words>
  <Application>Microsoft Office PowerPoint</Application>
  <PresentationFormat>寬螢幕</PresentationFormat>
  <Paragraphs>112</Paragraphs>
  <Slides>25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Century Gothic</vt:lpstr>
      <vt:lpstr>Times New Roman</vt:lpstr>
      <vt:lpstr>Wingdings</vt:lpstr>
      <vt:lpstr>Wingdings 3</vt:lpstr>
      <vt:lpstr>絲縷</vt:lpstr>
      <vt:lpstr>PowerPoint 簡報</vt:lpstr>
      <vt:lpstr>Introduction</vt:lpstr>
      <vt:lpstr>Cascaded framework that includes three-stage multi-task deep convolutional networks. </vt:lpstr>
      <vt:lpstr>PowerPoint 簡報</vt:lpstr>
      <vt:lpstr>Stage1:Proposal Network(P-net)</vt:lpstr>
      <vt:lpstr>Stage1:Proposal Network(P-net)</vt:lpstr>
      <vt:lpstr>Stage1:Proposal Network(P-net)</vt:lpstr>
      <vt:lpstr>Stage1:Proposal Network(P-net)</vt:lpstr>
      <vt:lpstr>P-net detection result</vt:lpstr>
      <vt:lpstr>Stage2:Refinement Network(R-net)</vt:lpstr>
      <vt:lpstr>R-net detection result</vt:lpstr>
      <vt:lpstr>Stage3:Output Network (O-Net) </vt:lpstr>
      <vt:lpstr>O-net detection result</vt:lpstr>
      <vt:lpstr>Flowchart</vt:lpstr>
      <vt:lpstr>Training</vt:lpstr>
      <vt:lpstr>Training</vt:lpstr>
      <vt:lpstr>Training</vt:lpstr>
      <vt:lpstr>Training Data</vt:lpstr>
      <vt:lpstr>Experiments</vt:lpstr>
      <vt:lpstr>Experiments</vt:lpstr>
      <vt:lpstr>Experiments</vt:lpstr>
      <vt:lpstr>Oscar</vt:lpstr>
      <vt:lpstr>Result</vt:lpstr>
      <vt:lpstr>Conclusion </vt:lpstr>
      <vt:lpstr>Reference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163</cp:revision>
  <dcterms:created xsi:type="dcterms:W3CDTF">2018-12-12T05:02:29Z</dcterms:created>
  <dcterms:modified xsi:type="dcterms:W3CDTF">2019-02-16T23:26:17Z</dcterms:modified>
</cp:coreProperties>
</file>