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7"/>
  </p:notesMasterIdLst>
  <p:sldIdLst>
    <p:sldId id="256" r:id="rId2"/>
    <p:sldId id="260" r:id="rId3"/>
    <p:sldId id="257" r:id="rId4"/>
    <p:sldId id="258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9" r:id="rId13"/>
    <p:sldId id="270" r:id="rId14"/>
    <p:sldId id="297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6" r:id="rId32"/>
    <p:sldId id="274" r:id="rId33"/>
    <p:sldId id="299" r:id="rId34"/>
    <p:sldId id="300" r:id="rId35"/>
    <p:sldId id="298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81" autoAdjust="0"/>
  </p:normalViewPr>
  <p:slideViewPr>
    <p:cSldViewPr snapToGrid="0">
      <p:cViewPr varScale="1">
        <p:scale>
          <a:sx n="94" d="100"/>
          <a:sy n="94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F7B9C-8B9A-4D58-9C8F-AEA46E001BBD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E8025-E1B6-4450-8E20-30EC6DAB45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81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271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When the dictionary </a:t>
                </a:r>
                <a:r>
                  <a:rPr lang="en-US" altLang="zh-TW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𝑫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complete, for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𝑓∈</a:t>
                </a:r>
                <a:r>
                  <a:rPr lang="en-US" altLang="zh-TW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𝑯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it can be spanned elements in </a:t>
                </a:r>
                <a:r>
                  <a:rPr lang="en-US" altLang="zh-TW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𝑫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Now the vector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𝑓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characterized by the sequence of two entries 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(〈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𝑅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𝑛 𝑓,𝑔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_(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𝛾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𝑛 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〉,𝛾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𝑛 )</a:t>
                </a:r>
                <a:endParaRPr lang="en-US" altLang="zh-TW" dirty="0" smtClean="0"/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sequence is called the </a:t>
                </a:r>
                <a:r>
                  <a:rPr lang="en-US" altLang="zh-TW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structure book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reconstruction, the order of elements in the structure book, indicated by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𝑛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is unimportant.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30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402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334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815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Since all 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〈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𝑅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𝑛 𝑓,𝑔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𝛾 〉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〈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𝑅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𝑛 𝑓,𝑔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_(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𝛾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𝑛 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〉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are already known, we only have to compute 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〈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𝑔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_(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𝛾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𝑛 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,𝑔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𝛾 〉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here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Note that we have not computed any of the residue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𝑅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𝑛 𝑓</a:t>
                </a:r>
                <a:endParaRPr lang="en-US" altLang="zh-TW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Instead, all parameters we have to evaluate are inner products so that the computational complexity in this algorithm is small.</a:t>
                </a:r>
                <a:endParaRPr lang="zh-TW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939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857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80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180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958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When the real signal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𝑓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𝑡)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to be decomposed to real expansion, real time-frequency atoms must be used. It is defined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complex atoms in the previous subsection, the phase constant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𝜙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hidden in the complex representation but for real atoms it is necessary.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real matching pursuit decomposition is not equivalent to the complex one since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𝑔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𝛾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𝑡)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𝑔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_(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𝛾−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(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𝑡)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are not orthogonal.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80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33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third equality is derived from the substitution rule with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𝜏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′=𝜏/𝑠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These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result is the combination of two properties, known as the dilation and translation properties of the WDF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double sum in (34) is known as the </a:t>
                </a:r>
                <a:r>
                  <a:rPr lang="en-US" altLang="zh-TW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cross term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we usually try to remove.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defined the </a:t>
                </a:r>
                <a:r>
                  <a:rPr lang="en-US" altLang="zh-TW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time-frequency energy distribution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or the </a:t>
                </a:r>
                <a:r>
                  <a:rPr lang="en-US" altLang="zh-TW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energy density function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by keeping the auto term in WDF</a:t>
                </a:r>
                <a:endParaRPr lang="zh-TW" altLang="zh-TW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275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065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446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832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738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633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63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8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71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Different tools of the time-frequency analysis have different dictionaries</a:t>
                </a:r>
              </a:p>
              <a:p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Fourier transform decomposes signals over the dictionary of waveforms in the form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exp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⁡(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𝑗𝑓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 𝑡)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wavelet 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transform has the dictionary of the set of all scaled and shifted version of the mother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wavelet</a:t>
                </a:r>
              </a:p>
              <a:p>
                <a:endParaRPr lang="en-US" altLang="zh-TW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they are in some sense not flexible enough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Fourier basis can not represent a function well if the function is localized in a finite time section. 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wavelet bases are not well adapted to represent functions that have a narrow frequency support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726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decomposition problem is to obtain a linear expansion of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𝑓∈</a:t>
                </a:r>
                <a:r>
                  <a:rPr lang="en-US" altLang="zh-TW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𝑯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over a set of </a:t>
                </a:r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vectors</a:t>
                </a:r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obtain a set best matching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𝑓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we successively do the orthogonal projection of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𝑓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〈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𝑓,𝑔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_(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𝛾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 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〉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onto elements of </a:t>
                </a:r>
                <a:r>
                  <a:rPr lang="en-US" altLang="zh-TW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𝑯</a:t>
                </a:r>
                <a:endParaRPr lang="en-US" altLang="zh-TW" dirty="0" smtClean="0"/>
              </a:p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find the best match is to minimize 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‖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𝑅𝑓‖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53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566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Since the residual vector and the chosen 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𝑔</a:t>
                </a:r>
                <a:r>
                  <a:rPr lang="zh-TW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TW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𝛾</a:t>
                </a:r>
                <a:r>
                  <a:rPr lang="en-US" altLang="zh-TW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’s are orthogonal to each other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E8025-E1B6-4450-8E20-30EC6DAB45E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71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03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63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594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899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808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451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69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40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1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61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9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66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82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2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15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18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937F2-2E93-4ED5-A92A-7E3AE4F55C90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F39BBD-3D38-412C-B804-EA58A8047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19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1419" y="369455"/>
            <a:ext cx="10075797" cy="2900384"/>
          </a:xfrm>
        </p:spPr>
        <p:txBody>
          <a:bodyPr>
            <a:normAutofit/>
          </a:bodyPr>
          <a:lstStyle/>
          <a:p>
            <a:pPr algn="ctr"/>
            <a:r>
              <a:rPr lang="en-US" altLang="zh-TW" cap="none" dirty="0" smtClean="0"/>
              <a:t>Matching Pursuits </a:t>
            </a:r>
            <a:br>
              <a:rPr lang="en-US" altLang="zh-TW" cap="none" dirty="0" smtClean="0"/>
            </a:br>
            <a:r>
              <a:rPr lang="en-US" altLang="zh-TW" cap="none" dirty="0" smtClean="0"/>
              <a:t>With </a:t>
            </a:r>
            <a:br>
              <a:rPr lang="en-US" altLang="zh-TW" cap="none" dirty="0" smtClean="0"/>
            </a:br>
            <a:r>
              <a:rPr lang="en-US" altLang="zh-TW" cap="none" dirty="0" smtClean="0"/>
              <a:t>Time-Frequency Dictionaries</a:t>
            </a:r>
            <a:endParaRPr lang="zh-TW" altLang="en-US" cap="none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cap="none" dirty="0" smtClean="0"/>
              <a:t>Presenter : Chi-Lin </a:t>
            </a:r>
            <a:r>
              <a:rPr lang="en-US" altLang="zh-TW" cap="none" dirty="0" err="1" smtClean="0"/>
              <a:t>Kuo</a:t>
            </a:r>
            <a:endParaRPr lang="en-US" altLang="zh-TW" cap="none" dirty="0" smtClean="0"/>
          </a:p>
          <a:p>
            <a:r>
              <a:rPr lang="en-US" altLang="zh-TW" cap="none" dirty="0" smtClean="0"/>
              <a:t>Advisor : Jian-</a:t>
            </a:r>
            <a:r>
              <a:rPr lang="en-US" altLang="zh-TW" cap="none" dirty="0" err="1" smtClean="0"/>
              <a:t>Jiun</a:t>
            </a:r>
            <a:r>
              <a:rPr lang="en-US" altLang="zh-TW" cap="none" dirty="0" smtClean="0"/>
              <a:t> Ding, Ph. D. Professor</a:t>
            </a:r>
            <a:endParaRPr lang="zh-TW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418943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Decomposition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aln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zh-TW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</m:t>
                      </m:r>
                    </m:oMath>
                  </m:oMathPara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11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Decomposition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If the dictionary D is complete, </a:t>
                </a:r>
                <a:r>
                  <a:rPr lang="en-US" altLang="zh-TW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b="0" dirty="0" smtClean="0"/>
                  <a:t>	</a:t>
                </a:r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The </a:t>
                </a:r>
                <a:r>
                  <a:rPr lang="en-US" altLang="zh-TW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vector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characterized by the sequence of two entries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zh-TW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TW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TW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This sequence is called the </a:t>
                </a:r>
                <a:r>
                  <a:rPr lang="en-US" altLang="zh-TW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structure book</a:t>
                </a: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Two special cases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	Smallest complete dictionary : basis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	Largest complete dictionary :</a:t>
                </a:r>
                <a:r>
                  <a:rPr lang="zh-TW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 vectors in H</a:t>
                </a:r>
              </a:p>
              <a:p>
                <a:pPr marL="0" indent="0">
                  <a:buNone/>
                </a:pPr>
                <a:endParaRPr lang="zh-TW" altLang="zh-TW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14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32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Back - projection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the orthogonal complement of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zh-TW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the projectors over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TW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at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altLang="zh-TW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altLang="zh-TW" baseline="30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iteration there are m vectors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=0,…,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already determined. 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zh-TW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 the subspace spanned by these vectors</a:t>
                </a:r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TW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zh-TW" altLang="zh-TW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zh-TW" altLang="zh-TW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7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01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Back - projection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zh-TW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zh-TW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TW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𝑝𝑝𝑟𝑜𝑥𝑖𝑚𝑎𝑡𝑖𝑜𝑛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≅ </m:t>
                    </m:r>
                    <m:nary>
                      <m:naryPr>
                        <m:chr m:val="∑"/>
                        <m:limLoc m:val="undOvr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it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may not be the best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approximation ,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reason is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that in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general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zh-TW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zh-TW" b="1" dirty="0" smtClean="0"/>
                  <a:t>	</a:t>
                </a:r>
                <a:r>
                  <a:rPr lang="en-US" altLang="zh-TW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zh-TW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Structure book : replace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111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00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Back - projection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we take an inner product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〈"/>
                          <m:endChr m:val="〉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the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coefficients can be known by solving this linear system. </a:t>
                </a:r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back-projection, the error becomes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TW" altLang="zh-TW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TW" altLang="zh-TW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1" i="1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e>
                                    <m:sub>
                                      <m:r>
                                        <a:rPr lang="en-US" altLang="zh-TW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TW" altLang="zh-TW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1" i="1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e>
                                    <m:sub>
                                      <m:r>
                                        <a:rPr lang="en-US" altLang="zh-TW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sub>
                              </m:sSub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TW" altLang="zh-TW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TW" altLang="zh-TW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sub>
                              </m:sSub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TW" altLang="zh-TW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27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The choice function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When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dictionary is very redundant, we can limit the space of search to a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sub-dictionary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en-US" altLang="zh-TW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TW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zh-TW" altLang="zh-TW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  <m:t>𝜞</m:t>
                                  </m:r>
                                </m:e>
                                <m:sub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𝛼</m:t>
                      </m:r>
                      <m:func>
                        <m:func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an optimal factor that satisfies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altLang="zh-TW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be much reduced from that of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most of the case. Then we defined the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sub-dictionary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altLang="zh-TW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zh-TW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𝜞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7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11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choice function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First search is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altLang="zh-TW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∝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econd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search in a neighborhood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sub>
                    </m:sSub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Newton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method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find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reaches a local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maxima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acc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𝛼</m:t>
                    </m:r>
                    <m:func>
                      <m:func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𝚪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compute the inner product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endParaRPr lang="zh-TW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  <m:d>
                      <m:dPr>
                        <m:begChr m:val="〈"/>
                        <m:endChr m:val="〉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14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20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The number of iteration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number of iteration is determined by the precision we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desire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If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desired precision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 number of iteration is the minimum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begChr m:val="‖"/>
                        <m:endChr m:val="‖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this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equivalent to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zh-TW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zh-TW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begChr m:val="‖"/>
                        <m:endChr m:val="‖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7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417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b="1" dirty="0"/>
              <a:t>The convergence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To realize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decay rate of the energy of residual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vector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we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defined the </a:t>
                </a:r>
                <a:r>
                  <a:rPr lang="en-US" altLang="zh-TW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correlation ratio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a function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zh-TW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altLang="zh-TW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TW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							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	</a:t>
                </a:r>
                <a:r>
                  <a:rPr lang="en-US" altLang="zh-TW" dirty="0" smtClean="0"/>
                  <a:t>						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box>
                      <m:box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zh-TW" b="0" i="0" smtClean="0">
                            <a:latin typeface="Cambria Math" panose="02040503050406030204" pitchFamily="18" charset="0"/>
                          </a:rPr>
                          <m:t>   :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box>
                    <m:func>
                      <m:func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lim>
                        </m:limLow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7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594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convergence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TW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𝛼</m:t>
                    </m:r>
                    <m:func>
                      <m:func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𝚪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𝛼𝜆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‖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aln/>
                      </m:rP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zh-TW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altLang="zh-TW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	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‖</m:t>
                        </m:r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‖</m:t>
                        </m:r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	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m:rPr>
                        <m:aln/>
                      </m:rPr>
                      <a:rPr lang="en-US" altLang="zh-TW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nary>
                      <m:naryPr>
                        <m:chr m:val="∏"/>
                        <m:limLoc m:val="undOvr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r>
                  <a:rPr lang="zh-TW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zh-TW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‖"/>
                          <m:endChr m:val="‖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58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58645"/>
            <a:ext cx="8596668" cy="533579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Concepts of matching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pursuit</a:t>
            </a:r>
          </a:p>
          <a:p>
            <a:pPr lvl="1"/>
            <a:r>
              <a:rPr lang="en-US" altLang="zh-TW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Decomposition</a:t>
            </a:r>
          </a:p>
          <a:p>
            <a:pPr lvl="1"/>
            <a:r>
              <a:rPr lang="en-US" altLang="zh-TW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Back projection</a:t>
            </a:r>
          </a:p>
          <a:p>
            <a:pPr lvl="1"/>
            <a:r>
              <a:rPr lang="en-US" altLang="zh-TW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choice function</a:t>
            </a:r>
          </a:p>
          <a:p>
            <a:pPr lvl="1"/>
            <a:r>
              <a:rPr lang="en-US" altLang="zh-TW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number of iteration</a:t>
            </a:r>
          </a:p>
          <a:p>
            <a:pPr lvl="1"/>
            <a:r>
              <a:rPr lang="en-US" altLang="zh-TW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convergence</a:t>
            </a:r>
          </a:p>
          <a:p>
            <a:pPr lvl="1"/>
            <a:r>
              <a:rPr lang="en-US" altLang="zh-TW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Definition of atom</a:t>
            </a:r>
          </a:p>
          <a:p>
            <a:pPr lvl="1"/>
            <a:r>
              <a:rPr lang="en-US" altLang="zh-TW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 density function</a:t>
            </a:r>
          </a:p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Gabor dictionaries and the formulation for discrete implementation</a:t>
            </a:r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  <a:p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8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Definition of atom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To carry out matching pursuit, dictionaries of time-frequency atoms are mostly considered</a:t>
                </a: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general family of time-frequency atoms can be generated by scaling, translating and modulating a window function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zh-TW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</a:p>
              <a:p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 smtClean="0"/>
                  <a:t>1.</a:t>
                </a:r>
                <a14:m>
                  <m:oMath xmlns:m="http://schemas.openxmlformats.org/officeDocument/2006/math">
                    <m:r>
                      <a:rPr lang="en-US" altLang="zh-TW" b="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is real, continuously differentiable</a:t>
                </a:r>
              </a:p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2.O(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)</a:t>
                </a:r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3.</m:t>
                    </m:r>
                    <m:d>
                      <m:dPr>
                        <m:begChr m:val="‖"/>
                        <m:endChr m:val="‖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TW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4.The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integral of </a:t>
                </a:r>
                <a14:m>
                  <m:oMath xmlns:m="http://schemas.openxmlformats.org/officeDocument/2006/math">
                    <m:r>
                      <a:rPr lang="en-US" altLang="zh-TW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nonzero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5.</m:t>
                    </m:r>
                    <m:r>
                      <a:rPr lang="en-US" altLang="zh-TW" b="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b="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2" t="-785" r="-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357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Definition of atom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the scale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the frequency modulating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the translation in time.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We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define the vector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index set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TW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r>
                  <a:rPr lang="en-US" altLang="zh-TW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Then we define time-frequency atoms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zh-TW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which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factor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normalize the norm to be 1. </a:t>
                </a:r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family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𝜞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extremely large. To represent efficiently function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we select a countable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begChr m:val="|"/>
                        <m:endChr m:val="}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so that 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785" r="-19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467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Definition of atom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484555"/>
                <a:ext cx="8596668" cy="49807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When the real signal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TW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to be decomposed to real expansion, real time-frequency atoms must be used. It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constant that normalized the norm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dictionary is thus defined by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𝚪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0, 2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matching pursuit with this dictionary is to decompose real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 +</m:t>
                          </m:r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						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484555"/>
                <a:ext cx="8596668" cy="4980791"/>
              </a:xfrm>
              <a:blipFill>
                <a:blip r:embed="rId3"/>
                <a:stretch>
                  <a:fillRect l="-142" b="-15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314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b="1" dirty="0"/>
              <a:t>The energy density function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Wigner distribution function (WDF) of functions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defined by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𝜔𝜏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And the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Wigner distribution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Since the time-frequency dictionary is complete for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zh-TW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write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WDF of it is 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zh-TW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r>
                        <a:rPr lang="en-US" altLang="zh-TW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eqAr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</m:e>
                      </m:nary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" t="-10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1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energy density function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m:rPr>
                        <m:aln/>
                      </m:rP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f>
                          <m:f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𝜔𝜏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r>
                  <a:rPr lang="zh-TW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zh-TW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e>
                    </m:nary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TW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zh-TW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𝑗𝑆</m:t>
                            </m:r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zh-TW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box>
                      <m:box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∶=</m:t>
                        </m:r>
                      </m:e>
                    </m:box>
                    <m:nary>
                      <m:naryPr>
                        <m:chr m:val="∑"/>
                        <m:limLoc m:val="undOvr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zh-TW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b="-5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773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energy density function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box>
                      <m:box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∶=</m:t>
                        </m:r>
                      </m:e>
                    </m:box>
                    <m:nary>
                      <m:naryPr>
                        <m:chr m:val="∑"/>
                        <m:limLoc m:val="undOvr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zh-TW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box>
                      <m:box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box>
                    <m:nary>
                      <m:naryPr>
                        <m:chr m:val="∑"/>
                        <m:limLoc m:val="undOvr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zh-TW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real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decomposition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box>
                        <m:box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box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zh-TW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zh-TW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zh-TW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TW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TW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TW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−,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TW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zh-TW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zh-TW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zh-TW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94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3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TW" b="1" dirty="0" smtClean="0"/>
              <a:t>The Gabor dictionaries and the formulation for discrete implementation</a:t>
            </a:r>
            <a:endParaRPr lang="zh-TW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Gaussian window defined as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1/4</m:t>
                        </m:r>
                      </m:sup>
                    </m:sSup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called Gabor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functions</a:t>
                </a:r>
              </a:p>
              <a:p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970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TW" b="1" dirty="0"/>
              <a:t>The Gabor dictionaries and the formulation for discrete implementation</a:t>
            </a:r>
            <a:endParaRPr lang="zh-TW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number of samples in the input signal be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scale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can only vary between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input signal and the Gaussian windows are expanded to be periodic with period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step size of time is 1 and that of frequency is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So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vector index is in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altLang="zh-TW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Hilbert space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defined as the space of discrete signals of period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which has dimension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7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896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TW" b="1" dirty="0"/>
              <a:t>The Gabor dictionaries and the formulation for discrete implementation</a:t>
            </a:r>
            <a:endParaRPr lang="zh-TW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𝑙𝑁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normalize the norm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unity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or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real decomposition with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0, 2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func>
                      <m:func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normalize the norm to unity. </a:t>
                </a:r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95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710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The Gabor dictionaries and the formulation for discrete 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53495"/>
            <a:ext cx="8596668" cy="5104505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A signal of 512 samples was built by adding chirp functions, truncated sinusoidal waves and waveforms of different time-frequency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localizations</a:t>
            </a:r>
          </a:p>
          <a:p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  <a:p>
            <a:pPr marL="0" indent="0">
              <a:buNone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				Figure.1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: The testing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waveform [1]</a:t>
            </a:r>
          </a:p>
          <a:p>
            <a:pPr marL="0" indent="0">
              <a:buNone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73" y="2710157"/>
            <a:ext cx="6099585" cy="30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2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60" y="1417806"/>
            <a:ext cx="6675120" cy="4997417"/>
          </a:xfrm>
        </p:spPr>
      </p:pic>
    </p:spTree>
    <p:extLst>
      <p:ext uri="{BB962C8B-B14F-4D97-AF65-F5344CB8AC3E}">
        <p14:creationId xmlns:p14="http://schemas.microsoft.com/office/powerpoint/2010/main" val="2596144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The Gabor dictionaries and the formulation for discrete 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05971"/>
          </a:xfrm>
        </p:spPr>
        <p:txBody>
          <a:bodyPr>
            <a:normAutofit/>
          </a:bodyPr>
          <a:lstStyle/>
          <a:p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		Figure.2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: Time-frequency energy distribution of the signal in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Figure.1 [1]</a:t>
            </a:r>
          </a:p>
          <a:p>
            <a:pPr marL="0" indent="0">
              <a:buNone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endParaRPr lang="zh-TW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40" y="1646518"/>
            <a:ext cx="5274310" cy="36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48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Conclusion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Matching pursuit is a flexible decomposition algorithm that adaptively matches the so-called the coherent structures of a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A general class of the dictionary is the set of time-frequency atoms, characterized by the scale, the time shift and the frequency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modulation.</a:t>
            </a:r>
          </a:p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With the use of such atoms, the signature of a signal can be captured so that we can express the signal by an expansion of much fewer elementary waveforms. </a:t>
            </a:r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matching pursuit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requires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a double search process for getting time-frequency components, so the complexity may be too high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some applications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We can see that in the future, to find optimal dictionaries and to reduce the computational complexity are two critical issue in the development of this approach.</a:t>
            </a:r>
            <a:endParaRPr lang="zh-TW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06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Conclusion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8494"/>
                <a:ext cx="8596668" cy="505609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The matching pursuit algorithm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Input: signal f(t), dictionary D, threshold </a:t>
                </a:r>
                <a:r>
                  <a:rPr lang="el-GR" altLang="zh-TW" dirty="0" smtClean="0"/>
                  <a:t>ε</a:t>
                </a:r>
                <a:endParaRPr lang="en-US" altLang="zh-TW" dirty="0" smtClean="0"/>
              </a:p>
              <a:p>
                <a:r>
                  <a:rPr lang="en-US" altLang="zh-TW" dirty="0" smtClean="0"/>
                  <a:t>Initialization: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i="1" dirty="0" smtClean="0"/>
                  <a:t> 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←0</m:t>
                    </m:r>
                  </m:oMath>
                </a14:m>
                <a:endParaRPr lang="en-US" altLang="zh-TW" i="1" dirty="0" smtClean="0"/>
              </a:p>
              <a:p>
                <a:r>
                  <a:rPr lang="en-US" altLang="zh-TW" dirty="0" smtClean="0"/>
                  <a:t>Obtain the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altLang="zh-TW" dirty="0" smtClean="0"/>
                  <a:t> and the </a:t>
                </a:r>
                <a:r>
                  <a:rPr lang="en-US" altLang="zh-TW" dirty="0" err="1" smtClean="0"/>
                  <a:t>subdictionary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Iteration: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Repeat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	Compute the inner product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457200" lvl="1" indent="0">
                  <a:buNone/>
                </a:pPr>
                <a:r>
                  <a:rPr lang="en-US" altLang="zh-TW" dirty="0" smtClean="0"/>
                  <a:t>	Find locally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dirty="0" smtClean="0"/>
                  <a:t> by choice function</a:t>
                </a:r>
              </a:p>
              <a:p>
                <a:pPr marL="457200" lvl="1" indent="0">
                  <a:buNone/>
                </a:pPr>
                <a:r>
                  <a:rPr lang="en-US" altLang="zh-TW" dirty="0"/>
                  <a:t>	</a:t>
                </a:r>
                <a:r>
                  <a:rPr lang="en-US" altLang="zh-TW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zh-TW" dirty="0" smtClean="0"/>
                  <a:t>&gt;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altLang="zh-TW" dirty="0" smtClean="0"/>
              </a:p>
              <a:p>
                <a:pPr marL="457200" lvl="1" indent="0">
                  <a:buNone/>
                </a:pPr>
                <a:r>
                  <a:rPr lang="en-US" altLang="zh-TW" dirty="0"/>
                  <a:t>	</a:t>
                </a:r>
                <a:r>
                  <a:rPr lang="en-US" altLang="zh-TW" dirty="0" smtClean="0"/>
                  <a:t>Record optimal inner product and index set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Until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zh-TW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TW" dirty="0" smtClean="0"/>
              </a:p>
              <a:p>
                <a:pPr indent="-285750"/>
                <a:r>
                  <a:rPr lang="en-US" altLang="zh-TW" dirty="0" smtClean="0"/>
                  <a:t>Output: structure book 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)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8494"/>
                <a:ext cx="8596668" cy="5056094"/>
              </a:xfrm>
              <a:blipFill rotWithShape="0">
                <a:blip r:embed="rId2"/>
                <a:stretch>
                  <a:fillRect l="-142" t="-1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789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08386"/>
            <a:ext cx="8596668" cy="1320800"/>
          </a:xfrm>
        </p:spPr>
        <p:txBody>
          <a:bodyPr/>
          <a:lstStyle/>
          <a:p>
            <a:r>
              <a:rPr lang="en-US" altLang="zh-TW" dirty="0" smtClean="0"/>
              <a:t>Appendix – new atoms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086522"/>
                <a:ext cx="8596668" cy="554018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TW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Gabor atomic dictionary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i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Chirplet</a:t>
                </a:r>
                <a:r>
                  <a:rPr lang="en-US" altLang="zh-TW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atomic dictionary [2]</a:t>
                </a:r>
              </a:p>
              <a:p>
                <a:pPr marL="0" indent="0">
                  <a:buNone/>
                </a:pP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zh-TW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Advanced </a:t>
                </a:r>
                <a:r>
                  <a:rPr lang="en-US" altLang="zh-TW" i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chirplet</a:t>
                </a:r>
                <a:r>
                  <a:rPr lang="en-US" altLang="zh-TW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atomic dictionary [3]</a:t>
                </a:r>
              </a:p>
              <a:p>
                <a:pPr marL="0" indent="0">
                  <a:buNone/>
                </a:pP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zh-TW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Sinusoidal </a:t>
                </a:r>
                <a:r>
                  <a:rPr lang="en-US" altLang="zh-TW" i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chirplet</a:t>
                </a:r>
                <a:r>
                  <a:rPr lang="en-US" altLang="zh-TW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atomic dictionary [3]</a:t>
                </a:r>
              </a:p>
              <a:p>
                <a:pPr marL="0" indent="0">
                  <a:buNone/>
                </a:pP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086522"/>
                <a:ext cx="8596668" cy="5540189"/>
              </a:xfrm>
              <a:blipFill>
                <a:blip r:embed="rId2"/>
                <a:stretch>
                  <a:fillRect l="-71" t="-11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208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174513"/>
            <a:ext cx="8596668" cy="1320800"/>
          </a:xfrm>
        </p:spPr>
        <p:txBody>
          <a:bodyPr/>
          <a:lstStyle/>
          <a:p>
            <a:r>
              <a:rPr lang="en-US" altLang="zh-TW" dirty="0" smtClean="0"/>
              <a:t>Appendix - the WVD of atoms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95313"/>
            <a:ext cx="8596668" cy="5217459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Figure.3: </a:t>
            </a:r>
          </a:p>
          <a:p>
            <a:pPr marL="0" indent="0">
              <a:buNone/>
            </a:pP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(a) Gabor atom                      (b) </a:t>
            </a:r>
            <a:r>
              <a:rPr lang="en-US" altLang="zh-TW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Chirplet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 atom </a:t>
            </a:r>
          </a:p>
          <a:p>
            <a:pPr marL="0" indent="0">
              <a:buNone/>
            </a:pP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(c) Advanced </a:t>
            </a:r>
            <a:r>
              <a:rPr lang="en-US" altLang="zh-TW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chirplet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 atom (d) sinusoidal </a:t>
            </a:r>
            <a:r>
              <a:rPr lang="en-US" altLang="zh-TW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chirplet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 atom [3]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43" y="775147"/>
            <a:ext cx="6411557" cy="51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96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55465"/>
            <a:ext cx="8596668" cy="4685898"/>
          </a:xfrm>
        </p:spPr>
        <p:txBody>
          <a:bodyPr/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[1] S.G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zh-TW" dirty="0" err="1">
                <a:latin typeface="Calibri" panose="020F0502020204030204" pitchFamily="34" charset="0"/>
                <a:cs typeface="Calibri" panose="020F0502020204030204" pitchFamily="34" charset="0"/>
              </a:rPr>
              <a:t>Mallat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, and Z.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Zhang,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“Matching pursuit with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time-frequency dictionaries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,” IEEE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 	   Trans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. Signal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Processing,vol.41,no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. 12,pp. 3397-3415, Dec.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1993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[2] A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zh-TW" dirty="0" err="1">
                <a:latin typeface="Calibri" panose="020F0502020204030204" pitchFamily="34" charset="0"/>
                <a:cs typeface="Calibri" panose="020F0502020204030204" pitchFamily="34" charset="0"/>
              </a:rPr>
              <a:t>Bultan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, “A four-parameter atomic decomposition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zh-TW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chirplets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,” IEEE Trans. Signal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	   Processing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, vol. 47, no.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3,pp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. 731 -745, March 1999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[3] Y </a:t>
            </a:r>
            <a:r>
              <a:rPr lang="es-ES" altLang="zh-TW" dirty="0">
                <a:latin typeface="Calibri" panose="020F0502020204030204" pitchFamily="34" charset="0"/>
                <a:cs typeface="Calibri" panose="020F0502020204030204" pitchFamily="34" charset="0"/>
              </a:rPr>
              <a:t>Zhou, X Wang, </a:t>
            </a:r>
            <a:r>
              <a:rPr lang="es-E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altLang="zh-TW" dirty="0">
                <a:latin typeface="Calibri" panose="020F0502020204030204" pitchFamily="34" charset="0"/>
                <a:cs typeface="Calibri" panose="020F0502020204030204" pitchFamily="34" charset="0"/>
              </a:rPr>
              <a:t>Tian, </a:t>
            </a:r>
            <a:r>
              <a:rPr lang="es-E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and D Zhou, “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novel time-frequency atomic dictionary for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	   radar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intra-pulse modulation signal sparse representation,” Microwave Conference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	   (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APMC), 2015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Asia-Pacific</a:t>
            </a:r>
          </a:p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[4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Zou, </a:t>
            </a:r>
            <a:r>
              <a:rPr lang="en-US" altLang="zh-TW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Dai,</a:t>
            </a: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zh-TW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Wang, and Y </a:t>
            </a: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 </a:t>
            </a:r>
            <a:r>
              <a:rPr lang="en-US" altLang="zh-TW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“Parametric TFR via windowed </a:t>
            </a:r>
            <a:r>
              <a:rPr lang="en-US" altLang="zh-TW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 	       	          	    frequency </a:t>
            </a: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modulated </a:t>
            </a:r>
            <a:r>
              <a:rPr lang="en-US" altLang="zh-TW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atoms,”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 IEEE Trans.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Signal Processing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, vol.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8,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no.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5,pp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140 -	   	    142, May 2001.</a:t>
            </a:r>
            <a:endParaRPr lang="zh-TW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6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82" y="705172"/>
            <a:ext cx="3889120" cy="29116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20" y="3555883"/>
            <a:ext cx="3948873" cy="29563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2" y="3555883"/>
            <a:ext cx="3935898" cy="2946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932562" y="2935269"/>
                <a:ext cx="2086212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562" y="2935269"/>
                <a:ext cx="208621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106381" y="5717955"/>
                <a:ext cx="2214452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381" y="5717955"/>
                <a:ext cx="221445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68748" y="5717955"/>
                <a:ext cx="2086212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48" y="5717955"/>
                <a:ext cx="208621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94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Matching pursuit is an iteration algorithm, that decomposed any signal into a linear expansion of waveforms that belong to a redundant dictionary of functions.</a:t>
            </a:r>
          </a:p>
          <a:p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These waveforms are selected in order to best match the signal structures.</a:t>
            </a:r>
          </a:p>
          <a:p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Although a matching pursuit is nonlinear, like an orthogonal expansion, it maintains an energy conservation which guaranties its convergence</a:t>
            </a:r>
            <a:b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6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&lt; +∞</m:t>
                        </m:r>
                      </m:e>
                    </m:nary>
                  </m:oMath>
                </a14:m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= </m:t>
                    </m:r>
                    <m:nary>
                      <m:nary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acc>
                          <m:accPr>
                            <m:chr m:val="̅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altLang="zh-TW" b="1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zh-TW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Hilbert space</a:t>
                </a:r>
              </a:p>
              <a:p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: index set of vectors</a:t>
                </a:r>
              </a:p>
              <a:p>
                <a:r>
                  <a:rPr lang="en-US" altLang="zh-TW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dictionary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</m:t>
                    </m:r>
                    <m:d>
                      <m:dPr>
                        <m:begChr m:val="{"/>
                        <m:endChr m:val="|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𝜞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altLang="zh-TW" b="1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linear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span of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zh-TW" b="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altLang="zh-TW" b="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𝜞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b="1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US" altLang="zh-TW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131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4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Two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major dictionaries for the decomposition</a:t>
                </a:r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1. Fourier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ransform dictionary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---	atom: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   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𝑓𝑡</m:t>
                        </m:r>
                      </m:sup>
                    </m:sSup>
                  </m:oMath>
                </a14:m>
                <a:endParaRPr lang="en-US" altLang="zh-TW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2. Wavelet transform dictionary</a:t>
                </a:r>
                <a:b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---	atom:</a:t>
                </a:r>
                <a:r>
                  <a:rPr lang="zh-TW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TW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	g is the mother wavelet</a:t>
                </a:r>
                <a:b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But </a:t>
                </a:r>
                <a:r>
                  <a:rPr lang="en-US" altLang="zh-TW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they are in some sense not flexible enough</a:t>
                </a:r>
              </a:p>
              <a:p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7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29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Decomposition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𝑅𝑓</m:t>
                    </m:r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the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residual vector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successive 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projections,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It </a:t>
                </a:r>
                <a:r>
                  <a:rPr lang="en-US" altLang="zh-TW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 clear that the residue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vector of </a:t>
                </a:r>
                <a:r>
                  <a:rPr lang="en-US" altLang="zh-TW" i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US" altLang="zh-TW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orthogonal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zh-TW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α</m:t>
                    </m:r>
                    <m:func>
                      <m:func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𝚪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an optimal factor that satisfies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50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Decomposition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 matching pursuit is an iterative algorithm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we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are to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such 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that 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α</m:t>
                      </m:r>
                      <m:func>
                        <m:func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an optimal factor that satisfies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zh-TW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7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062519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404</TotalTime>
  <Words>759</Words>
  <Application>Microsoft Office PowerPoint</Application>
  <PresentationFormat>寬螢幕</PresentationFormat>
  <Paragraphs>309</Paragraphs>
  <Slides>35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3" baseType="lpstr">
      <vt:lpstr>微軟正黑體</vt:lpstr>
      <vt:lpstr>新細明體</vt:lpstr>
      <vt:lpstr>Arial</vt:lpstr>
      <vt:lpstr>Calibri</vt:lpstr>
      <vt:lpstr>Cambria Math</vt:lpstr>
      <vt:lpstr>Trebuchet MS</vt:lpstr>
      <vt:lpstr>Wingdings 3</vt:lpstr>
      <vt:lpstr>多面向</vt:lpstr>
      <vt:lpstr>Matching Pursuits  With  Time-Frequency Dictionaries</vt:lpstr>
      <vt:lpstr>Outlines</vt:lpstr>
      <vt:lpstr>Introduction</vt:lpstr>
      <vt:lpstr>Introduction</vt:lpstr>
      <vt:lpstr>Introduction</vt:lpstr>
      <vt:lpstr>Introduction</vt:lpstr>
      <vt:lpstr>Introduction</vt:lpstr>
      <vt:lpstr>Decomposition</vt:lpstr>
      <vt:lpstr>Decomposition</vt:lpstr>
      <vt:lpstr>Decomposition</vt:lpstr>
      <vt:lpstr>Decomposition</vt:lpstr>
      <vt:lpstr>Back - projection</vt:lpstr>
      <vt:lpstr>Back - projection</vt:lpstr>
      <vt:lpstr>Back - projection</vt:lpstr>
      <vt:lpstr>The choice function</vt:lpstr>
      <vt:lpstr>The choice function</vt:lpstr>
      <vt:lpstr>The number of iteration</vt:lpstr>
      <vt:lpstr>The convergence </vt:lpstr>
      <vt:lpstr>The convergence</vt:lpstr>
      <vt:lpstr>Definition of atom</vt:lpstr>
      <vt:lpstr>Definition of atom</vt:lpstr>
      <vt:lpstr>Definition of atom</vt:lpstr>
      <vt:lpstr>The energy density function </vt:lpstr>
      <vt:lpstr>The energy density function</vt:lpstr>
      <vt:lpstr>The energy density function</vt:lpstr>
      <vt:lpstr>The Gabor dictionaries and the formulation for discrete implementation</vt:lpstr>
      <vt:lpstr>The Gabor dictionaries and the formulation for discrete implementation</vt:lpstr>
      <vt:lpstr>The Gabor dictionaries and the formulation for discrete implementation</vt:lpstr>
      <vt:lpstr>The Gabor dictionaries and the formulation for discrete implementation</vt:lpstr>
      <vt:lpstr>The Gabor dictionaries and the formulation for discrete implementation</vt:lpstr>
      <vt:lpstr>Conclusion</vt:lpstr>
      <vt:lpstr>Conclusion</vt:lpstr>
      <vt:lpstr>Appendix – new atoms</vt:lpstr>
      <vt:lpstr>Appendix - the WVD of atoms</vt:lpstr>
      <vt:lpstr>Reference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Matching Pursuits  With  Time-Frequency Dictionaries</dc:title>
  <dc:creator>User</dc:creator>
  <cp:lastModifiedBy>Kuo</cp:lastModifiedBy>
  <cp:revision>44</cp:revision>
  <dcterms:created xsi:type="dcterms:W3CDTF">2016-10-25T08:48:16Z</dcterms:created>
  <dcterms:modified xsi:type="dcterms:W3CDTF">2016-10-26T09:21:24Z</dcterms:modified>
</cp:coreProperties>
</file>