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71571" autoAdjust="0"/>
  </p:normalViewPr>
  <p:slideViewPr>
    <p:cSldViewPr snapToGrid="0">
      <p:cViewPr varScale="1">
        <p:scale>
          <a:sx n="117" d="100"/>
          <a:sy n="117" d="100"/>
        </p:scale>
        <p:origin x="19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448EB-AA28-429E-8493-424928F3EE7F}" type="datetimeFigureOut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E4D25-84B8-49A9-BCDC-EB1A61DC86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0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454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641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832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301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140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044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260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570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87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688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93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394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189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057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906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4773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37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21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381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87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8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05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003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E4D25-84B8-49A9-BCDC-EB1A61DC86A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45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CAED84-DCCB-4E6D-9CA8-9B4DB9218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4A50ADD-5146-48BA-A1A1-64A769D93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236C1A-999E-4988-B733-8694B690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8BA7-8238-4831-A383-19078C611E77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384003-4E5A-41D0-83E9-E8434B21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NTU DISP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83255F-CB49-47A3-B596-E8308B41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38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FD1985-6AC6-4EE6-9AF3-C97B7C73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0BB50D0-EBE4-47B3-BFA2-BE29187C9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17DB3E-72DF-44EC-9713-33A83EDF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ECEE-CCF9-43B9-9FEE-A89524C7E6BD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8D9BCD-2AF0-46C0-AC85-121F80DF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NTU DISP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207A55-E6B4-4018-892B-E6D74D7C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40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41EDAE2-1EA2-443C-9CD4-82301AB52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48A6070-DC75-4C16-B722-4B7B55D16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9C86BA-BD04-477C-861B-7852BC7E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E7DF-BBAB-4470-A9F0-18CEA408E865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8338AE-2B7A-4D6D-9060-35533775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NTU DISP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785A20-DBED-4FAF-85FD-363BEEBA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06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0A01A4-83FD-40F6-8043-2B81FA76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981878-22C8-4928-A485-0B7FB88A5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523B5BA-CEA1-4EEE-8D37-A4969164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B9F2-ECB3-4ED1-8C90-176C484CC036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A33ED9-09C5-46C6-9AEF-59083B77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NTU DISP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E3A7A2-931D-49FF-9196-1D7EDD70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95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E9A7D3-CAF1-497D-950E-94078DB2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F8766E4-70F2-42B6-B04E-E0218D075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78260A-AC15-4BC4-AC49-ED6431E4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A286-D999-4AAB-AF5E-AA0676712BA4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AD3D17-854F-4963-9875-4C7025F9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NTU DISP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58D020-36AD-4547-91DF-B275EDCC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51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DB5C3C-51D7-4142-B057-9700DB77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CDBED5-4B28-42AD-927D-63CA961B8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F8CD2CE-2482-4708-A174-7E795546C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1BD1941-A0F5-49E6-8204-1CB13651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CEDF-021F-452D-8F99-AC375F85EB24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918D3FC-ED55-4083-B9C5-4CC9E002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NTU DISP Lab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887612E-B9A1-41B8-9443-B4012257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9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F05CE6-B206-400A-83C1-8AAA3569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31EC244-208E-42FF-A946-F8FE7C448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8AD3C1F-1D48-4785-BFB9-C70D2B37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EDCE6C3-C1C9-4928-8CC2-58126E59F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F6D4A62-CE05-4E52-BA92-05ECD5093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6A2A486-5420-48B3-B4F5-19D26D0B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AD4C-53B0-46C1-A1DF-0DAE1BB57416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0717BD9-4AD1-45C9-AD90-C31954E7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NTU DISP Lab</a:t>
            </a:r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7D9A639-5241-47BD-A882-F89CCFCD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21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B38668-BE92-45F7-B26B-DEED8BFE8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3AC1F16-3642-4188-83EB-1AA7A7AF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C57F-C4E7-42CF-B54D-853EEB182565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ADC79CF-775C-43E5-9D0D-12302499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NTU DISP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2419524-52CC-4DD7-846C-FF746EC4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47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13E29EB-8150-418A-B98F-40DFEF1E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9C65-D8E4-4061-BF4D-634065C046DD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97FA65E-DAC8-4AE6-844D-4E0E49C1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NTU DISP Lab</a:t>
            </a: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33B0E4-1CFD-43ED-9EC3-040B4CDF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1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72523D-1E24-4725-872E-580C489A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F50F89-9254-47A8-B4C5-CB9A78179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943FB83-5854-4E7C-88D7-4115FDA9D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F43118F-4F08-40CF-82CD-7375EE55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279A-5EC3-48D1-AC38-E2FAB7DD5CFE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1E7991A-2B74-4FAE-A832-CF9C706E6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NTU DISP Lab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33A7192-1172-4777-BE0D-5483FB0C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09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7157AB-A1FB-49F5-B570-EAF2B5C6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7652BB3-4ED2-4D79-B7A5-7213E0960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6A02897-93B3-4E2B-B2C3-C98BEB917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89977EE-FD2E-4FE9-8769-8391F103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F588-58C3-405B-AA1A-A766A58336BD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FC2B706-4A3B-4F3F-A17D-0644ADDB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NTU DISP Lab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0265A0A-FDE9-4C91-8710-A789CC80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93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955A86D-6450-4291-9C6F-CBAF0A78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CACE5F-DB7F-474E-88FF-1DD6BB00B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FA647E-158B-46C9-B604-7BC7D45E8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FF903-FCE0-46F7-AF9B-C445B4BA5460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C7953C-4350-4851-9657-8DCFBDACC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NTU DISP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5D81EB-C329-4369-9009-7274E9933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0EA3-A6A0-488F-8D6C-09E1C02A3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10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eech.ee.ntu.edu.tw/~hylee/ml/2023-spring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peech.ee.ntu.edu.tw/~hylee/ml/2023-spring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F5B0F5-8AC8-4A77-A03C-083EF3C61F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Model Compression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1673ACE-821A-4BB8-89DF-7926DE548F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NTU DISP Lab Group Meeting</a:t>
            </a:r>
          </a:p>
          <a:p>
            <a:r>
              <a:rPr lang="en-US" altLang="zh-TW" dirty="0"/>
              <a:t>2024/01/02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電信碩二 顏勁賢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E9FA9FE-CEB9-4FBD-8382-9B3D0FA7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29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 Distillation</a:t>
            </a:r>
            <a:endParaRPr lang="zh-TW" altLang="en-US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D6BDDB9-C347-4FB1-BC7C-CE442291EDA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Response-Based</a:t>
            </a:r>
          </a:p>
          <a:p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Feature-Based</a:t>
            </a:r>
          </a:p>
          <a:p>
            <a:r>
              <a:rPr lang="en-US" altLang="zh-TW" dirty="0"/>
              <a:t>Relation-Based</a:t>
            </a:r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5A38E36-2CC4-4AFC-9EA9-54BF8EBD1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386" y="1962218"/>
            <a:ext cx="6264729" cy="3711672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35E762D-03A0-4FA5-967B-C826DB836AC5}"/>
              </a:ext>
            </a:extLst>
          </p:cNvPr>
          <p:cNvSpPr txBox="1"/>
          <p:nvPr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arXiv:2006.05525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241CC8-D8C9-43DA-8A63-9FF5AB42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98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Parameter Quantization</a:t>
            </a:r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FP32</a:t>
            </a:r>
          </a:p>
          <a:p>
            <a:pPr lvl="1"/>
            <a:r>
              <a:rPr lang="en-US" altLang="zh-TW" dirty="0"/>
              <a:t>4 bytes</a:t>
            </a:r>
          </a:p>
          <a:p>
            <a:pPr lvl="1"/>
            <a:r>
              <a:rPr lang="en-US" altLang="zh-TW" dirty="0"/>
              <a:t>112.34567</a:t>
            </a:r>
          </a:p>
          <a:p>
            <a:r>
              <a:rPr lang="en-US" altLang="zh-TW" dirty="0"/>
              <a:t>INT8</a:t>
            </a:r>
          </a:p>
          <a:p>
            <a:pPr lvl="1"/>
            <a:r>
              <a:rPr lang="en-US" altLang="zh-TW" dirty="0"/>
              <a:t>1 byte</a:t>
            </a:r>
          </a:p>
          <a:p>
            <a:pPr lvl="1"/>
            <a:r>
              <a:rPr lang="en-US" altLang="zh-TW" dirty="0"/>
              <a:t>123</a:t>
            </a:r>
          </a:p>
          <a:p>
            <a:r>
              <a:rPr lang="en-US" altLang="zh-TW" dirty="0"/>
              <a:t>Quantization-aware training</a:t>
            </a:r>
          </a:p>
          <a:p>
            <a:r>
              <a:rPr lang="en-US" altLang="zh-TW" dirty="0"/>
              <a:t>Post-training Quantization</a:t>
            </a:r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48136B5-A9FA-4F35-B022-1FA8480D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98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Parameter Quantization</a:t>
            </a:r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dirty="0"/>
              <a:t>FLOAT to INT4</a:t>
            </a:r>
          </a:p>
          <a:p>
            <a:pPr marL="457200" lvl="1" indent="0">
              <a:buNone/>
            </a:pP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0EBC3EB-3A2C-438B-9724-981CE9F9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751" y="2052344"/>
            <a:ext cx="6389397" cy="201552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B4568B2-8BD3-4AAF-8292-3D6845DFB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827" y="4305048"/>
            <a:ext cx="6729243" cy="197415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321C016-BE7C-435C-A006-1F15B075E5F2}"/>
              </a:ext>
            </a:extLst>
          </p:cNvPr>
          <p:cNvSpPr txBox="1"/>
          <p:nvPr/>
        </p:nvSpPr>
        <p:spPr>
          <a:xfrm>
            <a:off x="1047982" y="6588760"/>
            <a:ext cx="10096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https://chih-sheng-huang821.medium.com/ai%E6%A8%A1%E5%9E%8B%E5%A3%93%E7%B8%AE%E6%8A%80%E8%A1%93-%E9%87%8F%E5%8C%96-quantization-966505128365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DCC917-53EF-47A7-A829-D0099C93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877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Parameter Quantization</a:t>
            </a:r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dirty="0"/>
              <a:t>Symmetric</a:t>
            </a:r>
          </a:p>
          <a:p>
            <a:pPr lvl="2"/>
            <a:r>
              <a:rPr lang="en-US" altLang="zh-TW" dirty="0"/>
              <a:t>INT4: 0, 1, 2, …, 15</a:t>
            </a:r>
          </a:p>
          <a:p>
            <a:pPr marL="914400" lvl="2" indent="0">
              <a:buNone/>
            </a:pPr>
            <a:endParaRPr lang="en-US" altLang="zh-TW" dirty="0"/>
          </a:p>
          <a:p>
            <a:pPr lvl="1"/>
            <a:r>
              <a:rPr lang="en-US" altLang="zh-TW" dirty="0"/>
              <a:t>Asymmetric</a:t>
            </a:r>
          </a:p>
          <a:p>
            <a:pPr lvl="2"/>
            <a:r>
              <a:rPr lang="en-US" altLang="zh-TW" dirty="0"/>
              <a:t>INT4: -8, -6, …, 0, 1, …, 7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321C016-BE7C-435C-A006-1F15B075E5F2}"/>
              </a:ext>
            </a:extLst>
          </p:cNvPr>
          <p:cNvSpPr txBox="1"/>
          <p:nvPr/>
        </p:nvSpPr>
        <p:spPr>
          <a:xfrm>
            <a:off x="4038270" y="6611779"/>
            <a:ext cx="3810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</a:t>
            </a:r>
            <a:r>
              <a:rPr lang="zh-TW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https://intellabs.github.io/distiller/algo_quantization.html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B9D21A-DD9F-42D4-AEF5-72F5EE6D2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479" y="4164743"/>
            <a:ext cx="5485482" cy="216216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867FBFF-EA6B-4C1C-8845-ED98D80AC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120" y="1548168"/>
            <a:ext cx="5229955" cy="2162477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2859238-C386-41C7-8D57-BA039F9E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214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Symmetric</a:t>
            </a:r>
            <a:r>
              <a:rPr lang="zh-TW" altLang="en-US" dirty="0"/>
              <a:t> </a:t>
            </a:r>
            <a:r>
              <a:rPr lang="en-US" altLang="zh-TW" dirty="0"/>
              <a:t>Quantization</a:t>
            </a:r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dirty="0"/>
              <a:t>Step 1, Find maximum value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2, Compute scale factor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3, Quantization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De-quantization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EE0596A-DD36-4829-84E4-FF5517E11249}"/>
              </a:ext>
            </a:extLst>
          </p:cNvPr>
          <p:cNvSpPr txBox="1"/>
          <p:nvPr/>
        </p:nvSpPr>
        <p:spPr>
          <a:xfrm>
            <a:off x="1047982" y="6588760"/>
            <a:ext cx="10096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https://chih-sheng-huang821.medium.com/ai%E6%A8%A1%E5%9E%8B%E5%A3%93%E7%B8%AE%E6%8A%80%E8%A1%93-%E9%87%8F%E5%8C%96-quantization-966505128365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90F076B-B74F-434B-9EBA-BF4AACF51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564" y="3989522"/>
            <a:ext cx="6790236" cy="1458132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4054DA-89AC-475C-928F-3E62ED0B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05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Symmetric</a:t>
            </a:r>
            <a:r>
              <a:rPr lang="zh-TW" altLang="en-US" dirty="0"/>
              <a:t> </a:t>
            </a:r>
            <a:r>
              <a:rPr lang="en-US" altLang="zh-TW" dirty="0"/>
              <a:t>Quantization</a:t>
            </a:r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1, Find maximum value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/>
              <a:t>Step 2, Compute scale factor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3, Quantization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De-quantization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EE0596A-DD36-4829-84E4-FF5517E11249}"/>
              </a:ext>
            </a:extLst>
          </p:cNvPr>
          <p:cNvSpPr txBox="1"/>
          <p:nvPr/>
        </p:nvSpPr>
        <p:spPr>
          <a:xfrm>
            <a:off x="1047982" y="6588760"/>
            <a:ext cx="10096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https://chih-sheng-huang821.medium.com/ai%E6%A8%A1%E5%9E%8B%E5%A3%93%E7%B8%AE%E6%8A%80%E8%A1%93-%E9%87%8F%E5%8C%96-quantization-966505128365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4A3436A-4EBE-4A35-956A-BC8372D5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708" y="3098012"/>
            <a:ext cx="6925642" cy="2800741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CE14DCF-68B0-490D-9EA9-82227581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099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Symmetric</a:t>
            </a:r>
            <a:r>
              <a:rPr lang="zh-TW" altLang="en-US" dirty="0"/>
              <a:t> </a:t>
            </a:r>
            <a:r>
              <a:rPr lang="en-US" altLang="zh-TW" dirty="0"/>
              <a:t>Quantization</a:t>
            </a:r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1, Find maximum value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2, Compute scale factor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/>
              <a:t>Step 3, Quantization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De-quantization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EE0596A-DD36-4829-84E4-FF5517E11249}"/>
              </a:ext>
            </a:extLst>
          </p:cNvPr>
          <p:cNvSpPr txBox="1"/>
          <p:nvPr/>
        </p:nvSpPr>
        <p:spPr>
          <a:xfrm>
            <a:off x="1047982" y="6588760"/>
            <a:ext cx="10096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https://chih-sheng-huang821.medium.com/ai%E6%A8%A1%E5%9E%8B%E5%A3%93%E7%B8%AE%E6%8A%80%E8%A1%93-%E9%87%8F%E5%8C%96-quantization-966505128365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3A8C31D-CDE1-486E-B2FB-F22ACF2C4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756" y="3276600"/>
            <a:ext cx="7575365" cy="2814889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9124270-A921-473F-8319-11D3B2E9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37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Symmetric</a:t>
            </a:r>
            <a:r>
              <a:rPr lang="zh-TW" altLang="en-US" dirty="0"/>
              <a:t> </a:t>
            </a:r>
            <a:r>
              <a:rPr lang="en-US" altLang="zh-TW" dirty="0"/>
              <a:t>Quantization</a:t>
            </a:r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1, Find maximum value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2, Compute scale factor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3, Quantization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De-quantization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EE0596A-DD36-4829-84E4-FF5517E11249}"/>
              </a:ext>
            </a:extLst>
          </p:cNvPr>
          <p:cNvSpPr txBox="1"/>
          <p:nvPr/>
        </p:nvSpPr>
        <p:spPr>
          <a:xfrm>
            <a:off x="1047982" y="6588760"/>
            <a:ext cx="10096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https://chih-sheng-huang821.medium.com/ai%E6%A8%A1%E5%9E%8B%E5%A3%93%E7%B8%AE%E6%8A%80%E8%A1%93-%E9%87%8F%E5%8C%96-quantization-966505128365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AA494D6-F4F3-4C10-A49D-ED20079B7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279" y="4016435"/>
            <a:ext cx="7804114" cy="234561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DCEF6FB-D5FB-4921-B90A-D60F5852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450682"/>
            <a:ext cx="5561090" cy="1452400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90257F-9B18-47AB-B645-06EBF23B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41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Asymmetric</a:t>
            </a:r>
            <a:r>
              <a:rPr lang="zh-TW" altLang="en-US" dirty="0"/>
              <a:t> </a:t>
            </a:r>
            <a:r>
              <a:rPr lang="en-US" altLang="zh-TW" dirty="0"/>
              <a:t>Quantization</a:t>
            </a:r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dirty="0"/>
              <a:t>Step 1, Find maximum value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2, Compute scale factor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3, Compute zero-point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4, Quantization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De-quantization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EE0596A-DD36-4829-84E4-FF5517E11249}"/>
              </a:ext>
            </a:extLst>
          </p:cNvPr>
          <p:cNvSpPr txBox="1"/>
          <p:nvPr/>
        </p:nvSpPr>
        <p:spPr>
          <a:xfrm>
            <a:off x="1047982" y="6588760"/>
            <a:ext cx="10096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https://chih-sheng-huang821.medium.com/ai%E6%A8%A1%E5%9E%8B%E5%A3%93%E7%B8%AE%E6%8A%80%E8%A1%93-%E9%87%8F%E5%8C%96-quantization-966505128365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3DB1B71-54B8-44D4-988F-36E853276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22" y="3823075"/>
            <a:ext cx="6105181" cy="2218951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83349C0-C586-4290-91E1-C2F9860C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28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Asymmetric</a:t>
            </a:r>
            <a:r>
              <a:rPr lang="zh-TW" altLang="en-US" dirty="0"/>
              <a:t> </a:t>
            </a:r>
            <a:r>
              <a:rPr lang="en-US" altLang="zh-TW" dirty="0"/>
              <a:t>Quantization</a:t>
            </a:r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1, Find maximum value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/>
              <a:t>Step 2, Compute scale factor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3, Compute zero-point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4, Quantization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De-quantization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EE0596A-DD36-4829-84E4-FF5517E11249}"/>
              </a:ext>
            </a:extLst>
          </p:cNvPr>
          <p:cNvSpPr txBox="1"/>
          <p:nvPr/>
        </p:nvSpPr>
        <p:spPr>
          <a:xfrm>
            <a:off x="1047982" y="6588760"/>
            <a:ext cx="10096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https://chih-sheng-huang821.medium.com/ai%E6%A8%A1%E5%9E%8B%E5%A3%93%E7%B8%AE%E6%8A%80%E8%A1%93-%E9%87%8F%E5%8C%96-quantization-966505128365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0AE0DC-B0F1-4A77-BB68-4CC36D1CF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357" y="2644291"/>
            <a:ext cx="6290597" cy="3307057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3F26DF-270D-4A99-9C6F-9F5B1723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85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96F2B8-55E9-4248-94DB-5C5D71002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Pruning</a:t>
            </a:r>
          </a:p>
          <a:p>
            <a:r>
              <a:rPr lang="en-US" altLang="zh-TW" dirty="0"/>
              <a:t>Model Design</a:t>
            </a:r>
          </a:p>
          <a:p>
            <a:r>
              <a:rPr lang="en-US" altLang="zh-TW" dirty="0"/>
              <a:t>Knowledge Distillation</a:t>
            </a:r>
          </a:p>
          <a:p>
            <a:r>
              <a:rPr lang="en-US" altLang="zh-TW" dirty="0"/>
              <a:t>Parameter Quantization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40878E-E438-40FF-8317-1E28F1F6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042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Asymmetric</a:t>
            </a:r>
            <a:r>
              <a:rPr lang="zh-TW" altLang="en-US" dirty="0"/>
              <a:t> </a:t>
            </a:r>
            <a:r>
              <a:rPr lang="en-US" altLang="zh-TW" dirty="0"/>
              <a:t>Quantization</a:t>
            </a:r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1, Find maximum value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2, Compute scale factor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/>
              <a:t>Step 3, Compute zero-point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4, Quantization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De-quantization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EE0596A-DD36-4829-84E4-FF5517E11249}"/>
              </a:ext>
            </a:extLst>
          </p:cNvPr>
          <p:cNvSpPr txBox="1"/>
          <p:nvPr/>
        </p:nvSpPr>
        <p:spPr>
          <a:xfrm>
            <a:off x="1047982" y="6588760"/>
            <a:ext cx="10096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https://chih-sheng-huang821.medium.com/ai%E6%A8%A1%E5%9E%8B%E5%A3%93%E7%B8%AE%E6%8A%80%E8%A1%93-%E9%87%8F%E5%8C%96-quantization-966505128365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B63DFB7-1FB5-4CE8-A11C-85424A256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051" y="4293239"/>
            <a:ext cx="7872466" cy="1943819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25C1C63-2458-4F58-B4B6-5428899B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643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Asymmetric</a:t>
            </a:r>
            <a:r>
              <a:rPr lang="zh-TW" altLang="en-US" dirty="0"/>
              <a:t> </a:t>
            </a:r>
            <a:r>
              <a:rPr lang="en-US" altLang="zh-TW" dirty="0"/>
              <a:t>Quantization</a:t>
            </a:r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1, Find maximum value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2, Compute scale factor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3, Compute zero-point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/>
              <a:t>Step 4, Quantization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De-quantization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EE0596A-DD36-4829-84E4-FF5517E11249}"/>
              </a:ext>
            </a:extLst>
          </p:cNvPr>
          <p:cNvSpPr txBox="1"/>
          <p:nvPr/>
        </p:nvSpPr>
        <p:spPr>
          <a:xfrm>
            <a:off x="1047982" y="6588760"/>
            <a:ext cx="10096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https://chih-sheng-huang821.medium.com/ai%E6%A8%A1%E5%9E%8B%E5%A3%93%E7%B8%AE%E6%8A%80%E8%A1%93-%E9%87%8F%E5%8C%96-quantization-966505128365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E548E1B-5B00-49A0-AF5B-411F73254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094" y="3515888"/>
            <a:ext cx="6631248" cy="2861665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14D074-51FB-4C66-8EC3-3BA9A429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149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Asymmetric</a:t>
            </a:r>
            <a:r>
              <a:rPr lang="zh-TW" altLang="en-US" dirty="0"/>
              <a:t> </a:t>
            </a:r>
            <a:r>
              <a:rPr lang="en-US" altLang="zh-TW" dirty="0"/>
              <a:t>Quantization</a:t>
            </a:r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1, Find maximum value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2, Compute scale factor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3, Compute zero-point</a:t>
            </a:r>
          </a:p>
          <a:p>
            <a:pPr lvl="1"/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Step 4, Quantization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De-quantization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EE0596A-DD36-4829-84E4-FF5517E11249}"/>
              </a:ext>
            </a:extLst>
          </p:cNvPr>
          <p:cNvSpPr txBox="1"/>
          <p:nvPr/>
        </p:nvSpPr>
        <p:spPr>
          <a:xfrm>
            <a:off x="1047982" y="6588760"/>
            <a:ext cx="10096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https://chih-sheng-huang821.medium.com/ai%E6%A8%A1%E5%9E%8B%E5%A3%93%E7%B8%AE%E6%8A%80%E8%A1%93-%E9%87%8F%E5%8C%96-quantization-966505128365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29263A5-F74C-4F77-89EC-5B65A1069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159" y="1930830"/>
            <a:ext cx="6290456" cy="4375969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A28216D-7B13-4861-B8DF-305B5B2B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170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Quantization</a:t>
            </a:r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EE0596A-DD36-4829-84E4-FF5517E11249}"/>
              </a:ext>
            </a:extLst>
          </p:cNvPr>
          <p:cNvSpPr txBox="1"/>
          <p:nvPr/>
        </p:nvSpPr>
        <p:spPr>
          <a:xfrm>
            <a:off x="4391732" y="6611779"/>
            <a:ext cx="31037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https://www.mdpi.com/2073-431X/12/3/60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7656EDE-58AE-43B9-8586-D41AB86B8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329" y="3276600"/>
            <a:ext cx="9406871" cy="3283360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757D85B1-B3E0-45EB-BC89-6D07952AC4D0}"/>
              </a:ext>
            </a:extLst>
          </p:cNvPr>
          <p:cNvSpPr txBox="1">
            <a:spLocks/>
          </p:cNvSpPr>
          <p:nvPr/>
        </p:nvSpPr>
        <p:spPr>
          <a:xfrm>
            <a:off x="990600" y="18430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dirty="0"/>
              <a:t>Less storage overhead and bandwidth requirements</a:t>
            </a:r>
          </a:p>
          <a:p>
            <a:pPr lvl="1"/>
            <a:r>
              <a:rPr lang="en-US" altLang="zh-TW" dirty="0"/>
              <a:t>Lower power consumption</a:t>
            </a:r>
          </a:p>
          <a:p>
            <a:pPr lvl="1"/>
            <a:r>
              <a:rPr lang="en-US" altLang="zh-TW" dirty="0"/>
              <a:t>Faster calculation speed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603B12-7E3F-40FA-98F5-89653543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445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EE0596A-DD36-4829-84E4-FF5517E11249}"/>
              </a:ext>
            </a:extLst>
          </p:cNvPr>
          <p:cNvSpPr txBox="1"/>
          <p:nvPr/>
        </p:nvSpPr>
        <p:spPr>
          <a:xfrm>
            <a:off x="4391732" y="6611779"/>
            <a:ext cx="31037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https://www.mdpi.com/2073-431X/12/3/60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757D85B1-B3E0-45EB-BC89-6D07952AC4D0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zh-TW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DCEFEB0-6FCE-49D1-B580-9FE0F1A3A573}"/>
              </a:ext>
            </a:extLst>
          </p:cNvPr>
          <p:cNvSpPr txBox="1"/>
          <p:nvPr/>
        </p:nvSpPr>
        <p:spPr>
          <a:xfrm>
            <a:off x="838200" y="1983441"/>
            <a:ext cx="11460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/>
              <a:t>[2] </a:t>
            </a:r>
            <a:r>
              <a:rPr lang="en-US" altLang="zh-TW" sz="1200" b="0" i="0" dirty="0">
                <a:solidFill>
                  <a:srgbClr val="363636"/>
                </a:solidFill>
                <a:effectLst/>
                <a:latin typeface="Noto Sans" panose="020B0502040504020204" pitchFamily="34" charset="0"/>
              </a:rPr>
              <a:t>Huang, T. (2022, September 4). </a:t>
            </a:r>
            <a:r>
              <a:rPr lang="en-US" altLang="zh-TW" sz="1200" b="0" i="1" dirty="0">
                <a:solidFill>
                  <a:srgbClr val="36363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200" b="0" i="1" dirty="0">
                <a:solidFill>
                  <a:srgbClr val="36363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模型壓縮技術</a:t>
            </a:r>
            <a:r>
              <a:rPr lang="en-US" altLang="zh-TW" sz="1200" b="0" i="1" dirty="0">
                <a:solidFill>
                  <a:srgbClr val="36363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b="0" i="1" dirty="0">
                <a:solidFill>
                  <a:srgbClr val="36363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量化</a:t>
            </a:r>
            <a:r>
              <a:rPr lang="en-US" altLang="zh-TW" sz="1200" b="0" i="1" dirty="0">
                <a:solidFill>
                  <a:srgbClr val="363636"/>
                </a:solidFill>
                <a:effectLst/>
                <a:latin typeface="Noto Sans" panose="020B0502040504020204" pitchFamily="34" charset="0"/>
              </a:rPr>
              <a:t>(Quantization)</a:t>
            </a:r>
            <a:r>
              <a:rPr lang="en-US" altLang="zh-TW" sz="1200" b="0" i="0" dirty="0">
                <a:solidFill>
                  <a:srgbClr val="363636"/>
                </a:solidFill>
                <a:effectLst/>
                <a:latin typeface="Noto Sans" panose="020B0502040504020204" pitchFamily="34" charset="0"/>
              </a:rPr>
              <a:t>. Medium. https://chih-sheng-huang821.medium.com/ai%E6%A8%A1%E5%9E%8B%E5%A3%93%E7%B8%AE%E6%8A%80%E8%A1%93-%E9%87%8F%E5%8C%96-quantization-966505128365</a:t>
            </a:r>
            <a:endParaRPr lang="zh-TW" altLang="en-US" sz="12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F452DED-0559-43D6-B5E8-AA79BB84C750}"/>
              </a:ext>
            </a:extLst>
          </p:cNvPr>
          <p:cNvSpPr txBox="1"/>
          <p:nvPr/>
        </p:nvSpPr>
        <p:spPr>
          <a:xfrm>
            <a:off x="838199" y="1698565"/>
            <a:ext cx="102053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/>
              <a:t>[1] </a:t>
            </a:r>
            <a:r>
              <a:rPr lang="en-US" altLang="zh-TW" sz="1200" dirty="0">
                <a:solidFill>
                  <a:srgbClr val="363636"/>
                </a:solidFill>
                <a:latin typeface="Noto Sans" panose="020B0502040204020203" pitchFamily="34" charset="0"/>
              </a:rPr>
              <a:t>L</a:t>
            </a:r>
            <a:r>
              <a:rPr lang="en-US" altLang="zh-TW" sz="1200" b="0" i="0" dirty="0">
                <a:solidFill>
                  <a:srgbClr val="363636"/>
                </a:solidFill>
                <a:effectLst/>
                <a:latin typeface="Noto Sans" panose="020B0502040204020203" pitchFamily="34" charset="0"/>
              </a:rPr>
              <a:t>ee, H. (2023). </a:t>
            </a:r>
            <a:r>
              <a:rPr lang="en-US" altLang="zh-TW" sz="1200" b="0" i="1" dirty="0">
                <a:solidFill>
                  <a:srgbClr val="363636"/>
                </a:solidFill>
                <a:effectLst/>
                <a:latin typeface="Noto Sans" panose="020B0502040204020203" pitchFamily="34" charset="0"/>
              </a:rPr>
              <a:t>MACHINE LEARNING 2023 SPRING</a:t>
            </a:r>
            <a:r>
              <a:rPr lang="en-US" altLang="zh-TW" sz="1200" b="0" i="0" dirty="0">
                <a:solidFill>
                  <a:srgbClr val="363636"/>
                </a:solidFill>
                <a:effectLst/>
                <a:latin typeface="Noto Sans" panose="020B0502040204020203" pitchFamily="34" charset="0"/>
              </a:rPr>
              <a:t>.</a:t>
            </a:r>
            <a:r>
              <a:rPr lang="zh-TW" altLang="en-US" sz="1200" b="0" i="0" dirty="0">
                <a:solidFill>
                  <a:srgbClr val="363636"/>
                </a:solidFill>
                <a:effectLst/>
                <a:latin typeface="Noto Sans" panose="020B0502040204020203" pitchFamily="34" charset="0"/>
              </a:rPr>
              <a:t> </a:t>
            </a:r>
            <a:r>
              <a:rPr lang="en-US" altLang="zh-TW" sz="1200" b="0" i="0" dirty="0">
                <a:solidFill>
                  <a:srgbClr val="363636"/>
                </a:solidFill>
                <a:effectLst/>
                <a:latin typeface="Noto Sans" panose="020B0502040204020203" pitchFamily="34" charset="0"/>
              </a:rPr>
              <a:t>https://speech.ee.ntu.edu.tw/~hylee/ml/2023-spring.php</a:t>
            </a:r>
            <a:endParaRPr lang="zh-TW" altLang="en-US" sz="12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CA8EA7D-77F7-4123-B472-152013C222A2}"/>
              </a:ext>
            </a:extLst>
          </p:cNvPr>
          <p:cNvSpPr txBox="1"/>
          <p:nvPr/>
        </p:nvSpPr>
        <p:spPr>
          <a:xfrm>
            <a:off x="838199" y="2429848"/>
            <a:ext cx="112068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/>
              <a:t>[3] </a:t>
            </a:r>
            <a:r>
              <a:rPr lang="en-US" altLang="zh-TW" sz="1200" b="0" i="0" dirty="0">
                <a:solidFill>
                  <a:srgbClr val="363636"/>
                </a:solidFill>
                <a:effectLst/>
                <a:latin typeface="Noto Sans" panose="020B0502040504020204" pitchFamily="34" charset="0"/>
              </a:rPr>
              <a:t>Guo, J., Yu, B., Maybank, S. J., &amp; Tao, D. (2021, May 20). </a:t>
            </a:r>
            <a:r>
              <a:rPr lang="en-US" altLang="zh-TW" sz="1200" b="0" i="1" dirty="0">
                <a:solidFill>
                  <a:srgbClr val="363636"/>
                </a:solidFill>
                <a:effectLst/>
                <a:latin typeface="Noto Sans" panose="020B0502040504020204" pitchFamily="34" charset="0"/>
              </a:rPr>
              <a:t>Knowledge Distillation: A Survey</a:t>
            </a:r>
            <a:r>
              <a:rPr lang="en-US" altLang="zh-TW" sz="1200" b="0" i="0" dirty="0">
                <a:solidFill>
                  <a:srgbClr val="363636"/>
                </a:solidFill>
                <a:effectLst/>
                <a:latin typeface="Noto Sans" panose="020B0502040504020204" pitchFamily="34" charset="0"/>
              </a:rPr>
              <a:t>. </a:t>
            </a:r>
            <a:r>
              <a:rPr lang="en-US" altLang="zh-TW" sz="1200" b="0" i="0" dirty="0" err="1">
                <a:solidFill>
                  <a:srgbClr val="363636"/>
                </a:solidFill>
                <a:effectLst/>
                <a:latin typeface="Noto Sans" panose="020B0502040504020204" pitchFamily="34" charset="0"/>
              </a:rPr>
              <a:t>Arxiv</a:t>
            </a:r>
            <a:r>
              <a:rPr lang="en-US" altLang="zh-TW" sz="1200" b="0" i="0" dirty="0">
                <a:solidFill>
                  <a:srgbClr val="363636"/>
                </a:solidFill>
                <a:effectLst/>
                <a:latin typeface="Noto Sans" panose="020B0502040504020204" pitchFamily="34" charset="0"/>
              </a:rPr>
              <a:t>. https://arxiv.org/abs/2006.05525</a:t>
            </a:r>
            <a:endParaRPr lang="zh-TW" altLang="en-US" sz="12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23D47D8-6600-4839-807A-95BF30882674}"/>
              </a:ext>
            </a:extLst>
          </p:cNvPr>
          <p:cNvSpPr txBox="1"/>
          <p:nvPr/>
        </p:nvSpPr>
        <p:spPr>
          <a:xfrm>
            <a:off x="838200" y="2706847"/>
            <a:ext cx="11353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/>
              <a:t>[4] </a:t>
            </a:r>
            <a:r>
              <a:rPr lang="en-US" altLang="zh-TW" sz="1200" b="0" i="0" dirty="0">
                <a:solidFill>
                  <a:srgbClr val="363636"/>
                </a:solidFill>
                <a:effectLst/>
                <a:latin typeface="Noto Sans" panose="020B0502040504020204" pitchFamily="34" charset="0"/>
              </a:rPr>
              <a:t>Li, Z., Li, H., &amp; Meng, L. (2023, March 12). </a:t>
            </a:r>
            <a:r>
              <a:rPr lang="en-US" altLang="zh-TW" sz="1200" b="0" i="1" dirty="0">
                <a:solidFill>
                  <a:srgbClr val="363636"/>
                </a:solidFill>
                <a:effectLst/>
                <a:latin typeface="Noto Sans" panose="020B0502040504020204" pitchFamily="34" charset="0"/>
              </a:rPr>
              <a:t>Model Compression for Deep Neural Networks: A Survey</a:t>
            </a:r>
            <a:r>
              <a:rPr lang="en-US" altLang="zh-TW" sz="1200" b="0" i="0" dirty="0">
                <a:solidFill>
                  <a:srgbClr val="363636"/>
                </a:solidFill>
                <a:effectLst/>
                <a:latin typeface="Noto Sans" panose="020B0502040504020204" pitchFamily="34" charset="0"/>
              </a:rPr>
              <a:t>. MDPI. https://www.mdpi.com/2073-431X/12/3/60</a:t>
            </a:r>
            <a:endParaRPr lang="zh-TW" altLang="en-US" sz="12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91B317C-7239-4403-8ECC-051E8A95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67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Pruning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96F2B8-55E9-4248-94DB-5C5D71002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Weight Pruning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BBC0731-41B6-4573-BD99-8DFE05CBD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754" y="2098723"/>
            <a:ext cx="6718779" cy="393475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7A9B4D6-4592-4B0C-8A69-ADE9E87483B0}"/>
              </a:ext>
            </a:extLst>
          </p:cNvPr>
          <p:cNvSpPr txBox="1"/>
          <p:nvPr/>
        </p:nvSpPr>
        <p:spPr>
          <a:xfrm>
            <a:off x="3587140" y="6611779"/>
            <a:ext cx="5017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</a:t>
            </a:r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https://speech.ee.ntu.edu.tw/~hylee/ml/2023-spring.php</a:t>
            </a:r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Network Compression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81FB4F6-49FD-46D1-BD0C-1A05DD14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26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Pruning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96F2B8-55E9-4248-94DB-5C5D71002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Neuron Pruning</a:t>
            </a: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A6C385-C74D-46B8-AEE6-352AEF242147}"/>
              </a:ext>
            </a:extLst>
          </p:cNvPr>
          <p:cNvSpPr txBox="1"/>
          <p:nvPr/>
        </p:nvSpPr>
        <p:spPr>
          <a:xfrm>
            <a:off x="3587140" y="6611779"/>
            <a:ext cx="5017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</a:t>
            </a:r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https://speech.ee.ntu.edu.tw/~hylee/ml/2023-spring.php</a:t>
            </a:r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Network Compression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F20AAE9-0D52-4773-B239-5B2875901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291" y="2221354"/>
            <a:ext cx="7171497" cy="4128645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8B454CC-CD55-43E1-844D-0D9B806B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18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Design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BD5349B-9829-4335-8967-C00A104CE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SqueezeNet</a:t>
            </a:r>
            <a:endParaRPr lang="en-US" altLang="zh-TW" dirty="0"/>
          </a:p>
          <a:p>
            <a:r>
              <a:rPr lang="en-US" altLang="zh-TW" dirty="0" err="1"/>
              <a:t>MobileNet</a:t>
            </a:r>
            <a:endParaRPr lang="en-US" altLang="zh-TW" dirty="0"/>
          </a:p>
          <a:p>
            <a:r>
              <a:rPr lang="en-US" altLang="zh-TW" dirty="0" err="1"/>
              <a:t>ShuffleNet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F6070C-7F05-426C-A829-3B21486C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44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 Distillation</a:t>
            </a:r>
            <a:endParaRPr lang="zh-TW" altLang="en-US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D6BDDB9-C347-4FB1-BC7C-CE442291EDA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8998ED6-31C1-4203-A08F-C6F3602B8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266" y="2158161"/>
            <a:ext cx="8057467" cy="3344164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C083706B-70D2-47D3-9042-1516B44DB76A}"/>
              </a:ext>
            </a:extLst>
          </p:cNvPr>
          <p:cNvSpPr txBox="1"/>
          <p:nvPr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arXiv:2006.05525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5462BBF-9EA6-4CA6-8014-1FFDF15B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32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 Distillation</a:t>
            </a:r>
            <a:endParaRPr lang="zh-TW" altLang="en-US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D6BDDB9-C347-4FB1-BC7C-CE442291EDA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14794BA-0AB1-4FC0-A5A4-8C5A236D0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07" y="1783216"/>
            <a:ext cx="7973785" cy="4296882"/>
          </a:xfrm>
          <a:prstGeom prst="rect">
            <a:avLst/>
          </a:pr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Response-Based</a:t>
            </a:r>
          </a:p>
          <a:p>
            <a:r>
              <a:rPr lang="en-US" altLang="zh-TW" dirty="0"/>
              <a:t>Feature-Based</a:t>
            </a:r>
          </a:p>
          <a:p>
            <a:r>
              <a:rPr lang="en-US" altLang="zh-TW" dirty="0"/>
              <a:t>Relation-Based</a:t>
            </a:r>
          </a:p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784F87-5F27-42B3-B85E-72D9BDC64897}"/>
              </a:ext>
            </a:extLst>
          </p:cNvPr>
          <p:cNvSpPr txBox="1"/>
          <p:nvPr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arXiv:2006.05525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5F7A19A-E0B9-4725-BF87-ADD8232C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96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 Distillation</a:t>
            </a:r>
            <a:endParaRPr lang="zh-TW" altLang="en-US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D6BDDB9-C347-4FB1-BC7C-CE442291EDA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Response-Based</a:t>
            </a:r>
          </a:p>
          <a:p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Feature-Based</a:t>
            </a:r>
          </a:p>
          <a:p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Relation-Based</a:t>
            </a:r>
          </a:p>
          <a:p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3F52713-D213-4BD6-8A5C-6338CF354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428" y="2411709"/>
            <a:ext cx="6620283" cy="3227091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FD859B71-1ED1-4D02-B824-77EC0EAD5F49}"/>
              </a:ext>
            </a:extLst>
          </p:cNvPr>
          <p:cNvSpPr txBox="1"/>
          <p:nvPr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arXiv:2006.05525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994FEE-47D2-4093-9077-2AEBBC83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04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8730-E84A-488F-B312-06D002F2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 Distillation</a:t>
            </a:r>
            <a:endParaRPr lang="zh-TW" altLang="en-US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D6BDDB9-C347-4FB1-BC7C-CE442291EDA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25CCF70-DF18-42DB-96E6-A977C8308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A46DBB0-9B40-4016-BA3A-EB6807940A3E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Response-Based</a:t>
            </a:r>
          </a:p>
          <a:p>
            <a:r>
              <a:rPr lang="en-US" altLang="zh-TW" dirty="0"/>
              <a:t>Feature-Based</a:t>
            </a:r>
          </a:p>
          <a:p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Relation-Based</a:t>
            </a: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FA3AE74-1B0D-445C-8FF9-820BC02C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276" y="1962218"/>
            <a:ext cx="6940881" cy="3697943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D0E92E37-04C2-4584-968F-D3889C4F3FE4}"/>
              </a:ext>
            </a:extLst>
          </p:cNvPr>
          <p:cNvSpPr txBox="1"/>
          <p:nvPr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arXiv:2006.05525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038CBF8-04FA-4A4A-8C59-25066B52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0EA3-A6A0-488F-8D6C-09E1C02A378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39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9558</TotalTime>
  <Words>1118</Words>
  <Application>Microsoft Office PowerPoint</Application>
  <PresentationFormat>寬螢幕</PresentationFormat>
  <Paragraphs>222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微軟正黑體</vt:lpstr>
      <vt:lpstr>Arial</vt:lpstr>
      <vt:lpstr>Calibri</vt:lpstr>
      <vt:lpstr>Calibri Light</vt:lpstr>
      <vt:lpstr>Noto Sans</vt:lpstr>
      <vt:lpstr>Office 佈景主題</vt:lpstr>
      <vt:lpstr>Model Compression</vt:lpstr>
      <vt:lpstr>Outline</vt:lpstr>
      <vt:lpstr>Pruning</vt:lpstr>
      <vt:lpstr>Pruning</vt:lpstr>
      <vt:lpstr>Model Design</vt:lpstr>
      <vt:lpstr>Knowledge Distillation</vt:lpstr>
      <vt:lpstr>Knowledge Distillation</vt:lpstr>
      <vt:lpstr>Knowledge Distillation</vt:lpstr>
      <vt:lpstr>Knowledge Distillation</vt:lpstr>
      <vt:lpstr>Knowledge Distillation</vt:lpstr>
      <vt:lpstr>Parameter Quantization</vt:lpstr>
      <vt:lpstr>Parameter Quantization</vt:lpstr>
      <vt:lpstr>Parameter Quantization</vt:lpstr>
      <vt:lpstr>Symmetric Quantization</vt:lpstr>
      <vt:lpstr>Symmetric Quantization</vt:lpstr>
      <vt:lpstr>Symmetric Quantization</vt:lpstr>
      <vt:lpstr>Symmetric Quantization</vt:lpstr>
      <vt:lpstr>Asymmetric Quantization</vt:lpstr>
      <vt:lpstr>Asymmetric Quantization</vt:lpstr>
      <vt:lpstr>Asymmetric Quantization</vt:lpstr>
      <vt:lpstr>Asymmetric Quantization</vt:lpstr>
      <vt:lpstr>Asymmetric Quantization</vt:lpstr>
      <vt:lpstr>Quantization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Compression</dc:title>
  <dc:creator>勁賢 顏</dc:creator>
  <cp:lastModifiedBy>勁賢 顏</cp:lastModifiedBy>
  <cp:revision>69</cp:revision>
  <dcterms:created xsi:type="dcterms:W3CDTF">2024-01-02T01:13:39Z</dcterms:created>
  <dcterms:modified xsi:type="dcterms:W3CDTF">2024-01-26T02:37:15Z</dcterms:modified>
</cp:coreProperties>
</file>