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4"/>
  </p:notesMasterIdLst>
  <p:sldIdLst>
    <p:sldId id="256" r:id="rId2"/>
    <p:sldId id="291" r:id="rId3"/>
    <p:sldId id="259" r:id="rId4"/>
    <p:sldId id="274" r:id="rId5"/>
    <p:sldId id="284" r:id="rId6"/>
    <p:sldId id="285" r:id="rId7"/>
    <p:sldId id="278" r:id="rId8"/>
    <p:sldId id="261" r:id="rId9"/>
    <p:sldId id="265" r:id="rId10"/>
    <p:sldId id="266" r:id="rId11"/>
    <p:sldId id="267" r:id="rId12"/>
    <p:sldId id="268" r:id="rId13"/>
    <p:sldId id="270" r:id="rId14"/>
    <p:sldId id="260" r:id="rId15"/>
    <p:sldId id="271" r:id="rId16"/>
    <p:sldId id="269" r:id="rId17"/>
    <p:sldId id="272" r:id="rId18"/>
    <p:sldId id="273" r:id="rId19"/>
    <p:sldId id="262" r:id="rId20"/>
    <p:sldId id="286" r:id="rId21"/>
    <p:sldId id="279" r:id="rId22"/>
    <p:sldId id="276" r:id="rId23"/>
    <p:sldId id="280" r:id="rId24"/>
    <p:sldId id="281" r:id="rId25"/>
    <p:sldId id="287" r:id="rId26"/>
    <p:sldId id="277" r:id="rId27"/>
    <p:sldId id="275" r:id="rId28"/>
    <p:sldId id="263" r:id="rId29"/>
    <p:sldId id="264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15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C185F-7397-443F-AF72-2BB3FFC3A74E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F040-C6E8-46E8-AE4C-29288F1389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FDM</a:t>
            </a:r>
            <a:r>
              <a:rPr lang="zh-TW" altLang="en-US" dirty="0" smtClean="0"/>
              <a:t>與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差別在於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每個子載波間具有正交性</a:t>
            </a:r>
            <a:endParaRPr lang="en-US" altLang="zh-TW" dirty="0" smtClean="0"/>
          </a:p>
          <a:p>
            <a:r>
              <a:rPr lang="zh-TW" altLang="en-US" dirty="0" smtClean="0"/>
              <a:t>當我們現在有六組資料要送以</a:t>
            </a:r>
            <a:r>
              <a:rPr lang="en-US" altLang="zh-TW" dirty="0" smtClean="0"/>
              <a:t>FDM</a:t>
            </a:r>
            <a:r>
              <a:rPr lang="zh-TW" altLang="en-US" dirty="0" smtClean="0"/>
              <a:t>的角度來看我們會將可用來傳輸的頻寬劃分為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</a:t>
            </a:r>
            <a:r>
              <a:rPr lang="en-US" altLang="zh-TW" dirty="0" smtClean="0"/>
              <a:t>Channel</a:t>
            </a:r>
            <a:r>
              <a:rPr lang="zh-TW" altLang="en-US" dirty="0" smtClean="0"/>
              <a:t>來傳送六組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  頻譜彼此之間互不重疊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因為正交性的關係他可以在一個更小的頻寬範圍內傳送這六組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 即使頻譜之間有重疊也不會互相干擾</a:t>
            </a:r>
            <a:endParaRPr lang="en-US" altLang="zh-TW" dirty="0" smtClean="0"/>
          </a:p>
          <a:p>
            <a:r>
              <a:rPr lang="zh-TW" altLang="en-US" dirty="0" smtClean="0"/>
              <a:t>因此會有多餘的頻寬可以做使用 具有較高的頻寬效益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18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重要問題：峰値對均值比例，由於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信號為多個載波組合而成，通常會是</a:t>
            </a:r>
            <a:r>
              <a:rPr lang="en-US" altLang="zh-TW" dirty="0" smtClean="0"/>
              <a:t>2</a:t>
            </a:r>
            <a:r>
              <a:rPr lang="zh-TW" altLang="en-US" dirty="0" smtClean="0"/>
              <a:t>的次方，因此信號功率會隨著子載波所載之符源不同而產生變化，若變化範圍超出功率放大器之線性區域則產生非線性失真，因此多載波時需考慮</a:t>
            </a:r>
            <a:r>
              <a:rPr lang="en-US" altLang="zh-TW" dirty="0" smtClean="0"/>
              <a:t>PAPR</a:t>
            </a:r>
            <a:r>
              <a:rPr lang="zh-TW" altLang="en-US" dirty="0" smtClean="0"/>
              <a:t>問題，以減少功率放大器之非線性失真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數位類比轉換的過程中，要經過量化程序，在量化過程中使用假設我們對兩組信號做相同量化位元的量化器時，訊號變大量較大的那組量化雜訊也會較大，故訊號失真就變嚴重。如果要降低量化雜訊就要增加量化位元使量化位階便多，如此就增加量化過程的複雜度及成本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32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OFDM</a:t>
            </a:r>
            <a:r>
              <a:rPr lang="zh-TW" altLang="en-US" dirty="0" smtClean="0"/>
              <a:t> 可以用 </a:t>
            </a:r>
            <a:r>
              <a:rPr lang="en-US" altLang="zh-TW" dirty="0" smtClean="0"/>
              <a:t>FFT</a:t>
            </a:r>
            <a:r>
              <a:rPr lang="zh-TW" altLang="en-US" dirty="0" smtClean="0"/>
              <a:t> 方式實現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02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00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多路徑延遲擴散除了造成</a:t>
            </a:r>
            <a:r>
              <a:rPr lang="en-US" altLang="zh-TW" dirty="0" smtClean="0"/>
              <a:t>ISI</a:t>
            </a:r>
            <a:r>
              <a:rPr lang="zh-TW" altLang="en-US" dirty="0" smtClean="0"/>
              <a:t>問題之外 也會造成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間的 </a:t>
            </a:r>
            <a:r>
              <a:rPr lang="en-US" altLang="zh-TW" dirty="0" smtClean="0"/>
              <a:t>IBI(</a:t>
            </a:r>
            <a:r>
              <a:rPr lang="zh-TW" altLang="en-US" dirty="0" smtClean="0"/>
              <a:t>區塊間干擾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，在每一個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區塊中加入保護區間</a:t>
            </a:r>
            <a:r>
              <a:rPr lang="en-US" altLang="zh-TW" dirty="0" smtClean="0"/>
              <a:t>(Guard</a:t>
            </a:r>
            <a:r>
              <a:rPr lang="en-US" altLang="zh-TW" baseline="0" dirty="0" smtClean="0"/>
              <a:t> Interval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66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保護區間長度必須大於所預期之最大多重路徑延遲擴散，使得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區塊不會受到上一個區塊的干擾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847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ZP</a:t>
            </a:r>
            <a:r>
              <a:rPr lang="zh-TW" altLang="en-US" dirty="0" smtClean="0"/>
              <a:t> 保護區間內如果不送信號會造成</a:t>
            </a:r>
            <a:r>
              <a:rPr lang="en-US" altLang="zh-TW" dirty="0" smtClean="0"/>
              <a:t>ICI</a:t>
            </a:r>
            <a:r>
              <a:rPr lang="zh-TW" altLang="en-US" dirty="0" smtClean="0"/>
              <a:t>問題 載波之間不再具有正交性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03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為了維持正交性，選擇保護區塊內之信號為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區塊之循環延伸，只要傳輸擴散小於保護區間，則在一個完整</a:t>
            </a:r>
            <a:r>
              <a:rPr lang="en-US" altLang="zh-TW" dirty="0" smtClean="0"/>
              <a:t>FFT</a:t>
            </a:r>
            <a:r>
              <a:rPr lang="zh-TW" altLang="en-US" dirty="0" smtClean="0"/>
              <a:t>區間內總是會有整數倍週期的弦波</a:t>
            </a:r>
            <a:endParaRPr lang="en-US" altLang="zh-TW" dirty="0" smtClean="0"/>
          </a:p>
          <a:p>
            <a:r>
              <a:rPr lang="zh-TW" altLang="en-US" dirty="0" smtClean="0"/>
              <a:t>如此仍然可維持載波之間的正交性而不會有</a:t>
            </a:r>
            <a:r>
              <a:rPr lang="en-US" altLang="zh-TW" dirty="0" smtClean="0"/>
              <a:t>ICI</a:t>
            </a:r>
            <a:r>
              <a:rPr lang="zh-TW" altLang="en-US" dirty="0" smtClean="0"/>
              <a:t>現象發生，但</a:t>
            </a:r>
            <a:r>
              <a:rPr lang="en-US" altLang="zh-TW" dirty="0" smtClean="0"/>
              <a:t>CP</a:t>
            </a:r>
            <a:r>
              <a:rPr lang="zh-TW" altLang="en-US" dirty="0" smtClean="0"/>
              <a:t>會造成頻寬效益的下降這是所帶來的缺點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79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不管</a:t>
            </a:r>
            <a:r>
              <a:rPr lang="en-US" altLang="zh-TW" dirty="0" smtClean="0"/>
              <a:t>Delay</a:t>
            </a:r>
            <a:r>
              <a:rPr lang="zh-TW" altLang="en-US" dirty="0" smtClean="0"/>
              <a:t>多久 仍然維持載波間正交性 但是仍需 注意</a:t>
            </a:r>
            <a:r>
              <a:rPr lang="en-US" altLang="zh-TW" dirty="0" smtClean="0"/>
              <a:t>Guard</a:t>
            </a:r>
            <a:r>
              <a:rPr lang="en-US" altLang="zh-TW" baseline="0" dirty="0" smtClean="0"/>
              <a:t> interval</a:t>
            </a:r>
            <a:r>
              <a:rPr lang="zh-TW" altLang="en-US" baseline="0" dirty="0" smtClean="0"/>
              <a:t>需大於最大延遲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223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三載波兩路徑傳輸 實線為主路徑 虛線為延遲擴散路徑</a:t>
            </a:r>
            <a:endParaRPr lang="en-US" altLang="zh-TW" dirty="0" smtClean="0"/>
          </a:p>
          <a:p>
            <a:r>
              <a:rPr lang="en-US" altLang="zh-TW" dirty="0" smtClean="0"/>
              <a:t>OFDM</a:t>
            </a:r>
            <a:r>
              <a:rPr lang="zh-TW" altLang="en-US" dirty="0" smtClean="0"/>
              <a:t>符元邊界處由於不同符元之間的不連續而會有相位跳躍產生的問題，但是對於虛線信號而言相位跳躍不是發生在符元邊界處 而是在第一路徑之後的特定延遲</a:t>
            </a:r>
            <a:endParaRPr lang="en-US" altLang="zh-TW" dirty="0" smtClean="0"/>
          </a:p>
          <a:p>
            <a:r>
              <a:rPr lang="zh-TW" altLang="en-US" dirty="0" smtClean="0"/>
              <a:t>當此延遲小於保護區間 則完整的</a:t>
            </a:r>
            <a:r>
              <a:rPr lang="en-US" altLang="zh-TW" dirty="0" smtClean="0"/>
              <a:t>FFT</a:t>
            </a:r>
            <a:r>
              <a:rPr lang="zh-TW" altLang="en-US" dirty="0" smtClean="0"/>
              <a:t>區段中不會有相位跳躍產生，因此雖然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信號有相位的變化但因為有週期延伸的保護區間存在</a:t>
            </a:r>
            <a:endParaRPr lang="en-US" altLang="zh-TW" dirty="0" smtClean="0"/>
          </a:p>
          <a:p>
            <a:r>
              <a:rPr lang="zh-TW" altLang="en-US" dirty="0" smtClean="0"/>
              <a:t>使得</a:t>
            </a:r>
            <a:r>
              <a:rPr lang="en-US" altLang="zh-TW" dirty="0" smtClean="0"/>
              <a:t>FFT</a:t>
            </a:r>
            <a:r>
              <a:rPr lang="zh-TW" altLang="en-US" dirty="0" smtClean="0"/>
              <a:t>區段中的載波之間仍難維持正交性，但如果最大傳輸延遲大於保護區間，相位跳躍會發生在</a:t>
            </a:r>
            <a:r>
              <a:rPr lang="en-US" altLang="zh-TW" dirty="0" smtClean="0"/>
              <a:t>FFT</a:t>
            </a:r>
            <a:r>
              <a:rPr lang="zh-TW" altLang="en-US" dirty="0" smtClean="0"/>
              <a:t>區段而破壞了正交性而產生</a:t>
            </a:r>
            <a:r>
              <a:rPr lang="en-US" altLang="zh-TW" dirty="0" smtClean="0"/>
              <a:t>ICI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r>
              <a:rPr lang="zh-TW" altLang="en-US" dirty="0" smtClean="0"/>
              <a:t>所以說保護區間長度需要大於預測的最大延遲擴散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75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當接收訊號進入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時，要找到適當起點從起點後選取多點作離散傅立葉變換，將訊號從時域轉回頻域，若選取太早或太晚都會產生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由於傳送端及接收端的取樣速率不一樣，會造成取樣點的誤差，而且越後面的子載波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誤差會越大。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CPO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傳送端在傳送端最後會乘上一載波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使基頻訊號載至旁頻，在接收端要將旁頻降回基頻會再乘上一載波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，由於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f2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兩載波相位的不同在升降頻之間，會造成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offset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CFO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傳送升頻及接收端降頻載波的頻率不同步，會造成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carrier frequency offset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。進而破壞正交性產生嚴重的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ICI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02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當我們從發送端送出一個信號，接收端為車子上的人時，信號可能會經由不同的路徑而到他接收端，包括路徑上沒有任何障礙物的直線傳輸路徑</a:t>
            </a:r>
            <a:endParaRPr lang="en-US" altLang="zh-TW" dirty="0" smtClean="0"/>
          </a:p>
          <a:p>
            <a:r>
              <a:rPr lang="zh-TW" altLang="en-US" dirty="0" smtClean="0"/>
              <a:t>以及經過反射而到達接收端的較遠路徑，相對的由於路徑較長，所以到達接收端的時間會比主信號來的慢，因此會產生</a:t>
            </a:r>
            <a:r>
              <a:rPr lang="en-US" altLang="zh-TW" dirty="0" smtClean="0"/>
              <a:t>Delay</a:t>
            </a:r>
            <a:r>
              <a:rPr lang="zh-TW" altLang="en-US" dirty="0" smtClean="0"/>
              <a:t>與衰減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237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通道的影響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669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於在訊號傳輸時，接收端收到的訊號是傳送訊號和頻道響應作用過的結果，所以為了解出傳送訊號勢必要得到頻道響應，所以要作頻道估計。在高速移動環境時變頻道估計更是重要，不好的頻道估計會造成誤碼率上升；頻道估計常見的方法就是加入測試訊號，由測試訊號得到測試訊號那些點的頻道響應對頻道其它點作估計，進而求出整個頻道響應。等化器由頻道估計的結果對接收訊號作頻道補償，降低錯誤率。由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OFDM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將頻寬切割成數個小頻帶，故更接近頻道的相干帶寬，所以訊號受到頻道失真變小，故可以用簡單的一階均衡器補償。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660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為了以數位的方式作</a:t>
            </a:r>
            <a:r>
              <a:rPr lang="en-US" altLang="zh-TW" dirty="0" smtClean="0"/>
              <a:t>FFT</a:t>
            </a:r>
            <a:r>
              <a:rPr lang="zh-TW" altLang="en-US" dirty="0" smtClean="0"/>
              <a:t> 我們必須對類比信號取樣，而且取樣時需滿足取樣定理，</a:t>
            </a:r>
            <a:endParaRPr lang="en-US" altLang="zh-TW" dirty="0" smtClean="0"/>
          </a:p>
          <a:p>
            <a:r>
              <a:rPr lang="zh-TW" altLang="en-US" dirty="0" smtClean="0"/>
              <a:t>像是我們知道</a:t>
            </a:r>
            <a:r>
              <a:rPr lang="en-US" altLang="zh-TW" dirty="0" smtClean="0"/>
              <a:t>FFT</a:t>
            </a:r>
            <a:r>
              <a:rPr lang="zh-TW" altLang="en-US" dirty="0" smtClean="0"/>
              <a:t>一般來說可能會做</a:t>
            </a:r>
            <a:r>
              <a:rPr lang="en-US" altLang="zh-TW" dirty="0" smtClean="0"/>
              <a:t>64</a:t>
            </a:r>
            <a:r>
              <a:rPr lang="zh-TW" altLang="en-US" dirty="0" smtClean="0"/>
              <a:t>點，但</a:t>
            </a:r>
            <a:r>
              <a:rPr lang="en-US" altLang="zh-TW" dirty="0" smtClean="0"/>
              <a:t>64</a:t>
            </a:r>
            <a:r>
              <a:rPr lang="zh-TW" altLang="en-US" dirty="0" smtClean="0"/>
              <a:t>點就需要</a:t>
            </a:r>
            <a:r>
              <a:rPr lang="en-US" altLang="zh-TW" dirty="0" smtClean="0"/>
              <a:t>64</a:t>
            </a:r>
            <a:r>
              <a:rPr lang="zh-TW" altLang="en-US" dirty="0" smtClean="0"/>
              <a:t>個子載波，所以有時候若使用所有子載波載送資料會違反取樣定理，因此真正的子載波並不能全部用滿</a:t>
            </a:r>
            <a:endParaRPr lang="en-US" altLang="zh-TW" dirty="0" smtClean="0"/>
          </a:p>
          <a:p>
            <a:r>
              <a:rPr lang="zh-TW" altLang="en-US" dirty="0" smtClean="0"/>
              <a:t>而步傳送資料的載波就叫做虛擬載波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750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不需要複雜的時域等化器 </a:t>
            </a:r>
            <a:r>
              <a:rPr lang="en-US" altLang="zh-TW" dirty="0" smtClean="0"/>
              <a:t>(One tap </a:t>
            </a:r>
            <a:r>
              <a:rPr lang="zh-TW" altLang="en-US" dirty="0" smtClean="0"/>
              <a:t>就夠</a:t>
            </a:r>
            <a:r>
              <a:rPr lang="en-US" altLang="zh-TW" dirty="0" smtClean="0"/>
              <a:t>)</a:t>
            </a:r>
            <a:r>
              <a:rPr lang="zh-TW" altLang="en-US" dirty="0" smtClean="0"/>
              <a:t> 所以可以簡單的克制多重路徑干擾</a:t>
            </a:r>
            <a:endParaRPr lang="en-US" altLang="zh-TW" dirty="0" smtClean="0"/>
          </a:p>
          <a:p>
            <a:r>
              <a:rPr lang="en-US" altLang="zh-TW" dirty="0" smtClean="0"/>
              <a:t>3. OFDM</a:t>
            </a:r>
            <a:r>
              <a:rPr lang="zh-TW" altLang="en-US" dirty="0" smtClean="0"/>
              <a:t>具有頻率分集的效果，所以比單載波機制更能對抗窄頻干擾，因為窄頻干擾只會影響很少比例的載波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 </a:t>
            </a:r>
            <a:r>
              <a:rPr lang="en-US" altLang="zh-TW" dirty="0" smtClean="0"/>
              <a:t>Guard interval</a:t>
            </a:r>
            <a:r>
              <a:rPr lang="zh-TW" altLang="en-US" dirty="0" smtClean="0"/>
              <a:t> 保護區域的加入以及 </a:t>
            </a:r>
            <a:r>
              <a:rPr lang="en-US" altLang="zh-TW" dirty="0" smtClean="0"/>
              <a:t>Symbol duration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上升</a:t>
            </a:r>
            <a:endParaRPr lang="en-US" altLang="zh-TW" baseline="0" dirty="0" smtClean="0"/>
          </a:p>
          <a:p>
            <a:r>
              <a:rPr lang="en-US" altLang="zh-TW" baseline="0" dirty="0" smtClean="0"/>
              <a:t>5.</a:t>
            </a:r>
            <a:r>
              <a:rPr lang="zh-TW" altLang="en-US" baseline="0" dirty="0" smtClean="0"/>
              <a:t> 可用</a:t>
            </a:r>
            <a:r>
              <a:rPr lang="en-US" altLang="zh-TW" baseline="0" dirty="0" smtClean="0"/>
              <a:t>FFT</a:t>
            </a:r>
            <a:r>
              <a:rPr lang="zh-TW" altLang="en-US" baseline="0" dirty="0" smtClean="0"/>
              <a:t> 實作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98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大致上看的出與主信號之間的關係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15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</a:t>
            </a:r>
            <a:r>
              <a:rPr lang="en-US" altLang="zh-TW" dirty="0" smtClean="0"/>
              <a:t>Symbol</a:t>
            </a:r>
            <a:r>
              <a:rPr lang="zh-TW" altLang="en-US" dirty="0" smtClean="0"/>
              <a:t> </a:t>
            </a:r>
            <a:r>
              <a:rPr lang="en-US" altLang="zh-TW" dirty="0" smtClean="0"/>
              <a:t>rate</a:t>
            </a:r>
            <a:r>
              <a:rPr lang="zh-TW" altLang="en-US" dirty="0" smtClean="0"/>
              <a:t> 較高和較低的信號比較，當</a:t>
            </a:r>
            <a:r>
              <a:rPr lang="en-US" altLang="zh-TW" dirty="0" smtClean="0"/>
              <a:t>multipath delay spread </a:t>
            </a:r>
            <a:r>
              <a:rPr lang="zh-TW" altLang="en-US" dirty="0" smtClean="0"/>
              <a:t>為半個單位時間且衰減成份較小的情況下</a:t>
            </a:r>
            <a:endParaRPr lang="en-US" altLang="zh-TW" dirty="0" smtClean="0"/>
          </a:p>
          <a:p>
            <a:r>
              <a:rPr lang="zh-TW" altLang="en-US" dirty="0" smtClean="0"/>
              <a:t>對於上面的信號來說 接收到的信號會接近一條水平線，而導致接收端無法正確的接收到訊息</a:t>
            </a:r>
            <a:endParaRPr lang="en-US" altLang="zh-TW" dirty="0" smtClean="0"/>
          </a:p>
          <a:p>
            <a:r>
              <a:rPr lang="zh-TW" altLang="en-US" dirty="0" smtClean="0"/>
              <a:t>而對於下面的信號來說，雖然與原信號差異也很大但是能看出來是一個正負交替的弦波</a:t>
            </a:r>
            <a:endParaRPr lang="en-US" altLang="zh-TW" dirty="0" smtClean="0"/>
          </a:p>
          <a:p>
            <a:r>
              <a:rPr lang="zh-TW" altLang="en-US" dirty="0" smtClean="0"/>
              <a:t>所以我們得出一個結論：</a:t>
            </a:r>
            <a:r>
              <a:rPr lang="en-US" altLang="zh-TW" dirty="0" smtClean="0"/>
              <a:t>Symbol rate</a:t>
            </a:r>
            <a:r>
              <a:rPr lang="zh-TW" altLang="en-US" dirty="0" smtClean="0"/>
              <a:t>較大的信號受</a:t>
            </a:r>
            <a:r>
              <a:rPr lang="en-US" altLang="zh-TW" dirty="0" smtClean="0"/>
              <a:t>Multipath delay</a:t>
            </a:r>
            <a:r>
              <a:rPr lang="en-US" altLang="zh-TW" baseline="0" dirty="0" smtClean="0"/>
              <a:t> spread</a:t>
            </a:r>
            <a:r>
              <a:rPr lang="zh-TW" altLang="en-US" baseline="0" dirty="0" smtClean="0"/>
              <a:t>的影響較為嚴重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91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OFDM</a:t>
            </a:r>
            <a:r>
              <a:rPr lang="zh-TW" altLang="en-US" dirty="0" smtClean="0"/>
              <a:t>為了解決</a:t>
            </a:r>
            <a:r>
              <a:rPr lang="en-US" altLang="zh-TW" dirty="0" smtClean="0"/>
              <a:t>Multipath delay spread</a:t>
            </a:r>
            <a:r>
              <a:rPr lang="zh-TW" altLang="en-US" dirty="0" smtClean="0"/>
              <a:t>的問題 採用</a:t>
            </a:r>
            <a:r>
              <a:rPr lang="en-US" altLang="zh-TW" dirty="0" smtClean="0"/>
              <a:t>STP</a:t>
            </a:r>
            <a:r>
              <a:rPr lang="zh-TW" altLang="en-US" dirty="0" smtClean="0"/>
              <a:t>元件，將原有的資料傳輸序列分配在不同的子載波上平行傳送，因此每一個子載波的傳輸間隔變為原來的數倍</a:t>
            </a:r>
            <a:endParaRPr lang="en-US" altLang="zh-TW" dirty="0" smtClean="0"/>
          </a:p>
          <a:p>
            <a:r>
              <a:rPr lang="zh-TW" altLang="en-US" dirty="0" smtClean="0"/>
              <a:t>使得子載波上的</a:t>
            </a:r>
            <a:r>
              <a:rPr lang="en-US" altLang="zh-TW" dirty="0" smtClean="0"/>
              <a:t>Symbol duration</a:t>
            </a:r>
            <a:r>
              <a:rPr lang="zh-TW" altLang="en-US" dirty="0" smtClean="0"/>
              <a:t>增加，所以降低了</a:t>
            </a:r>
            <a:r>
              <a:rPr lang="en-US" altLang="zh-TW" dirty="0" smtClean="0"/>
              <a:t>Multipath delay</a:t>
            </a:r>
            <a:r>
              <a:rPr lang="en-US" altLang="zh-TW" baseline="0" dirty="0" smtClean="0"/>
              <a:t> spread</a:t>
            </a:r>
            <a:r>
              <a:rPr lang="zh-TW" altLang="en-US" baseline="0" dirty="0" smtClean="0"/>
              <a:t> 引起的</a:t>
            </a:r>
            <a:r>
              <a:rPr lang="en-US" altLang="zh-TW" baseline="0" dirty="0" smtClean="0"/>
              <a:t>ISI</a:t>
            </a:r>
            <a:r>
              <a:rPr lang="zh-TW" altLang="en-US" baseline="0" dirty="0" smtClean="0"/>
              <a:t>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79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所有子載波的符元一起構成一個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區塊，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時域信號為所有調變後的子載波總合構成，此為類比正交多載波調變系統的設計方式</a:t>
            </a:r>
            <a:endParaRPr lang="en-US" altLang="zh-TW" dirty="0" smtClean="0"/>
          </a:p>
          <a:p>
            <a:r>
              <a:rPr lang="zh-TW" altLang="en-US" dirty="0" smtClean="0"/>
              <a:t>但此系統需要多組震盪器傳送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信號，但是要同時設計多組振盪器複雜度太高，因此實際上的</a:t>
            </a:r>
            <a:r>
              <a:rPr lang="en-US" altLang="zh-TW" dirty="0" smtClean="0"/>
              <a:t>OFDM</a:t>
            </a:r>
            <a:r>
              <a:rPr lang="zh-TW" altLang="en-US" dirty="0" smtClean="0"/>
              <a:t>系統採用數位的</a:t>
            </a:r>
            <a:r>
              <a:rPr lang="en-US" altLang="zh-TW" dirty="0" smtClean="0"/>
              <a:t>FFT</a:t>
            </a:r>
            <a:r>
              <a:rPr lang="zh-TW" altLang="en-US" dirty="0" smtClean="0"/>
              <a:t>方式來實現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80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13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34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F040-C6E8-46E8-AE4C-29288F13892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86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8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55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2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78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49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04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32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57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5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0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24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39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53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16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16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48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6D2C-A20B-4ECD-A034-E602CD5D73F8}" type="datetimeFigureOut">
              <a:rPr lang="zh-TW" altLang="en-US" smtClean="0"/>
              <a:t>2016/3/25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6272DD-A955-4620-AD5D-584BCCC258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9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AN INTRODUCTION TO</a:t>
            </a:r>
            <a:br>
              <a:rPr lang="en-US" altLang="zh-TW" dirty="0" smtClean="0"/>
            </a:br>
            <a:r>
              <a:rPr lang="en-US" altLang="zh-TW" dirty="0" smtClean="0"/>
              <a:t>OFDM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郭</a:t>
            </a:r>
            <a:r>
              <a:rPr lang="zh-TW" altLang="en-US" dirty="0"/>
              <a:t>起霖</a:t>
            </a:r>
          </a:p>
        </p:txBody>
      </p:sp>
    </p:spTree>
    <p:extLst>
      <p:ext uri="{BB962C8B-B14F-4D97-AF65-F5344CB8AC3E}">
        <p14:creationId xmlns:p14="http://schemas.microsoft.com/office/powerpoint/2010/main" val="280573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 – Carriers use BPSK </a:t>
            </a:r>
            <a:r>
              <a:rPr lang="en-US" altLang="zh-TW" dirty="0" smtClean="0"/>
              <a:t>modulation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8198139" cy="227726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7949"/>
            <a:ext cx="8219843" cy="236461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26137" y="2644652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Sub – Carrier1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526137" y="4965589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Sub – Carrier2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236921" y="6332561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086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 – Carriers use BPSK </a:t>
            </a:r>
            <a:r>
              <a:rPr lang="en-US" altLang="zh-TW" dirty="0" smtClean="0"/>
              <a:t>modulation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034659" cy="25372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7948"/>
            <a:ext cx="8167117" cy="25813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632531" y="2774652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Sub – Carrier3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632531" y="533397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Sub – Carrier4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005317" y="6360160"/>
            <a:ext cx="178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367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90" y="624110"/>
            <a:ext cx="5845561" cy="5961601"/>
          </a:xfrm>
        </p:spPr>
      </p:pic>
      <p:sp>
        <p:nvSpPr>
          <p:cNvPr id="3" name="文字方塊 2"/>
          <p:cNvSpPr txBox="1"/>
          <p:nvPr/>
        </p:nvSpPr>
        <p:spPr>
          <a:xfrm>
            <a:off x="7467600" y="6216379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000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Disadvantage:</a:t>
            </a:r>
            <a:br>
              <a:rPr lang="en-US" altLang="zh-TW" dirty="0" smtClean="0"/>
            </a:br>
            <a:r>
              <a:rPr lang="en-US" altLang="zh-TW" dirty="0" smtClean="0"/>
              <a:t>High peak to average power ratio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0" y="2207174"/>
            <a:ext cx="8755506" cy="2708206"/>
          </a:xfrm>
        </p:spPr>
      </p:pic>
      <p:sp>
        <p:nvSpPr>
          <p:cNvPr id="3" name="文字方塊 2"/>
          <p:cNvSpPr txBox="1"/>
          <p:nvPr/>
        </p:nvSpPr>
        <p:spPr>
          <a:xfrm>
            <a:off x="5581700" y="491538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12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00" y="355600"/>
            <a:ext cx="9757432" cy="6195629"/>
          </a:xfrm>
        </p:spPr>
      </p:pic>
      <p:sp>
        <p:nvSpPr>
          <p:cNvPr id="3" name="文字方塊 2"/>
          <p:cNvSpPr txBox="1"/>
          <p:nvPr/>
        </p:nvSpPr>
        <p:spPr>
          <a:xfrm>
            <a:off x="10535920" y="628349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[4]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15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3"/>
            <a:ext cx="6065779" cy="406607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3" y="3029484"/>
            <a:ext cx="7723495" cy="354191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64356" y="1033722"/>
            <a:ext cx="525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Use inverse FFT to create OFDM signal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57680" y="621166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139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697" y="365125"/>
            <a:ext cx="10867103" cy="13255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Functional diagram of an OFDM signal creation</a:t>
            </a:r>
            <a:br>
              <a:rPr lang="en-US" altLang="zh-TW" dirty="0" smtClean="0"/>
            </a:br>
            <a:r>
              <a:rPr lang="en-US" altLang="zh-TW" dirty="0" smtClean="0"/>
              <a:t>the outlined part is often called an IFFT block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98" y="1946843"/>
            <a:ext cx="5277700" cy="4388523"/>
          </a:xfrm>
        </p:spPr>
      </p:pic>
      <p:sp>
        <p:nvSpPr>
          <p:cNvPr id="3" name="文字方塊 2"/>
          <p:cNvSpPr txBox="1"/>
          <p:nvPr/>
        </p:nvSpPr>
        <p:spPr>
          <a:xfrm>
            <a:off x="5750560" y="633536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53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464" y="132736"/>
            <a:ext cx="11665974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The incoming block of bits can be seen as a four bin spectrum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7" y="1281550"/>
            <a:ext cx="9262942" cy="5576449"/>
          </a:xfrm>
        </p:spPr>
      </p:pic>
      <p:sp>
        <p:nvSpPr>
          <p:cNvPr id="3" name="文字方塊 2"/>
          <p:cNvSpPr txBox="1"/>
          <p:nvPr/>
        </p:nvSpPr>
        <p:spPr>
          <a:xfrm>
            <a:off x="10744899" y="638438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540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9208" y="1175903"/>
            <a:ext cx="8911687" cy="1280890"/>
          </a:xfrm>
        </p:spPr>
        <p:txBody>
          <a:bodyPr/>
          <a:lstStyle/>
          <a:p>
            <a:pPr algn="ctr"/>
            <a:r>
              <a:rPr lang="en-US" altLang="zh-TW" dirty="0" smtClean="0"/>
              <a:t>The OFDM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link functions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1" y="2743200"/>
            <a:ext cx="11372802" cy="1655379"/>
          </a:xfrm>
        </p:spPr>
      </p:pic>
      <p:sp>
        <p:nvSpPr>
          <p:cNvPr id="3" name="文字方塊 2"/>
          <p:cNvSpPr txBox="1"/>
          <p:nvPr/>
        </p:nvSpPr>
        <p:spPr>
          <a:xfrm>
            <a:off x="5431517" y="468498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85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5257" y="687172"/>
            <a:ext cx="8911687" cy="1280890"/>
          </a:xfrm>
        </p:spPr>
        <p:txBody>
          <a:bodyPr/>
          <a:lstStyle/>
          <a:p>
            <a:pPr algn="ctr"/>
            <a:r>
              <a:rPr lang="en-US" altLang="zh-TW" dirty="0" smtClean="0"/>
              <a:t>Zero Padding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Cyclic prefix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90" y="1968063"/>
            <a:ext cx="10307829" cy="3827492"/>
          </a:xfrm>
        </p:spPr>
      </p:pic>
      <p:sp>
        <p:nvSpPr>
          <p:cNvPr id="3" name="文字方塊 2"/>
          <p:cNvSpPr txBox="1"/>
          <p:nvPr/>
        </p:nvSpPr>
        <p:spPr>
          <a:xfrm>
            <a:off x="5603470" y="601472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[4]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748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Multi path delay spread</a:t>
            </a:r>
          </a:p>
          <a:p>
            <a:r>
              <a:rPr lang="en-US" altLang="zh-TW" dirty="0" smtClean="0"/>
              <a:t>Serial to parallel</a:t>
            </a:r>
          </a:p>
          <a:p>
            <a:r>
              <a:rPr lang="en-US" altLang="zh-TW" dirty="0" smtClean="0"/>
              <a:t>How to create OFDM signal</a:t>
            </a:r>
          </a:p>
          <a:p>
            <a:r>
              <a:rPr lang="en-US" altLang="zh-TW" dirty="0" smtClean="0"/>
              <a:t>Implementation by FFT</a:t>
            </a:r>
          </a:p>
          <a:p>
            <a:r>
              <a:rPr lang="en-US" altLang="zh-TW" dirty="0" smtClean="0"/>
              <a:t>Guard interval</a:t>
            </a:r>
          </a:p>
          <a:p>
            <a:r>
              <a:rPr lang="en-US" altLang="zh-TW" dirty="0" smtClean="0"/>
              <a:t>Synchronization</a:t>
            </a:r>
          </a:p>
          <a:p>
            <a:r>
              <a:rPr lang="en-US" altLang="zh-TW" dirty="0" smtClean="0"/>
              <a:t>Distortion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8616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9961" y="624110"/>
            <a:ext cx="8915400" cy="482340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Guard interval must be inserted between neighboring OFDM symbols to avoid IBI</a:t>
            </a:r>
          </a:p>
          <a:p>
            <a:r>
              <a:rPr lang="en-US" altLang="zh-TW" sz="2400" dirty="0" smtClean="0"/>
              <a:t>At the receiver proper choice of FFT window position is needed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5" y="2695903"/>
            <a:ext cx="10440227" cy="374303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81700" y="643894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[4]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833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 padding will cause ISI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0" y="1380002"/>
            <a:ext cx="7076078" cy="5304358"/>
          </a:xfrm>
        </p:spPr>
      </p:pic>
      <p:sp>
        <p:nvSpPr>
          <p:cNvPr id="3" name="文字方塊 2"/>
          <p:cNvSpPr txBox="1"/>
          <p:nvPr/>
        </p:nvSpPr>
        <p:spPr>
          <a:xfrm>
            <a:off x="5222240" y="621166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[3]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364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1" y="2049518"/>
            <a:ext cx="7934753" cy="4147429"/>
          </a:xfrm>
        </p:spPr>
      </p:pic>
      <p:sp>
        <p:nvSpPr>
          <p:cNvPr id="3" name="文字方塊 2"/>
          <p:cNvSpPr txBox="1"/>
          <p:nvPr/>
        </p:nvSpPr>
        <p:spPr>
          <a:xfrm>
            <a:off x="4708593" y="6341465"/>
            <a:ext cx="353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https://goo.gl/hqkl0R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48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33" y="837556"/>
            <a:ext cx="7366364" cy="5319404"/>
          </a:xfrm>
        </p:spPr>
      </p:pic>
      <p:sp>
        <p:nvSpPr>
          <p:cNvPr id="3" name="文字方塊 2"/>
          <p:cNvSpPr txBox="1"/>
          <p:nvPr/>
        </p:nvSpPr>
        <p:spPr>
          <a:xfrm>
            <a:off x="5730240" y="615696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 From [3]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745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5" y="1905000"/>
            <a:ext cx="9916510" cy="4085897"/>
          </a:xfrm>
        </p:spPr>
      </p:pic>
      <p:sp>
        <p:nvSpPr>
          <p:cNvPr id="3" name="文字方塊 2"/>
          <p:cNvSpPr txBox="1"/>
          <p:nvPr/>
        </p:nvSpPr>
        <p:spPr>
          <a:xfrm>
            <a:off x="6045200" y="599089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[3]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6675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Disadvantage - </a:t>
            </a:r>
            <a:r>
              <a:rPr lang="en-US" altLang="zh-TW" dirty="0"/>
              <a:t>synchronization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Symbol timing offset</a:t>
            </a:r>
          </a:p>
          <a:p>
            <a:r>
              <a:rPr lang="en-US" altLang="zh-TW" sz="2400" dirty="0" smtClean="0"/>
              <a:t>Sampling clock offset</a:t>
            </a:r>
          </a:p>
          <a:p>
            <a:r>
              <a:rPr lang="en-US" altLang="zh-TW" sz="2400" dirty="0" smtClean="0"/>
              <a:t>Carrier phase offset</a:t>
            </a:r>
          </a:p>
          <a:p>
            <a:r>
              <a:rPr lang="en-US" altLang="zh-TW" sz="2400" dirty="0" smtClean="0"/>
              <a:t>Carrier frequency offset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6469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668" y="1358352"/>
            <a:ext cx="116217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Addition of Cyclic prefix to the OFDM signal further improves its ability to deal with fading and interference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5" y="3310760"/>
            <a:ext cx="11683861" cy="1312260"/>
          </a:xfrm>
        </p:spPr>
      </p:pic>
      <p:sp>
        <p:nvSpPr>
          <p:cNvPr id="3" name="文字方塊 2"/>
          <p:cNvSpPr txBox="1"/>
          <p:nvPr/>
        </p:nvSpPr>
        <p:spPr>
          <a:xfrm>
            <a:off x="5496560" y="504952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948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8557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Frequency </a:t>
            </a:r>
            <a:r>
              <a:rPr lang="en-US" altLang="zh-TW" dirty="0"/>
              <a:t>S</a:t>
            </a:r>
            <a:r>
              <a:rPr lang="en-US" altLang="zh-TW" dirty="0" smtClean="0"/>
              <a:t>elective Fading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69" y="1097877"/>
            <a:ext cx="7835461" cy="5760123"/>
          </a:xfrm>
        </p:spPr>
      </p:pic>
      <p:sp>
        <p:nvSpPr>
          <p:cNvPr id="3" name="文字方塊 2"/>
          <p:cNvSpPr txBox="1"/>
          <p:nvPr/>
        </p:nvSpPr>
        <p:spPr>
          <a:xfrm>
            <a:off x="8625840" y="6534834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756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 : One-Tap Equalizer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5" y="1469926"/>
            <a:ext cx="9006537" cy="5388074"/>
          </a:xfrm>
        </p:spPr>
      </p:pic>
      <p:sp>
        <p:nvSpPr>
          <p:cNvPr id="3" name="文字方塊 2"/>
          <p:cNvSpPr txBox="1"/>
          <p:nvPr/>
        </p:nvSpPr>
        <p:spPr>
          <a:xfrm>
            <a:off x="3190240" y="617728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[4]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7154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4" y="1627946"/>
            <a:ext cx="10778118" cy="4874454"/>
          </a:xfrm>
        </p:spPr>
      </p:pic>
      <p:sp>
        <p:nvSpPr>
          <p:cNvPr id="3" name="文字方塊 2"/>
          <p:cNvSpPr txBox="1"/>
          <p:nvPr/>
        </p:nvSpPr>
        <p:spPr>
          <a:xfrm>
            <a:off x="10037544" y="628904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[4]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819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FDM</a:t>
            </a:r>
            <a:r>
              <a:rPr lang="zh-TW" altLang="en-US" dirty="0" smtClean="0"/>
              <a:t> 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VS</a:t>
            </a:r>
            <a:r>
              <a:rPr lang="zh-TW" altLang="en-US" dirty="0" smtClean="0"/>
              <a:t>   </a:t>
            </a:r>
            <a:r>
              <a:rPr lang="en-US" altLang="zh-TW" dirty="0" smtClean="0"/>
              <a:t>OFDM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2098709"/>
            <a:ext cx="5066345" cy="3738918"/>
          </a:xfrm>
        </p:spPr>
      </p:pic>
      <p:sp>
        <p:nvSpPr>
          <p:cNvPr id="3" name="文字方塊 2"/>
          <p:cNvSpPr txBox="1"/>
          <p:nvPr/>
        </p:nvSpPr>
        <p:spPr>
          <a:xfrm>
            <a:off x="245659" y="1690688"/>
            <a:ext cx="6073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main concept of OFDM is </a:t>
            </a:r>
            <a:r>
              <a:rPr lang="en-US" altLang="zh-TW" sz="2400" dirty="0" err="1" smtClean="0"/>
              <a:t>orthogonality</a:t>
            </a:r>
            <a:r>
              <a:rPr lang="en-US" altLang="zh-TW" sz="2400" dirty="0" smtClean="0"/>
              <a:t> of the sub-carriers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The </a:t>
            </a:r>
            <a:r>
              <a:rPr lang="en-US" altLang="zh-TW" sz="2400" dirty="0" err="1" smtClean="0"/>
              <a:t>orthogonality</a:t>
            </a:r>
            <a:r>
              <a:rPr lang="en-US" altLang="zh-TW" sz="2400" dirty="0" smtClean="0"/>
              <a:t> allows simultaneous transmission on a lot of sub-carriers in a tight frequency space without interference from each other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Advantage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High spectral efficiency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182671" y="610616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 From [4]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769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- Advantages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95530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High spectral efficiency as compared to </a:t>
            </a:r>
            <a:r>
              <a:rPr lang="en-US" altLang="zh-TW" sz="2400" dirty="0" smtClean="0"/>
              <a:t>other modulation schemes.</a:t>
            </a:r>
            <a:endParaRPr lang="en-US" altLang="zh-TW" sz="2400" dirty="0"/>
          </a:p>
          <a:p>
            <a:r>
              <a:rPr lang="en-US" altLang="zh-TW" sz="2400" dirty="0"/>
              <a:t>Can easily adapt to severe channel conditions without complex time-domain equalization.</a:t>
            </a:r>
          </a:p>
          <a:p>
            <a:r>
              <a:rPr lang="en-US" altLang="zh-TW" sz="2400" dirty="0"/>
              <a:t>Robust against narrow-band co-channel interference.</a:t>
            </a:r>
          </a:p>
          <a:p>
            <a:r>
              <a:rPr lang="en-US" altLang="zh-TW" sz="2400" dirty="0"/>
              <a:t>Robust against </a:t>
            </a:r>
            <a:r>
              <a:rPr lang="en-US" altLang="zh-TW" sz="2400" dirty="0" smtClean="0"/>
              <a:t>inter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symbol </a:t>
            </a:r>
            <a:r>
              <a:rPr lang="en-US" altLang="zh-TW" sz="2400" dirty="0"/>
              <a:t>interference (ISI) and fading caused by multipath propagation.</a:t>
            </a:r>
          </a:p>
          <a:p>
            <a:r>
              <a:rPr lang="en-US" altLang="zh-TW" sz="2400" dirty="0"/>
              <a:t>Efficient implementation using Fast Fourier </a:t>
            </a:r>
            <a:r>
              <a:rPr lang="en-US" altLang="zh-TW" sz="2400" dirty="0" smtClean="0"/>
              <a:t>Transform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(FFT).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102145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- Disadvantages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6097" y="1905000"/>
            <a:ext cx="9628515" cy="4006222"/>
          </a:xfrm>
        </p:spPr>
        <p:txBody>
          <a:bodyPr/>
          <a:lstStyle/>
          <a:p>
            <a:r>
              <a:rPr lang="en-US" altLang="zh-TW" sz="2400" dirty="0"/>
              <a:t>Sensitive to Doppler </a:t>
            </a:r>
            <a:r>
              <a:rPr lang="en-US" altLang="zh-TW" sz="2400" dirty="0" smtClean="0"/>
              <a:t>shift</a:t>
            </a:r>
            <a:endParaRPr lang="en-US" altLang="zh-TW" sz="2400" dirty="0"/>
          </a:p>
          <a:p>
            <a:r>
              <a:rPr lang="en-US" altLang="zh-TW" sz="2400" dirty="0"/>
              <a:t>Sensitive to frequency synchronization problems.</a:t>
            </a:r>
          </a:p>
          <a:p>
            <a:r>
              <a:rPr lang="en-US" altLang="zh-TW" sz="2400" dirty="0"/>
              <a:t>High peak-to-average-power ratio (PAPR), </a:t>
            </a:r>
            <a:endParaRPr lang="en-US" altLang="zh-TW" sz="2400" dirty="0" smtClean="0"/>
          </a:p>
          <a:p>
            <a:r>
              <a:rPr lang="en-US" altLang="zh-TW" sz="2400" dirty="0" smtClean="0"/>
              <a:t>Loss </a:t>
            </a:r>
            <a:r>
              <a:rPr lang="en-US" altLang="zh-TW" sz="2400" dirty="0"/>
              <a:t>of efficiency caused by cyclic prefix/guard interval.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830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592579"/>
            <a:ext cx="8911687" cy="1280890"/>
          </a:xfrm>
        </p:spPr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3543" y="1991711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https://</a:t>
            </a:r>
            <a:r>
              <a:rPr lang="en-US" altLang="zh-TW" sz="2400" dirty="0" smtClean="0"/>
              <a:t>en.wikipedia.org/wiki/Orthogonal_frequency-division_multiplexing</a:t>
            </a:r>
          </a:p>
          <a:p>
            <a:r>
              <a:rPr lang="en-US" altLang="zh-TW" sz="2400" dirty="0" smtClean="0"/>
              <a:t>https</a:t>
            </a:r>
            <a:r>
              <a:rPr lang="en-US" altLang="zh-TW" sz="2400" dirty="0"/>
              <a:t>://www.csie.ntu.edu.tw/~hsinmu/courses/_</a:t>
            </a:r>
            <a:r>
              <a:rPr lang="en-US" altLang="zh-TW" sz="2400" dirty="0" smtClean="0"/>
              <a:t>media/wn_11fall/ofdm_tutorial.pdf</a:t>
            </a:r>
          </a:p>
          <a:p>
            <a:r>
              <a:rPr lang="en-US" altLang="zh-TW" sz="2400" dirty="0" smtClean="0"/>
              <a:t>https</a:t>
            </a:r>
            <a:r>
              <a:rPr lang="en-US" altLang="zh-TW" sz="2400" dirty="0"/>
              <a:t>://</a:t>
            </a:r>
            <a:r>
              <a:rPr lang="en-US" altLang="zh-TW" sz="2400" dirty="0" smtClean="0"/>
              <a:t>ir.nctu.edu.tw/bitstream/11536/45879/7/350507.pdf</a:t>
            </a:r>
            <a:endParaRPr lang="en-US" altLang="zh-TW" sz="2400" dirty="0"/>
          </a:p>
          <a:p>
            <a:r>
              <a:rPr lang="en-US" altLang="zh-TW" sz="2400" dirty="0" err="1"/>
              <a:t>Tzi</a:t>
            </a:r>
            <a:r>
              <a:rPr lang="en-US" altLang="zh-TW" sz="2400" dirty="0"/>
              <a:t>-Dar </a:t>
            </a:r>
            <a:r>
              <a:rPr lang="en-US" altLang="zh-TW" sz="2400" dirty="0" err="1"/>
              <a:t>Chiueh</a:t>
            </a:r>
            <a:r>
              <a:rPr lang="en-US" altLang="zh-TW" sz="2400" dirty="0"/>
              <a:t>-Digital Communications Integrated Circuits </a:t>
            </a:r>
            <a:r>
              <a:rPr lang="en-US" altLang="zh-TW" sz="2400" dirty="0" smtClean="0"/>
              <a:t>Design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83404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66455"/>
            <a:ext cx="8911687" cy="1280890"/>
          </a:xfrm>
        </p:spPr>
        <p:txBody>
          <a:bodyPr/>
          <a:lstStyle/>
          <a:p>
            <a:r>
              <a:rPr lang="en-US" altLang="zh-TW" dirty="0" smtClean="0"/>
              <a:t>Multi path delay spread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78" y="1573001"/>
            <a:ext cx="7678003" cy="4810813"/>
          </a:xfrm>
        </p:spPr>
      </p:pic>
      <p:sp>
        <p:nvSpPr>
          <p:cNvPr id="3" name="文字方塊 2"/>
          <p:cNvSpPr txBox="1"/>
          <p:nvPr/>
        </p:nvSpPr>
        <p:spPr>
          <a:xfrm>
            <a:off x="4602480" y="6383814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344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multi path delay spread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04" y="1686911"/>
            <a:ext cx="6175755" cy="4631817"/>
          </a:xfrm>
        </p:spPr>
      </p:pic>
      <p:sp>
        <p:nvSpPr>
          <p:cNvPr id="3" name="文字方塊 2"/>
          <p:cNvSpPr txBox="1"/>
          <p:nvPr/>
        </p:nvSpPr>
        <p:spPr>
          <a:xfrm>
            <a:off x="4754880" y="6318728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 From https</a:t>
            </a:r>
            <a:r>
              <a:rPr lang="en-US" altLang="zh-TW" dirty="0"/>
              <a:t>://</a:t>
            </a:r>
            <a:r>
              <a:rPr lang="en-US" altLang="zh-TW" dirty="0" smtClean="0"/>
              <a:t>goo.gl/ejYjKr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356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 Symbol Interference (ISI)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57" y="1905000"/>
            <a:ext cx="8691799" cy="4101443"/>
          </a:xfrm>
        </p:spPr>
      </p:pic>
      <p:sp>
        <p:nvSpPr>
          <p:cNvPr id="3" name="文字方塊 2"/>
          <p:cNvSpPr txBox="1"/>
          <p:nvPr/>
        </p:nvSpPr>
        <p:spPr>
          <a:xfrm>
            <a:off x="4724400" y="6177280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https://goo.gl/m7H1lJ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512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9477" y="1049147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Serial to parallel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56" y="1232622"/>
            <a:ext cx="4490266" cy="4638840"/>
          </a:xfrm>
        </p:spPr>
      </p:pic>
      <p:sp>
        <p:nvSpPr>
          <p:cNvPr id="7" name="文字方塊 6"/>
          <p:cNvSpPr txBox="1"/>
          <p:nvPr/>
        </p:nvSpPr>
        <p:spPr>
          <a:xfrm>
            <a:off x="619836" y="2374710"/>
            <a:ext cx="7149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Longer 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ymbol duration 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Advantage : </a:t>
            </a:r>
          </a:p>
          <a:p>
            <a:r>
              <a:rPr lang="en-US" altLang="zh-TW" sz="2400" dirty="0" smtClean="0"/>
              <a:t>Reduce ISI caused by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m</a:t>
            </a:r>
            <a:r>
              <a:rPr lang="en-US" altLang="zh-TW" sz="2400" dirty="0" smtClean="0"/>
              <a:t>ulti-path </a:t>
            </a:r>
            <a:r>
              <a:rPr lang="en-US" altLang="zh-TW" sz="2400" dirty="0"/>
              <a:t>d</a:t>
            </a:r>
            <a:r>
              <a:rPr lang="en-US" altLang="zh-TW" sz="2400" dirty="0" smtClean="0"/>
              <a:t>elay spread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100255" y="605493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 From [3]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713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6" y="1308538"/>
            <a:ext cx="10326254" cy="4914707"/>
          </a:xfrm>
        </p:spPr>
      </p:pic>
      <p:sp>
        <p:nvSpPr>
          <p:cNvPr id="3" name="文字方塊 2"/>
          <p:cNvSpPr txBox="1"/>
          <p:nvPr/>
        </p:nvSpPr>
        <p:spPr>
          <a:xfrm>
            <a:off x="5506720" y="626134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[4]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964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177627"/>
            <a:ext cx="6782233" cy="3179171"/>
          </a:xfrm>
        </p:spPr>
      </p:pic>
      <p:sp>
        <p:nvSpPr>
          <p:cNvPr id="3" name="文字方塊 2"/>
          <p:cNvSpPr txBox="1"/>
          <p:nvPr/>
        </p:nvSpPr>
        <p:spPr>
          <a:xfrm>
            <a:off x="838200" y="2047164"/>
            <a:ext cx="1057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Data sequence : </a:t>
            </a:r>
            <a:r>
              <a:rPr lang="en-US" altLang="zh-TW" sz="2400" dirty="0" smtClean="0">
                <a:solidFill>
                  <a:srgbClr val="FF0000"/>
                </a:solidFill>
              </a:rPr>
              <a:t>1 1 -1 -1  </a:t>
            </a:r>
            <a:r>
              <a:rPr lang="en-US" altLang="zh-TW" sz="2400" dirty="0" smtClean="0"/>
              <a:t>1 1 1 -1  </a:t>
            </a:r>
            <a:r>
              <a:rPr lang="en-US" altLang="zh-TW" sz="2400" dirty="0" smtClean="0">
                <a:solidFill>
                  <a:srgbClr val="FF0000"/>
                </a:solidFill>
              </a:rPr>
              <a:t>1 -1 -1 -1  </a:t>
            </a:r>
            <a:r>
              <a:rPr lang="en-US" altLang="zh-TW" sz="2400" dirty="0" smtClean="0"/>
              <a:t>-1 1 -1 -1  </a:t>
            </a:r>
            <a:r>
              <a:rPr lang="en-US" altLang="zh-TW" sz="2400" dirty="0" smtClean="0">
                <a:solidFill>
                  <a:srgbClr val="FF0000"/>
                </a:solidFill>
              </a:rPr>
              <a:t>-1 1 1 -1  </a:t>
            </a:r>
            <a:r>
              <a:rPr lang="en-US" altLang="zh-TW" sz="2400" dirty="0" smtClean="0"/>
              <a:t>-1 -1 1 1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05200" y="637926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 From </a:t>
            </a:r>
            <a:r>
              <a:rPr lang="en-US" altLang="zh-TW" dirty="0" smtClean="0"/>
              <a:t>[2]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919469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</TotalTime>
  <Words>1815</Words>
  <Application>Microsoft Office PowerPoint</Application>
  <PresentationFormat>寬螢幕</PresentationFormat>
  <Paragraphs>161</Paragraphs>
  <Slides>32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AN INTRODUCTION TO OFDM</vt:lpstr>
      <vt:lpstr>Outlines</vt:lpstr>
      <vt:lpstr>FDM   VS   OFDM</vt:lpstr>
      <vt:lpstr>Multi path delay spread </vt:lpstr>
      <vt:lpstr>Example of multi path delay spread</vt:lpstr>
      <vt:lpstr>Inter Symbol Interference (ISI)</vt:lpstr>
      <vt:lpstr>Serial to parallel</vt:lpstr>
      <vt:lpstr>PowerPoint 簡報</vt:lpstr>
      <vt:lpstr>PowerPoint 簡報</vt:lpstr>
      <vt:lpstr>Sub – Carriers use BPSK modulation</vt:lpstr>
      <vt:lpstr>Sub – Carriers use BPSK modulation</vt:lpstr>
      <vt:lpstr>PowerPoint 簡報</vt:lpstr>
      <vt:lpstr>Disadvantage: High peak to average power ratio</vt:lpstr>
      <vt:lpstr>PowerPoint 簡報</vt:lpstr>
      <vt:lpstr>PowerPoint 簡報</vt:lpstr>
      <vt:lpstr>Functional diagram of an OFDM signal creation the outlined part is often called an IFFT block</vt:lpstr>
      <vt:lpstr>The incoming block of bits can be seen as a four bin spectrum</vt:lpstr>
      <vt:lpstr>The OFDM link functions</vt:lpstr>
      <vt:lpstr>Zero Padding v.s. Cyclic prefix</vt:lpstr>
      <vt:lpstr>PowerPoint 簡報</vt:lpstr>
      <vt:lpstr>Zero padding will cause ISI</vt:lpstr>
      <vt:lpstr>PowerPoint 簡報</vt:lpstr>
      <vt:lpstr>PowerPoint 簡報</vt:lpstr>
      <vt:lpstr>PowerPoint 簡報</vt:lpstr>
      <vt:lpstr>Disadvantage - synchronization</vt:lpstr>
      <vt:lpstr>Addition of Cyclic prefix to the OFDM signal further improves its ability to deal with fading and interference</vt:lpstr>
      <vt:lpstr> Frequency Selective Fading </vt:lpstr>
      <vt:lpstr>Advantage : One-Tap Equalizer</vt:lpstr>
      <vt:lpstr>Conclusion</vt:lpstr>
      <vt:lpstr>Conclusion - Advantages</vt:lpstr>
      <vt:lpstr>Conclusion - Disadvantages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OFDM</dc:title>
  <dc:creator>user</dc:creator>
  <cp:lastModifiedBy>Kuo</cp:lastModifiedBy>
  <cp:revision>41</cp:revision>
  <dcterms:created xsi:type="dcterms:W3CDTF">2016-03-23T13:14:27Z</dcterms:created>
  <dcterms:modified xsi:type="dcterms:W3CDTF">2016-03-25T06:59:14Z</dcterms:modified>
</cp:coreProperties>
</file>