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4" r:id="rId10"/>
    <p:sldId id="296" r:id="rId11"/>
    <p:sldId id="263" r:id="rId12"/>
    <p:sldId id="265" r:id="rId13"/>
    <p:sldId id="297" r:id="rId14"/>
    <p:sldId id="266" r:id="rId15"/>
    <p:sldId id="267" r:id="rId16"/>
    <p:sldId id="268" r:id="rId17"/>
    <p:sldId id="291" r:id="rId18"/>
    <p:sldId id="270" r:id="rId19"/>
    <p:sldId id="271" r:id="rId20"/>
    <p:sldId id="272" r:id="rId21"/>
    <p:sldId id="295" r:id="rId22"/>
    <p:sldId id="273" r:id="rId23"/>
    <p:sldId id="278" r:id="rId24"/>
    <p:sldId id="275" r:id="rId25"/>
    <p:sldId id="276" r:id="rId26"/>
    <p:sldId id="292" r:id="rId27"/>
    <p:sldId id="280" r:id="rId28"/>
    <p:sldId id="281" r:id="rId29"/>
    <p:sldId id="282" r:id="rId30"/>
    <p:sldId id="283" r:id="rId31"/>
    <p:sldId id="298" r:id="rId32"/>
    <p:sldId id="299" r:id="rId33"/>
    <p:sldId id="300" r:id="rId34"/>
    <p:sldId id="284" r:id="rId35"/>
    <p:sldId id="288" r:id="rId36"/>
    <p:sldId id="287" r:id="rId37"/>
    <p:sldId id="289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5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216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23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37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50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85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03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17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14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8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14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1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82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6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78B06-EE29-4CC2-8A2E-6FC05005A12D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6BECCE-28AE-4FF7-A07A-AA4804910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PyQ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ng-mvp.com/pyinstaller-%E6%89%93%E5%8C%85%E7%95%B0%E5%B8%B8-py_rth_win32comgenpy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basics.org/pyqt/" TargetMode="External"/><Relationship Id="rId7" Type="http://schemas.openxmlformats.org/officeDocument/2006/relationships/hyperlink" Target="https://www.devdungeon.com/content/pyinstaller-tutorial" TargetMode="External"/><Relationship Id="rId2" Type="http://schemas.openxmlformats.org/officeDocument/2006/relationships/hyperlink" Target="https://pypi.org/project/PyQt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project/pyinstaller/" TargetMode="External"/><Relationship Id="rId5" Type="http://schemas.openxmlformats.org/officeDocument/2006/relationships/hyperlink" Target="https://ithelp.ithome.com.tw/users/20120424/ironman/4879?page=1" TargetMode="External"/><Relationship Id="rId4" Type="http://schemas.openxmlformats.org/officeDocument/2006/relationships/hyperlink" Target="https://ithelp.ithome.com.tw/users/20091306/ironman/5689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-system.fman.io/qt-designer-downloa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49152-C3E2-48B0-8438-7A21E7A7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397" y="1590675"/>
            <a:ext cx="7534274" cy="2392130"/>
          </a:xfrm>
        </p:spPr>
        <p:txBody>
          <a:bodyPr/>
          <a:lstStyle/>
          <a:p>
            <a:pPr algn="ctr"/>
            <a:r>
              <a:rPr lang="en-US" altLang="zh-TW" sz="7200" dirty="0">
                <a:latin typeface="Calibri" panose="020F0502020204030204" pitchFamily="34" charset="0"/>
                <a:cs typeface="Calibri" panose="020F0502020204030204" pitchFamily="34" charset="0"/>
              </a:rPr>
              <a:t>Python GUI &amp; Python packaging</a:t>
            </a:r>
            <a:endParaRPr lang="zh-TW" alt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E987BA-FC34-40E4-A102-0FD20F966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1417" y="4755684"/>
            <a:ext cx="2798234" cy="60689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作者：林政均</a:t>
            </a:r>
          </a:p>
        </p:txBody>
      </p:sp>
    </p:spTree>
    <p:extLst>
      <p:ext uri="{BB962C8B-B14F-4D97-AF65-F5344CB8AC3E}">
        <p14:creationId xmlns:p14="http://schemas.microsoft.com/office/powerpoint/2010/main" val="321395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14" y="1556159"/>
            <a:ext cx="4845383" cy="4495817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FDF7383-91CA-46AF-9A76-1BE6C26AE131}"/>
              </a:ext>
            </a:extLst>
          </p:cNvPr>
          <p:cNvSpPr txBox="1"/>
          <p:nvPr/>
        </p:nvSpPr>
        <p:spPr>
          <a:xfrm>
            <a:off x="5365938" y="1647825"/>
            <a:ext cx="44543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MainWindow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：主要視窗，可自行構築框架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Widget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：小部件，可調控字體、接收游標、鍵盤等觸發事件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Calibri" panose="020F0502020204030204" pitchFamily="34" charset="0"/>
                <a:cs typeface="Calibri" panose="020F0502020204030204" pitchFamily="34" charset="0"/>
              </a:rPr>
              <a:t>Dialog</a:t>
            </a:r>
            <a:r>
              <a:rPr lang="zh-TW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：對話框，用於簡單通訊，依據使用者的指令回傳特定的回傳值</a:t>
            </a:r>
          </a:p>
        </p:txBody>
      </p:sp>
    </p:spTree>
    <p:extLst>
      <p:ext uri="{BB962C8B-B14F-4D97-AF65-F5344CB8AC3E}">
        <p14:creationId xmlns:p14="http://schemas.microsoft.com/office/powerpoint/2010/main" val="293501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612" y="1556159"/>
            <a:ext cx="8855908" cy="5187327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CA5061A5-B716-41F8-A762-65390E70A555}"/>
              </a:ext>
            </a:extLst>
          </p:cNvPr>
          <p:cNvSpPr/>
          <p:nvPr/>
        </p:nvSpPr>
        <p:spPr>
          <a:xfrm>
            <a:off x="1370132" y="4318577"/>
            <a:ext cx="672028" cy="207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5217D9A-626D-4220-AEB6-07E0C27C12B8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2042160" y="3589020"/>
            <a:ext cx="2042160" cy="833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9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026" y="1426619"/>
            <a:ext cx="8936372" cy="5233261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AAA0A92-4104-4E72-A2F1-FB0A536DDFBD}"/>
              </a:ext>
            </a:extLst>
          </p:cNvPr>
          <p:cNvSpPr txBox="1"/>
          <p:nvPr/>
        </p:nvSpPr>
        <p:spPr>
          <a:xfrm>
            <a:off x="3759652" y="2250168"/>
            <a:ext cx="191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在</a:t>
            </a:r>
            <a:r>
              <a:rPr lang="en-US" altLang="zh-TW" sz="2400" dirty="0"/>
              <a:t>text edit</a:t>
            </a:r>
            <a:r>
              <a:rPr lang="zh-TW" altLang="en-US" sz="2400" dirty="0"/>
              <a:t>框內點擊</a:t>
            </a:r>
            <a:r>
              <a:rPr lang="en-US" altLang="zh-TW" sz="2400" dirty="0"/>
              <a:t>2</a:t>
            </a:r>
            <a:r>
              <a:rPr lang="zh-TW" altLang="en-US" sz="2400" dirty="0"/>
              <a:t>下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54B2B68-530C-41F5-AB59-AE14D66F0682}"/>
              </a:ext>
            </a:extLst>
          </p:cNvPr>
          <p:cNvSpPr txBox="1"/>
          <p:nvPr/>
        </p:nvSpPr>
        <p:spPr>
          <a:xfrm>
            <a:off x="5417002" y="4171926"/>
            <a:ext cx="141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輸入文字</a:t>
            </a:r>
          </a:p>
        </p:txBody>
      </p:sp>
    </p:spTree>
    <p:extLst>
      <p:ext uri="{BB962C8B-B14F-4D97-AF65-F5344CB8AC3E}">
        <p14:creationId xmlns:p14="http://schemas.microsoft.com/office/powerpoint/2010/main" val="313711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727" y="1417094"/>
            <a:ext cx="8931432" cy="523326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54B2B68-530C-41F5-AB59-AE14D66F0682}"/>
              </a:ext>
            </a:extLst>
          </p:cNvPr>
          <p:cNvSpPr txBox="1"/>
          <p:nvPr/>
        </p:nvSpPr>
        <p:spPr>
          <a:xfrm>
            <a:off x="6645726" y="5609617"/>
            <a:ext cx="310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此處可調整</a:t>
            </a:r>
            <a:r>
              <a:rPr lang="en-US" altLang="zh-TW" sz="2400" dirty="0"/>
              <a:t>label</a:t>
            </a:r>
            <a:r>
              <a:rPr lang="zh-TW" altLang="en-US" sz="2400" dirty="0"/>
              <a:t>參數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BB8196E3-B15B-4703-9C0C-12C0B6CB9DC6}"/>
              </a:ext>
            </a:extLst>
          </p:cNvPr>
          <p:cNvSpPr/>
          <p:nvPr/>
        </p:nvSpPr>
        <p:spPr>
          <a:xfrm>
            <a:off x="6385113" y="3105150"/>
            <a:ext cx="2682687" cy="2457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22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893" y="1426619"/>
            <a:ext cx="8914637" cy="52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C5EB5B-F112-4003-8033-2415C146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0" y="2442686"/>
            <a:ext cx="5078910" cy="2749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BDF98BF-CEF2-42D3-9CCB-FB6485F5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02" y="2951797"/>
            <a:ext cx="5819775" cy="61912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EAB381C-5A1C-47AA-8506-277193839C96}"/>
              </a:ext>
            </a:extLst>
          </p:cNvPr>
          <p:cNvSpPr txBox="1"/>
          <p:nvPr/>
        </p:nvSpPr>
        <p:spPr>
          <a:xfrm>
            <a:off x="5874202" y="4269223"/>
            <a:ext cx="6099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TW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-x: </a:t>
            </a:r>
            <a:r>
              <a:rPr lang="zh-TW" altLang="en-US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輸出為可單獨執行的</a:t>
            </a:r>
            <a:r>
              <a:rPr lang="en-US" altLang="zh-TW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zh-TW" altLang="en-US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檔，若無輸入</a:t>
            </a:r>
            <a:r>
              <a:rPr lang="en-US" altLang="zh-TW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-x</a:t>
            </a:r>
            <a:r>
              <a:rPr lang="zh-TW" altLang="en-US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，則只會有一個 </a:t>
            </a:r>
            <a:r>
              <a:rPr lang="en-US" altLang="zh-TW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UI class</a:t>
            </a:r>
          </a:p>
          <a:p>
            <a:pPr marL="285750" indent="-285750" algn="l">
              <a:buFont typeface="Wingdings" panose="05000000000000000000" pitchFamily="2" charset="2"/>
              <a:buChar char="l"/>
            </a:pPr>
            <a:r>
              <a:rPr lang="en-US" altLang="zh-TW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-o: </a:t>
            </a:r>
            <a:r>
              <a:rPr lang="zh-TW" altLang="en-US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輸出一個</a:t>
            </a:r>
            <a:r>
              <a:rPr lang="en-US" altLang="zh-TW" b="0" i="0" dirty="0" err="1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</a:t>
            </a:r>
            <a:r>
              <a:rPr lang="zh-TW" altLang="en-US" b="0" i="0" dirty="0">
                <a:solidFill>
                  <a:srgbClr val="3032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檔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6E74EEB-81F1-4C76-BCBF-298B8BC581C9}"/>
              </a:ext>
            </a:extLst>
          </p:cNvPr>
          <p:cNvSpPr txBox="1"/>
          <p:nvPr/>
        </p:nvSpPr>
        <p:spPr>
          <a:xfrm>
            <a:off x="1276289" y="1699980"/>
            <a:ext cx="329547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pyuic5 –x </a:t>
            </a:r>
            <a:r>
              <a:rPr lang="en-US" altLang="zh-TW" dirty="0" err="1"/>
              <a:t>name.ui</a:t>
            </a:r>
            <a:r>
              <a:rPr lang="en-US" altLang="zh-TW" dirty="0"/>
              <a:t> –o name.py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07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C5C500-9FE3-46E6-9409-D52BB21C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6" y="1862137"/>
            <a:ext cx="5674993" cy="351706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9E77C39-92CD-4EE7-A0B8-BFFA6DFD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19" y="1862137"/>
            <a:ext cx="3800475" cy="3133725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35F8E33A-8264-462E-82B1-D9AD02F19637}"/>
              </a:ext>
            </a:extLst>
          </p:cNvPr>
          <p:cNvSpPr/>
          <p:nvPr/>
        </p:nvSpPr>
        <p:spPr>
          <a:xfrm>
            <a:off x="182880" y="4518660"/>
            <a:ext cx="2293620" cy="96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67315B-9E4B-42D8-BA78-A0BC0D38B5A3}"/>
              </a:ext>
            </a:extLst>
          </p:cNvPr>
          <p:cNvSpPr txBox="1"/>
          <p:nvPr/>
        </p:nvSpPr>
        <p:spPr>
          <a:xfrm>
            <a:off x="1329690" y="5500514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此處即為</a:t>
            </a:r>
            <a:r>
              <a:rPr lang="en-US" altLang="zh-TW" dirty="0"/>
              <a:t>-x</a:t>
            </a:r>
            <a:r>
              <a:rPr lang="zh-TW" altLang="en-US" dirty="0"/>
              <a:t>指令所產生出的</a:t>
            </a:r>
            <a:r>
              <a:rPr lang="en-US" altLang="zh-TW" dirty="0"/>
              <a:t>main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457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038923" y="525809"/>
            <a:ext cx="221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CD77DC-D604-46B5-AE13-80AFB965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3897"/>
            <a:ext cx="3948112" cy="45630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C81F148-ED09-4147-96B7-31AACD81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53" y="1721836"/>
            <a:ext cx="6087187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D82131-441B-4559-8668-C57D6A85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228" y="1760220"/>
            <a:ext cx="6087187" cy="394716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E4A631E-36C0-48D1-9DBC-91103E53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1" y="2202293"/>
            <a:ext cx="4896351" cy="30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5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4A631E-36C0-48D1-9DBC-91103E53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11" y="2108948"/>
            <a:ext cx="4896351" cy="306301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FA041BA-CECC-4578-A9B5-A7604CF3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158" y="2435599"/>
            <a:ext cx="2715422" cy="240971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F8EAE16-0951-490D-B59F-3D71146596AA}"/>
              </a:ext>
            </a:extLst>
          </p:cNvPr>
          <p:cNvSpPr txBox="1"/>
          <p:nvPr/>
        </p:nvSpPr>
        <p:spPr>
          <a:xfrm>
            <a:off x="4007883" y="547451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每次都要帶這麼多東西嗎？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CBCAD4A-1BB1-41B0-BB51-8C1973978593}"/>
              </a:ext>
            </a:extLst>
          </p:cNvPr>
          <p:cNvSpPr txBox="1"/>
          <p:nvPr/>
        </p:nvSpPr>
        <p:spPr>
          <a:xfrm>
            <a:off x="4007883" y="5866736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每次都要下</a:t>
            </a:r>
            <a:r>
              <a:rPr lang="en-US" altLang="zh-TW" dirty="0"/>
              <a:t>Command</a:t>
            </a:r>
            <a:r>
              <a:rPr lang="zh-TW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50699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thumb/e/...">
            <a:extLst>
              <a:ext uri="{FF2B5EF4-FFF2-40B4-BE49-F238E27FC236}">
                <a16:creationId xmlns:a16="http://schemas.microsoft.com/office/drawing/2014/main" id="{88EF268A-83B5-499B-9F1C-957AD8B13A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0" y="2055448"/>
            <a:ext cx="2924747" cy="30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29D7168-559B-4D53-A63A-CBA17A4DEF09}"/>
              </a:ext>
            </a:extLst>
          </p:cNvPr>
          <p:cNvSpPr txBox="1"/>
          <p:nvPr/>
        </p:nvSpPr>
        <p:spPr>
          <a:xfrm>
            <a:off x="4713321" y="485907"/>
            <a:ext cx="1382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PyQt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A5035DD-29F9-469E-8ABE-22174205A8A1}"/>
              </a:ext>
            </a:extLst>
          </p:cNvPr>
          <p:cNvSpPr txBox="1"/>
          <p:nvPr/>
        </p:nvSpPr>
        <p:spPr>
          <a:xfrm>
            <a:off x="5631692" y="2456587"/>
            <a:ext cx="47100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C++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 platforms supported by Qt including Windows, macOS, Linux, iOS and Android.</a:t>
            </a:r>
            <a:endParaRPr lang="zh-TW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83CC41-37DD-4251-9961-A20DC1BA1859}"/>
              </a:ext>
            </a:extLst>
          </p:cNvPr>
          <p:cNvSpPr txBox="1"/>
          <p:nvPr/>
        </p:nvSpPr>
        <p:spPr>
          <a:xfrm>
            <a:off x="1048150" y="5286375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Image from:</a:t>
            </a:r>
          </a:p>
          <a:p>
            <a:r>
              <a:rPr lang="en-US" altLang="zh-TW" dirty="0">
                <a:hlinkClick r:id="rId3"/>
              </a:rPr>
              <a:t>https://zh.wikipedia.org/wiki/PyQt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988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4C1F382-B764-4DCA-8685-7BDD6EE8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4" y="2397442"/>
            <a:ext cx="1914525" cy="22508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D87D3F2-5113-4643-BA11-C8ECEF65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68" y="1767840"/>
            <a:ext cx="6087187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9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yinstaller 打包異常py_rth_win32comgenpy - Coding-MVP">
            <a:extLst>
              <a:ext uri="{FF2B5EF4-FFF2-40B4-BE49-F238E27FC236}">
                <a16:creationId xmlns:a16="http://schemas.microsoft.com/office/drawing/2014/main" id="{7C8FF637-0E4C-49B7-9E58-606684584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883271"/>
            <a:ext cx="5495925" cy="309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5983F79-52BE-449C-B4F0-428540CB3EDC}"/>
              </a:ext>
            </a:extLst>
          </p:cNvPr>
          <p:cNvSpPr txBox="1"/>
          <p:nvPr/>
        </p:nvSpPr>
        <p:spPr>
          <a:xfrm>
            <a:off x="2156460" y="4974729"/>
            <a:ext cx="768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Image from: </a:t>
            </a:r>
          </a:p>
          <a:p>
            <a:r>
              <a:rPr lang="en-US" altLang="zh-TW" dirty="0">
                <a:hlinkClick r:id="rId3"/>
              </a:rPr>
              <a:t>https://coding-mvp.com/pyinstaller-%E6%89%93%E5%8C%85%E7%95%B0%E5%B8%B8-py_rth_win32comgenpy/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6937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EBDBF69-BC53-42CD-ACE4-75DF973EE3F2}"/>
              </a:ext>
            </a:extLst>
          </p:cNvPr>
          <p:cNvSpPr txBox="1"/>
          <p:nvPr/>
        </p:nvSpPr>
        <p:spPr>
          <a:xfrm>
            <a:off x="3829306" y="526768"/>
            <a:ext cx="306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2EAFBD2-2080-4E98-9916-88F05CDED217}"/>
              </a:ext>
            </a:extLst>
          </p:cNvPr>
          <p:cNvSpPr txBox="1"/>
          <p:nvPr/>
        </p:nvSpPr>
        <p:spPr>
          <a:xfrm>
            <a:off x="3829306" y="1643276"/>
            <a:ext cx="243539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/>
              <a:t>p</a:t>
            </a:r>
            <a:r>
              <a:rPr lang="en-US" altLang="zh-TW" dirty="0">
                <a:effectLst/>
              </a:rPr>
              <a:t>ip install </a:t>
            </a:r>
            <a:r>
              <a:rPr lang="en-US" altLang="zh-TW" dirty="0" err="1">
                <a:effectLst/>
              </a:rPr>
              <a:t>pyinstaller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439EBA-F3ED-4DAE-8334-055CC2695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046" y="2454108"/>
            <a:ext cx="6001702" cy="315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4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3762425-6949-4356-9BD8-4897244B4CCD}"/>
              </a:ext>
            </a:extLst>
          </p:cNvPr>
          <p:cNvSpPr txBox="1"/>
          <p:nvPr/>
        </p:nvSpPr>
        <p:spPr>
          <a:xfrm>
            <a:off x="1970221" y="1686401"/>
            <a:ext cx="77257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 err="1"/>
              <a:t>Pyinstaller</a:t>
            </a:r>
            <a:r>
              <a:rPr lang="zh-TW" altLang="en-US" sz="2000" dirty="0"/>
              <a:t>的一些特殊且常用</a:t>
            </a:r>
            <a:r>
              <a:rPr lang="en-US" altLang="zh-TW" sz="2000" dirty="0"/>
              <a:t>command</a:t>
            </a:r>
            <a:endParaRPr lang="en-US" altLang="zh-TW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/>
              </a:rPr>
              <a:t>-F </a:t>
            </a:r>
            <a:r>
              <a:rPr lang="zh-TW" altLang="en-US" sz="2000" dirty="0">
                <a:effectLst/>
              </a:rPr>
              <a:t>將所有使用到的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函式</a:t>
            </a:r>
            <a:r>
              <a:rPr lang="zh-TW" altLang="en-US" sz="2000" dirty="0">
                <a:effectLst/>
              </a:rPr>
              <a:t>，包括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公開函式庫</a:t>
            </a:r>
            <a:r>
              <a:rPr lang="en-US" altLang="zh-TW" sz="2000" dirty="0">
                <a:effectLst/>
              </a:rPr>
              <a:t>(</a:t>
            </a:r>
            <a:r>
              <a:rPr lang="zh-TW" altLang="en-US" sz="2000" dirty="0">
                <a:effectLst/>
              </a:rPr>
              <a:t>如</a:t>
            </a:r>
            <a:r>
              <a:rPr lang="en-US" altLang="zh-TW" sz="2000" dirty="0">
                <a:effectLst/>
              </a:rPr>
              <a:t>OpenCV)</a:t>
            </a:r>
            <a:r>
              <a:rPr lang="zh-TW" altLang="en-US" sz="2000" dirty="0">
                <a:effectLst/>
              </a:rPr>
              <a:t>，包裝成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單一檔案 </a:t>
            </a:r>
            <a:r>
              <a:rPr lang="zh-TW" altLang="en-US" sz="2000" dirty="0"/>
              <a:t>，但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除了函式庫之外的檔案</a:t>
            </a:r>
            <a:r>
              <a:rPr lang="zh-TW" altLang="en-US" sz="2000" dirty="0">
                <a:effectLst/>
              </a:rPr>
              <a:t>，如圖片、模型等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無法一同打包進執行檔</a:t>
            </a:r>
            <a:r>
              <a:rPr lang="zh-TW" altLang="en-US" sz="2000" dirty="0">
                <a:effectLst/>
              </a:rPr>
              <a:t>內</a:t>
            </a:r>
            <a:endParaRPr lang="en-US" altLang="zh-TW" sz="2000" dirty="0">
              <a:effectLst/>
            </a:endParaRPr>
          </a:p>
          <a:p>
            <a:endParaRPr lang="zh-TW" altLang="en-US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/>
              </a:rPr>
              <a:t>-D </a:t>
            </a:r>
            <a:r>
              <a:rPr lang="zh-TW" altLang="en-US" sz="2000" dirty="0">
                <a:effectLst/>
              </a:rPr>
              <a:t>包裝成相依性資料夾，即除了函式庫之外的檔案，如圖片、模型等會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直接生成於同一路徑下</a:t>
            </a:r>
            <a:endParaRPr lang="en-US" altLang="zh-TW" sz="2000" b="1" dirty="0">
              <a:solidFill>
                <a:srgbClr val="FF0000"/>
              </a:solidFill>
              <a:effectLst/>
            </a:endParaRPr>
          </a:p>
          <a:p>
            <a:endParaRPr lang="zh-TW" altLang="en-US" sz="2000" b="1" dirty="0">
              <a:solidFill>
                <a:srgbClr val="FF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/>
              </a:rPr>
              <a:t>-c </a:t>
            </a:r>
            <a:r>
              <a:rPr lang="zh-TW" altLang="en-US" sz="2000" dirty="0">
                <a:effectLst/>
              </a:rPr>
              <a:t>僅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使用</a:t>
            </a:r>
            <a:r>
              <a:rPr lang="en-US" altLang="zh-TW" sz="2000" b="1" dirty="0">
                <a:solidFill>
                  <a:srgbClr val="FF0000"/>
                </a:solidFill>
                <a:effectLst/>
              </a:rPr>
              <a:t>CMD</a:t>
            </a:r>
            <a:r>
              <a:rPr lang="zh-TW" altLang="en-US" sz="2000" dirty="0">
                <a:effectLst/>
              </a:rPr>
              <a:t>，不開啟視窗</a:t>
            </a:r>
            <a:endParaRPr lang="en-US" altLang="zh-TW" sz="2000" dirty="0">
              <a:effectLst/>
            </a:endParaRPr>
          </a:p>
          <a:p>
            <a:endParaRPr lang="zh-TW" altLang="en-US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/>
              </a:rPr>
              <a:t>-w </a:t>
            </a:r>
            <a:r>
              <a:rPr lang="zh-TW" altLang="en-US" sz="2000" dirty="0">
                <a:effectLst/>
              </a:rPr>
              <a:t>僅</a:t>
            </a:r>
            <a:r>
              <a:rPr lang="zh-TW" altLang="en-US" sz="2000" b="1" dirty="0">
                <a:solidFill>
                  <a:srgbClr val="FF0000"/>
                </a:solidFill>
                <a:effectLst/>
              </a:rPr>
              <a:t>使用使用者圖形介面</a:t>
            </a:r>
            <a:r>
              <a:rPr lang="zh-TW" altLang="en-US" sz="2000" dirty="0">
                <a:effectLst/>
              </a:rPr>
              <a:t>，不開啟</a:t>
            </a:r>
            <a:r>
              <a:rPr lang="en-US" altLang="zh-TW" sz="2000" dirty="0">
                <a:effectLst/>
              </a:rPr>
              <a:t>CMD</a:t>
            </a:r>
          </a:p>
          <a:p>
            <a:endParaRPr lang="en-US" altLang="zh-TW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/>
              </a:rPr>
              <a:t>--icon=</a:t>
            </a:r>
            <a:r>
              <a:rPr lang="en-US" altLang="zh-TW" sz="2000" dirty="0" err="1">
                <a:effectLst/>
              </a:rPr>
              <a:t>icon_path</a:t>
            </a:r>
            <a:r>
              <a:rPr lang="en-US" altLang="zh-TW" sz="2000" dirty="0">
                <a:effectLst/>
              </a:rPr>
              <a:t> </a:t>
            </a:r>
            <a:r>
              <a:rPr lang="zh-TW" altLang="en-US" sz="2000" dirty="0">
                <a:effectLst/>
              </a:rPr>
              <a:t>設定 </a:t>
            </a:r>
            <a:r>
              <a:rPr lang="en-US" altLang="zh-TW" sz="2000" dirty="0">
                <a:effectLst/>
              </a:rPr>
              <a:t>icon</a:t>
            </a:r>
          </a:p>
          <a:p>
            <a:endParaRPr lang="en-US" altLang="zh-TW" sz="2000" dirty="0"/>
          </a:p>
          <a:p>
            <a:r>
              <a:rPr lang="zh-TW" altLang="en-US" sz="2000" dirty="0"/>
              <a:t>其餘</a:t>
            </a:r>
            <a:r>
              <a:rPr lang="en-US" altLang="zh-TW" sz="2000" dirty="0"/>
              <a:t>command</a:t>
            </a:r>
            <a:r>
              <a:rPr lang="zh-TW" altLang="en-US" sz="2000" dirty="0"/>
              <a:t>可參見</a:t>
            </a:r>
            <a:r>
              <a:rPr lang="en-US" altLang="zh-TW" sz="2000" dirty="0" err="1"/>
              <a:t>Pyinstaller</a:t>
            </a:r>
            <a:r>
              <a:rPr lang="zh-TW" altLang="en-US" sz="2000" dirty="0"/>
              <a:t> </a:t>
            </a:r>
            <a:r>
              <a:rPr lang="en-US" altLang="zh-TW" sz="2000" dirty="0"/>
              <a:t>-h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4608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F0C485-CEDC-4FA5-BBA2-5532AF11DF5B}"/>
              </a:ext>
            </a:extLst>
          </p:cNvPr>
          <p:cNvSpPr txBox="1"/>
          <p:nvPr/>
        </p:nvSpPr>
        <p:spPr>
          <a:xfrm>
            <a:off x="1276289" y="1699980"/>
            <a:ext cx="329547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–F name.py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A4B4ED-D54E-4837-B382-CC324A27E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20" y="2925127"/>
            <a:ext cx="1171575" cy="11906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87EE23-6DFE-4BA4-BDA3-D50FF918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5" y="2870354"/>
            <a:ext cx="1619250" cy="2009775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E5EB0F0-8927-4E9D-BD1E-174AB9486097}"/>
              </a:ext>
            </a:extLst>
          </p:cNvPr>
          <p:cNvCxnSpPr>
            <a:cxnSpLocks/>
          </p:cNvCxnSpPr>
          <p:nvPr/>
        </p:nvCxnSpPr>
        <p:spPr>
          <a:xfrm flipV="1">
            <a:off x="1569720" y="2901325"/>
            <a:ext cx="2316480" cy="504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7E75DA3-10A1-4BA5-B8EC-5CAB6A025C55}"/>
              </a:ext>
            </a:extLst>
          </p:cNvPr>
          <p:cNvCxnSpPr>
            <a:cxnSpLocks/>
          </p:cNvCxnSpPr>
          <p:nvPr/>
        </p:nvCxnSpPr>
        <p:spPr>
          <a:xfrm>
            <a:off x="1569720" y="3484726"/>
            <a:ext cx="2369820" cy="63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C589E239-F2B3-499F-8C16-32B39DAC7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30" y="2004776"/>
            <a:ext cx="5858891" cy="383475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04FDA08-06E8-4EA5-B02A-25248981A23C}"/>
              </a:ext>
            </a:extLst>
          </p:cNvPr>
          <p:cNvSpPr/>
          <p:nvPr/>
        </p:nvSpPr>
        <p:spPr>
          <a:xfrm>
            <a:off x="1158240" y="2925126"/>
            <a:ext cx="53340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36A8953-0F2D-4768-8B0E-24DB02AF8797}"/>
              </a:ext>
            </a:extLst>
          </p:cNvPr>
          <p:cNvSpPr/>
          <p:nvPr/>
        </p:nvSpPr>
        <p:spPr>
          <a:xfrm>
            <a:off x="1158240" y="3326144"/>
            <a:ext cx="41148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241397D-E11D-400F-96FC-0887C950A37D}"/>
              </a:ext>
            </a:extLst>
          </p:cNvPr>
          <p:cNvSpPr txBox="1"/>
          <p:nvPr/>
        </p:nvSpPr>
        <p:spPr>
          <a:xfrm>
            <a:off x="376979" y="2504607"/>
            <a:ext cx="300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紅框為編譯後產生的資料夾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9F20B1-C1EA-4331-B30C-98EA1C42506C}"/>
              </a:ext>
            </a:extLst>
          </p:cNvPr>
          <p:cNvSpPr txBox="1"/>
          <p:nvPr/>
        </p:nvSpPr>
        <p:spPr>
          <a:xfrm>
            <a:off x="8035945" y="5773132"/>
            <a:ext cx="16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有</a:t>
            </a:r>
            <a:r>
              <a:rPr lang="en-US" altLang="zh-TW" sz="2400" dirty="0"/>
              <a:t>CMD</a:t>
            </a:r>
            <a:r>
              <a:rPr lang="zh-TW" altLang="en-US" sz="2400" dirty="0"/>
              <a:t>產生</a:t>
            </a:r>
          </a:p>
        </p:txBody>
      </p:sp>
    </p:spTree>
    <p:extLst>
      <p:ext uri="{BB962C8B-B14F-4D97-AF65-F5344CB8AC3E}">
        <p14:creationId xmlns:p14="http://schemas.microsoft.com/office/powerpoint/2010/main" val="126735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F0C485-CEDC-4FA5-BBA2-5532AF11DF5B}"/>
              </a:ext>
            </a:extLst>
          </p:cNvPr>
          <p:cNvSpPr txBox="1"/>
          <p:nvPr/>
        </p:nvSpPr>
        <p:spPr>
          <a:xfrm>
            <a:off x="1245808" y="1685106"/>
            <a:ext cx="454539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–F name.py</a:t>
            </a:r>
            <a:r>
              <a:rPr lang="zh-TW" altLang="en-US" dirty="0"/>
              <a:t> </a:t>
            </a:r>
            <a:r>
              <a:rPr lang="en-US" altLang="zh-TW" dirty="0"/>
              <a:t>––icon==icon.ico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A4B4ED-D54E-4837-B382-CC324A27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260" y="3082801"/>
            <a:ext cx="1171575" cy="111911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87EE23-6DFE-4BA4-BDA3-D50FF918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95" y="2992274"/>
            <a:ext cx="1619250" cy="2009775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E5EB0F0-8927-4E9D-BD1E-174AB9486097}"/>
              </a:ext>
            </a:extLst>
          </p:cNvPr>
          <p:cNvCxnSpPr>
            <a:cxnSpLocks/>
          </p:cNvCxnSpPr>
          <p:nvPr/>
        </p:nvCxnSpPr>
        <p:spPr>
          <a:xfrm flipV="1">
            <a:off x="1851660" y="3023245"/>
            <a:ext cx="2316480" cy="504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7E75DA3-10A1-4BA5-B8EC-5CAB6A025C55}"/>
              </a:ext>
            </a:extLst>
          </p:cNvPr>
          <p:cNvCxnSpPr>
            <a:cxnSpLocks/>
          </p:cNvCxnSpPr>
          <p:nvPr/>
        </p:nvCxnSpPr>
        <p:spPr>
          <a:xfrm>
            <a:off x="1851660" y="3606646"/>
            <a:ext cx="2369820" cy="63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37AA763F-127A-4260-9402-11F1752C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30" y="2004776"/>
            <a:ext cx="5858891" cy="383475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1DF32E3-FC49-41A6-B873-F3EB72594058}"/>
              </a:ext>
            </a:extLst>
          </p:cNvPr>
          <p:cNvSpPr/>
          <p:nvPr/>
        </p:nvSpPr>
        <p:spPr>
          <a:xfrm>
            <a:off x="1436821" y="3041568"/>
            <a:ext cx="53340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A017C6B-3E08-49B4-BF2C-B79F8CB6AFB9}"/>
              </a:ext>
            </a:extLst>
          </p:cNvPr>
          <p:cNvSpPr/>
          <p:nvPr/>
        </p:nvSpPr>
        <p:spPr>
          <a:xfrm>
            <a:off x="1436821" y="3448064"/>
            <a:ext cx="41148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D6C9BD4-D66A-45EA-8C83-63DEE189202E}"/>
              </a:ext>
            </a:extLst>
          </p:cNvPr>
          <p:cNvSpPr txBox="1"/>
          <p:nvPr/>
        </p:nvSpPr>
        <p:spPr>
          <a:xfrm>
            <a:off x="583380" y="2622942"/>
            <a:ext cx="300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紅框為編譯後產生的資料夾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F4FE1E3-92B2-4F21-A7AF-E3C1D7732850}"/>
              </a:ext>
            </a:extLst>
          </p:cNvPr>
          <p:cNvSpPr txBox="1"/>
          <p:nvPr/>
        </p:nvSpPr>
        <p:spPr>
          <a:xfrm>
            <a:off x="8035945" y="5773132"/>
            <a:ext cx="16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有</a:t>
            </a:r>
            <a:r>
              <a:rPr lang="en-US" altLang="zh-TW" sz="2400" dirty="0"/>
              <a:t>CMD</a:t>
            </a:r>
            <a:r>
              <a:rPr lang="zh-TW" altLang="en-US" sz="2400" dirty="0"/>
              <a:t>產生</a:t>
            </a:r>
          </a:p>
        </p:txBody>
      </p:sp>
    </p:spTree>
    <p:extLst>
      <p:ext uri="{BB962C8B-B14F-4D97-AF65-F5344CB8AC3E}">
        <p14:creationId xmlns:p14="http://schemas.microsoft.com/office/powerpoint/2010/main" val="56946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F0C485-CEDC-4FA5-BBA2-5532AF11DF5B}"/>
              </a:ext>
            </a:extLst>
          </p:cNvPr>
          <p:cNvSpPr txBox="1"/>
          <p:nvPr/>
        </p:nvSpPr>
        <p:spPr>
          <a:xfrm>
            <a:off x="1245808" y="1685106"/>
            <a:ext cx="454539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–D name.py</a:t>
            </a:r>
            <a:r>
              <a:rPr lang="zh-TW" altLang="en-US" dirty="0"/>
              <a:t> </a:t>
            </a:r>
            <a:r>
              <a:rPr lang="en-US" altLang="zh-TW" dirty="0"/>
              <a:t>––icon==icon.ico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A4B4ED-D54E-4837-B382-CC324A27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7185" y="2536602"/>
            <a:ext cx="1171575" cy="111911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87EE23-6DFE-4BA4-BDA3-D50FF918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95" y="2992274"/>
            <a:ext cx="1619250" cy="2009775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E5EB0F0-8927-4E9D-BD1E-174AB9486097}"/>
              </a:ext>
            </a:extLst>
          </p:cNvPr>
          <p:cNvCxnSpPr>
            <a:cxnSpLocks/>
          </p:cNvCxnSpPr>
          <p:nvPr/>
        </p:nvCxnSpPr>
        <p:spPr>
          <a:xfrm flipV="1">
            <a:off x="1851660" y="3023245"/>
            <a:ext cx="2316480" cy="504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7E75DA3-10A1-4BA5-B8EC-5CAB6A025C55}"/>
              </a:ext>
            </a:extLst>
          </p:cNvPr>
          <p:cNvCxnSpPr>
            <a:cxnSpLocks/>
          </p:cNvCxnSpPr>
          <p:nvPr/>
        </p:nvCxnSpPr>
        <p:spPr>
          <a:xfrm>
            <a:off x="1851660" y="3606646"/>
            <a:ext cx="2369820" cy="63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37AA763F-127A-4260-9402-11F1752C7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30" y="2004776"/>
            <a:ext cx="5858891" cy="383475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7A88F9-9C4C-485F-90C0-09858635B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177" y="3715832"/>
            <a:ext cx="1019175" cy="11430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9E5A48CD-5BF9-4180-B005-D7C49DC9AD2F}"/>
              </a:ext>
            </a:extLst>
          </p:cNvPr>
          <p:cNvSpPr txBox="1"/>
          <p:nvPr/>
        </p:nvSpPr>
        <p:spPr>
          <a:xfrm>
            <a:off x="2506027" y="5080635"/>
            <a:ext cx="332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註：</a:t>
            </a:r>
            <a:r>
              <a:rPr lang="en-US" altLang="zh-TW" dirty="0"/>
              <a:t>sad_panda.jpg</a:t>
            </a:r>
            <a:r>
              <a:rPr lang="zh-TW" altLang="en-US" dirty="0"/>
              <a:t>為使用者錯誤使用程式時呈現的圖片，屬於程式內需使用到的檔案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0A7A1EC-B156-46C0-8EA3-31BF8CE3B4B3}"/>
              </a:ext>
            </a:extLst>
          </p:cNvPr>
          <p:cNvSpPr/>
          <p:nvPr/>
        </p:nvSpPr>
        <p:spPr>
          <a:xfrm>
            <a:off x="1424940" y="3043461"/>
            <a:ext cx="53340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DC86B40-907B-4B26-B282-39B697F9588E}"/>
              </a:ext>
            </a:extLst>
          </p:cNvPr>
          <p:cNvSpPr/>
          <p:nvPr/>
        </p:nvSpPr>
        <p:spPr>
          <a:xfrm>
            <a:off x="1440180" y="3448064"/>
            <a:ext cx="411480" cy="2219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FAECC88-73FA-4DC9-B50D-40BEBF459527}"/>
              </a:ext>
            </a:extLst>
          </p:cNvPr>
          <p:cNvSpPr txBox="1"/>
          <p:nvPr/>
        </p:nvSpPr>
        <p:spPr>
          <a:xfrm>
            <a:off x="643679" y="2622942"/>
            <a:ext cx="300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紅框為編譯後產生的資料夾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C54FA54-2CCA-4A07-9795-5001E3C388A5}"/>
              </a:ext>
            </a:extLst>
          </p:cNvPr>
          <p:cNvSpPr txBox="1"/>
          <p:nvPr/>
        </p:nvSpPr>
        <p:spPr>
          <a:xfrm>
            <a:off x="8035945" y="5773132"/>
            <a:ext cx="16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有</a:t>
            </a:r>
            <a:r>
              <a:rPr lang="en-US" altLang="zh-TW" sz="2400" dirty="0"/>
              <a:t>CMD</a:t>
            </a:r>
            <a:r>
              <a:rPr lang="zh-TW" altLang="en-US" sz="2400" dirty="0"/>
              <a:t>產生</a:t>
            </a:r>
          </a:p>
        </p:txBody>
      </p:sp>
    </p:spTree>
    <p:extLst>
      <p:ext uri="{BB962C8B-B14F-4D97-AF65-F5344CB8AC3E}">
        <p14:creationId xmlns:p14="http://schemas.microsoft.com/office/powerpoint/2010/main" val="4095055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BF0C485-CEDC-4FA5-BBA2-5532AF11DF5B}"/>
              </a:ext>
            </a:extLst>
          </p:cNvPr>
          <p:cNvSpPr txBox="1"/>
          <p:nvPr/>
        </p:nvSpPr>
        <p:spPr>
          <a:xfrm>
            <a:off x="1245808" y="1685106"/>
            <a:ext cx="4545391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–w name.py</a:t>
            </a:r>
            <a:r>
              <a:rPr lang="zh-TW" altLang="en-US" dirty="0"/>
              <a:t> </a:t>
            </a:r>
            <a:r>
              <a:rPr lang="en-US" altLang="zh-TW" dirty="0"/>
              <a:t>––icon==icon.ico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7A4B4ED-D54E-4837-B382-CC324A27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260" y="3082801"/>
            <a:ext cx="1171575" cy="111911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C87EE23-6DFE-4BA4-BDA3-D50FF918A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95" y="2992274"/>
            <a:ext cx="1619250" cy="2009775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E5EB0F0-8927-4E9D-BD1E-174AB9486097}"/>
              </a:ext>
            </a:extLst>
          </p:cNvPr>
          <p:cNvCxnSpPr>
            <a:cxnSpLocks/>
          </p:cNvCxnSpPr>
          <p:nvPr/>
        </p:nvCxnSpPr>
        <p:spPr>
          <a:xfrm flipV="1">
            <a:off x="1851660" y="3023245"/>
            <a:ext cx="2316480" cy="504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77E75DA3-10A1-4BA5-B8EC-5CAB6A025C55}"/>
              </a:ext>
            </a:extLst>
          </p:cNvPr>
          <p:cNvCxnSpPr>
            <a:cxnSpLocks/>
          </p:cNvCxnSpPr>
          <p:nvPr/>
        </p:nvCxnSpPr>
        <p:spPr>
          <a:xfrm>
            <a:off x="1851660" y="3606646"/>
            <a:ext cx="2369820" cy="63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2E359E67-6F9A-432C-AF39-022C8F272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698" y="1685106"/>
            <a:ext cx="5778272" cy="374819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A704824-5446-4F96-8708-FF1946EAB07C}"/>
              </a:ext>
            </a:extLst>
          </p:cNvPr>
          <p:cNvSpPr txBox="1"/>
          <p:nvPr/>
        </p:nvSpPr>
        <p:spPr>
          <a:xfrm>
            <a:off x="8048204" y="5433297"/>
            <a:ext cx="1699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無</a:t>
            </a:r>
            <a:r>
              <a:rPr lang="en-US" altLang="zh-TW" sz="2400" dirty="0"/>
              <a:t>CMD</a:t>
            </a:r>
            <a:r>
              <a:rPr lang="zh-TW" altLang="en-US" sz="2400" dirty="0"/>
              <a:t>產生</a:t>
            </a:r>
          </a:p>
        </p:txBody>
      </p:sp>
    </p:spTree>
    <p:extLst>
      <p:ext uri="{BB962C8B-B14F-4D97-AF65-F5344CB8AC3E}">
        <p14:creationId xmlns:p14="http://schemas.microsoft.com/office/powerpoint/2010/main" val="9097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079200-FAB2-4C26-B42D-58BF9EF1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33" y="2180622"/>
            <a:ext cx="6938887" cy="449561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3324646" y="1735789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想把圖片或其他非函式的檔案打包進程式</a:t>
            </a:r>
          </a:p>
        </p:txBody>
      </p:sp>
    </p:spTree>
    <p:extLst>
      <p:ext uri="{BB962C8B-B14F-4D97-AF65-F5344CB8AC3E}">
        <p14:creationId xmlns:p14="http://schemas.microsoft.com/office/powerpoint/2010/main" val="142330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1870722" y="1676084"/>
            <a:ext cx="724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欲將圖片打包進主程式內，需</a:t>
            </a:r>
            <a:r>
              <a:rPr lang="zh-TW" altLang="en-US" b="1" dirty="0">
                <a:solidFill>
                  <a:srgbClr val="FF0000"/>
                </a:solidFill>
              </a:rPr>
              <a:t>將圖片轉為</a:t>
            </a:r>
            <a:r>
              <a:rPr lang="en-US" altLang="zh-TW" b="1" dirty="0">
                <a:solidFill>
                  <a:srgbClr val="FF0000"/>
                </a:solidFill>
              </a:rPr>
              <a:t>Python</a:t>
            </a:r>
            <a:r>
              <a:rPr lang="zh-TW" altLang="en-US" b="1" dirty="0">
                <a:solidFill>
                  <a:srgbClr val="FF0000"/>
                </a:solidFill>
              </a:rPr>
              <a:t>可讀取的</a:t>
            </a:r>
            <a:r>
              <a:rPr lang="en-US" altLang="zh-TW" b="1" dirty="0">
                <a:solidFill>
                  <a:srgbClr val="FF0000"/>
                </a:solidFill>
              </a:rPr>
              <a:t>string</a:t>
            </a:r>
            <a:r>
              <a:rPr lang="zh-TW" altLang="en-US" b="1" dirty="0">
                <a:solidFill>
                  <a:srgbClr val="FF0000"/>
                </a:solidFill>
              </a:rPr>
              <a:t>格式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3D6CAA-EE9F-4643-9846-60D97123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45" y="2654241"/>
            <a:ext cx="52006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3829306" y="526768"/>
            <a:ext cx="306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AA2B5AA-2A94-4BD3-958D-AFBE7800199F}"/>
              </a:ext>
            </a:extLst>
          </p:cNvPr>
          <p:cNvSpPr txBox="1"/>
          <p:nvPr/>
        </p:nvSpPr>
        <p:spPr>
          <a:xfrm>
            <a:off x="2692866" y="2092856"/>
            <a:ext cx="201265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>
                <a:effectLst/>
              </a:rPr>
              <a:t>conda</a:t>
            </a:r>
            <a:r>
              <a:rPr lang="en-US" altLang="zh-TW" dirty="0">
                <a:effectLst/>
              </a:rPr>
              <a:t> install </a:t>
            </a:r>
            <a:r>
              <a:rPr lang="en-US" altLang="zh-TW" dirty="0" err="1">
                <a:effectLst/>
              </a:rPr>
              <a:t>pyqt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C8CA8B-239A-4DA3-A7DB-3F225C1D5902}"/>
              </a:ext>
            </a:extLst>
          </p:cNvPr>
          <p:cNvSpPr txBox="1"/>
          <p:nvPr/>
        </p:nvSpPr>
        <p:spPr>
          <a:xfrm>
            <a:off x="6213446" y="4587964"/>
            <a:ext cx="3133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b="0" i="0" dirty="0">
                <a:solidFill>
                  <a:srgbClr val="212529"/>
                </a:solidFill>
                <a:effectLst/>
                <a:latin typeface="-apple-system"/>
              </a:rPr>
              <a:t>Notice: </a:t>
            </a:r>
          </a:p>
          <a:p>
            <a:pPr algn="just"/>
            <a:r>
              <a:rPr lang="en-US" altLang="zh-TW" b="0" i="0" dirty="0">
                <a:solidFill>
                  <a:srgbClr val="212529"/>
                </a:solidFill>
                <a:effectLst/>
                <a:latin typeface="-apple-system"/>
              </a:rPr>
              <a:t>PyQt4 and Qt v4 are no longer supported and no new releases will be made.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234799-2FFE-44F9-A01F-5F5B7280F9AC}"/>
              </a:ext>
            </a:extLst>
          </p:cNvPr>
          <p:cNvSpPr txBox="1"/>
          <p:nvPr/>
        </p:nvSpPr>
        <p:spPr>
          <a:xfrm>
            <a:off x="5543727" y="2092856"/>
            <a:ext cx="190010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effectLst/>
              </a:rPr>
              <a:t>pip install PyQt5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4226B97-E7D0-42CB-9F4E-C988B009C512}"/>
              </a:ext>
            </a:extLst>
          </p:cNvPr>
          <p:cNvSpPr txBox="1"/>
          <p:nvPr/>
        </p:nvSpPr>
        <p:spPr>
          <a:xfrm>
            <a:off x="2650893" y="2895523"/>
            <a:ext cx="209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不用重複下載安裝</a:t>
            </a:r>
            <a:r>
              <a:rPr lang="en-US" altLang="zh-TW" dirty="0">
                <a:effectLst/>
              </a:rPr>
              <a:t>)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3BD447E-3472-4D90-AB99-A1658B6C5B58}"/>
              </a:ext>
            </a:extLst>
          </p:cNvPr>
          <p:cNvSpPr txBox="1"/>
          <p:nvPr/>
        </p:nvSpPr>
        <p:spPr>
          <a:xfrm>
            <a:off x="4928533" y="2092856"/>
            <a:ext cx="43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effectLst/>
              </a:rPr>
              <a:t>vs.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7CD1505-18AE-4E84-8AFB-838F68B7E7C9}"/>
              </a:ext>
            </a:extLst>
          </p:cNvPr>
          <p:cNvSpPr txBox="1"/>
          <p:nvPr/>
        </p:nvSpPr>
        <p:spPr>
          <a:xfrm>
            <a:off x="5543727" y="2618524"/>
            <a:ext cx="1900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每創建一個新環境時皆須重新下載安裝</a:t>
            </a:r>
            <a:r>
              <a:rPr lang="en-US" altLang="zh-TW" dirty="0">
                <a:effectLst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917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1870722" y="1676084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欲將圖片打包進主程式內，需</a:t>
            </a:r>
            <a:r>
              <a:rPr lang="zh-TW" altLang="en-US" b="1" dirty="0">
                <a:solidFill>
                  <a:srgbClr val="FF0000"/>
                </a:solidFill>
              </a:rPr>
              <a:t>將圖片轉為</a:t>
            </a:r>
            <a:r>
              <a:rPr lang="en-US" altLang="zh-TW" b="1" dirty="0">
                <a:solidFill>
                  <a:srgbClr val="FF0000"/>
                </a:solidFill>
              </a:rPr>
              <a:t>Python</a:t>
            </a:r>
            <a:r>
              <a:rPr lang="zh-TW" altLang="en-US" b="1" dirty="0">
                <a:solidFill>
                  <a:srgbClr val="FF0000"/>
                </a:solidFill>
              </a:rPr>
              <a:t>可讀取的</a:t>
            </a:r>
            <a:r>
              <a:rPr lang="en-US" altLang="zh-TW" b="1" dirty="0">
                <a:solidFill>
                  <a:srgbClr val="FF0000"/>
                </a:solidFill>
              </a:rPr>
              <a:t>string</a:t>
            </a:r>
            <a:r>
              <a:rPr lang="zh-TW" altLang="en-US" b="1" dirty="0">
                <a:solidFill>
                  <a:srgbClr val="FF0000"/>
                </a:solidFill>
              </a:rPr>
              <a:t>格式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再</a:t>
            </a:r>
            <a:r>
              <a:rPr lang="en-US" altLang="zh-TW" dirty="0"/>
              <a:t>import</a:t>
            </a:r>
            <a:r>
              <a:rPr lang="zh-TW" altLang="en-US" dirty="0"/>
              <a:t>進主程式解碼即可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724FC58-357A-4173-B5E3-ED4048CE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1" y="2962275"/>
            <a:ext cx="5200650" cy="215265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3817B0F-6FB4-47CF-9134-A42F3347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93" y="3382558"/>
            <a:ext cx="1515929" cy="1702096"/>
          </a:xfrm>
          <a:prstGeom prst="rect">
            <a:avLst/>
          </a:prstGeom>
        </p:spPr>
      </p:pic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091AC2D2-47E8-4B96-B3D2-E4CC36D0FA0B}"/>
              </a:ext>
            </a:extLst>
          </p:cNvPr>
          <p:cNvSpPr/>
          <p:nvPr/>
        </p:nvSpPr>
        <p:spPr>
          <a:xfrm>
            <a:off x="5789746" y="3815169"/>
            <a:ext cx="1400962" cy="469783"/>
          </a:xfrm>
          <a:prstGeom prst="rightArrow">
            <a:avLst>
              <a:gd name="adj1" fmla="val 29725"/>
              <a:gd name="adj2" fmla="val 581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06F55E1-80A5-4F1B-828F-6268153E47F2}"/>
              </a:ext>
            </a:extLst>
          </p:cNvPr>
          <p:cNvSpPr txBox="1"/>
          <p:nvPr/>
        </p:nvSpPr>
        <p:spPr>
          <a:xfrm>
            <a:off x="5955645" y="3571806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Encode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46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1870722" y="1676084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欲將圖片打包進主程式內，需</a:t>
            </a:r>
            <a:r>
              <a:rPr lang="zh-TW" altLang="en-US" b="1" dirty="0">
                <a:solidFill>
                  <a:srgbClr val="FF0000"/>
                </a:solidFill>
              </a:rPr>
              <a:t>將圖片轉為</a:t>
            </a:r>
            <a:r>
              <a:rPr lang="en-US" altLang="zh-TW" b="1" dirty="0">
                <a:solidFill>
                  <a:srgbClr val="FF0000"/>
                </a:solidFill>
              </a:rPr>
              <a:t>Python</a:t>
            </a:r>
            <a:r>
              <a:rPr lang="zh-TW" altLang="en-US" b="1" dirty="0">
                <a:solidFill>
                  <a:srgbClr val="FF0000"/>
                </a:solidFill>
              </a:rPr>
              <a:t>可讀取的</a:t>
            </a:r>
            <a:r>
              <a:rPr lang="en-US" altLang="zh-TW" b="1" dirty="0">
                <a:solidFill>
                  <a:srgbClr val="FF0000"/>
                </a:solidFill>
              </a:rPr>
              <a:t>string</a:t>
            </a:r>
            <a:r>
              <a:rPr lang="zh-TW" altLang="en-US" b="1" dirty="0">
                <a:solidFill>
                  <a:srgbClr val="FF0000"/>
                </a:solidFill>
              </a:rPr>
              <a:t>格式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再</a:t>
            </a:r>
            <a:r>
              <a:rPr lang="en-US" altLang="zh-TW" dirty="0"/>
              <a:t>import</a:t>
            </a:r>
            <a:r>
              <a:rPr lang="zh-TW" altLang="en-US" dirty="0"/>
              <a:t>進主程式解碼即可</a:t>
            </a:r>
          </a:p>
        </p:txBody>
      </p:sp>
      <p:pic>
        <p:nvPicPr>
          <p:cNvPr id="4098" name="Picture 2" descr="Steam Workshop::Sad Panda Great Work of Art">
            <a:extLst>
              <a:ext uri="{FF2B5EF4-FFF2-40B4-BE49-F238E27FC236}">
                <a16:creationId xmlns:a16="http://schemas.microsoft.com/office/drawing/2014/main" id="{6E6CFBCD-439E-4990-99BE-CFF7B91B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63" y="2690769"/>
            <a:ext cx="2755783" cy="27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CA72CD-403A-44C6-97E3-11319FD3B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00" y="2690769"/>
            <a:ext cx="5020801" cy="294699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CE38895F-5630-4CFA-9DD9-08FCF43AD3F1}"/>
              </a:ext>
            </a:extLst>
          </p:cNvPr>
          <p:cNvSpPr/>
          <p:nvPr/>
        </p:nvSpPr>
        <p:spPr>
          <a:xfrm>
            <a:off x="4508239" y="3833768"/>
            <a:ext cx="1400962" cy="469783"/>
          </a:xfrm>
          <a:prstGeom prst="rightArrow">
            <a:avLst>
              <a:gd name="adj1" fmla="val 29725"/>
              <a:gd name="adj2" fmla="val 581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694269-9E2F-4362-9566-2CF819F6C6D1}"/>
              </a:ext>
            </a:extLst>
          </p:cNvPr>
          <p:cNvSpPr txBox="1"/>
          <p:nvPr/>
        </p:nvSpPr>
        <p:spPr>
          <a:xfrm>
            <a:off x="4664060" y="3649102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Encode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1019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1870722" y="1676084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欲將圖片打包進主程式內，需</a:t>
            </a:r>
            <a:r>
              <a:rPr lang="zh-TW" altLang="en-US" b="1" dirty="0">
                <a:solidFill>
                  <a:srgbClr val="FF0000"/>
                </a:solidFill>
              </a:rPr>
              <a:t>將圖片轉為</a:t>
            </a:r>
            <a:r>
              <a:rPr lang="en-US" altLang="zh-TW" b="1" dirty="0">
                <a:solidFill>
                  <a:srgbClr val="FF0000"/>
                </a:solidFill>
              </a:rPr>
              <a:t>Python</a:t>
            </a:r>
            <a:r>
              <a:rPr lang="zh-TW" altLang="en-US" b="1" dirty="0">
                <a:solidFill>
                  <a:srgbClr val="FF0000"/>
                </a:solidFill>
              </a:rPr>
              <a:t>可讀取的</a:t>
            </a:r>
            <a:r>
              <a:rPr lang="en-US" altLang="zh-TW" b="1" dirty="0">
                <a:solidFill>
                  <a:srgbClr val="FF0000"/>
                </a:solidFill>
              </a:rPr>
              <a:t>string</a:t>
            </a:r>
            <a:r>
              <a:rPr lang="zh-TW" altLang="en-US" b="1" dirty="0">
                <a:solidFill>
                  <a:srgbClr val="FF0000"/>
                </a:solidFill>
              </a:rPr>
              <a:t>格式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再</a:t>
            </a:r>
            <a:r>
              <a:rPr lang="en-US" altLang="zh-TW" dirty="0"/>
              <a:t>import</a:t>
            </a:r>
            <a:r>
              <a:rPr lang="zh-TW" altLang="en-US" dirty="0"/>
              <a:t>進主程式解碼即可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B7A0D23-68F3-4206-A905-1EC3718F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769" y="3705076"/>
            <a:ext cx="5505450" cy="8763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C186E68-B56A-4F00-836E-F63D5BCD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56" y="3384195"/>
            <a:ext cx="1515929" cy="1702096"/>
          </a:xfrm>
          <a:prstGeom prst="rect">
            <a:avLst/>
          </a:prstGeom>
        </p:spPr>
      </p:pic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22C0AC1-890F-40FD-AD57-4FA0DDB64F92}"/>
              </a:ext>
            </a:extLst>
          </p:cNvPr>
          <p:cNvSpPr/>
          <p:nvPr/>
        </p:nvSpPr>
        <p:spPr>
          <a:xfrm>
            <a:off x="3217996" y="3908335"/>
            <a:ext cx="1400962" cy="469783"/>
          </a:xfrm>
          <a:prstGeom prst="rightArrow">
            <a:avLst>
              <a:gd name="adj1" fmla="val 29725"/>
              <a:gd name="adj2" fmla="val 581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64307A9-D1E1-4C88-A34A-96891A61CC0E}"/>
              </a:ext>
            </a:extLst>
          </p:cNvPr>
          <p:cNvSpPr txBox="1"/>
          <p:nvPr/>
        </p:nvSpPr>
        <p:spPr>
          <a:xfrm>
            <a:off x="3383895" y="3664972"/>
            <a:ext cx="101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Decode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420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1870722" y="1676084"/>
            <a:ext cx="708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欲將圖片打包進主程式內，需</a:t>
            </a:r>
            <a:r>
              <a:rPr lang="zh-TW" altLang="en-US" b="1" dirty="0">
                <a:solidFill>
                  <a:srgbClr val="FF0000"/>
                </a:solidFill>
              </a:rPr>
              <a:t>將圖片轉為</a:t>
            </a:r>
            <a:r>
              <a:rPr lang="en-US" altLang="zh-TW" b="1" dirty="0">
                <a:solidFill>
                  <a:srgbClr val="FF0000"/>
                </a:solidFill>
              </a:rPr>
              <a:t>Python</a:t>
            </a:r>
            <a:r>
              <a:rPr lang="zh-TW" altLang="en-US" b="1" dirty="0">
                <a:solidFill>
                  <a:srgbClr val="FF0000"/>
                </a:solidFill>
              </a:rPr>
              <a:t>可讀取的</a:t>
            </a:r>
            <a:r>
              <a:rPr lang="en-US" altLang="zh-TW" b="1" dirty="0">
                <a:solidFill>
                  <a:srgbClr val="FF0000"/>
                </a:solidFill>
              </a:rPr>
              <a:t>string</a:t>
            </a:r>
            <a:r>
              <a:rPr lang="zh-TW" altLang="en-US" b="1" dirty="0">
                <a:solidFill>
                  <a:srgbClr val="FF0000"/>
                </a:solidFill>
              </a:rPr>
              <a:t>格式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再</a:t>
            </a:r>
            <a:r>
              <a:rPr lang="en-US" altLang="zh-TW" dirty="0"/>
              <a:t>import</a:t>
            </a:r>
            <a:r>
              <a:rPr lang="zh-TW" altLang="en-US" dirty="0"/>
              <a:t>進主程式解碼即可</a:t>
            </a:r>
          </a:p>
        </p:txBody>
      </p:sp>
      <p:pic>
        <p:nvPicPr>
          <p:cNvPr id="4098" name="Picture 2" descr="Steam Workshop::Sad Panda Great Work of Art">
            <a:extLst>
              <a:ext uri="{FF2B5EF4-FFF2-40B4-BE49-F238E27FC236}">
                <a16:creationId xmlns:a16="http://schemas.microsoft.com/office/drawing/2014/main" id="{6E6CFBCD-439E-4990-99BE-CFF7B91B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63" y="2833997"/>
            <a:ext cx="2755783" cy="275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CA72CD-403A-44C6-97E3-11319FD3B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0" y="2738394"/>
            <a:ext cx="5020801" cy="2946992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CE38895F-5630-4CFA-9DD9-08FCF43AD3F1}"/>
              </a:ext>
            </a:extLst>
          </p:cNvPr>
          <p:cNvSpPr/>
          <p:nvPr/>
        </p:nvSpPr>
        <p:spPr>
          <a:xfrm>
            <a:off x="5832214" y="3976998"/>
            <a:ext cx="1400962" cy="469783"/>
          </a:xfrm>
          <a:prstGeom prst="rightArrow">
            <a:avLst>
              <a:gd name="adj1" fmla="val 29725"/>
              <a:gd name="adj2" fmla="val 581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694269-9E2F-4362-9566-2CF819F6C6D1}"/>
              </a:ext>
            </a:extLst>
          </p:cNvPr>
          <p:cNvSpPr txBox="1"/>
          <p:nvPr/>
        </p:nvSpPr>
        <p:spPr>
          <a:xfrm>
            <a:off x="5974856" y="3792332"/>
            <a:ext cx="102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Decode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0356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2103121" y="1567027"/>
            <a:ext cx="69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欲將深度學習的模型打包進主程式內，需將</a:t>
            </a:r>
            <a:r>
              <a:rPr lang="zh-TW" altLang="en-US" b="1" dirty="0">
                <a:solidFill>
                  <a:srgbClr val="FF0000"/>
                </a:solidFill>
              </a:rPr>
              <a:t>初次打包後產生的</a:t>
            </a:r>
            <a:r>
              <a:rPr lang="en-US" altLang="zh-TW" b="1" dirty="0">
                <a:solidFill>
                  <a:srgbClr val="FF0000"/>
                </a:solidFill>
              </a:rPr>
              <a:t>build</a:t>
            </a:r>
            <a:r>
              <a:rPr lang="zh-TW" altLang="en-US" b="1" dirty="0">
                <a:solidFill>
                  <a:srgbClr val="FF0000"/>
                </a:solidFill>
              </a:rPr>
              <a:t>及</a:t>
            </a:r>
            <a:r>
              <a:rPr lang="en-US" altLang="zh-TW" b="1" dirty="0" err="1">
                <a:solidFill>
                  <a:srgbClr val="FF0000"/>
                </a:solidFill>
              </a:rPr>
              <a:t>dist</a:t>
            </a:r>
            <a:r>
              <a:rPr lang="zh-TW" altLang="en-US" b="1" dirty="0">
                <a:solidFill>
                  <a:srgbClr val="FF0000"/>
                </a:solidFill>
              </a:rPr>
              <a:t>資料夾刪除</a:t>
            </a:r>
            <a:r>
              <a:rPr lang="zh-TW" altLang="en-US" dirty="0"/>
              <a:t>，並且針對</a:t>
            </a:r>
            <a:r>
              <a:rPr lang="en-US" altLang="zh-TW" dirty="0"/>
              <a:t>spec</a:t>
            </a:r>
            <a:r>
              <a:rPr lang="zh-TW" altLang="en-US" dirty="0"/>
              <a:t>檔進行以下更改 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YOLO</a:t>
            </a:r>
            <a:r>
              <a:rPr lang="zh-TW" altLang="en-US" dirty="0"/>
              <a:t>為例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264464-A277-4955-8BDE-482B856C7EE6}"/>
              </a:ext>
            </a:extLst>
          </p:cNvPr>
          <p:cNvSpPr txBox="1"/>
          <p:nvPr/>
        </p:nvSpPr>
        <p:spPr>
          <a:xfrm>
            <a:off x="3846734" y="3426903"/>
            <a:ext cx="329547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–F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name.</a:t>
            </a:r>
            <a:r>
              <a:rPr lang="en-US" altLang="zh-TW" b="1" dirty="0">
                <a:solidFill>
                  <a:srgbClr val="FF0000"/>
                </a:solidFill>
              </a:rPr>
              <a:t>py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0EF993-342A-447A-8848-30D6639C9DA3}"/>
              </a:ext>
            </a:extLst>
          </p:cNvPr>
          <p:cNvSpPr txBox="1"/>
          <p:nvPr/>
        </p:nvSpPr>
        <p:spPr>
          <a:xfrm>
            <a:off x="1222813" y="2331792"/>
            <a:ext cx="766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第一步：打包 </a:t>
            </a:r>
            <a:r>
              <a:rPr lang="en-US" altLang="zh-TW" dirty="0"/>
              <a:t>(</a:t>
            </a:r>
            <a:r>
              <a:rPr lang="zh-TW" altLang="en-US" dirty="0"/>
              <a:t>須注意</a:t>
            </a:r>
            <a:r>
              <a:rPr lang="en-US" altLang="zh-TW" dirty="0"/>
              <a:t>command</a:t>
            </a:r>
            <a:r>
              <a:rPr lang="zh-TW" altLang="en-US" dirty="0"/>
              <a:t>為</a:t>
            </a:r>
            <a:r>
              <a:rPr lang="en-US" altLang="zh-TW" dirty="0"/>
              <a:t>-F</a:t>
            </a:r>
            <a:r>
              <a:rPr lang="zh-TW" altLang="en-US" dirty="0"/>
              <a:t>，打包對象為</a:t>
            </a:r>
            <a:r>
              <a:rPr lang="en-US" altLang="zh-TW" dirty="0" err="1"/>
              <a:t>py</a:t>
            </a:r>
            <a:r>
              <a:rPr lang="zh-TW" altLang="en-US" dirty="0"/>
              <a:t>檔，與第三步不同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918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2103121" y="1567027"/>
            <a:ext cx="69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欲將深度學習的模型打包進主程式內，需將</a:t>
            </a:r>
            <a:r>
              <a:rPr lang="zh-TW" altLang="en-US" b="1" dirty="0">
                <a:solidFill>
                  <a:srgbClr val="FF0000"/>
                </a:solidFill>
              </a:rPr>
              <a:t>初次打包後產生的</a:t>
            </a:r>
            <a:r>
              <a:rPr lang="en-US" altLang="zh-TW" b="1" dirty="0">
                <a:solidFill>
                  <a:srgbClr val="FF0000"/>
                </a:solidFill>
              </a:rPr>
              <a:t>build</a:t>
            </a:r>
            <a:r>
              <a:rPr lang="zh-TW" altLang="en-US" b="1" dirty="0">
                <a:solidFill>
                  <a:srgbClr val="FF0000"/>
                </a:solidFill>
              </a:rPr>
              <a:t>及</a:t>
            </a:r>
            <a:r>
              <a:rPr lang="en-US" altLang="zh-TW" b="1" dirty="0" err="1">
                <a:solidFill>
                  <a:srgbClr val="FF0000"/>
                </a:solidFill>
              </a:rPr>
              <a:t>dist</a:t>
            </a:r>
            <a:r>
              <a:rPr lang="zh-TW" altLang="en-US" b="1" dirty="0">
                <a:solidFill>
                  <a:srgbClr val="FF0000"/>
                </a:solidFill>
              </a:rPr>
              <a:t>資料夾刪除</a:t>
            </a:r>
            <a:r>
              <a:rPr lang="zh-TW" altLang="en-US" dirty="0"/>
              <a:t>，並且針對</a:t>
            </a:r>
            <a:r>
              <a:rPr lang="en-US" altLang="zh-TW" dirty="0"/>
              <a:t>spec</a:t>
            </a:r>
            <a:r>
              <a:rPr lang="zh-TW" altLang="en-US" dirty="0"/>
              <a:t>檔進行以下更改 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YOLO</a:t>
            </a:r>
            <a:r>
              <a:rPr lang="zh-TW" altLang="en-US" dirty="0"/>
              <a:t>為例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DE63CDB-3941-4D0B-8139-797A0612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27" y="2425025"/>
            <a:ext cx="3662831" cy="4116379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05AB37-AF61-47F5-916B-B5E4B4C03D0F}"/>
              </a:ext>
            </a:extLst>
          </p:cNvPr>
          <p:cNvSpPr txBox="1"/>
          <p:nvPr/>
        </p:nvSpPr>
        <p:spPr>
          <a:xfrm>
            <a:off x="2362200" y="4109407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原始</a:t>
            </a:r>
            <a:r>
              <a:rPr lang="en-US" altLang="zh-TW" dirty="0"/>
              <a:t>spec</a:t>
            </a:r>
            <a:r>
              <a:rPr lang="zh-TW" altLang="en-US" dirty="0"/>
              <a:t>檔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67A4D1D-4ADB-41EA-B4F4-FD50ACCFFAD1}"/>
              </a:ext>
            </a:extLst>
          </p:cNvPr>
          <p:cNvSpPr txBox="1"/>
          <p:nvPr/>
        </p:nvSpPr>
        <p:spPr>
          <a:xfrm>
            <a:off x="815340" y="2319914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第二步：刪除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TW" altLang="en-US" dirty="0"/>
              <a:t>修改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CE28147-A67F-4147-9F96-2C98C0E53220}"/>
              </a:ext>
            </a:extLst>
          </p:cNvPr>
          <p:cNvSpPr txBox="1"/>
          <p:nvPr/>
        </p:nvSpPr>
        <p:spPr>
          <a:xfrm>
            <a:off x="1782346" y="2795802"/>
            <a:ext cx="257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刪除</a:t>
            </a:r>
            <a:r>
              <a:rPr lang="en-US" altLang="zh-TW" dirty="0"/>
              <a:t>build</a:t>
            </a:r>
            <a:r>
              <a:rPr lang="zh-TW" altLang="en-US" dirty="0"/>
              <a:t>及</a:t>
            </a:r>
            <a:r>
              <a:rPr lang="en-US" altLang="zh-TW" dirty="0" err="1"/>
              <a:t>dist</a:t>
            </a:r>
            <a:r>
              <a:rPr lang="zh-TW" altLang="en-US" dirty="0"/>
              <a:t>資料夾</a:t>
            </a:r>
          </a:p>
        </p:txBody>
      </p:sp>
    </p:spTree>
    <p:extLst>
      <p:ext uri="{BB962C8B-B14F-4D97-AF65-F5344CB8AC3E}">
        <p14:creationId xmlns:p14="http://schemas.microsoft.com/office/powerpoint/2010/main" val="3101184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2103121" y="1567027"/>
            <a:ext cx="69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欲將深度學習的模型打包進主程式內，需將</a:t>
            </a:r>
            <a:r>
              <a:rPr lang="zh-TW" altLang="en-US" b="1" dirty="0">
                <a:solidFill>
                  <a:srgbClr val="FF0000"/>
                </a:solidFill>
              </a:rPr>
              <a:t>初次打包後產生的</a:t>
            </a:r>
            <a:r>
              <a:rPr lang="en-US" altLang="zh-TW" b="1" dirty="0">
                <a:solidFill>
                  <a:srgbClr val="FF0000"/>
                </a:solidFill>
              </a:rPr>
              <a:t>build</a:t>
            </a:r>
            <a:r>
              <a:rPr lang="zh-TW" altLang="en-US" b="1" dirty="0">
                <a:solidFill>
                  <a:srgbClr val="FF0000"/>
                </a:solidFill>
              </a:rPr>
              <a:t>及</a:t>
            </a:r>
            <a:r>
              <a:rPr lang="en-US" altLang="zh-TW" b="1" dirty="0" err="1">
                <a:solidFill>
                  <a:srgbClr val="FF0000"/>
                </a:solidFill>
              </a:rPr>
              <a:t>dist</a:t>
            </a:r>
            <a:r>
              <a:rPr lang="zh-TW" altLang="en-US" b="1" dirty="0">
                <a:solidFill>
                  <a:srgbClr val="FF0000"/>
                </a:solidFill>
              </a:rPr>
              <a:t>資料夾刪除</a:t>
            </a:r>
            <a:r>
              <a:rPr lang="zh-TW" altLang="en-US" dirty="0"/>
              <a:t>，並且針對</a:t>
            </a:r>
            <a:r>
              <a:rPr lang="en-US" altLang="zh-TW" dirty="0"/>
              <a:t>spec</a:t>
            </a:r>
            <a:r>
              <a:rPr lang="zh-TW" altLang="en-US" dirty="0"/>
              <a:t>檔進行以下更改 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YOLO</a:t>
            </a:r>
            <a:r>
              <a:rPr lang="zh-TW" altLang="en-US" dirty="0"/>
              <a:t>為例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705AB37-AF61-47F5-916B-B5E4B4C03D0F}"/>
              </a:ext>
            </a:extLst>
          </p:cNvPr>
          <p:cNvSpPr txBox="1"/>
          <p:nvPr/>
        </p:nvSpPr>
        <p:spPr>
          <a:xfrm>
            <a:off x="815340" y="2689246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Import sys</a:t>
            </a:r>
          </a:p>
          <a:p>
            <a:pPr algn="just"/>
            <a:r>
              <a:rPr lang="zh-TW" altLang="zh-TW" dirty="0"/>
              <a:t>sys.setrecursionlimit(5000)</a:t>
            </a:r>
            <a:r>
              <a:rPr lang="zh-TW" altLang="en-US" dirty="0"/>
              <a:t> </a:t>
            </a:r>
            <a:r>
              <a:rPr lang="en-US" altLang="zh-TW" dirty="0"/>
              <a:t>#</a:t>
            </a:r>
            <a:r>
              <a:rPr lang="zh-TW" altLang="en-US" dirty="0"/>
              <a:t> 增加最大遞迴數量，避免超過</a:t>
            </a:r>
            <a:r>
              <a:rPr lang="en-US" altLang="zh-TW" dirty="0"/>
              <a:t>Python</a:t>
            </a:r>
            <a:r>
              <a:rPr lang="zh-TW" altLang="en-US" dirty="0"/>
              <a:t>預設的最大值</a:t>
            </a:r>
            <a:endParaRPr lang="en-US" altLang="zh-TW" dirty="0"/>
          </a:p>
          <a:p>
            <a:pPr algn="just"/>
            <a:endParaRPr lang="en-US" altLang="zh-TW" dirty="0"/>
          </a:p>
          <a:p>
            <a:pPr algn="just"/>
            <a:r>
              <a:rPr lang="zh-TW" altLang="en-US" dirty="0"/>
              <a:t>在</a:t>
            </a:r>
            <a:r>
              <a:rPr lang="en-US" altLang="zh-TW" dirty="0" err="1"/>
              <a:t>datas</a:t>
            </a:r>
            <a:r>
              <a:rPr lang="zh-TW" altLang="en-US" dirty="0"/>
              <a:t>中添加欲打包的檔案，這裡添加執行</a:t>
            </a:r>
            <a:r>
              <a:rPr lang="en-US" altLang="zh-TW" dirty="0"/>
              <a:t>YOLO</a:t>
            </a:r>
            <a:r>
              <a:rPr lang="zh-TW" altLang="en-US" dirty="0"/>
              <a:t>時，</a:t>
            </a:r>
            <a:r>
              <a:rPr lang="en-US" altLang="zh-TW" dirty="0"/>
              <a:t>Python</a:t>
            </a:r>
            <a:r>
              <a:rPr lang="zh-TW" altLang="en-US" dirty="0"/>
              <a:t>所需調用的</a:t>
            </a:r>
            <a:r>
              <a:rPr lang="en-US" altLang="zh-TW" dirty="0"/>
              <a:t>C</a:t>
            </a:r>
            <a:r>
              <a:rPr lang="zh-TW" altLang="en-US" dirty="0"/>
              <a:t>語言</a:t>
            </a:r>
            <a:r>
              <a:rPr lang="en-US" altLang="zh-TW" dirty="0"/>
              <a:t>API</a:t>
            </a:r>
            <a:r>
              <a:rPr lang="zh-TW" altLang="en-US" dirty="0"/>
              <a:t>動態函式庫，</a:t>
            </a:r>
            <a:r>
              <a:rPr lang="en-US" altLang="zh-TW" dirty="0"/>
              <a:t> yolo_cpp_dll.dll</a:t>
            </a:r>
            <a:r>
              <a:rPr lang="zh-TW" altLang="en-US" dirty="0"/>
              <a:t>、</a:t>
            </a:r>
            <a:r>
              <a:rPr lang="en-US" altLang="zh-TW" dirty="0"/>
              <a:t> pthreadGC2.dll</a:t>
            </a:r>
            <a:r>
              <a:rPr lang="zh-TW" altLang="en-US" dirty="0"/>
              <a:t>、</a:t>
            </a:r>
            <a:r>
              <a:rPr lang="en-US" altLang="zh-TW" dirty="0"/>
              <a:t> pthreadVC2.dll</a:t>
            </a:r>
          </a:p>
          <a:p>
            <a:pPr algn="just"/>
            <a:r>
              <a:rPr lang="zh-TW" altLang="en-US" dirty="0"/>
              <a:t>以及模型</a:t>
            </a:r>
            <a:r>
              <a:rPr lang="en-US" altLang="zh-TW" dirty="0"/>
              <a:t>tilapia2.data</a:t>
            </a:r>
            <a:r>
              <a:rPr lang="zh-TW" altLang="en-US" dirty="0"/>
              <a:t>、</a:t>
            </a:r>
            <a:r>
              <a:rPr lang="en-US" altLang="zh-TW" dirty="0"/>
              <a:t> tilapia2.names</a:t>
            </a:r>
            <a:r>
              <a:rPr lang="zh-TW" altLang="en-US" dirty="0"/>
              <a:t>、</a:t>
            </a:r>
            <a:r>
              <a:rPr lang="en-US" altLang="zh-TW" dirty="0"/>
              <a:t> tilapia2.cfg</a:t>
            </a:r>
            <a:r>
              <a:rPr lang="zh-TW" altLang="en-US" dirty="0"/>
              <a:t>、</a:t>
            </a:r>
            <a:r>
              <a:rPr lang="en-US" altLang="zh-TW" dirty="0"/>
              <a:t> tilapia2.weights</a:t>
            </a:r>
          </a:p>
          <a:p>
            <a:pPr algn="just"/>
            <a:r>
              <a:rPr lang="zh-TW" altLang="en-US" dirty="0"/>
              <a:t>此處依據須打包的檔案進行修改</a:t>
            </a:r>
            <a:endParaRPr lang="zh-TW" altLang="zh-TW" dirty="0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id="{A88D7E5A-4DCB-4647-BDDC-1D96A8296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064" y="2529894"/>
            <a:ext cx="7220798" cy="351856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F8BC891-79DC-490C-87CB-D9A31E7B39E8}"/>
              </a:ext>
            </a:extLst>
          </p:cNvPr>
          <p:cNvSpPr txBox="1"/>
          <p:nvPr/>
        </p:nvSpPr>
        <p:spPr>
          <a:xfrm>
            <a:off x="815340" y="2319914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第二步：刪除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zh-TW" altLang="en-US" dirty="0"/>
              <a:t>修改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D878F9C-6A4C-4A47-A979-FAABCE17D8C3}"/>
              </a:ext>
            </a:extLst>
          </p:cNvPr>
          <p:cNvSpPr/>
          <p:nvPr/>
        </p:nvSpPr>
        <p:spPr>
          <a:xfrm>
            <a:off x="5162550" y="3548063"/>
            <a:ext cx="209550" cy="85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6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1970221" y="718138"/>
            <a:ext cx="704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Program packaging for Python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1AACA-20A5-4B36-A229-2C8E685B6959}"/>
              </a:ext>
            </a:extLst>
          </p:cNvPr>
          <p:cNvSpPr txBox="1"/>
          <p:nvPr/>
        </p:nvSpPr>
        <p:spPr>
          <a:xfrm>
            <a:off x="2103121" y="1567027"/>
            <a:ext cx="69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欲將深度學習的模型打包進主程式內，需將</a:t>
            </a:r>
            <a:r>
              <a:rPr lang="zh-TW" altLang="en-US" b="1" dirty="0">
                <a:solidFill>
                  <a:srgbClr val="FF0000"/>
                </a:solidFill>
              </a:rPr>
              <a:t>初次打包後產生的</a:t>
            </a:r>
            <a:r>
              <a:rPr lang="en-US" altLang="zh-TW" b="1" dirty="0">
                <a:solidFill>
                  <a:srgbClr val="FF0000"/>
                </a:solidFill>
              </a:rPr>
              <a:t>build</a:t>
            </a:r>
            <a:r>
              <a:rPr lang="zh-TW" altLang="en-US" b="1" dirty="0">
                <a:solidFill>
                  <a:srgbClr val="FF0000"/>
                </a:solidFill>
              </a:rPr>
              <a:t>及</a:t>
            </a:r>
            <a:r>
              <a:rPr lang="en-US" altLang="zh-TW" b="1" dirty="0" err="1">
                <a:solidFill>
                  <a:srgbClr val="FF0000"/>
                </a:solidFill>
              </a:rPr>
              <a:t>dist</a:t>
            </a:r>
            <a:r>
              <a:rPr lang="zh-TW" altLang="en-US" b="1" dirty="0">
                <a:solidFill>
                  <a:srgbClr val="FF0000"/>
                </a:solidFill>
              </a:rPr>
              <a:t>資料夾刪除</a:t>
            </a:r>
            <a:r>
              <a:rPr lang="zh-TW" altLang="en-US" dirty="0"/>
              <a:t>，並且針對</a:t>
            </a:r>
            <a:r>
              <a:rPr lang="en-US" altLang="zh-TW" dirty="0"/>
              <a:t>spec</a:t>
            </a:r>
            <a:r>
              <a:rPr lang="zh-TW" altLang="en-US" dirty="0"/>
              <a:t>檔進行以下更改 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YOLO</a:t>
            </a:r>
            <a:r>
              <a:rPr lang="zh-TW" altLang="en-US" dirty="0"/>
              <a:t>為例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0EF993-342A-447A-8848-30D6639C9DA3}"/>
              </a:ext>
            </a:extLst>
          </p:cNvPr>
          <p:cNvSpPr txBox="1"/>
          <p:nvPr/>
        </p:nvSpPr>
        <p:spPr>
          <a:xfrm>
            <a:off x="1304926" y="2292806"/>
            <a:ext cx="816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第三步：再次打包 </a:t>
            </a:r>
            <a:r>
              <a:rPr lang="en-US" altLang="zh-TW" dirty="0"/>
              <a:t>(</a:t>
            </a:r>
            <a:r>
              <a:rPr lang="zh-TW" altLang="en-US" dirty="0"/>
              <a:t>須注意</a:t>
            </a:r>
            <a:r>
              <a:rPr lang="en-US" altLang="zh-TW" dirty="0"/>
              <a:t>command</a:t>
            </a:r>
            <a:r>
              <a:rPr lang="zh-TW" altLang="en-US" dirty="0"/>
              <a:t>為</a:t>
            </a:r>
            <a:r>
              <a:rPr lang="en-US" altLang="zh-TW" dirty="0"/>
              <a:t>-D</a:t>
            </a:r>
            <a:r>
              <a:rPr lang="zh-TW" altLang="en-US" dirty="0"/>
              <a:t>，打包對象為</a:t>
            </a:r>
            <a:r>
              <a:rPr lang="en-US" altLang="zh-TW" dirty="0"/>
              <a:t>spec</a:t>
            </a:r>
            <a:r>
              <a:rPr lang="zh-TW" altLang="en-US" dirty="0"/>
              <a:t>檔</a:t>
            </a:r>
            <a:r>
              <a:rPr lang="en-US" altLang="zh-TW" dirty="0"/>
              <a:t>)</a:t>
            </a:r>
            <a:r>
              <a:rPr lang="zh-TW" altLang="en-US" dirty="0"/>
              <a:t>，與第一步不同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372CF9-0BED-4713-B761-1613D869C29D}"/>
              </a:ext>
            </a:extLst>
          </p:cNvPr>
          <p:cNvSpPr txBox="1"/>
          <p:nvPr/>
        </p:nvSpPr>
        <p:spPr>
          <a:xfrm>
            <a:off x="3913184" y="3670082"/>
            <a:ext cx="329547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TW" dirty="0" err="1"/>
              <a:t>pyinstaller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–D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err="1"/>
              <a:t>name.</a:t>
            </a:r>
            <a:r>
              <a:rPr lang="en-US" altLang="zh-TW" b="1" dirty="0" err="1">
                <a:solidFill>
                  <a:srgbClr val="FF0000"/>
                </a:solidFill>
              </a:rPr>
              <a:t>spec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332100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598621" y="365712"/>
            <a:ext cx="1026940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Reference:</a:t>
            </a: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PyQt5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https://pypi.org/project/PyQt5/</a:t>
            </a:r>
            <a:endParaRPr lang="en-US" altLang="zh-TW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PyQt</a:t>
            </a:r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GUI Programming Tutorial</a:t>
            </a: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https://pythonbasics.org/pyqt/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zh-TW" alt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實戰 </a:t>
            </a:r>
            <a:r>
              <a:rPr lang="en-US" altLang="zh-TW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Python x PyQt5 </a:t>
            </a:r>
            <a:r>
              <a:rPr lang="zh-TW" alt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軟體介面設計 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https://ithelp.ithome.com.tw/users/20091306/ironman/5689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[4] </a:t>
            </a:r>
            <a:r>
              <a:rPr lang="zh-TW" alt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今年還是不夠錢買</a:t>
            </a:r>
            <a:r>
              <a:rPr lang="en-US" altLang="zh-TW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psQQ</a:t>
            </a:r>
            <a:r>
              <a:rPr lang="zh-TW" alt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，不如我們用</a:t>
            </a:r>
            <a:r>
              <a:rPr lang="en-US" altLang="zh-TW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PyQt</a:t>
            </a:r>
            <a:r>
              <a:rPr lang="zh-TW" alt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自己寫一個</a:t>
            </a:r>
            <a:endParaRPr lang="en-US" altLang="zh-TW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https://ithelp.ithome.com.tw/users/20120424/ironman/4879?page=1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[5] </a:t>
            </a:r>
            <a:r>
              <a:rPr lang="en-US" altLang="zh-TW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Pyinstaller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https://pypi.org/project/pyinstaller/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US" altLang="zh-TW" sz="2000" dirty="0" err="1">
                <a:effectLst/>
              </a:rPr>
              <a:t>Pyinstaller</a:t>
            </a:r>
            <a:r>
              <a:rPr lang="en-US" altLang="zh-TW" sz="2000" dirty="0">
                <a:effectLst/>
              </a:rPr>
              <a:t>-tutorial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https://www.devdungeon.com/content/pyinstaller-tutorial</a:t>
            </a:r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2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>
            <a:extLst>
              <a:ext uri="{FF2B5EF4-FFF2-40B4-BE49-F238E27FC236}">
                <a16:creationId xmlns:a16="http://schemas.microsoft.com/office/drawing/2014/main" id="{7E86E3F3-59C3-4413-9648-2E07BB2B9BFF}"/>
              </a:ext>
            </a:extLst>
          </p:cNvPr>
          <p:cNvSpPr txBox="1">
            <a:spLocks/>
          </p:cNvSpPr>
          <p:nvPr/>
        </p:nvSpPr>
        <p:spPr>
          <a:xfrm>
            <a:off x="2338387" y="1953673"/>
            <a:ext cx="7515225" cy="2950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9600" dirty="0">
                <a:latin typeface="Calibri" panose="020F0502020204030204" pitchFamily="34" charset="0"/>
                <a:cs typeface="Calibri" panose="020F0502020204030204" pitchFamily="34" charset="0"/>
              </a:rPr>
              <a:t>Thanks For Your Attention</a:t>
            </a:r>
            <a:endParaRPr lang="zh-TW" alt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3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038923" y="525809"/>
            <a:ext cx="221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55DE90-D154-413F-9441-36C00114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972" y="2134015"/>
            <a:ext cx="4034996" cy="311425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DC9B418-E4C4-4B75-9CA7-97923741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27" y="1540244"/>
            <a:ext cx="3961227" cy="47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038923" y="525809"/>
            <a:ext cx="221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0773C9-BC84-41F1-BCC7-9EC6C346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969" y="2012168"/>
            <a:ext cx="5330401" cy="349505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D58F6BB-8BBB-4900-BDBE-8B73CB0E4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3851" y="2269033"/>
            <a:ext cx="3803755" cy="2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038923" y="525809"/>
            <a:ext cx="221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0773C9-BC84-41F1-BCC7-9EC6C346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690" y="1903228"/>
            <a:ext cx="4932609" cy="37927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188E854-2A43-42A6-B866-3AE842E30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702" y="2261027"/>
            <a:ext cx="4306536" cy="30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6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038923" y="525809"/>
            <a:ext cx="221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CD77DC-D604-46B5-AE13-80AFB9651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3897"/>
            <a:ext cx="3948112" cy="456303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C81F148-ED09-4147-96B7-31AACD81D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53" y="1721836"/>
            <a:ext cx="6087187" cy="39471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5F77AEF-6133-4A8B-937E-356E7E1E6DF6}"/>
              </a:ext>
            </a:extLst>
          </p:cNvPr>
          <p:cNvSpPr txBox="1"/>
          <p:nvPr/>
        </p:nvSpPr>
        <p:spPr>
          <a:xfrm>
            <a:off x="4038923" y="6147525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每次都要寫這麼多</a:t>
            </a:r>
            <a:r>
              <a:rPr lang="en-US" altLang="zh-TW" dirty="0"/>
              <a:t>code</a:t>
            </a:r>
            <a:r>
              <a:rPr lang="zh-TW" altLang="en-US" dirty="0"/>
              <a:t>嗎？</a:t>
            </a:r>
          </a:p>
        </p:txBody>
      </p:sp>
    </p:spTree>
    <p:extLst>
      <p:ext uri="{BB962C8B-B14F-4D97-AF65-F5344CB8AC3E}">
        <p14:creationId xmlns:p14="http://schemas.microsoft.com/office/powerpoint/2010/main" val="147493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Python 教學 - 使用 Qt Designer">
            <a:extLst>
              <a:ext uri="{FF2B5EF4-FFF2-40B4-BE49-F238E27FC236}">
                <a16:creationId xmlns:a16="http://schemas.microsoft.com/office/drawing/2014/main" id="{6B4ADED4-6EBC-47A5-B9B0-1A9C1A693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39" y="2025417"/>
            <a:ext cx="2949254" cy="29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CBABBDE-7509-4B81-936D-632423B940EC}"/>
              </a:ext>
            </a:extLst>
          </p:cNvPr>
          <p:cNvSpPr txBox="1"/>
          <p:nvPr/>
        </p:nvSpPr>
        <p:spPr>
          <a:xfrm>
            <a:off x="5744521" y="2976824"/>
            <a:ext cx="344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Be easier to design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864FEB-F8EC-4363-A676-65556A5303BB}"/>
              </a:ext>
            </a:extLst>
          </p:cNvPr>
          <p:cNvSpPr txBox="1"/>
          <p:nvPr/>
        </p:nvSpPr>
        <p:spPr>
          <a:xfrm>
            <a:off x="600047" y="4920709"/>
            <a:ext cx="561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Image from:</a:t>
            </a:r>
          </a:p>
          <a:p>
            <a:r>
              <a:rPr lang="en-US" altLang="zh-TW" dirty="0">
                <a:hlinkClick r:id="rId3"/>
              </a:rPr>
              <a:t>https://build-system.fman.io/qt-designer-download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048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07386D79-F76B-40B7-A540-EF4064F0EE5B}"/>
              </a:ext>
            </a:extLst>
          </p:cNvPr>
          <p:cNvSpPr txBox="1"/>
          <p:nvPr/>
        </p:nvSpPr>
        <p:spPr>
          <a:xfrm>
            <a:off x="4282203" y="786718"/>
            <a:ext cx="318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zh-TW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400" dirty="0">
                <a:latin typeface="Calibri" panose="020F0502020204030204" pitchFamily="34" charset="0"/>
                <a:cs typeface="Calibri" panose="020F0502020204030204" pitchFamily="34" charset="0"/>
              </a:rPr>
              <a:t>Designer</a:t>
            </a:r>
            <a:endParaRPr lang="zh-TW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9818791-6319-443A-8582-006EA45A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366" y="1556739"/>
            <a:ext cx="8573169" cy="50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7052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2778</TotalTime>
  <Words>1169</Words>
  <Application>Microsoft Office PowerPoint</Application>
  <PresentationFormat>寬螢幕</PresentationFormat>
  <Paragraphs>145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6" baseType="lpstr">
      <vt:lpstr>-apple-system</vt:lpstr>
      <vt:lpstr>Arial</vt:lpstr>
      <vt:lpstr>Calibri</vt:lpstr>
      <vt:lpstr>Trebuchet MS</vt:lpstr>
      <vt:lpstr>Wingdings</vt:lpstr>
      <vt:lpstr>Wingdings 3</vt:lpstr>
      <vt:lpstr>多面向</vt:lpstr>
      <vt:lpstr>Python GUI &amp; Python packaging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MD531</dc:creator>
  <cp:lastModifiedBy>MD531</cp:lastModifiedBy>
  <cp:revision>51</cp:revision>
  <dcterms:created xsi:type="dcterms:W3CDTF">2023-03-27T10:22:02Z</dcterms:created>
  <dcterms:modified xsi:type="dcterms:W3CDTF">2023-03-29T08:40:07Z</dcterms:modified>
</cp:coreProperties>
</file>