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71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72" r:id="rId10"/>
    <p:sldId id="311" r:id="rId11"/>
    <p:sldId id="312" r:id="rId12"/>
    <p:sldId id="313" r:id="rId13"/>
    <p:sldId id="314" r:id="rId14"/>
    <p:sldId id="315" r:id="rId15"/>
    <p:sldId id="316" r:id="rId16"/>
    <p:sldId id="270" r:id="rId17"/>
    <p:sldId id="265" r:id="rId18"/>
    <p:sldId id="262" r:id="rId19"/>
    <p:sldId id="264" r:id="rId20"/>
    <p:sldId id="266" r:id="rId21"/>
    <p:sldId id="267" r:id="rId22"/>
    <p:sldId id="263" r:id="rId23"/>
    <p:sldId id="276" r:id="rId24"/>
    <p:sldId id="273" r:id="rId25"/>
    <p:sldId id="274" r:id="rId26"/>
    <p:sldId id="275" r:id="rId27"/>
    <p:sldId id="317" r:id="rId28"/>
    <p:sldId id="268" r:id="rId29"/>
    <p:sldId id="277" r:id="rId30"/>
    <p:sldId id="306" r:id="rId31"/>
    <p:sldId id="309" r:id="rId32"/>
    <p:sldId id="310" r:id="rId33"/>
    <p:sldId id="308" r:id="rId34"/>
    <p:sldId id="279" r:id="rId35"/>
    <p:sldId id="280" r:id="rId36"/>
    <p:sldId id="281" r:id="rId37"/>
    <p:sldId id="282" r:id="rId38"/>
    <p:sldId id="283" r:id="rId39"/>
    <p:sldId id="304" r:id="rId40"/>
    <p:sldId id="305" r:id="rId41"/>
    <p:sldId id="307" r:id="rId42"/>
    <p:sldId id="318" r:id="rId43"/>
    <p:sldId id="284" r:id="rId44"/>
    <p:sldId id="285" r:id="rId45"/>
    <p:sldId id="269" r:id="rId46"/>
    <p:sldId id="289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9" r:id="rId55"/>
    <p:sldId id="302" r:id="rId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2DE48-F2ED-4941-868C-0601C49D4BD7}" type="datetimeFigureOut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13FE7-3365-4F1F-88C2-E724646A5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02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ED23-06B1-4798-BBA1-36EC098BE3B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17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160-10A4-41B3-A323-F3BC1AA9561A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78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8972-C35D-494D-A1E9-9EA562064E41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25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AC15-91A3-4814-A5A5-7BFF5308D17C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2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E3FC-ACB8-4A4B-A869-2F8B65FFCA90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27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378B-1998-4C67-85B1-C5C37EF3F58A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28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700-544D-4362-8571-6F2E0C7B8D8A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1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BD8-4A9B-4AA8-A2E2-077EACB0D3AA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0FA-53A7-4D2D-AC65-FF3FC53ADC85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00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C0A-4250-4529-A6F6-CFE6C35FAB92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3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D4B5-03C5-4022-8F11-F22C3B1A7AA6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08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A8E-1E21-4E86-9A05-9432202D4252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67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BD52-B14F-422F-A60C-B3F318213D85}" type="datetime1">
              <a:rPr lang="zh-TW" altLang="en-US" smtClean="0"/>
              <a:t>2023/11/12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23F6-C325-4C6B-9130-577E982FB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37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aturncloud.io/blog/what-is-the-ipynb-jupyter-notebook-file-extension-and-how-to-open-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0ebXTxUTz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techbridge.cc/2017/07/28/data-science-101-numpy-tutoria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ofanpy.com/tutorials/python-basic/basic/install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rtw.com/%E4%BC%BA%E6%9C%8D%E5%99%A8/378150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ftp/python/3.8.4/python-3.8.4rc1-amd64.exe" TargetMode="External"/><Relationship Id="rId2" Type="http://schemas.openxmlformats.org/officeDocument/2006/relationships/hyperlink" Target="https://www.python.org/ftp/python/3.8.4/python-3.8.4rc1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1</a:t>
            </a:fld>
            <a:endParaRPr lang="zh-TW" altLang="en-US" sz="20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4D07376-E9B9-48E9-B9CC-AA11148F9493}"/>
              </a:ext>
            </a:extLst>
          </p:cNvPr>
          <p:cNvSpPr txBox="1">
            <a:spLocks/>
          </p:cNvSpPr>
          <p:nvPr/>
        </p:nvSpPr>
        <p:spPr>
          <a:xfrm>
            <a:off x="687280" y="1177999"/>
            <a:ext cx="10515600" cy="4707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zh-TW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教材 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</a:p>
          <a:p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盧德晏 著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丁建均老師 修訂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供信號與影像處理領域的同學們學習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6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2.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執行介面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7DBD-6B53-40D9-87E3-027B2060F7A9}" type="slidenum">
              <a:rPr lang="zh-TW" altLang="en-US" sz="2000" smtClean="0"/>
              <a:t>10</a:t>
            </a:fld>
            <a:endParaRPr lang="zh-TW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66963FD-8E67-4727-94D1-D4CC7AC1ACA7}"/>
              </a:ext>
            </a:extLst>
          </p:cNvPr>
          <p:cNvSpPr/>
          <p:nvPr/>
        </p:nvSpPr>
        <p:spPr>
          <a:xfrm>
            <a:off x="786103" y="1088754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Pyzo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DEF78A-24EE-4561-96FE-B84820BAF893}"/>
              </a:ext>
            </a:extLst>
          </p:cNvPr>
          <p:cNvSpPr/>
          <p:nvPr/>
        </p:nvSpPr>
        <p:spPr>
          <a:xfrm>
            <a:off x="928793" y="1584121"/>
            <a:ext cx="2204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https://pyzo.org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23826F2-0DCA-4774-B742-58CEE6DD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58" y="1107871"/>
            <a:ext cx="828675" cy="9525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FD8EDAC-CFD7-455A-AA49-8AD4C157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64" y="3582750"/>
            <a:ext cx="11459933" cy="172567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77C19CA-57C9-40C3-B1C1-1FD92902E913}"/>
              </a:ext>
            </a:extLst>
          </p:cNvPr>
          <p:cNvSpPr txBox="1"/>
          <p:nvPr/>
        </p:nvSpPr>
        <p:spPr>
          <a:xfrm>
            <a:off x="2031178" y="2360856"/>
            <a:ext cx="260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*.</a:t>
            </a:r>
            <a:r>
              <a:rPr lang="en-US" altLang="zh-TW" sz="2000" dirty="0" err="1">
                <a:solidFill>
                  <a:srgbClr val="FF0000"/>
                </a:solidFill>
              </a:rPr>
              <a:t>py</a:t>
            </a:r>
            <a:r>
              <a:rPr lang="en-US" altLang="zh-TW" sz="2000" dirty="0">
                <a:solidFill>
                  <a:srgbClr val="FF0000"/>
                </a:solidFill>
              </a:rPr>
              <a:t> file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D14A7D-365B-49F9-A64E-8DBA25621995}"/>
              </a:ext>
            </a:extLst>
          </p:cNvPr>
          <p:cNvSpPr txBox="1"/>
          <p:nvPr/>
        </p:nvSpPr>
        <p:spPr>
          <a:xfrm>
            <a:off x="8675786" y="2399751"/>
            <a:ext cx="18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shell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83D0253-9A32-450D-94EB-3CFE4AC02CCD}"/>
              </a:ext>
            </a:extLst>
          </p:cNvPr>
          <p:cNvCxnSpPr>
            <a:cxnSpLocks/>
          </p:cNvCxnSpPr>
          <p:nvPr/>
        </p:nvCxnSpPr>
        <p:spPr>
          <a:xfrm>
            <a:off x="7387119" y="3413750"/>
            <a:ext cx="596221" cy="731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6577C23-9BBC-49C8-9D6F-E60C680C3D44}"/>
              </a:ext>
            </a:extLst>
          </p:cNvPr>
          <p:cNvSpPr txBox="1"/>
          <p:nvPr/>
        </p:nvSpPr>
        <p:spPr>
          <a:xfrm>
            <a:off x="6683658" y="2767419"/>
            <a:ext cx="105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clear the screen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D4BBE1F-9E59-4F47-8836-9BDC14764C92}"/>
              </a:ext>
            </a:extLst>
          </p:cNvPr>
          <p:cNvCxnSpPr>
            <a:cxnSpLocks/>
          </p:cNvCxnSpPr>
          <p:nvPr/>
        </p:nvCxnSpPr>
        <p:spPr>
          <a:xfrm>
            <a:off x="8281450" y="3413750"/>
            <a:ext cx="0" cy="762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41B127E-A041-42A7-B8CE-F6F4E8F0EA83}"/>
              </a:ext>
            </a:extLst>
          </p:cNvPr>
          <p:cNvSpPr txBox="1"/>
          <p:nvPr/>
        </p:nvSpPr>
        <p:spPr>
          <a:xfrm>
            <a:off x="7685229" y="2750048"/>
            <a:ext cx="137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interrupt the code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8ADC114-E3C8-41E1-A54A-64A0C626D7E6}"/>
              </a:ext>
            </a:extLst>
          </p:cNvPr>
          <p:cNvCxnSpPr>
            <a:cxnSpLocks/>
          </p:cNvCxnSpPr>
          <p:nvPr/>
        </p:nvCxnSpPr>
        <p:spPr>
          <a:xfrm flipH="1">
            <a:off x="729835" y="3318553"/>
            <a:ext cx="56268" cy="330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98D109B-7E81-4875-BAD2-2D02E93DFB4C}"/>
              </a:ext>
            </a:extLst>
          </p:cNvPr>
          <p:cNvSpPr txBox="1"/>
          <p:nvPr/>
        </p:nvSpPr>
        <p:spPr>
          <a:xfrm>
            <a:off x="125600" y="2750048"/>
            <a:ext cx="160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open, save, and load files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4BD5B1EA-D6BD-4940-BDA2-57153AD80A0C}"/>
              </a:ext>
            </a:extLst>
          </p:cNvPr>
          <p:cNvCxnSpPr>
            <a:cxnSpLocks/>
          </p:cNvCxnSpPr>
          <p:nvPr/>
        </p:nvCxnSpPr>
        <p:spPr>
          <a:xfrm flipH="1">
            <a:off x="3326882" y="3300040"/>
            <a:ext cx="56268" cy="330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255A6A0-46CC-41EB-9DCD-44E334F5BCDC}"/>
              </a:ext>
            </a:extLst>
          </p:cNvPr>
          <p:cNvSpPr txBox="1"/>
          <p:nvPr/>
        </p:nvSpPr>
        <p:spPr>
          <a:xfrm>
            <a:off x="2614622" y="2912933"/>
            <a:ext cx="160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run the code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720FBCB-2F8B-4D4B-A764-699219E9EDFA}"/>
              </a:ext>
            </a:extLst>
          </p:cNvPr>
          <p:cNvCxnSpPr>
            <a:cxnSpLocks/>
          </p:cNvCxnSpPr>
          <p:nvPr/>
        </p:nvCxnSpPr>
        <p:spPr>
          <a:xfrm flipH="1">
            <a:off x="8610601" y="3412559"/>
            <a:ext cx="973479" cy="733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0798333-34B6-4366-BDD9-35F41591A464}"/>
              </a:ext>
            </a:extLst>
          </p:cNvPr>
          <p:cNvSpPr txBox="1"/>
          <p:nvPr/>
        </p:nvSpPr>
        <p:spPr>
          <a:xfrm>
            <a:off x="9039069" y="2816041"/>
            <a:ext cx="22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terminate and restart the interpreter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1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7DBD-6B53-40D9-87E3-027B2060F7A9}" type="slidenum">
              <a:rPr lang="zh-TW" altLang="en-US" sz="2000" smtClean="0"/>
              <a:t>11</a:t>
            </a:fld>
            <a:endParaRPr lang="zh-TW" altLang="en-US" sz="2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2D3796D-A4F7-4F98-8B4A-1815E162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7" y="1385233"/>
            <a:ext cx="10150868" cy="477938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E3438F1-F59F-4296-BED5-5036A331B84A}"/>
              </a:ext>
            </a:extLst>
          </p:cNvPr>
          <p:cNvSpPr txBox="1"/>
          <p:nvPr/>
        </p:nvSpPr>
        <p:spPr>
          <a:xfrm>
            <a:off x="2365993" y="907776"/>
            <a:ext cx="260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*.</a:t>
            </a:r>
            <a:r>
              <a:rPr lang="en-US" altLang="zh-TW" sz="2000" dirty="0" err="1">
                <a:solidFill>
                  <a:srgbClr val="FF0000"/>
                </a:solidFill>
              </a:rPr>
              <a:t>py</a:t>
            </a:r>
            <a:r>
              <a:rPr lang="en-US" altLang="zh-TW" sz="2000" dirty="0">
                <a:solidFill>
                  <a:srgbClr val="FF0000"/>
                </a:solidFill>
              </a:rPr>
              <a:t> file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E86330D-E3DE-4A8F-BAA8-2EED9DA80C99}"/>
              </a:ext>
            </a:extLst>
          </p:cNvPr>
          <p:cNvSpPr txBox="1"/>
          <p:nvPr/>
        </p:nvSpPr>
        <p:spPr>
          <a:xfrm>
            <a:off x="7221020" y="989969"/>
            <a:ext cx="3762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shell (command window)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6706FA9-5DCA-4D3C-A47F-B6F001C15EB0}"/>
              </a:ext>
            </a:extLst>
          </p:cNvPr>
          <p:cNvSpPr/>
          <p:nvPr/>
        </p:nvSpPr>
        <p:spPr>
          <a:xfrm>
            <a:off x="613847" y="784867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Pyzo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1647931-2AAD-419D-A019-24D55FFCBF3E}"/>
              </a:ext>
            </a:extLst>
          </p:cNvPr>
          <p:cNvSpPr/>
          <p:nvPr/>
        </p:nvSpPr>
        <p:spPr>
          <a:xfrm>
            <a:off x="5979560" y="4068566"/>
            <a:ext cx="4921321" cy="165762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6742BC3-C614-4742-848E-4D4469821BB9}"/>
              </a:ext>
            </a:extLst>
          </p:cNvPr>
          <p:cNvCxnSpPr/>
          <p:nvPr/>
        </p:nvCxnSpPr>
        <p:spPr>
          <a:xfrm flipV="1">
            <a:off x="7911101" y="5726187"/>
            <a:ext cx="0" cy="438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6595E5C-9988-4B6F-A91B-E4B294FA72A0}"/>
              </a:ext>
            </a:extLst>
          </p:cNvPr>
          <p:cNvSpPr txBox="1"/>
          <p:nvPr/>
        </p:nvSpPr>
        <p:spPr>
          <a:xfrm>
            <a:off x="6606283" y="6079593"/>
            <a:ext cx="260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可直接看各參數數值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6F6DDBD6-C90D-40D5-9CF8-9DBE15A54B5C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2.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執行介面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596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9362" y="1239715"/>
            <a:ext cx="8754438" cy="5521570"/>
          </a:xfrm>
        </p:spPr>
        <p:txBody>
          <a:bodyPr/>
          <a:lstStyle/>
          <a:p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指令對話框</a:t>
            </a:r>
            <a:r>
              <a:rPr lang="en-US" altLang="zh-TW" dirty="0"/>
              <a:t>(Python X.X.X Shell)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435776" y="3340953"/>
            <a:ext cx="312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打入指令並按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Enter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對話框就會顯示結果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83" y="1841744"/>
            <a:ext cx="4803285" cy="4879731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>
            <a:off x="5947552" y="3635375"/>
            <a:ext cx="2400300" cy="202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12</a:t>
            </a:fld>
            <a:endParaRPr lang="zh-TW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36CE79-641E-4D51-AABF-B9F1033E0170}"/>
              </a:ext>
            </a:extLst>
          </p:cNvPr>
          <p:cNvSpPr/>
          <p:nvPr/>
        </p:nvSpPr>
        <p:spPr>
          <a:xfrm>
            <a:off x="766687" y="796820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 IDLE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246FF95-CD4D-4410-BA3F-A615C80FD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87" y="1661519"/>
            <a:ext cx="1038225" cy="1133475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92C4293E-7EC8-4362-84A4-DF50467061CD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2.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執行介面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52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11115"/>
            <a:ext cx="10495085" cy="516584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將程式寫成一個</a:t>
            </a:r>
            <a:r>
              <a:rPr lang="en-US" altLang="zh-TW" dirty="0"/>
              <a:t>Sub-Module</a:t>
            </a:r>
          </a:p>
          <a:p>
            <a:pPr algn="just"/>
            <a:r>
              <a:rPr lang="en-US" altLang="zh-TW" dirty="0">
                <a:ea typeface="PMingLiU" panose="02020500000000000000" pitchFamily="18" charset="-120"/>
              </a:rPr>
              <a:t>Python X.X.X Shell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介面上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File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 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New File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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開始寫一個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Sub-</a:t>
            </a:r>
          </a:p>
          <a:p>
            <a:pPr marL="0" indent="0" algn="just">
              <a:buNone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  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Module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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寫完左上角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File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鈕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按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Save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並命名檔案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Run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 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Run</a:t>
            </a:r>
          </a:p>
          <a:p>
            <a:pPr marL="0" indent="0" algn="just">
              <a:buNone/>
            </a:pP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  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Module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 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在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Python</a:t>
            </a:r>
            <a:r>
              <a:rPr lang="zh-TW" altLang="en-US" dirty="0">
                <a:ea typeface="PMingLiU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ea typeface="PMingLiU" panose="02020500000000000000" pitchFamily="18" charset="-120"/>
                <a:sym typeface="Wingdings" panose="05000000000000000000" pitchFamily="2" charset="2"/>
              </a:rPr>
              <a:t>Shell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對話框上顯示結果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2" y="3145595"/>
            <a:ext cx="5829388" cy="33255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83" y="3653535"/>
            <a:ext cx="6489559" cy="2666120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 flipV="1">
            <a:off x="1283677" y="3435742"/>
            <a:ext cx="2162908" cy="1065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6515100" y="5451231"/>
            <a:ext cx="1652954" cy="52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695022" y="4501662"/>
            <a:ext cx="216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Sub-Module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72276" y="5220398"/>
            <a:ext cx="216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Results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13</a:t>
            </a:fld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46CC48-E607-4575-A22E-00E374000EAF}"/>
              </a:ext>
            </a:extLst>
          </p:cNvPr>
          <p:cNvSpPr/>
          <p:nvPr/>
        </p:nvSpPr>
        <p:spPr>
          <a:xfrm>
            <a:off x="448995" y="646166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 IDLE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46BF938B-E7D2-43A4-9664-321EA669A707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2.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執行介面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39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14</a:t>
            </a:fld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46CC48-E607-4575-A22E-00E374000EAF}"/>
              </a:ext>
            </a:extLst>
          </p:cNvPr>
          <p:cNvSpPr/>
          <p:nvPr/>
        </p:nvSpPr>
        <p:spPr>
          <a:xfrm>
            <a:off x="346404" y="646166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Jupyter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73A4BE2-2A45-4222-B892-161F1BD313ED}"/>
              </a:ext>
            </a:extLst>
          </p:cNvPr>
          <p:cNvSpPr/>
          <p:nvPr/>
        </p:nvSpPr>
        <p:spPr>
          <a:xfrm>
            <a:off x="792181" y="1107831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upyter notebook 參考資料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45D9FE8-FF44-4210-97EB-E8F2266A48F6}"/>
              </a:ext>
            </a:extLst>
          </p:cNvPr>
          <p:cNvSpPr/>
          <p:nvPr/>
        </p:nvSpPr>
        <p:spPr>
          <a:xfrm>
            <a:off x="792181" y="2561304"/>
            <a:ext cx="9670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hlinkClick r:id="rId2"/>
              </a:rPr>
              <a:t>https://saturncloud.io/blog/what-is-the-ipynb-jupyter-notebook-file-extension-and-how-to-open-it/</a:t>
            </a:r>
            <a:r>
              <a:rPr lang="zh-TW" altLang="en-US" sz="2000" dirty="0"/>
              <a:t>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7BF08B-0B09-441A-86B3-E6A899DE61F5}"/>
              </a:ext>
            </a:extLst>
          </p:cNvPr>
          <p:cNvSpPr/>
          <p:nvPr/>
        </p:nvSpPr>
        <p:spPr>
          <a:xfrm>
            <a:off x="792181" y="2016934"/>
            <a:ext cx="9297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What is the ipynb Jupyter Notebook File Extension and How to Open It?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7F210E-43BC-4FAB-8A2C-1DE7E3D64064}"/>
              </a:ext>
            </a:extLst>
          </p:cNvPr>
          <p:cNvSpPr/>
          <p:nvPr/>
        </p:nvSpPr>
        <p:spPr>
          <a:xfrm>
            <a:off x="965756" y="3612440"/>
            <a:ext cx="8414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To run the notebook:</a:t>
            </a:r>
          </a:p>
          <a:p>
            <a:endParaRPr lang="en-US" altLang="zh-TW" sz="2400" dirty="0"/>
          </a:p>
          <a:p>
            <a:r>
              <a:rPr lang="en-US" altLang="zh-TW" sz="2400" dirty="0"/>
              <a:t>(1) </a:t>
            </a:r>
            <a:r>
              <a:rPr lang="zh-TW" altLang="en-US" sz="2400" dirty="0"/>
              <a:t>執行 </a:t>
            </a:r>
            <a:r>
              <a:rPr lang="en-US" altLang="zh-TW" sz="2400" dirty="0" err="1"/>
              <a:t>cmd</a:t>
            </a:r>
            <a:endParaRPr lang="en-US" altLang="zh-TW" sz="2400" dirty="0"/>
          </a:p>
          <a:p>
            <a:r>
              <a:rPr lang="en-US" altLang="zh-TW" sz="2400" dirty="0"/>
              <a:t>(2) </a:t>
            </a:r>
            <a:r>
              <a:rPr lang="zh-TW" altLang="en-US" sz="2400" dirty="0"/>
              <a:t>改變路徑至 </a:t>
            </a:r>
            <a:r>
              <a:rPr lang="en-US" altLang="zh-TW" sz="2400" dirty="0"/>
              <a:t>python </a:t>
            </a:r>
            <a:r>
              <a:rPr lang="zh-TW" altLang="en-US" sz="2400" dirty="0"/>
              <a:t>所在位置</a:t>
            </a:r>
            <a:endParaRPr lang="en-US" altLang="zh-TW" sz="2400" dirty="0"/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執行 jupyter notebook</a:t>
            </a:r>
            <a:endParaRPr lang="en-US" altLang="zh-TW" sz="2400" dirty="0"/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初次使用要先安裝 </a:t>
            </a:r>
            <a:r>
              <a:rPr lang="en-US" altLang="zh-TW" sz="2400" dirty="0"/>
              <a:t>pip install notebook)</a:t>
            </a:r>
            <a:endParaRPr lang="zh-TW" altLang="en-US" sz="24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7720EC0-76FF-4650-B7E5-44951479C373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2.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執行介面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15</a:t>
            </a:fld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46CC48-E607-4575-A22E-00E374000EAF}"/>
              </a:ext>
            </a:extLst>
          </p:cNvPr>
          <p:cNvSpPr/>
          <p:nvPr/>
        </p:nvSpPr>
        <p:spPr>
          <a:xfrm>
            <a:off x="346404" y="646166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Jupyter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7F210E-43BC-4FAB-8A2C-1DE7E3D64064}"/>
              </a:ext>
            </a:extLst>
          </p:cNvPr>
          <p:cNvSpPr/>
          <p:nvPr/>
        </p:nvSpPr>
        <p:spPr>
          <a:xfrm>
            <a:off x="780821" y="1510865"/>
            <a:ext cx="9606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To run the </a:t>
            </a:r>
            <a:r>
              <a:rPr lang="en-US" altLang="zh-TW" sz="2400" dirty="0" err="1"/>
              <a:t>jupyterlab</a:t>
            </a:r>
            <a:r>
              <a:rPr lang="zh-TW" altLang="en-US" sz="2400" dirty="0"/>
              <a:t>:</a:t>
            </a:r>
          </a:p>
          <a:p>
            <a:endParaRPr lang="en-US" altLang="zh-TW" sz="2400" dirty="0"/>
          </a:p>
          <a:p>
            <a:r>
              <a:rPr lang="en-US" altLang="zh-TW" sz="2400" dirty="0"/>
              <a:t>(1) </a:t>
            </a:r>
            <a:r>
              <a:rPr lang="zh-TW" altLang="en-US" sz="2400" dirty="0"/>
              <a:t>執行 </a:t>
            </a:r>
            <a:r>
              <a:rPr lang="en-US" altLang="zh-TW" sz="2400" dirty="0" err="1"/>
              <a:t>cmd</a:t>
            </a:r>
            <a:endParaRPr lang="en-US" altLang="zh-TW" sz="2400" dirty="0"/>
          </a:p>
          <a:p>
            <a:r>
              <a:rPr lang="en-US" altLang="zh-TW" sz="2400" dirty="0"/>
              <a:t>(2) </a:t>
            </a:r>
            <a:r>
              <a:rPr lang="zh-TW" altLang="en-US" sz="2400" dirty="0"/>
              <a:t>改變路徑至 </a:t>
            </a:r>
            <a:r>
              <a:rPr lang="en-US" altLang="zh-TW" sz="2400" dirty="0"/>
              <a:t>python </a:t>
            </a:r>
            <a:r>
              <a:rPr lang="zh-TW" altLang="en-US" sz="2400" dirty="0"/>
              <a:t>所在位置</a:t>
            </a:r>
            <a:endParaRPr lang="en-US" altLang="zh-TW" sz="2400" dirty="0"/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執行 </a:t>
            </a:r>
            <a:r>
              <a:rPr lang="en-US" altLang="zh-TW" sz="2400" dirty="0" err="1"/>
              <a:t>JupyterLab</a:t>
            </a:r>
            <a:endParaRPr lang="en-US" altLang="zh-TW" sz="2400" dirty="0"/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初次使用要先安裝 </a:t>
            </a:r>
            <a:r>
              <a:rPr lang="en-US" altLang="zh-TW" sz="2400" dirty="0"/>
              <a:t>pip install </a:t>
            </a:r>
            <a:r>
              <a:rPr lang="en-US" altLang="zh-TW" sz="2400" dirty="0" err="1"/>
              <a:t>jupyterlab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EB5343-AE04-4963-9BF9-2B1040397A4B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2.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執行介面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961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CD2F07-3660-4042-83A2-EB31E3E3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16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58D47F7-18FC-454A-BA05-336216A80FFC}"/>
              </a:ext>
            </a:extLst>
          </p:cNvPr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模組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670A009-E392-4FD7-AB7F-4BC37D061B08}"/>
              </a:ext>
            </a:extLst>
          </p:cNvPr>
          <p:cNvGrpSpPr/>
          <p:nvPr/>
        </p:nvGrpSpPr>
        <p:grpSpPr>
          <a:xfrm>
            <a:off x="4390459" y="4607739"/>
            <a:ext cx="2208660" cy="880844"/>
            <a:chOff x="4269996" y="4035105"/>
            <a:chExt cx="2208660" cy="88084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F24B444-411E-4AAA-8BFD-06784446B063}"/>
                </a:ext>
              </a:extLst>
            </p:cNvPr>
            <p:cNvSpPr txBox="1"/>
            <p:nvPr/>
          </p:nvSpPr>
          <p:spPr>
            <a:xfrm>
              <a:off x="4356665" y="4134330"/>
              <a:ext cx="2121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Python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程式語言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已含有基本語法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4D46068-0D63-4B53-AF1B-81BE4826B98E}"/>
                </a:ext>
              </a:extLst>
            </p:cNvPr>
            <p:cNvSpPr/>
            <p:nvPr/>
          </p:nvSpPr>
          <p:spPr>
            <a:xfrm>
              <a:off x="4269996" y="4035105"/>
              <a:ext cx="2063692" cy="8808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CFF8184-52CE-4FC4-A80B-3BD77825EE98}"/>
              </a:ext>
            </a:extLst>
          </p:cNvPr>
          <p:cNvGrpSpPr/>
          <p:nvPr/>
        </p:nvGrpSpPr>
        <p:grpSpPr>
          <a:xfrm>
            <a:off x="2696641" y="2389176"/>
            <a:ext cx="5843462" cy="528901"/>
            <a:chOff x="2696641" y="2389176"/>
            <a:chExt cx="5843462" cy="52890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1BAB414-E69A-44E8-8351-70690BBE9543}"/>
                </a:ext>
              </a:extLst>
            </p:cNvPr>
            <p:cNvSpPr txBox="1"/>
            <p:nvPr/>
          </p:nvSpPr>
          <p:spPr>
            <a:xfrm>
              <a:off x="2725546" y="2458903"/>
              <a:ext cx="864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/>
                <a:t>Numpy</a:t>
              </a:r>
              <a:endParaRPr lang="zh-TW" altLang="en-US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6F1E494-3C8F-4CA8-8642-88AE5041B4B9}"/>
                </a:ext>
              </a:extLst>
            </p:cNvPr>
            <p:cNvSpPr txBox="1"/>
            <p:nvPr/>
          </p:nvSpPr>
          <p:spPr>
            <a:xfrm>
              <a:off x="5727313" y="2479018"/>
              <a:ext cx="1155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matplotlib</a:t>
              </a:r>
              <a:endParaRPr lang="zh-TW" altLang="en-US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E437D21-A9FB-47D0-A1EE-E1C05B743451}"/>
                </a:ext>
              </a:extLst>
            </p:cNvPr>
            <p:cNvSpPr txBox="1"/>
            <p:nvPr/>
          </p:nvSpPr>
          <p:spPr>
            <a:xfrm>
              <a:off x="7632610" y="2458903"/>
              <a:ext cx="85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Pandas</a:t>
              </a:r>
              <a:endParaRPr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664A242-1C90-4D4B-B5DC-20C2FC83AB18}"/>
                </a:ext>
              </a:extLst>
            </p:cNvPr>
            <p:cNvSpPr txBox="1"/>
            <p:nvPr/>
          </p:nvSpPr>
          <p:spPr>
            <a:xfrm>
              <a:off x="4356665" y="2458903"/>
              <a:ext cx="672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/>
                <a:t>keras</a:t>
              </a:r>
              <a:endParaRPr lang="zh-TW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462EA89-1429-4E3D-8ACF-F0E86B376A3C}"/>
                </a:ext>
              </a:extLst>
            </p:cNvPr>
            <p:cNvSpPr/>
            <p:nvPr/>
          </p:nvSpPr>
          <p:spPr>
            <a:xfrm>
              <a:off x="4211977" y="2389176"/>
              <a:ext cx="961995" cy="5087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658682C-819C-4F89-A0D6-E9C599194F2E}"/>
                </a:ext>
              </a:extLst>
            </p:cNvPr>
            <p:cNvSpPr/>
            <p:nvPr/>
          </p:nvSpPr>
          <p:spPr>
            <a:xfrm>
              <a:off x="2696641" y="2396877"/>
              <a:ext cx="961995" cy="5087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C2E243-F1B1-4E64-B71D-6EEB71618F89}"/>
                </a:ext>
              </a:extLst>
            </p:cNvPr>
            <p:cNvSpPr/>
            <p:nvPr/>
          </p:nvSpPr>
          <p:spPr>
            <a:xfrm>
              <a:off x="5711126" y="2409291"/>
              <a:ext cx="1138795" cy="5087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2967885-88C8-4821-883C-E92831C056ED}"/>
                </a:ext>
              </a:extLst>
            </p:cNvPr>
            <p:cNvSpPr/>
            <p:nvPr/>
          </p:nvSpPr>
          <p:spPr>
            <a:xfrm>
              <a:off x="7578108" y="2392624"/>
              <a:ext cx="961995" cy="5087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6A163450-6268-4E2A-BD9A-7AE1180CB9E3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177639" y="2905663"/>
            <a:ext cx="1199379" cy="170207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FD1A960-2B34-46F1-BF0C-2F519A11F4FB}"/>
              </a:ext>
            </a:extLst>
          </p:cNvPr>
          <p:cNvCxnSpPr>
            <a:cxnSpLocks/>
          </p:cNvCxnSpPr>
          <p:nvPr/>
        </p:nvCxnSpPr>
        <p:spPr>
          <a:xfrm>
            <a:off x="4640616" y="2897962"/>
            <a:ext cx="217400" cy="17097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CE2A263F-F0B0-4FAD-9C2D-EB2890AD220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422305" y="2918077"/>
            <a:ext cx="768382" cy="16896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5D69C929-A8E5-40AF-81C1-801F151E99A5}"/>
              </a:ext>
            </a:extLst>
          </p:cNvPr>
          <p:cNvCxnSpPr>
            <a:cxnSpLocks/>
          </p:cNvCxnSpPr>
          <p:nvPr/>
        </p:nvCxnSpPr>
        <p:spPr>
          <a:xfrm flipH="1">
            <a:off x="6385874" y="2905663"/>
            <a:ext cx="1637060" cy="170207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F2D1AC5F-2F1A-4610-AEDA-1A2782BD5C4F}"/>
              </a:ext>
            </a:extLst>
          </p:cNvPr>
          <p:cNvSpPr/>
          <p:nvPr/>
        </p:nvSpPr>
        <p:spPr>
          <a:xfrm>
            <a:off x="2155971" y="1761688"/>
            <a:ext cx="6677636" cy="16673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A2DFEF0-7BD2-4322-B3E4-6503E3E686C6}"/>
              </a:ext>
            </a:extLst>
          </p:cNvPr>
          <p:cNvSpPr txBox="1"/>
          <p:nvPr/>
        </p:nvSpPr>
        <p:spPr>
          <a:xfrm>
            <a:off x="9144000" y="1422247"/>
            <a:ext cx="137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5372394-A00B-4D63-BD62-FE595CD41D9B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8833608" y="1714635"/>
            <a:ext cx="310392" cy="2232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CA4E55F-DBEF-431C-805E-822987AC88C3}"/>
              </a:ext>
            </a:extLst>
          </p:cNvPr>
          <p:cNvSpPr txBox="1"/>
          <p:nvPr/>
        </p:nvSpPr>
        <p:spPr>
          <a:xfrm>
            <a:off x="3152191" y="3615292"/>
            <a:ext cx="529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Anaconda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或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Pip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9742168-4E4C-4CAC-AC6B-BC1F04317E2C}"/>
              </a:ext>
            </a:extLst>
          </p:cNvPr>
          <p:cNvSpPr txBox="1"/>
          <p:nvPr/>
        </p:nvSpPr>
        <p:spPr>
          <a:xfrm>
            <a:off x="836103" y="875936"/>
            <a:ext cx="37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模組安裝示意圖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91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835CE9-BD72-4893-BA31-1225D73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762" y="956345"/>
            <a:ext cx="9706761" cy="5262563"/>
          </a:xfrm>
        </p:spPr>
        <p:txBody>
          <a:bodyPr/>
          <a:lstStyle/>
          <a:p>
            <a:pPr algn="just"/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安裝完成後，可以使用一些程式語言的基本功能，像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是</a:t>
            </a:r>
            <a:r>
              <a:rPr lang="en-US" altLang="zh-TW" dirty="0">
                <a:ea typeface="標楷體" panose="03000509000000000000" pitchFamily="65" charset="-120"/>
              </a:rPr>
              <a:t>print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for loop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等，但是像是常見的畫資料圖、機器學習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一些基本運算可以仿</a:t>
            </a:r>
            <a:r>
              <a:rPr lang="en-US" altLang="zh-TW" dirty="0" err="1"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這樣的套件形成模組，就必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須從以下方法去安裝專用的模組包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 algn="just">
              <a:buNone/>
            </a:pP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 algn="just">
              <a:buNone/>
            </a:pPr>
            <a:r>
              <a:rPr lang="zh-TW" altLang="en-US" dirty="0">
                <a:ea typeface="PMingLiU" panose="02020500000000000000" pitchFamily="18" charset="-120"/>
              </a:rPr>
              <a:t>    </a:t>
            </a:r>
            <a:r>
              <a:rPr lang="en-US" altLang="zh-TW" dirty="0">
                <a:ea typeface="PMingLiU" panose="02020500000000000000" pitchFamily="18" charset="-120"/>
              </a:rPr>
              <a:t>&lt;Method.1&gt; : Anaconda</a:t>
            </a:r>
          </a:p>
          <a:p>
            <a:pPr marL="0" indent="0" algn="just">
              <a:buNone/>
            </a:pPr>
            <a:r>
              <a:rPr lang="en-US" altLang="zh-TW" dirty="0">
                <a:ea typeface="PMingLiU" panose="02020500000000000000" pitchFamily="18" charset="-120"/>
              </a:rPr>
              <a:t>    &lt;Method.2&gt; : Pip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4543B97-5E71-4854-A3C2-C80AC3E7D7D7}"/>
              </a:ext>
            </a:extLst>
          </p:cNvPr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3. Python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模組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17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8706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8881FB-FC69-427C-8275-790330C8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1115736"/>
            <a:ext cx="11241247" cy="5061227"/>
          </a:xfrm>
        </p:spPr>
        <p:txBody>
          <a:bodyPr/>
          <a:lstStyle/>
          <a:p>
            <a:r>
              <a:rPr lang="en-US" altLang="zh-TW" dirty="0"/>
              <a:t>&lt;Method.1&gt;: Anaconda</a:t>
            </a:r>
          </a:p>
          <a:p>
            <a:pPr marL="0" indent="0" algn="just">
              <a:buNone/>
            </a:pPr>
            <a:r>
              <a:rPr lang="en-US" altLang="zh-TW" dirty="0">
                <a:ea typeface="標楷體" panose="03000509000000000000" pitchFamily="65" charset="-120"/>
              </a:rPr>
              <a:t>Anaconda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可以算是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的常用模組集合包，除了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本身，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還包含了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常用的編輯器、資料分析、機器學習、視覺化的套件。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因此</a:t>
            </a:r>
            <a:r>
              <a:rPr lang="en-US" altLang="zh-TW" dirty="0">
                <a:ea typeface="標楷體" panose="03000509000000000000" pitchFamily="65" charset="-120"/>
              </a:rPr>
              <a:t>Anaconda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可以算是基本運算懶人包，但有些模組功能</a:t>
            </a:r>
            <a:r>
              <a:rPr lang="en-US" altLang="zh-TW" dirty="0">
                <a:ea typeface="標楷體" panose="03000509000000000000" pitchFamily="65" charset="-120"/>
              </a:rPr>
              <a:t>Anaconda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能還是沒有的，因此必須透過其他路徑去安裝</a:t>
            </a:r>
            <a:r>
              <a:rPr lang="en-US" altLang="zh-TW" dirty="0">
                <a:ea typeface="標楷體" panose="03000509000000000000" pitchFamily="65" charset="-120"/>
              </a:rPr>
              <a:t>Anaconda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所沒有的模組包。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Anaconda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所常見的基本功能模組包：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&lt;Note&gt;: Anaconda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安裝教學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hlinkClick r:id="rId2"/>
              </a:rPr>
              <a:t>https://www.youtube.com/watch?v=30ebXTxUTz0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70A1576-8E1C-4A46-84E4-A4669872E107}"/>
              </a:ext>
            </a:extLst>
          </p:cNvPr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3-1 Python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模組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Anaconda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18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7651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51A945-0385-4995-A8FB-2275648DE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4"/>
            <a:ext cx="10515600" cy="5690911"/>
          </a:xfrm>
        </p:spPr>
        <p:txBody>
          <a:bodyPr/>
          <a:lstStyle/>
          <a:p>
            <a:r>
              <a:rPr lang="en-US" altLang="zh-TW" dirty="0"/>
              <a:t>&lt;Method.2&gt;: pip</a:t>
            </a: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p</a:t>
            </a:r>
            <a:r>
              <a:rPr lang="en-US" altLang="zh-TW" dirty="0">
                <a:ea typeface="標楷體" panose="03000509000000000000" pitchFamily="65" charset="-120"/>
              </a:rPr>
              <a:t>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是一個以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程式語言寫成的模組軟體包管理系統，他可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以安裝和管理模組軟體包，其最方便的優點就是使用命令列介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ea typeface="標楷體" panose="03000509000000000000" pitchFamily="65" charset="-120"/>
              </a:rPr>
              <a:t>cmd</a:t>
            </a:r>
            <a:r>
              <a:rPr lang="en-US" altLang="zh-TW" dirty="0"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來安裝模組軟體包，以下為其安裝模組軟體包的過程：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在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cmd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介面裡打入以下指令可安裝某個軟體包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/>
              <a:t>        </a:t>
            </a:r>
            <a:r>
              <a:rPr lang="en-US" altLang="zh-TW" dirty="0"/>
              <a:t>pip install some-package-name</a:t>
            </a: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在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cmd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介面裡打入以下指令可卸載某個軟體包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dirty="0"/>
              <a:t>        </a:t>
            </a:r>
            <a:r>
              <a:rPr lang="en-US" altLang="zh-TW" dirty="0"/>
              <a:t>pip uninstall some-package-name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4802B0B-B1EF-4B98-B036-CEB78ED60456}"/>
              </a:ext>
            </a:extLst>
          </p:cNvPr>
          <p:cNvSpPr txBox="1">
            <a:spLocks/>
          </p:cNvSpPr>
          <p:nvPr/>
        </p:nvSpPr>
        <p:spPr>
          <a:xfrm>
            <a:off x="1524000" y="127299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3-2 Python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模組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Pip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19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108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</a:t>
            </a:fld>
            <a:endParaRPr lang="zh-TW" altLang="en-US" sz="20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6400026-34C6-4FE8-9107-7405BF596E7D}"/>
              </a:ext>
            </a:extLst>
          </p:cNvPr>
          <p:cNvSpPr txBox="1"/>
          <p:nvPr/>
        </p:nvSpPr>
        <p:spPr>
          <a:xfrm>
            <a:off x="843379" y="816745"/>
            <a:ext cx="89753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安裝步驟                               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page 3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執行介面                               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page 9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模組安裝                               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page 17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基本運算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page 23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變數與數列                                     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33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  Python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的比較              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page 42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常見的語法                            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page 53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6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40777"/>
            <a:ext cx="10515600" cy="523618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搜尋對應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版本</a:t>
            </a:r>
            <a:r>
              <a:rPr lang="en-US" altLang="zh-TW" dirty="0">
                <a:ea typeface="標楷體" panose="03000509000000000000" pitchFamily="65" charset="-120"/>
              </a:rPr>
              <a:t>(3.X)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ea typeface="標楷體" panose="03000509000000000000" pitchFamily="65" charset="-120"/>
              </a:rPr>
              <a:t>pip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路徑，將路徑複製下來打入命令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提示字元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ea typeface="標楷體" panose="03000509000000000000" pitchFamily="65" charset="-120"/>
              </a:rPr>
              <a:t>cmd</a:t>
            </a:r>
            <a:r>
              <a:rPr lang="en-US" altLang="zh-TW" dirty="0"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框內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4802B0B-B1EF-4B98-B036-CEB78ED60456}"/>
              </a:ext>
            </a:extLst>
          </p:cNvPr>
          <p:cNvSpPr txBox="1">
            <a:spLocks/>
          </p:cNvSpPr>
          <p:nvPr/>
        </p:nvSpPr>
        <p:spPr>
          <a:xfrm>
            <a:off x="1524000" y="127299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3-2 Python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模組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Pip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7" y="1936653"/>
            <a:ext cx="8928833" cy="4803018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>
            <a:off x="9038492" y="3059723"/>
            <a:ext cx="2022231" cy="6770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0758124" y="2509368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Pip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路徑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20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911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49569"/>
            <a:ext cx="10515600" cy="5227394"/>
          </a:xfrm>
        </p:spPr>
        <p:txBody>
          <a:bodyPr/>
          <a:lstStyle/>
          <a:p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進入到</a:t>
            </a:r>
            <a:r>
              <a:rPr lang="en-US" altLang="zh-TW" dirty="0">
                <a:solidFill>
                  <a:srgbClr val="3333FF"/>
                </a:solidFill>
              </a:rPr>
              <a:t>Pip</a:t>
            </a: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所在的路徑檔後</a:t>
            </a:r>
            <a:r>
              <a:rPr lang="zh-TW" altLang="en-US" dirty="0">
                <a:solidFill>
                  <a:srgbClr val="3333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下一步在命令提示字元</a:t>
            </a:r>
            <a:r>
              <a:rPr lang="en-US" altLang="zh-TW" dirty="0">
                <a:solidFill>
                  <a:srgbClr val="3333FF"/>
                </a:solidFill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solidFill>
                  <a:srgbClr val="3333FF"/>
                </a:solidFill>
                <a:ea typeface="標楷體" panose="03000509000000000000" pitchFamily="65" charset="-120"/>
              </a:rPr>
              <a:t>cmd</a:t>
            </a:r>
            <a:r>
              <a:rPr lang="en-US" altLang="zh-TW" dirty="0">
                <a:solidFill>
                  <a:srgbClr val="3333FF"/>
                </a:solidFill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3333FF"/>
                </a:solidFill>
                <a:ea typeface="標楷體" panose="03000509000000000000" pitchFamily="65" charset="-120"/>
              </a:rPr>
              <a:t>內打入</a:t>
            </a:r>
            <a:endParaRPr lang="en-US" altLang="zh-TW" dirty="0">
              <a:solidFill>
                <a:srgbClr val="3333FF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3333FF"/>
                </a:solidFill>
                <a:ea typeface="標楷體" panose="03000509000000000000" pitchFamily="65" charset="-120"/>
              </a:rPr>
              <a:t>   安裝模組包指令</a:t>
            </a:r>
            <a:r>
              <a:rPr lang="en-US" altLang="zh-TW" dirty="0">
                <a:solidFill>
                  <a:srgbClr val="3333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3333FF"/>
                </a:solidFill>
                <a:ea typeface="標楷體" panose="03000509000000000000" pitchFamily="65" charset="-120"/>
              </a:rPr>
              <a:t>比如</a:t>
            </a:r>
            <a:r>
              <a:rPr lang="en-US" altLang="zh-TW" dirty="0" err="1">
                <a:solidFill>
                  <a:srgbClr val="3333FF"/>
                </a:solidFill>
                <a:ea typeface="標楷體" panose="03000509000000000000" pitchFamily="65" charset="-120"/>
              </a:rPr>
              <a:t>numpy</a:t>
            </a:r>
            <a:r>
              <a:rPr lang="en-US" altLang="zh-TW" dirty="0">
                <a:solidFill>
                  <a:srgbClr val="3333FF"/>
                </a:solidFill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則之後可使用</a:t>
            </a:r>
            <a:r>
              <a:rPr lang="en-US" altLang="zh-TW" dirty="0" err="1"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模組包的功能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4802B0B-B1EF-4B98-B036-CEB78ED60456}"/>
              </a:ext>
            </a:extLst>
          </p:cNvPr>
          <p:cNvSpPr txBox="1">
            <a:spLocks/>
          </p:cNvSpPr>
          <p:nvPr/>
        </p:nvSpPr>
        <p:spPr>
          <a:xfrm>
            <a:off x="1524000" y="232255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3-2 Python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模組安裝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--Pip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35" y="1954186"/>
            <a:ext cx="7020950" cy="4692797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7148147" y="2760785"/>
            <a:ext cx="2233245" cy="87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7148147" y="3006358"/>
            <a:ext cx="2171699" cy="6512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9476648" y="2456614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Pip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路徑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319846" y="3405400"/>
            <a:ext cx="18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400" dirty="0" err="1">
                <a:solidFill>
                  <a:srgbClr val="FF0000"/>
                </a:solidFill>
              </a:rPr>
              <a:t>numpy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模組包</a:t>
            </a:r>
          </a:p>
        </p:txBody>
      </p:sp>
      <p:sp>
        <p:nvSpPr>
          <p:cNvPr id="13" name="矩形 12"/>
          <p:cNvSpPr/>
          <p:nvPr/>
        </p:nvSpPr>
        <p:spPr>
          <a:xfrm>
            <a:off x="1454835" y="2918280"/>
            <a:ext cx="5693312" cy="20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454835" y="2640939"/>
            <a:ext cx="5693312" cy="20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21</a:t>
            </a:fld>
            <a:endParaRPr lang="zh-TW" altLang="en-US" sz="2000" dirty="0"/>
          </a:p>
        </p:txBody>
      </p:sp>
      <p:grpSp>
        <p:nvGrpSpPr>
          <p:cNvPr id="9" name="群組 8"/>
          <p:cNvGrpSpPr/>
          <p:nvPr/>
        </p:nvGrpSpPr>
        <p:grpSpPr>
          <a:xfrm>
            <a:off x="8894156" y="4778391"/>
            <a:ext cx="2623766" cy="833988"/>
            <a:chOff x="8894156" y="4778391"/>
            <a:chExt cx="2623766" cy="833988"/>
          </a:xfrm>
        </p:grpSpPr>
        <p:sp>
          <p:nvSpPr>
            <p:cNvPr id="2" name="文字方塊 1"/>
            <p:cNvSpPr txBox="1"/>
            <p:nvPr/>
          </p:nvSpPr>
          <p:spPr>
            <a:xfrm>
              <a:off x="8976217" y="4872220"/>
              <a:ext cx="2541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因此大部分模組包都可以藉由此指令來安裝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894156" y="4778391"/>
              <a:ext cx="2541705" cy="8339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8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7B492-3111-43A0-BC54-51BC2325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3" y="1329823"/>
            <a:ext cx="10695965" cy="33024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TW" sz="2000" dirty="0" err="1">
                <a:solidFill>
                  <a:srgbClr val="FF0000"/>
                </a:solidFill>
                <a:ea typeface="標楷體" panose="03000509000000000000" pitchFamily="65" charset="-120"/>
              </a:rPr>
              <a:t>numPy</a:t>
            </a:r>
            <a:r>
              <a:rPr lang="zh-TW" altLang="en-US" sz="2000" dirty="0">
                <a:ea typeface="標楷體" panose="03000509000000000000" pitchFamily="65" charset="-120"/>
              </a:rPr>
              <a:t> ：</a:t>
            </a:r>
            <a:r>
              <a:rPr lang="en-US" altLang="zh-TW" sz="20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ea typeface="標楷體" panose="03000509000000000000" pitchFamily="65" charset="-120"/>
              </a:rPr>
              <a:t>Numerical Python,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為一強大的 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函式庫，主要用於資料處理上，是 </a:t>
            </a:r>
            <a:r>
              <a:rPr lang="en-US" altLang="zh-TW" sz="2000" dirty="0">
                <a:ea typeface="標楷體" panose="03000509000000000000" pitchFamily="65" charset="-120"/>
              </a:rPr>
              <a:t>Python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做矩陣及多維陣列時很重要的套件。因為底層是以 </a:t>
            </a:r>
            <a:r>
              <a:rPr lang="en-US" altLang="zh-TW" sz="2000" dirty="0">
                <a:ea typeface="標楷體" panose="03000509000000000000" pitchFamily="65" charset="-120"/>
              </a:rPr>
              <a:t>C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 </a:t>
            </a:r>
            <a:r>
              <a:rPr lang="en-US" altLang="zh-TW" sz="2000" dirty="0">
                <a:ea typeface="標楷體" panose="03000509000000000000" pitchFamily="65" charset="-120"/>
              </a:rPr>
              <a:t>Fortran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語言實作，所以比起 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本身內建的 </a:t>
            </a:r>
            <a:r>
              <a:rPr lang="en-US" altLang="zh-TW" sz="2000" dirty="0">
                <a:ea typeface="標楷體" panose="03000509000000000000" pitchFamily="65" charset="-120"/>
              </a:rPr>
              <a:t>list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000" dirty="0" err="1">
                <a:ea typeface="標楷體" panose="03000509000000000000" pitchFamily="65" charset="-120"/>
              </a:rPr>
              <a:t>Numpy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操作多維的陣列的速度快很多。</a:t>
            </a:r>
          </a:p>
          <a:p>
            <a:pPr algn="just">
              <a:lnSpc>
                <a:spcPct val="100000"/>
              </a:lnSpc>
            </a:pPr>
            <a:r>
              <a:rPr lang="en-US" altLang="zh-TW" sz="2000" dirty="0" err="1">
                <a:solidFill>
                  <a:srgbClr val="FF0000"/>
                </a:solidFill>
                <a:ea typeface="標楷體" panose="03000509000000000000" pitchFamily="65" charset="-120"/>
              </a:rPr>
              <a:t>scipy</a:t>
            </a:r>
            <a:r>
              <a:rPr lang="en-US" altLang="zh-TW" sz="2000" dirty="0">
                <a:ea typeface="標楷體" panose="03000509000000000000" pitchFamily="65" charset="-120"/>
              </a:rPr>
              <a:t> (Science Python):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是一個為科學與工程設計的 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工具包，功能包括統計、優化、  整合、線性代數模組等等。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000" dirty="0">
                <a:solidFill>
                  <a:srgbClr val="FF0000"/>
                </a:solidFill>
                <a:ea typeface="標楷體" panose="03000509000000000000" pitchFamily="65" charset="-120"/>
              </a:rPr>
              <a:t>matplotlib</a:t>
            </a:r>
            <a:r>
              <a:rPr lang="en-US" altLang="zh-TW" sz="2000" dirty="0">
                <a:ea typeface="標楷體" panose="03000509000000000000" pitchFamily="65" charset="-120"/>
              </a:rPr>
              <a:t> : Python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中知名的繪圖套件之一。其他繪圖系統也是由 </a:t>
            </a:r>
            <a:r>
              <a:rPr lang="en-US" altLang="zh-TW" sz="2000" dirty="0">
                <a:ea typeface="標楷體" panose="03000509000000000000" pitchFamily="65" charset="-120"/>
              </a:rPr>
              <a:t>Matplotlib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封裝而成。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0"/>
              </a:spcBef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opencv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影像處理當中常用的模組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F1E7F81-58AE-4C17-B1D4-0C7115978EC6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3.3 Python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22</a:t>
            </a:fld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F8336F-53C6-4CE0-AF3E-FCCDF943D1DA}"/>
              </a:ext>
            </a:extLst>
          </p:cNvPr>
          <p:cNvSpPr/>
          <p:nvPr/>
        </p:nvSpPr>
        <p:spPr>
          <a:xfrm>
            <a:off x="1105692" y="52217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/>
              <a:t>pip install numpy</a:t>
            </a:r>
          </a:p>
          <a:p>
            <a:r>
              <a:rPr lang="zh-TW" altLang="en-US" sz="2000" dirty="0"/>
              <a:t>pip install scipy </a:t>
            </a:r>
          </a:p>
          <a:p>
            <a:r>
              <a:rPr lang="zh-TW" altLang="en-US" sz="2000" dirty="0"/>
              <a:t>pip install matplotlib  # plot</a:t>
            </a:r>
          </a:p>
          <a:p>
            <a:r>
              <a:rPr lang="zh-TW" altLang="en-US" sz="2000" dirty="0"/>
              <a:t>pip install opencv-python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97EA74-4AFD-4010-9BD7-ABA31F6FA1A1}"/>
              </a:ext>
            </a:extLst>
          </p:cNvPr>
          <p:cNvSpPr/>
          <p:nvPr/>
        </p:nvSpPr>
        <p:spPr>
          <a:xfrm>
            <a:off x="459525" y="4852407"/>
            <a:ext cx="738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安裝：在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cmd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的環境中，先將路徑改到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pip.exe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所在的目錄，然後執行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7BC9DF-B715-40C6-B1B7-05B31667F1C3}"/>
              </a:ext>
            </a:extLst>
          </p:cNvPr>
          <p:cNvSpPr/>
          <p:nvPr/>
        </p:nvSpPr>
        <p:spPr>
          <a:xfrm>
            <a:off x="459525" y="819668"/>
            <a:ext cx="2900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四個特別重要的模組</a:t>
            </a:r>
          </a:p>
        </p:txBody>
      </p:sp>
    </p:spTree>
    <p:extLst>
      <p:ext uri="{BB962C8B-B14F-4D97-AF65-F5344CB8AC3E}">
        <p14:creationId xmlns:p14="http://schemas.microsoft.com/office/powerpoint/2010/main" val="66504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67154"/>
            <a:ext cx="10515600" cy="5644661"/>
          </a:xfrm>
        </p:spPr>
        <p:txBody>
          <a:bodyPr/>
          <a:lstStyle/>
          <a:p>
            <a:r>
              <a:rPr lang="en-US" altLang="zh-TW" dirty="0" err="1"/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模組包例子功能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可使用串列</a:t>
            </a:r>
            <a:r>
              <a:rPr lang="en-US" altLang="zh-TW" dirty="0"/>
              <a:t>(list)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的功能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&lt;Note&gt;: </a:t>
            </a:r>
            <a:r>
              <a:rPr lang="en-US" altLang="zh-TW" dirty="0" err="1"/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相關模組學習資料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https://blog.techbridge.cc/2017/07/28/data-science-101-numpy-tutorial/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23</a:t>
            </a:fld>
            <a:endParaRPr lang="zh-TW" altLang="en-US" sz="2000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73583B3F-F792-4719-A58B-4C4338A06173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3.3 Python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常用模組</a:t>
            </a:r>
          </a:p>
        </p:txBody>
      </p:sp>
    </p:spTree>
    <p:extLst>
      <p:ext uri="{BB962C8B-B14F-4D97-AF65-F5344CB8AC3E}">
        <p14:creationId xmlns:p14="http://schemas.microsoft.com/office/powerpoint/2010/main" val="400869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7B492-3111-43A0-BC54-51BC2325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35" y="1296140"/>
            <a:ext cx="10695965" cy="5122415"/>
          </a:xfrm>
        </p:spPr>
        <p:txBody>
          <a:bodyPr>
            <a:noAutofit/>
          </a:bodyPr>
          <a:lstStyle/>
          <a:p>
            <a:pPr algn="just"/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jupyter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jupyter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Notebook,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是一個很輕量級、很好上手的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Web-base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的介面，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是資料分析領域中非常熱門的寫程式介面。</a:t>
            </a:r>
          </a:p>
          <a:p>
            <a:pPr marL="0" indent="0" algn="just">
              <a:spcBef>
                <a:spcPts val="600"/>
              </a:spcBef>
              <a:buNone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pandas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Pandas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納入了標準的數據模型，並且提供高效率操作大型數據所需的工具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Pandas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能夠使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輕易地做到很多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excel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數據分析的功能。</a:t>
            </a:r>
          </a:p>
          <a:p>
            <a:pPr marL="0" indent="0" algn="just">
              <a:spcBef>
                <a:spcPts val="600"/>
              </a:spcBef>
              <a:buNone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sciKit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-learn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SciPy toolkit for machine learning,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機器學習的基本套件。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sympy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有助於數學函式計算的模組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playsound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soundfile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sounddevice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pyaudio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simpleaudio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皆為音訊處理相關的模組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pipwin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如果你用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無法安裝一些模組，可以先安裝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pipwin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，再執行 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pipwin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install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模組名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F1E7F81-58AE-4C17-B1D4-0C7115978EC6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3.3 Python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24</a:t>
            </a:fld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1610DF-FD75-4617-A6AB-FCA41FB670AF}"/>
              </a:ext>
            </a:extLst>
          </p:cNvPr>
          <p:cNvSpPr/>
          <p:nvPr/>
        </p:nvSpPr>
        <p:spPr>
          <a:xfrm>
            <a:off x="734733" y="794333"/>
            <a:ext cx="2900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其他重要的模組</a:t>
            </a:r>
          </a:p>
        </p:txBody>
      </p:sp>
    </p:spTree>
    <p:extLst>
      <p:ext uri="{BB962C8B-B14F-4D97-AF65-F5344CB8AC3E}">
        <p14:creationId xmlns:p14="http://schemas.microsoft.com/office/powerpoint/2010/main" val="53248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F1E7F81-58AE-4C17-B1D4-0C7115978EC6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3.3 Python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25</a:t>
            </a:fld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1610DF-FD75-4617-A6AB-FCA41FB670AF}"/>
              </a:ext>
            </a:extLst>
          </p:cNvPr>
          <p:cNvSpPr/>
          <p:nvPr/>
        </p:nvSpPr>
        <p:spPr>
          <a:xfrm>
            <a:off x="734733" y="794333"/>
            <a:ext cx="2900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其他重要的模組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A85917-432A-43E5-9F7B-25CBFC833DCF}"/>
              </a:ext>
            </a:extLst>
          </p:cNvPr>
          <p:cNvSpPr/>
          <p:nvPr/>
        </p:nvSpPr>
        <p:spPr>
          <a:xfrm>
            <a:off x="645956" y="1322004"/>
            <a:ext cx="94035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 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scikit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-image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Image processing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常用的模組，可以做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image segmentation</a:t>
            </a:r>
          </a:p>
          <a:p>
            <a:pPr algn="just">
              <a:spcBef>
                <a:spcPts val="600"/>
              </a:spcBef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requests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下載網頁資料的模組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Symbol" panose="05050102010706020507" pitchFamily="18" charset="2"/>
              <a:buChar char="·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tensorflow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對機器學習而言，是非常重要的模組，有包含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Symbol" panose="05050102010706020507" pitchFamily="18" charset="2"/>
              <a:buChar char="·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4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F1E7F81-58AE-4C17-B1D4-0C7115978EC6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3.3 Python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常用模組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26</a:t>
            </a:fld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1610DF-FD75-4617-A6AB-FCA41FB670AF}"/>
              </a:ext>
            </a:extLst>
          </p:cNvPr>
          <p:cNvSpPr/>
          <p:nvPr/>
        </p:nvSpPr>
        <p:spPr>
          <a:xfrm>
            <a:off x="665825" y="767700"/>
            <a:ext cx="4735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一口氣安裝重要模組的懶人包 </a:t>
            </a:r>
            <a:r>
              <a:rPr lang="en-US" altLang="zh-TW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sz="20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245C2A-B7DE-4EE4-9147-FC6C84E63440}"/>
              </a:ext>
            </a:extLst>
          </p:cNvPr>
          <p:cNvSpPr/>
          <p:nvPr/>
        </p:nvSpPr>
        <p:spPr>
          <a:xfrm>
            <a:off x="665826" y="1243667"/>
            <a:ext cx="98719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pip.exe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所在的目錄</a:t>
            </a:r>
          </a:p>
          <a:p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numpy     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數學運算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scipy         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科學運算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matplotlib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影像處理，繪圖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--upgrade pip setuptools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pipwin      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pipwin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可以比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安裝更多模組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opencv-python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影像處理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jupyter     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jupyter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介面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pandas     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統計，數據分析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sympy       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函式運算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playsound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音訊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soundfile  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音訊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sounddevice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音訊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/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2200" dirty="0"/>
              <a:t>)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40012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F1E7F81-58AE-4C17-B1D4-0C7115978EC6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3.3 Python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常用模組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27</a:t>
            </a:fld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1610DF-FD75-4617-A6AB-FCA41FB670AF}"/>
              </a:ext>
            </a:extLst>
          </p:cNvPr>
          <p:cNvSpPr/>
          <p:nvPr/>
        </p:nvSpPr>
        <p:spPr>
          <a:xfrm>
            <a:off x="665826" y="767700"/>
            <a:ext cx="4490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一口氣安裝重要模組的懶人包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endParaRPr lang="zh-TW" altLang="en-US" sz="20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245C2A-B7DE-4EE4-9147-FC6C84E63440}"/>
              </a:ext>
            </a:extLst>
          </p:cNvPr>
          <p:cNvSpPr/>
          <p:nvPr/>
        </p:nvSpPr>
        <p:spPr>
          <a:xfrm>
            <a:off x="665826" y="1243667"/>
            <a:ext cx="9871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cd </a:t>
            </a:r>
            <a:r>
              <a:rPr lang="en-US" altLang="zh-TW" sz="2000" dirty="0"/>
              <a:t>pip.exe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所在的目錄</a:t>
            </a:r>
          </a:p>
          <a:p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9B1A92-EB18-4083-819C-BC2700DF2BDB}"/>
              </a:ext>
            </a:extLst>
          </p:cNvPr>
          <p:cNvSpPr/>
          <p:nvPr/>
        </p:nvSpPr>
        <p:spPr>
          <a:xfrm>
            <a:off x="665826" y="1812203"/>
            <a:ext cx="77240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/>
              <a:t>pip install sciKit-learn  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機器學習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200" dirty="0"/>
              <a:t>pip install tensorflow   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機器學習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200" dirty="0"/>
              <a:t>pip3 install torch </a:t>
            </a:r>
            <a:r>
              <a:rPr lang="en-US" altLang="zh-TW" sz="2200" dirty="0" err="1"/>
              <a:t>torchvision</a:t>
            </a:r>
            <a:r>
              <a:rPr lang="en-US" altLang="zh-TW" sz="2200" dirty="0"/>
              <a:t> </a:t>
            </a:r>
            <a:r>
              <a:rPr lang="en-US" altLang="zh-TW" sz="2200" dirty="0" err="1"/>
              <a:t>torchaudio</a:t>
            </a:r>
            <a:r>
              <a:rPr lang="en-US" altLang="zh-TW" sz="2200" dirty="0"/>
              <a:t>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機器學習，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PyTorch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/>
          </a:p>
          <a:p>
            <a:r>
              <a:rPr lang="zh-TW" altLang="en-US" sz="2200" dirty="0"/>
              <a:t>pip install scikit-image                   </a:t>
            </a:r>
            <a:r>
              <a:rPr lang="en-US" altLang="zh-TW" sz="2200" dirty="0"/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影像處理，影像分割</a:t>
            </a:r>
            <a:r>
              <a:rPr lang="en-US" altLang="zh-TW" sz="2200" dirty="0"/>
              <a:t>)</a:t>
            </a:r>
            <a:endParaRPr lang="zh-TW" altLang="en-US" sz="2200" dirty="0"/>
          </a:p>
          <a:p>
            <a:r>
              <a:rPr lang="zh-TW" altLang="en-US" sz="2200" dirty="0"/>
              <a:t>pip install requests                         </a:t>
            </a:r>
            <a:r>
              <a:rPr lang="en-US" altLang="zh-TW" sz="2200" dirty="0"/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下載網頁資料</a:t>
            </a:r>
            <a:r>
              <a:rPr lang="en-US" altLang="zh-TW" sz="2200" dirty="0"/>
              <a:t>)</a:t>
            </a:r>
          </a:p>
          <a:p>
            <a:r>
              <a:rPr lang="en-TT" altLang="zh-TW" sz="2200" dirty="0"/>
              <a:t>l</a:t>
            </a:r>
            <a:r>
              <a:rPr lang="zh-TW" altLang="en-US" sz="2200" dirty="0"/>
              <a:t> pip install </a:t>
            </a:r>
            <a:r>
              <a:rPr lang="en-US" altLang="zh-TW" sz="2200" dirty="0"/>
              <a:t>l</a:t>
            </a:r>
            <a:r>
              <a:rPr lang="en-TT" altLang="zh-TW" sz="2200" dirty="0" err="1"/>
              <a:t>ibrosa</a:t>
            </a:r>
            <a:r>
              <a:rPr lang="en-TT" altLang="zh-TW" sz="2200" dirty="0"/>
              <a:t>        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音訊處理</a:t>
            </a: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TW" altLang="en-US" sz="2200" dirty="0"/>
          </a:p>
          <a:p>
            <a:r>
              <a:rPr lang="zh-TW" altLang="en-US" sz="2200" dirty="0"/>
              <a:t>pipwin install pyaudio        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音訊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/>
          </a:p>
          <a:p>
            <a:r>
              <a:rPr lang="zh-TW" altLang="en-US" sz="2200" dirty="0"/>
              <a:t>pipwin install simpleaudio          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音訊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8097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67155"/>
            <a:ext cx="10515600" cy="6361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可以藉由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import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的指令引入模組，並給予該模組縮寫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56" y="1926055"/>
            <a:ext cx="6399445" cy="34688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2514" y="1926057"/>
            <a:ext cx="3038034" cy="281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673486" y="1695224"/>
            <a:ext cx="432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引入</a:t>
            </a:r>
            <a:r>
              <a:rPr lang="en-US" altLang="zh-TW" dirty="0" err="1">
                <a:solidFill>
                  <a:srgbClr val="FF0000"/>
                </a:solidFill>
              </a:rPr>
              <a:t>numpy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模組包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np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作為引用名稱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450550" y="1926056"/>
            <a:ext cx="1327637" cy="1406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5884304" y="2348035"/>
            <a:ext cx="1307121" cy="126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5896028" y="2661806"/>
            <a:ext cx="1295397" cy="731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131748" y="2141894"/>
            <a:ext cx="26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1(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list1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191425" y="2588564"/>
            <a:ext cx="26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2(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list2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28</a:t>
            </a:fld>
            <a:endParaRPr lang="zh-TW" altLang="en-US" sz="2000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73583B3F-F792-4719-A58B-4C4338A06173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3.4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引入模組</a:t>
            </a:r>
          </a:p>
        </p:txBody>
      </p:sp>
    </p:spTree>
    <p:extLst>
      <p:ext uri="{BB962C8B-B14F-4D97-AF65-F5344CB8AC3E}">
        <p14:creationId xmlns:p14="http://schemas.microsoft.com/office/powerpoint/2010/main" val="1777175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29</a:t>
            </a:fld>
            <a:endParaRPr lang="zh-TW" altLang="en-US" sz="2000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73583B3F-F792-4719-A58B-4C4338A06173}"/>
              </a:ext>
            </a:extLst>
          </p:cNvPr>
          <p:cNvSpPr txBox="1">
            <a:spLocks/>
          </p:cNvSpPr>
          <p:nvPr/>
        </p:nvSpPr>
        <p:spPr>
          <a:xfrm>
            <a:off x="1524000" y="239087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3.4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引入模組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28B8E8A-C594-4070-83CE-9A4C86336F17}"/>
              </a:ext>
            </a:extLst>
          </p:cNvPr>
          <p:cNvSpPr/>
          <p:nvPr/>
        </p:nvSpPr>
        <p:spPr>
          <a:xfrm>
            <a:off x="734733" y="794333"/>
            <a:ext cx="4325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引入特別常用的模組的懶人包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7CD959-D4C6-44E6-8562-8ABAFDB270A1}"/>
              </a:ext>
            </a:extLst>
          </p:cNvPr>
          <p:cNvSpPr/>
          <p:nvPr/>
        </p:nvSpPr>
        <p:spPr>
          <a:xfrm>
            <a:off x="832388" y="1382286"/>
            <a:ext cx="44498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的介面上執行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引入四個特別重要的模組</a:t>
            </a:r>
          </a:p>
          <a:p>
            <a:r>
              <a:rPr lang="zh-TW" altLang="en-US" sz="2000" dirty="0">
                <a:solidFill>
                  <a:srgbClr val="3333FF"/>
                </a:solidFill>
              </a:rPr>
              <a:t>import numpy as np    </a:t>
            </a:r>
            <a:endParaRPr lang="en-US" altLang="zh-TW" sz="2000" dirty="0">
              <a:solidFill>
                <a:srgbClr val="3333FF"/>
              </a:solidFill>
            </a:endParaRPr>
          </a:p>
          <a:p>
            <a:r>
              <a:rPr lang="zh-TW" altLang="en-US" sz="2000" dirty="0">
                <a:solidFill>
                  <a:srgbClr val="3333FF"/>
                </a:solidFill>
              </a:rPr>
              <a:t>import scipy as sp</a:t>
            </a:r>
            <a:endParaRPr lang="en-US" altLang="zh-TW" sz="2000" dirty="0">
              <a:solidFill>
                <a:srgbClr val="3333FF"/>
              </a:solidFill>
            </a:endParaRPr>
          </a:p>
          <a:p>
            <a:r>
              <a:rPr lang="zh-TW" altLang="en-US" sz="2000" dirty="0">
                <a:solidFill>
                  <a:srgbClr val="3333FF"/>
                </a:solidFill>
              </a:rPr>
              <a:t>from matplotlib import pyplot as plt</a:t>
            </a:r>
          </a:p>
          <a:p>
            <a:r>
              <a:rPr lang="zh-TW" altLang="en-US" sz="2000" dirty="0">
                <a:solidFill>
                  <a:srgbClr val="3333FF"/>
                </a:solidFill>
              </a:rPr>
              <a:t>import cv2</a:t>
            </a:r>
            <a:endParaRPr lang="en-US" altLang="zh-TW" sz="2000" dirty="0">
              <a:solidFill>
                <a:srgbClr val="3333FF"/>
              </a:solidFill>
            </a:endParaRPr>
          </a:p>
          <a:p>
            <a:r>
              <a:rPr lang="zh-TW" altLang="en-US" sz="2000" dirty="0"/>
              <a:t>from scipy.fftpack import fft</a:t>
            </a:r>
          </a:p>
          <a:p>
            <a:r>
              <a:rPr lang="zh-TW" altLang="en-US" sz="2000" dirty="0"/>
              <a:t>from scipy.io import wavfile</a:t>
            </a:r>
          </a:p>
          <a:p>
            <a:r>
              <a:rPr lang="zh-TW" altLang="en-US" sz="2000" dirty="0"/>
              <a:t>from scipy import signal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引入特別重要的內建模組</a:t>
            </a:r>
            <a:endParaRPr lang="zh-TW" altLang="en-US" sz="2000" dirty="0"/>
          </a:p>
          <a:p>
            <a:r>
              <a:rPr lang="zh-TW" altLang="en-US" sz="2000" dirty="0"/>
              <a:t>import math</a:t>
            </a:r>
          </a:p>
          <a:p>
            <a:r>
              <a:rPr lang="zh-TW" altLang="en-US" sz="2000" dirty="0"/>
              <a:t>import time</a:t>
            </a:r>
          </a:p>
          <a:p>
            <a:r>
              <a:rPr lang="zh-TW" altLang="en-US" sz="2000" dirty="0"/>
              <a:t>import sys</a:t>
            </a:r>
          </a:p>
          <a:p>
            <a:r>
              <a:rPr lang="zh-TW" altLang="en-US" sz="2000" dirty="0"/>
              <a:t>import wave  # related to vocal signals</a:t>
            </a:r>
          </a:p>
          <a:p>
            <a:r>
              <a:rPr lang="zh-TW" altLang="en-US" sz="2000" dirty="0"/>
              <a:t>import random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E133D5A-671F-4430-A4B3-D935561F22D5}"/>
              </a:ext>
            </a:extLst>
          </p:cNvPr>
          <p:cNvSpPr txBox="1"/>
          <p:nvPr/>
        </p:nvSpPr>
        <p:spPr>
          <a:xfrm>
            <a:off x="5814874" y="1597981"/>
            <a:ext cx="5859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操作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時，一開始可以先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引入藍字所標的四個模組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，其他模組要用到再引入即可 </a:t>
            </a:r>
          </a:p>
        </p:txBody>
      </p:sp>
    </p:spTree>
    <p:extLst>
      <p:ext uri="{BB962C8B-B14F-4D97-AF65-F5344CB8AC3E}">
        <p14:creationId xmlns:p14="http://schemas.microsoft.com/office/powerpoint/2010/main" val="187028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393711"/>
            <a:ext cx="9144000" cy="636099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1. Python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安裝步驟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1134208"/>
            <a:ext cx="8928684" cy="518270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近年來資料分析、機器學習已成為熱門關鍵字，而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Python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這套功能強大的直譯式程式語言更是變得非常熱門。如果你已經決定要學習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，但是不知道到底該怎麼安裝，或是該選擇哪個編譯器的話，本篇文章將會向大家介紹安裝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的方法。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安裝教學</a:t>
            </a:r>
            <a:r>
              <a:rPr lang="en-US" altLang="zh-TW" dirty="0">
                <a:ea typeface="標楷體" panose="03000509000000000000" pitchFamily="65" charset="-120"/>
              </a:rPr>
              <a:t>(By Video):</a:t>
            </a:r>
          </a:p>
          <a:p>
            <a:pPr algn="l"/>
            <a:r>
              <a:rPr lang="zh-TW" altLang="en-US" dirty="0">
                <a:hlinkClick r:id="rId2"/>
              </a:rPr>
              <a:t>      </a:t>
            </a:r>
            <a:r>
              <a:rPr lang="en-US" altLang="zh-TW" dirty="0">
                <a:hlinkClick r:id="rId2"/>
              </a:rPr>
              <a:t>https://mofanpy.com/tutorials/python-basic/basic/install/</a:t>
            </a:r>
            <a:endParaRPr lang="en-US" altLang="zh-TW" dirty="0"/>
          </a:p>
          <a:p>
            <a:pPr algn="l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6" y="4027685"/>
            <a:ext cx="7143610" cy="22892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3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91149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30</a:t>
            </a:fld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4.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基本運算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5DCC84-74B0-4025-A849-8942F61218F6}"/>
              </a:ext>
            </a:extLst>
          </p:cNvPr>
          <p:cNvSpPr/>
          <p:nvPr/>
        </p:nvSpPr>
        <p:spPr>
          <a:xfrm>
            <a:off x="719092" y="1342717"/>
            <a:ext cx="53769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1. Addition(+), Subtraction (-)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    Multiplication(*), Division(/),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    Sign change (-)</a:t>
            </a:r>
          </a:p>
          <a:p>
            <a:r>
              <a:rPr lang="en-US" altLang="zh-TW" sz="2000" dirty="0"/>
              <a:t>&gt;&gt;&gt; (-14)/3</a:t>
            </a:r>
          </a:p>
          <a:p>
            <a:r>
              <a:rPr lang="zh-TW" altLang="en-US" sz="2000" dirty="0"/>
              <a:t>       </a:t>
            </a:r>
            <a:r>
              <a:rPr lang="en-US" altLang="zh-TW" sz="2000" dirty="0"/>
              <a:t>-4.6667</a:t>
            </a:r>
          </a:p>
          <a:p>
            <a:r>
              <a:rPr lang="en-US" altLang="zh-TW" dirty="0"/>
              <a:t>&gt;&gt;&gt;</a:t>
            </a:r>
            <a:r>
              <a:rPr lang="zh-TW" altLang="en-US" sz="2000" dirty="0"/>
              <a:t> </a:t>
            </a:r>
            <a:r>
              <a:rPr lang="en-US" altLang="zh-TW" sz="2000" dirty="0"/>
              <a:t>(12+6)/(6/2)*4</a:t>
            </a:r>
          </a:p>
          <a:p>
            <a:r>
              <a:rPr lang="en-US" altLang="zh-TW" sz="2000" dirty="0"/>
              <a:t>       24.0</a:t>
            </a:r>
          </a:p>
          <a:p>
            <a:endParaRPr lang="en-US" altLang="zh-TW" sz="2000" dirty="0"/>
          </a:p>
          <a:p>
            <a:r>
              <a:rPr lang="en-US" altLang="zh-TW" sz="2000" dirty="0">
                <a:solidFill>
                  <a:srgbClr val="FF0000"/>
                </a:solidFill>
              </a:rPr>
              <a:t>2. Floor Division(</a:t>
            </a:r>
            <a:r>
              <a:rPr lang="zh-TW" altLang="en-US" sz="2000" dirty="0">
                <a:solidFill>
                  <a:srgbClr val="FF0000"/>
                </a:solidFill>
              </a:rPr>
              <a:t>除法</a:t>
            </a:r>
            <a:r>
              <a:rPr lang="en-US" altLang="zh-TW" sz="2000" dirty="0">
                <a:solidFill>
                  <a:srgbClr val="FF0000"/>
                </a:solidFill>
              </a:rPr>
              <a:t>+</a:t>
            </a:r>
            <a:r>
              <a:rPr lang="zh-TW" altLang="en-US" sz="2000" dirty="0">
                <a:solidFill>
                  <a:srgbClr val="FF0000"/>
                </a:solidFill>
              </a:rPr>
              <a:t>無條件捨去</a:t>
            </a:r>
            <a:r>
              <a:rPr lang="en-US" altLang="zh-TW" sz="2000" dirty="0">
                <a:solidFill>
                  <a:srgbClr val="FF0000"/>
                </a:solidFill>
              </a:rPr>
              <a:t>) (//):</a:t>
            </a:r>
          </a:p>
          <a:p>
            <a:r>
              <a:rPr lang="en-US" altLang="zh-TW" sz="2000" dirty="0"/>
              <a:t>&gt;&gt;&gt; a=17 ; b=3;</a:t>
            </a:r>
          </a:p>
          <a:p>
            <a:r>
              <a:rPr lang="en-US" altLang="zh-TW" sz="2000" dirty="0"/>
              <a:t>&gt;&gt;&gt;a//b </a:t>
            </a:r>
          </a:p>
          <a:p>
            <a:r>
              <a:rPr lang="zh-TW" altLang="en-US" sz="2000" dirty="0"/>
              <a:t>       </a:t>
            </a:r>
            <a:r>
              <a:rPr lang="en-US" altLang="zh-TW" sz="2000" dirty="0"/>
              <a:t>5</a:t>
            </a:r>
          </a:p>
          <a:p>
            <a:r>
              <a:rPr lang="en-US" altLang="zh-TW" sz="2000" dirty="0"/>
              <a:t> &gt;&gt;&gt; -a//b</a:t>
            </a:r>
          </a:p>
          <a:p>
            <a:r>
              <a:rPr lang="zh-TW" altLang="en-US" sz="2000" dirty="0"/>
              <a:t>      </a:t>
            </a:r>
            <a:r>
              <a:rPr lang="en-US" altLang="zh-TW" sz="2000" dirty="0"/>
              <a:t>-6</a:t>
            </a:r>
          </a:p>
          <a:p>
            <a:r>
              <a:rPr lang="zh-TW" altLang="en-US" sz="2000" dirty="0"/>
              <a:t> </a:t>
            </a:r>
            <a:endParaRPr lang="en-US" altLang="zh-TW" sz="2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39690F-08D9-4730-B147-735E2EBD4485}"/>
              </a:ext>
            </a:extLst>
          </p:cNvPr>
          <p:cNvSpPr/>
          <p:nvPr/>
        </p:nvSpPr>
        <p:spPr>
          <a:xfrm>
            <a:off x="5948042" y="1342717"/>
            <a:ext cx="4213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3. Modulo (</a:t>
            </a:r>
            <a:r>
              <a:rPr lang="zh-TW" altLang="en-US" sz="2000" dirty="0">
                <a:solidFill>
                  <a:srgbClr val="FF0000"/>
                </a:solidFill>
              </a:rPr>
              <a:t>餘數</a:t>
            </a:r>
            <a:r>
              <a:rPr lang="en-US" altLang="zh-TW" sz="2000" dirty="0">
                <a:solidFill>
                  <a:srgbClr val="FF0000"/>
                </a:solidFill>
              </a:rPr>
              <a:t>) (%) :</a:t>
            </a:r>
          </a:p>
          <a:p>
            <a:r>
              <a:rPr lang="en-US" altLang="zh-TW" sz="2000" dirty="0"/>
              <a:t>&gt;&gt;&gt; a=17 ; b=3;</a:t>
            </a:r>
          </a:p>
          <a:p>
            <a:r>
              <a:rPr lang="en-US" altLang="zh-TW" sz="2000" dirty="0"/>
              <a:t>&gt;&gt;&gt;</a:t>
            </a:r>
            <a:r>
              <a:rPr lang="en-US" altLang="zh-TW" sz="2000" dirty="0" err="1"/>
              <a:t>a%b</a:t>
            </a:r>
            <a:endParaRPr lang="en-US" altLang="zh-TW" sz="2000" dirty="0"/>
          </a:p>
          <a:p>
            <a:r>
              <a:rPr lang="en-US" altLang="zh-TW" sz="2000" dirty="0"/>
              <a:t>      2</a:t>
            </a:r>
          </a:p>
          <a:p>
            <a:r>
              <a:rPr lang="en-US" altLang="zh-TW" sz="2000" dirty="0"/>
              <a:t>&gt;&gt;&gt; -</a:t>
            </a:r>
            <a:r>
              <a:rPr lang="en-US" altLang="zh-TW" sz="2000" dirty="0" err="1"/>
              <a:t>a%b</a:t>
            </a:r>
            <a:endParaRPr lang="en-US" altLang="zh-TW" sz="2000" dirty="0"/>
          </a:p>
          <a:p>
            <a:r>
              <a:rPr lang="en-US" altLang="zh-TW" sz="2000" dirty="0"/>
              <a:t>      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F920EC-7D8F-4FBA-9129-0B9A11DF2293}"/>
              </a:ext>
            </a:extLst>
          </p:cNvPr>
          <p:cNvSpPr/>
          <p:nvPr/>
        </p:nvSpPr>
        <p:spPr>
          <a:xfrm>
            <a:off x="5948042" y="3441945"/>
            <a:ext cx="4213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4. Power (**) :</a:t>
            </a:r>
          </a:p>
          <a:p>
            <a:r>
              <a:rPr lang="en-US" altLang="zh-TW" sz="2000" dirty="0"/>
              <a:t>&gt;&gt;&gt; 3**4       #  3^4</a:t>
            </a:r>
          </a:p>
          <a:p>
            <a:r>
              <a:rPr lang="en-US" altLang="zh-TW" sz="2000" dirty="0"/>
              <a:t>      81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D81CBB1-E4D5-4056-9688-43E65DEC3A7F}"/>
              </a:ext>
            </a:extLst>
          </p:cNvPr>
          <p:cNvSpPr/>
          <p:nvPr/>
        </p:nvSpPr>
        <p:spPr>
          <a:xfrm>
            <a:off x="5948042" y="4428641"/>
            <a:ext cx="4213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5. Absolute value (abs) :</a:t>
            </a:r>
          </a:p>
          <a:p>
            <a:r>
              <a:rPr lang="en-US" altLang="zh-TW" sz="2000" dirty="0"/>
              <a:t>&gt;&gt;&gt; abs(-5)</a:t>
            </a:r>
          </a:p>
          <a:p>
            <a:r>
              <a:rPr lang="en-US" altLang="zh-TW" sz="2000" dirty="0"/>
              <a:t>      5</a:t>
            </a:r>
          </a:p>
        </p:txBody>
      </p:sp>
    </p:spTree>
    <p:extLst>
      <p:ext uri="{BB962C8B-B14F-4D97-AF65-F5344CB8AC3E}">
        <p14:creationId xmlns:p14="http://schemas.microsoft.com/office/powerpoint/2010/main" val="1445902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31</a:t>
            </a:fld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4.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基本運算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7C2344-2B59-4277-AAB9-8BEBE302F8C7}"/>
              </a:ext>
            </a:extLst>
          </p:cNvPr>
          <p:cNvSpPr/>
          <p:nvPr/>
        </p:nvSpPr>
        <p:spPr>
          <a:xfrm>
            <a:off x="571133" y="1022549"/>
            <a:ext cx="4213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6. Change the value of a variable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    (+=,  -=,  *=,  /=,  **=, ………….)</a:t>
            </a:r>
          </a:p>
          <a:p>
            <a:r>
              <a:rPr lang="en-US" altLang="zh-TW" sz="2000" dirty="0"/>
              <a:t>&gt;&gt;&gt; a = 6</a:t>
            </a:r>
          </a:p>
          <a:p>
            <a:r>
              <a:rPr lang="en-US" altLang="zh-TW" sz="2000" dirty="0"/>
              <a:t>&gt;&gt;&gt; a += 2    # a = a+2</a:t>
            </a:r>
          </a:p>
          <a:p>
            <a:r>
              <a:rPr lang="en-US" altLang="zh-TW" sz="2000" dirty="0"/>
              <a:t>&gt;&gt;&gt; a</a:t>
            </a:r>
          </a:p>
          <a:p>
            <a:r>
              <a:rPr lang="en-US" altLang="zh-TW" sz="2000" dirty="0"/>
              <a:t>        8</a:t>
            </a:r>
          </a:p>
          <a:p>
            <a:r>
              <a:rPr lang="en-US" altLang="zh-TW" sz="2000" dirty="0"/>
              <a:t>&gt;&gt;&gt; a **=2     # a = a**2</a:t>
            </a:r>
          </a:p>
          <a:p>
            <a:r>
              <a:rPr lang="en-US" altLang="zh-TW" sz="2000" dirty="0"/>
              <a:t>       64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E52419-2A87-4D75-97B4-87B1CFAFD96C}"/>
              </a:ext>
            </a:extLst>
          </p:cNvPr>
          <p:cNvSpPr/>
          <p:nvPr/>
        </p:nvSpPr>
        <p:spPr>
          <a:xfrm>
            <a:off x="491233" y="3677575"/>
            <a:ext cx="45956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7. Comparison (&gt;=</a:t>
            </a:r>
            <a:r>
              <a:rPr lang="zh-TW" altLang="en-US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&gt;</a:t>
            </a:r>
            <a:r>
              <a:rPr lang="zh-TW" altLang="en-US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&lt;=</a:t>
            </a:r>
            <a:r>
              <a:rPr lang="zh-TW" altLang="en-US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&lt;</a:t>
            </a:r>
            <a:r>
              <a:rPr lang="zh-TW" altLang="en-US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!=</a:t>
            </a:r>
            <a:r>
              <a:rPr lang="zh-TW" altLang="en-US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==)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&lt;Example&gt;: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</a:t>
            </a:r>
            <a:r>
              <a:rPr lang="en-US" altLang="zh-TW" sz="2000" dirty="0"/>
              <a:t>a=3; b=5; c=4; d=6</a:t>
            </a:r>
            <a:endParaRPr lang="en-US" altLang="zh-TW" sz="2000" dirty="0">
              <a:ea typeface="PMingLiU" panose="02020500000000000000" pitchFamily="18" charset="-120"/>
            </a:endParaRP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a&gt;b ; c&lt;=d ; a!=b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  False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  True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  True</a:t>
            </a:r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A737AC-6D21-44A4-8A07-B7D874F60F00}"/>
              </a:ext>
            </a:extLst>
          </p:cNvPr>
          <p:cNvSpPr/>
          <p:nvPr/>
        </p:nvSpPr>
        <p:spPr>
          <a:xfrm>
            <a:off x="5873046" y="3677575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9. Notation (</a:t>
            </a:r>
            <a:r>
              <a:rPr lang="zh-TW" altLang="en-US" sz="2000" dirty="0">
                <a:solidFill>
                  <a:srgbClr val="FF0000"/>
                </a:solidFill>
              </a:rPr>
              <a:t>註解</a:t>
            </a:r>
            <a:r>
              <a:rPr lang="en-US" altLang="zh-TW" sz="2000" dirty="0">
                <a:solidFill>
                  <a:srgbClr val="FF0000"/>
                </a:solidFill>
              </a:rPr>
              <a:t>) (#)</a:t>
            </a:r>
            <a:endParaRPr lang="en-US" altLang="zh-TW" sz="2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93DA6C3-8A93-45A3-B9E2-0D32B3D38E36}"/>
              </a:ext>
            </a:extLst>
          </p:cNvPr>
          <p:cNvSpPr/>
          <p:nvPr/>
        </p:nvSpPr>
        <p:spPr>
          <a:xfrm>
            <a:off x="5873046" y="4229470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10. </a:t>
            </a:r>
            <a:r>
              <a:rPr lang="zh-TW" altLang="en-US" sz="2000" dirty="0">
                <a:solidFill>
                  <a:srgbClr val="FF0000"/>
                </a:solidFill>
              </a:rPr>
              <a:t>長指令換行</a:t>
            </a:r>
            <a:r>
              <a:rPr lang="en-US" altLang="zh-TW" sz="2000" dirty="0">
                <a:solidFill>
                  <a:srgbClr val="FF0000"/>
                </a:solidFill>
              </a:rPr>
              <a:t> (\)</a:t>
            </a:r>
            <a:endParaRPr lang="en-US" altLang="zh-TW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E5ABB2A-40A4-4549-B93C-42B552BF9249}"/>
              </a:ext>
            </a:extLst>
          </p:cNvPr>
          <p:cNvSpPr/>
          <p:nvPr/>
        </p:nvSpPr>
        <p:spPr>
          <a:xfrm>
            <a:off x="5873046" y="4629580"/>
            <a:ext cx="18870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PMingLiU" panose="02020500000000000000" pitchFamily="18" charset="-120"/>
              </a:rPr>
              <a:t>&gt;&gt;&gt; 1+2+3+4+5\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        +6+7+8+9+10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       55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5DC3207-234F-4BC2-AAD8-560DA62A0F5D}"/>
              </a:ext>
            </a:extLst>
          </p:cNvPr>
          <p:cNvSpPr/>
          <p:nvPr/>
        </p:nvSpPr>
        <p:spPr>
          <a:xfrm>
            <a:off x="5768266" y="1059561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8. Rounding (round, </a:t>
            </a:r>
            <a:r>
              <a:rPr lang="en-US" altLang="zh-TW" sz="2000" dirty="0" err="1">
                <a:solidFill>
                  <a:srgbClr val="FF0000"/>
                </a:solidFill>
              </a:rPr>
              <a:t>np.floor</a:t>
            </a:r>
            <a:r>
              <a:rPr lang="en-US" altLang="zh-TW" sz="2000" dirty="0">
                <a:solidFill>
                  <a:srgbClr val="FF0000"/>
                </a:solidFill>
              </a:rPr>
              <a:t>, </a:t>
            </a:r>
            <a:r>
              <a:rPr lang="en-US" altLang="zh-TW" sz="2000" dirty="0" err="1">
                <a:solidFill>
                  <a:srgbClr val="FF0000"/>
                </a:solidFill>
              </a:rPr>
              <a:t>np.ceil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endParaRPr lang="en-US" altLang="zh-TW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0CFCC5E-31B3-4C15-82C0-C0C9EE442950}"/>
              </a:ext>
            </a:extLst>
          </p:cNvPr>
          <p:cNvSpPr/>
          <p:nvPr/>
        </p:nvSpPr>
        <p:spPr>
          <a:xfrm>
            <a:off x="5768266" y="14977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&gt;&gt;&gt; round(3.2)  # </a:t>
            </a:r>
            <a:r>
              <a:rPr lang="zh-TW" altLang="en-US" dirty="0"/>
              <a:t>四捨五入</a:t>
            </a:r>
            <a:endParaRPr lang="en-US" altLang="zh-TW" dirty="0"/>
          </a:p>
          <a:p>
            <a:r>
              <a:rPr lang="en-US" altLang="zh-TW" dirty="0"/>
              <a:t>       3</a:t>
            </a:r>
          </a:p>
          <a:p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r>
              <a:rPr lang="en-US" altLang="zh-TW" dirty="0"/>
              <a:t>&gt;&gt;&gt; </a:t>
            </a:r>
            <a:r>
              <a:rPr lang="en-US" altLang="zh-TW" dirty="0" err="1"/>
              <a:t>np.floor</a:t>
            </a:r>
            <a:r>
              <a:rPr lang="en-US" altLang="zh-TW" dirty="0"/>
              <a:t>(2.6) # </a:t>
            </a:r>
            <a:r>
              <a:rPr lang="zh-TW" altLang="en-US" dirty="0"/>
              <a:t>無條件捨去</a:t>
            </a:r>
            <a:endParaRPr lang="en-US" altLang="zh-TW" dirty="0"/>
          </a:p>
          <a:p>
            <a:r>
              <a:rPr lang="en-US" altLang="zh-TW" dirty="0"/>
              <a:t>       2</a:t>
            </a:r>
          </a:p>
          <a:p>
            <a:r>
              <a:rPr lang="en-US" altLang="zh-TW" dirty="0"/>
              <a:t>&gt;&gt;&gt; </a:t>
            </a:r>
            <a:r>
              <a:rPr lang="en-US" altLang="zh-TW" dirty="0" err="1"/>
              <a:t>np.ceil</a:t>
            </a:r>
            <a:r>
              <a:rPr lang="en-US" altLang="zh-TW" dirty="0"/>
              <a:t>(3.4) # </a:t>
            </a:r>
            <a:r>
              <a:rPr lang="zh-TW" altLang="en-US" dirty="0"/>
              <a:t>無條件進位</a:t>
            </a:r>
            <a:endParaRPr lang="en-US" altLang="zh-TW" dirty="0"/>
          </a:p>
          <a:p>
            <a:r>
              <a:rPr lang="en-US" altLang="zh-TW" dirty="0"/>
              <a:t>       4</a:t>
            </a:r>
          </a:p>
        </p:txBody>
      </p:sp>
    </p:spTree>
    <p:extLst>
      <p:ext uri="{BB962C8B-B14F-4D97-AF65-F5344CB8AC3E}">
        <p14:creationId xmlns:p14="http://schemas.microsoft.com/office/powerpoint/2010/main" val="74250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32</a:t>
            </a:fld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4.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基本運算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1C6D24-0DF2-4E74-927F-A799EF5F94E2}"/>
              </a:ext>
            </a:extLst>
          </p:cNvPr>
          <p:cNvSpPr/>
          <p:nvPr/>
        </p:nvSpPr>
        <p:spPr>
          <a:xfrm>
            <a:off x="553301" y="1049199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11. </a:t>
            </a:r>
            <a:r>
              <a:rPr lang="en-US" altLang="zh-TW" sz="2000" i="1" dirty="0">
                <a:solidFill>
                  <a:srgbClr val="FF0000"/>
                </a:solidFill>
                <a:sym typeface="Symbol" panose="05050102010706020507" pitchFamily="18" charset="2"/>
              </a:rPr>
              <a:t></a:t>
            </a:r>
            <a:r>
              <a:rPr lang="en-US" altLang="zh-TW" sz="2000" dirty="0">
                <a:solidFill>
                  <a:srgbClr val="FF0000"/>
                </a:solidFill>
              </a:rPr>
              <a:t> (</a:t>
            </a:r>
            <a:r>
              <a:rPr lang="en-US" altLang="zh-TW" sz="2000" dirty="0" err="1">
                <a:solidFill>
                  <a:srgbClr val="FF0000"/>
                </a:solidFill>
              </a:rPr>
              <a:t>np.pi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endParaRPr lang="en-US" altLang="zh-TW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B00EDC-4C97-497B-8C71-D701D58FD854}"/>
              </a:ext>
            </a:extLst>
          </p:cNvPr>
          <p:cNvSpPr/>
          <p:nvPr/>
        </p:nvSpPr>
        <p:spPr>
          <a:xfrm>
            <a:off x="730855" y="1439696"/>
            <a:ext cx="3317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&gt;&gt;&gt; </a:t>
            </a:r>
            <a:r>
              <a:rPr lang="en-US" altLang="zh-TW" dirty="0" err="1"/>
              <a:t>np.pi</a:t>
            </a:r>
            <a:endParaRPr lang="en-US" altLang="zh-TW" dirty="0"/>
          </a:p>
          <a:p>
            <a:r>
              <a:rPr lang="en-US" altLang="zh-TW" dirty="0"/>
              <a:t>3.141592653589793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2C55F7E-D14E-4AEB-A166-4807746B05E3}"/>
              </a:ext>
            </a:extLst>
          </p:cNvPr>
          <p:cNvSpPr/>
          <p:nvPr/>
        </p:nvSpPr>
        <p:spPr>
          <a:xfrm>
            <a:off x="553301" y="2237063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12. Complementary (~)</a:t>
            </a:r>
            <a:endParaRPr lang="en-US" altLang="zh-TW" sz="2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3175152-175A-460C-91CE-A3669CD4CF80}"/>
              </a:ext>
            </a:extLst>
          </p:cNvPr>
          <p:cNvSpPr/>
          <p:nvPr/>
        </p:nvSpPr>
        <p:spPr>
          <a:xfrm>
            <a:off x="794477" y="2637173"/>
            <a:ext cx="4523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&gt;&gt;&gt; ~10</a:t>
            </a:r>
          </a:p>
          <a:p>
            <a:r>
              <a:rPr lang="en-US" altLang="zh-TW" dirty="0"/>
              <a:t>-11</a:t>
            </a:r>
          </a:p>
          <a:p>
            <a:r>
              <a:rPr lang="en-US" altLang="zh-TW" dirty="0"/>
              <a:t>&gt;&gt;&gt;~-11</a:t>
            </a:r>
          </a:p>
          <a:p>
            <a:r>
              <a:rPr lang="en-US" altLang="zh-TW" dirty="0"/>
              <a:t>10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在 </a:t>
            </a:r>
            <a:r>
              <a:rPr lang="en-US" altLang="zh-TW" dirty="0"/>
              <a:t>n </a:t>
            </a:r>
            <a:r>
              <a:rPr lang="zh-TW" altLang="en-US" dirty="0"/>
              <a:t>與 </a:t>
            </a:r>
            <a:r>
              <a:rPr lang="en-US" altLang="zh-TW" dirty="0"/>
              <a:t>–(n+1) </a:t>
            </a:r>
            <a:r>
              <a:rPr lang="zh-TW" altLang="en-US" dirty="0"/>
              <a:t>之互換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比較：在 </a:t>
            </a:r>
            <a:r>
              <a:rPr lang="en-US" altLang="zh-TW" dirty="0" err="1"/>
              <a:t>Matlab</a:t>
            </a:r>
            <a:r>
              <a:rPr lang="en-US" altLang="zh-TW" dirty="0"/>
              <a:t> </a:t>
            </a:r>
            <a:r>
              <a:rPr lang="zh-TW" altLang="en-US" dirty="0"/>
              <a:t>中，</a:t>
            </a:r>
            <a:r>
              <a:rPr lang="en-US" altLang="zh-TW" dirty="0"/>
              <a:t>~ </a:t>
            </a:r>
            <a:r>
              <a:rPr lang="zh-TW" altLang="en-US" dirty="0"/>
              <a:t>是在</a:t>
            </a:r>
            <a:r>
              <a:rPr lang="en-US" altLang="zh-TW" dirty="0"/>
              <a:t>0</a:t>
            </a:r>
            <a:r>
              <a:rPr lang="zh-TW" altLang="en-US" dirty="0"/>
              <a:t>在</a:t>
            </a:r>
            <a:r>
              <a:rPr lang="en-US" altLang="zh-TW" dirty="0"/>
              <a:t>1 </a:t>
            </a:r>
            <a:r>
              <a:rPr lang="zh-TW" altLang="en-US" dirty="0"/>
              <a:t>之間互換</a:t>
            </a:r>
            <a:r>
              <a:rPr lang="en-US" altLang="zh-TW" dirty="0"/>
              <a:t>)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FAFB656-C73B-4722-ADE6-EE829A752CFD}"/>
              </a:ext>
            </a:extLst>
          </p:cNvPr>
          <p:cNvSpPr/>
          <p:nvPr/>
        </p:nvSpPr>
        <p:spPr>
          <a:xfrm>
            <a:off x="553301" y="4556940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13. Complex number (j)</a:t>
            </a:r>
            <a:endParaRPr lang="en-US" altLang="zh-TW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1712B7-49FC-4B6C-A47A-D19EEA5CD17C}"/>
              </a:ext>
            </a:extLst>
          </p:cNvPr>
          <p:cNvSpPr/>
          <p:nvPr/>
        </p:nvSpPr>
        <p:spPr>
          <a:xfrm>
            <a:off x="881848" y="4957050"/>
            <a:ext cx="3707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3+1j  # </a:t>
            </a:r>
            <a:r>
              <a:rPr lang="zh-TW" altLang="en-US" dirty="0"/>
              <a:t>不可直接寫 </a:t>
            </a:r>
            <a:r>
              <a:rPr lang="en-US" altLang="zh-TW" dirty="0"/>
              <a:t>3+j</a:t>
            </a:r>
          </a:p>
          <a:p>
            <a:r>
              <a:rPr lang="en-US" altLang="zh-TW" dirty="0"/>
              <a:t>(1+1j)</a:t>
            </a:r>
          </a:p>
          <a:p>
            <a:r>
              <a:rPr lang="en-US" altLang="zh-TW" dirty="0">
                <a:solidFill>
                  <a:srgbClr val="859900"/>
                </a:solidFill>
              </a:rPr>
              <a:t>&gt;&gt;&gt; </a:t>
            </a:r>
            <a:r>
              <a:rPr lang="en-US" altLang="zh-TW" dirty="0"/>
              <a:t>(1+2j)*(2-1j)</a:t>
            </a:r>
          </a:p>
          <a:p>
            <a:r>
              <a:rPr lang="en-US" altLang="zh-TW" dirty="0"/>
              <a:t>(4+3j)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103B604-1C32-4BEB-8D74-CB4585766C7A}"/>
              </a:ext>
            </a:extLst>
          </p:cNvPr>
          <p:cNvSpPr/>
          <p:nvPr/>
        </p:nvSpPr>
        <p:spPr>
          <a:xfrm>
            <a:off x="5821532" y="2108607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15. Logic operations (and, or, not, &amp;, |)</a:t>
            </a:r>
            <a:endParaRPr lang="en-US" altLang="zh-TW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11DDB6-E9A4-4D4B-A42C-93264BA6720E}"/>
              </a:ext>
            </a:extLst>
          </p:cNvPr>
          <p:cNvSpPr/>
          <p:nvPr/>
        </p:nvSpPr>
        <p:spPr>
          <a:xfrm>
            <a:off x="6253951" y="2533261"/>
            <a:ext cx="2696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(2&gt;1) and (3&lt;2)</a:t>
            </a:r>
          </a:p>
          <a:p>
            <a:r>
              <a:rPr lang="en-US" altLang="zh-TW" dirty="0"/>
              <a:t>False</a:t>
            </a:r>
          </a:p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(2&gt;1) or (3&lt;2)</a:t>
            </a:r>
          </a:p>
          <a:p>
            <a:r>
              <a:rPr lang="en-US" altLang="zh-TW" dirty="0"/>
              <a:t>True</a:t>
            </a:r>
          </a:p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not ((2&gt;1) or (3&lt;2))</a:t>
            </a:r>
          </a:p>
          <a:p>
            <a:r>
              <a:rPr lang="en-US" altLang="zh-TW" dirty="0"/>
              <a:t>False</a:t>
            </a:r>
          </a:p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(2&gt;1) &amp; (3&lt;2)</a:t>
            </a:r>
          </a:p>
          <a:p>
            <a:r>
              <a:rPr lang="en-US" altLang="zh-TW" dirty="0"/>
              <a:t>False</a:t>
            </a:r>
          </a:p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(2&gt;1) | (3&lt;2)</a:t>
            </a:r>
          </a:p>
          <a:p>
            <a:r>
              <a:rPr lang="en-US" altLang="zh-TW" dirty="0"/>
              <a:t>True</a:t>
            </a:r>
          </a:p>
          <a:p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F959D21-3D6D-454A-8BA8-8A9B62355234}"/>
              </a:ext>
            </a:extLst>
          </p:cNvPr>
          <p:cNvSpPr/>
          <p:nvPr/>
        </p:nvSpPr>
        <p:spPr>
          <a:xfrm>
            <a:off x="5821532" y="1037622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14. Conjugate (</a:t>
            </a:r>
            <a:r>
              <a:rPr lang="en-US" altLang="zh-TW" sz="2000" dirty="0" err="1">
                <a:solidFill>
                  <a:srgbClr val="FF0000"/>
                </a:solidFill>
              </a:rPr>
              <a:t>np.conj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endParaRPr lang="en-US" altLang="zh-TW" sz="2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6362E9-923B-4261-BF9B-2AD4E91743E6}"/>
              </a:ext>
            </a:extLst>
          </p:cNvPr>
          <p:cNvSpPr/>
          <p:nvPr/>
        </p:nvSpPr>
        <p:spPr>
          <a:xfrm>
            <a:off x="6247734" y="1437732"/>
            <a:ext cx="2097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</a:t>
            </a:r>
            <a:r>
              <a:rPr lang="en-US" altLang="zh-TW" dirty="0" err="1"/>
              <a:t>np.conj</a:t>
            </a:r>
            <a:r>
              <a:rPr lang="en-US" altLang="zh-TW" dirty="0"/>
              <a:t>(1+2j)</a:t>
            </a:r>
          </a:p>
          <a:p>
            <a:r>
              <a:rPr lang="en-US" altLang="zh-TW" dirty="0"/>
              <a:t>(1-2j)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3D5F972-0E41-45EC-89FE-3FAEBEB71D29}"/>
              </a:ext>
            </a:extLst>
          </p:cNvPr>
          <p:cNvSpPr/>
          <p:nvPr/>
        </p:nvSpPr>
        <p:spPr>
          <a:xfrm>
            <a:off x="5821532" y="5272472"/>
            <a:ext cx="4213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16. 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ACSII 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ord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10347D-757E-444C-BDA2-3E567CF8B343}"/>
              </a:ext>
            </a:extLst>
          </p:cNvPr>
          <p:cNvSpPr/>
          <p:nvPr/>
        </p:nvSpPr>
        <p:spPr>
          <a:xfrm>
            <a:off x="6247734" y="5710019"/>
            <a:ext cx="216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859900"/>
                </a:solidFill>
              </a:rPr>
              <a:t>&gt;&gt;&gt;</a:t>
            </a:r>
            <a:r>
              <a:rPr lang="en-US" altLang="zh-TW" dirty="0"/>
              <a:t> </a:t>
            </a:r>
            <a:r>
              <a:rPr lang="en-US" altLang="zh-TW" dirty="0" err="1"/>
              <a:t>ord</a:t>
            </a:r>
            <a:r>
              <a:rPr lang="en-US" altLang="zh-TW" dirty="0"/>
              <a:t>('a')</a:t>
            </a:r>
          </a:p>
          <a:p>
            <a:r>
              <a:rPr lang="en-US" altLang="zh-TW" dirty="0"/>
              <a:t>97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9764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33</a:t>
            </a:fld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AB2E8D-7349-4466-B375-14D3371CD94C}"/>
              </a:ext>
            </a:extLst>
          </p:cNvPr>
          <p:cNvSpPr/>
          <p:nvPr/>
        </p:nvSpPr>
        <p:spPr>
          <a:xfrm>
            <a:off x="969345" y="1218351"/>
            <a:ext cx="5447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ea typeface="PMingLiU" panose="02020500000000000000" pitchFamily="18" charset="-120"/>
              </a:rPr>
              <a:t>&gt;&gt;&gt; x1 = 1   # scalar</a:t>
            </a:r>
          </a:p>
          <a:p>
            <a:endParaRPr lang="en-US" altLang="zh-TW" sz="2000" dirty="0">
              <a:ea typeface="PMingLiU" panose="02020500000000000000" pitchFamily="18" charset="-120"/>
            </a:endParaRP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x2 = [1, 2, 3]   # vector</a:t>
            </a:r>
          </a:p>
          <a:p>
            <a:endParaRPr lang="en-US" altLang="zh-TW" sz="2000" dirty="0">
              <a:ea typeface="PMingLiU" panose="02020500000000000000" pitchFamily="18" charset="-120"/>
            </a:endParaRP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x3 = </a:t>
            </a:r>
            <a:r>
              <a:rPr lang="en-US" altLang="zh-TW" sz="2000" dirty="0"/>
              <a:t>[[1,0,-1],[2,0,-2],[1,0,-1]]  # matrix</a:t>
            </a:r>
          </a:p>
          <a:p>
            <a:endParaRPr lang="en-US" altLang="zh-TW" sz="2000" dirty="0">
              <a:ea typeface="PMingLiU" panose="02020500000000000000" pitchFamily="18" charset="-120"/>
            </a:endParaRP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x4 = </a:t>
            </a:r>
            <a:r>
              <a:rPr lang="en-US" altLang="zh-TW" sz="2000" dirty="0"/>
              <a:t>'</a:t>
            </a:r>
            <a:r>
              <a:rPr lang="en-US" altLang="zh-TW" sz="2000" dirty="0">
                <a:ea typeface="PMingLiU" panose="02020500000000000000" pitchFamily="18" charset="-120"/>
              </a:rPr>
              <a:t>I am fine, thanks</a:t>
            </a:r>
            <a:r>
              <a:rPr lang="en-US" altLang="zh-TW" sz="2000" dirty="0"/>
              <a:t>’      # string</a:t>
            </a:r>
            <a:endParaRPr lang="zh-TW" altLang="en-US" sz="2000" dirty="0"/>
          </a:p>
        </p:txBody>
      </p:sp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9685EF97-82B3-4615-BAAC-204D1FE836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5539" y="1980256"/>
          <a:ext cx="1257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1257120" imgH="1117440" progId="Equation.DSMT4">
                  <p:embed/>
                </p:oleObj>
              </mc:Choice>
              <mc:Fallback>
                <p:oleObj name="Equation" r:id="rId3" imgW="1257120" imgH="1117440" progId="Equation.DSMT4">
                  <p:embed/>
                  <p:pic>
                    <p:nvPicPr>
                      <p:cNvPr id="7" name="物件 6">
                        <a:extLst>
                          <a:ext uri="{FF2B5EF4-FFF2-40B4-BE49-F238E27FC236}">
                            <a16:creationId xmlns:a16="http://schemas.microsoft.com/office/drawing/2014/main" id="{9685EF97-82B3-4615-BAAC-204D1FE836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5539" y="1980256"/>
                        <a:ext cx="12573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060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1724146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變數規則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變數名可使用英文字母小寫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、大寫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、數字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、底線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變數名第一個字不能是數字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Index </a:t>
            </a:r>
            <a:r>
              <a:rPr lang="zh-TW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 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 </a:t>
            </a:r>
            <a:r>
              <a:rPr lang="zh-TW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開始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比較：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index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開始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34</a:t>
            </a:fld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AB2E8D-7349-4466-B375-14D3371CD94C}"/>
              </a:ext>
            </a:extLst>
          </p:cNvPr>
          <p:cNvSpPr/>
          <p:nvPr/>
        </p:nvSpPr>
        <p:spPr>
          <a:xfrm>
            <a:off x="898324" y="2878475"/>
            <a:ext cx="54471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ea typeface="PMingLiU" panose="02020500000000000000" pitchFamily="18" charset="-120"/>
              </a:rPr>
              <a:t>&gt;&gt;&gt; list_1 = [3, 2, </a:t>
            </a:r>
            <a:r>
              <a:rPr lang="en-US" altLang="zh-TW" sz="2000" dirty="0"/>
              <a:t>‘fine', ‘thank </a:t>
            </a:r>
            <a:r>
              <a:rPr lang="en-US" altLang="zh-TW" sz="2000" dirty="0">
                <a:ea typeface="PMingLiU" panose="02020500000000000000" pitchFamily="18" charset="-120"/>
              </a:rPr>
              <a:t>‘]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list_1[</a:t>
            </a:r>
            <a:r>
              <a:rPr lang="en-US" altLang="zh-TW" sz="2000" dirty="0">
                <a:solidFill>
                  <a:srgbClr val="FF0000"/>
                </a:solidFill>
                <a:ea typeface="PMingLiU" panose="02020500000000000000" pitchFamily="18" charset="-120"/>
              </a:rPr>
              <a:t>0</a:t>
            </a:r>
            <a:r>
              <a:rPr lang="en-US" altLang="zh-TW" sz="2000" dirty="0">
                <a:ea typeface="PMingLiU" panose="02020500000000000000" pitchFamily="18" charset="-120"/>
              </a:rPr>
              <a:t>]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        3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list_1[1]</a:t>
            </a:r>
          </a:p>
          <a:p>
            <a:r>
              <a:rPr lang="en-US" altLang="zh-TW" sz="2000" dirty="0"/>
              <a:t>        2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list_1[2]</a:t>
            </a:r>
          </a:p>
          <a:p>
            <a:r>
              <a:rPr lang="en-US" altLang="zh-TW" sz="2000" dirty="0"/>
              <a:t>        ‘fine’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list_1[3][</a:t>
            </a:r>
            <a:r>
              <a:rPr lang="en-US" altLang="zh-TW" sz="2000" dirty="0">
                <a:solidFill>
                  <a:srgbClr val="FF0000"/>
                </a:solidFill>
                <a:ea typeface="PMingLiU" panose="02020500000000000000" pitchFamily="18" charset="-120"/>
              </a:rPr>
              <a:t>0</a:t>
            </a:r>
            <a:r>
              <a:rPr lang="en-US" altLang="zh-TW" sz="2000" dirty="0">
                <a:ea typeface="PMingLiU" panose="02020500000000000000" pitchFamily="18" charset="-120"/>
              </a:rPr>
              <a:t>]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        ‘t’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&gt;&gt;&gt; list_1[3][1]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        ‘h’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07762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2897023"/>
          </a:xfrm>
        </p:spPr>
        <p:txBody>
          <a:bodyPr>
            <a:no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資料型態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</a:t>
            </a:r>
            <a:r>
              <a:rPr lang="en-US" altLang="zh-TW" sz="2000" dirty="0"/>
              <a:t>(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):</a:t>
            </a:r>
            <a:r>
              <a:rPr lang="zh-TW" altLang="en-US" sz="2000" dirty="0"/>
              <a:t> </a:t>
            </a:r>
            <a:r>
              <a:rPr lang="en-US" altLang="zh-TW" sz="2000" dirty="0"/>
              <a:t>1, 2, -1, -2…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浮點數</a:t>
            </a:r>
            <a:r>
              <a:rPr lang="en-US" altLang="zh-TW" sz="2000" dirty="0"/>
              <a:t>(float): -3.5, -3.6 , 3.5, 3.66…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字串</a:t>
            </a:r>
            <a:r>
              <a:rPr lang="en-US" altLang="zh-TW" sz="2000" dirty="0"/>
              <a:t>(str): ‘fine', ‘thank'…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sz="2000" dirty="0"/>
              <a:t>(list): list_0 = [30, 41, 25]</a:t>
            </a:r>
            <a:r>
              <a:rPr lang="zh-TW" altLang="en-US" sz="2000" dirty="0"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PMingLiU" panose="02020500000000000000" pitchFamily="18" charset="-120"/>
              </a:rPr>
              <a:t>list_1 = [3, 2, </a:t>
            </a:r>
            <a:r>
              <a:rPr lang="en-US" altLang="zh-TW" sz="2000" dirty="0"/>
              <a:t>‘fine’, ‘thank </a:t>
            </a:r>
            <a:r>
              <a:rPr lang="en-US" altLang="zh-TW" sz="2000" dirty="0">
                <a:ea typeface="PMingLiU" panose="02020500000000000000" pitchFamily="18" charset="-120"/>
              </a:rPr>
              <a:t>‘]…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 ]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元組</a:t>
            </a:r>
            <a:r>
              <a:rPr lang="en-US" altLang="zh-TW" sz="2000" dirty="0">
                <a:ea typeface="PMingLiU" panose="02020500000000000000" pitchFamily="18" charset="-120"/>
              </a:rPr>
              <a:t>(tuple): tup_0 = (30, 41, 25)</a:t>
            </a:r>
            <a:r>
              <a:rPr lang="zh-TW" altLang="en-US" sz="2000" dirty="0">
                <a:ea typeface="PMingLiU" panose="02020500000000000000" pitchFamily="18" charset="-120"/>
              </a:rPr>
              <a:t> 、</a:t>
            </a:r>
            <a:r>
              <a:rPr lang="en-US" altLang="zh-TW" sz="2000" dirty="0">
                <a:ea typeface="PMingLiU" panose="02020500000000000000" pitchFamily="18" charset="-120"/>
              </a:rPr>
              <a:t>tup_1 = (3, 2, </a:t>
            </a:r>
            <a:r>
              <a:rPr lang="en-US" altLang="zh-TW" sz="2000" dirty="0"/>
              <a:t>‘fine', ‘thank </a:t>
            </a:r>
            <a:r>
              <a:rPr lang="en-US" altLang="zh-TW" sz="2000" dirty="0">
                <a:ea typeface="PMingLiU" panose="02020500000000000000" pitchFamily="18" charset="-120"/>
              </a:rPr>
              <a:t>‘)…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ea typeface="PMingLiU" panose="02020500000000000000" pitchFamily="18" charset="-12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dirty="0"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sz="2000" dirty="0"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  <a:ea typeface="PMingLiU" panose="02020500000000000000" pitchFamily="18" charset="-120"/>
              </a:rPr>
              <a:t>&lt;Note&gt;: list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000" dirty="0">
                <a:solidFill>
                  <a:srgbClr val="FF0000"/>
                </a:solidFill>
                <a:ea typeface="PMingLiU" panose="02020500000000000000" pitchFamily="18" charset="-120"/>
              </a:rPr>
              <a:t>tuple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內部可裝不同資料型態物件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35</a:t>
            </a:fld>
            <a:endParaRPr lang="zh-TW" altLang="en-US" sz="2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9F53F42-3CA0-4D21-97EF-E66F2A2882F4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C4B5161-3405-48C6-A591-46F00977C799}"/>
              </a:ext>
            </a:extLst>
          </p:cNvPr>
          <p:cNvSpPr txBox="1"/>
          <p:nvPr/>
        </p:nvSpPr>
        <p:spPr>
          <a:xfrm>
            <a:off x="958788" y="5255581"/>
            <a:ext cx="448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type(x):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可以顯示變數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的型態</a:t>
            </a:r>
          </a:p>
        </p:txBody>
      </p:sp>
    </p:spTree>
    <p:extLst>
      <p:ext uri="{BB962C8B-B14F-4D97-AF65-F5344CB8AC3E}">
        <p14:creationId xmlns:p14="http://schemas.microsoft.com/office/powerpoint/2010/main" val="2152684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02322"/>
            <a:ext cx="10515600" cy="5536590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不可變</a:t>
            </a:r>
            <a:r>
              <a:rPr lang="en-US" altLang="zh-TW" sz="2400" dirty="0"/>
              <a:t>(immutable)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的物件型態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整數</a:t>
            </a:r>
            <a:r>
              <a:rPr lang="en-US" altLang="zh-TW" sz="2400" dirty="0"/>
              <a:t>(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)</a:t>
            </a:r>
            <a:r>
              <a:rPr lang="zh-TW" altLang="en-US" sz="2400" dirty="0">
                <a:ea typeface="PMingLiU" panose="02020500000000000000" pitchFamily="18" charset="-120"/>
              </a:rPr>
              <a:t> 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浮點數</a:t>
            </a:r>
            <a:r>
              <a:rPr lang="en-US" altLang="zh-TW" sz="2400" dirty="0">
                <a:ea typeface="PMingLiU" panose="02020500000000000000" pitchFamily="18" charset="-120"/>
              </a:rPr>
              <a:t>(float)</a:t>
            </a:r>
            <a:r>
              <a:rPr lang="zh-TW" altLang="en-US" sz="2400" dirty="0">
                <a:ea typeface="PMingLiU" panose="02020500000000000000" pitchFamily="18" charset="-120"/>
              </a:rPr>
              <a:t> 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字串 </a:t>
            </a:r>
            <a:r>
              <a:rPr lang="en-US" altLang="zh-TW" sz="2400" dirty="0">
                <a:ea typeface="PMingLiU" panose="02020500000000000000" pitchFamily="18" charset="-120"/>
              </a:rPr>
              <a:t>(str)</a:t>
            </a:r>
            <a:r>
              <a:rPr lang="zh-TW" altLang="en-US" sz="2400" dirty="0">
                <a:ea typeface="PMingLiU" panose="02020500000000000000" pitchFamily="18" charset="-120"/>
              </a:rPr>
              <a:t> 、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元組</a:t>
            </a:r>
            <a:r>
              <a:rPr lang="en-US" altLang="zh-TW" sz="2400" dirty="0">
                <a:ea typeface="PMingLiU" panose="02020500000000000000" pitchFamily="18" charset="-120"/>
              </a:rPr>
              <a:t>(tuple)</a:t>
            </a:r>
          </a:p>
          <a:p>
            <a:pPr marL="0" indent="0">
              <a:buNone/>
            </a:pPr>
            <a:endParaRPr lang="en-US" altLang="zh-TW" sz="2400" dirty="0">
              <a:ea typeface="PMingLiU" panose="02020500000000000000" pitchFamily="18" charset="-120"/>
            </a:endParaRPr>
          </a:p>
          <a:p>
            <a:r>
              <a:rPr lang="en-US" altLang="zh-TW" sz="2400" dirty="0"/>
              <a:t>Example: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36</a:t>
            </a:fld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56238" y="3122592"/>
            <a:ext cx="8510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ea typeface="PMingLiU" panose="02020500000000000000" pitchFamily="18" charset="-120"/>
              </a:rPr>
              <a:t>&gt;&gt;&gt; a = 3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指向整數物件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&gt;&gt;&gt; b = a</a:t>
            </a:r>
            <a:r>
              <a:rPr lang="zh-TW" altLang="en-US" dirty="0">
                <a:ea typeface="PMingLiU" panose="02020500000000000000" pitchFamily="18" charset="-120"/>
              </a:rPr>
              <a:t>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透過名稱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拿到整數物件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，指派給名稱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</a:p>
          <a:p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print(a)             </a:t>
            </a:r>
            <a:r>
              <a:rPr lang="zh-TW" altLang="en-US" dirty="0"/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此時，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都指向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物件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3</a:t>
            </a:r>
          </a:p>
          <a:p>
            <a:r>
              <a:rPr lang="en-US" altLang="zh-TW" dirty="0"/>
              <a:t>&gt;&gt;&gt;print(b)</a:t>
            </a:r>
          </a:p>
          <a:p>
            <a:r>
              <a:rPr lang="en-US" altLang="zh-TW" dirty="0"/>
              <a:t>3</a:t>
            </a:r>
          </a:p>
          <a:p>
            <a:r>
              <a:rPr lang="en-US" altLang="zh-TW" dirty="0"/>
              <a:t>&gt;&gt;&gt; b = 4</a:t>
            </a:r>
            <a:r>
              <a:rPr lang="zh-TW" altLang="en-US" dirty="0"/>
              <a:t>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名稱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指向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新的整數物件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</a:p>
          <a:p>
            <a:r>
              <a:rPr lang="en-US" altLang="zh-TW" dirty="0"/>
              <a:t>&gt;&gt;&gt; print(b)</a:t>
            </a:r>
          </a:p>
          <a:p>
            <a:r>
              <a:rPr lang="en-US" altLang="zh-TW" dirty="0"/>
              <a:t>4</a:t>
            </a:r>
          </a:p>
          <a:p>
            <a:r>
              <a:rPr lang="en-US" altLang="zh-TW" dirty="0"/>
              <a:t>&gt;&gt;&gt; print(a)</a:t>
            </a:r>
            <a:r>
              <a:rPr lang="zh-TW" altLang="en-US" dirty="0"/>
              <a:t>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仍指向原先的整數物件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因為整數</a:t>
            </a:r>
            <a:r>
              <a:rPr lang="en-US" altLang="zh-TW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是不可變物件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/>
              <a:t>3</a:t>
            </a:r>
          </a:p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0ADE34F-1C4D-4F59-9E1A-99531A913602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965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5069132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可變</a:t>
            </a:r>
            <a:r>
              <a:rPr lang="en-US" altLang="zh-TW" sz="2400" dirty="0"/>
              <a:t>(mutable)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的物件型態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sz="2400" dirty="0"/>
              <a:t>(list)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Example: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37</a:t>
            </a:fld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51083" y="2672783"/>
            <a:ext cx="10002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ea typeface="PMingLiU" panose="02020500000000000000" pitchFamily="18" charset="-120"/>
              </a:rPr>
              <a:t>&gt;&gt;&gt; a = [20, 35, 71]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指向串列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ea typeface="PMingLiU" panose="02020500000000000000" pitchFamily="18" charset="-120"/>
              </a:rPr>
              <a:t>&gt;&gt;&gt; b = a</a:t>
            </a:r>
            <a:r>
              <a:rPr lang="zh-TW" altLang="en-US" dirty="0">
                <a:ea typeface="PMingLiU" panose="02020500000000000000" pitchFamily="18" charset="-120"/>
              </a:rPr>
              <a:t>                  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透過名稱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拿到串列，指派給名稱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</a:p>
          <a:p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print(a)             </a:t>
            </a:r>
            <a:r>
              <a:rPr lang="zh-TW" altLang="en-US" dirty="0"/>
              <a:t>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此時，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都指向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ea typeface="PMingLiU" panose="02020500000000000000" pitchFamily="18" charset="-120"/>
              </a:rPr>
              <a:t>   [20, 35, 71] </a:t>
            </a:r>
          </a:p>
          <a:p>
            <a:r>
              <a:rPr lang="en-US" altLang="zh-TW" dirty="0"/>
              <a:t>&gt;&gt;&gt;print(b)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   [20, 35, 71] </a:t>
            </a:r>
          </a:p>
          <a:p>
            <a:r>
              <a:rPr lang="en-US" altLang="zh-TW" dirty="0"/>
              <a:t>&gt;&gt;&gt; b[0] = 85</a:t>
            </a:r>
            <a:r>
              <a:rPr lang="zh-TW" altLang="en-US" dirty="0"/>
              <a:t>          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改變串列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的第一個元素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(index=0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，由元素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改成元素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</a:p>
          <a:p>
            <a:r>
              <a:rPr lang="en-US" altLang="zh-TW" dirty="0"/>
              <a:t>&gt;&gt;&gt; print(b)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   [85, 35, 71] </a:t>
            </a:r>
          </a:p>
          <a:p>
            <a:r>
              <a:rPr lang="en-US" altLang="zh-TW" dirty="0"/>
              <a:t>&gt;&gt;&gt; print(a)</a:t>
            </a:r>
            <a:r>
              <a:rPr lang="zh-TW" altLang="en-US" dirty="0"/>
              <a:t>            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跟著串列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一起更動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list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是可變物件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   [85, 35, 71]                               #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這種一起變動的現象，也是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不同的地方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22BD2E6-BB7D-4920-A2B0-946C4D030C9D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518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08892"/>
            <a:ext cx="10515600" cy="536807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dirty="0"/>
              <a:t>(list)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與元組</a:t>
            </a:r>
            <a:r>
              <a:rPr lang="en-US" altLang="zh-TW" dirty="0"/>
              <a:t>(tuple)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的差別</a:t>
            </a:r>
            <a:r>
              <a:rPr lang="en-US" altLang="zh-TW" dirty="0"/>
              <a:t>: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38</a:t>
            </a:fld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22276"/>
              </p:ext>
            </p:extLst>
          </p:nvPr>
        </p:nvGraphicFramePr>
        <p:xfrm>
          <a:off x="1152768" y="1343920"/>
          <a:ext cx="9609015" cy="5302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0623">
                  <a:extLst>
                    <a:ext uri="{9D8B030D-6E8A-4147-A177-3AD203B41FA5}">
                      <a16:colId xmlns:a16="http://schemas.microsoft.com/office/drawing/2014/main" val="3597211735"/>
                    </a:ext>
                  </a:extLst>
                </a:gridCol>
                <a:gridCol w="4290646">
                  <a:extLst>
                    <a:ext uri="{9D8B030D-6E8A-4147-A177-3AD203B41FA5}">
                      <a16:colId xmlns:a16="http://schemas.microsoft.com/office/drawing/2014/main" val="711971326"/>
                    </a:ext>
                  </a:extLst>
                </a:gridCol>
                <a:gridCol w="3947746">
                  <a:extLst>
                    <a:ext uri="{9D8B030D-6E8A-4147-A177-3AD203B41FA5}">
                      <a16:colId xmlns:a16="http://schemas.microsoft.com/office/drawing/2014/main" val="1137544378"/>
                    </a:ext>
                  </a:extLst>
                </a:gridCol>
              </a:tblGrid>
              <a:tr h="48691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串列</a:t>
                      </a:r>
                      <a:r>
                        <a:rPr lang="en-US" altLang="zh-TW" sz="2400" dirty="0"/>
                        <a:t>(list)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元組</a:t>
                      </a:r>
                      <a:r>
                        <a:rPr lang="en-US" altLang="zh-TW" sz="2400" dirty="0"/>
                        <a:t>(tuple)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765782"/>
                  </a:ext>
                </a:extLst>
              </a:tr>
              <a:tr h="4426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型態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dirty="0"/>
                        <a:t>(Type)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list</a:t>
                      </a:r>
                      <a:r>
                        <a:rPr lang="en-US" altLang="zh-TW" baseline="0" dirty="0"/>
                        <a:t> = [35, ‘test', 25.3]</a:t>
                      </a:r>
                    </a:p>
                    <a:p>
                      <a:pPr algn="l"/>
                      <a:r>
                        <a:rPr lang="en-US" altLang="zh-TW" baseline="0" dirty="0"/>
                        <a:t>( </a:t>
                      </a:r>
                      <a:r>
                        <a:rPr lang="zh-TW" altLang="en-US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其實就是一個</a:t>
                      </a:r>
                      <a:r>
                        <a:rPr lang="en-US" altLang="zh-TW" baseline="0" dirty="0"/>
                        <a:t>Array(Vector) 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/>
                        <a:t>tuple = (35, ‘test', 25.3)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/>
                        <a:t>( </a:t>
                      </a:r>
                      <a:r>
                        <a:rPr lang="zh-TW" altLang="en-US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其實就是一個</a:t>
                      </a:r>
                      <a:r>
                        <a:rPr lang="en-US" altLang="zh-TW" baseline="0" dirty="0"/>
                        <a:t>Array(Vector) 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42973"/>
                  </a:ext>
                </a:extLst>
              </a:tr>
              <a:tr h="903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差別</a:t>
                      </a:r>
                      <a:r>
                        <a:rPr lang="en-US" altLang="zh-TW" sz="2000" dirty="0"/>
                        <a:t>(Difference)</a:t>
                      </a:r>
                      <a:endParaRPr lang="zh-TW" altLang="en-US" sz="2000" dirty="0"/>
                    </a:p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使用中括弧 </a:t>
                      </a:r>
                      <a:r>
                        <a:rPr lang="en-US" altLang="zh-TW" baseline="0" dirty="0"/>
                        <a:t>[ </a:t>
                      </a:r>
                      <a:r>
                        <a:rPr lang="zh-TW" altLang="en-US" baseline="0" dirty="0"/>
                        <a:t> </a:t>
                      </a:r>
                      <a:r>
                        <a:rPr lang="en-US" altLang="zh-TW" baseline="0" dirty="0"/>
                        <a:t>]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可變動物件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使用小</a:t>
                      </a:r>
                      <a:r>
                        <a:rPr lang="zh-TW" altLang="en-US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括弧 </a:t>
                      </a:r>
                      <a:r>
                        <a:rPr lang="en-US" altLang="zh-TW" baseline="0" dirty="0"/>
                        <a:t>(</a:t>
                      </a:r>
                      <a:r>
                        <a:rPr lang="zh-TW" altLang="en-US" baseline="0" dirty="0"/>
                        <a:t>  </a:t>
                      </a:r>
                      <a:r>
                        <a:rPr lang="en-US" altLang="zh-TW" baseline="0" dirty="0"/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不可變動物件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01851"/>
                  </a:ext>
                </a:extLst>
              </a:tr>
              <a:tr h="27913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000" dirty="0"/>
                        <a:t>(Example)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&gt;&gt;&gt; list_0</a:t>
                      </a:r>
                      <a:r>
                        <a:rPr lang="en-US" altLang="zh-TW" baseline="0" dirty="0"/>
                        <a:t> = [0,1,2,3]</a:t>
                      </a:r>
                    </a:p>
                    <a:p>
                      <a:r>
                        <a:rPr lang="en-US" altLang="zh-TW" baseline="0" dirty="0"/>
                        <a:t>&gt;&gt;&gt; list_1 = list_0</a:t>
                      </a:r>
                    </a:p>
                    <a:p>
                      <a:r>
                        <a:rPr lang="en-US" altLang="zh-TW" baseline="0" dirty="0"/>
                        <a:t>&gt;&gt;&gt; list_1[0] = 97</a:t>
                      </a:r>
                    </a:p>
                    <a:p>
                      <a:r>
                        <a:rPr lang="en-US" altLang="zh-TW" baseline="0" dirty="0"/>
                        <a:t>&gt;&gt;&gt; print(list_0)</a:t>
                      </a:r>
                    </a:p>
                    <a:p>
                      <a:r>
                        <a:rPr lang="en-US" altLang="zh-TW" dirty="0"/>
                        <a:t>[97,1,2,3]</a:t>
                      </a:r>
                    </a:p>
                    <a:p>
                      <a:r>
                        <a:rPr lang="en-US" altLang="zh-TW" dirty="0"/>
                        <a:t>&gt;&gt;&gt; print(list_1)</a:t>
                      </a:r>
                    </a:p>
                    <a:p>
                      <a:r>
                        <a:rPr lang="en-US" altLang="zh-TW" dirty="0"/>
                        <a:t>[97,1,2,3]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list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是可變動的物件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&gt;&gt;&gt; tuple_0</a:t>
                      </a:r>
                      <a:r>
                        <a:rPr lang="en-US" altLang="zh-TW" baseline="0" dirty="0"/>
                        <a:t> = [0,1,2,3]</a:t>
                      </a:r>
                    </a:p>
                    <a:p>
                      <a:r>
                        <a:rPr lang="en-US" altLang="zh-TW" baseline="0" dirty="0"/>
                        <a:t>&gt;&gt;&gt; tuple_1 = tuple_0</a:t>
                      </a:r>
                    </a:p>
                    <a:p>
                      <a:r>
                        <a:rPr lang="en-US" altLang="zh-TW" baseline="0" dirty="0"/>
                        <a:t>&gt;&gt;&gt; tuple_1[0] = 97</a:t>
                      </a:r>
                    </a:p>
                    <a:p>
                      <a:r>
                        <a:rPr lang="en-US" altLang="zh-TW" baseline="0" dirty="0" err="1"/>
                        <a:t>TypeError</a:t>
                      </a:r>
                      <a:r>
                        <a:rPr lang="en-US" altLang="zh-TW" baseline="0" dirty="0"/>
                        <a:t>: ‘tuple’ object does not support item assignment</a:t>
                      </a:r>
                    </a:p>
                    <a:p>
                      <a:r>
                        <a:rPr lang="en-US" altLang="zh-TW" dirty="0"/>
                        <a:t>&gt;&gt;&gt; print(tuple_0)</a:t>
                      </a:r>
                    </a:p>
                    <a:p>
                      <a:r>
                        <a:rPr lang="en-US" altLang="zh-TW" dirty="0"/>
                        <a:t>[0,1,2,3]</a:t>
                      </a:r>
                    </a:p>
                    <a:p>
                      <a:r>
                        <a:rPr lang="en-US" altLang="zh-TW" dirty="0"/>
                        <a:t>&gt;&gt;&gt; print(tuple_1)</a:t>
                      </a:r>
                    </a:p>
                    <a:p>
                      <a:r>
                        <a:rPr lang="en-US" altLang="zh-TW" dirty="0"/>
                        <a:t>[0,1,2,3]</a:t>
                      </a:r>
                      <a:endParaRPr lang="zh-TW" altLang="en-US" dirty="0"/>
                    </a:p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tuple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是不可變動的物件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37847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92AB2782-1F29-442B-BB57-C9C9C5E0903D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934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5069132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如何避免一起更動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可以額外多一個運算，或是另外給值</a:t>
            </a:r>
            <a:endParaRPr lang="en-US" altLang="zh-TW" sz="24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Example: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39</a:t>
            </a:fld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51083" y="2601763"/>
            <a:ext cx="1000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ea typeface="PMingLiU" panose="02020500000000000000" pitchFamily="18" charset="-120"/>
              </a:rPr>
              <a:t>&gt;&gt;&gt; a = [20, 35, 71]        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#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指向串列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&gt;&gt;&gt; b = a + []</a:t>
            </a: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</a:t>
            </a:r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b = [20, 35, 71]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亦可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/>
              <a:t>&gt;&gt;&gt;</a:t>
            </a:r>
            <a:r>
              <a:rPr lang="zh-TW" altLang="en-US" sz="2000" dirty="0"/>
              <a:t> </a:t>
            </a:r>
            <a:r>
              <a:rPr lang="en-US" altLang="zh-TW" sz="2000" dirty="0"/>
              <a:t>print(a)             </a:t>
            </a:r>
            <a:r>
              <a:rPr lang="zh-TW" altLang="en-US" sz="2000" dirty="0"/>
              <a:t>         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此時，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指向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不同的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ea typeface="PMingLiU" panose="02020500000000000000" pitchFamily="18" charset="-120"/>
              </a:rPr>
              <a:t>[20, 35, 71] </a:t>
            </a:r>
          </a:p>
          <a:p>
            <a:r>
              <a:rPr lang="en-US" altLang="zh-TW" sz="2000" dirty="0"/>
              <a:t>&gt;&gt;&gt;print(b)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[20, 35, 71] </a:t>
            </a:r>
          </a:p>
          <a:p>
            <a:r>
              <a:rPr lang="en-US" altLang="zh-TW" sz="2000" dirty="0"/>
              <a:t>&gt;&gt;&gt; b[0] = 85</a:t>
            </a:r>
            <a:r>
              <a:rPr lang="zh-TW" altLang="en-US" sz="2000" dirty="0"/>
              <a:t>                    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改變串列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的第一個元素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(index=0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，由元素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改成元素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</a:p>
          <a:p>
            <a:r>
              <a:rPr lang="en-US" altLang="zh-TW" sz="2000" dirty="0"/>
              <a:t>&gt;&gt;&gt; print(b)</a:t>
            </a:r>
          </a:p>
          <a:p>
            <a:r>
              <a:rPr lang="en-US" altLang="zh-TW" sz="2000" dirty="0">
                <a:ea typeface="PMingLiU" panose="02020500000000000000" pitchFamily="18" charset="-120"/>
              </a:rPr>
              <a:t>[20, 35, 71] </a:t>
            </a:r>
          </a:p>
          <a:p>
            <a:r>
              <a:rPr lang="en-US" altLang="zh-TW" sz="2000" dirty="0"/>
              <a:t>&gt;&gt;&gt; print(a)</a:t>
            </a:r>
            <a:r>
              <a:rPr lang="zh-TW" altLang="en-US" sz="2000" dirty="0"/>
              <a:t>                       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沒有跟著串列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一起更動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ea typeface="PMingLiU" panose="02020500000000000000" pitchFamily="18" charset="-120"/>
              </a:rPr>
              <a:t>[85, 35, 71]</a:t>
            </a:r>
            <a:endParaRPr lang="en-US" altLang="zh-TW" sz="2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22BD2E6-BB7D-4920-A2B0-946C4D030C9D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24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75946"/>
            <a:ext cx="10515600" cy="5201017"/>
          </a:xfrm>
        </p:spPr>
        <p:txBody>
          <a:bodyPr/>
          <a:lstStyle/>
          <a:p>
            <a:r>
              <a:rPr lang="en-US" altLang="zh-TW" dirty="0"/>
              <a:t>Step.1: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進去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官方網站 </a:t>
            </a:r>
            <a:r>
              <a:rPr lang="en-US" altLang="zh-TW" dirty="0">
                <a:hlinkClick r:id="rId2"/>
              </a:rPr>
              <a:t>https://www.python.org/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1" y="1857518"/>
            <a:ext cx="8331834" cy="467516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1.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安裝步驟</a:t>
            </a:r>
          </a:p>
        </p:txBody>
      </p:sp>
      <p:sp>
        <p:nvSpPr>
          <p:cNvPr id="6" name="矩形 5"/>
          <p:cNvSpPr/>
          <p:nvPr/>
        </p:nvSpPr>
        <p:spPr>
          <a:xfrm>
            <a:off x="3745524" y="3244362"/>
            <a:ext cx="835268" cy="509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4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52448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40</a:t>
            </a:fld>
            <a:endParaRPr lang="zh-TW" altLang="en-US" sz="2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22BD2E6-BB7D-4920-A2B0-946C4D030C9D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2A91C51-9CC6-49C5-B2DB-90AAFD091873}"/>
              </a:ext>
            </a:extLst>
          </p:cNvPr>
          <p:cNvSpPr txBox="1"/>
          <p:nvPr/>
        </p:nvSpPr>
        <p:spPr>
          <a:xfrm>
            <a:off x="857534" y="1107831"/>
            <a:ext cx="1047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通常會將 </a:t>
            </a:r>
            <a:r>
              <a:rPr lang="en-US" altLang="zh-TW" sz="2000" dirty="0"/>
              <a:t>vector </a:t>
            </a:r>
            <a:r>
              <a:rPr lang="zh-TW" altLang="en-US" sz="2000" dirty="0"/>
              <a:t>和 </a:t>
            </a:r>
            <a:r>
              <a:rPr lang="en-US" altLang="zh-TW" sz="2000" dirty="0"/>
              <a:t>matrix </a:t>
            </a:r>
            <a:r>
              <a:rPr lang="zh-TW" altLang="en-US" sz="2000" dirty="0"/>
              <a:t>用 </a:t>
            </a:r>
            <a:r>
              <a:rPr lang="en-US" altLang="zh-TW" sz="2000" dirty="0" err="1"/>
              <a:t>np.array</a:t>
            </a:r>
            <a:r>
              <a:rPr lang="en-US" altLang="zh-TW" sz="2000" dirty="0"/>
              <a:t> </a:t>
            </a:r>
            <a:r>
              <a:rPr lang="zh-TW" altLang="en-US" sz="2000" dirty="0"/>
              <a:t>或 </a:t>
            </a:r>
            <a:r>
              <a:rPr lang="en-US" altLang="zh-TW" sz="2000" dirty="0" err="1"/>
              <a:t>np.matrix</a:t>
            </a:r>
            <a:r>
              <a:rPr lang="en-US" altLang="zh-TW" sz="2000" dirty="0"/>
              <a:t> </a:t>
            </a:r>
            <a:r>
              <a:rPr lang="zh-TW" altLang="en-US" sz="2000" dirty="0"/>
              <a:t>的格式來表示，以方便做向量和矩陣的運算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48D53C-F3B8-477F-8CE5-DED11372EA61}"/>
              </a:ext>
            </a:extLst>
          </p:cNvPr>
          <p:cNvSpPr/>
          <p:nvPr/>
        </p:nvSpPr>
        <p:spPr>
          <a:xfrm>
            <a:off x="921058" y="1761154"/>
            <a:ext cx="76140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b = [85, 35, 71]</a:t>
            </a:r>
            <a:br>
              <a:rPr lang="en-US" altLang="zh-TW" sz="2000" dirty="0"/>
            </a:br>
            <a:endParaRPr lang="en-US" altLang="zh-TW" sz="2000" dirty="0"/>
          </a:p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b+1       # </a:t>
            </a:r>
            <a:r>
              <a:rPr lang="zh-TW" altLang="en-US" sz="2000" dirty="0"/>
              <a:t>無法做加</a:t>
            </a:r>
            <a:r>
              <a:rPr lang="en-US" altLang="zh-TW" sz="2000" dirty="0"/>
              <a:t>1</a:t>
            </a:r>
            <a:r>
              <a:rPr lang="zh-TW" altLang="en-US" sz="2000" dirty="0"/>
              <a:t>的運算</a:t>
            </a:r>
            <a:endParaRPr lang="en-US" altLang="zh-TW" sz="2000" dirty="0"/>
          </a:p>
          <a:p>
            <a:r>
              <a:rPr lang="en-US" altLang="zh-TW" sz="2000" dirty="0">
                <a:solidFill>
                  <a:srgbClr val="FF0000"/>
                </a:solidFill>
              </a:rPr>
              <a:t>Traceback (most recent call last):</a:t>
            </a:r>
            <a:endParaRPr lang="en-US" altLang="zh-TW" sz="2000" dirty="0"/>
          </a:p>
          <a:p>
            <a:r>
              <a:rPr lang="en-US" altLang="zh-TW" sz="2000" dirty="0">
                <a:solidFill>
                  <a:srgbClr val="FF0000"/>
                </a:solidFill>
              </a:rPr>
              <a:t>File "&lt;console&gt;", line 1, in &lt;module&gt;</a:t>
            </a:r>
            <a:endParaRPr lang="en-US" altLang="zh-TW" sz="2000" dirty="0"/>
          </a:p>
          <a:p>
            <a:r>
              <a:rPr lang="en-US" altLang="zh-TW" sz="2000" dirty="0" err="1">
                <a:solidFill>
                  <a:srgbClr val="FF0000"/>
                </a:solidFill>
              </a:rPr>
              <a:t>TypeError</a:t>
            </a:r>
            <a:r>
              <a:rPr lang="en-US" altLang="zh-TW" sz="2000" dirty="0">
                <a:solidFill>
                  <a:srgbClr val="FF0000"/>
                </a:solidFill>
              </a:rPr>
              <a:t>: can only concatenate list (not "int") to list</a:t>
            </a:r>
            <a:br>
              <a:rPr lang="en-US" altLang="zh-TW" sz="2000" dirty="0">
                <a:solidFill>
                  <a:srgbClr val="FF0000"/>
                </a:solidFill>
              </a:rPr>
            </a:b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3333FF"/>
                </a:solidFill>
              </a:rPr>
              <a:t>import </a:t>
            </a:r>
            <a:r>
              <a:rPr lang="en-US" altLang="zh-TW" sz="2000" dirty="0" err="1">
                <a:solidFill>
                  <a:srgbClr val="3333FF"/>
                </a:solidFill>
              </a:rPr>
              <a:t>numpy</a:t>
            </a:r>
            <a:r>
              <a:rPr lang="en-US" altLang="zh-TW" sz="2000" dirty="0">
                <a:solidFill>
                  <a:srgbClr val="3333FF"/>
                </a:solidFill>
              </a:rPr>
              <a:t> as np</a:t>
            </a:r>
            <a:br>
              <a:rPr lang="en-US" altLang="zh-TW" sz="2000" dirty="0"/>
            </a:br>
            <a:endParaRPr lang="en-US" altLang="zh-TW" sz="2000" dirty="0"/>
          </a:p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3333FF"/>
                </a:solidFill>
              </a:rPr>
              <a:t>b = </a:t>
            </a:r>
            <a:r>
              <a:rPr lang="en-US" altLang="zh-TW" sz="2000" dirty="0" err="1">
                <a:solidFill>
                  <a:srgbClr val="3333FF"/>
                </a:solidFill>
              </a:rPr>
              <a:t>np.array</a:t>
            </a:r>
            <a:r>
              <a:rPr lang="en-US" altLang="zh-TW" sz="2000" dirty="0">
                <a:solidFill>
                  <a:srgbClr val="3333FF"/>
                </a:solidFill>
              </a:rPr>
              <a:t>([85, 35, 71])</a:t>
            </a:r>
            <a:br>
              <a:rPr lang="en-US" altLang="zh-TW" sz="2000" dirty="0"/>
            </a:br>
            <a:endParaRPr lang="en-US" altLang="zh-TW" sz="2000" dirty="0"/>
          </a:p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b+1        # </a:t>
            </a:r>
            <a:r>
              <a:rPr lang="zh-TW" altLang="en-US" sz="2000" dirty="0"/>
              <a:t>變成 </a:t>
            </a:r>
            <a:r>
              <a:rPr lang="en-US" altLang="zh-TW" sz="2000" dirty="0" err="1"/>
              <a:t>np.array</a:t>
            </a:r>
            <a:r>
              <a:rPr lang="en-US" altLang="zh-TW" sz="2000" dirty="0"/>
              <a:t> </a:t>
            </a:r>
            <a:r>
              <a:rPr lang="zh-TW" altLang="en-US" sz="2000" dirty="0"/>
              <a:t>的型態後，可以做加</a:t>
            </a:r>
            <a:r>
              <a:rPr lang="en-US" altLang="zh-TW" sz="2000" dirty="0"/>
              <a:t>1</a:t>
            </a:r>
            <a:r>
              <a:rPr lang="zh-TW" altLang="en-US" sz="2000" dirty="0"/>
              <a:t>的運算</a:t>
            </a:r>
            <a:endParaRPr lang="en-US" altLang="zh-TW" sz="2000" dirty="0"/>
          </a:p>
          <a:p>
            <a:r>
              <a:rPr lang="en-US" altLang="zh-TW" sz="2000" dirty="0"/>
              <a:t>array([86, 36, 72])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1377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41</a:t>
            </a:fld>
            <a:endParaRPr lang="zh-TW" altLang="en-US" sz="2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22BD2E6-BB7D-4920-A2B0-946C4D030C9D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4CFDDE1-04C3-422E-9C96-5E4E2555D9D6}"/>
              </a:ext>
            </a:extLst>
          </p:cNvPr>
          <p:cNvSpPr/>
          <p:nvPr/>
        </p:nvSpPr>
        <p:spPr>
          <a:xfrm>
            <a:off x="1100831" y="1345646"/>
            <a:ext cx="94704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a = [20, 35, 71]</a:t>
            </a:r>
            <a:br>
              <a:rPr lang="en-US" altLang="zh-TW" sz="2000" dirty="0"/>
            </a:br>
            <a:endParaRPr lang="en-US" altLang="zh-TW" sz="2000" dirty="0"/>
          </a:p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</a:t>
            </a:r>
            <a:r>
              <a:rPr lang="en-US" altLang="zh-TW" sz="2000" dirty="0" err="1"/>
              <a:t>a.T</a:t>
            </a:r>
            <a:r>
              <a:rPr lang="en-US" altLang="zh-TW" sz="2000" dirty="0"/>
              <a:t>      # </a:t>
            </a:r>
            <a:r>
              <a:rPr lang="zh-TW" altLang="en-US" sz="2000" dirty="0"/>
              <a:t>無法做</a:t>
            </a:r>
            <a:r>
              <a:rPr lang="en-US" altLang="zh-TW" sz="2000" dirty="0"/>
              <a:t> transpose </a:t>
            </a:r>
            <a:r>
              <a:rPr lang="zh-TW" altLang="en-US" sz="2000" dirty="0"/>
              <a:t>的運算</a:t>
            </a:r>
            <a:endParaRPr lang="en-US" altLang="zh-TW" sz="2000" dirty="0"/>
          </a:p>
          <a:p>
            <a:r>
              <a:rPr lang="en-US" altLang="zh-TW" sz="2000" dirty="0">
                <a:solidFill>
                  <a:srgbClr val="FF0000"/>
                </a:solidFill>
              </a:rPr>
              <a:t>Traceback (most recent call last):</a:t>
            </a:r>
            <a:endParaRPr lang="en-US" altLang="zh-TW" sz="2000" dirty="0"/>
          </a:p>
          <a:p>
            <a:r>
              <a:rPr lang="en-US" altLang="zh-TW" sz="2000" dirty="0">
                <a:solidFill>
                  <a:srgbClr val="FF0000"/>
                </a:solidFill>
              </a:rPr>
              <a:t>File "&lt;console&gt;", line 1, in &lt;module&gt;</a:t>
            </a:r>
            <a:endParaRPr lang="en-US" altLang="zh-TW" sz="2000" dirty="0"/>
          </a:p>
          <a:p>
            <a:r>
              <a:rPr lang="en-US" altLang="zh-TW" sz="2000" dirty="0" err="1">
                <a:solidFill>
                  <a:srgbClr val="FF0000"/>
                </a:solidFill>
              </a:rPr>
              <a:t>AttributeError</a:t>
            </a:r>
            <a:r>
              <a:rPr lang="en-US" altLang="zh-TW" sz="2000" dirty="0">
                <a:solidFill>
                  <a:srgbClr val="FF0000"/>
                </a:solidFill>
              </a:rPr>
              <a:t>: 'list' object has no attribute 'T'</a:t>
            </a:r>
            <a:br>
              <a:rPr lang="en-US" altLang="zh-TW" sz="2000" dirty="0">
                <a:solidFill>
                  <a:srgbClr val="FF0000"/>
                </a:solidFill>
              </a:rPr>
            </a:b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3333FF"/>
                </a:solidFill>
              </a:rPr>
              <a:t>a = </a:t>
            </a:r>
            <a:r>
              <a:rPr lang="en-US" altLang="zh-TW" sz="2000" dirty="0" err="1">
                <a:solidFill>
                  <a:srgbClr val="3333FF"/>
                </a:solidFill>
              </a:rPr>
              <a:t>np.matrix</a:t>
            </a:r>
            <a:r>
              <a:rPr lang="en-US" altLang="zh-TW" sz="2000" dirty="0">
                <a:solidFill>
                  <a:srgbClr val="3333FF"/>
                </a:solidFill>
              </a:rPr>
              <a:t>(a)</a:t>
            </a:r>
            <a:br>
              <a:rPr lang="en-US" altLang="zh-TW" sz="2000" dirty="0"/>
            </a:br>
            <a:endParaRPr lang="en-US" altLang="zh-TW" sz="2000" dirty="0"/>
          </a:p>
          <a:p>
            <a:r>
              <a:rPr lang="en-US" altLang="zh-TW" sz="2000" dirty="0">
                <a:solidFill>
                  <a:srgbClr val="859900"/>
                </a:solidFill>
              </a:rPr>
              <a:t>&gt;&gt;&gt;</a:t>
            </a:r>
            <a:r>
              <a:rPr lang="en-US" altLang="zh-TW" sz="2000" dirty="0"/>
              <a:t> </a:t>
            </a:r>
            <a:r>
              <a:rPr lang="en-US" altLang="zh-TW" sz="2000" dirty="0" err="1"/>
              <a:t>a.T</a:t>
            </a:r>
            <a:r>
              <a:rPr lang="en-US" altLang="zh-TW" sz="2000" dirty="0"/>
              <a:t>       # </a:t>
            </a:r>
            <a:r>
              <a:rPr lang="zh-TW" altLang="en-US" sz="2000" dirty="0"/>
              <a:t>變成 </a:t>
            </a:r>
            <a:r>
              <a:rPr lang="en-US" altLang="zh-TW" sz="2000" dirty="0" err="1"/>
              <a:t>np.matrix</a:t>
            </a:r>
            <a:r>
              <a:rPr lang="en-US" altLang="zh-TW" sz="2000" dirty="0"/>
              <a:t> </a:t>
            </a:r>
            <a:r>
              <a:rPr lang="zh-TW" altLang="en-US" sz="2000" dirty="0"/>
              <a:t>的格式後，可以做</a:t>
            </a:r>
            <a:r>
              <a:rPr lang="en-US" altLang="zh-TW" sz="2000" dirty="0"/>
              <a:t> transpose </a:t>
            </a:r>
            <a:r>
              <a:rPr lang="zh-TW" altLang="en-US" sz="2000" dirty="0"/>
              <a:t>的運算</a:t>
            </a:r>
            <a:endParaRPr lang="en-US" altLang="zh-TW" sz="2000" dirty="0"/>
          </a:p>
          <a:p>
            <a:r>
              <a:rPr lang="en-US" altLang="zh-TW" sz="2000" dirty="0"/>
              <a:t>matrix([[20],</a:t>
            </a:r>
          </a:p>
          <a:p>
            <a:r>
              <a:rPr lang="en-US" altLang="zh-TW" sz="2000" dirty="0"/>
              <a:t>[35],</a:t>
            </a:r>
          </a:p>
          <a:p>
            <a:r>
              <a:rPr lang="en-US" altLang="zh-TW" sz="2000" dirty="0"/>
              <a:t>[71]])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35557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42</a:t>
            </a:fld>
            <a:endParaRPr lang="zh-TW" altLang="en-US" sz="2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22BD2E6-BB7D-4920-A2B0-946C4D030C9D}"/>
              </a:ext>
            </a:extLst>
          </p:cNvPr>
          <p:cNvSpPr txBox="1">
            <a:spLocks/>
          </p:cNvSpPr>
          <p:nvPr/>
        </p:nvSpPr>
        <p:spPr>
          <a:xfrm>
            <a:off x="1427285" y="243132"/>
            <a:ext cx="9144000" cy="86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5. </a:t>
            </a:r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變數與數列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4CFDDE1-04C3-422E-9C96-5E4E2555D9D6}"/>
              </a:ext>
            </a:extLst>
          </p:cNvPr>
          <p:cNvSpPr/>
          <p:nvPr/>
        </p:nvSpPr>
        <p:spPr>
          <a:xfrm>
            <a:off x="1100831" y="1345646"/>
            <a:ext cx="94704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859900"/>
                </a:solidFill>
              </a:rPr>
              <a:t>&gt;&gt;&gt;</a:t>
            </a:r>
            <a:r>
              <a:rPr lang="en-US" altLang="zh-TW" sz="2400" dirty="0"/>
              <a:t> </a:t>
            </a:r>
            <a:r>
              <a:rPr lang="zh-TW" altLang="en-US" sz="2400" dirty="0"/>
              <a:t>改變資料型態： </a:t>
            </a:r>
            <a:r>
              <a:rPr lang="en-US" altLang="zh-TW" sz="2400" dirty="0"/>
              <a:t>np.int,  np.flloat16, np.flloat64 ……….. </a:t>
            </a:r>
          </a:p>
          <a:p>
            <a:pPr>
              <a:spcBef>
                <a:spcPts val="600"/>
              </a:spcBef>
            </a:pP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zh-TW" altLang="en-US" sz="2400" dirty="0"/>
              <a:t>例如：讀圖後將圖變為 </a:t>
            </a:r>
            <a:r>
              <a:rPr lang="en-US" altLang="zh-TW" sz="2400" dirty="0"/>
              <a:t>floating point </a:t>
            </a:r>
            <a:r>
              <a:rPr lang="zh-TW" altLang="en-US" sz="2400" dirty="0"/>
              <a:t>的格式</a:t>
            </a: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sz="2400" dirty="0" err="1"/>
              <a:t>img</a:t>
            </a:r>
            <a:r>
              <a:rPr lang="en-US" altLang="zh-TW" sz="2400" dirty="0"/>
              <a:t> = cv2.imread(‘testimage.jpg')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img1 = np.float64(</a:t>
            </a:r>
            <a:r>
              <a:rPr lang="en-US" altLang="zh-TW" sz="2400" dirty="0" err="1"/>
              <a:t>img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2061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44063"/>
            <a:ext cx="10515600" cy="5877412"/>
          </a:xfrm>
        </p:spPr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ea typeface="標楷體" panose="03000509000000000000" pitchFamily="65" charset="-120"/>
              </a:rPr>
              <a:t>Index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假設長度為</a:t>
            </a:r>
            <a:r>
              <a:rPr lang="en-US" altLang="zh-TW" dirty="0">
                <a:ea typeface="標楷體" panose="03000509000000000000" pitchFamily="65" charset="-120"/>
              </a:rPr>
              <a:t>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ea typeface="標楷體" panose="03000509000000000000" pitchFamily="65" charset="-120"/>
              </a:rPr>
              <a:t>Array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43</a:t>
            </a:fld>
            <a:endParaRPr lang="zh-TW" altLang="en-US" sz="20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392115" y="217524"/>
            <a:ext cx="914400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 Python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的比較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838200" y="1352204"/>
          <a:ext cx="9585568" cy="53851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1991">
                  <a:extLst>
                    <a:ext uri="{9D8B030D-6E8A-4147-A177-3AD203B41FA5}">
                      <a16:colId xmlns:a16="http://schemas.microsoft.com/office/drawing/2014/main" val="2507263470"/>
                    </a:ext>
                  </a:extLst>
                </a:gridCol>
                <a:gridCol w="2620108">
                  <a:extLst>
                    <a:ext uri="{9D8B030D-6E8A-4147-A177-3AD203B41FA5}">
                      <a16:colId xmlns:a16="http://schemas.microsoft.com/office/drawing/2014/main" val="1488241399"/>
                    </a:ext>
                  </a:extLst>
                </a:gridCol>
                <a:gridCol w="2587524">
                  <a:extLst>
                    <a:ext uri="{9D8B030D-6E8A-4147-A177-3AD203B41FA5}">
                      <a16:colId xmlns:a16="http://schemas.microsoft.com/office/drawing/2014/main" val="2031988344"/>
                    </a:ext>
                  </a:extLst>
                </a:gridCol>
                <a:gridCol w="2895945">
                  <a:extLst>
                    <a:ext uri="{9D8B030D-6E8A-4147-A177-3AD203B41FA5}">
                      <a16:colId xmlns:a16="http://schemas.microsoft.com/office/drawing/2014/main" val="48176785"/>
                    </a:ext>
                  </a:extLst>
                </a:gridCol>
              </a:tblGrid>
              <a:tr h="58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1344"/>
                  </a:ext>
                </a:extLst>
              </a:tr>
              <a:tr h="624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Index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n-lt"/>
                        </a:rPr>
                        <a:t>0</a:t>
                      </a:r>
                      <a:r>
                        <a:rPr lang="en-US" altLang="zh-TW" dirty="0"/>
                        <a:t> </a:t>
                      </a:r>
                      <a:r>
                        <a:rPr lang="en-US" altLang="zh-TW" dirty="0">
                          <a:latin typeface="Poor Richard" panose="02080502050505020702" pitchFamily="18" charset="0"/>
                        </a:rPr>
                        <a:t>~ </a:t>
                      </a:r>
                      <a:r>
                        <a:rPr lang="en-US" altLang="zh-TW" dirty="0">
                          <a:latin typeface="+mn-lt"/>
                        </a:rPr>
                        <a:t>n-1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+mn-lt"/>
                        </a:rPr>
                        <a:t>1</a:t>
                      </a:r>
                      <a:r>
                        <a:rPr lang="en-US" altLang="zh-TW" dirty="0"/>
                        <a:t> </a:t>
                      </a:r>
                      <a:r>
                        <a:rPr lang="en-US" altLang="zh-TW" dirty="0">
                          <a:latin typeface="Poor Richard" panose="02080502050505020702" pitchFamily="18" charset="0"/>
                        </a:rPr>
                        <a:t>~ </a:t>
                      </a:r>
                      <a:r>
                        <a:rPr lang="en-US" altLang="zh-TW" dirty="0">
                          <a:latin typeface="+mn-lt"/>
                        </a:rPr>
                        <a:t>n</a:t>
                      </a:r>
                      <a:endParaRPr lang="zh-TW" altLang="en-US" dirty="0">
                        <a:latin typeface="+mn-lt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+mn-lt"/>
                        </a:rPr>
                        <a:t>0</a:t>
                      </a:r>
                      <a:r>
                        <a:rPr lang="en-US" altLang="zh-TW" dirty="0"/>
                        <a:t> </a:t>
                      </a:r>
                      <a:r>
                        <a:rPr lang="en-US" altLang="zh-TW" dirty="0">
                          <a:latin typeface="Poor Richard" panose="02080502050505020702" pitchFamily="18" charset="0"/>
                        </a:rPr>
                        <a:t>~ </a:t>
                      </a:r>
                      <a:r>
                        <a:rPr lang="en-US" altLang="zh-TW" dirty="0">
                          <a:latin typeface="+mn-lt"/>
                        </a:rPr>
                        <a:t>n-1</a:t>
                      </a:r>
                      <a:endParaRPr lang="zh-TW" altLang="en-US" dirty="0">
                        <a:latin typeface="+mn-lt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66090"/>
                  </a:ext>
                </a:extLst>
              </a:tr>
              <a:tr h="41613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(1).</a:t>
                      </a:r>
                    </a:p>
                    <a:p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 = [1,2,3]</a:t>
                      </a:r>
                    </a:p>
                    <a:p>
                      <a:r>
                        <a:rPr lang="en-US" altLang="zh-TW" sz="1600" dirty="0"/>
                        <a:t>print(</a:t>
                      </a:r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[0])</a:t>
                      </a:r>
                    </a:p>
                    <a:p>
                      <a:r>
                        <a:rPr lang="en-US" altLang="zh-TW" sz="1600" dirty="0"/>
                        <a:t>print(</a:t>
                      </a:r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[2])</a:t>
                      </a:r>
                    </a:p>
                    <a:p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6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zh-TW" altLang="en-US" sz="16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, 3</a:t>
                      </a:r>
                    </a:p>
                    <a:p>
                      <a:endParaRPr lang="en-US" altLang="zh-TW" sz="16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(2).</a:t>
                      </a:r>
                    </a:p>
                    <a:p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 = [1,2,3]</a:t>
                      </a:r>
                    </a:p>
                    <a:p>
                      <a:r>
                        <a:rPr lang="en-US" altLang="zh-TW" sz="1600" dirty="0"/>
                        <a:t>print(</a:t>
                      </a:r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[3])</a:t>
                      </a:r>
                    </a:p>
                    <a:p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r>
                        <a:rPr lang="en-US" altLang="zh-TW" sz="1600" baseline="0" dirty="0" err="1">
                          <a:sym typeface="Wingdings" panose="05000000000000000000" pitchFamily="2" charset="2"/>
                        </a:rPr>
                        <a:t>IndexError</a:t>
                      </a:r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: list index out</a:t>
                      </a:r>
                    </a:p>
                    <a:p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                     of range</a:t>
                      </a:r>
                      <a:r>
                        <a:rPr lang="en-US" altLang="zh-TW" sz="1600" dirty="0"/>
                        <a:t>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(1).</a:t>
                      </a:r>
                    </a:p>
                    <a:p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 = [1,2,3];</a:t>
                      </a:r>
                    </a:p>
                    <a:p>
                      <a:r>
                        <a:rPr lang="en-US" altLang="zh-TW" sz="1600" dirty="0" err="1"/>
                        <a:t>fprintf</a:t>
                      </a:r>
                      <a:r>
                        <a:rPr lang="en-US" altLang="zh-TW" sz="1600" dirty="0"/>
                        <a:t>('%d\n' , </a:t>
                      </a:r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[1]);</a:t>
                      </a:r>
                    </a:p>
                    <a:p>
                      <a:r>
                        <a:rPr lang="en-US" altLang="zh-TW" sz="1600" dirty="0" err="1"/>
                        <a:t>fprintf</a:t>
                      </a:r>
                      <a:r>
                        <a:rPr lang="en-US" altLang="zh-TW" sz="1600" dirty="0"/>
                        <a:t>('%d\n' , </a:t>
                      </a:r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[2]);</a:t>
                      </a:r>
                    </a:p>
                    <a:p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6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zh-TW" altLang="en-US" sz="16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, 2</a:t>
                      </a:r>
                    </a:p>
                    <a:p>
                      <a:endParaRPr lang="en-US" altLang="zh-TW" sz="1600" dirty="0"/>
                    </a:p>
                    <a:p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(2).</a:t>
                      </a:r>
                    </a:p>
                    <a:p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 = [1,2,3]</a:t>
                      </a:r>
                    </a:p>
                    <a:p>
                      <a:r>
                        <a:rPr lang="en-US" altLang="zh-TW" sz="1600" dirty="0" err="1"/>
                        <a:t>fprintf</a:t>
                      </a:r>
                      <a:r>
                        <a:rPr lang="en-US" altLang="zh-TW" sz="1600" dirty="0"/>
                        <a:t>('%d\n' , </a:t>
                      </a:r>
                      <a:r>
                        <a:rPr lang="en-US" altLang="zh-TW" sz="1600" dirty="0" err="1"/>
                        <a:t>arr</a:t>
                      </a:r>
                      <a:r>
                        <a:rPr lang="en-US" altLang="zh-TW" sz="1600" dirty="0"/>
                        <a:t>[4])</a:t>
                      </a:r>
                    </a:p>
                    <a:p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60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r>
                        <a:rPr lang="en-US" altLang="zh-TW" sz="1600" baseline="0" dirty="0" err="1">
                          <a:sym typeface="Wingdings" panose="05000000000000000000" pitchFamily="2" charset="2"/>
                        </a:rPr>
                        <a:t>IndexError</a:t>
                      </a:r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: Index exceeds the number of array elements (3).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(1).</a:t>
                      </a:r>
                    </a:p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altLang="zh-TW" sz="1600" dirty="0"/>
                    </a:p>
                    <a:p>
                      <a:r>
                        <a:rPr lang="en-US" altLang="zh-TW" sz="1600" dirty="0" err="1"/>
                        <a:t>int</a:t>
                      </a:r>
                      <a:r>
                        <a:rPr lang="en-US" altLang="zh-TW" sz="1600" baseline="0" dirty="0"/>
                        <a:t> main(void)</a:t>
                      </a:r>
                    </a:p>
                    <a:p>
                      <a:r>
                        <a:rPr lang="en-US" altLang="zh-TW" sz="1600" baseline="0" dirty="0"/>
                        <a:t>{</a:t>
                      </a:r>
                    </a:p>
                    <a:p>
                      <a:r>
                        <a:rPr lang="en-US" altLang="zh-TW" sz="1600" baseline="0" dirty="0"/>
                        <a:t>        </a:t>
                      </a:r>
                      <a:r>
                        <a:rPr lang="en-US" altLang="zh-TW" sz="1600" baseline="0" dirty="0" err="1"/>
                        <a:t>int</a:t>
                      </a:r>
                      <a:r>
                        <a:rPr lang="en-US" altLang="zh-TW" sz="1600" baseline="0" dirty="0"/>
                        <a:t> </a:t>
                      </a:r>
                      <a:r>
                        <a:rPr lang="en-US" altLang="zh-TW" sz="1600" baseline="0" dirty="0" err="1"/>
                        <a:t>arr</a:t>
                      </a:r>
                      <a:r>
                        <a:rPr lang="en-US" altLang="zh-TW" sz="1600" baseline="0" dirty="0"/>
                        <a:t>[] = {1,2,3};</a:t>
                      </a:r>
                    </a:p>
                    <a:p>
                      <a:r>
                        <a:rPr lang="en-US" altLang="zh-TW" sz="1600" baseline="0" dirty="0"/>
                        <a:t>        </a:t>
                      </a:r>
                      <a:r>
                        <a:rPr lang="en-US" altLang="zh-TW" sz="1600" baseline="0" dirty="0" err="1"/>
                        <a:t>printf</a:t>
                      </a:r>
                      <a:r>
                        <a:rPr lang="en-US" altLang="zh-TW" sz="1600" baseline="0" dirty="0"/>
                        <a:t>("%d\n", </a:t>
                      </a:r>
                      <a:r>
                        <a:rPr lang="en-US" altLang="zh-TW" sz="1600" baseline="0" dirty="0" err="1"/>
                        <a:t>arr</a:t>
                      </a:r>
                      <a:r>
                        <a:rPr lang="en-US" altLang="zh-TW" sz="1600" baseline="0" dirty="0"/>
                        <a:t>[1]);</a:t>
                      </a:r>
                    </a:p>
                    <a:p>
                      <a:r>
                        <a:rPr lang="en-US" altLang="zh-TW" sz="1600" baseline="0" dirty="0"/>
                        <a:t>        </a:t>
                      </a:r>
                      <a:r>
                        <a:rPr lang="en-US" altLang="zh-TW" sz="1600" baseline="0" dirty="0" err="1"/>
                        <a:t>printf</a:t>
                      </a:r>
                      <a:r>
                        <a:rPr lang="en-US" altLang="zh-TW" sz="1600" baseline="0" dirty="0"/>
                        <a:t>("%d\n", </a:t>
                      </a:r>
                      <a:r>
                        <a:rPr lang="en-US" altLang="zh-TW" sz="1600" baseline="0" dirty="0" err="1"/>
                        <a:t>arr</a:t>
                      </a:r>
                      <a:r>
                        <a:rPr lang="en-US" altLang="zh-TW" sz="1600" baseline="0" dirty="0"/>
                        <a:t>[2]);</a:t>
                      </a:r>
                    </a:p>
                    <a:p>
                      <a:r>
                        <a:rPr lang="en-US" altLang="zh-TW" sz="1600" baseline="0" dirty="0"/>
                        <a:t>        return 0;</a:t>
                      </a:r>
                    </a:p>
                    <a:p>
                      <a:r>
                        <a:rPr lang="en-US" altLang="zh-TW" sz="1600" baseline="0" dirty="0"/>
                        <a:t>} </a:t>
                      </a:r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6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600" baseline="0" dirty="0">
                          <a:sym typeface="Wingdings" panose="05000000000000000000" pitchFamily="2" charset="2"/>
                        </a:rPr>
                        <a:t>2 , 3</a:t>
                      </a:r>
                    </a:p>
                    <a:p>
                      <a:endParaRPr lang="en-US" altLang="zh-TW" sz="1600" baseline="0" dirty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8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122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29AD-E970-4673-8611-6A8504A143DC}" type="slidenum">
              <a:rPr lang="zh-TW" altLang="en-US" sz="2000" smtClean="0"/>
              <a:t>44</a:t>
            </a:fld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70869"/>
              </p:ext>
            </p:extLst>
          </p:nvPr>
        </p:nvGraphicFramePr>
        <p:xfrm>
          <a:off x="985717" y="1107834"/>
          <a:ext cx="9585568" cy="54281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6806">
                  <a:extLst>
                    <a:ext uri="{9D8B030D-6E8A-4147-A177-3AD203B41FA5}">
                      <a16:colId xmlns:a16="http://schemas.microsoft.com/office/drawing/2014/main" val="2507263470"/>
                    </a:ext>
                  </a:extLst>
                </a:gridCol>
                <a:gridCol w="2485293">
                  <a:extLst>
                    <a:ext uri="{9D8B030D-6E8A-4147-A177-3AD203B41FA5}">
                      <a16:colId xmlns:a16="http://schemas.microsoft.com/office/drawing/2014/main" val="1488241399"/>
                    </a:ext>
                  </a:extLst>
                </a:gridCol>
                <a:gridCol w="2587524">
                  <a:extLst>
                    <a:ext uri="{9D8B030D-6E8A-4147-A177-3AD203B41FA5}">
                      <a16:colId xmlns:a16="http://schemas.microsoft.com/office/drawing/2014/main" val="2031988344"/>
                    </a:ext>
                  </a:extLst>
                </a:gridCol>
                <a:gridCol w="2895945">
                  <a:extLst>
                    <a:ext uri="{9D8B030D-6E8A-4147-A177-3AD203B41FA5}">
                      <a16:colId xmlns:a16="http://schemas.microsoft.com/office/drawing/2014/main" val="48176785"/>
                    </a:ext>
                  </a:extLst>
                </a:gridCol>
              </a:tblGrid>
              <a:tr h="45543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1344"/>
                  </a:ext>
                </a:extLst>
              </a:tr>
              <a:tr h="208594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(3).</a:t>
                      </a:r>
                    </a:p>
                    <a:p>
                      <a:r>
                        <a:rPr lang="en-US" altLang="zh-TW" sz="1400" dirty="0" err="1"/>
                        <a:t>arr</a:t>
                      </a:r>
                      <a:r>
                        <a:rPr lang="en-US" altLang="zh-TW" sz="1400" dirty="0"/>
                        <a:t> = [1,2,3]</a:t>
                      </a:r>
                    </a:p>
                    <a:p>
                      <a:r>
                        <a:rPr lang="en-US" altLang="zh-TW" sz="1400" dirty="0" err="1"/>
                        <a:t>fprintf</a:t>
                      </a:r>
                      <a:r>
                        <a:rPr lang="en-US" altLang="zh-TW" sz="1400" dirty="0"/>
                        <a:t>('%d\n' , </a:t>
                      </a:r>
                      <a:r>
                        <a:rPr lang="en-US" altLang="zh-TW" sz="1400" dirty="0" err="1"/>
                        <a:t>arr</a:t>
                      </a:r>
                      <a:r>
                        <a:rPr lang="en-US" altLang="zh-TW" sz="1400" dirty="0"/>
                        <a:t>[0])</a:t>
                      </a:r>
                    </a:p>
                    <a:p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en-US" altLang="zh-TW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r>
                        <a:rPr lang="en-US" altLang="zh-TW" sz="1400" baseline="0" dirty="0" err="1">
                          <a:sym typeface="Wingdings" panose="05000000000000000000" pitchFamily="2" charset="2"/>
                        </a:rPr>
                        <a:t>IndexError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 Array indices must be positive integers or logical values.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aseline="0" dirty="0"/>
                        <a:t>(2).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altLang="zh-TW" sz="1400" baseline="0" dirty="0"/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r>
                        <a:rPr lang="en-US" altLang="zh-TW" sz="1400" baseline="0" dirty="0"/>
                        <a:t>{</a:t>
                      </a:r>
                    </a:p>
                    <a:p>
                      <a:r>
                        <a:rPr lang="en-US" altLang="zh-TW" sz="1400" baseline="0" dirty="0"/>
                        <a:t>        int </a:t>
                      </a:r>
                      <a:r>
                        <a:rPr lang="en-US" altLang="zh-TW" sz="1400" baseline="0" dirty="0" err="1"/>
                        <a:t>arr</a:t>
                      </a:r>
                      <a:r>
                        <a:rPr lang="en-US" altLang="zh-TW" sz="1400" baseline="0" dirty="0"/>
                        <a:t>[] = {1,2,3};</a:t>
                      </a:r>
                    </a:p>
                    <a:p>
                      <a:r>
                        <a:rPr lang="en-US" altLang="zh-TW" sz="1400" baseline="0" dirty="0"/>
                        <a:t>        </a:t>
                      </a:r>
                      <a:r>
                        <a:rPr lang="en-US" altLang="zh-TW" sz="1400" baseline="0" dirty="0" err="1"/>
                        <a:t>printf</a:t>
                      </a:r>
                      <a:r>
                        <a:rPr lang="en-US" altLang="zh-TW" sz="1400" baseline="0" dirty="0"/>
                        <a:t>("%d\n", </a:t>
                      </a:r>
                      <a:r>
                        <a:rPr lang="en-US" altLang="zh-TW" sz="1400" baseline="0" dirty="0" err="1"/>
                        <a:t>arr</a:t>
                      </a:r>
                      <a:r>
                        <a:rPr lang="en-US" altLang="zh-TW" sz="1400" baseline="0" dirty="0"/>
                        <a:t>[3]);</a:t>
                      </a:r>
                    </a:p>
                    <a:p>
                      <a:r>
                        <a:rPr lang="en-US" altLang="zh-TW" sz="1400" baseline="0" dirty="0"/>
                        <a:t>        return 0;</a:t>
                      </a:r>
                    </a:p>
                    <a:p>
                      <a:r>
                        <a:rPr lang="en-US" altLang="zh-TW" sz="1400" baseline="0" dirty="0"/>
                        <a:t>}</a:t>
                      </a:r>
                      <a:r>
                        <a:rPr lang="zh-TW" altLang="en-US" sz="1400" baseline="0" dirty="0"/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not valid</a:t>
                      </a:r>
                      <a:endParaRPr lang="en-US" altLang="zh-TW" sz="1400" baseline="0" dirty="0"/>
                    </a:p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66090"/>
                  </a:ext>
                </a:extLst>
              </a:tr>
              <a:tr h="13738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Advantages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不用特意宣告資料型態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遵從大部分語言的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index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到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n-1</a:t>
                      </a:r>
                    </a:p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機器學習常用語言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不用特意宣告資料型態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本身有寫好的模組包可運用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最基本的程式語言，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Python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4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MatLab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的子架構都是從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語言衍生出來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比較可以知道細節上的架構修改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87611"/>
                  </a:ext>
                </a:extLst>
              </a:tr>
              <a:tr h="13738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Disadvantages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架構上的寫法相對稍微特殊、需要花時間適應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 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要先安裝模組，程式編寫比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 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容易但是比 </a:t>
                      </a:r>
                      <a:r>
                        <a:rPr lang="en-US" altLang="zh-TW" sz="14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Matlab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Index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唯一從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到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</a:t>
                      </a:r>
                    </a:p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(2). 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適合運用在數學運算、在機器學習等應用上還不太完善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需要特定宣告資料型態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程式寫起來相對於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Python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4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MatLab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上程序較為麻煩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594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2EE12534-7185-4DE9-8461-28EA13C8615E}"/>
              </a:ext>
            </a:extLst>
          </p:cNvPr>
          <p:cNvSpPr txBox="1">
            <a:spLocks/>
          </p:cNvSpPr>
          <p:nvPr/>
        </p:nvSpPr>
        <p:spPr>
          <a:xfrm>
            <a:off x="1392115" y="217524"/>
            <a:ext cx="914400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 Python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的比較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85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1BAB09-59E6-4949-A14D-78A40293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515" y="6379575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45</a:t>
            </a:fld>
            <a:endParaRPr lang="zh-TW" altLang="en-US" sz="20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DD0F469-F14A-4B26-B07C-E8857E561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28602"/>
              </p:ext>
            </p:extLst>
          </p:nvPr>
        </p:nvGraphicFramePr>
        <p:xfrm>
          <a:off x="166254" y="481667"/>
          <a:ext cx="10898910" cy="55524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072">
                  <a:extLst>
                    <a:ext uri="{9D8B030D-6E8A-4147-A177-3AD203B41FA5}">
                      <a16:colId xmlns:a16="http://schemas.microsoft.com/office/drawing/2014/main" val="2151266351"/>
                    </a:ext>
                  </a:extLst>
                </a:gridCol>
                <a:gridCol w="2982897">
                  <a:extLst>
                    <a:ext uri="{9D8B030D-6E8A-4147-A177-3AD203B41FA5}">
                      <a16:colId xmlns:a16="http://schemas.microsoft.com/office/drawing/2014/main" val="675596244"/>
                    </a:ext>
                  </a:extLst>
                </a:gridCol>
                <a:gridCol w="2787589">
                  <a:extLst>
                    <a:ext uri="{9D8B030D-6E8A-4147-A177-3AD203B41FA5}">
                      <a16:colId xmlns:a16="http://schemas.microsoft.com/office/drawing/2014/main" val="4060785345"/>
                    </a:ext>
                  </a:extLst>
                </a:gridCol>
                <a:gridCol w="3794352">
                  <a:extLst>
                    <a:ext uri="{9D8B030D-6E8A-4147-A177-3AD203B41FA5}">
                      <a16:colId xmlns:a16="http://schemas.microsoft.com/office/drawing/2014/main" val="3087567382"/>
                    </a:ext>
                  </a:extLst>
                </a:gridCol>
              </a:tblGrid>
              <a:tr h="328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835048"/>
                  </a:ext>
                </a:extLst>
              </a:tr>
              <a:tr h="2534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Power of a vector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1D-Array:</a:t>
                      </a:r>
                    </a:p>
                    <a:p>
                      <a:r>
                        <a:rPr lang="en-US" altLang="zh-TW" sz="1400" dirty="0"/>
                        <a:t>&gt;&gt;&gt; import </a:t>
                      </a:r>
                      <a:r>
                        <a:rPr lang="en-US" altLang="zh-TW" sz="1400" dirty="0" err="1"/>
                        <a:t>numpy</a:t>
                      </a:r>
                      <a:r>
                        <a:rPr lang="en-US" altLang="zh-TW" sz="1400" dirty="0"/>
                        <a:t> as np</a:t>
                      </a:r>
                    </a:p>
                    <a:p>
                      <a:r>
                        <a:rPr lang="en-US" altLang="zh-TW" sz="1400" dirty="0"/>
                        <a:t>&gt;&gt;&gt; a=[2,3,4]</a:t>
                      </a:r>
                    </a:p>
                    <a:p>
                      <a:r>
                        <a:rPr lang="en-US" altLang="zh-TW" sz="1400" dirty="0"/>
                        <a:t>&gt;&gt;&gt;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b=</a:t>
                      </a:r>
                      <a:r>
                        <a:rPr lang="en-US" altLang="zh-TW" sz="1400" dirty="0" err="1"/>
                        <a:t>np.power</a:t>
                      </a:r>
                      <a:r>
                        <a:rPr lang="en-US" altLang="zh-TW" sz="1400" dirty="0"/>
                        <a:t>(a,2)</a:t>
                      </a:r>
                    </a:p>
                    <a:p>
                      <a:r>
                        <a:rPr lang="en-US" altLang="zh-TW" sz="1400" dirty="0"/>
                        <a:t>&gt;&gt;&gt;print(b)</a:t>
                      </a:r>
                    </a:p>
                    <a:p>
                      <a:r>
                        <a:rPr lang="en-US" altLang="zh-TW" sz="1400" dirty="0"/>
                        <a:t>&gt;&gt;&gt;[4,9,16]</a:t>
                      </a:r>
                      <a:br>
                        <a:rPr lang="en-US" altLang="zh-TW" sz="1400" dirty="0"/>
                      </a:b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要先安裝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模組塊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可藉由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pip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1D-Array:</a:t>
                      </a:r>
                    </a:p>
                    <a:p>
                      <a:r>
                        <a:rPr lang="en-US" altLang="zh-TW" sz="1400" dirty="0"/>
                        <a:t>&gt;&gt;&gt; a=[2,3,4]</a:t>
                      </a:r>
                    </a:p>
                    <a:p>
                      <a:r>
                        <a:rPr lang="en-US" altLang="zh-TW" sz="1400" dirty="0"/>
                        <a:t>&gt;&gt;&gt; b=a.^2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fprintf</a:t>
                      </a:r>
                      <a:r>
                        <a:rPr lang="en-US" altLang="zh-TW" sz="1400" dirty="0"/>
                        <a:t>('%d\n', b)</a:t>
                      </a:r>
                    </a:p>
                    <a:p>
                      <a:r>
                        <a:rPr lang="en-US" altLang="zh-TW" sz="1400" dirty="0"/>
                        <a:t>&gt;&gt;&gt;[4,9,16]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1D-Array: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altLang="zh-TW" sz="1400" baseline="0" dirty="0"/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r>
                        <a:rPr lang="en-US" altLang="zh-TW" sz="1400" baseline="0" dirty="0"/>
                        <a:t>{</a:t>
                      </a:r>
                    </a:p>
                    <a:p>
                      <a:r>
                        <a:rPr lang="en-US" altLang="zh-TW" sz="1400" baseline="0" dirty="0"/>
                        <a:t>        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[] = [2,3,4];</a:t>
                      </a:r>
                    </a:p>
                    <a:p>
                      <a:r>
                        <a:rPr lang="en-US" altLang="zh-TW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arr1[] = [0,0,0];</a:t>
                      </a:r>
                      <a:endParaRPr lang="en-US" altLang="zh-TW" sz="1400" baseline="0" dirty="0"/>
                    </a:p>
                    <a:p>
                      <a:r>
                        <a:rPr lang="en-US" altLang="zh-TW" sz="1400" baseline="0" dirty="0"/>
                        <a:t>        for(</a:t>
                      </a:r>
                      <a:r>
                        <a:rPr lang="en-US" altLang="zh-TW" sz="1400" baseline="0" dirty="0" err="1"/>
                        <a:t>i</a:t>
                      </a:r>
                      <a:r>
                        <a:rPr lang="en-US" altLang="zh-TW" sz="1400" baseline="0" dirty="0"/>
                        <a:t>=0;i&lt;3;i++)</a:t>
                      </a:r>
                    </a:p>
                    <a:p>
                      <a:r>
                        <a:rPr lang="en-US" altLang="zh-TW" sz="1400" baseline="0" dirty="0"/>
                        <a:t>             arr1[</a:t>
                      </a:r>
                      <a:r>
                        <a:rPr lang="en-US" altLang="zh-TW" sz="1400" baseline="0" dirty="0" err="1"/>
                        <a:t>i</a:t>
                      </a:r>
                      <a:r>
                        <a:rPr lang="en-US" altLang="zh-TW" sz="1400" baseline="0" dirty="0"/>
                        <a:t>] = pow(</a:t>
                      </a:r>
                      <a:r>
                        <a:rPr lang="en-US" altLang="zh-TW" sz="1400" baseline="0" dirty="0" err="1"/>
                        <a:t>arr</a:t>
                      </a:r>
                      <a:r>
                        <a:rPr lang="en-US" altLang="zh-TW" sz="1400" baseline="0" dirty="0"/>
                        <a:t>[</a:t>
                      </a:r>
                      <a:r>
                        <a:rPr lang="en-US" altLang="zh-TW" sz="1400" baseline="0" dirty="0" err="1"/>
                        <a:t>i</a:t>
                      </a:r>
                      <a:r>
                        <a:rPr lang="en-US" altLang="zh-TW" sz="1400" baseline="0" dirty="0"/>
                        <a:t>],2)</a:t>
                      </a:r>
                    </a:p>
                    <a:p>
                      <a:r>
                        <a:rPr lang="en-US" altLang="zh-TW" sz="1400" baseline="0" dirty="0"/>
                        <a:t>        return 0;</a:t>
                      </a:r>
                    </a:p>
                    <a:p>
                      <a:r>
                        <a:rPr lang="en-US" altLang="zh-TW" sz="1400" baseline="0" dirty="0"/>
                        <a:t>}</a:t>
                      </a:r>
                      <a:r>
                        <a:rPr lang="zh-TW" altLang="en-US" sz="1400" baseline="0" dirty="0"/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[4,9,16]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7705"/>
                  </a:ext>
                </a:extLst>
              </a:tr>
              <a:tr h="2333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n-lt"/>
                        </a:rPr>
                        <a:t>Bit shift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1.Right shift: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a=60  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# 60 = 0011 1100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/>
                        <a:t>&gt;&gt;&gt; b=a&gt;&gt;2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/>
                        <a:t>       # b = 15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400" dirty="0"/>
                        <a:t>0000 1111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/>
                        <a:t>&gt;&gt;&gt;  b= a&gt;&gt;4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altLang="zh-TW" sz="1400" dirty="0"/>
                        <a:t># b = 3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400" dirty="0"/>
                        <a:t>0000 0011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2. Left shift: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a=60   # 60 = 0011 1100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/>
                        <a:t>&gt;&gt;&gt; b=a&lt;&lt;2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# b = 240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400" dirty="0"/>
                        <a:t>1111 0000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endParaRPr lang="en-US" altLang="zh-TW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1.Right shift: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a=60  ;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% 60 = 0011 1100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/>
                        <a:t>&gt;&gt;&gt; b=</a:t>
                      </a:r>
                      <a:r>
                        <a:rPr lang="en-US" altLang="zh-TW" sz="1400" dirty="0" err="1"/>
                        <a:t>bitshift</a:t>
                      </a:r>
                      <a:r>
                        <a:rPr lang="en-US" altLang="zh-TW" sz="1400" dirty="0"/>
                        <a:t>(a, -2) 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/>
                        <a:t>       % b = 15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400" dirty="0"/>
                        <a:t>0000 1111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2. Left shift: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a=60  ; % 60 = 0011 1100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/>
                        <a:t>&gt;&gt;&gt; b=</a:t>
                      </a:r>
                      <a:r>
                        <a:rPr lang="en-US" altLang="zh-TW" sz="1400" dirty="0" err="1"/>
                        <a:t>bitshift</a:t>
                      </a:r>
                      <a:r>
                        <a:rPr lang="en-US" altLang="zh-TW" sz="1400" dirty="0"/>
                        <a:t>(a, 2)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% b = 240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400" dirty="0"/>
                        <a:t>1111 0000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endParaRPr lang="en-US" altLang="zh-TW" sz="1400" dirty="0"/>
                    </a:p>
                    <a:p>
                      <a:pPr marL="0" indent="0">
                        <a:buNone/>
                      </a:pP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a=60 , b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 ;   /*</a:t>
                      </a:r>
                      <a:r>
                        <a:rPr lang="en-US" altLang="zh-TW" sz="1400" dirty="0"/>
                        <a:t> 60 = 0011 1100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*/</a:t>
                      </a:r>
                      <a:endParaRPr lang="en-US" altLang="zh-TW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Int main(void)</a:t>
                      </a:r>
                    </a:p>
                    <a:p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{</a:t>
                      </a:r>
                    </a:p>
                    <a:p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      b = a&gt;&gt;2 ;  </a:t>
                      </a: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/* Right shift */</a:t>
                      </a:r>
                    </a:p>
                    <a:p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      c = a&lt;&lt;2;    </a:t>
                      </a: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/* Left shift  */</a:t>
                      </a:r>
                    </a:p>
                    <a:p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     </a:t>
                      </a:r>
                      <a:r>
                        <a:rPr lang="zh-TW" altLang="en-US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 (</a:t>
                      </a:r>
                      <a:r>
                        <a:rPr lang="en-US" altLang="zh-TW" sz="1400" baseline="0" dirty="0"/>
                        <a:t>"%d\</a:t>
                      </a:r>
                      <a:r>
                        <a:rPr lang="en-US" altLang="zh-TW" sz="1400" baseline="0" dirty="0" err="1"/>
                        <a:t>n",c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;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 return 0;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dirty="0"/>
                        <a:t>b = 15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400" dirty="0"/>
                        <a:t>0000 1111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US" altLang="zh-TW" sz="1400" dirty="0"/>
                        <a:t> = 240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400" dirty="0"/>
                        <a:t>1111 0000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96590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C2EC4D9D-BB49-478D-B88A-3F49CFB35D55}"/>
              </a:ext>
            </a:extLst>
          </p:cNvPr>
          <p:cNvSpPr txBox="1">
            <a:spLocks/>
          </p:cNvSpPr>
          <p:nvPr/>
        </p:nvSpPr>
        <p:spPr>
          <a:xfrm>
            <a:off x="1392115" y="137625"/>
            <a:ext cx="9144000" cy="385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7390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15E885-AC93-431D-BD7A-21DBC6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982" y="6461468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46</a:t>
            </a:fld>
            <a:endParaRPr lang="zh-TW" altLang="en-US" sz="20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03CA659-FC93-46C0-9AB1-B9A18EF180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253" y="481667"/>
          <a:ext cx="11499274" cy="6206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9164">
                  <a:extLst>
                    <a:ext uri="{9D8B030D-6E8A-4147-A177-3AD203B41FA5}">
                      <a16:colId xmlns:a16="http://schemas.microsoft.com/office/drawing/2014/main" val="2151266351"/>
                    </a:ext>
                  </a:extLst>
                </a:gridCol>
                <a:gridCol w="3011251">
                  <a:extLst>
                    <a:ext uri="{9D8B030D-6E8A-4147-A177-3AD203B41FA5}">
                      <a16:colId xmlns:a16="http://schemas.microsoft.com/office/drawing/2014/main" val="675596244"/>
                    </a:ext>
                  </a:extLst>
                </a:gridCol>
                <a:gridCol w="3020995">
                  <a:extLst>
                    <a:ext uri="{9D8B030D-6E8A-4147-A177-3AD203B41FA5}">
                      <a16:colId xmlns:a16="http://schemas.microsoft.com/office/drawing/2014/main" val="4060785345"/>
                    </a:ext>
                  </a:extLst>
                </a:gridCol>
                <a:gridCol w="4287864">
                  <a:extLst>
                    <a:ext uri="{9D8B030D-6E8A-4147-A177-3AD203B41FA5}">
                      <a16:colId xmlns:a16="http://schemas.microsoft.com/office/drawing/2014/main" val="3087567382"/>
                    </a:ext>
                  </a:extLst>
                </a:gridCol>
              </a:tblGrid>
              <a:tr h="38379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835048"/>
                  </a:ext>
                </a:extLst>
              </a:tr>
              <a:tr h="1823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+mn-lt"/>
                        </a:rPr>
                        <a:t>Bit operation</a:t>
                      </a:r>
                    </a:p>
                    <a:p>
                      <a:pPr algn="ctr"/>
                      <a:r>
                        <a:rPr lang="en-US" altLang="zh-TW" sz="1300" dirty="0">
                          <a:latin typeface="+mn-lt"/>
                        </a:rPr>
                        <a:t>(AND) </a:t>
                      </a:r>
                    </a:p>
                    <a:p>
                      <a:pPr algn="ctr"/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位元對齊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只要有一個為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0 ,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結果就是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0)</a:t>
                      </a:r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a=60   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/>
                        <a:t># 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b = 15   # 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&gt;&gt;&gt; c = a &amp; b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        # c = 12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0000 1100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buNone/>
                      </a:pPr>
                      <a:endParaRPr lang="en-US" altLang="zh-TW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a=60  ; 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/>
                        <a:t>% 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b = 15 ;  % 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&gt;&gt;&gt; c = a &amp; b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        % c = 12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0000 1100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endParaRPr lang="zh-TW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aseline="0" dirty="0"/>
                        <a:t>int a=60 , b=15 , c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 </a:t>
                      </a:r>
                      <a:r>
                        <a:rPr lang="en-US" altLang="zh-TW" sz="1300" dirty="0"/>
                        <a:t>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; </a:t>
                      </a:r>
                      <a:r>
                        <a:rPr lang="en-US" altLang="zh-TW" sz="1300" dirty="0"/>
                        <a:t>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*/</a:t>
                      </a:r>
                    </a:p>
                    <a:p>
                      <a:r>
                        <a:rPr lang="en-US" altLang="zh-TW" sz="1300" dirty="0"/>
                        <a:t>int</a:t>
                      </a:r>
                      <a:r>
                        <a:rPr lang="en-US" altLang="zh-TW" sz="1300" baseline="0" dirty="0"/>
                        <a:t> main(void)</a:t>
                      </a:r>
                    </a:p>
                    <a:p>
                      <a:r>
                        <a:rPr lang="en-US" altLang="zh-TW" sz="1300" baseline="0" dirty="0"/>
                        <a:t>{</a:t>
                      </a:r>
                    </a:p>
                    <a:p>
                      <a:r>
                        <a:rPr lang="pt-BR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c = a &amp; b ;  printf (</a:t>
                      </a:r>
                      <a:r>
                        <a:rPr lang="en-US" altLang="zh-TW" sz="1200" baseline="0" dirty="0"/>
                        <a:t>"</a:t>
                      </a:r>
                      <a:r>
                        <a:rPr lang="en-US" altLang="zh-TW" sz="1300" baseline="0" dirty="0"/>
                        <a:t>%d\n</a:t>
                      </a:r>
                      <a:r>
                        <a:rPr lang="en-US" altLang="zh-TW" sz="1200" baseline="0" dirty="0"/>
                        <a:t>"</a:t>
                      </a:r>
                      <a:r>
                        <a:rPr lang="en-US" altLang="zh-TW" sz="1300" baseline="0" dirty="0"/>
                        <a:t>,</a:t>
                      </a:r>
                      <a:r>
                        <a:rPr lang="pt-BR" altLang="zh-TW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;</a:t>
                      </a:r>
                      <a:endParaRPr lang="en-US" altLang="zh-TW" sz="1300" baseline="0" dirty="0"/>
                    </a:p>
                    <a:p>
                      <a:r>
                        <a:rPr lang="en-US" altLang="zh-TW" sz="1300" baseline="0" dirty="0"/>
                        <a:t>        return 0;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aseline="0" dirty="0"/>
                        <a:t>}</a:t>
                      </a:r>
                      <a:r>
                        <a:rPr lang="zh-TW" altLang="en-US" sz="1300" baseline="0" dirty="0"/>
                        <a:t> </a:t>
                      </a:r>
                      <a:r>
                        <a:rPr lang="en-US" altLang="zh-TW" sz="13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3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300" baseline="0" dirty="0">
                          <a:sym typeface="Wingdings" panose="05000000000000000000" pitchFamily="2" charset="2"/>
                        </a:rPr>
                        <a:t>: c = 12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0000 1100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7705"/>
                  </a:ext>
                </a:extLst>
              </a:tr>
              <a:tr h="19371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+mn-lt"/>
                        </a:rPr>
                        <a:t>Bit operation</a:t>
                      </a:r>
                    </a:p>
                    <a:p>
                      <a:pPr algn="ctr"/>
                      <a:r>
                        <a:rPr lang="en-US" altLang="zh-TW" sz="1300" dirty="0">
                          <a:latin typeface="+mn-lt"/>
                        </a:rPr>
                        <a:t>(XOR)</a:t>
                      </a:r>
                    </a:p>
                    <a:p>
                      <a:pPr algn="ctr"/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位元對齊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有奇數個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其結果為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; 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若為偶數個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其結果就是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0)</a:t>
                      </a:r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a=60   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/>
                        <a:t># 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b = 15   # 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&gt;&gt;&gt; c = a ^ b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        # c = 51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0011 0011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buNone/>
                      </a:pPr>
                      <a:endParaRPr lang="en-US" altLang="zh-TW" sz="13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altLang="zh-TW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a=60  ; 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/>
                        <a:t>% 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b = 15  ; % 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&gt;&gt;&gt; c = a ^ b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        % c = 51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0011 0011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endParaRPr lang="en-US" altLang="zh-TW" sz="1300" dirty="0"/>
                    </a:p>
                    <a:p>
                      <a:pPr marL="0" indent="0">
                        <a:buNone/>
                      </a:pPr>
                      <a:endParaRPr lang="en-US" altLang="zh-TW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aseline="0" dirty="0"/>
                        <a:t>int a=60 , b=15 , c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 </a:t>
                      </a:r>
                      <a:r>
                        <a:rPr lang="en-US" altLang="zh-TW" sz="1300" dirty="0"/>
                        <a:t>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; </a:t>
                      </a:r>
                      <a:r>
                        <a:rPr lang="en-US" altLang="zh-TW" sz="1300" dirty="0"/>
                        <a:t>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*/</a:t>
                      </a:r>
                      <a:endParaRPr lang="en-US" altLang="zh-TW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300" dirty="0"/>
                        <a:t>int</a:t>
                      </a:r>
                      <a:r>
                        <a:rPr lang="en-US" altLang="zh-TW" sz="1300" baseline="0" dirty="0"/>
                        <a:t> main(void)</a:t>
                      </a:r>
                    </a:p>
                    <a:p>
                      <a:r>
                        <a:rPr lang="en-US" altLang="zh-TW" sz="1300" baseline="0" dirty="0"/>
                        <a:t>{</a:t>
                      </a:r>
                    </a:p>
                    <a:p>
                      <a:r>
                        <a:rPr lang="pt-BR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c = a ^ b ;  printf (</a:t>
                      </a:r>
                      <a:r>
                        <a:rPr lang="en-US" altLang="zh-TW" sz="1200" baseline="0" dirty="0"/>
                        <a:t>"</a:t>
                      </a:r>
                      <a:r>
                        <a:rPr lang="en-US" altLang="zh-TW" sz="1300" baseline="0" dirty="0"/>
                        <a:t>%d\n</a:t>
                      </a:r>
                      <a:r>
                        <a:rPr lang="en-US" altLang="zh-TW" sz="1200" baseline="0" dirty="0"/>
                        <a:t>"</a:t>
                      </a:r>
                      <a:r>
                        <a:rPr lang="en-US" altLang="zh-TW" sz="1300" baseline="0" dirty="0"/>
                        <a:t>,</a:t>
                      </a:r>
                      <a:r>
                        <a:rPr lang="pt-BR" altLang="zh-TW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;</a:t>
                      </a:r>
                      <a:endParaRPr lang="en-US" altLang="zh-TW" sz="1300" baseline="0" dirty="0"/>
                    </a:p>
                    <a:p>
                      <a:r>
                        <a:rPr lang="en-US" altLang="zh-TW" sz="1300" baseline="0" dirty="0"/>
                        <a:t>        return 0;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aseline="0" dirty="0"/>
                        <a:t>}</a:t>
                      </a:r>
                      <a:r>
                        <a:rPr lang="zh-TW" altLang="en-US" sz="1300" baseline="0" dirty="0"/>
                        <a:t> </a:t>
                      </a:r>
                      <a:r>
                        <a:rPr lang="en-US" altLang="zh-TW" sz="13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3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300" baseline="0" dirty="0"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c = 51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0011 0011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96590"/>
                  </a:ext>
                </a:extLst>
              </a:tr>
              <a:tr h="18760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+mn-lt"/>
                        </a:rPr>
                        <a:t>Bit operation</a:t>
                      </a:r>
                    </a:p>
                    <a:p>
                      <a:pPr algn="ctr"/>
                      <a:r>
                        <a:rPr lang="en-US" altLang="zh-TW" sz="1300" dirty="0">
                          <a:latin typeface="+mn-lt"/>
                        </a:rPr>
                        <a:t>(OR)</a:t>
                      </a:r>
                      <a:endParaRPr lang="zh-TW" altLang="en-US" sz="13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位元對齊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只要有一個為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1 ,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結果就是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a=60   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/>
                        <a:t># 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b = 15   # 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&gt;&gt;&gt; c = a | b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        # c = 63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0011 1111)</a:t>
                      </a:r>
                    </a:p>
                    <a:p>
                      <a:pPr marL="0" indent="0">
                        <a:buNone/>
                      </a:pPr>
                      <a:endParaRPr lang="en-US" altLang="zh-TW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a=60 ;  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/>
                        <a:t>% 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</a:rPr>
                        <a:t>&gt;&gt;&gt; </a:t>
                      </a:r>
                      <a:r>
                        <a:rPr lang="en-US" altLang="zh-TW" sz="1300" dirty="0"/>
                        <a:t>b = 15 ;  % 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&gt;&gt;&gt; c = a | b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        % c = 63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0011 1111)</a:t>
                      </a:r>
                    </a:p>
                    <a:p>
                      <a:pPr marL="0" indent="0">
                        <a:buNone/>
                      </a:pPr>
                      <a:endParaRPr lang="en-US" altLang="zh-TW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aseline="0" dirty="0"/>
                        <a:t>int a=60 , b=15 , c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 </a:t>
                      </a:r>
                      <a:r>
                        <a:rPr lang="en-US" altLang="zh-TW" sz="1300" dirty="0"/>
                        <a:t>60 = 0011 1100</a:t>
                      </a:r>
                      <a:r>
                        <a:rPr lang="zh-TW" altLang="en-US" sz="1300" dirty="0"/>
                        <a:t>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; </a:t>
                      </a:r>
                      <a:r>
                        <a:rPr lang="en-US" altLang="zh-TW" sz="1300" dirty="0"/>
                        <a:t>15 = 0000 1111 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二進位</a:t>
                      </a:r>
                      <a:r>
                        <a:rPr lang="en-US" altLang="zh-TW" sz="1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*/</a:t>
                      </a:r>
                      <a:endParaRPr lang="en-US" altLang="zh-TW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300" dirty="0"/>
                        <a:t>int</a:t>
                      </a:r>
                      <a:r>
                        <a:rPr lang="en-US" altLang="zh-TW" sz="1300" baseline="0" dirty="0"/>
                        <a:t> main(void)</a:t>
                      </a:r>
                    </a:p>
                    <a:p>
                      <a:r>
                        <a:rPr lang="en-US" altLang="zh-TW" sz="1300" baseline="0" dirty="0"/>
                        <a:t>{</a:t>
                      </a:r>
                    </a:p>
                    <a:p>
                      <a:r>
                        <a:rPr lang="pt-BR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c = a ^ b ;  printf (</a:t>
                      </a:r>
                      <a:r>
                        <a:rPr lang="en-US" altLang="zh-TW" sz="1200" baseline="0" dirty="0"/>
                        <a:t>"</a:t>
                      </a:r>
                      <a:r>
                        <a:rPr lang="en-US" altLang="zh-TW" sz="1300" baseline="0" dirty="0"/>
                        <a:t>%d\n</a:t>
                      </a:r>
                      <a:r>
                        <a:rPr lang="en-US" altLang="zh-TW" sz="1200" baseline="0" dirty="0"/>
                        <a:t>"</a:t>
                      </a:r>
                      <a:r>
                        <a:rPr lang="en-US" altLang="zh-TW" sz="1300" baseline="0" dirty="0"/>
                        <a:t>,</a:t>
                      </a:r>
                      <a:r>
                        <a:rPr lang="pt-BR" altLang="zh-TW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;</a:t>
                      </a:r>
                      <a:endParaRPr lang="en-US" altLang="zh-TW" sz="1300" baseline="0" dirty="0"/>
                    </a:p>
                    <a:p>
                      <a:r>
                        <a:rPr lang="en-US" altLang="zh-TW" sz="1300" baseline="0" dirty="0"/>
                        <a:t>        return 0;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aseline="0" dirty="0"/>
                        <a:t>}</a:t>
                      </a:r>
                      <a:r>
                        <a:rPr lang="zh-TW" altLang="en-US" sz="1300" baseline="0" dirty="0"/>
                        <a:t> </a:t>
                      </a:r>
                      <a:r>
                        <a:rPr lang="en-US" altLang="zh-TW" sz="13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3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300" baseline="0" dirty="0"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c = 63 (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二進位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3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300" dirty="0">
                          <a:latin typeface="+mn-lt"/>
                          <a:ea typeface="標楷體" panose="03000509000000000000" pitchFamily="65" charset="-120"/>
                        </a:rPr>
                        <a:t>0011 1111)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45339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B3637067-CBD1-4E45-8858-1FEC9A220851}"/>
              </a:ext>
            </a:extLst>
          </p:cNvPr>
          <p:cNvSpPr txBox="1">
            <a:spLocks/>
          </p:cNvSpPr>
          <p:nvPr/>
        </p:nvSpPr>
        <p:spPr>
          <a:xfrm>
            <a:off x="1392115" y="137625"/>
            <a:ext cx="9144000" cy="385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0917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7C05A7F2-683C-4D97-9E03-1531A001DDF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0240" y="852227"/>
          <a:ext cx="10515600" cy="540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8891">
                  <a:extLst>
                    <a:ext uri="{9D8B030D-6E8A-4147-A177-3AD203B41FA5}">
                      <a16:colId xmlns:a16="http://schemas.microsoft.com/office/drawing/2014/main" val="64644948"/>
                    </a:ext>
                  </a:extLst>
                </a:gridCol>
                <a:gridCol w="3278909">
                  <a:extLst>
                    <a:ext uri="{9D8B030D-6E8A-4147-A177-3AD203B41FA5}">
                      <a16:colId xmlns:a16="http://schemas.microsoft.com/office/drawing/2014/main" val="275355520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333971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084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9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Including Operator</a:t>
                      </a:r>
                      <a:endParaRPr lang="zh-TW" altLang="en-US" sz="1800" dirty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Python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獨有的判斷運算子 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</a:rPr>
                        <a:t>“in” , “not in”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: 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成員關係運算子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 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檢查某元素是否在容器型物件裡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 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例如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list = [2,3,4,6] ; a=4 ; b=7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 a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in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list ; b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in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list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 True(a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元素有在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list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裡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,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        False(b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元素實際上沒有在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list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裡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&lt;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常見的迴圈寫法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list = [2,3,4,6]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total = 0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for x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in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list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               total += x</a:t>
                      </a:r>
                    </a:p>
                    <a:p>
                      <a:pPr marL="0" indent="0">
                        <a:buNone/>
                      </a:pPr>
                      <a:endParaRPr lang="en-US" altLang="zh-TW" sz="18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&gt;&gt;&gt;print(total)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&gt;&gt;&gt;15 (15=2+3+4+6) 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None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None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86932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584F85-B306-4AE2-9731-55AE7E3F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654" y="6370025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47</a:t>
            </a:fld>
            <a:endParaRPr lang="zh-TW" altLang="en-US" sz="2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6BC240D-D5A9-43DA-923A-1EB814374A0B}"/>
              </a:ext>
            </a:extLst>
          </p:cNvPr>
          <p:cNvSpPr txBox="1">
            <a:spLocks/>
          </p:cNvSpPr>
          <p:nvPr/>
        </p:nvSpPr>
        <p:spPr>
          <a:xfrm>
            <a:off x="1392115" y="137625"/>
            <a:ext cx="9144000" cy="46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2673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0B8926-A54D-48A5-8A6A-3F6B2E98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546" y="6355250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48</a:t>
            </a:fld>
            <a:endParaRPr lang="zh-TW" altLang="en-US" sz="20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6E16D55-EFA2-4E9C-A652-BD430B09121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254" y="481667"/>
          <a:ext cx="10898910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5237">
                  <a:extLst>
                    <a:ext uri="{9D8B030D-6E8A-4147-A177-3AD203B41FA5}">
                      <a16:colId xmlns:a16="http://schemas.microsoft.com/office/drawing/2014/main" val="2151266351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675596244"/>
                    </a:ext>
                  </a:extLst>
                </a:gridCol>
                <a:gridCol w="3011055">
                  <a:extLst>
                    <a:ext uri="{9D8B030D-6E8A-4147-A177-3AD203B41FA5}">
                      <a16:colId xmlns:a16="http://schemas.microsoft.com/office/drawing/2014/main" val="40607853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7567382"/>
                    </a:ext>
                  </a:extLst>
                </a:gridCol>
              </a:tblGrid>
              <a:tr h="328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835048"/>
                  </a:ext>
                </a:extLst>
              </a:tr>
              <a:tr h="24325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n-lt"/>
                        </a:rPr>
                        <a:t>Boolean operation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+mn-lt"/>
                        </a:rPr>
                        <a:t>(NOT)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只要為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1(True),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結果就為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0(False) ; 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若為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0(False),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其結果就為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1(True)) 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單一元素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a=1(True) ; b=0(False)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not</a:t>
                      </a:r>
                      <a:r>
                        <a:rPr lang="en-US" altLang="zh-TW" sz="1400" dirty="0">
                          <a:latin typeface="+mn-lt"/>
                        </a:rPr>
                        <a:t> a ;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not </a:t>
                      </a:r>
                      <a:r>
                        <a:rPr lang="en-US" altLang="zh-TW" sz="1400" dirty="0">
                          <a:latin typeface="+mn-lt"/>
                        </a:rPr>
                        <a:t>b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0(False) , 1(True)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2.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x=42 ; y=25 ; z=36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k = x&lt;y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or</a:t>
                      </a:r>
                      <a:r>
                        <a:rPr lang="en-US" altLang="zh-TW" sz="1400" dirty="0">
                          <a:latin typeface="+mn-lt"/>
                        </a:rPr>
                        <a:t> z&lt;x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k 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not</a:t>
                      </a:r>
                      <a:r>
                        <a:rPr lang="en-US" altLang="zh-TW" sz="1400" dirty="0">
                          <a:latin typeface="+mn-lt"/>
                        </a:rPr>
                        <a:t> k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1(True) ; 0(False)</a:t>
                      </a:r>
                    </a:p>
                    <a:p>
                      <a:pPr marL="0" indent="0">
                        <a:buNone/>
                      </a:pPr>
                      <a:endParaRPr lang="en-US" altLang="zh-TW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單一元素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a=1(True) ; b=0(False);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!</a:t>
                      </a:r>
                      <a:r>
                        <a:rPr lang="en-US" altLang="zh-TW" sz="1400" dirty="0">
                          <a:latin typeface="+mn-lt"/>
                        </a:rPr>
                        <a:t>a ;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!</a:t>
                      </a:r>
                      <a:r>
                        <a:rPr lang="en-US" altLang="zh-TW" sz="1400" dirty="0">
                          <a:latin typeface="+mn-lt"/>
                        </a:rPr>
                        <a:t>b;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0(False) , 1(True)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2.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x=42 ; y=25 ; z=36;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k = x&lt;y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||</a:t>
                      </a:r>
                      <a:r>
                        <a:rPr lang="en-US" altLang="zh-TW" sz="1400" dirty="0">
                          <a:latin typeface="+mn-lt"/>
                        </a:rPr>
                        <a:t> z&lt;x;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k ;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!</a:t>
                      </a:r>
                      <a:r>
                        <a:rPr lang="en-US" altLang="zh-TW" sz="1400" dirty="0">
                          <a:latin typeface="+mn-lt"/>
                        </a:rPr>
                        <a:t>k;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1(True) ; 0(False)</a:t>
                      </a:r>
                    </a:p>
                    <a:p>
                      <a:endParaRPr lang="zh-TW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單一元素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/>
                        <a:t>int a=1(True) , b=0(True) ;</a:t>
                      </a:r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r>
                        <a:rPr lang="en-US" altLang="zh-TW" sz="1400" baseline="0" dirty="0"/>
                        <a:t>{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!</a:t>
                      </a:r>
                      <a:r>
                        <a:rPr lang="en-US" altLang="zh-TW" sz="1400" dirty="0">
                          <a:latin typeface="+mn-lt"/>
                        </a:rPr>
                        <a:t>a ) ;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!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n-US" altLang="zh-TW" sz="1400" dirty="0">
                          <a:latin typeface="+mn-lt"/>
                        </a:rPr>
                        <a:t> ) ;</a:t>
                      </a:r>
                      <a:r>
                        <a:rPr lang="en-US" altLang="zh-TW" sz="1400" baseline="0" dirty="0"/>
                        <a:t>return 0; }</a:t>
                      </a:r>
                      <a:endParaRPr lang="en-US" altLang="zh-TW" sz="14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aseline="0" dirty="0"/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 0(False) , 1(True)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baseline="0" dirty="0"/>
                        <a:t>int </a:t>
                      </a:r>
                      <a:r>
                        <a:rPr lang="en-US" altLang="zh-TW" sz="1400" dirty="0">
                          <a:latin typeface="+mn-lt"/>
                        </a:rPr>
                        <a:t>x=42 , y=25 , z=36 , k ;</a:t>
                      </a:r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/>
                        <a:t>{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k= </a:t>
                      </a:r>
                      <a:r>
                        <a:rPr lang="en-US" altLang="zh-TW" sz="1400" dirty="0">
                          <a:latin typeface="+mn-lt"/>
                        </a:rPr>
                        <a:t>x&lt;y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||</a:t>
                      </a:r>
                      <a:r>
                        <a:rPr lang="en-US" altLang="zh-TW" sz="1400" dirty="0">
                          <a:latin typeface="+mn-lt"/>
                        </a:rPr>
                        <a:t> z&lt;x 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</a:rPr>
                        <a:t>k) ;</a:t>
                      </a:r>
                      <a:r>
                        <a:rPr lang="en-US" altLang="zh-TW" sz="1400" dirty="0">
                          <a:latin typeface="+mn-lt"/>
                        </a:rPr>
                        <a:t>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!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</a:rPr>
                        <a:t>k</a:t>
                      </a:r>
                      <a:r>
                        <a:rPr lang="en-US" altLang="zh-TW" sz="1400" dirty="0">
                          <a:latin typeface="+mn-lt"/>
                        </a:rPr>
                        <a:t> ) ; </a:t>
                      </a:r>
                      <a:r>
                        <a:rPr lang="en-US" altLang="zh-TW" sz="1400" baseline="0" dirty="0"/>
                        <a:t>return 0;</a:t>
                      </a:r>
                      <a:r>
                        <a:rPr lang="en-US" altLang="zh-TW" sz="1400" baseline="0" dirty="0">
                          <a:latin typeface="+mn-lt"/>
                        </a:rPr>
                        <a:t> </a:t>
                      </a:r>
                      <a:r>
                        <a:rPr lang="en-US" altLang="zh-TW" sz="1400" baseline="0" dirty="0"/>
                        <a:t>}</a:t>
                      </a:r>
                      <a:r>
                        <a:rPr lang="zh-TW" altLang="en-US" sz="1400" baseline="0" dirty="0"/>
                        <a:t> </a:t>
                      </a:r>
                      <a:endParaRPr lang="en-US" altLang="zh-TW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 1(True) , 0(False)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7705"/>
                  </a:ext>
                </a:extLst>
              </a:tr>
              <a:tr h="23335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n-lt"/>
                        </a:rPr>
                        <a:t>Boolean operation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+mn-lt"/>
                        </a:rPr>
                        <a:t>(AND)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只要有一個為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0(False) ,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結果就是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0(False))</a:t>
                      </a:r>
                      <a:r>
                        <a:rPr lang="en-US" altLang="zh-TW" sz="1400" dirty="0">
                          <a:latin typeface="+mn-lt"/>
                        </a:rPr>
                        <a:t> 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單一元素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</a:t>
                      </a:r>
                      <a:r>
                        <a:rPr lang="en-US" altLang="zh-TW" sz="1400" dirty="0"/>
                        <a:t>a=1 (True) ; b=1(True)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c=0(False) ;d=0(False)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and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b ; 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and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c ; c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and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1(True), 0(False) , 0(False)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list_0 = [0, 1, 2] ; list_1 = []  #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空物件</a:t>
                      </a: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list_0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and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list_1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[]     #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空串列代表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False</a:t>
                      </a:r>
                    </a:p>
                    <a:p>
                      <a:pPr marL="0" indent="0">
                        <a:buNone/>
                      </a:pPr>
                      <a:endParaRPr lang="en-US" altLang="zh-TW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單一元素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</a:t>
                      </a:r>
                      <a:r>
                        <a:rPr lang="en-US" altLang="zh-TW" sz="1400" dirty="0"/>
                        <a:t>a=1 (True) ; b=1(True)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c=0(False) ;d=0(False)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a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b ; 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c ; c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d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1(True), 0(False) , 0(False)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x=42 ; y=25 ; z=36;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k = x&lt;y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</a:rPr>
                        <a:t> z&lt;x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; </a:t>
                      </a:r>
                      <a:r>
                        <a:rPr lang="en-US" altLang="zh-TW" sz="1400" dirty="0" err="1">
                          <a:latin typeface="+mn-lt"/>
                        </a:rPr>
                        <a:t>fprintf</a:t>
                      </a:r>
                      <a:r>
                        <a:rPr lang="en-US" altLang="zh-TW" sz="1400" dirty="0">
                          <a:latin typeface="+mn-lt"/>
                        </a:rPr>
                        <a:t>('%d\n', k);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0(False)</a:t>
                      </a:r>
                    </a:p>
                    <a:p>
                      <a:pPr marL="0" indent="0">
                        <a:buNone/>
                      </a:pPr>
                      <a:endParaRPr lang="en-US" altLang="zh-TW" sz="1300" dirty="0"/>
                    </a:p>
                    <a:p>
                      <a:pPr marL="0" indent="0">
                        <a:buNone/>
                      </a:pPr>
                      <a:endParaRPr lang="en-US" altLang="zh-TW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單一元素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/>
                        <a:t>int a=1(True) , b=1(True) , c=0(False) , d=0(False) ;</a:t>
                      </a:r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r>
                        <a:rPr lang="en-US" altLang="zh-TW" sz="1400" baseline="0" dirty="0"/>
                        <a:t>{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b </a:t>
                      </a:r>
                      <a:r>
                        <a:rPr lang="en-US" altLang="zh-TW" sz="1400" dirty="0">
                          <a:latin typeface="+mn-lt"/>
                        </a:rPr>
                        <a:t>) ;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c </a:t>
                      </a:r>
                      <a:r>
                        <a:rPr lang="en-US" altLang="zh-TW" sz="1400" dirty="0">
                          <a:latin typeface="+mn-lt"/>
                        </a:rPr>
                        <a:t> )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d </a:t>
                      </a:r>
                      <a:r>
                        <a:rPr lang="en-US" altLang="zh-TW" sz="1400" dirty="0">
                          <a:latin typeface="+mn-lt"/>
                        </a:rPr>
                        <a:t> ) ; </a:t>
                      </a:r>
                      <a:r>
                        <a:rPr lang="en-US" altLang="zh-TW" sz="1400" baseline="0" dirty="0"/>
                        <a:t>return 0; }</a:t>
                      </a:r>
                      <a:endParaRPr lang="en-US" altLang="zh-TW" sz="14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aseline="0" dirty="0"/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1(True), 0(False) , 0(False)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baseline="0" dirty="0"/>
                        <a:t>int </a:t>
                      </a:r>
                      <a:r>
                        <a:rPr lang="en-US" altLang="zh-TW" sz="1400" dirty="0">
                          <a:latin typeface="+mn-lt"/>
                        </a:rPr>
                        <a:t>x=42 , y=25 , z=36 , k ;</a:t>
                      </a:r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/>
                        <a:t>{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k= </a:t>
                      </a:r>
                      <a:r>
                        <a:rPr lang="en-US" altLang="zh-TW" sz="1400" dirty="0">
                          <a:latin typeface="+mn-lt"/>
                        </a:rPr>
                        <a:t>x&lt;y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</a:rPr>
                        <a:t> z&lt;x 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</a:rPr>
                        <a:t>k</a:t>
                      </a:r>
                      <a:r>
                        <a:rPr lang="en-US" altLang="zh-TW" sz="1400" dirty="0">
                          <a:latin typeface="+mn-lt"/>
                        </a:rPr>
                        <a:t> ) ; </a:t>
                      </a:r>
                      <a:r>
                        <a:rPr lang="en-US" altLang="zh-TW" sz="1400" baseline="0" dirty="0"/>
                        <a:t>return 0;</a:t>
                      </a:r>
                      <a:r>
                        <a:rPr lang="en-US" altLang="zh-TW" sz="1400" baseline="0" dirty="0">
                          <a:latin typeface="+mn-lt"/>
                        </a:rPr>
                        <a:t> </a:t>
                      </a:r>
                      <a:r>
                        <a:rPr lang="en-US" altLang="zh-TW" sz="1400" baseline="0" dirty="0"/>
                        <a:t>}</a:t>
                      </a:r>
                      <a:r>
                        <a:rPr lang="zh-TW" altLang="en-US" sz="1400" baseline="0" dirty="0"/>
                        <a:t> </a:t>
                      </a:r>
                      <a:endParaRPr lang="en-US" altLang="zh-TW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 0(False)</a:t>
                      </a: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96590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BA1C9768-570E-497F-A534-969916E94E32}"/>
              </a:ext>
            </a:extLst>
          </p:cNvPr>
          <p:cNvSpPr txBox="1">
            <a:spLocks/>
          </p:cNvSpPr>
          <p:nvPr/>
        </p:nvSpPr>
        <p:spPr>
          <a:xfrm>
            <a:off x="1392115" y="137625"/>
            <a:ext cx="9144000" cy="385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8813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D4EFAB13-D8A0-4E49-BDDF-61BF77B001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4091" y="1342274"/>
          <a:ext cx="11252200" cy="4729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3050">
                  <a:extLst>
                    <a:ext uri="{9D8B030D-6E8A-4147-A177-3AD203B41FA5}">
                      <a16:colId xmlns:a16="http://schemas.microsoft.com/office/drawing/2014/main" val="1540584846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1735609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424676149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512878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71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n-lt"/>
                        </a:rPr>
                        <a:t>Boolean operation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+mn-lt"/>
                        </a:rPr>
                        <a:t>(OR)</a:t>
                      </a:r>
                      <a:endParaRPr lang="zh-TW" altLang="en-US" sz="14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只要有一個為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1(True) ,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結果就是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1(True))</a:t>
                      </a:r>
                      <a:r>
                        <a:rPr lang="en-US" altLang="zh-TW" sz="1400" dirty="0">
                          <a:latin typeface="+mn-lt"/>
                        </a:rPr>
                        <a:t> </a:t>
                      </a:r>
                      <a:endParaRPr lang="zh-TW" altLang="en-US" sz="1400" dirty="0">
                        <a:latin typeface="+mn-lt"/>
                      </a:endParaRPr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單一元素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</a:t>
                      </a:r>
                      <a:r>
                        <a:rPr lang="en-US" altLang="zh-TW" sz="1400" dirty="0"/>
                        <a:t>a=1 (True) ; b=1(True) 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c=0(False) ; d=0(</a:t>
                      </a:r>
                      <a:r>
                        <a:rPr lang="en-US" altLang="zh-TW" sz="1400" dirty="0" err="1"/>
                        <a:t>Fasle</a:t>
                      </a:r>
                      <a:r>
                        <a:rPr lang="en-US" altLang="zh-TW" sz="14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or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b ; 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or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c ; c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or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1(True), 1(True), 0(False)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list_0 = [0, 1, 2] ; list_1 = []  #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空物件</a:t>
                      </a: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list_0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or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list_1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[0,1,2]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    #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只要串列裡有東西就不代表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False</a:t>
                      </a:r>
                      <a:endParaRPr lang="en-US" altLang="zh-TW" sz="1400" dirty="0">
                        <a:latin typeface="+mn-lt"/>
                      </a:endParaRPr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單一元素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</a:t>
                      </a:r>
                      <a:r>
                        <a:rPr lang="en-US" altLang="zh-TW" sz="1400" dirty="0"/>
                        <a:t>a=1 (True) ; b=1(True)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c=0(False) ;d=0(False)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a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b ; 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c ; c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d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1(True), 0(False) , 0(False)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x=42 ; y=25 ; z=36;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</a:rPr>
                        <a:t>&gt;&gt;&gt; k = x&lt;y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&amp;&amp;</a:t>
                      </a:r>
                      <a:r>
                        <a:rPr lang="en-US" altLang="zh-TW" sz="1400" dirty="0">
                          <a:latin typeface="+mn-lt"/>
                        </a:rPr>
                        <a:t> z&lt;x</a:t>
                      </a:r>
                      <a:r>
                        <a:rPr lang="zh-TW" altLang="en-US" sz="1400" dirty="0"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</a:rPr>
                        <a:t>; </a:t>
                      </a:r>
                      <a:r>
                        <a:rPr lang="en-US" altLang="zh-TW" sz="1400" dirty="0" err="1">
                          <a:latin typeface="+mn-lt"/>
                        </a:rPr>
                        <a:t>fprintf</a:t>
                      </a:r>
                      <a:r>
                        <a:rPr lang="en-US" altLang="zh-TW" sz="1400" dirty="0">
                          <a:latin typeface="+mn-lt"/>
                        </a:rPr>
                        <a:t>('%d\n', k);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&gt;&gt;&gt; 0(False)</a:t>
                      </a:r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單一元素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/>
                        <a:t>int a=1(True) , b=1(True) , c=0(False) , d=0(False) ;</a:t>
                      </a:r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r>
                        <a:rPr lang="en-US" altLang="zh-TW" sz="1400" baseline="0" dirty="0"/>
                        <a:t>{</a:t>
                      </a:r>
                    </a:p>
                    <a:p>
                      <a:r>
                        <a:rPr lang="en-US" altLang="zh-TW" sz="1400" baseline="0" dirty="0"/>
                        <a:t>    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||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b </a:t>
                      </a:r>
                      <a:r>
                        <a:rPr lang="en-US" altLang="zh-TW" sz="1400" dirty="0">
                          <a:latin typeface="+mn-lt"/>
                        </a:rPr>
                        <a:t>) ; </a:t>
                      </a:r>
                    </a:p>
                    <a:p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a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||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c 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) ;</a:t>
                      </a:r>
                    </a:p>
                    <a:p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||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 d </a:t>
                      </a:r>
                      <a:r>
                        <a:rPr lang="en-US" altLang="zh-TW" sz="1400" dirty="0">
                          <a:latin typeface="+mn-lt"/>
                        </a:rPr>
                        <a:t> ) ; </a:t>
                      </a:r>
                    </a:p>
                    <a:p>
                      <a:r>
                        <a:rPr lang="en-US" altLang="zh-TW" sz="1400" baseline="0" dirty="0">
                          <a:latin typeface="+mn-lt"/>
                        </a:rPr>
                        <a:t>     </a:t>
                      </a:r>
                      <a:r>
                        <a:rPr lang="en-US" altLang="zh-TW" sz="1400" baseline="0" dirty="0"/>
                        <a:t>return 0; </a:t>
                      </a: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>
                          <a:latin typeface="+mn-lt"/>
                        </a:rPr>
                        <a:t> )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1(True), 1(True) , 0(False)</a:t>
                      </a:r>
                    </a:p>
                    <a:p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1400" dirty="0">
                          <a:latin typeface="+mn-lt"/>
                          <a:ea typeface="標楷體" panose="03000509000000000000" pitchFamily="65" charset="-120"/>
                        </a:rPr>
                        <a:t>物件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baseline="0" dirty="0"/>
                        <a:t>int </a:t>
                      </a:r>
                      <a:r>
                        <a:rPr lang="en-US" altLang="zh-TW" sz="1400" dirty="0">
                          <a:latin typeface="+mn-lt"/>
                        </a:rPr>
                        <a:t>x=42 , y=25 , z=36 , k ;</a:t>
                      </a:r>
                    </a:p>
                    <a:p>
                      <a:r>
                        <a:rPr lang="en-US" altLang="zh-TW" sz="1400" dirty="0"/>
                        <a:t>int</a:t>
                      </a:r>
                      <a:r>
                        <a:rPr lang="en-US" altLang="zh-TW" sz="1400" baseline="0" dirty="0"/>
                        <a:t> main(void)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/>
                        <a:t>{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k= </a:t>
                      </a:r>
                      <a:r>
                        <a:rPr lang="en-US" altLang="zh-TW" sz="1400" dirty="0">
                          <a:latin typeface="+mn-lt"/>
                        </a:rPr>
                        <a:t>x&lt;y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||</a:t>
                      </a:r>
                      <a:r>
                        <a:rPr lang="en-US" altLang="zh-TW" sz="1400" dirty="0">
                          <a:latin typeface="+mn-lt"/>
                        </a:rPr>
                        <a:t> z&lt;x  </a:t>
                      </a: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printf (</a:t>
                      </a:r>
                      <a:r>
                        <a:rPr lang="en-US" altLang="zh-TW" sz="1400" baseline="0" dirty="0"/>
                        <a:t>"%d\n",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</a:rPr>
                        <a:t>k</a:t>
                      </a:r>
                      <a:r>
                        <a:rPr lang="en-US" altLang="zh-TW" sz="1400" dirty="0">
                          <a:latin typeface="+mn-lt"/>
                        </a:rPr>
                        <a:t> ) ; </a:t>
                      </a:r>
                      <a:r>
                        <a:rPr lang="en-US" altLang="zh-TW" sz="1400" baseline="0" dirty="0"/>
                        <a:t>return 0 ;</a:t>
                      </a:r>
                      <a:r>
                        <a:rPr lang="en-US" altLang="zh-TW" sz="1400" baseline="0" dirty="0"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/>
                        <a:t>}</a:t>
                      </a:r>
                      <a:r>
                        <a:rPr lang="zh-TW" altLang="en-US" sz="1400" baseline="0" dirty="0"/>
                        <a:t> 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aseline="0" dirty="0">
                          <a:sym typeface="Wingdings" panose="05000000000000000000" pitchFamily="2" charset="2"/>
                        </a:rPr>
                        <a:t>: 1(True)</a:t>
                      </a: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36004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3C4F2D-DCFA-464B-A88C-71890DB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515" y="6355250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49</a:t>
            </a:fld>
            <a:endParaRPr lang="zh-TW" altLang="en-US" sz="2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0E0FF9F-67C3-47B2-92D5-BFCD503760D5}"/>
              </a:ext>
            </a:extLst>
          </p:cNvPr>
          <p:cNvSpPr txBox="1">
            <a:spLocks/>
          </p:cNvSpPr>
          <p:nvPr/>
        </p:nvSpPr>
        <p:spPr>
          <a:xfrm>
            <a:off x="1392115" y="137625"/>
            <a:ext cx="9144000" cy="75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93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Step.2: </a:t>
            </a:r>
          </a:p>
          <a:p>
            <a:pPr marL="0" indent="0" algn="just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在官網頁面上點選</a:t>
            </a:r>
            <a:r>
              <a:rPr lang="en-US" altLang="zh-TW" dirty="0">
                <a:ea typeface="標楷體" panose="03000509000000000000" pitchFamily="65" charset="-120"/>
              </a:rPr>
              <a:t>Downloads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，依照你自己的電腦是屬於</a:t>
            </a:r>
            <a:r>
              <a:rPr lang="en-US" altLang="zh-TW" dirty="0">
                <a:ea typeface="標楷體" panose="03000509000000000000" pitchFamily="65" charset="-120"/>
              </a:rPr>
              <a:t>Windows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Linux/Unix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Mac OS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哪一種來安裝。我們在此提供</a:t>
            </a:r>
            <a:r>
              <a:rPr lang="en-US" altLang="zh-TW" dirty="0">
                <a:ea typeface="標楷體" panose="03000509000000000000" pitchFamily="65" charset="-120"/>
              </a:rPr>
              <a:t>Windows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的安裝教學。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(Mac OS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Windows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安裝模式相似可參考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&lt;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附註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&gt;: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 </a:t>
            </a:r>
            <a:r>
              <a:rPr lang="en-US" altLang="zh-TW" dirty="0">
                <a:ea typeface="標楷體" panose="03000509000000000000" pitchFamily="65" charset="-120"/>
                <a:hlinkClick r:id="rId2"/>
              </a:rPr>
              <a:t>Linux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安裝教學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hlinkClick r:id="rId2"/>
            </a:endParaRP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https://codertw.com/%E4%BC%BA%E6%9C%8D%E5%99%A8/378150/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1.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安裝步驟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5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15251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F758DF-E504-4B51-960C-5802D987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515" y="6355250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50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1D2E95F-493A-4FE2-B40E-9793F0CB8BAF}"/>
              </a:ext>
            </a:extLst>
          </p:cNvPr>
          <p:cNvSpPr txBox="1">
            <a:spLocks/>
          </p:cNvSpPr>
          <p:nvPr/>
        </p:nvSpPr>
        <p:spPr>
          <a:xfrm>
            <a:off x="1392115" y="137625"/>
            <a:ext cx="9144000" cy="47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A1B7625D-86C7-44C4-8FE3-5336EA147E7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3344" y="609600"/>
          <a:ext cx="10919870" cy="6155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7129">
                  <a:extLst>
                    <a:ext uri="{9D8B030D-6E8A-4147-A177-3AD203B41FA5}">
                      <a16:colId xmlns:a16="http://schemas.microsoft.com/office/drawing/2014/main" val="64644948"/>
                    </a:ext>
                  </a:extLst>
                </a:gridCol>
                <a:gridCol w="2882211">
                  <a:extLst>
                    <a:ext uri="{9D8B030D-6E8A-4147-A177-3AD203B41FA5}">
                      <a16:colId xmlns:a16="http://schemas.microsoft.com/office/drawing/2014/main" val="2753555204"/>
                    </a:ext>
                  </a:extLst>
                </a:gridCol>
                <a:gridCol w="3011716">
                  <a:extLst>
                    <a:ext uri="{9D8B030D-6E8A-4147-A177-3AD203B41FA5}">
                      <a16:colId xmlns:a16="http://schemas.microsoft.com/office/drawing/2014/main" val="1733397109"/>
                    </a:ext>
                  </a:extLst>
                </a:gridCol>
                <a:gridCol w="3368814">
                  <a:extLst>
                    <a:ext uri="{9D8B030D-6E8A-4147-A177-3AD203B41FA5}">
                      <a16:colId xmlns:a16="http://schemas.microsoft.com/office/drawing/2014/main" val="380848551"/>
                    </a:ext>
                  </a:extLst>
                </a:gridCol>
              </a:tblGrid>
              <a:tr h="3434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92182"/>
                  </a:ext>
                </a:extLst>
              </a:tr>
              <a:tr h="26904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</a:rPr>
                        <a:t>For Loop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list = [2,3,4,6]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total = 0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for x in list: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               total += x</a:t>
                      </a:r>
                    </a:p>
                    <a:p>
                      <a:pPr marL="0" indent="0">
                        <a:buNone/>
                      </a:pPr>
                      <a:endParaRPr lang="en-US" altLang="zh-TW" sz="1400" dirty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&gt;&gt;&gt;print(total)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&gt;&gt;&gt;15 (15=2+3+4+6) </a:t>
                      </a:r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/>
                        <a:t>&gt;&gt;&gt;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list = [2,3,4,6];</a:t>
                      </a:r>
                    </a:p>
                    <a:p>
                      <a:pPr algn="l"/>
                      <a:r>
                        <a:rPr lang="en-US" altLang="zh-TW" sz="1400" dirty="0"/>
                        <a:t>&gt;&gt;&gt; S = size(list);</a:t>
                      </a:r>
                    </a:p>
                    <a:p>
                      <a:pPr algn="l"/>
                      <a:r>
                        <a:rPr lang="en-US" altLang="zh-TW" sz="1400" dirty="0"/>
                        <a:t>&gt;&gt;&gt;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total = 0;</a:t>
                      </a:r>
                    </a:p>
                    <a:p>
                      <a:pPr algn="l"/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for 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= 1:S</a:t>
                      </a:r>
                    </a:p>
                    <a:p>
                      <a:pPr algn="l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           total += list[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];</a:t>
                      </a:r>
                    </a:p>
                    <a:p>
                      <a:pPr algn="l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       end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fprintf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dirty="0">
                          <a:latin typeface="+mn-lt"/>
                        </a:rPr>
                        <a:t>'</a:t>
                      </a:r>
                      <a:r>
                        <a:rPr lang="en-US" altLang="zh-TW" sz="1400" dirty="0"/>
                        <a:t>%d\n</a:t>
                      </a:r>
                      <a:r>
                        <a:rPr lang="en-US" altLang="zh-TW" sz="1400" dirty="0">
                          <a:latin typeface="+mn-lt"/>
                        </a:rPr>
                        <a:t>'</a:t>
                      </a:r>
                      <a:r>
                        <a:rPr lang="en-US" altLang="zh-TW" sz="1400" dirty="0"/>
                        <a:t> , total);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15 (15=2+3+4+6)</a:t>
                      </a:r>
                    </a:p>
                    <a:p>
                      <a:pPr algn="l"/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main(void)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list[] = [2,3,4,6];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total = 0;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S = 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sizeof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(list)/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sizeof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(*list);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for(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=0; 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&lt;S; 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total += list[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}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%d\n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total); return 0;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 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15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(15=2+3+4+6)</a:t>
                      </a:r>
                      <a:endParaRPr lang="en-US" altLang="zh-TW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86932"/>
                  </a:ext>
                </a:extLst>
              </a:tr>
              <a:tr h="2924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While Loop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&gt;&gt;&gt; scores = [60,73,81,95,34]</a:t>
                      </a:r>
                    </a:p>
                    <a:p>
                      <a:r>
                        <a:rPr lang="en-US" altLang="zh-TW" sz="1400" dirty="0"/>
                        <a:t>&gt;&gt;&gt; n = 5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i</a:t>
                      </a:r>
                      <a:r>
                        <a:rPr lang="en-US" altLang="zh-TW" sz="1400" dirty="0"/>
                        <a:t> = 0</a:t>
                      </a:r>
                    </a:p>
                    <a:p>
                      <a:r>
                        <a:rPr lang="en-US" altLang="zh-TW" sz="1400" dirty="0"/>
                        <a:t>&gt;&gt;&gt; total = 0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while 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&lt;5:</a:t>
                      </a:r>
                    </a:p>
                    <a:p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           total += scores[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]</a:t>
                      </a:r>
                    </a:p>
                    <a:p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           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+= 1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print(total)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343 (343=60+73+81+95+34)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&gt;&gt;&gt; scores = [60,73,81,95,34];</a:t>
                      </a:r>
                    </a:p>
                    <a:p>
                      <a:r>
                        <a:rPr lang="en-US" altLang="zh-TW" sz="1400" dirty="0"/>
                        <a:t>&gt;&gt;&gt; n = 5;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i</a:t>
                      </a:r>
                      <a:r>
                        <a:rPr lang="en-US" altLang="zh-TW" sz="1400" dirty="0"/>
                        <a:t> = 0;</a:t>
                      </a:r>
                    </a:p>
                    <a:p>
                      <a:r>
                        <a:rPr lang="en-US" altLang="zh-TW" sz="1400" dirty="0"/>
                        <a:t>&gt;&gt;&gt; total = 0;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while 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&lt;=5</a:t>
                      </a:r>
                    </a:p>
                    <a:p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           total += scores[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];</a:t>
                      </a:r>
                    </a:p>
                    <a:p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           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+= 1;</a:t>
                      </a:r>
                    </a:p>
                    <a:p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        end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</a:t>
                      </a:r>
                      <a:r>
                        <a:rPr lang="en-US" altLang="zh-TW" sz="1400" dirty="0" err="1">
                          <a:solidFill>
                            <a:schemeClr val="tx1"/>
                          </a:solidFill>
                        </a:rPr>
                        <a:t>fprintf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dirty="0">
                          <a:latin typeface="+mn-lt"/>
                        </a:rPr>
                        <a:t>'</a:t>
                      </a:r>
                      <a:r>
                        <a:rPr lang="en-US" altLang="zh-TW" sz="1400" dirty="0"/>
                        <a:t>%d\n</a:t>
                      </a:r>
                      <a:r>
                        <a:rPr lang="en-US" altLang="zh-TW" sz="1400" dirty="0">
                          <a:latin typeface="+mn-lt"/>
                        </a:rPr>
                        <a:t>'</a:t>
                      </a:r>
                      <a:r>
                        <a:rPr lang="en-US" altLang="zh-TW" sz="1400" dirty="0"/>
                        <a:t> , total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343 (343=60+73+81+95+34)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main(void)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scores[] = [</a:t>
                      </a:r>
                      <a:r>
                        <a:rPr lang="en-US" altLang="zh-TW" sz="1400" dirty="0"/>
                        <a:t>60,73,81,95,34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total = 0;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S = 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sizeof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(scores)/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sizeof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(*scores);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while( 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{  total += list[</a:t>
                      </a:r>
                      <a:r>
                        <a:rPr lang="en-US" altLang="zh-TW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I += 1;}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%d\n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total); return 0;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 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343 (343=60+73+81+95+34)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6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651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內容版面配置區 5">
                <a:extLst>
                  <a:ext uri="{FF2B5EF4-FFF2-40B4-BE49-F238E27FC236}">
                    <a16:creationId xmlns:a16="http://schemas.microsoft.com/office/drawing/2014/main" id="{2A95B49D-78F4-4B88-BA80-E2BFEC60E1C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14036" y="773112"/>
              <a:ext cx="10975108" cy="57962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9486">
                      <a:extLst>
                        <a:ext uri="{9D8B030D-6E8A-4147-A177-3AD203B41FA5}">
                          <a16:colId xmlns:a16="http://schemas.microsoft.com/office/drawing/2014/main" val="3985540284"/>
                        </a:ext>
                      </a:extLst>
                    </a:gridCol>
                    <a:gridCol w="3097096">
                      <a:extLst>
                        <a:ext uri="{9D8B030D-6E8A-4147-A177-3AD203B41FA5}">
                          <a16:colId xmlns:a16="http://schemas.microsoft.com/office/drawing/2014/main" val="1834387600"/>
                        </a:ext>
                      </a:extLst>
                    </a:gridCol>
                    <a:gridCol w="3084946">
                      <a:extLst>
                        <a:ext uri="{9D8B030D-6E8A-4147-A177-3AD203B41FA5}">
                          <a16:colId xmlns:a16="http://schemas.microsoft.com/office/drawing/2014/main" val="1916275770"/>
                        </a:ext>
                      </a:extLst>
                    </a:gridCol>
                    <a:gridCol w="3373580">
                      <a:extLst>
                        <a:ext uri="{9D8B030D-6E8A-4147-A177-3AD203B41FA5}">
                          <a16:colId xmlns:a16="http://schemas.microsoft.com/office/drawing/2014/main" val="18158633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Python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MatLab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306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巢狀迴圈</a:t>
                          </a:r>
                          <a:endParaRPr lang="en-US" altLang="zh-TW" sz="18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latin typeface="+mn-lt"/>
                              <a:ea typeface="標楷體" panose="03000509000000000000" pitchFamily="65" charset="-120"/>
                            </a:rPr>
                            <a:t>Nested Loop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zh-TW" altLang="en-US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雙重迴圈</a:t>
                          </a:r>
                          <a:r>
                            <a:rPr lang="en-US" altLang="zh-TW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8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import </a:t>
                          </a:r>
                          <a:r>
                            <a:rPr lang="en-US" altLang="zh-TW" sz="1400" dirty="0" err="1"/>
                            <a:t>numpy</a:t>
                          </a:r>
                          <a:r>
                            <a:rPr lang="en-US" altLang="zh-TW" sz="1400" dirty="0"/>
                            <a:t> as np</a:t>
                          </a:r>
                        </a:p>
                        <a:p>
                          <a:r>
                            <a:rPr lang="en-US" altLang="zh-TW" sz="1400" dirty="0"/>
                            <a:t>Matrix = </a:t>
                          </a:r>
                          <a:r>
                            <a:rPr lang="en-US" altLang="zh-TW" sz="1400" dirty="0" err="1"/>
                            <a:t>np.array</a:t>
                          </a:r>
                          <a:r>
                            <a:rPr lang="en-US" altLang="zh-TW" sz="1400" dirty="0"/>
                            <a:t>(</a:t>
                          </a:r>
                          <a:r>
                            <a:rPr lang="zh-TW" altLang="en-US" sz="1400" dirty="0"/>
                            <a:t> </a:t>
                          </a:r>
                          <a:r>
                            <a:rPr lang="en-US" altLang="zh-TW" sz="1400" dirty="0"/>
                            <a:t>[ [1,2] , [4,5] ]</a:t>
                          </a:r>
                          <a:r>
                            <a:rPr lang="zh-TW" altLang="en-US" sz="1400" dirty="0"/>
                            <a:t> </a:t>
                          </a:r>
                          <a:r>
                            <a:rPr lang="en-US" altLang="zh-TW" sz="1400" dirty="0"/>
                            <a:t>)</a:t>
                          </a:r>
                        </a:p>
                        <a:p>
                          <a:r>
                            <a:rPr lang="en-US" altLang="zh-TW" sz="1400" dirty="0"/>
                            <a:t>row = </a:t>
                          </a:r>
                          <a:r>
                            <a:rPr lang="en-US" altLang="zh-TW" sz="1400" dirty="0" err="1"/>
                            <a:t>np.size</a:t>
                          </a:r>
                          <a:r>
                            <a:rPr lang="en-US" altLang="zh-TW" sz="1400" dirty="0"/>
                            <a:t>(Matrix , 0)</a:t>
                          </a:r>
                        </a:p>
                        <a:p>
                          <a:r>
                            <a:rPr lang="en-US" altLang="zh-TW" sz="1400" dirty="0"/>
                            <a:t>col   = </a:t>
                          </a:r>
                          <a:r>
                            <a:rPr lang="en-US" altLang="zh-TW" sz="1400" dirty="0" err="1"/>
                            <a:t>np.size</a:t>
                          </a:r>
                          <a:r>
                            <a:rPr lang="en-US" altLang="zh-TW" sz="1400" dirty="0"/>
                            <a:t>(Matrix , 1) 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#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他是一個矩陣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TW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altLang="zh-TW" sz="1400" dirty="0"/>
                            <a:t>for </a:t>
                          </a:r>
                          <a:r>
                            <a:rPr lang="en-US" altLang="zh-TW" sz="1400" dirty="0" err="1"/>
                            <a:t>i</a:t>
                          </a:r>
                          <a:r>
                            <a:rPr lang="en-US" altLang="zh-TW" sz="1400" dirty="0"/>
                            <a:t> in range(0,row):</a:t>
                          </a:r>
                        </a:p>
                        <a:p>
                          <a:r>
                            <a:rPr lang="en-US" altLang="zh-TW" sz="1400" dirty="0"/>
                            <a:t>    for j in range(0,col):</a:t>
                          </a:r>
                        </a:p>
                        <a:p>
                          <a:r>
                            <a:rPr lang="en-US" altLang="zh-TW" sz="1400" dirty="0"/>
                            <a:t>        print( Matrix[</a:t>
                          </a:r>
                          <a:r>
                            <a:rPr lang="en-US" altLang="zh-TW" sz="1400" dirty="0" err="1"/>
                            <a:t>i,j</a:t>
                          </a:r>
                          <a:r>
                            <a:rPr lang="en-US" altLang="zh-TW" sz="1400" dirty="0"/>
                            <a:t>] )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結果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: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1 , 2 , 4 , 5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endParaRPr lang="en-US" altLang="zh-TW" sz="1400" dirty="0"/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&lt;note&gt;: Index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Matrix[0,1] = 2 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Python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索引要用中括弧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[ ] ; index</a:t>
                          </a:r>
                        </a:p>
                        <a:p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從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開始到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n-1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Matrix = [1,2</a:t>
                          </a:r>
                          <a:r>
                            <a:rPr lang="zh-TW" altLang="en-US" sz="1400" dirty="0"/>
                            <a:t> </a:t>
                          </a:r>
                          <a:r>
                            <a:rPr lang="en-US" altLang="zh-TW" sz="1400" dirty="0"/>
                            <a:t>; 4,5];</a:t>
                          </a:r>
                        </a:p>
                        <a:p>
                          <a:r>
                            <a:rPr lang="en-US" altLang="zh-TW" sz="1400" dirty="0"/>
                            <a:t>row = size(Matrix,1);</a:t>
                          </a:r>
                        </a:p>
                        <a:p>
                          <a:r>
                            <a:rPr lang="en-US" altLang="zh-TW" sz="1400" dirty="0"/>
                            <a:t>col   = size(Matrix,2);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</a:rPr>
                            <a:t>%%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他是一個矩陣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altLang="zh-TW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TW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altLang="zh-TW" sz="1400" dirty="0"/>
                            <a:t>for </a:t>
                          </a:r>
                          <a:r>
                            <a:rPr lang="en-US" altLang="zh-TW" sz="1400" dirty="0" err="1"/>
                            <a:t>i</a:t>
                          </a:r>
                          <a:r>
                            <a:rPr lang="en-US" altLang="zh-TW" sz="1400" dirty="0"/>
                            <a:t>=1:row</a:t>
                          </a:r>
                        </a:p>
                        <a:p>
                          <a:r>
                            <a:rPr lang="en-US" altLang="zh-TW" sz="1400" dirty="0"/>
                            <a:t>    for j=1:col</a:t>
                          </a:r>
                        </a:p>
                        <a:p>
                          <a:r>
                            <a:rPr lang="en-US" altLang="zh-TW" sz="1400" dirty="0"/>
                            <a:t>        </a:t>
                          </a:r>
                          <a:r>
                            <a:rPr lang="en-US" altLang="zh-TW" sz="1400" dirty="0" err="1"/>
                            <a:t>fprintf</a:t>
                          </a:r>
                          <a:r>
                            <a:rPr lang="en-US" altLang="zh-TW" sz="1400" dirty="0"/>
                            <a:t>(</a:t>
                          </a:r>
                          <a:r>
                            <a:rPr lang="en-US" altLang="zh-TW" sz="1400" dirty="0">
                              <a:latin typeface="+mn-lt"/>
                            </a:rPr>
                            <a:t>'</a:t>
                          </a:r>
                          <a:r>
                            <a:rPr lang="en-US" altLang="zh-TW" sz="1400" dirty="0"/>
                            <a:t>%d\n</a:t>
                          </a:r>
                          <a:r>
                            <a:rPr lang="en-US" altLang="zh-TW" sz="1400" dirty="0">
                              <a:latin typeface="+mn-lt"/>
                            </a:rPr>
                            <a:t>'</a:t>
                          </a:r>
                          <a:r>
                            <a:rPr lang="en-US" altLang="zh-TW" sz="1400" dirty="0"/>
                            <a:t> , Matrix(</a:t>
                          </a:r>
                          <a:r>
                            <a:rPr lang="en-US" altLang="zh-TW" sz="1400" dirty="0" err="1"/>
                            <a:t>i,j</a:t>
                          </a:r>
                          <a:r>
                            <a:rPr lang="en-US" altLang="zh-TW" sz="1400" dirty="0"/>
                            <a:t>) );</a:t>
                          </a:r>
                        </a:p>
                        <a:p>
                          <a:r>
                            <a:rPr lang="en-US" altLang="zh-TW" sz="1400" dirty="0"/>
                            <a:t>    end</a:t>
                          </a:r>
                        </a:p>
                        <a:p>
                          <a:r>
                            <a:rPr lang="en-US" altLang="zh-TW" sz="1400" dirty="0"/>
                            <a:t>end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結果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: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1 , 2 , 4 , 5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endParaRPr lang="en-US" altLang="zh-TW" sz="1400" dirty="0"/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&lt;note&gt;: Index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Matrix(1,2) = 2 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 err="1">
                              <a:solidFill>
                                <a:srgbClr val="FF0000"/>
                              </a:solidFill>
                            </a:rPr>
                            <a:t>MatLab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索引要用小括弧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()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; index</a:t>
                          </a:r>
                        </a:p>
                        <a:p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從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1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開始到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n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l"/>
                          <a:endParaRPr lang="zh-TW" altLang="en-US" sz="1400" dirty="0"/>
                        </a:p>
                        <a:p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#include &lt;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stdio.h</a:t>
                          </a:r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#include &lt;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math.h</a:t>
                          </a:r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int main(void)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{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int Matrix[][] = { {1,2} , {4,5} };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/* C</a:t>
                          </a:r>
                          <a:r>
                            <a:rPr lang="zh-TW" altLang="en-US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語言建立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Matrix</a:t>
                          </a:r>
                          <a:r>
                            <a:rPr lang="zh-TW" altLang="en-US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是用大括弧 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{</a:t>
                          </a:r>
                          <a:r>
                            <a:rPr lang="zh-TW" altLang="en-US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} */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int col =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(Matrix[0])/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(int);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int row = (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(Matrix)/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(int)) /  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(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(Matrix[0])/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(int) );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for(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=0;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&lt;row;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++)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{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for(j=0; j&lt;col;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j++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{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printf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altLang="zh-TW" sz="1400" baseline="0" dirty="0"/>
                            <a:t>"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%d\n</a:t>
                          </a:r>
                          <a:r>
                            <a:rPr lang="en-US" altLang="zh-TW" sz="1400" baseline="0" dirty="0"/>
                            <a:t>"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, Matrix[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i,j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 )   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}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}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return 0;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結果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: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1 , 2 , 4 , 5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TW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&lt;note&gt;: Index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Matrix[0,1] = 2 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語言索引要用中括弧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[ ] ; index</a:t>
                          </a:r>
                        </a:p>
                        <a:p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從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開始到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n-1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406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內容版面配置區 5">
                <a:extLst>
                  <a:ext uri="{FF2B5EF4-FFF2-40B4-BE49-F238E27FC236}">
                    <a16:creationId xmlns:a16="http://schemas.microsoft.com/office/drawing/2014/main" id="{2A95B49D-78F4-4B88-BA80-E2BFEC60E1C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03122848"/>
                  </p:ext>
                </p:extLst>
              </p:nvPr>
            </p:nvGraphicFramePr>
            <p:xfrm>
              <a:off x="314036" y="773112"/>
              <a:ext cx="10975108" cy="57962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9486">
                      <a:extLst>
                        <a:ext uri="{9D8B030D-6E8A-4147-A177-3AD203B41FA5}">
                          <a16:colId xmlns:a16="http://schemas.microsoft.com/office/drawing/2014/main" val="3985540284"/>
                        </a:ext>
                      </a:extLst>
                    </a:gridCol>
                    <a:gridCol w="3097096">
                      <a:extLst>
                        <a:ext uri="{9D8B030D-6E8A-4147-A177-3AD203B41FA5}">
                          <a16:colId xmlns:a16="http://schemas.microsoft.com/office/drawing/2014/main" val="1834387600"/>
                        </a:ext>
                      </a:extLst>
                    </a:gridCol>
                    <a:gridCol w="3084946">
                      <a:extLst>
                        <a:ext uri="{9D8B030D-6E8A-4147-A177-3AD203B41FA5}">
                          <a16:colId xmlns:a16="http://schemas.microsoft.com/office/drawing/2014/main" val="1916275770"/>
                        </a:ext>
                      </a:extLst>
                    </a:gridCol>
                    <a:gridCol w="3373580">
                      <a:extLst>
                        <a:ext uri="{9D8B030D-6E8A-4147-A177-3AD203B41FA5}">
                          <a16:colId xmlns:a16="http://schemas.microsoft.com/office/drawing/2014/main" val="18158633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Python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MatLab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306721"/>
                      </a:ext>
                    </a:extLst>
                  </a:tr>
                  <a:tr h="54254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巢狀迴圈</a:t>
                          </a:r>
                          <a:endParaRPr lang="en-US" altLang="zh-TW" sz="18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latin typeface="+mn-lt"/>
                              <a:ea typeface="標楷體" panose="03000509000000000000" pitchFamily="65" charset="-120"/>
                            </a:rPr>
                            <a:t>Nested Loop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zh-TW" altLang="en-US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雙重迴圈</a:t>
                          </a:r>
                          <a:r>
                            <a:rPr lang="en-US" altLang="zh-TW" sz="1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8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6063" t="-7407" r="-209646" b="-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46640" t="-7407" r="-110474" b="-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#include &lt;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stdio.h</a:t>
                          </a:r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#include &lt;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math.h</a:t>
                          </a:r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int main(void)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{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int Matrix[][] = { {1,2} , {4,5} };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/* C</a:t>
                          </a:r>
                          <a:r>
                            <a:rPr lang="zh-TW" altLang="en-US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語言建立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Matrix</a:t>
                          </a:r>
                          <a:r>
                            <a:rPr lang="zh-TW" altLang="en-US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是用大括弧 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{</a:t>
                          </a:r>
                          <a:r>
                            <a:rPr lang="zh-TW" altLang="en-US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} */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int col =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(Matrix[0])/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(int);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int row = (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(Matrix)/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(int)) /  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(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(Matrix[0])/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sizeof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(int) );</a:t>
                          </a:r>
                          <a:r>
                            <a:rPr lang="en-US" altLang="zh-TW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for(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=0;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&lt;row;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++)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{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for(j=0; j&lt;col;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j++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{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printf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altLang="zh-TW" sz="1400" baseline="0" dirty="0"/>
                            <a:t>"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%d\n</a:t>
                          </a:r>
                          <a:r>
                            <a:rPr lang="en-US" altLang="zh-TW" sz="1400" baseline="0" dirty="0"/>
                            <a:t>"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, Matrix[</a:t>
                          </a:r>
                          <a:r>
                            <a:rPr lang="en-US" altLang="zh-TW" sz="14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i,j</a:t>
                          </a:r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 )   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}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}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return 0;</a:t>
                          </a:r>
                        </a:p>
                        <a:p>
                          <a:r>
                            <a:rPr lang="en-US" altLang="zh-TW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結果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: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1 , 2 , 4 , 5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TW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&lt;note&gt;: Index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Matrix[0,1] = 2 </a:t>
                          </a:r>
                        </a:p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2.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語言索引要用中括弧 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[ ] ; index</a:t>
                          </a:r>
                        </a:p>
                        <a:p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從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zh-TW" altLang="en-US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開始到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n-1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4060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E04205-47A9-4150-83AD-C1B09A20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964" y="6362989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51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93E9E56-19EB-4752-BC3E-F6822214F1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687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3F2CE3-ED74-4B5E-ACF4-D902D3ED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364" y="6356350"/>
            <a:ext cx="2743200" cy="365125"/>
          </a:xfrm>
        </p:spPr>
        <p:txBody>
          <a:bodyPr/>
          <a:lstStyle/>
          <a:p>
            <a:r>
              <a:rPr lang="en-US" altLang="zh-TW" sz="2000" dirty="0"/>
              <a:t>23</a:t>
            </a:r>
            <a:endParaRPr lang="zh-TW" altLang="en-US" sz="2000" dirty="0"/>
          </a:p>
        </p:txBody>
      </p:sp>
      <p:graphicFrame>
        <p:nvGraphicFramePr>
          <p:cNvPr id="5" name="內容版面配置區 5">
            <a:extLst>
              <a:ext uri="{FF2B5EF4-FFF2-40B4-BE49-F238E27FC236}">
                <a16:creationId xmlns:a16="http://schemas.microsoft.com/office/drawing/2014/main" id="{6203FF60-8204-48BF-A898-E0E12B55E0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2436" y="708884"/>
          <a:ext cx="10975108" cy="600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486">
                  <a:extLst>
                    <a:ext uri="{9D8B030D-6E8A-4147-A177-3AD203B41FA5}">
                      <a16:colId xmlns:a16="http://schemas.microsoft.com/office/drawing/2014/main" val="3985540284"/>
                    </a:ext>
                  </a:extLst>
                </a:gridCol>
                <a:gridCol w="3170987">
                  <a:extLst>
                    <a:ext uri="{9D8B030D-6E8A-4147-A177-3AD203B41FA5}">
                      <a16:colId xmlns:a16="http://schemas.microsoft.com/office/drawing/2014/main" val="1834387600"/>
                    </a:ext>
                  </a:extLst>
                </a:gridCol>
                <a:gridCol w="3011055">
                  <a:extLst>
                    <a:ext uri="{9D8B030D-6E8A-4147-A177-3AD203B41FA5}">
                      <a16:colId xmlns:a16="http://schemas.microsoft.com/office/drawing/2014/main" val="1916275770"/>
                    </a:ext>
                  </a:extLst>
                </a:gridCol>
                <a:gridCol w="3373580">
                  <a:extLst>
                    <a:ext uri="{9D8B030D-6E8A-4147-A177-3AD203B41FA5}">
                      <a16:colId xmlns:a16="http://schemas.microsoft.com/office/drawing/2014/main" val="1815863342"/>
                    </a:ext>
                  </a:extLst>
                </a:gridCol>
              </a:tblGrid>
              <a:tr h="35680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6721"/>
                  </a:ext>
                </a:extLst>
              </a:tr>
              <a:tr h="563066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條件敘述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dirty="0"/>
                        <a:t>(Condition)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&gt;&gt;&gt; a , b , c = 3 , 5 , 7</a:t>
                      </a:r>
                    </a:p>
                    <a:p>
                      <a:r>
                        <a:rPr lang="en-US" altLang="zh-TW" sz="1400" dirty="0"/>
                        <a:t>&gt;&gt;&gt; x = None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#Python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空值</a:t>
                      </a:r>
                      <a:endParaRPr lang="en-US" altLang="zh-TW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sz="1400" dirty="0"/>
                        <a:t>&gt;&gt;&gt;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if a &lt; b :</a:t>
                      </a:r>
                    </a:p>
                    <a:p>
                      <a:r>
                        <a:rPr lang="en-US" altLang="zh-TW" sz="1400" dirty="0"/>
                        <a:t>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if b &lt; c :</a:t>
                      </a:r>
                    </a:p>
                    <a:p>
                      <a:r>
                        <a:rPr lang="en-US" altLang="zh-TW" sz="1400" dirty="0"/>
                        <a:t> 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x = c</a:t>
                      </a:r>
                    </a:p>
                    <a:p>
                      <a:r>
                        <a:rPr lang="en-US" altLang="zh-TW" sz="1400" dirty="0"/>
                        <a:t>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else :</a:t>
                      </a:r>
                    </a:p>
                    <a:p>
                      <a:r>
                        <a:rPr lang="en-US" altLang="zh-TW" sz="1400" dirty="0"/>
                        <a:t>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x = b</a:t>
                      </a:r>
                    </a:p>
                    <a:p>
                      <a:r>
                        <a:rPr lang="en-US" altLang="zh-TW" sz="1400" dirty="0"/>
                        <a:t>        else :</a:t>
                      </a:r>
                    </a:p>
                    <a:p>
                      <a:r>
                        <a:rPr lang="en-US" altLang="zh-TW" sz="1400" dirty="0"/>
                        <a:t>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if a &lt; c :</a:t>
                      </a:r>
                    </a:p>
                    <a:p>
                      <a:r>
                        <a:rPr lang="en-US" altLang="zh-TW" sz="1400" dirty="0"/>
                        <a:t> 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x = c</a:t>
                      </a:r>
                    </a:p>
                    <a:p>
                      <a:r>
                        <a:rPr lang="en-US" altLang="zh-TW" sz="1400" dirty="0"/>
                        <a:t>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else :</a:t>
                      </a:r>
                    </a:p>
                    <a:p>
                      <a:r>
                        <a:rPr lang="en-US" altLang="zh-TW" sz="1400" dirty="0"/>
                        <a:t> 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x = a</a:t>
                      </a:r>
                    </a:p>
                    <a:p>
                      <a:r>
                        <a:rPr lang="en-US" altLang="zh-TW" sz="1400" dirty="0"/>
                        <a:t>&gt;&gt;&gt; print(x)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 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7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此函式為找出數字中最大值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&gt;&gt;&gt; a , b , c = 3 , 5 , 7 ;</a:t>
                      </a:r>
                    </a:p>
                    <a:p>
                      <a:r>
                        <a:rPr lang="en-US" altLang="zh-TW" sz="1400" dirty="0"/>
                        <a:t>&gt;&gt;&gt; x = nan ;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%%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</a:rPr>
                        <a:t>MatLab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空值</a:t>
                      </a:r>
                      <a:endParaRPr lang="en-US" altLang="zh-TW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sz="1400" dirty="0"/>
                        <a:t>&gt;&gt;&gt;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if a &lt; b </a:t>
                      </a:r>
                    </a:p>
                    <a:p>
                      <a:r>
                        <a:rPr lang="en-US" altLang="zh-TW" sz="1400" dirty="0"/>
                        <a:t>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if b &lt; c </a:t>
                      </a:r>
                    </a:p>
                    <a:p>
                      <a:r>
                        <a:rPr lang="en-US" altLang="zh-TW" sz="1400" dirty="0"/>
                        <a:t> 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x = c ;</a:t>
                      </a:r>
                    </a:p>
                    <a:p>
                      <a:r>
                        <a:rPr lang="en-US" altLang="zh-TW" sz="1400" dirty="0"/>
                        <a:t>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else </a:t>
                      </a:r>
                    </a:p>
                    <a:p>
                      <a:r>
                        <a:rPr lang="en-US" altLang="zh-TW" sz="1400" dirty="0"/>
                        <a:t>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x = b ;</a:t>
                      </a:r>
                    </a:p>
                    <a:p>
                      <a:r>
                        <a:rPr lang="en-US" altLang="zh-TW" sz="1400" dirty="0"/>
                        <a:t>             end</a:t>
                      </a:r>
                    </a:p>
                    <a:p>
                      <a:r>
                        <a:rPr lang="en-US" altLang="zh-TW" sz="1400" dirty="0"/>
                        <a:t>        else </a:t>
                      </a:r>
                    </a:p>
                    <a:p>
                      <a:r>
                        <a:rPr lang="en-US" altLang="zh-TW" sz="1400" dirty="0"/>
                        <a:t>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if a &lt; c </a:t>
                      </a:r>
                    </a:p>
                    <a:p>
                      <a:r>
                        <a:rPr lang="en-US" altLang="zh-TW" sz="1400" dirty="0"/>
                        <a:t> 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x = c ;</a:t>
                      </a:r>
                    </a:p>
                    <a:p>
                      <a:r>
                        <a:rPr lang="en-US" altLang="zh-TW" sz="1400" dirty="0"/>
                        <a:t>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else </a:t>
                      </a:r>
                    </a:p>
                    <a:p>
                      <a:r>
                        <a:rPr lang="en-US" altLang="zh-TW" sz="1400" dirty="0"/>
                        <a:t>         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x = a ;</a:t>
                      </a:r>
                    </a:p>
                    <a:p>
                      <a:r>
                        <a:rPr lang="en-US" altLang="zh-TW" sz="1400" dirty="0"/>
                        <a:t>               end</a:t>
                      </a:r>
                    </a:p>
                    <a:p>
                      <a:r>
                        <a:rPr lang="en-US" altLang="zh-TW" sz="1400" dirty="0"/>
                        <a:t>        end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fprintf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dirty="0">
                          <a:latin typeface="+mn-lt"/>
                        </a:rPr>
                        <a:t>'</a:t>
                      </a:r>
                      <a:r>
                        <a:rPr lang="en-US" altLang="zh-TW" sz="1400" dirty="0"/>
                        <a:t>%d\n</a:t>
                      </a:r>
                      <a:r>
                        <a:rPr lang="en-US" altLang="zh-TW" sz="1400" dirty="0">
                          <a:latin typeface="+mn-lt"/>
                        </a:rPr>
                        <a:t>'</a:t>
                      </a:r>
                      <a:r>
                        <a:rPr lang="en-US" altLang="zh-TW" sz="1400" dirty="0"/>
                        <a:t> , x) 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 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7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此函式為找出數字中最大值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400" dirty="0"/>
                    </a:p>
                    <a:p>
                      <a:pPr algn="l"/>
                      <a:endParaRPr lang="zh-TW" altLang="en-US" sz="1400" dirty="0"/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main(void)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a , b , c = 3 , 5 , 7 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x = NULL ; 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 C</a:t>
                      </a:r>
                      <a:r>
                        <a:rPr lang="zh-TW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語言的空值 </a:t>
                      </a:r>
                      <a:r>
                        <a:rPr lang="zh-TW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endParaRPr lang="en-US" altLang="zh-TW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(a &lt; b)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if (b &lt; c)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x = c 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else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x = b 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}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else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if (a &lt; c)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x = c 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else 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x = a 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zh-TW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%d\n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total_0) ;</a:t>
                      </a: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return 0 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結果 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此函式為找出數字中最大值</a:t>
                      </a:r>
                      <a:r>
                        <a:rPr lang="en-US" altLang="zh-TW" sz="1400" dirty="0"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06092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02A7B9A7-0395-4A9E-8573-0AE49A8B8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5186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5E0BF8-B064-48F4-8A75-AF07B585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018" y="6356350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53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62FB7CB-128D-4583-A32D-568944636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MatLab</a:t>
            </a:r>
            <a:r>
              <a:rPr lang="zh-TW" altLang="en-US" dirty="0">
                <a:latin typeface="+mn-lt"/>
                <a:ea typeface="PMingLiU" panose="02020500000000000000" pitchFamily="18" charset="-120"/>
              </a:rPr>
              <a:t>、</a:t>
            </a:r>
            <a:r>
              <a:rPr lang="en-US" altLang="zh-TW" dirty="0">
                <a:latin typeface="+mn-lt"/>
                <a:ea typeface="PMingLiU" panose="02020500000000000000" pitchFamily="18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的比較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429215F0-3CAE-489A-8226-E4F94B93754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4782" y="742632"/>
          <a:ext cx="10975108" cy="600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486">
                  <a:extLst>
                    <a:ext uri="{9D8B030D-6E8A-4147-A177-3AD203B41FA5}">
                      <a16:colId xmlns:a16="http://schemas.microsoft.com/office/drawing/2014/main" val="3985540284"/>
                    </a:ext>
                  </a:extLst>
                </a:gridCol>
                <a:gridCol w="3097096">
                  <a:extLst>
                    <a:ext uri="{9D8B030D-6E8A-4147-A177-3AD203B41FA5}">
                      <a16:colId xmlns:a16="http://schemas.microsoft.com/office/drawing/2014/main" val="1834387600"/>
                    </a:ext>
                  </a:extLst>
                </a:gridCol>
                <a:gridCol w="2964873">
                  <a:extLst>
                    <a:ext uri="{9D8B030D-6E8A-4147-A177-3AD203B41FA5}">
                      <a16:colId xmlns:a16="http://schemas.microsoft.com/office/drawing/2014/main" val="1916275770"/>
                    </a:ext>
                  </a:extLst>
                </a:gridCol>
                <a:gridCol w="3493653">
                  <a:extLst>
                    <a:ext uri="{9D8B030D-6E8A-4147-A177-3AD203B41FA5}">
                      <a16:colId xmlns:a16="http://schemas.microsoft.com/office/drawing/2014/main" val="1815863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MatLab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函式</a:t>
                      </a:r>
                      <a:r>
                        <a:rPr lang="en-US" altLang="zh-TW" dirty="0"/>
                        <a:t>(Function)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def </a:t>
                      </a:r>
                      <a:r>
                        <a:rPr lang="en-US" altLang="zh-TW" sz="1400" dirty="0" err="1"/>
                        <a:t>my_sum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numbers</a:t>
                      </a:r>
                      <a:r>
                        <a:rPr lang="en-US" altLang="zh-TW" sz="1400" dirty="0"/>
                        <a:t>):</a:t>
                      </a:r>
                    </a:p>
                    <a:p>
                      <a:r>
                        <a:rPr lang="en-US" altLang="zh-TW" sz="1400" dirty="0"/>
                        <a:t>    total = 0</a:t>
                      </a:r>
                    </a:p>
                    <a:p>
                      <a:r>
                        <a:rPr lang="en-US" altLang="zh-TW" sz="1400" dirty="0"/>
                        <a:t>    for x in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numbers: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        total += x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    return total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此函式用來計算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list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內的元素總和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US" altLang="zh-TW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&gt;&gt;&gt;scores_0 = [60,73,81]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&gt;&gt;&gt;scores_1 = [32,21,69]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total_0 = </a:t>
                      </a:r>
                      <a:r>
                        <a:rPr lang="en-US" altLang="zh-TW" sz="1400" dirty="0" err="1">
                          <a:solidFill>
                            <a:schemeClr val="tx1"/>
                          </a:solidFill>
                        </a:rPr>
                        <a:t>my_sum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(scores_0)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total_1 = </a:t>
                      </a:r>
                      <a:r>
                        <a:rPr lang="en-US" altLang="zh-TW" sz="1400" dirty="0" err="1">
                          <a:solidFill>
                            <a:schemeClr val="tx1"/>
                          </a:solidFill>
                        </a:rPr>
                        <a:t>my_sum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(scores_1)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結果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total_0 = 214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                   total_1 = 122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/>
                        <a:t>function  [total] = </a:t>
                      </a:r>
                      <a:r>
                        <a:rPr lang="en-US" altLang="zh-TW" sz="1400" dirty="0" err="1"/>
                        <a:t>my_sum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numbers</a:t>
                      </a:r>
                      <a:r>
                        <a:rPr lang="en-US" altLang="zh-TW" sz="1400" dirty="0"/>
                        <a:t>)</a:t>
                      </a:r>
                    </a:p>
                    <a:p>
                      <a:pPr algn="l"/>
                      <a:r>
                        <a:rPr lang="en-US" altLang="zh-TW" sz="1400" dirty="0"/>
                        <a:t>    total = 0;</a:t>
                      </a:r>
                    </a:p>
                    <a:p>
                      <a:pPr algn="l"/>
                      <a:r>
                        <a:rPr lang="en-US" altLang="zh-TW" sz="1400" dirty="0"/>
                        <a:t>    for x = 1 : </a:t>
                      </a:r>
                      <a:r>
                        <a:rPr lang="en-US" altLang="zh-TW" sz="1400" dirty="0" err="1"/>
                        <a:t>len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numbers</a:t>
                      </a:r>
                      <a:r>
                        <a:rPr lang="en-US" altLang="zh-TW" sz="1400" dirty="0"/>
                        <a:t>)</a:t>
                      </a:r>
                    </a:p>
                    <a:p>
                      <a:pPr algn="l"/>
                      <a:r>
                        <a:rPr lang="en-US" altLang="zh-TW" sz="1400" dirty="0"/>
                        <a:t>        total +=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numbers</a:t>
                      </a:r>
                      <a:r>
                        <a:rPr lang="en-US" altLang="zh-TW" sz="1400" dirty="0"/>
                        <a:t>(x);</a:t>
                      </a:r>
                    </a:p>
                    <a:p>
                      <a:pPr algn="l"/>
                      <a:r>
                        <a:rPr lang="en-US" altLang="zh-TW" sz="1400" dirty="0"/>
                        <a:t>    end</a:t>
                      </a:r>
                    </a:p>
                    <a:p>
                      <a:pPr algn="l"/>
                      <a:r>
                        <a:rPr lang="en-US" altLang="zh-TW" sz="1400" dirty="0"/>
                        <a:t>end </a:t>
                      </a:r>
                      <a:endParaRPr lang="zh-TW" alt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此函式用來計算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list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內的元素總和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US" altLang="zh-TW" sz="1400" dirty="0"/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&gt;&gt;&gt;scores_0 = [60,73,81];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&gt;&gt;&gt;scores_1 = [32,21,69];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total_0 = </a:t>
                      </a:r>
                      <a:r>
                        <a:rPr lang="en-US" altLang="zh-TW" sz="1400" dirty="0" err="1">
                          <a:solidFill>
                            <a:schemeClr val="tx1"/>
                          </a:solidFill>
                        </a:rPr>
                        <a:t>my_sum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(scores_0);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 total_1 = </a:t>
                      </a:r>
                      <a:r>
                        <a:rPr lang="en-US" altLang="zh-TW" sz="1400" dirty="0" err="1">
                          <a:solidFill>
                            <a:schemeClr val="tx1"/>
                          </a:solidFill>
                        </a:rPr>
                        <a:t>my_sum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(scores_1);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&gt;&gt;&gt;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結果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total_0 = 214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                   total_1 = 122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stdio.h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math.h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endParaRPr lang="en-US" altLang="zh-TW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numbers[];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size = 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sizeof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(numbers)/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sizeof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(int);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my_sum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(numbers)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int</a:t>
                      </a:r>
                      <a:r>
                        <a:rPr lang="zh-TW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= 0;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for(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=0;i&lt;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size;i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total += numbers[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;]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return total;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endParaRPr lang="en-US" altLang="zh-TW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main(void)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scores_0[] = {60,73,81};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scores_1[] = {32,21,69};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 C</a:t>
                      </a:r>
                      <a:r>
                        <a:rPr lang="zh-TW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語言建立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Matrix</a:t>
                      </a:r>
                      <a:r>
                        <a:rPr lang="zh-TW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是用大括弧 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zh-TW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 */</a:t>
                      </a:r>
                      <a:endParaRPr lang="en-US" altLang="zh-TW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int total_0 , total_1;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total_0 = 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my_sum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(scores_0);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total_1 = </a:t>
                      </a:r>
                      <a:r>
                        <a:rPr lang="en-US" altLang="zh-TW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my_sum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(scores_1);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%d\n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total_0) ;</a:t>
                      </a: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printf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%d\n</a:t>
                      </a:r>
                      <a:r>
                        <a:rPr lang="en-US" altLang="zh-TW" sz="1400" baseline="0" dirty="0"/>
                        <a:t>"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total_1) ;</a:t>
                      </a:r>
                      <a:endParaRPr lang="en-US" altLang="zh-TW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retrun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 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結果</a:t>
                      </a: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total_0 = 214</a:t>
                      </a: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total_1 = 122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0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674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283165-29D2-4C83-9358-827BD1EA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939" y="6415522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54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EC5729A-4EA1-4DE6-8ADF-3C0FCF32C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sz="3600" dirty="0">
                <a:ea typeface="標楷體" panose="03000509000000000000" pitchFamily="65" charset="-120"/>
              </a:rPr>
              <a:t>常見的語法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C47F3F0-BEFE-4E14-8FFF-A88693F044DE}"/>
              </a:ext>
            </a:extLst>
          </p:cNvPr>
          <p:cNvSpPr txBox="1"/>
          <p:nvPr/>
        </p:nvSpPr>
        <p:spPr>
          <a:xfrm>
            <a:off x="687861" y="2003689"/>
            <a:ext cx="609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en-US" altLang="zh-TW" sz="1500" dirty="0" err="1">
                <a:solidFill>
                  <a:srgbClr val="FF0000"/>
                </a:solidFill>
                <a:ea typeface="標楷體" panose="03000509000000000000" pitchFamily="65" charset="-120"/>
              </a:rPr>
              <a:t>os.path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代表電腦作業系統路徑的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module</a:t>
            </a:r>
            <a:endParaRPr lang="zh-TW" altLang="en-US" sz="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096BE23-9866-4729-8309-9B064FA8F96B}"/>
              </a:ext>
            </a:extLst>
          </p:cNvPr>
          <p:cNvSpPr txBox="1"/>
          <p:nvPr/>
        </p:nvSpPr>
        <p:spPr>
          <a:xfrm>
            <a:off x="692846" y="2384702"/>
            <a:ext cx="525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join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在此作業系統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modul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下的函數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此函數能在作業</a:t>
            </a:r>
            <a:endParaRPr lang="en-US" altLang="zh-TW" sz="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系統下加入路徑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C75CDB5-EF99-4BBA-A437-E69F9CEF32D2}"/>
              </a:ext>
            </a:extLst>
          </p:cNvPr>
          <p:cNvSpPr txBox="1"/>
          <p:nvPr/>
        </p:nvSpPr>
        <p:spPr>
          <a:xfrm>
            <a:off x="692846" y="3133936"/>
            <a:ext cx="525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en-US" altLang="zh-TW" sz="1500" dirty="0" err="1">
                <a:solidFill>
                  <a:srgbClr val="FF0000"/>
                </a:solidFill>
                <a:ea typeface="標楷體" panose="03000509000000000000" pitchFamily="65" charset="-120"/>
              </a:rPr>
              <a:t>pjoin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join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這個功能命名為</a:t>
            </a:r>
            <a:r>
              <a:rPr lang="en-US" altLang="zh-TW" sz="1500" dirty="0" err="1">
                <a:solidFill>
                  <a:srgbClr val="FF0000"/>
                </a:solidFill>
                <a:ea typeface="標楷體" panose="03000509000000000000" pitchFamily="65" charset="-120"/>
              </a:rPr>
              <a:t>pjoin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之後使用此功能時可直</a:t>
            </a:r>
            <a:endParaRPr lang="en-US" altLang="zh-TW" sz="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接打</a:t>
            </a:r>
            <a:r>
              <a:rPr lang="en-US" altLang="zh-TW" sz="1500" dirty="0" err="1">
                <a:solidFill>
                  <a:srgbClr val="FF0000"/>
                </a:solidFill>
                <a:ea typeface="標楷體" panose="03000509000000000000" pitchFamily="65" charset="-120"/>
              </a:rPr>
              <a:t>pjoin</a:t>
            </a:r>
            <a:endParaRPr lang="zh-TW" altLang="en-US" sz="15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58A12F9-23A5-44A8-8186-DE5EBCAB8174}"/>
              </a:ext>
            </a:extLst>
          </p:cNvPr>
          <p:cNvSpPr txBox="1"/>
          <p:nvPr/>
        </p:nvSpPr>
        <p:spPr>
          <a:xfrm>
            <a:off x="451518" y="1149911"/>
            <a:ext cx="549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from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sample_module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import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sample_func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as</a:t>
            </a:r>
            <a:r>
              <a:rPr lang="en-US" altLang="zh-TW" sz="2000" dirty="0"/>
              <a:t> name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F8E74D9-B133-4781-82FC-6898D9F12D43}"/>
              </a:ext>
            </a:extLst>
          </p:cNvPr>
          <p:cNvSpPr txBox="1"/>
          <p:nvPr/>
        </p:nvSpPr>
        <p:spPr>
          <a:xfrm>
            <a:off x="754038" y="4565993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scipy.io 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/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是一個為科學與工程設計的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module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Pip</a:t>
            </a:r>
          </a:p>
          <a:p>
            <a:pPr algn="just"/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安裝或者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Anaconda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，功能包括統計、優化、整合、</a:t>
            </a:r>
            <a:endParaRPr lang="en-US" altLang="zh-TW" sz="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線性代數模組等等。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E9D1707-271B-4AC4-81A5-DD0B6C10796C}"/>
              </a:ext>
            </a:extLst>
          </p:cNvPr>
          <p:cNvSpPr txBox="1"/>
          <p:nvPr/>
        </p:nvSpPr>
        <p:spPr>
          <a:xfrm>
            <a:off x="451519" y="1644593"/>
            <a:ext cx="549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rgbClr val="FF0000"/>
                </a:solidFill>
              </a:rPr>
              <a:t>from</a:t>
            </a:r>
            <a:r>
              <a:rPr lang="en-US" altLang="zh-TW" sz="2000" dirty="0"/>
              <a:t> </a:t>
            </a:r>
            <a:r>
              <a:rPr lang="en-US" altLang="zh-TW" sz="2000" dirty="0" err="1"/>
              <a:t>os.path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import</a:t>
            </a:r>
            <a:r>
              <a:rPr lang="en-US" altLang="zh-TW" sz="2000" dirty="0"/>
              <a:t> join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as</a:t>
            </a:r>
            <a:r>
              <a:rPr lang="en-US" altLang="zh-TW" sz="2000" dirty="0"/>
              <a:t> </a:t>
            </a:r>
            <a:r>
              <a:rPr lang="en-US" altLang="zh-TW" sz="2000" dirty="0" err="1"/>
              <a:t>pjoin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B396F18-4AFA-4A28-B526-BC0185D5D82A}"/>
              </a:ext>
            </a:extLst>
          </p:cNvPr>
          <p:cNvSpPr txBox="1"/>
          <p:nvPr/>
        </p:nvSpPr>
        <p:spPr>
          <a:xfrm>
            <a:off x="451519" y="4130994"/>
            <a:ext cx="549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rgbClr val="FF0000"/>
                </a:solidFill>
              </a:rPr>
              <a:t>from</a:t>
            </a:r>
            <a:r>
              <a:rPr lang="en-US" altLang="zh-TW" sz="2000" dirty="0"/>
              <a:t> scipy.io </a:t>
            </a:r>
            <a:r>
              <a:rPr lang="en-US" altLang="zh-TW" sz="2000" dirty="0">
                <a:solidFill>
                  <a:srgbClr val="FF0000"/>
                </a:solidFill>
              </a:rPr>
              <a:t>import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wavfile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D13E5FA-154F-4D4A-9460-695716882E26}"/>
              </a:ext>
            </a:extLst>
          </p:cNvPr>
          <p:cNvSpPr txBox="1"/>
          <p:nvPr/>
        </p:nvSpPr>
        <p:spPr>
          <a:xfrm>
            <a:off x="754038" y="5573319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sz="1500" dirty="0" err="1">
                <a:solidFill>
                  <a:srgbClr val="FF0000"/>
                </a:solidFill>
                <a:ea typeface="標楷體" panose="03000509000000000000" pitchFamily="65" charset="-120"/>
              </a:rPr>
              <a:t>wavfile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scipy.io 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模組中的函數</a:t>
            </a:r>
            <a:r>
              <a:rPr lang="en-US" altLang="zh-TW" sz="1500" dirty="0">
                <a:solidFill>
                  <a:srgbClr val="FF0000"/>
                </a:solidFill>
                <a:latin typeface="PMingLiU" panose="02020500000000000000" pitchFamily="18" charset="-120"/>
                <a:ea typeface="標楷體" panose="03000509000000000000" pitchFamily="65" charset="-120"/>
              </a:rPr>
              <a:t>，</a:t>
            </a:r>
            <a:r>
              <a:rPr lang="zh-TW" altLang="en-US" sz="1500" dirty="0">
                <a:solidFill>
                  <a:srgbClr val="FF0000"/>
                </a:solidFill>
                <a:latin typeface="PMingLiU" panose="02020500000000000000" pitchFamily="18" charset="-120"/>
                <a:ea typeface="標楷體" panose="03000509000000000000" pitchFamily="65" charset="-120"/>
              </a:rPr>
              <a:t>運用此函數</a:t>
            </a:r>
            <a:r>
              <a:rPr lang="en-US" altLang="zh-TW" sz="1500" dirty="0" err="1">
                <a:solidFill>
                  <a:srgbClr val="FF0000"/>
                </a:solidFill>
                <a:latin typeface="PMingLiU" panose="02020500000000000000" pitchFamily="18" charset="-120"/>
                <a:ea typeface="標楷體" panose="03000509000000000000" pitchFamily="65" charset="-120"/>
              </a:rPr>
              <a:t>Wavfile</a:t>
            </a:r>
            <a:r>
              <a:rPr lang="zh-TW" altLang="en-US" sz="1500" dirty="0">
                <a:solidFill>
                  <a:srgbClr val="FF0000"/>
                </a:solidFill>
                <a:latin typeface="PMingLiU" panose="02020500000000000000" pitchFamily="18" charset="-120"/>
                <a:ea typeface="標楷體" panose="03000509000000000000" pitchFamily="65" charset="-120"/>
              </a:rPr>
              <a:t>的功能時</a:t>
            </a:r>
            <a:r>
              <a:rPr lang="zh-TW" altLang="en-US" sz="15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endParaRPr lang="en-US" altLang="zh-TW" sz="1500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可以直接在此函數後面加點號 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(.)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，比如我要用</a:t>
            </a:r>
            <a:endParaRPr lang="en-US" altLang="zh-TW" sz="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read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功能，可打入 </a:t>
            </a:r>
            <a:r>
              <a:rPr lang="en-US" altLang="zh-TW" sz="15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wavfile.read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5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wav_name</a:t>
            </a:r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B794FC6-B036-48D2-98C0-FA2E35537B64}"/>
              </a:ext>
            </a:extLst>
          </p:cNvPr>
          <p:cNvSpPr/>
          <p:nvPr/>
        </p:nvSpPr>
        <p:spPr>
          <a:xfrm>
            <a:off x="473486" y="1162387"/>
            <a:ext cx="5538352" cy="40011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113999B-C57B-4288-B07D-A61E10578BA3}"/>
              </a:ext>
            </a:extLst>
          </p:cNvPr>
          <p:cNvSpPr/>
          <p:nvPr/>
        </p:nvSpPr>
        <p:spPr>
          <a:xfrm>
            <a:off x="2562716" y="1855751"/>
            <a:ext cx="3607450" cy="162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5BC255C-8603-4A0E-9003-ABAC07B94CE8}"/>
              </a:ext>
            </a:extLst>
          </p:cNvPr>
          <p:cNvSpPr/>
          <p:nvPr/>
        </p:nvSpPr>
        <p:spPr>
          <a:xfrm>
            <a:off x="2562716" y="1988102"/>
            <a:ext cx="3607450" cy="162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F781818-6BFD-4112-89DE-38A75BBD6A3C}"/>
              </a:ext>
            </a:extLst>
          </p:cNvPr>
          <p:cNvGrpSpPr/>
          <p:nvPr/>
        </p:nvGrpSpPr>
        <p:grpSpPr>
          <a:xfrm>
            <a:off x="6270913" y="1149911"/>
            <a:ext cx="5366626" cy="5334394"/>
            <a:chOff x="557646" y="1338448"/>
            <a:chExt cx="5366626" cy="533439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4AAFC39-1EE6-4565-840A-DAD8A70C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46" y="1338448"/>
              <a:ext cx="5334394" cy="5334394"/>
            </a:xfrm>
            <a:prstGeom prst="rect">
              <a:avLst/>
            </a:prstGeom>
          </p:spPr>
        </p:pic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6C8109E2-C0FC-4BA6-927D-F659D7CA9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3981" y="2202148"/>
              <a:ext cx="966617" cy="1175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C306ECF-CC3E-4A30-9C81-4546F988931A}"/>
                </a:ext>
              </a:extLst>
            </p:cNvPr>
            <p:cNvSpPr txBox="1"/>
            <p:nvPr/>
          </p:nvSpPr>
          <p:spPr>
            <a:xfrm>
              <a:off x="4327333" y="2088368"/>
              <a:ext cx="159693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(1). 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尋找想</a:t>
              </a:r>
              <a:endPara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要讀的</a:t>
              </a:r>
              <a:endPara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wav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檔的</a:t>
              </a:r>
              <a:endPara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路徑</a:t>
              </a:r>
              <a:endPara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</a:t>
              </a:r>
              <a:r>
                <a:rPr lang="en-US" altLang="zh-TW" sz="15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data_dir</a:t>
              </a:r>
              <a:endPara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A892F35-54CF-42C8-8D3F-CA3454E9CFFB}"/>
                </a:ext>
              </a:extLst>
            </p:cNvPr>
            <p:cNvSpPr/>
            <p:nvPr/>
          </p:nvSpPr>
          <p:spPr>
            <a:xfrm>
              <a:off x="4423227" y="2085270"/>
              <a:ext cx="1431446" cy="1343730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EA380C11-595C-446A-9094-A7DDED140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3564" y="2651157"/>
              <a:ext cx="492016" cy="19244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9137EAA-B285-45F0-8132-6D7D3457A76C}"/>
                </a:ext>
              </a:extLst>
            </p:cNvPr>
            <p:cNvSpPr/>
            <p:nvPr/>
          </p:nvSpPr>
          <p:spPr>
            <a:xfrm>
              <a:off x="1114551" y="4590496"/>
              <a:ext cx="2982257" cy="74507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728FDA5F-A18E-4496-A3CB-B4BD36B06655}"/>
                </a:ext>
              </a:extLst>
            </p:cNvPr>
            <p:cNvSpPr txBox="1"/>
            <p:nvPr/>
          </p:nvSpPr>
          <p:spPr>
            <a:xfrm>
              <a:off x="1264053" y="4678603"/>
              <a:ext cx="2982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(2).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</a:t>
              </a:r>
              <a:r>
                <a:rPr lang="en-US" altLang="zh-TW" sz="15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data_dir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路徑下</a:t>
              </a:r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讀出</a:t>
              </a:r>
              <a:endPara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想要的音訊</a:t>
              </a:r>
              <a:r>
                <a:rPr lang="en-US" altLang="zh-TW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wav</a:t>
              </a:r>
              <a:r>
                <a:rPr lang="zh-TW" altLang="en-US" sz="15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</a:t>
              </a:r>
              <a:r>
                <a:rPr lang="en-US" altLang="zh-TW" sz="15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Chord.wav </a:t>
              </a:r>
              <a:endPara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341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2D9416-778E-4660-BABA-78268F9B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873"/>
            <a:ext cx="10515600" cy="5244090"/>
          </a:xfrm>
        </p:spPr>
        <p:txBody>
          <a:bodyPr/>
          <a:lstStyle/>
          <a:p>
            <a:r>
              <a:rPr lang="en-US" altLang="zh-TW" dirty="0"/>
              <a:t>range(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必須是整數型態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小數型態無法</a:t>
            </a:r>
            <a:r>
              <a:rPr lang="en-US" altLang="zh-TW" dirty="0"/>
              <a:t>):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24FE40-B8BC-401F-9673-9256A14A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655" y="6324600"/>
            <a:ext cx="2743200" cy="365125"/>
          </a:xfrm>
        </p:spPr>
        <p:txBody>
          <a:bodyPr/>
          <a:lstStyle/>
          <a:p>
            <a:fld id="{559729AD-E970-4673-8611-6A8504A143DC}" type="slidenum">
              <a:rPr lang="zh-TW" altLang="en-US" sz="2000" smtClean="0"/>
              <a:t>55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E8E5552-0AC6-4DB2-8D71-ED28859C2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zh-TW" altLang="en-US" sz="3600" dirty="0">
                <a:ea typeface="標楷體" panose="03000509000000000000" pitchFamily="65" charset="-120"/>
              </a:rPr>
              <a:t>常見的語法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3D2A570-280F-4F12-94C9-38FCA34FBA3D}"/>
              </a:ext>
            </a:extLst>
          </p:cNvPr>
          <p:cNvSpPr txBox="1"/>
          <p:nvPr/>
        </p:nvSpPr>
        <p:spPr>
          <a:xfrm>
            <a:off x="1037936" y="1401310"/>
            <a:ext cx="16036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&lt;Eg.1&gt;: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range(0,3)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[0,1,2]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203CCB3-5FFC-4189-ACB2-42449B9FDEEE}"/>
              </a:ext>
            </a:extLst>
          </p:cNvPr>
          <p:cNvSpPr txBox="1"/>
          <p:nvPr/>
        </p:nvSpPr>
        <p:spPr>
          <a:xfrm>
            <a:off x="3028373" y="1401310"/>
            <a:ext cx="2005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&lt;Eg.2&gt;: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range(-3,2)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[-3,-2,-1,0,1]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4DEE212-817F-4AE6-8745-0C2218FFD5FB}"/>
              </a:ext>
            </a:extLst>
          </p:cNvPr>
          <p:cNvSpPr txBox="1"/>
          <p:nvPr/>
        </p:nvSpPr>
        <p:spPr>
          <a:xfrm>
            <a:off x="5268191" y="1401310"/>
            <a:ext cx="2005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&lt;Eg.3&gt;: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range(-3,2)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[-3,-2,-1,0,1]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0587D8A-CF6D-49A8-ABB5-C8B6B4B5D07C}"/>
              </a:ext>
            </a:extLst>
          </p:cNvPr>
          <p:cNvSpPr txBox="1"/>
          <p:nvPr/>
        </p:nvSpPr>
        <p:spPr>
          <a:xfrm>
            <a:off x="7720446" y="1401310"/>
            <a:ext cx="2005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&lt;Eg.4&gt;:</a:t>
            </a:r>
          </a:p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&gt;&gt;&gt; range(-3,2,2)</a:t>
            </a:r>
          </a:p>
          <a:p>
            <a:r>
              <a:rPr lang="en-US" altLang="zh-TW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&gt;&gt;&gt; [-3,-1,1]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27273C-3060-4F16-BED6-C2EDA3C81EA5}"/>
              </a:ext>
            </a:extLst>
          </p:cNvPr>
          <p:cNvSpPr txBox="1"/>
          <p:nvPr/>
        </p:nvSpPr>
        <p:spPr>
          <a:xfrm>
            <a:off x="1158010" y="2664831"/>
            <a:ext cx="2005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&lt;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通式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&gt;: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range(1,n)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[1,2,…,n-1]</a:t>
            </a:r>
          </a:p>
          <a:p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   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(n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為整數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569CA4-6946-499D-A644-7A1F7091A071}"/>
              </a:ext>
            </a:extLst>
          </p:cNvPr>
          <p:cNvSpPr txBox="1"/>
          <p:nvPr/>
        </p:nvSpPr>
        <p:spPr>
          <a:xfrm>
            <a:off x="3151801" y="2654577"/>
            <a:ext cx="4052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&lt;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通式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&gt;: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range(</a:t>
            </a:r>
            <a:r>
              <a:rPr lang="en-US" altLang="zh-TW" sz="1500" dirty="0" err="1">
                <a:solidFill>
                  <a:srgbClr val="FF0000"/>
                </a:solidFill>
                <a:ea typeface="標楷體" panose="03000509000000000000" pitchFamily="65" charset="-120"/>
              </a:rPr>
              <a:t>start,end,step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&gt;&gt;&gt; [start, </a:t>
            </a:r>
            <a:r>
              <a:rPr lang="en-US" altLang="zh-TW" sz="1500" dirty="0" err="1">
                <a:solidFill>
                  <a:srgbClr val="FF0000"/>
                </a:solidFill>
                <a:ea typeface="標楷體" panose="03000509000000000000" pitchFamily="65" charset="-120"/>
              </a:rPr>
              <a:t>start+step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,…,final ]</a:t>
            </a:r>
          </a:p>
          <a:p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   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(final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必須比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step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endParaRPr lang="en-US" altLang="zh-TW" sz="15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   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(start , end , step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, final</a:t>
            </a:r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都為整數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561542-287D-4867-B90A-67FA30408198}"/>
              </a:ext>
            </a:extLst>
          </p:cNvPr>
          <p:cNvSpPr/>
          <p:nvPr/>
        </p:nvSpPr>
        <p:spPr>
          <a:xfrm>
            <a:off x="9199509" y="1560541"/>
            <a:ext cx="156927" cy="43451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6243C79-E59B-438A-A859-3741E563D071}"/>
              </a:ext>
            </a:extLst>
          </p:cNvPr>
          <p:cNvCxnSpPr>
            <a:cxnSpLocks/>
          </p:cNvCxnSpPr>
          <p:nvPr/>
        </p:nvCxnSpPr>
        <p:spPr>
          <a:xfrm flipH="1" flipV="1">
            <a:off x="9356436" y="1995055"/>
            <a:ext cx="249601" cy="10971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FEEFC93-7C77-426A-B42E-6CA1EC418615}"/>
              </a:ext>
            </a:extLst>
          </p:cNvPr>
          <p:cNvSpPr txBox="1"/>
          <p:nvPr/>
        </p:nvSpPr>
        <p:spPr>
          <a:xfrm>
            <a:off x="8404341" y="3131933"/>
            <a:ext cx="2629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從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-3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開始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, 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步伐每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步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,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最終到達比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小的整數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1C0050F-D133-4FB7-A447-30ADC270CF6E}"/>
              </a:ext>
            </a:extLst>
          </p:cNvPr>
          <p:cNvSpPr/>
          <p:nvPr/>
        </p:nvSpPr>
        <p:spPr>
          <a:xfrm>
            <a:off x="1037936" y="2485443"/>
            <a:ext cx="6235700" cy="16062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9BF27D9-8500-4288-954D-8CC5106B8120}"/>
              </a:ext>
            </a:extLst>
          </p:cNvPr>
          <p:cNvSpPr txBox="1"/>
          <p:nvPr/>
        </p:nvSpPr>
        <p:spPr>
          <a:xfrm>
            <a:off x="1319471" y="4697645"/>
            <a:ext cx="4267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&lt;note&gt;:</a:t>
            </a:r>
          </a:p>
          <a:p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range</a:t>
            </a:r>
            <a:r>
              <a:rPr lang="zh-TW" altLang="en-US" sz="1500" dirty="0">
                <a:solidFill>
                  <a:srgbClr val="FF0000"/>
                </a:solidFill>
                <a:ea typeface="標楷體" panose="03000509000000000000" pitchFamily="65" charset="-120"/>
              </a:rPr>
              <a:t>說穿了就是一個整數陣列</a:t>
            </a:r>
            <a:r>
              <a:rPr lang="en-US" altLang="zh-TW" sz="1500" dirty="0">
                <a:solidFill>
                  <a:srgbClr val="FF0000"/>
                </a:solidFill>
                <a:ea typeface="標楷體" panose="03000509000000000000" pitchFamily="65" charset="-120"/>
              </a:rPr>
              <a:t>(integer array)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94B82A-B270-4E76-93E5-E2D8BC5A8E40}"/>
              </a:ext>
            </a:extLst>
          </p:cNvPr>
          <p:cNvSpPr/>
          <p:nvPr/>
        </p:nvSpPr>
        <p:spPr>
          <a:xfrm>
            <a:off x="1037936" y="4422726"/>
            <a:ext cx="6235700" cy="16062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13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002323"/>
            <a:ext cx="10515600" cy="3499339"/>
          </a:xfrm>
        </p:spPr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Step.3: </a:t>
            </a:r>
          </a:p>
          <a:p>
            <a:pPr marL="0" indent="0" algn="just">
              <a:buNone/>
            </a:pPr>
            <a:r>
              <a:rPr lang="en-US" altLang="zh-TW" dirty="0">
                <a:ea typeface="標楷體" panose="03000509000000000000" pitchFamily="65" charset="-120"/>
              </a:rPr>
              <a:t>Downloads 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 Windows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，進去以後看到左欄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Stable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Releases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有一堆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安裝版本，先看看自己的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Windows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屬於哪一種作業系統，如果是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32-bit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作業系統，請 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Download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ea typeface="標楷體" panose="03000509000000000000" pitchFamily="65" charset="-120"/>
                <a:hlinkClick r:id="rId2"/>
              </a:rPr>
              <a:t>Windows x86 executable installer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；如果是</a:t>
            </a:r>
            <a:r>
              <a:rPr lang="en-US" altLang="zh-TW" dirty="0">
                <a:ea typeface="標楷體" panose="03000509000000000000" pitchFamily="65" charset="-120"/>
              </a:rPr>
              <a:t>64-bit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作業系統，請 </a:t>
            </a:r>
            <a:r>
              <a:rPr lang="en-US" altLang="zh-TW" dirty="0">
                <a:ea typeface="標楷體" panose="03000509000000000000" pitchFamily="65" charset="-120"/>
              </a:rPr>
              <a:t>Download  </a:t>
            </a:r>
            <a:r>
              <a:rPr lang="en-US" altLang="zh-TW" dirty="0">
                <a:ea typeface="標楷體" panose="03000509000000000000" pitchFamily="65" charset="-120"/>
                <a:hlinkClick r:id="rId3"/>
              </a:rPr>
              <a:t>Windows x86-64 executable installer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建議安裝</a:t>
            </a:r>
            <a:r>
              <a:rPr lang="en-US" altLang="zh-TW" dirty="0">
                <a:ea typeface="標楷體" panose="03000509000000000000" pitchFamily="65" charset="-120"/>
                <a:sym typeface="Wingdings" panose="05000000000000000000" pitchFamily="2" charset="2"/>
              </a:rPr>
              <a:t>Python 3.6.0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以上的版本。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82" y="3223986"/>
            <a:ext cx="4364794" cy="339662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1.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安裝步驟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6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353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846" y="1041870"/>
            <a:ext cx="12016154" cy="5745791"/>
          </a:xfrm>
        </p:spPr>
        <p:txBody>
          <a:bodyPr/>
          <a:lstStyle/>
          <a:p>
            <a:r>
              <a:rPr lang="en-US" altLang="zh-TW" dirty="0"/>
              <a:t>Step.4: 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執行安裝</a:t>
            </a:r>
            <a:r>
              <a:rPr lang="en-US" altLang="zh-TW" sz="2400" dirty="0">
                <a:ea typeface="標楷體" panose="03000509000000000000" pitchFamily="65" charset="-120"/>
              </a:rPr>
              <a:t>(Install Now)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完成時，會有</a:t>
            </a:r>
            <a:r>
              <a:rPr lang="en-US" altLang="zh-TW" sz="2400" dirty="0">
                <a:ea typeface="標楷體" panose="03000509000000000000" pitchFamily="65" charset="-120"/>
              </a:rPr>
              <a:t>Python 3.X.X(32-bit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預設</a:t>
            </a:r>
            <a:r>
              <a:rPr lang="en-US" altLang="zh-TW" sz="2400" dirty="0"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的檔案；如果你的</a:t>
            </a:r>
            <a:r>
              <a:rPr lang="en-US" altLang="zh-TW" sz="2400" dirty="0">
                <a:ea typeface="標楷體" panose="03000509000000000000" pitchFamily="65" charset="-120"/>
              </a:rPr>
              <a:t>Windows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作業系統是</a:t>
            </a:r>
            <a:r>
              <a:rPr lang="en-US" altLang="zh-TW" sz="2400" dirty="0">
                <a:ea typeface="標楷體" panose="03000509000000000000" pitchFamily="65" charset="-120"/>
              </a:rPr>
              <a:t>64-bit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，那會有另外一個檔案叫 </a:t>
            </a:r>
            <a:r>
              <a:rPr lang="en-US" altLang="zh-TW" sz="2400" dirty="0">
                <a:ea typeface="標楷體" panose="03000509000000000000" pitchFamily="65" charset="-120"/>
              </a:rPr>
              <a:t>Python 3.X.X-amd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用來把原本預設的</a:t>
            </a:r>
            <a:r>
              <a:rPr lang="en-US" altLang="zh-TW" sz="2400" dirty="0">
                <a:ea typeface="標楷體" panose="03000509000000000000" pitchFamily="65" charset="-120"/>
              </a:rPr>
              <a:t>32-bit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檔改成</a:t>
            </a:r>
            <a:r>
              <a:rPr lang="en-US" altLang="zh-TW" sz="2400" dirty="0">
                <a:ea typeface="標楷體" panose="03000509000000000000" pitchFamily="65" charset="-120"/>
              </a:rPr>
              <a:t>64-bit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i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2" y="2737998"/>
            <a:ext cx="5194203" cy="30877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42" y="2737998"/>
            <a:ext cx="6432158" cy="31729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92229" y="6061533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預設</a:t>
            </a:r>
            <a:r>
              <a:rPr lang="en-US" altLang="zh-TW" dirty="0"/>
              <a:t>32-bit</a:t>
            </a:r>
            <a:r>
              <a:rPr lang="zh-TW" altLang="en-US" dirty="0"/>
              <a:t>的安裝執行檔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631474" y="5988526"/>
            <a:ext cx="6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安裝完成後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，在作業系統的下載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(Download)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檔案內，</a:t>
            </a:r>
            <a:r>
              <a:rPr lang="zh-TW" altLang="en-US" dirty="0"/>
              <a:t>執行</a:t>
            </a:r>
            <a:r>
              <a:rPr lang="en-US" altLang="zh-TW" dirty="0"/>
              <a:t>Python 3.X.X-amd</a:t>
            </a:r>
            <a:r>
              <a:rPr lang="zh-TW" altLang="en-US" dirty="0"/>
              <a:t>進去時點選</a:t>
            </a:r>
            <a:r>
              <a:rPr lang="en-US" altLang="zh-TW" dirty="0"/>
              <a:t>Modify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，就可擁有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64-bit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Python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執行檔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20008" y="3675185"/>
            <a:ext cx="3429000" cy="852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608276" y="3411416"/>
            <a:ext cx="4194811" cy="7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1.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安裝步驟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400442" y="6452295"/>
            <a:ext cx="2743200" cy="365125"/>
          </a:xfrm>
        </p:spPr>
        <p:txBody>
          <a:bodyPr/>
          <a:lstStyle/>
          <a:p>
            <a:fld id="{9B4423F6-C325-4C6B-9130-577E982FBF32}" type="slidenum">
              <a:rPr lang="zh-TW" altLang="en-US" sz="2000" smtClean="0"/>
              <a:t>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184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48508"/>
            <a:ext cx="10515600" cy="4928455"/>
          </a:xfrm>
        </p:spPr>
        <p:txBody>
          <a:bodyPr/>
          <a:lstStyle/>
          <a:p>
            <a:r>
              <a:rPr lang="en-US" altLang="zh-TW" dirty="0"/>
              <a:t>Step.5 :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安裝完成後，在工作列開始可找到 </a:t>
            </a:r>
            <a:r>
              <a:rPr lang="en-US" altLang="zh-TW" sz="2400" dirty="0">
                <a:ea typeface="標楷體" panose="03000509000000000000" pitchFamily="65" charset="-120"/>
              </a:rPr>
              <a:t>IDLE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(Python 3.X-32-bit or Python 3.X-64-bit)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的執行檔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也可藉由</a:t>
            </a:r>
            <a:r>
              <a:rPr lang="en-US" altLang="zh-TW" sz="2400" dirty="0">
                <a:ea typeface="標楷體" panose="03000509000000000000" pitchFamily="65" charset="-120"/>
              </a:rPr>
              <a:t>Windows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的搜尋功能尋找 </a:t>
            </a:r>
            <a:r>
              <a:rPr lang="en-US" altLang="zh-TW" sz="2400" dirty="0">
                <a:ea typeface="標楷體" panose="03000509000000000000" pitchFamily="65" charset="-120"/>
              </a:rPr>
              <a:t>“IDLE”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的字眼就可顯示上述的執行程式檔名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，這就是寫</a:t>
            </a:r>
            <a:r>
              <a:rPr lang="en-US" altLang="zh-TW" sz="2400" dirty="0">
                <a:ea typeface="標楷體" panose="03000509000000000000" pitchFamily="65" charset="-120"/>
              </a:rPr>
              <a:t>Python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程式語言的地方和</a:t>
            </a:r>
            <a:r>
              <a:rPr lang="en-US" altLang="zh-TW" sz="2400" dirty="0">
                <a:ea typeface="標楷體" panose="03000509000000000000" pitchFamily="65" charset="-120"/>
              </a:rPr>
              <a:t>debug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的地方。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97" y="2907983"/>
            <a:ext cx="3738632" cy="37829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988402" y="3942586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恭喜您完成啦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1. 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安裝步驟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CE530D0-6F8C-45F7-BD73-0116563C5375}"/>
              </a:ext>
            </a:extLst>
          </p:cNvPr>
          <p:cNvSpPr txBox="1"/>
          <p:nvPr/>
        </p:nvSpPr>
        <p:spPr>
          <a:xfrm>
            <a:off x="2964504" y="5879957"/>
            <a:ext cx="33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Python Shell :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編譯語言的對話框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03BDE2-AF81-4773-BE2F-4463A4BC0064}"/>
              </a:ext>
            </a:extLst>
          </p:cNvPr>
          <p:cNvSpPr/>
          <p:nvPr/>
        </p:nvSpPr>
        <p:spPr>
          <a:xfrm>
            <a:off x="2764597" y="2859882"/>
            <a:ext cx="3738632" cy="3831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3F6-C325-4C6B-9130-577E982FBF32}" type="slidenum">
              <a:rPr lang="zh-TW" altLang="en-US" sz="2000" smtClean="0"/>
              <a:t>8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55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524000" y="278301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Python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執行介面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AABA92-0727-4FC0-9DB4-C89545969355}"/>
              </a:ext>
            </a:extLst>
          </p:cNvPr>
          <p:cNvSpPr/>
          <p:nvPr/>
        </p:nvSpPr>
        <p:spPr>
          <a:xfrm>
            <a:off x="624396" y="2102794"/>
            <a:ext cx="1078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 IDLE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安裝好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之後，可以找到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IDLE.exe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的執行檔，一執行，就可以使用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IDLE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的介面，可以用來執行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的指令和寫程式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4BFA7B-20C0-490E-B6A1-D680A5F932B7}"/>
              </a:ext>
            </a:extLst>
          </p:cNvPr>
          <p:cNvSpPr/>
          <p:nvPr/>
        </p:nvSpPr>
        <p:spPr>
          <a:xfrm>
            <a:off x="553371" y="1054018"/>
            <a:ext cx="10854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 </a:t>
            </a:r>
            <a:r>
              <a:rPr lang="en-US" altLang="zh-TW" sz="2000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Pyzo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相當好用的介面，可以編寫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程式和執行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指令，個人最為推薦，尤其適合習慣一邊寫程式一邊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debug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，並且想了解各參數數值的使用者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F91AC5F-0751-40CE-BAE9-4E0DA97CD0AD}"/>
              </a:ext>
            </a:extLst>
          </p:cNvPr>
          <p:cNvSpPr/>
          <p:nvPr/>
        </p:nvSpPr>
        <p:spPr>
          <a:xfrm>
            <a:off x="624397" y="3008167"/>
            <a:ext cx="10783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 Jupiter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很多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使用者推薦的介面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9977024-ED1B-4267-BF45-EA1AC29266D4}"/>
              </a:ext>
            </a:extLst>
          </p:cNvPr>
          <p:cNvSpPr/>
          <p:nvPr/>
        </p:nvSpPr>
        <p:spPr>
          <a:xfrm>
            <a:off x="624396" y="3700519"/>
            <a:ext cx="10783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 PyCharm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也是很多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使用者推薦的介面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6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11297</TotalTime>
  <Words>8623</Words>
  <Application>Microsoft Office PowerPoint</Application>
  <PresentationFormat>寬螢幕</PresentationFormat>
  <Paragraphs>1166</Paragraphs>
  <Slides>55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8" baseType="lpstr">
      <vt:lpstr>新細明體</vt:lpstr>
      <vt:lpstr>新細明體</vt:lpstr>
      <vt:lpstr>標楷體</vt:lpstr>
      <vt:lpstr>Arial</vt:lpstr>
      <vt:lpstr>Calibri</vt:lpstr>
      <vt:lpstr>Calibri Light</vt:lpstr>
      <vt:lpstr>Cambria Math</vt:lpstr>
      <vt:lpstr>Poor Richard</vt:lpstr>
      <vt:lpstr>Symbol</vt:lpstr>
      <vt:lpstr>Times New Roman</vt:lpstr>
      <vt:lpstr>Wingdings</vt:lpstr>
      <vt:lpstr>Office 佈景主題</vt:lpstr>
      <vt:lpstr>Equation</vt:lpstr>
      <vt:lpstr>PowerPoint 簡報</vt:lpstr>
      <vt:lpstr>PowerPoint 簡報</vt:lpstr>
      <vt:lpstr>1. Python安裝步驟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Python、MatLab、C的比較</vt:lpstr>
      <vt:lpstr>Python、MatLab、C的比較</vt:lpstr>
      <vt:lpstr>Python、MatLab、C的比較</vt:lpstr>
      <vt:lpstr>Python常見的語法</vt:lpstr>
      <vt:lpstr>Python常見的語法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德晏 盧</dc:creator>
  <cp:lastModifiedBy>user</cp:lastModifiedBy>
  <cp:revision>154</cp:revision>
  <dcterms:created xsi:type="dcterms:W3CDTF">2020-08-18T02:07:15Z</dcterms:created>
  <dcterms:modified xsi:type="dcterms:W3CDTF">2023-11-12T11:16:10Z</dcterms:modified>
</cp:coreProperties>
</file>