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4"/>
  </p:notesMasterIdLst>
  <p:sldIdLst>
    <p:sldId id="434" r:id="rId2"/>
    <p:sldId id="256" r:id="rId3"/>
    <p:sldId id="345" r:id="rId4"/>
    <p:sldId id="346" r:id="rId5"/>
    <p:sldId id="418" r:id="rId6"/>
    <p:sldId id="405" r:id="rId7"/>
    <p:sldId id="257" r:id="rId8"/>
    <p:sldId id="258" r:id="rId9"/>
    <p:sldId id="260" r:id="rId10"/>
    <p:sldId id="259" r:id="rId11"/>
    <p:sldId id="269" r:id="rId12"/>
    <p:sldId id="261" r:id="rId13"/>
    <p:sldId id="262" r:id="rId14"/>
    <p:sldId id="263" r:id="rId15"/>
    <p:sldId id="264" r:id="rId16"/>
    <p:sldId id="265" r:id="rId17"/>
    <p:sldId id="267" r:id="rId18"/>
    <p:sldId id="266" r:id="rId19"/>
    <p:sldId id="268" r:id="rId20"/>
    <p:sldId id="270" r:id="rId21"/>
    <p:sldId id="360" r:id="rId22"/>
    <p:sldId id="359" r:id="rId23"/>
    <p:sldId id="361" r:id="rId24"/>
    <p:sldId id="362" r:id="rId25"/>
    <p:sldId id="363" r:id="rId26"/>
    <p:sldId id="271" r:id="rId27"/>
    <p:sldId id="272" r:id="rId28"/>
    <p:sldId id="310" r:id="rId29"/>
    <p:sldId id="308" r:id="rId30"/>
    <p:sldId id="306" r:id="rId31"/>
    <p:sldId id="273" r:id="rId32"/>
    <p:sldId id="274" r:id="rId33"/>
    <p:sldId id="436" r:id="rId34"/>
    <p:sldId id="275" r:id="rId35"/>
    <p:sldId id="276" r:id="rId36"/>
    <p:sldId id="292" r:id="rId37"/>
    <p:sldId id="277" r:id="rId38"/>
    <p:sldId id="278" r:id="rId39"/>
    <p:sldId id="279" r:id="rId40"/>
    <p:sldId id="280" r:id="rId41"/>
    <p:sldId id="281" r:id="rId42"/>
    <p:sldId id="283" r:id="rId43"/>
    <p:sldId id="282" r:id="rId44"/>
    <p:sldId id="437" r:id="rId45"/>
    <p:sldId id="284" r:id="rId46"/>
    <p:sldId id="294" r:id="rId47"/>
    <p:sldId id="295" r:id="rId48"/>
    <p:sldId id="296" r:id="rId49"/>
    <p:sldId id="297" r:id="rId50"/>
    <p:sldId id="298" r:id="rId51"/>
    <p:sldId id="299" r:id="rId52"/>
    <p:sldId id="302" r:id="rId53"/>
    <p:sldId id="301" r:id="rId54"/>
    <p:sldId id="339" r:id="rId55"/>
    <p:sldId id="340" r:id="rId56"/>
    <p:sldId id="285" r:id="rId57"/>
    <p:sldId id="288" r:id="rId58"/>
    <p:sldId id="289" r:id="rId59"/>
    <p:sldId id="290" r:id="rId60"/>
    <p:sldId id="286" r:id="rId61"/>
    <p:sldId id="287" r:id="rId62"/>
    <p:sldId id="300" r:id="rId63"/>
    <p:sldId id="303" r:id="rId64"/>
    <p:sldId id="304" r:id="rId65"/>
    <p:sldId id="305" r:id="rId66"/>
    <p:sldId id="435" r:id="rId67"/>
    <p:sldId id="291" r:id="rId68"/>
    <p:sldId id="307" r:id="rId69"/>
    <p:sldId id="293" r:id="rId70"/>
    <p:sldId id="331" r:id="rId71"/>
    <p:sldId id="335" r:id="rId72"/>
    <p:sldId id="338" r:id="rId73"/>
    <p:sldId id="332" r:id="rId74"/>
    <p:sldId id="333" r:id="rId75"/>
    <p:sldId id="334" r:id="rId76"/>
    <p:sldId id="336" r:id="rId77"/>
    <p:sldId id="309" r:id="rId78"/>
    <p:sldId id="317" r:id="rId79"/>
    <p:sldId id="318" r:id="rId80"/>
    <p:sldId id="319" r:id="rId81"/>
    <p:sldId id="320" r:id="rId82"/>
    <p:sldId id="322" r:id="rId83"/>
    <p:sldId id="323" r:id="rId84"/>
    <p:sldId id="324" r:id="rId85"/>
    <p:sldId id="327" r:id="rId86"/>
    <p:sldId id="326" r:id="rId87"/>
    <p:sldId id="328" r:id="rId88"/>
    <p:sldId id="329" r:id="rId89"/>
    <p:sldId id="330" r:id="rId90"/>
    <p:sldId id="347" r:id="rId91"/>
    <p:sldId id="348" r:id="rId92"/>
    <p:sldId id="349" r:id="rId93"/>
    <p:sldId id="350" r:id="rId94"/>
    <p:sldId id="352" r:id="rId95"/>
    <p:sldId id="356" r:id="rId96"/>
    <p:sldId id="354" r:id="rId97"/>
    <p:sldId id="355" r:id="rId98"/>
    <p:sldId id="357" r:id="rId99"/>
    <p:sldId id="358" r:id="rId100"/>
    <p:sldId id="311" r:id="rId101"/>
    <p:sldId id="312" r:id="rId102"/>
    <p:sldId id="313" r:id="rId103"/>
    <p:sldId id="314" r:id="rId104"/>
    <p:sldId id="315" r:id="rId105"/>
    <p:sldId id="316" r:id="rId106"/>
    <p:sldId id="341" r:id="rId107"/>
    <p:sldId id="342" r:id="rId108"/>
    <p:sldId id="343" r:id="rId109"/>
    <p:sldId id="344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404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91" r:id="rId133"/>
    <p:sldId id="390" r:id="rId134"/>
    <p:sldId id="394" r:id="rId135"/>
    <p:sldId id="385" r:id="rId136"/>
    <p:sldId id="386" r:id="rId137"/>
    <p:sldId id="387" r:id="rId138"/>
    <p:sldId id="388" r:id="rId139"/>
    <p:sldId id="392" r:id="rId140"/>
    <p:sldId id="393" r:id="rId141"/>
    <p:sldId id="402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3" r:id="rId150"/>
    <p:sldId id="406" r:id="rId151"/>
    <p:sldId id="407" r:id="rId152"/>
    <p:sldId id="408" r:id="rId153"/>
    <p:sldId id="409" r:id="rId154"/>
    <p:sldId id="410" r:id="rId155"/>
    <p:sldId id="411" r:id="rId156"/>
    <p:sldId id="413" r:id="rId157"/>
    <p:sldId id="414" r:id="rId158"/>
    <p:sldId id="417" r:id="rId159"/>
    <p:sldId id="415" r:id="rId160"/>
    <p:sldId id="416" r:id="rId161"/>
    <p:sldId id="412" r:id="rId162"/>
    <p:sldId id="419" r:id="rId163"/>
    <p:sldId id="420" r:id="rId164"/>
    <p:sldId id="421" r:id="rId165"/>
    <p:sldId id="423" r:id="rId166"/>
    <p:sldId id="422" r:id="rId167"/>
    <p:sldId id="424" r:id="rId168"/>
    <p:sldId id="425" r:id="rId169"/>
    <p:sldId id="426" r:id="rId170"/>
    <p:sldId id="429" r:id="rId171"/>
    <p:sldId id="428" r:id="rId172"/>
    <p:sldId id="427" r:id="rId17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p" initials="d" lastIdx="1" clrIdx="0">
    <p:extLst>
      <p:ext uri="{19B8F6BF-5375-455C-9EA6-DF929625EA0E}">
        <p15:presenceInfo xmlns:p15="http://schemas.microsoft.com/office/powerpoint/2012/main" userId="dis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viewProps" Target="viewProp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commentAuthors" Target="commentAuthor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A6FC-47F6-4D57-ABAD-29DF7B4E072A}" type="datetimeFigureOut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C625C-00BF-4718-A74D-CF627CA48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A3143A-C6A8-4C02-83D0-F663E88E5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DF1C944-585B-4F06-A706-A75D69749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26AD78-9246-4303-B748-FE010CF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D03B-A43A-4B4D-8FE6-712DB5E41029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583AAB-633D-4BD3-8538-9364ED66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265344-B360-4B9C-9F9B-04A4D165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D9D898-F069-4EC5-884C-A1D6AFD0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D02F620-EC50-427F-A152-91E5A2D23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139548-AF63-45BE-952B-D338F5C7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7AC-C3BA-4EFB-8DF8-C0B122898322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9E557B-23DA-4E82-912C-2CC0BE84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00CC64-B94E-4E4C-A60E-DB871C53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94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885552F-C9B4-4B7C-8F2E-E7D2D0DA6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DC155A-BA85-4897-B76D-0FE730D8A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2EC12D-ACEE-4398-9383-ED0FF43A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D91C-6408-40F0-AD62-80FFBA424F03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CCE97E-E092-4AE1-B3F5-0F676927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92F722-9028-44B6-AD00-CC3EBB66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54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1DE22C-98A8-4E65-94D4-534F455E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C1EB71-301F-4071-8F47-29646D127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2DE2A4-024B-4EF2-BB53-63C4976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D239-800A-4F23-BF77-8752466431B1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03238E-B533-4112-96C7-EADB6982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BA7F01-DB10-4383-BFA8-D22BDBE3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25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E4AB0A-B323-4413-97DF-1B3389F8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6F2320-195D-4B86-86BE-069C375DA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AB15B4-6E5E-4A05-BAA9-C97698E7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3637-338B-4E1E-9104-E2DAD20241BB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BEAC8E-54B7-4A92-9CAF-621E9B93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6A7363-1437-43DA-BA71-C38F838F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45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C2A19-70B7-4A42-B9EB-33FABFF6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E005B9-5CDD-45B3-BF99-6B97B734D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E0649A-6175-48EE-B7ED-76139C530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57B338-9E9E-45EC-99AE-87A03AA0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CDE2-C2CB-4127-999F-AB65BEC0CECA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6CEAE0-9031-4990-8AC7-86931E7F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2A32ED-EC4B-4049-946C-B49EF4B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2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9B6F80-66EC-40C8-AC04-074D33F5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B82F9F-B484-4E7E-A312-9B1270AC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14C845-412B-4FDF-8DFA-F15D44007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3C63A5-151B-4A0F-BB07-EAAB16EF8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8B5C840-63CF-46E0-A522-BE3E64FC0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4D3D6F3-048D-461F-AF9F-10332C09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F2B9-2E6C-4335-8F0A-674C0EB7E7D3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C8E9DA5-E373-4D52-BA20-79CB4159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E2741D-619C-4DAA-B6C8-81FAF13E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1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DAD29-BEC7-4B83-AC49-9C2014AB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063230-8A67-4238-A111-AA4DEF84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1452-396A-4938-9B95-4324B0ACF436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7F54A9-45AB-408E-83EA-8F7A0B7A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2778E7-9D8E-4FA9-8458-B1FF7BEC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7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CEF4771-3892-4BAB-A663-419E84A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0A76-2171-49B9-A6C8-A4882D1F4ACD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80DF671-8664-4432-B75F-C0B0681E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0E90A8-235F-411B-900A-D63B677A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0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8C9E-7175-46A7-AA49-37B76B7A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010951-89DE-4B1A-970C-3738B7F9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B2CA3D-D264-44F0-8252-74697E26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0AC9BA-BB90-4C2B-BAF9-5BAACD98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9A54-BDDF-4A33-803B-9C06B57E05F3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644A89-6A13-4F31-A1C8-7E8EC908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66DBB4-4CD1-4FBB-84FA-5F106F55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37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4203AB-0022-4743-8E85-E143971F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E8BB98-C3B0-444C-81D6-05779F442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ED3DC2-F8DA-431F-8787-B3C01A25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45F700-A2E2-4E52-A8DC-3CD6896F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E7A6-E855-4AF0-AA6B-779B82BEE1E0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80218E-5B9D-4D27-9FB0-17CB55A4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221076-FD28-4C2C-96A3-1A67AB74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95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99BF16C-3A6B-48B7-9171-E7E1C7F8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D5AAE1-5462-4A47-A189-D9CDAE427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EE60E4-0C6F-4793-ACFF-57DCFFF99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6E48-713B-4F7E-A3BB-098CC5C71CF3}" type="datetime1">
              <a:rPr lang="zh-TW" altLang="en-US" smtClean="0"/>
              <a:t>2022/2/6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FD9F81-3E5A-49DD-923F-AC8A180C4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02BC7E-F204-489A-8EB4-864AB92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49D5-C0FD-4373-9340-235F4A4BFE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9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hyperlink" Target="https://matplotlib.org/3.1.1/api/_as_gen/matplotlib.pyplot.pcolormes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read01.com/content/1544987582.html" TargetMode="External"/><Relationship Id="rId2" Type="http://schemas.openxmlformats.org/officeDocument/2006/relationships/hyperlink" Target="https://realpython.com/playing-and-recording-sound-python/#plays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i.media/@yidianzixun/post/Aa7FX3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org/documentation" TargetMode="External"/><Relationship Id="rId2" Type="http://schemas.openxmlformats.org/officeDocument/2006/relationships/hyperlink" Target="https://jupyter-notebook.readthedocs.io/en/stable/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ython4u/jupyter-notebook%E5%AE%8C%E6%95%B4%E4%BB%8B%E7%B4%B9%E5%8F%8A%E5%AE%89%E8%A3%9D%E8%AA%AA%E6%98%8E-b8fcadba15f" TargetMode="Externa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ython4u/jupyter-notebook%E5%AE%8C%E6%95%B4%E4%BB%8B%E7%B4%B9%E5%8F%8A%E5%AE%89%E8%A3%9D%E8%AA%AA%E6%98%8E-b8fcadba15f" TargetMode="Externa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ython4u/jupyter-notebook%E5%AE%8C%E6%95%B4%E4%BB%8B%E7%B4%B9%E5%8F%8A%E5%AE%89%E8%A3%9D%E8%AA%AA%E6%98%8E-b8fcadba15f" TargetMode="Externa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ython4u/jupyter-notebook%E5%AE%8C%E6%95%B4%E4%BB%8B%E7%B4%B9%E5%8F%8A%E5%AE%89%E8%A3%9D%E8%AA%AA%E6%98%8E-b8fcadba15f" TargetMode="Externa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ython4u/jupyter-notebook%E5%AE%8C%E6%95%B4%E4%BB%8B%E7%B4%B9%E5%8F%8A%E5%AE%89%E8%A3%9D%E8%AA%AA%E6%98%8E-b8fcadba15f" TargetMode="Externa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read01.com/content/1547103635.html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read01.com/content/1547103635.html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yltang.net/tutorial/dsml/8/" TargetMode="External"/><Relationship Id="rId2" Type="http://schemas.openxmlformats.org/officeDocument/2006/relationships/hyperlink" Target="https://pandas.pydata.org/docs/user_guide/index.html#user-guide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s://ithelp.ithome.com.tw/articles/10203129" TargetMode="External"/><Relationship Id="rId2" Type="http://schemas.openxmlformats.org/officeDocument/2006/relationships/hyperlink" Target="https://ithelp.ithome.com.tw/articles/101934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gtwang.org/programming/python-csv-file-reading-and-writing-tutorial/" TargetMode="Externa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drive/folders/1dzlzOANV6JqxKhPOMqcR4vaHHWTstBL_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umpy.org/doc/stable/referen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yltang.net/tutorial/dsml/7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edium.com/pyradise/%E4%BD%BF%E7%94%A8-python-%E4%BE%86%E8%AA%8D%E8%AD%98%E7%9F%A9%E9%99%A3-9153762071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read01.com/content/1536994702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kezunhai/article/details/46271165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upyter-notebook.readthedocs.io/en/stable/notebook.html" TargetMode="External"/><Relationship Id="rId3" Type="http://schemas.openxmlformats.org/officeDocument/2006/relationships/hyperlink" Target="https://docs.scipy.org/doc/scipy/reference/" TargetMode="External"/><Relationship Id="rId7" Type="http://schemas.openxmlformats.org/officeDocument/2006/relationships/hyperlink" Target="https://pandas.pydata.org/docs/user_guide/index.html#user-guide" TargetMode="External"/><Relationship Id="rId2" Type="http://schemas.openxmlformats.org/officeDocument/2006/relationships/hyperlink" Target="https://numpy.org/doc/stable/refer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sympy.org/latest/index.html" TargetMode="External"/><Relationship Id="rId5" Type="http://schemas.openxmlformats.org/officeDocument/2006/relationships/hyperlink" Target="https://opencv-python-tutroals.readthedocs.io/en/latest/" TargetMode="External"/><Relationship Id="rId4" Type="http://schemas.openxmlformats.org/officeDocument/2006/relationships/hyperlink" Target="https://matplotlib.org/3.3.1/users/index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generated/numpy.polyfit.html" TargetMode="External"/><Relationship Id="rId2" Type="http://schemas.openxmlformats.org/officeDocument/2006/relationships/hyperlink" Target="https://blog.csdn.net/kezunhai/article/details/462711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0" Type="http://schemas.openxmlformats.org/officeDocument/2006/relationships/image" Target="../media/image640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8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hyperlink" Target="https://docs.scipy.org/doc/scipy/reference/tutorial/ff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0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s://docs.scipy.org/doc/scipy/reference/generated/scipy.signal.stft.html#scipy.signal.st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google19890102/article/details/45672305" TargetMode="External"/><Relationship Id="rId2" Type="http://schemas.openxmlformats.org/officeDocument/2006/relationships/hyperlink" Target="https://blog.csdn.net/breeze5428/article/details/4172515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973E7-1812-432E-9591-8F08795CE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943" y="370411"/>
            <a:ext cx="9144000" cy="1535651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常用模組語言介紹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055BFC-1388-4F40-8696-3A64F026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</a:t>
            </a:fld>
            <a:endParaRPr lang="zh-TW" altLang="en-US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4943" y="271427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盧德晏   著</a:t>
            </a:r>
            <a:endParaRPr lang="en-US" altLang="zh-TW" sz="2800" dirty="0"/>
          </a:p>
          <a:p>
            <a:r>
              <a:rPr lang="zh-TW" altLang="en-US" sz="2800" dirty="0"/>
              <a:t>指導教授：丁建均</a:t>
            </a:r>
            <a:endParaRPr lang="en-US" altLang="zh-TW" sz="2800" dirty="0"/>
          </a:p>
          <a:p>
            <a:r>
              <a:rPr lang="en-US" altLang="zh-TW" sz="2800" dirty="0"/>
              <a:t>2020</a:t>
            </a:r>
            <a:r>
              <a:rPr lang="zh-TW" altLang="en-US" sz="2800" dirty="0"/>
              <a:t>年</a:t>
            </a:r>
            <a:r>
              <a:rPr lang="en-US" altLang="zh-TW" sz="2800" dirty="0"/>
              <a:t>9</a:t>
            </a:r>
            <a:r>
              <a:rPr lang="zh-TW" altLang="en-US" sz="2800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2449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764AB34-0DDB-410D-92C4-603CE3921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870" y="923730"/>
                <a:ext cx="11112759" cy="559836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3.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播放</a:t>
                </a:r>
                <a:r>
                  <a:rPr lang="en-US" altLang="zh-TW" dirty="0">
                    <a:ea typeface="標楷體" panose="03000509000000000000" pitchFamily="65" charset="-120"/>
                  </a:rPr>
                  <a:t>play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音訊</a:t>
                </a:r>
                <a:r>
                  <a:rPr lang="en-US" altLang="zh-TW" dirty="0">
                    <a:ea typeface="標楷體" panose="03000509000000000000" pitchFamily="65" charset="-120"/>
                  </a:rPr>
                  <a:t>wav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</a:t>
                </a:r>
                <a:r>
                  <a:rPr lang="en-US" altLang="zh-TW" dirty="0" err="1">
                    <a:ea typeface="標楷體" panose="03000509000000000000" pitchFamily="65" charset="-120"/>
                  </a:rPr>
                  <a:t>sounddevice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模組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):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以下可在</a:t>
                </a:r>
                <a:r>
                  <a:rPr lang="en-US" altLang="zh-TW" dirty="0"/>
                  <a:t>Python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指令框播放</a:t>
                </a:r>
                <a:r>
                  <a:rPr lang="en-US" altLang="zh-TW" dirty="0"/>
                  <a:t>(play)wav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</a:t>
                </a:r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建立一個波的資料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fs=10000                     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#sampling rate fs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# time axis 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共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秒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),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numpy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中的功能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linspace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,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時間間隔為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1/fs: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&gt;&gt;&gt;t=</a:t>
                </a:r>
                <a:r>
                  <a:rPr lang="en-US" altLang="zh-TW" dirty="0" err="1"/>
                  <a:t>np.linspace</a:t>
                </a:r>
                <a:r>
                  <a:rPr lang="en-US" altLang="zh-TW" dirty="0"/>
                  <a:t>(0,3,3*fs)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聲音函數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x:         (cosine , pi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都是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numpy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裡面的函式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因此必須使用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np.cos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及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np.pi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)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np.pi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= 3.1415926)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&gt;&gt;&gt;x=</a:t>
                </a:r>
                <a:r>
                  <a:rPr lang="en-US" altLang="zh-TW" dirty="0" err="1"/>
                  <a:t>np.cos</a:t>
                </a:r>
                <a:r>
                  <a:rPr lang="en-US" altLang="zh-TW" dirty="0"/>
                  <a:t>(2*</a:t>
                </a:r>
                <a:r>
                  <a:rPr lang="en-US" altLang="zh-TW" dirty="0" err="1"/>
                  <a:t>np.pi</a:t>
                </a:r>
                <a:r>
                  <a:rPr lang="en-US" altLang="zh-TW" dirty="0"/>
                  <a:t>*(3200*t-300*(t**2)))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必須加入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np.asarray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,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寫入的檔案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MP3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檔才會支援此格式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&gt;&gt;&gt;x = </a:t>
                </a:r>
                <a:r>
                  <a:rPr lang="en-US" altLang="zh-TW" dirty="0" err="1"/>
                  <a:t>np.asarray</a:t>
                </a:r>
                <a:r>
                  <a:rPr lang="en-US" altLang="zh-TW" dirty="0"/>
                  <a:t>(x, </a:t>
                </a:r>
                <a:r>
                  <a:rPr lang="en-US" altLang="zh-TW" dirty="0" err="1"/>
                  <a:t>dtype</a:t>
                </a:r>
                <a:r>
                  <a:rPr lang="en-US" altLang="zh-TW" dirty="0"/>
                  <a:t>=np.int16)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播放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play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聲音函數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x:</a:t>
                </a:r>
                <a:endParaRPr lang="en-US" altLang="zh-TW" dirty="0">
                  <a:ea typeface="PMingLiU" panose="02020500000000000000" pitchFamily="18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ea typeface="PMingLiU" panose="02020500000000000000" pitchFamily="18" charset="-120"/>
                  </a:rPr>
                  <a:t>&gt;&gt;&gt; import </a:t>
                </a:r>
                <a:r>
                  <a:rPr lang="en-US" altLang="zh-TW" dirty="0" err="1">
                    <a:ea typeface="PMingLiU" panose="02020500000000000000" pitchFamily="18" charset="-120"/>
                  </a:rPr>
                  <a:t>sounddevice</a:t>
                </a:r>
                <a:r>
                  <a:rPr lang="en-US" altLang="zh-TW" dirty="0">
                    <a:ea typeface="PMingLiU" panose="02020500000000000000" pitchFamily="18" charset="-120"/>
                  </a:rPr>
                  <a:t> as </a:t>
                </a:r>
                <a:r>
                  <a:rPr lang="en-US" altLang="zh-TW" dirty="0" err="1">
                    <a:ea typeface="PMingLiU" panose="02020500000000000000" pitchFamily="18" charset="-120"/>
                  </a:rPr>
                  <a:t>sd</a:t>
                </a:r>
                <a:r>
                  <a:rPr lang="en-US" altLang="zh-TW" dirty="0">
                    <a:ea typeface="PMingLiU" panose="02020500000000000000" pitchFamily="18" charset="-12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ea typeface="PMingLiU" panose="02020500000000000000" pitchFamily="18" charset="-120"/>
                  </a:rPr>
                  <a:t>&gt;&gt;&gt; </a:t>
                </a:r>
                <a:r>
                  <a:rPr lang="en-US" altLang="zh-TW" dirty="0" err="1">
                    <a:ea typeface="PMingLiU" panose="02020500000000000000" pitchFamily="18" charset="-120"/>
                  </a:rPr>
                  <a:t>sd.play</a:t>
                </a:r>
                <a:r>
                  <a:rPr lang="en-US" altLang="zh-TW" dirty="0">
                    <a:ea typeface="PMingLiU" panose="02020500000000000000" pitchFamily="18" charset="-120"/>
                  </a:rPr>
                  <a:t>(x , fs)         </a:t>
                </a:r>
                <a:r>
                  <a:rPr lang="en-US" altLang="zh-TW" dirty="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# fs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為取樣頻率</a:t>
                </a:r>
                <a:endPara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這樣螢幕就會出現聲音了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</a:p>
              <a:p>
                <a:pPr marL="0" indent="0">
                  <a:buNone/>
                </a:pP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764AB34-0DDB-410D-92C4-603CE3921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870" y="923730"/>
                <a:ext cx="11112759" cy="5598368"/>
              </a:xfrm>
              <a:blipFill>
                <a:blip r:embed="rId2"/>
                <a:stretch>
                  <a:fillRect l="-439" t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A0E2E8CD-7C91-4CB4-B34F-79000974E3DE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音訊檔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F6D7AC-5C58-402C-9856-CCDF5C3B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695194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79B104-7B85-41B6-A824-9FDF5D82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119"/>
            <a:ext cx="10515600" cy="605035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FF0000"/>
                </a:solidFill>
                <a:ea typeface="標楷體" panose="03000509000000000000" pitchFamily="65" charset="-120"/>
              </a:rPr>
              <a:t>Matplotlib (Math Plot Library)</a:t>
            </a:r>
            <a:r>
              <a:rPr lang="en-US" altLang="zh-TW" sz="2000" dirty="0">
                <a:ea typeface="標楷體" panose="03000509000000000000" pitchFamily="65" charset="-120"/>
              </a:rPr>
              <a:t> : Python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中知名的繪圖套件之一。其他繪圖系統如</a:t>
            </a:r>
            <a:r>
              <a:rPr lang="en-US" altLang="zh-TW" sz="2000" dirty="0">
                <a:ea typeface="標楷體" panose="03000509000000000000" pitchFamily="65" charset="-120"/>
              </a:rPr>
              <a:t>seaborn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針對</a:t>
            </a:r>
            <a:r>
              <a:rPr lang="en-US" altLang="zh-TW" sz="2000" dirty="0">
                <a:ea typeface="標楷體" panose="03000509000000000000" pitchFamily="65" charset="-120"/>
              </a:rPr>
              <a:t>Pandas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的繪圖）也是由 </a:t>
            </a:r>
            <a:r>
              <a:rPr lang="en-US" altLang="zh-TW" sz="2000" dirty="0">
                <a:ea typeface="標楷體" panose="03000509000000000000" pitchFamily="65" charset="-120"/>
              </a:rPr>
              <a:t>Matplotlib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封裝而成。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dirty="0">
                <a:ea typeface="標楷體" panose="03000509000000000000" pitchFamily="65" charset="-120"/>
              </a:rPr>
              <a:t>Reference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https://matplotlib.org/3.2.2/users/index.html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DEB2EC-E090-4202-ADD2-490FC598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1B4F5E1-2D93-403C-AA19-01D3444C3D36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5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BA51D84-16A5-4AEE-9B18-C443A39A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2" y="1938418"/>
            <a:ext cx="5989740" cy="4690881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00A8FE7-F861-4D5A-9678-7C890A4587A4}"/>
              </a:ext>
            </a:extLst>
          </p:cNvPr>
          <p:cNvCxnSpPr>
            <a:cxnSpLocks/>
          </p:cNvCxnSpPr>
          <p:nvPr/>
        </p:nvCxnSpPr>
        <p:spPr>
          <a:xfrm flipH="1" flipV="1">
            <a:off x="6658570" y="2794056"/>
            <a:ext cx="1411638" cy="4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67C693-BF3B-40BB-9C69-76AC44BDF8E9}"/>
              </a:ext>
            </a:extLst>
          </p:cNvPr>
          <p:cNvSpPr txBox="1"/>
          <p:nvPr/>
        </p:nvSpPr>
        <p:spPr>
          <a:xfrm>
            <a:off x="7512646" y="3291040"/>
            <a:ext cx="293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可從這搜尋</a:t>
            </a:r>
            <a:r>
              <a:rPr lang="en-US" altLang="zh-TW" sz="2000" dirty="0">
                <a:solidFill>
                  <a:srgbClr val="FF0000"/>
                </a:solidFill>
                <a:ea typeface="標楷體" panose="03000509000000000000" pitchFamily="65" charset="-120"/>
              </a:rPr>
              <a:t>Matplotlib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的任一函數或功能</a:t>
            </a:r>
          </a:p>
        </p:txBody>
      </p:sp>
    </p:spTree>
    <p:extLst>
      <p:ext uri="{BB962C8B-B14F-4D97-AF65-F5344CB8AC3E}">
        <p14:creationId xmlns:p14="http://schemas.microsoft.com/office/powerpoint/2010/main" val="23578215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30EE7B-C720-4441-B455-9C98B58C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671120"/>
            <a:ext cx="11148969" cy="5771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err="1">
                <a:solidFill>
                  <a:srgbClr val="FF0000"/>
                </a:solidFill>
              </a:rPr>
              <a:t>matplotlib.pyplot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使用此模組繪圖</a:t>
            </a:r>
            <a:r>
              <a:rPr lang="en-US" altLang="zh-TW" sz="2400" dirty="0"/>
              <a:t>)</a:t>
            </a:r>
            <a:r>
              <a:rPr lang="zh-TW" altLang="en-US" sz="2400" dirty="0"/>
              <a:t> </a:t>
            </a:r>
            <a:r>
              <a:rPr lang="en-US" altLang="zh-TW" sz="2400" dirty="0"/>
              <a:t>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err="1">
                <a:solidFill>
                  <a:srgbClr val="FF0000"/>
                </a:solidFill>
              </a:rPr>
              <a:t>mplcursors</a:t>
            </a:r>
            <a:r>
              <a:rPr lang="en-US" altLang="zh-TW" sz="2400" dirty="0"/>
              <a:t> 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可在資料圖上顯示游標值</a:t>
            </a:r>
            <a:r>
              <a:rPr lang="en-US" altLang="zh-TW" sz="2400" dirty="0"/>
              <a:t>)(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模組都要透過</a:t>
            </a:r>
            <a:r>
              <a:rPr lang="en-US" altLang="zh-TW" sz="2400" dirty="0"/>
              <a:t>pip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                         </a:t>
            </a:r>
            <a:r>
              <a:rPr lang="en-US" altLang="zh-TW" sz="2400" dirty="0"/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sz="2400" dirty="0" err="1"/>
              <a:t>md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/>
              <a:t>python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路徑下打入指令 </a:t>
            </a:r>
            <a:r>
              <a:rPr lang="en-US" altLang="zh-TW" sz="2400" dirty="0"/>
              <a:t>pip install </a:t>
            </a:r>
            <a:r>
              <a:rPr lang="en-US" altLang="zh-TW" sz="2400" dirty="0" err="1"/>
              <a:t>mplcursors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20FDBC-45B0-4623-A10C-14C48060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101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AE18111-C442-4C8C-8522-9EAB7CAE1C37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5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繪圖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D7C4C56-D013-4496-87D5-C9868ED4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" y="2017513"/>
            <a:ext cx="5959124" cy="41022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45E628F-1EBD-42C9-ACBE-4099F3F70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75" y="2432435"/>
            <a:ext cx="6208850" cy="3582471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906A7F00-59CA-46BB-886E-D8478DE0EEAC}"/>
              </a:ext>
            </a:extLst>
          </p:cNvPr>
          <p:cNvGrpSpPr/>
          <p:nvPr/>
        </p:nvGrpSpPr>
        <p:grpSpPr>
          <a:xfrm>
            <a:off x="4216520" y="6256556"/>
            <a:ext cx="2931648" cy="400110"/>
            <a:chOff x="4216520" y="6256556"/>
            <a:chExt cx="2931648" cy="400110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4CE3662-935A-49F1-A301-7B9E360352D8}"/>
                </a:ext>
              </a:extLst>
            </p:cNvPr>
            <p:cNvSpPr txBox="1"/>
            <p:nvPr/>
          </p:nvSpPr>
          <p:spPr>
            <a:xfrm>
              <a:off x="4216520" y="6256556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Program.1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96D8820-4843-47FB-AE9A-E8A9FD878ADB}"/>
                </a:ext>
              </a:extLst>
            </p:cNvPr>
            <p:cNvSpPr/>
            <p:nvPr/>
          </p:nvSpPr>
          <p:spPr>
            <a:xfrm>
              <a:off x="4957894" y="6256556"/>
              <a:ext cx="135356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991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324AE69-DAB0-44C5-9F8C-949D49211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58" y="834196"/>
            <a:ext cx="5479558" cy="562241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F10E4A-09C4-497C-90D6-A678EA5A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CE0443-6EA7-421B-9841-6CCDD9F76AB0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5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繪圖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A926E8C-C712-4CB6-A7A0-302DD645CC1B}"/>
              </a:ext>
            </a:extLst>
          </p:cNvPr>
          <p:cNvGrpSpPr/>
          <p:nvPr/>
        </p:nvGrpSpPr>
        <p:grpSpPr>
          <a:xfrm>
            <a:off x="7825052" y="3595843"/>
            <a:ext cx="2931648" cy="400110"/>
            <a:chOff x="4410596" y="6256556"/>
            <a:chExt cx="2931648" cy="400110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7E1DA06-DDA6-4A2A-8B05-3DC14F2242BD}"/>
                </a:ext>
              </a:extLst>
            </p:cNvPr>
            <p:cNvSpPr txBox="1"/>
            <p:nvPr/>
          </p:nvSpPr>
          <p:spPr>
            <a:xfrm>
              <a:off x="4410596" y="6256556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Program.1.cont.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ABCBEDD-870A-4896-97D9-DDD1A756548E}"/>
                </a:ext>
              </a:extLst>
            </p:cNvPr>
            <p:cNvSpPr/>
            <p:nvPr/>
          </p:nvSpPr>
          <p:spPr>
            <a:xfrm>
              <a:off x="4957894" y="6256556"/>
              <a:ext cx="183705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3532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2153CD-7C32-48B9-B643-F8E90093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84"/>
            <a:ext cx="11466328" cy="5834689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E2C37E24-5000-4C99-AD03-66F3E5CD088D}"/>
              </a:ext>
            </a:extLst>
          </p:cNvPr>
          <p:cNvGrpSpPr/>
          <p:nvPr/>
        </p:nvGrpSpPr>
        <p:grpSpPr>
          <a:xfrm>
            <a:off x="4120824" y="6197526"/>
            <a:ext cx="2931648" cy="400110"/>
            <a:chOff x="4168853" y="6256556"/>
            <a:chExt cx="2931648" cy="400110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5CB9151-1AB3-4904-8ABC-4E20E3A9A968}"/>
                </a:ext>
              </a:extLst>
            </p:cNvPr>
            <p:cNvSpPr txBox="1"/>
            <p:nvPr/>
          </p:nvSpPr>
          <p:spPr>
            <a:xfrm>
              <a:off x="4168853" y="6256556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Result.1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880BA17-389A-4728-A7A8-AEB398230FBD}"/>
                </a:ext>
              </a:extLst>
            </p:cNvPr>
            <p:cNvSpPr/>
            <p:nvPr/>
          </p:nvSpPr>
          <p:spPr>
            <a:xfrm>
              <a:off x="4957894" y="6256556"/>
              <a:ext cx="135356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DC9528-C3A5-4570-AEDA-DD3DF0CC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120"/>
            <a:ext cx="10515600" cy="5505844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上述</a:t>
            </a:r>
            <a:r>
              <a:rPr lang="en-US" altLang="zh-TW" sz="2000" dirty="0">
                <a:ea typeface="標楷體" panose="03000509000000000000" pitchFamily="65" charset="-120"/>
              </a:rPr>
              <a:t>Program.1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執行結果</a:t>
            </a:r>
            <a:r>
              <a:rPr lang="en-US" altLang="zh-TW" sz="2000" dirty="0">
                <a:ea typeface="標楷體" panose="03000509000000000000" pitchFamily="65" charset="-120"/>
              </a:rPr>
              <a:t>Result.1</a:t>
            </a:r>
            <a:r>
              <a:rPr lang="zh-TW" altLang="en-US" sz="2000" dirty="0">
                <a:ea typeface="標楷體" panose="03000509000000000000" pitchFamily="65" charset="-120"/>
              </a:rPr>
              <a:t> </a:t>
            </a:r>
            <a:r>
              <a:rPr lang="en-US" altLang="zh-TW" sz="2000" dirty="0"/>
              <a:t>:</a:t>
            </a: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B92BF8-0C8D-4AA9-BD46-07057DA1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88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103</a:t>
            </a:fld>
            <a:endParaRPr lang="zh-TW" altLang="en-US" sz="20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A3BA886-A33E-4E47-8232-3E91298285DC}"/>
              </a:ext>
            </a:extLst>
          </p:cNvPr>
          <p:cNvCxnSpPr>
            <a:cxnSpLocks/>
          </p:cNvCxnSpPr>
          <p:nvPr/>
        </p:nvCxnSpPr>
        <p:spPr>
          <a:xfrm flipV="1">
            <a:off x="2015412" y="4814596"/>
            <a:ext cx="354564" cy="14520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4274681-4929-488F-86EA-D133DBE00149}"/>
              </a:ext>
            </a:extLst>
          </p:cNvPr>
          <p:cNvSpPr txBox="1"/>
          <p:nvPr/>
        </p:nvSpPr>
        <p:spPr>
          <a:xfrm>
            <a:off x="551946" y="6175892"/>
            <a:ext cx="36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游標</a:t>
            </a:r>
            <a:r>
              <a:rPr lang="en-US" altLang="zh-TW" dirty="0">
                <a:solidFill>
                  <a:srgbClr val="FF0000"/>
                </a:solidFill>
              </a:rPr>
              <a:t>(Cursors) 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使用模組</a:t>
            </a:r>
            <a:r>
              <a:rPr lang="en-US" altLang="zh-TW" dirty="0" err="1">
                <a:solidFill>
                  <a:srgbClr val="FF0000"/>
                </a:solidFill>
              </a:rPr>
              <a:t>mplcursors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C7648A9-5B93-479B-B4D6-0EF6CE57A13D}"/>
              </a:ext>
            </a:extLst>
          </p:cNvPr>
          <p:cNvSpPr txBox="1">
            <a:spLocks/>
          </p:cNvSpPr>
          <p:nvPr/>
        </p:nvSpPr>
        <p:spPr>
          <a:xfrm>
            <a:off x="1524000" y="175630"/>
            <a:ext cx="9144000" cy="5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繪圖</a:t>
            </a:r>
          </a:p>
        </p:txBody>
      </p:sp>
    </p:spTree>
    <p:extLst>
      <p:ext uri="{BB962C8B-B14F-4D97-AF65-F5344CB8AC3E}">
        <p14:creationId xmlns:p14="http://schemas.microsoft.com/office/powerpoint/2010/main" val="26153080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93AE22-9C6F-4BF8-A74B-08A106FEA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398"/>
            <a:ext cx="10515600" cy="5413565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400" dirty="0" err="1">
                <a:solidFill>
                  <a:srgbClr val="FF0000"/>
                </a:solidFill>
              </a:rPr>
              <a:t>plt.imshow</a:t>
            </a:r>
            <a:r>
              <a:rPr lang="en-US" altLang="zh-TW" sz="2400" dirty="0">
                <a:solidFill>
                  <a:srgbClr val="FF0000"/>
                </a:solidFill>
              </a:rPr>
              <a:t>(Z, </a:t>
            </a:r>
            <a:r>
              <a:rPr lang="en-US" altLang="zh-TW" sz="2400" dirty="0" err="1">
                <a:solidFill>
                  <a:srgbClr val="FF0000"/>
                </a:solidFill>
              </a:rPr>
              <a:t>cmap</a:t>
            </a:r>
            <a:r>
              <a:rPr lang="en-US" altLang="zh-TW" sz="2400" dirty="0">
                <a:solidFill>
                  <a:srgbClr val="FF0000"/>
                </a:solidFill>
              </a:rPr>
              <a:t>=</a:t>
            </a:r>
            <a:r>
              <a:rPr lang="en-US" altLang="zh-TW" sz="2400" dirty="0" err="1">
                <a:solidFill>
                  <a:srgbClr val="FF0000"/>
                </a:solidFill>
              </a:rPr>
              <a:t>plt.cm.gray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顯示灰階圖 </a:t>
            </a:r>
            <a:r>
              <a:rPr lang="en-US" altLang="zh-TW" sz="2400" dirty="0">
                <a:ea typeface="標楷體" panose="03000509000000000000" pitchFamily="65" charset="-120"/>
              </a:rPr>
              <a:t>Z=f(X,Y)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/>
              <a:t>:</a:t>
            </a:r>
          </a:p>
          <a:p>
            <a:r>
              <a:rPr lang="en-US" altLang="zh-TW" sz="2400" dirty="0"/>
              <a:t>&lt;Reference&gt;: https://matplotlib.org/3.3.1/api/_as_gen/matplotlib.pyplot.imshow.html</a:t>
            </a:r>
            <a:r>
              <a:rPr lang="zh-TW" altLang="en-US" sz="2400" dirty="0"/>
              <a:t>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B8626C-6388-44BE-AB4F-EA8E5F99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BDDED9E-A4D7-414B-962D-5B6994938BBB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5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 灰階圖顯示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Method.1---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imshow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DE9355B-6CF7-42C4-8275-81355959A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0" y="2520704"/>
            <a:ext cx="10212308" cy="3656259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2EB288D1-4095-4194-8667-678D2AA034BF}"/>
              </a:ext>
            </a:extLst>
          </p:cNvPr>
          <p:cNvGrpSpPr/>
          <p:nvPr/>
        </p:nvGrpSpPr>
        <p:grpSpPr>
          <a:xfrm>
            <a:off x="4189993" y="6156295"/>
            <a:ext cx="2931648" cy="400110"/>
            <a:chOff x="4216520" y="6256556"/>
            <a:chExt cx="2931648" cy="400110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34D6FA5-8AE1-485E-A3AB-DEE7FE106BCB}"/>
                </a:ext>
              </a:extLst>
            </p:cNvPr>
            <p:cNvSpPr txBox="1"/>
            <p:nvPr/>
          </p:nvSpPr>
          <p:spPr>
            <a:xfrm>
              <a:off x="4216520" y="6256556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Program.2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794BED3-7A92-4B48-A952-A978AFC684B2}"/>
                </a:ext>
              </a:extLst>
            </p:cNvPr>
            <p:cNvSpPr/>
            <p:nvPr/>
          </p:nvSpPr>
          <p:spPr>
            <a:xfrm>
              <a:off x="4957894" y="6256556"/>
              <a:ext cx="135356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93748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8D3232-7A75-45F6-A76F-AA10B274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105</a:t>
            </a:fld>
            <a:endParaRPr lang="zh-TW" altLang="en-US" sz="20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8592DA6-595D-4CDF-9CD4-37396D486A2F}"/>
              </a:ext>
            </a:extLst>
          </p:cNvPr>
          <p:cNvSpPr txBox="1">
            <a:spLocks/>
          </p:cNvSpPr>
          <p:nvPr/>
        </p:nvSpPr>
        <p:spPr>
          <a:xfrm>
            <a:off x="838200" y="671119"/>
            <a:ext cx="10515600" cy="605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上述程式</a:t>
            </a:r>
            <a:r>
              <a:rPr lang="en-US" altLang="zh-TW" sz="2000" dirty="0">
                <a:ea typeface="標楷體" panose="03000509000000000000" pitchFamily="65" charset="-120"/>
              </a:rPr>
              <a:t>Program.2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執行結果</a:t>
            </a:r>
            <a:r>
              <a:rPr lang="en-US" altLang="zh-TW" sz="2000" dirty="0">
                <a:ea typeface="標楷體" panose="03000509000000000000" pitchFamily="65" charset="-120"/>
              </a:rPr>
              <a:t>Result.2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/>
              <a:t>:</a:t>
            </a:r>
            <a:endParaRPr lang="zh-TW" altLang="en-US" sz="2000" dirty="0"/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AEE20DE3-A6FE-4A85-8377-59231A31D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7613"/>
            <a:ext cx="6426666" cy="5484089"/>
          </a:xfr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244FD6A2-B422-451F-AC7B-D4EF86895B80}"/>
              </a:ext>
            </a:extLst>
          </p:cNvPr>
          <p:cNvGrpSpPr/>
          <p:nvPr/>
        </p:nvGrpSpPr>
        <p:grpSpPr>
          <a:xfrm>
            <a:off x="7171673" y="3429000"/>
            <a:ext cx="2931648" cy="400110"/>
            <a:chOff x="4168853" y="6256556"/>
            <a:chExt cx="2931648" cy="400110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EF44CF4-5162-453C-B639-31EC7D7267EA}"/>
                </a:ext>
              </a:extLst>
            </p:cNvPr>
            <p:cNvSpPr txBox="1"/>
            <p:nvPr/>
          </p:nvSpPr>
          <p:spPr>
            <a:xfrm>
              <a:off x="4168853" y="6256556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Result.2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154F70C-800D-4237-BD9F-279A0834946D}"/>
                </a:ext>
              </a:extLst>
            </p:cNvPr>
            <p:cNvSpPr/>
            <p:nvPr/>
          </p:nvSpPr>
          <p:spPr>
            <a:xfrm>
              <a:off x="4957894" y="6256556"/>
              <a:ext cx="135356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1CCB38DC-DE97-464C-B7B7-6C7C62D4C3FA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53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 灰階圖顯示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Method.1---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imshow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56873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B2B559-AEB9-44A6-A026-E07271DA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E0A51C5-7542-46E7-900B-FC81ADE2B4B0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415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灰階圖顯示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Method.2--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pcolormesh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D4B97D7-B560-4BC6-8586-011BA703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1" y="551752"/>
            <a:ext cx="11674764" cy="6306248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1800" dirty="0" err="1">
                <a:solidFill>
                  <a:srgbClr val="FF0000"/>
                </a:solidFill>
              </a:rPr>
              <a:t>plt.pcolormesh</a:t>
            </a:r>
            <a:r>
              <a:rPr lang="en-US" altLang="zh-TW" sz="1800" dirty="0">
                <a:solidFill>
                  <a:srgbClr val="FF0000"/>
                </a:solidFill>
              </a:rPr>
              <a:t>(time , </a:t>
            </a:r>
            <a:r>
              <a:rPr lang="en-US" altLang="zh-TW" sz="1800" dirty="0" err="1">
                <a:solidFill>
                  <a:srgbClr val="FF0000"/>
                </a:solidFill>
              </a:rPr>
              <a:t>fre</a:t>
            </a:r>
            <a:r>
              <a:rPr lang="en-US" altLang="zh-TW" sz="1800" dirty="0">
                <a:solidFill>
                  <a:srgbClr val="FF0000"/>
                </a:solidFill>
              </a:rPr>
              <a:t> , Z(</a:t>
            </a:r>
            <a:r>
              <a:rPr lang="en-US" altLang="zh-TW" sz="1800" dirty="0" err="1">
                <a:solidFill>
                  <a:srgbClr val="FF0000"/>
                </a:solidFill>
              </a:rPr>
              <a:t>time,fre</a:t>
            </a:r>
            <a:r>
              <a:rPr lang="en-US" altLang="zh-TW" sz="1800" dirty="0">
                <a:solidFill>
                  <a:srgbClr val="FF0000"/>
                </a:solidFill>
              </a:rPr>
              <a:t>), </a:t>
            </a:r>
            <a:r>
              <a:rPr lang="en-US" altLang="zh-TW" sz="1800" dirty="0" err="1">
                <a:solidFill>
                  <a:srgbClr val="FF0000"/>
                </a:solidFill>
              </a:rPr>
              <a:t>cmap</a:t>
            </a:r>
            <a:r>
              <a:rPr lang="en-US" altLang="zh-TW" sz="1800" dirty="0">
                <a:solidFill>
                  <a:srgbClr val="FF0000"/>
                </a:solidFill>
              </a:rPr>
              <a:t>=</a:t>
            </a:r>
            <a:r>
              <a:rPr lang="en-US" altLang="zh-TW" sz="1800" dirty="0"/>
              <a:t> </a:t>
            </a:r>
            <a:r>
              <a:rPr lang="en-US" altLang="zh-TW" sz="1800" dirty="0" err="1"/>
              <a:t>plt.cm.get_cmap</a:t>
            </a:r>
            <a:r>
              <a:rPr lang="en-US" altLang="zh-TW" sz="1800" dirty="0"/>
              <a:t>('gray’) </a:t>
            </a:r>
            <a:r>
              <a:rPr lang="en-US" altLang="zh-TW" sz="1800" dirty="0">
                <a:solidFill>
                  <a:srgbClr val="FF0000"/>
                </a:solidFill>
              </a:rPr>
              <a:t>, shading=‘</a:t>
            </a:r>
            <a:r>
              <a:rPr lang="en-US" altLang="zh-TW" sz="1800" dirty="0" err="1">
                <a:solidFill>
                  <a:srgbClr val="FF0000"/>
                </a:solidFill>
              </a:rPr>
              <a:t>gouraud</a:t>
            </a:r>
            <a:r>
              <a:rPr lang="en-US" altLang="zh-TW" sz="1800" dirty="0">
                <a:solidFill>
                  <a:srgbClr val="FF0000"/>
                </a:solidFill>
              </a:rPr>
              <a:t>’)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顯示灰階圖 </a:t>
            </a:r>
            <a:r>
              <a:rPr lang="en-US" altLang="zh-TW" sz="1800" dirty="0">
                <a:ea typeface="標楷體" panose="03000509000000000000" pitchFamily="65" charset="-120"/>
              </a:rPr>
              <a:t>Z=f(</a:t>
            </a:r>
            <a:r>
              <a:rPr lang="en-US" altLang="zh-TW" sz="1800" dirty="0" err="1">
                <a:ea typeface="標楷體" panose="03000509000000000000" pitchFamily="65" charset="-120"/>
              </a:rPr>
              <a:t>time,fre</a:t>
            </a:r>
            <a:r>
              <a:rPr lang="en-US" altLang="zh-TW" sz="1800" dirty="0">
                <a:ea typeface="標楷體" panose="03000509000000000000" pitchFamily="65" charset="-120"/>
              </a:rPr>
              <a:t>)</a:t>
            </a:r>
            <a:r>
              <a:rPr lang="zh-TW" altLang="en-US" sz="1800" dirty="0">
                <a:ea typeface="標楷體" panose="03000509000000000000" pitchFamily="65" charset="-120"/>
              </a:rPr>
              <a:t> </a:t>
            </a:r>
            <a:r>
              <a:rPr lang="en-US" altLang="zh-TW" sz="1800" dirty="0"/>
              <a:t>:</a:t>
            </a:r>
          </a:p>
          <a:p>
            <a:r>
              <a:rPr lang="en-US" altLang="zh-TW" sz="1800" dirty="0"/>
              <a:t>&lt;Reference&gt;: </a:t>
            </a:r>
            <a:r>
              <a:rPr lang="en-US" altLang="zh-TW" sz="1800" dirty="0">
                <a:hlinkClick r:id="rId2"/>
              </a:rPr>
              <a:t>https://matplotlib.org/3.1.1/api/_as_gen/matplotlib.pyplot.pcolormesh.html</a:t>
            </a:r>
            <a:endParaRPr lang="en-US" altLang="zh-TW" sz="1800" dirty="0"/>
          </a:p>
          <a:p>
            <a:r>
              <a:rPr lang="en-US" altLang="zh-TW" sz="1800" dirty="0"/>
              <a:t>&lt;Ex&gt; :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請參考丁建均教授時頻分析課程的</a:t>
            </a:r>
            <a:r>
              <a:rPr lang="en-US" altLang="zh-TW" sz="1800" dirty="0"/>
              <a:t>HW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9E728EC-16F4-4A70-AE03-DA91DEFC4A4B}"/>
              </a:ext>
            </a:extLst>
          </p:cNvPr>
          <p:cNvSpPr txBox="1"/>
          <p:nvPr/>
        </p:nvSpPr>
        <p:spPr>
          <a:xfrm>
            <a:off x="980017" y="1994356"/>
            <a:ext cx="96981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import </a:t>
            </a:r>
            <a:r>
              <a:rPr lang="en-US" altLang="zh-TW" sz="1600" dirty="0" err="1"/>
              <a:t>numpy</a:t>
            </a:r>
            <a:r>
              <a:rPr lang="en-US" altLang="zh-TW" sz="1600" dirty="0"/>
              <a:t> as np</a:t>
            </a:r>
          </a:p>
          <a:p>
            <a:r>
              <a:rPr lang="en-US" altLang="zh-TW" sz="1600" dirty="0"/>
              <a:t>from </a:t>
            </a:r>
            <a:r>
              <a:rPr lang="en-US" altLang="zh-TW" sz="1600" dirty="0" err="1"/>
              <a:t>scipy.fft</a:t>
            </a:r>
            <a:r>
              <a:rPr lang="en-US" altLang="zh-TW" sz="1600" dirty="0"/>
              <a:t> import </a:t>
            </a:r>
            <a:r>
              <a:rPr lang="en-US" altLang="zh-TW" sz="1600" dirty="0" err="1"/>
              <a:t>fft</a:t>
            </a:r>
            <a:endParaRPr lang="en-US" altLang="zh-TW" sz="1600" dirty="0"/>
          </a:p>
          <a:p>
            <a:r>
              <a:rPr lang="en-US" altLang="zh-TW" sz="1600" dirty="0"/>
              <a:t>import </a:t>
            </a:r>
            <a:r>
              <a:rPr lang="en-US" altLang="zh-TW" sz="1600" dirty="0" err="1"/>
              <a:t>matplotlib.pyplot</a:t>
            </a:r>
            <a:r>
              <a:rPr lang="en-US" altLang="zh-TW" sz="1600" dirty="0"/>
              <a:t> as </a:t>
            </a:r>
            <a:r>
              <a:rPr lang="en-US" altLang="zh-TW" sz="1600" dirty="0" err="1"/>
              <a:t>plt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en-US" altLang="zh-TW" sz="1600" dirty="0"/>
              <a:t>dt = 0.05</a:t>
            </a:r>
          </a:p>
          <a:p>
            <a:r>
              <a:rPr lang="en-US" altLang="zh-TW" sz="1600" dirty="0"/>
              <a:t>df = 0.05</a:t>
            </a:r>
          </a:p>
          <a:p>
            <a:r>
              <a:rPr lang="en-US" altLang="zh-TW" sz="1600" dirty="0"/>
              <a:t>B=1</a:t>
            </a:r>
          </a:p>
          <a:p>
            <a:r>
              <a:rPr lang="en-US" altLang="zh-TW" sz="1600" dirty="0"/>
              <a:t>t = </a:t>
            </a:r>
            <a:r>
              <a:rPr lang="en-US" altLang="zh-TW" sz="1600" dirty="0" err="1"/>
              <a:t>np.arange</a:t>
            </a:r>
            <a:r>
              <a:rPr lang="en-US" altLang="zh-TW" sz="1600" dirty="0"/>
              <a:t>(0,30,dt)</a:t>
            </a:r>
          </a:p>
          <a:p>
            <a:r>
              <a:rPr lang="en-US" altLang="zh-TW" sz="1600" dirty="0"/>
              <a:t>f = </a:t>
            </a:r>
            <a:r>
              <a:rPr lang="en-US" altLang="zh-TW" sz="1600" dirty="0" err="1"/>
              <a:t>np.arange</a:t>
            </a:r>
            <a:r>
              <a:rPr lang="en-US" altLang="zh-TW" sz="1600" dirty="0"/>
              <a:t>(-5,5,df)</a:t>
            </a:r>
          </a:p>
          <a:p>
            <a:endParaRPr lang="en-US" altLang="zh-TW" sz="1600" dirty="0"/>
          </a:p>
          <a:p>
            <a:r>
              <a:rPr lang="en-US" altLang="zh-TW" sz="1600" dirty="0"/>
              <a:t>f1=3</a:t>
            </a:r>
          </a:p>
          <a:p>
            <a:r>
              <a:rPr lang="en-US" altLang="zh-TW" sz="1600" dirty="0"/>
              <a:t>f2=1</a:t>
            </a:r>
          </a:p>
          <a:p>
            <a:r>
              <a:rPr lang="en-US" altLang="zh-TW" sz="1600" dirty="0"/>
              <a:t>f3=2</a:t>
            </a:r>
          </a:p>
          <a:p>
            <a:endParaRPr lang="en-US" altLang="zh-TW" sz="1600" dirty="0"/>
          </a:p>
          <a:p>
            <a:r>
              <a:rPr lang="en-US" altLang="zh-TW" sz="1600" dirty="0"/>
              <a:t>interval0 = [1 if(</a:t>
            </a:r>
            <a:r>
              <a:rPr lang="en-US" altLang="zh-TW" sz="1600" dirty="0" err="1"/>
              <a:t>i</a:t>
            </a:r>
            <a:r>
              <a:rPr lang="en-US" altLang="zh-TW" sz="1600" dirty="0"/>
              <a:t>&lt;10) else 0 for </a:t>
            </a:r>
            <a:r>
              <a:rPr lang="en-US" altLang="zh-TW" sz="1600" dirty="0" err="1"/>
              <a:t>i</a:t>
            </a:r>
            <a:r>
              <a:rPr lang="en-US" altLang="zh-TW" sz="1600" dirty="0"/>
              <a:t> in t]</a:t>
            </a:r>
          </a:p>
          <a:p>
            <a:r>
              <a:rPr lang="en-US" altLang="zh-TW" sz="1600" dirty="0"/>
              <a:t>interval1 = [1 if(</a:t>
            </a:r>
            <a:r>
              <a:rPr lang="en-US" altLang="zh-TW" sz="1600" dirty="0" err="1"/>
              <a:t>i</a:t>
            </a:r>
            <a:r>
              <a:rPr lang="en-US" altLang="zh-TW" sz="1600" dirty="0"/>
              <a:t>&gt;=10 and </a:t>
            </a:r>
            <a:r>
              <a:rPr lang="en-US" altLang="zh-TW" sz="1600" dirty="0" err="1"/>
              <a:t>i</a:t>
            </a:r>
            <a:r>
              <a:rPr lang="en-US" altLang="zh-TW" sz="1600" dirty="0"/>
              <a:t>&lt;20) else 0 for </a:t>
            </a:r>
            <a:r>
              <a:rPr lang="en-US" altLang="zh-TW" sz="1600" dirty="0" err="1"/>
              <a:t>i</a:t>
            </a:r>
            <a:r>
              <a:rPr lang="en-US" altLang="zh-TW" sz="1600" dirty="0"/>
              <a:t> in t]</a:t>
            </a:r>
          </a:p>
          <a:p>
            <a:r>
              <a:rPr lang="en-US" altLang="zh-TW" sz="1600" dirty="0"/>
              <a:t>interval2 = [1 if(</a:t>
            </a:r>
            <a:r>
              <a:rPr lang="en-US" altLang="zh-TW" sz="1600" dirty="0" err="1"/>
              <a:t>i</a:t>
            </a:r>
            <a:r>
              <a:rPr lang="en-US" altLang="zh-TW" sz="1600" dirty="0"/>
              <a:t>&gt;=20) else 0 for </a:t>
            </a:r>
            <a:r>
              <a:rPr lang="en-US" altLang="zh-TW" sz="1600" dirty="0" err="1"/>
              <a:t>i</a:t>
            </a:r>
            <a:r>
              <a:rPr lang="en-US" altLang="zh-TW" sz="1600" dirty="0"/>
              <a:t> in t]</a:t>
            </a:r>
          </a:p>
          <a:p>
            <a:endParaRPr lang="en-US" altLang="zh-TW" sz="1600" dirty="0"/>
          </a:p>
          <a:p>
            <a:r>
              <a:rPr lang="en-US" altLang="zh-TW" sz="1600" dirty="0"/>
              <a:t>x = </a:t>
            </a:r>
            <a:r>
              <a:rPr lang="en-US" altLang="zh-TW" sz="1600" dirty="0" err="1"/>
              <a:t>np.cos</a:t>
            </a:r>
            <a:r>
              <a:rPr lang="en-US" altLang="zh-TW" sz="1600" dirty="0"/>
              <a:t>(2*</a:t>
            </a:r>
            <a:r>
              <a:rPr lang="en-US" altLang="zh-TW" sz="1600" dirty="0" err="1"/>
              <a:t>np.pi</a:t>
            </a:r>
            <a:r>
              <a:rPr lang="en-US" altLang="zh-TW" sz="1600" dirty="0"/>
              <a:t>*f1*t)* interval0 + </a:t>
            </a:r>
            <a:r>
              <a:rPr lang="en-US" altLang="zh-TW" sz="1600" dirty="0" err="1"/>
              <a:t>np.cos</a:t>
            </a:r>
            <a:r>
              <a:rPr lang="en-US" altLang="zh-TW" sz="1600" dirty="0"/>
              <a:t>(2*</a:t>
            </a:r>
            <a:r>
              <a:rPr lang="en-US" altLang="zh-TW" sz="1600" dirty="0" err="1"/>
              <a:t>np.pi</a:t>
            </a:r>
            <a:r>
              <a:rPr lang="en-US" altLang="zh-TW" sz="1600" dirty="0"/>
              <a:t>*f2*t) * interval1 + </a:t>
            </a:r>
            <a:r>
              <a:rPr lang="en-US" altLang="zh-TW" sz="1600" dirty="0" err="1"/>
              <a:t>np.cos</a:t>
            </a:r>
            <a:r>
              <a:rPr lang="en-US" altLang="zh-TW" sz="1600" dirty="0"/>
              <a:t>(2*</a:t>
            </a:r>
            <a:r>
              <a:rPr lang="en-US" altLang="zh-TW" sz="1600" dirty="0" err="1"/>
              <a:t>np.pi</a:t>
            </a:r>
            <a:r>
              <a:rPr lang="en-US" altLang="zh-TW" sz="1600" dirty="0"/>
              <a:t>*f3*t)*interval2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9EAA8BA-B58B-45F6-A5D8-4AFD21192EF3}"/>
              </a:ext>
            </a:extLst>
          </p:cNvPr>
          <p:cNvGrpSpPr/>
          <p:nvPr/>
        </p:nvGrpSpPr>
        <p:grpSpPr>
          <a:xfrm>
            <a:off x="966042" y="2215354"/>
            <a:ext cx="9772069" cy="2130143"/>
            <a:chOff x="966042" y="2215354"/>
            <a:chExt cx="9772069" cy="213014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8F88AAF-FE6A-4A42-8DE6-256FD3B5C4BB}"/>
                </a:ext>
              </a:extLst>
            </p:cNvPr>
            <p:cNvSpPr/>
            <p:nvPr/>
          </p:nvSpPr>
          <p:spPr>
            <a:xfrm>
              <a:off x="966042" y="2494253"/>
              <a:ext cx="2707956" cy="18512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932D3DDC-334B-4133-91C1-C4B6DBA6A747}"/>
                </a:ext>
              </a:extLst>
            </p:cNvPr>
            <p:cNvGrpSpPr/>
            <p:nvPr/>
          </p:nvGrpSpPr>
          <p:grpSpPr>
            <a:xfrm>
              <a:off x="3687973" y="2215354"/>
              <a:ext cx="7050138" cy="805773"/>
              <a:chOff x="3687973" y="2215354"/>
              <a:chExt cx="7050138" cy="805773"/>
            </a:xfrm>
          </p:grpSpPr>
          <p:cxnSp>
            <p:nvCxnSpPr>
              <p:cNvPr id="11" name="直線單箭頭接點 10">
                <a:extLst>
                  <a:ext uri="{FF2B5EF4-FFF2-40B4-BE49-F238E27FC236}">
                    <a16:creationId xmlns:a16="http://schemas.microsoft.com/office/drawing/2014/main" id="{91559FE7-A8EB-4D75-ACC9-4B0EAAEDF3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7973" y="2573233"/>
                <a:ext cx="963444" cy="4478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C78CB65E-74D5-4230-A472-81D4BB47CFA7}"/>
                      </a:ext>
                    </a:extLst>
                  </p:cNvPr>
                  <p:cNvSpPr txBox="1"/>
                  <p:nvPr/>
                </p:nvSpPr>
                <p:spPr>
                  <a:xfrm>
                    <a:off x="4399372" y="2215354"/>
                    <a:ext cx="633873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600" dirty="0">
                        <a:solidFill>
                          <a:srgbClr val="FF0000"/>
                        </a:solidFill>
                      </a:rPr>
                      <a:t>Spec : </a:t>
                    </a:r>
                    <a14:m>
                      <m:oMath xmlns:m="http://schemas.openxmlformats.org/officeDocument/2006/math"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TW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begChr m:val="["/>
                            <m:ctrlP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:30</m:t>
                            </m:r>
                          </m:e>
                        </m:d>
                      </m:oMath>
                    </a14:m>
                    <a:r>
                      <a:rPr lang="en-US" altLang="zh-TW" sz="1600" b="0" dirty="0">
                        <a:solidFill>
                          <a:srgbClr val="FF0000"/>
                        </a:solidFill>
                      </a:rPr>
                      <a:t>  , </a:t>
                    </a:r>
                    <a:r>
                      <a:rPr lang="zh-TW" altLang="en-US" sz="1600" b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請參考丁建均教授時頻分析課程的</a:t>
                    </a:r>
                    <a:r>
                      <a:rPr lang="en-US" altLang="zh-TW" sz="1600" b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HW</a:t>
                    </a:r>
                    <a:r>
                      <a:rPr lang="en-US" altLang="zh-TW" sz="1600" b="0" dirty="0">
                        <a:solidFill>
                          <a:srgbClr val="FF0000"/>
                        </a:solidFill>
                      </a:rPr>
                      <a:t>    </a:t>
                    </a:r>
                  </a:p>
                  <a:p>
                    <a:r>
                      <a:rPr lang="en-US" altLang="zh-TW" sz="1600" dirty="0">
                        <a:solidFill>
                          <a:srgbClr val="FF0000"/>
                        </a:solidFill>
                      </a:rPr>
                      <a:t>           f</a:t>
                    </a:r>
                    <a14:m>
                      <m:oMath xmlns:m="http://schemas.openxmlformats.org/officeDocument/2006/math">
                        <m:r>
                          <a:rPr lang="zh-TW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begChr m:val="["/>
                            <m:ctrlPr>
                              <a:rPr lang="en-US" altLang="zh-TW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−5:</m:t>
                            </m:r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𝑑𝑓</m:t>
                            </m:r>
                            <m: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oMath>
                    </a14:m>
                    <a:endParaRPr lang="zh-TW" alt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C78CB65E-74D5-4230-A472-81D4BB47CF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9372" y="2215354"/>
                    <a:ext cx="6338739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77" t="-4167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13E19AD-EBFA-4E96-A768-C56E5E43DDE5}"/>
              </a:ext>
            </a:extLst>
          </p:cNvPr>
          <p:cNvGrpSpPr/>
          <p:nvPr/>
        </p:nvGrpSpPr>
        <p:grpSpPr>
          <a:xfrm>
            <a:off x="980018" y="2911181"/>
            <a:ext cx="8717656" cy="3810294"/>
            <a:chOff x="980018" y="2911181"/>
            <a:chExt cx="8717656" cy="381029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8293BCE-8C75-4D20-82D7-69C537C3C81D}"/>
                </a:ext>
              </a:extLst>
            </p:cNvPr>
            <p:cNvSpPr/>
            <p:nvPr/>
          </p:nvSpPr>
          <p:spPr>
            <a:xfrm>
              <a:off x="980018" y="4398240"/>
              <a:ext cx="8717656" cy="23232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1D78F1D7-8DE4-47F0-AA92-87904652EDD0}"/>
                </a:ext>
              </a:extLst>
            </p:cNvPr>
            <p:cNvGrpSpPr/>
            <p:nvPr/>
          </p:nvGrpSpPr>
          <p:grpSpPr>
            <a:xfrm>
              <a:off x="5338846" y="2911181"/>
              <a:ext cx="3593492" cy="1501347"/>
              <a:chOff x="5338846" y="2911181"/>
              <a:chExt cx="3593492" cy="1501347"/>
            </a:xfrm>
          </p:grpSpPr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BAC348B6-6DFF-4DAE-94EC-8C6D74894B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38846" y="3695264"/>
                <a:ext cx="1045176" cy="7172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字方塊 16">
                    <a:extLst>
                      <a:ext uri="{FF2B5EF4-FFF2-40B4-BE49-F238E27FC236}">
                        <a16:creationId xmlns:a16="http://schemas.microsoft.com/office/drawing/2014/main" id="{3E36CFA5-B50A-4472-B5C4-795F444D9E27}"/>
                      </a:ext>
                    </a:extLst>
                  </p:cNvPr>
                  <p:cNvSpPr txBox="1"/>
                  <p:nvPr/>
                </p:nvSpPr>
                <p:spPr>
                  <a:xfrm>
                    <a:off x="5958062" y="2911181"/>
                    <a:ext cx="2974276" cy="10040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altLang="zh-TW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  <m:r>
                                            <a:rPr lang="zh-TW" altLang="en-US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0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&lt;10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TW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TW" altLang="en-US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10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&lt;20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altLang="zh-TW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zh-TW" altLang="en-US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TW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20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TW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zh-TW" alt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文字方塊 16">
                    <a:extLst>
                      <a:ext uri="{FF2B5EF4-FFF2-40B4-BE49-F238E27FC236}">
                        <a16:creationId xmlns:a16="http://schemas.microsoft.com/office/drawing/2014/main" id="{3E36CFA5-B50A-4472-B5C4-795F444D9E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8062" y="2911181"/>
                    <a:ext cx="2974276" cy="100405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964F030F-F0B7-415C-A04A-A28F2AEBAB13}"/>
              </a:ext>
            </a:extLst>
          </p:cNvPr>
          <p:cNvGrpSpPr/>
          <p:nvPr/>
        </p:nvGrpSpPr>
        <p:grpSpPr>
          <a:xfrm>
            <a:off x="9069147" y="875814"/>
            <a:ext cx="1609051" cy="509778"/>
            <a:chOff x="9709171" y="876514"/>
            <a:chExt cx="1609051" cy="509778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84E46EC0-D363-452B-A538-AAAA420E07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9171" y="876514"/>
              <a:ext cx="273029" cy="22340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AEDB80C-2D18-4335-98A0-8AAA99CF0215}"/>
                </a:ext>
              </a:extLst>
            </p:cNvPr>
            <p:cNvSpPr txBox="1"/>
            <p:nvPr/>
          </p:nvSpPr>
          <p:spPr>
            <a:xfrm>
              <a:off x="9748562" y="101696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使圖形平滑化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021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E707EE-A3D4-44CC-948E-B55796B2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107</a:t>
            </a:fld>
            <a:endParaRPr lang="zh-TW" altLang="en-US" sz="2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C4066ED-3D99-461F-8DFE-E81242DCED1B}"/>
              </a:ext>
            </a:extLst>
          </p:cNvPr>
          <p:cNvSpPr txBox="1"/>
          <p:nvPr/>
        </p:nvSpPr>
        <p:spPr>
          <a:xfrm>
            <a:off x="595007" y="1577131"/>
            <a:ext cx="108625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m0 = </a:t>
            </a:r>
            <a:r>
              <a:rPr lang="en-US" altLang="zh-TW" sz="1600" dirty="0" err="1"/>
              <a:t>np.around</a:t>
            </a:r>
            <a:r>
              <a:rPr lang="en-US" altLang="zh-TW" sz="1600" dirty="0"/>
              <a:t>(f/df)</a:t>
            </a:r>
          </a:p>
          <a:p>
            <a:r>
              <a:rPr lang="en-US" altLang="zh-TW" sz="1600" dirty="0"/>
              <a:t>n0 = </a:t>
            </a:r>
            <a:r>
              <a:rPr lang="en-US" altLang="zh-TW" sz="1600" dirty="0" err="1"/>
              <a:t>np.around</a:t>
            </a:r>
            <a:r>
              <a:rPr lang="en-US" altLang="zh-TW" sz="1600" dirty="0"/>
              <a:t>(t/dt)</a:t>
            </a:r>
          </a:p>
          <a:p>
            <a:r>
              <a:rPr lang="en-US" altLang="zh-TW" sz="1600" dirty="0" err="1"/>
              <a:t>len_m</a:t>
            </a:r>
            <a:r>
              <a:rPr lang="en-US" altLang="zh-TW" sz="1600" dirty="0"/>
              <a:t> = int(</a:t>
            </a:r>
            <a:r>
              <a:rPr lang="en-US" altLang="zh-TW" sz="1600" dirty="0" err="1"/>
              <a:t>np.floor</a:t>
            </a:r>
            <a:r>
              <a:rPr lang="en-US" altLang="zh-TW" sz="1600" dirty="0"/>
              <a:t>(</a:t>
            </a:r>
            <a:r>
              <a:rPr lang="en-US" altLang="zh-TW" sz="1600" dirty="0" err="1"/>
              <a:t>len</a:t>
            </a:r>
            <a:r>
              <a:rPr lang="en-US" altLang="zh-TW" sz="1600" dirty="0"/>
              <a:t>(m0)/2))</a:t>
            </a:r>
          </a:p>
          <a:p>
            <a:r>
              <a:rPr lang="en-US" altLang="zh-TW" sz="1600" dirty="0"/>
              <a:t>N = int(</a:t>
            </a:r>
            <a:r>
              <a:rPr lang="en-US" altLang="zh-TW" sz="1600" dirty="0" err="1"/>
              <a:t>np.around</a:t>
            </a:r>
            <a:r>
              <a:rPr lang="en-US" altLang="zh-TW" sz="1600" dirty="0"/>
              <a:t>(1/df/dt))</a:t>
            </a:r>
          </a:p>
          <a:p>
            <a:r>
              <a:rPr lang="en-US" altLang="zh-TW" sz="1600" dirty="0"/>
              <a:t>Q = int(</a:t>
            </a:r>
            <a:r>
              <a:rPr lang="en-US" altLang="zh-TW" sz="1600" dirty="0" err="1"/>
              <a:t>np.around</a:t>
            </a:r>
            <a:r>
              <a:rPr lang="en-US" altLang="zh-TW" sz="1600" dirty="0"/>
              <a:t>(B/dt))</a:t>
            </a:r>
          </a:p>
          <a:p>
            <a:r>
              <a:rPr lang="en-US" altLang="zh-TW" sz="1600" dirty="0"/>
              <a:t>x1 = </a:t>
            </a:r>
            <a:r>
              <a:rPr lang="en-US" altLang="zh-TW" sz="1600" dirty="0" err="1"/>
              <a:t>np.append</a:t>
            </a:r>
            <a:r>
              <a:rPr lang="en-US" altLang="zh-TW" sz="1600" dirty="0"/>
              <a:t>(</a:t>
            </a:r>
            <a:r>
              <a:rPr lang="en-US" altLang="zh-TW" sz="1600" dirty="0" err="1"/>
              <a:t>np.append</a:t>
            </a:r>
            <a:r>
              <a:rPr lang="en-US" altLang="zh-TW" sz="1600" dirty="0"/>
              <a:t>(</a:t>
            </a:r>
            <a:r>
              <a:rPr lang="en-US" altLang="zh-TW" sz="1600" dirty="0" err="1"/>
              <a:t>np.zeros</a:t>
            </a:r>
            <a:r>
              <a:rPr lang="en-US" altLang="zh-TW" sz="1600" dirty="0"/>
              <a:t>([1,Q]),x),</a:t>
            </a:r>
            <a:r>
              <a:rPr lang="en-US" altLang="zh-TW" sz="1600" dirty="0" err="1"/>
              <a:t>np.zeros</a:t>
            </a:r>
            <a:r>
              <a:rPr lang="en-US" altLang="zh-TW" sz="1600" dirty="0"/>
              <a:t>([1,Q]))</a:t>
            </a:r>
          </a:p>
          <a:p>
            <a:r>
              <a:rPr lang="en-US" altLang="zh-TW" sz="1600" dirty="0"/>
              <a:t>y = </a:t>
            </a:r>
            <a:r>
              <a:rPr lang="en-US" altLang="zh-TW" sz="1600" dirty="0" err="1"/>
              <a:t>np.zeros</a:t>
            </a:r>
            <a:r>
              <a:rPr lang="en-US" altLang="zh-TW" sz="1600" dirty="0"/>
              <a:t>([</a:t>
            </a:r>
            <a:r>
              <a:rPr lang="en-US" altLang="zh-TW" sz="1600" dirty="0" err="1"/>
              <a:t>len</a:t>
            </a:r>
            <a:r>
              <a:rPr lang="en-US" altLang="zh-TW" sz="1600" dirty="0"/>
              <a:t>(f),</a:t>
            </a:r>
            <a:r>
              <a:rPr lang="en-US" altLang="zh-TW" sz="1600" dirty="0" err="1"/>
              <a:t>len</a:t>
            </a:r>
            <a:r>
              <a:rPr lang="en-US" altLang="zh-TW" sz="1600" dirty="0"/>
              <a:t>(n0)],</a:t>
            </a:r>
            <a:r>
              <a:rPr lang="en-US" altLang="zh-TW" sz="1600" dirty="0" err="1">
                <a:solidFill>
                  <a:srgbClr val="FF0000"/>
                </a:solidFill>
              </a:rPr>
              <a:t>dtype</a:t>
            </a:r>
            <a:r>
              <a:rPr lang="en-US" altLang="zh-TW" sz="1600" dirty="0">
                <a:solidFill>
                  <a:srgbClr val="FF0000"/>
                </a:solidFill>
              </a:rPr>
              <a:t>=complex</a:t>
            </a:r>
            <a:r>
              <a:rPr lang="en-US" altLang="zh-TW" sz="1600" dirty="0"/>
              <a:t>)</a:t>
            </a:r>
          </a:p>
          <a:p>
            <a:endParaRPr lang="en-US" altLang="zh-TW" sz="1600" dirty="0"/>
          </a:p>
          <a:p>
            <a:r>
              <a:rPr lang="en-US" altLang="zh-TW" sz="1600" dirty="0"/>
              <a:t>for </a:t>
            </a:r>
            <a:r>
              <a:rPr lang="en-US" altLang="zh-TW" sz="1600" dirty="0" err="1"/>
              <a:t>i</a:t>
            </a:r>
            <a:r>
              <a:rPr lang="en-US" altLang="zh-TW" sz="1600" dirty="0"/>
              <a:t> in range(0,len(n0)):</a:t>
            </a:r>
          </a:p>
          <a:p>
            <a:r>
              <a:rPr lang="en-US" altLang="zh-TW" sz="1600" dirty="0"/>
              <a:t>    if </a:t>
            </a:r>
            <a:r>
              <a:rPr lang="en-US" altLang="zh-TW" sz="1600" dirty="0" err="1"/>
              <a:t>i</a:t>
            </a:r>
            <a:r>
              <a:rPr lang="en-US" altLang="zh-TW" sz="1600" dirty="0"/>
              <a:t>==0:</a:t>
            </a:r>
          </a:p>
          <a:p>
            <a:r>
              <a:rPr lang="en-US" altLang="zh-TW" sz="1600" dirty="0"/>
              <a:t>        x1_q = </a:t>
            </a:r>
            <a:r>
              <a:rPr lang="en-US" altLang="zh-TW" sz="1600" dirty="0" err="1"/>
              <a:t>np.append</a:t>
            </a:r>
            <a:r>
              <a:rPr lang="en-US" altLang="zh-TW" sz="1600" dirty="0"/>
              <a:t>(</a:t>
            </a:r>
            <a:r>
              <a:rPr lang="en-US" altLang="zh-TW" sz="1600" dirty="0" err="1"/>
              <a:t>np.append</a:t>
            </a:r>
            <a:r>
              <a:rPr lang="en-US" altLang="zh-TW" sz="1600" dirty="0"/>
              <a:t>(</a:t>
            </a:r>
            <a:r>
              <a:rPr lang="en-US" altLang="zh-TW" sz="1600" dirty="0" err="1"/>
              <a:t>np.zeros</a:t>
            </a:r>
            <a:r>
              <a:rPr lang="en-US" altLang="zh-TW" sz="1600" dirty="0"/>
              <a:t>([1,Q]),x[1:Q+i+1]),</a:t>
            </a:r>
            <a:r>
              <a:rPr lang="en-US" altLang="zh-TW" sz="1600" dirty="0" err="1"/>
              <a:t>np.zeros</a:t>
            </a:r>
            <a:r>
              <a:rPr lang="en-US" altLang="zh-TW" sz="1600" dirty="0"/>
              <a:t>([1,N-2*Q]))</a:t>
            </a:r>
          </a:p>
          <a:p>
            <a:r>
              <a:rPr lang="en-US" altLang="zh-TW" sz="1600" dirty="0"/>
              <a:t>        x1_m = dt*</a:t>
            </a:r>
            <a:r>
              <a:rPr lang="en-US" altLang="zh-TW" sz="1600" dirty="0" err="1"/>
              <a:t>fft</a:t>
            </a:r>
            <a:r>
              <a:rPr lang="en-US" altLang="zh-TW" sz="1600" dirty="0"/>
              <a:t>(x1_q)</a:t>
            </a:r>
          </a:p>
          <a:p>
            <a:r>
              <a:rPr lang="en-US" altLang="zh-TW" sz="1600" dirty="0"/>
              <a:t>        y[:,</a:t>
            </a:r>
            <a:r>
              <a:rPr lang="en-US" altLang="zh-TW" sz="1600" dirty="0" err="1"/>
              <a:t>i</a:t>
            </a:r>
            <a:r>
              <a:rPr lang="en-US" altLang="zh-TW" sz="1600" dirty="0"/>
              <a:t>] = </a:t>
            </a:r>
            <a:r>
              <a:rPr lang="en-US" altLang="zh-TW" sz="1600" dirty="0" err="1"/>
              <a:t>np.exp</a:t>
            </a:r>
            <a:r>
              <a:rPr lang="en-US" altLang="zh-TW" sz="1600" dirty="0"/>
              <a:t>(1j*2*</a:t>
            </a:r>
            <a:r>
              <a:rPr lang="en-US" altLang="zh-TW" sz="1600" dirty="0" err="1"/>
              <a:t>np.pi</a:t>
            </a:r>
            <a:r>
              <a:rPr lang="en-US" altLang="zh-TW" sz="1600" dirty="0"/>
              <a:t>*(Q-n0[</a:t>
            </a:r>
            <a:r>
              <a:rPr lang="en-US" altLang="zh-TW" sz="1600" dirty="0" err="1"/>
              <a:t>i</a:t>
            </a:r>
            <a:r>
              <a:rPr lang="en-US" altLang="zh-TW" sz="1600" dirty="0"/>
              <a:t>])*m0/N)*</a:t>
            </a:r>
            <a:r>
              <a:rPr lang="en-US" altLang="zh-TW" sz="1600" dirty="0" err="1"/>
              <a:t>np.append</a:t>
            </a:r>
            <a:r>
              <a:rPr lang="en-US" altLang="zh-TW" sz="1600" dirty="0"/>
              <a:t>(x1_m[N-len_m-1:len(x1_m)-1],x1_m[0:len_m])</a:t>
            </a:r>
          </a:p>
          <a:p>
            <a:r>
              <a:rPr lang="en-US" altLang="zh-TW" sz="1600" dirty="0"/>
              <a:t>    else:</a:t>
            </a:r>
          </a:p>
          <a:p>
            <a:r>
              <a:rPr lang="zh-TW" altLang="en-US" sz="1600" dirty="0"/>
              <a:t>        </a:t>
            </a:r>
            <a:r>
              <a:rPr lang="en-US" altLang="zh-TW" sz="1600" dirty="0"/>
              <a:t>y[:,</a:t>
            </a:r>
            <a:r>
              <a:rPr lang="en-US" altLang="zh-TW" sz="1600" dirty="0" err="1"/>
              <a:t>i</a:t>
            </a:r>
            <a:r>
              <a:rPr lang="en-US" altLang="zh-TW" sz="1600" dirty="0"/>
              <a:t>] = y[:,i-1] - x1[i-1]*</a:t>
            </a:r>
            <a:r>
              <a:rPr lang="en-US" altLang="zh-TW" sz="1600" dirty="0" err="1"/>
              <a:t>np.exp</a:t>
            </a:r>
            <a:r>
              <a:rPr lang="en-US" altLang="zh-TW" sz="1600" dirty="0"/>
              <a:t>(-1j*2*</a:t>
            </a:r>
            <a:r>
              <a:rPr lang="en-US" altLang="zh-TW" sz="1600" dirty="0" err="1"/>
              <a:t>np.pi</a:t>
            </a:r>
            <a:r>
              <a:rPr lang="en-US" altLang="zh-TW" sz="1600" dirty="0"/>
              <a:t>*(i-Q-2+n0[0])*m0/N)*dt + x1[i+2*Q]*</a:t>
            </a:r>
            <a:r>
              <a:rPr lang="en-US" altLang="zh-TW" sz="1600" dirty="0" err="1"/>
              <a:t>np.exp</a:t>
            </a:r>
            <a:r>
              <a:rPr lang="en-US" altLang="zh-TW" sz="1600" dirty="0"/>
              <a:t>(-1j*2*</a:t>
            </a:r>
            <a:r>
              <a:rPr lang="en-US" altLang="zh-TW" sz="1600" dirty="0" err="1"/>
              <a:t>np.pi</a:t>
            </a:r>
            <a:r>
              <a:rPr lang="en-US" altLang="zh-TW" sz="1600" dirty="0"/>
              <a:t>*(i+Q-1+n0[0])*m0/N)*dt</a:t>
            </a:r>
            <a:endParaRPr lang="zh-TW" altLang="en-US" sz="1600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95CF515-CF05-42E7-8A26-87A2E101A055}"/>
              </a:ext>
            </a:extLst>
          </p:cNvPr>
          <p:cNvGrpSpPr/>
          <p:nvPr/>
        </p:nvGrpSpPr>
        <p:grpSpPr>
          <a:xfrm>
            <a:off x="2900431" y="2216051"/>
            <a:ext cx="6095064" cy="646331"/>
            <a:chOff x="2900431" y="2216051"/>
            <a:chExt cx="6095064" cy="646331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304602B6-B319-4B92-8F99-D673A6A7B7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6595" y="2477464"/>
              <a:ext cx="95151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5E40289C-BD5A-4C40-8974-D36B3AAF2E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0431" y="2772477"/>
              <a:ext cx="15876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7D4339E9-718F-4CE0-9F5D-EA31EF9A0EF5}"/>
                </a:ext>
              </a:extLst>
            </p:cNvPr>
            <p:cNvCxnSpPr/>
            <p:nvPr/>
          </p:nvCxnSpPr>
          <p:spPr>
            <a:xfrm>
              <a:off x="4488110" y="2477464"/>
              <a:ext cx="0" cy="29929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524A5D19-EBEC-4D43-A7FF-91053B1C02B5}"/>
                </a:ext>
              </a:extLst>
            </p:cNvPr>
            <p:cNvCxnSpPr/>
            <p:nvPr/>
          </p:nvCxnSpPr>
          <p:spPr>
            <a:xfrm>
              <a:off x="4488110" y="2627110"/>
              <a:ext cx="494951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21C49FB-A715-4C13-B70E-8346604037FA}"/>
                </a:ext>
              </a:extLst>
            </p:cNvPr>
            <p:cNvSpPr txBox="1"/>
            <p:nvPr/>
          </p:nvSpPr>
          <p:spPr>
            <a:xfrm>
              <a:off x="4840447" y="2216051"/>
              <a:ext cx="41550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dirty="0">
                  <a:solidFill>
                    <a:srgbClr val="FF0000"/>
                  </a:solidFill>
                </a:rPr>
                <a:t>index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的資料型態必須為</a:t>
              </a:r>
              <a:r>
                <a:rPr lang="en-US" altLang="zh-TW" dirty="0">
                  <a:solidFill>
                    <a:srgbClr val="FF0000"/>
                  </a:solidFill>
                </a:rPr>
                <a:t>int,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在後續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放入</a:t>
              </a:r>
              <a:r>
                <a:rPr lang="en-US" altLang="zh-TW" dirty="0">
                  <a:solidFill>
                    <a:srgbClr val="FF0000"/>
                  </a:solidFill>
                </a:rPr>
                <a:t>index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的時候才可以不會跑出錯誤</a:t>
              </a:r>
            </a:p>
          </p:txBody>
        </p:sp>
      </p:grp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F98E849-AC7F-4131-803A-5514DC926F74}"/>
              </a:ext>
            </a:extLst>
          </p:cNvPr>
          <p:cNvCxnSpPr>
            <a:cxnSpLocks/>
          </p:cNvCxnSpPr>
          <p:nvPr/>
        </p:nvCxnSpPr>
        <p:spPr>
          <a:xfrm flipH="1" flipV="1">
            <a:off x="3648988" y="3372043"/>
            <a:ext cx="726727" cy="1958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02B722B-FED8-425F-B34C-E305240BD019}"/>
              </a:ext>
            </a:extLst>
          </p:cNvPr>
          <p:cNvSpPr txBox="1"/>
          <p:nvPr/>
        </p:nvSpPr>
        <p:spPr>
          <a:xfrm>
            <a:off x="4469512" y="3244705"/>
            <a:ext cx="489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因為經過</a:t>
            </a:r>
            <a:r>
              <a:rPr lang="en-US" altLang="zh-TW" dirty="0">
                <a:solidFill>
                  <a:srgbClr val="FF0000"/>
                </a:solidFill>
              </a:rPr>
              <a:t>F.F.T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的資料型態為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complex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在後續計算式必須用</a:t>
            </a:r>
            <a:r>
              <a:rPr lang="en-US" altLang="zh-TW" dirty="0">
                <a:solidFill>
                  <a:srgbClr val="FF0000"/>
                </a:solidFill>
              </a:rPr>
              <a:t>complex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的資料型態來計算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D0148EB-6B97-4587-A9B3-5F677D3B1B11}"/>
              </a:ext>
            </a:extLst>
          </p:cNvPr>
          <p:cNvCxnSpPr>
            <a:cxnSpLocks/>
          </p:cNvCxnSpPr>
          <p:nvPr/>
        </p:nvCxnSpPr>
        <p:spPr>
          <a:xfrm flipH="1" flipV="1">
            <a:off x="2265028" y="5377343"/>
            <a:ext cx="721453" cy="3691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80420CD-443B-4039-A2CC-E087DCE6ECF2}"/>
              </a:ext>
            </a:extLst>
          </p:cNvPr>
          <p:cNvSpPr txBox="1"/>
          <p:nvPr/>
        </p:nvSpPr>
        <p:spPr>
          <a:xfrm>
            <a:off x="687377" y="5786236"/>
            <a:ext cx="632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請參考丁建均教授之時頻分析課程第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章之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Page.99 ~ Page.101 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(Topic : FFT-based method)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8DD3811-1BE5-438D-86DE-DB5AA2FFA801}"/>
              </a:ext>
            </a:extLst>
          </p:cNvPr>
          <p:cNvSpPr/>
          <p:nvPr/>
        </p:nvSpPr>
        <p:spPr>
          <a:xfrm>
            <a:off x="475676" y="1461702"/>
            <a:ext cx="10981856" cy="3901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55230FA3-99FE-4415-AF2B-2A99DAA49E8D}"/>
              </a:ext>
            </a:extLst>
          </p:cNvPr>
          <p:cNvSpPr txBox="1">
            <a:spLocks/>
          </p:cNvSpPr>
          <p:nvPr/>
        </p:nvSpPr>
        <p:spPr>
          <a:xfrm>
            <a:off x="595007" y="266759"/>
            <a:ext cx="10368660" cy="546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灰階圖顯示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Method.2--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pcolormesh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038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D7690A-1736-483B-8D0F-253ECD82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108</a:t>
            </a:fld>
            <a:endParaRPr lang="zh-TW" altLang="en-US" sz="2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CF1B457-ADCD-48AA-8051-3A74C44402D2}"/>
              </a:ext>
            </a:extLst>
          </p:cNvPr>
          <p:cNvSpPr txBox="1"/>
          <p:nvPr/>
        </p:nvSpPr>
        <p:spPr>
          <a:xfrm>
            <a:off x="838200" y="1367406"/>
            <a:ext cx="57887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cm = </a:t>
            </a:r>
            <a:r>
              <a:rPr lang="en-US" altLang="zh-TW" dirty="0" err="1">
                <a:solidFill>
                  <a:srgbClr val="FF0000"/>
                </a:solidFill>
              </a:rPr>
              <a:t>plt.cm.get_cmap</a:t>
            </a:r>
            <a:r>
              <a:rPr lang="en-US" altLang="zh-TW" dirty="0">
                <a:solidFill>
                  <a:srgbClr val="FF0000"/>
                </a:solidFill>
              </a:rPr>
              <a:t>('gray')</a:t>
            </a:r>
          </a:p>
          <a:p>
            <a:r>
              <a:rPr lang="en-US" altLang="zh-TW" dirty="0"/>
              <a:t>C = 5000</a:t>
            </a:r>
          </a:p>
          <a:p>
            <a:endParaRPr lang="en-US" altLang="zh-TW" dirty="0"/>
          </a:p>
          <a:p>
            <a:r>
              <a:rPr lang="en-US" altLang="zh-TW" dirty="0" err="1"/>
              <a:t>y_norm</a:t>
            </a:r>
            <a:r>
              <a:rPr lang="en-US" altLang="zh-TW" dirty="0"/>
              <a:t> = </a:t>
            </a:r>
            <a:r>
              <a:rPr lang="en-US" altLang="zh-TW" dirty="0" err="1"/>
              <a:t>np.abs</a:t>
            </a:r>
            <a:r>
              <a:rPr lang="en-US" altLang="zh-TW" dirty="0"/>
              <a:t>(y)/</a:t>
            </a:r>
            <a:r>
              <a:rPr lang="en-US" altLang="zh-TW" dirty="0" err="1"/>
              <a:t>np.max</a:t>
            </a:r>
            <a:r>
              <a:rPr lang="en-US" altLang="zh-TW" dirty="0"/>
              <a:t>(</a:t>
            </a:r>
            <a:r>
              <a:rPr lang="en-US" altLang="zh-TW" dirty="0" err="1"/>
              <a:t>np.abs</a:t>
            </a:r>
            <a:r>
              <a:rPr lang="en-US" altLang="zh-TW" dirty="0"/>
              <a:t>(y))*C</a:t>
            </a:r>
          </a:p>
          <a:p>
            <a:endParaRPr lang="en-US" altLang="zh-TW" dirty="0"/>
          </a:p>
          <a:p>
            <a:r>
              <a:rPr lang="en-US" altLang="zh-TW" dirty="0" err="1">
                <a:solidFill>
                  <a:srgbClr val="FF0000"/>
                </a:solidFill>
              </a:rPr>
              <a:t>plt.pcolormesh</a:t>
            </a:r>
            <a:r>
              <a:rPr lang="en-US" altLang="zh-TW" dirty="0">
                <a:solidFill>
                  <a:srgbClr val="FF0000"/>
                </a:solidFill>
              </a:rPr>
              <a:t>(t, f, </a:t>
            </a:r>
            <a:r>
              <a:rPr lang="en-US" altLang="zh-TW" dirty="0" err="1">
                <a:solidFill>
                  <a:srgbClr val="FF0000"/>
                </a:solidFill>
              </a:rPr>
              <a:t>y_norm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cmap</a:t>
            </a:r>
            <a:r>
              <a:rPr lang="en-US" altLang="zh-TW" dirty="0">
                <a:solidFill>
                  <a:srgbClr val="FF0000"/>
                </a:solidFill>
              </a:rPr>
              <a:t> = cm, shading='</a:t>
            </a:r>
            <a:r>
              <a:rPr lang="en-US" altLang="zh-TW" dirty="0" err="1">
                <a:solidFill>
                  <a:srgbClr val="FF0000"/>
                </a:solidFill>
              </a:rPr>
              <a:t>gouraud</a:t>
            </a:r>
            <a:r>
              <a:rPr lang="en-US" altLang="zh-TW" dirty="0">
                <a:solidFill>
                  <a:srgbClr val="FF0000"/>
                </a:solidFill>
              </a:rPr>
              <a:t>')</a:t>
            </a:r>
          </a:p>
          <a:p>
            <a:endParaRPr lang="en-US" altLang="zh-TW" dirty="0"/>
          </a:p>
          <a:p>
            <a:r>
              <a:rPr lang="en-US" altLang="zh-TW" dirty="0" err="1"/>
              <a:t>plt.axis</a:t>
            </a:r>
            <a:r>
              <a:rPr lang="en-US" altLang="zh-TW" dirty="0"/>
              <a:t>([</a:t>
            </a:r>
            <a:r>
              <a:rPr lang="en-US" altLang="zh-TW" dirty="0" err="1"/>
              <a:t>np.min</a:t>
            </a:r>
            <a:r>
              <a:rPr lang="en-US" altLang="zh-TW" dirty="0"/>
              <a:t>(t),</a:t>
            </a:r>
            <a:r>
              <a:rPr lang="en-US" altLang="zh-TW" dirty="0" err="1"/>
              <a:t>np.max</a:t>
            </a:r>
            <a:r>
              <a:rPr lang="en-US" altLang="zh-TW" dirty="0"/>
              <a:t>(t),0,np.max(f)])</a:t>
            </a:r>
          </a:p>
          <a:p>
            <a:r>
              <a:rPr lang="en-US" altLang="zh-TW" dirty="0" err="1"/>
              <a:t>plt.title</a:t>
            </a:r>
            <a:r>
              <a:rPr lang="en-US" altLang="zh-TW" dirty="0"/>
              <a:t>('STFT Magnitude')</a:t>
            </a:r>
          </a:p>
          <a:p>
            <a:r>
              <a:rPr lang="en-US" altLang="zh-TW" dirty="0" err="1"/>
              <a:t>plt.ylabel</a:t>
            </a:r>
            <a:r>
              <a:rPr lang="en-US" altLang="zh-TW" dirty="0"/>
              <a:t>('Frequency [Hz]')</a:t>
            </a:r>
          </a:p>
          <a:p>
            <a:r>
              <a:rPr lang="en-US" altLang="zh-TW" dirty="0" err="1"/>
              <a:t>plt.xlabel</a:t>
            </a:r>
            <a:r>
              <a:rPr lang="en-US" altLang="zh-TW" dirty="0"/>
              <a:t>('Time [sec]')</a:t>
            </a:r>
          </a:p>
          <a:p>
            <a:r>
              <a:rPr lang="en-US" altLang="zh-TW" dirty="0" err="1"/>
              <a:t>plt.show</a:t>
            </a:r>
            <a:r>
              <a:rPr lang="en-US" altLang="zh-TW" dirty="0"/>
              <a:t>()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E7B91B0-2BF8-4346-B384-4322B082F952}"/>
              </a:ext>
            </a:extLst>
          </p:cNvPr>
          <p:cNvCxnSpPr>
            <a:cxnSpLocks/>
          </p:cNvCxnSpPr>
          <p:nvPr/>
        </p:nvCxnSpPr>
        <p:spPr>
          <a:xfrm flipH="1" flipV="1">
            <a:off x="4840225" y="3503905"/>
            <a:ext cx="919640" cy="1366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96393B4-F843-4114-A3D3-AC39108EDC82}"/>
              </a:ext>
            </a:extLst>
          </p:cNvPr>
          <p:cNvSpPr txBox="1"/>
          <p:nvPr/>
        </p:nvSpPr>
        <p:spPr>
          <a:xfrm>
            <a:off x="5689223" y="3180739"/>
            <a:ext cx="584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設定軸的大小值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solidFill>
                  <a:srgbClr val="FF0000"/>
                </a:solidFill>
              </a:rPr>
              <a:t>plt.axis</a:t>
            </a:r>
            <a:r>
              <a:rPr lang="en-US" altLang="zh-TW" dirty="0">
                <a:solidFill>
                  <a:srgbClr val="FF0000"/>
                </a:solidFill>
              </a:rPr>
              <a:t>([x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軸最小值 </a:t>
            </a:r>
            <a:r>
              <a:rPr lang="en-US" altLang="zh-TW" dirty="0">
                <a:solidFill>
                  <a:srgbClr val="FF0000"/>
                </a:solidFill>
              </a:rPr>
              <a:t>, x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軸最大值 </a:t>
            </a:r>
            <a:r>
              <a:rPr lang="en-US" altLang="zh-TW" dirty="0">
                <a:solidFill>
                  <a:srgbClr val="FF0000"/>
                </a:solidFill>
              </a:rPr>
              <a:t>, y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軸最小值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, y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軸最大值</a:t>
            </a:r>
            <a:r>
              <a:rPr lang="en-US" altLang="zh-TW" dirty="0">
                <a:solidFill>
                  <a:srgbClr val="FF0000"/>
                </a:solidFill>
              </a:rPr>
              <a:t>])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EDF3866-B4FE-41BD-9FD0-9DAB72B626A7}"/>
              </a:ext>
            </a:extLst>
          </p:cNvPr>
          <p:cNvCxnSpPr>
            <a:cxnSpLocks/>
          </p:cNvCxnSpPr>
          <p:nvPr/>
        </p:nvCxnSpPr>
        <p:spPr>
          <a:xfrm flipH="1">
            <a:off x="4769583" y="2299052"/>
            <a:ext cx="1058649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92C1761-D030-48B0-BE7E-041A40E3B14A}"/>
              </a:ext>
            </a:extLst>
          </p:cNvPr>
          <p:cNvSpPr txBox="1"/>
          <p:nvPr/>
        </p:nvSpPr>
        <p:spPr>
          <a:xfrm>
            <a:off x="5856704" y="2114386"/>
            <a:ext cx="275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Normalized 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放大倍率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ABB1DB3A-2F7B-4779-9165-C3325B8A5AD9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77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灰階圖顯示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Method.2--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pcolormesh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72314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33E1DE-87E5-48A4-BE38-85BEBEA3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534"/>
            <a:ext cx="10515600" cy="526742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結果圖</a:t>
            </a:r>
            <a:r>
              <a:rPr lang="en-US" altLang="zh-TW" dirty="0"/>
              <a:t>(Result) 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E098EF-58E9-4D87-8CA0-4DDEA0B3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109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BD5499B-4CC2-4198-A19D-94E33E65BABF}"/>
              </a:ext>
            </a:extLst>
          </p:cNvPr>
          <p:cNvSpPr txBox="1">
            <a:spLocks/>
          </p:cNvSpPr>
          <p:nvPr/>
        </p:nvSpPr>
        <p:spPr>
          <a:xfrm>
            <a:off x="1418624" y="136525"/>
            <a:ext cx="9144000" cy="77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灰階圖顯示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Method.2--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pcolormesh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54E3CA-77E0-4AD1-8037-7467A5AC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8" y="1561198"/>
            <a:ext cx="6393536" cy="4795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8661441-13C9-4254-B4C9-6C62C80318EE}"/>
                  </a:ext>
                </a:extLst>
              </p:cNvPr>
              <p:cNvSpPr txBox="1"/>
              <p:nvPr/>
            </p:nvSpPr>
            <p:spPr>
              <a:xfrm>
                <a:off x="7459691" y="3112516"/>
                <a:ext cx="3236271" cy="100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zh-TW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10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zh-TW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20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8661441-13C9-4254-B4C9-6C62C8031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691" y="3112516"/>
                <a:ext cx="3236271" cy="1004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63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D0F46F-7F10-469C-8F1D-BCA2351E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234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Reference for </a:t>
            </a:r>
            <a:r>
              <a:rPr lang="en-US" altLang="zh-TW" dirty="0" err="1"/>
              <a:t>sounddevice</a:t>
            </a:r>
            <a:r>
              <a:rPr lang="en-US" altLang="zh-TW" dirty="0"/>
              <a:t> &amp; </a:t>
            </a:r>
            <a:r>
              <a:rPr lang="en-US" altLang="zh-TW" dirty="0" err="1"/>
              <a:t>soundfile</a:t>
            </a:r>
            <a:r>
              <a:rPr lang="en-US" altLang="zh-TW" dirty="0"/>
              <a:t> :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https://realpython.com/playing-and-recording-sound-python/#playsound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Reference for </a:t>
            </a:r>
            <a:r>
              <a:rPr lang="en-US" altLang="zh-TW" dirty="0" err="1"/>
              <a:t>scipy.io.wavfile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https://www.itread01.com/content/1544987582.html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https://zi.media/@yidianzixun/post/Aa7FX3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5CD0245-F29D-41C1-8C0B-D2280C76C9E7}"/>
              </a:ext>
            </a:extLst>
          </p:cNvPr>
          <p:cNvSpPr txBox="1">
            <a:spLocks/>
          </p:cNvSpPr>
          <p:nvPr/>
        </p:nvSpPr>
        <p:spPr>
          <a:xfrm>
            <a:off x="1524000" y="117768"/>
            <a:ext cx="9144000" cy="647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音訊檔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9C91A4-172E-457E-8064-C4BBD527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26653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B855E-AD77-4131-B404-7E37344B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FF8706-983E-4DE0-A6AF-7DFC694E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1115736"/>
            <a:ext cx="11043407" cy="506122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400" dirty="0" err="1">
                <a:ea typeface="標楷體" panose="03000509000000000000" pitchFamily="65" charset="-120"/>
              </a:rPr>
              <a:t>Jupyter</a:t>
            </a:r>
            <a:r>
              <a:rPr lang="zh-TW" altLang="en-US" sz="2400" dirty="0">
                <a:ea typeface="標楷體" panose="03000509000000000000" pitchFamily="65" charset="-120"/>
              </a:rPr>
              <a:t>     ：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一個很輕量級、很好上手的 </a:t>
            </a:r>
            <a:r>
              <a:rPr lang="en-US" altLang="zh-TW" sz="2400" dirty="0">
                <a:ea typeface="標楷體" panose="03000509000000000000" pitchFamily="65" charset="-120"/>
              </a:rPr>
              <a:t>Web-base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 </a:t>
            </a:r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的介面，是資料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分析領域中非常熱門的寫程式介面。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安裝方式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在命令提示字元</a:t>
            </a:r>
            <a:r>
              <a:rPr lang="en-US" altLang="zh-TW" sz="2400" dirty="0" err="1">
                <a:ea typeface="標楷體" panose="03000509000000000000" pitchFamily="65" charset="-120"/>
              </a:rPr>
              <a:t>cmd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介面</a:t>
            </a:r>
            <a:r>
              <a:rPr lang="zh-TW" altLang="en-US" sz="2400" dirty="0">
                <a:ea typeface="標楷體" panose="03000509000000000000" pitchFamily="65" charset="-120"/>
              </a:rPr>
              <a:t>進入</a:t>
            </a:r>
            <a:r>
              <a:rPr lang="en-US" altLang="zh-TW" sz="2400" dirty="0">
                <a:ea typeface="標楷體" panose="03000509000000000000" pitchFamily="65" charset="-120"/>
              </a:rPr>
              <a:t>python pip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路徑並打入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2400" dirty="0">
                <a:ea typeface="標楷體" panose="03000509000000000000" pitchFamily="65" charset="-120"/>
              </a:rPr>
              <a:t>pip install </a:t>
            </a:r>
            <a:r>
              <a:rPr lang="en-US" altLang="zh-TW" sz="2400" dirty="0" err="1">
                <a:ea typeface="標楷體" panose="03000509000000000000" pitchFamily="65" charset="-120"/>
              </a:rPr>
              <a:t>jupyter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zh-TW" altLang="en-US" sz="2400" dirty="0">
                <a:ea typeface="標楷體" panose="03000509000000000000" pitchFamily="65" charset="-120"/>
              </a:rPr>
              <a:t>打開方式   </a:t>
            </a:r>
            <a:r>
              <a:rPr lang="en-US" altLang="zh-TW" sz="2400" dirty="0"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ea typeface="標楷體" panose="03000509000000000000" pitchFamily="65" charset="-120"/>
              </a:rPr>
              <a:t>   在命令提示字元</a:t>
            </a:r>
            <a:r>
              <a:rPr lang="en-US" altLang="zh-TW" sz="2400" dirty="0" err="1">
                <a:ea typeface="標楷體" panose="03000509000000000000" pitchFamily="65" charset="-120"/>
              </a:rPr>
              <a:t>cmd</a:t>
            </a:r>
            <a:r>
              <a:rPr lang="zh-TW" altLang="en-US" sz="2400" dirty="0">
                <a:ea typeface="標楷體" panose="03000509000000000000" pitchFamily="65" charset="-120"/>
              </a:rPr>
              <a:t>介面打入  </a:t>
            </a:r>
            <a:r>
              <a:rPr lang="en-US" altLang="zh-TW" sz="2400" dirty="0" err="1">
                <a:ea typeface="標楷體" panose="03000509000000000000" pitchFamily="65" charset="-120"/>
              </a:rPr>
              <a:t>jupyter</a:t>
            </a:r>
            <a:r>
              <a:rPr lang="en-US" altLang="zh-TW" sz="2400" dirty="0">
                <a:ea typeface="標楷體" panose="03000509000000000000" pitchFamily="65" charset="-120"/>
              </a:rPr>
              <a:t> notebook </a:t>
            </a:r>
            <a:r>
              <a:rPr lang="en-US" altLang="zh-TW" sz="2400" dirty="0">
                <a:latin typeface="PMingLiU" panose="02020500000000000000" pitchFamily="18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ea typeface="標楷體" panose="03000509000000000000" pitchFamily="65" charset="-120"/>
              </a:rPr>
              <a:t>即可打開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400" dirty="0">
                <a:ea typeface="標楷體" panose="03000509000000000000" pitchFamily="65" charset="-120"/>
              </a:rPr>
              <a:t>&lt;Reference&gt;:</a:t>
            </a:r>
          </a:p>
          <a:p>
            <a:pPr marL="0" indent="0" algn="just">
              <a:buNone/>
            </a:pPr>
            <a:r>
              <a:rPr lang="en-US" altLang="zh-TW" sz="2400" dirty="0">
                <a:ea typeface="標楷體" panose="03000509000000000000" pitchFamily="65" charset="-120"/>
                <a:hlinkClick r:id="rId2"/>
              </a:rPr>
              <a:t>https://jupyter-notebook.readthedocs.io/en/stable/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sz="2400" dirty="0"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400" dirty="0">
                <a:ea typeface="標楷體" panose="03000509000000000000" pitchFamily="65" charset="-120"/>
                <a:hlinkClick r:id="rId3"/>
              </a:rPr>
              <a:t>https://jupyter.org/documentation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sz="2400" dirty="0"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sz="24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048A48-153C-45F0-A4AC-2B84DB7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106" y="632996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110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542705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B855E-AD77-4131-B404-7E37344B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介面介紹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048A48-153C-45F0-A4AC-2B84DB7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106" y="632996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111</a:t>
            </a:fld>
            <a:endParaRPr lang="zh-TW" altLang="en-US" sz="20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F7D4D4B-8FFB-4168-861A-68EB8EE513D5}"/>
              </a:ext>
            </a:extLst>
          </p:cNvPr>
          <p:cNvGrpSpPr/>
          <p:nvPr/>
        </p:nvGrpSpPr>
        <p:grpSpPr>
          <a:xfrm>
            <a:off x="773110" y="1058059"/>
            <a:ext cx="10580690" cy="5552262"/>
            <a:chOff x="1522525" y="960260"/>
            <a:chExt cx="10580690" cy="5552262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168B3DB-D0E7-4C39-996E-216DC08D52E8}"/>
                </a:ext>
              </a:extLst>
            </p:cNvPr>
            <p:cNvSpPr txBox="1"/>
            <p:nvPr/>
          </p:nvSpPr>
          <p:spPr>
            <a:xfrm>
              <a:off x="5100525" y="6050857"/>
              <a:ext cx="172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/>
                <a:t>Jupyter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介面</a:t>
              </a:r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B9125268-EC63-41B4-9C63-2B078EA0CF4D}"/>
                </a:ext>
              </a:extLst>
            </p:cNvPr>
            <p:cNvGrpSpPr/>
            <p:nvPr/>
          </p:nvGrpSpPr>
          <p:grpSpPr>
            <a:xfrm>
              <a:off x="1522525" y="960260"/>
              <a:ext cx="10580690" cy="4937480"/>
              <a:chOff x="1522525" y="960260"/>
              <a:chExt cx="10580690" cy="4937480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3BB986E7-BFF1-4BBD-8877-68D5C6556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525" y="960260"/>
                <a:ext cx="8443597" cy="4937480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5ED99CC-C267-4D61-8CFF-B5563A7B0911}"/>
                  </a:ext>
                </a:extLst>
              </p:cNvPr>
              <p:cNvSpPr/>
              <p:nvPr/>
            </p:nvSpPr>
            <p:spPr>
              <a:xfrm>
                <a:off x="8607105" y="2055303"/>
                <a:ext cx="1098958" cy="2181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1" name="直線單箭頭接點 10">
                <a:extLst>
                  <a:ext uri="{FF2B5EF4-FFF2-40B4-BE49-F238E27FC236}">
                    <a16:creationId xmlns:a16="http://schemas.microsoft.com/office/drawing/2014/main" id="{0CEBBA5D-24F8-431A-9A1D-3F2F85F5D80D}"/>
                  </a:ext>
                </a:extLst>
              </p:cNvPr>
              <p:cNvCxnSpPr>
                <a:cxnSpLocks/>
                <a:endCxn id="9" idx="3"/>
              </p:cNvCxnSpPr>
              <p:nvPr/>
            </p:nvCxnSpPr>
            <p:spPr>
              <a:xfrm flipH="1" flipV="1">
                <a:off x="9706063" y="2164360"/>
                <a:ext cx="1073790" cy="23489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B4286B9-7FDF-4CE0-9560-A2B2220C3688}"/>
                  </a:ext>
                </a:extLst>
              </p:cNvPr>
              <p:cNvSpPr txBox="1"/>
              <p:nvPr/>
            </p:nvSpPr>
            <p:spPr>
              <a:xfrm>
                <a:off x="9991290" y="2422365"/>
                <a:ext cx="2111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rgbClr val="FF0000"/>
                    </a:solidFill>
                  </a:rPr>
                  <a:t>New </a:t>
                </a:r>
                <a:r>
                  <a:rPr lang="en-US" altLang="zh-TW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Python 3</a:t>
                </a:r>
              </a:p>
              <a:p>
                <a:pPr algn="ctr"/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可打開一個</a:t>
                </a:r>
                <a:r>
                  <a:rPr lang="en-US" altLang="zh-TW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zh-TW" alt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file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9785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B855E-AD77-4131-B404-7E37344B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介面介紹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048A48-153C-45F0-A4AC-2B84DB7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106" y="632996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112</a:t>
            </a:fld>
            <a:endParaRPr lang="zh-TW" altLang="en-US" sz="2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68B3DB-D0E7-4C39-996E-216DC08D52E8}"/>
              </a:ext>
            </a:extLst>
          </p:cNvPr>
          <p:cNvSpPr txBox="1"/>
          <p:nvPr/>
        </p:nvSpPr>
        <p:spPr>
          <a:xfrm>
            <a:off x="3722238" y="605085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編寫程式的介面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每一個</a:t>
            </a:r>
            <a:r>
              <a:rPr lang="en-US" altLang="zh-TW" sz="2400" dirty="0">
                <a:ea typeface="標楷體" panose="03000509000000000000" pitchFamily="65" charset="-120"/>
              </a:rPr>
              <a:t>cell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都可以</a:t>
            </a:r>
            <a:r>
              <a:rPr lang="en-US" altLang="zh-TW" sz="2400" dirty="0">
                <a:ea typeface="+mj-ea"/>
              </a:rPr>
              <a:t>Run</a:t>
            </a:r>
            <a:endParaRPr lang="zh-TW" altLang="en-US" sz="2400" dirty="0">
              <a:ea typeface="+mj-ea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EF13AAA-B3F0-4BF2-85CF-A79B29B0CCD2}"/>
              </a:ext>
            </a:extLst>
          </p:cNvPr>
          <p:cNvGrpSpPr/>
          <p:nvPr/>
        </p:nvGrpSpPr>
        <p:grpSpPr>
          <a:xfrm>
            <a:off x="2232519" y="865530"/>
            <a:ext cx="7837840" cy="5077470"/>
            <a:chOff x="727321" y="780176"/>
            <a:chExt cx="7837840" cy="507747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DA74C38-615E-4F43-B7E5-CD8E6C64D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21" y="780176"/>
              <a:ext cx="7837840" cy="507747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DB8AF95-1F87-4C8E-BD44-DC818B518C1C}"/>
                </a:ext>
              </a:extLst>
            </p:cNvPr>
            <p:cNvSpPr/>
            <p:nvPr/>
          </p:nvSpPr>
          <p:spPr>
            <a:xfrm>
              <a:off x="1187865" y="1819816"/>
              <a:ext cx="504858" cy="2181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696690B-5683-47B8-A1F9-05AAA5089761}"/>
                </a:ext>
              </a:extLst>
            </p:cNvPr>
            <p:cNvSpPr/>
            <p:nvPr/>
          </p:nvSpPr>
          <p:spPr>
            <a:xfrm>
              <a:off x="1187865" y="5305076"/>
              <a:ext cx="504858" cy="2181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D5029A6-8F3B-497E-B092-E106C35D788B}"/>
                </a:ext>
              </a:extLst>
            </p:cNvPr>
            <p:cNvSpPr/>
            <p:nvPr/>
          </p:nvSpPr>
          <p:spPr>
            <a:xfrm>
              <a:off x="1676287" y="3318910"/>
              <a:ext cx="3186270" cy="19111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C0A64C2-AEE5-45A5-B3EA-C576FB54AD24}"/>
                </a:ext>
              </a:extLst>
            </p:cNvPr>
            <p:cNvSpPr/>
            <p:nvPr/>
          </p:nvSpPr>
          <p:spPr>
            <a:xfrm>
              <a:off x="1171429" y="5639532"/>
              <a:ext cx="504858" cy="2181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987715A8-56F3-4C50-82C4-56E2B2B29BC9}"/>
              </a:ext>
            </a:extLst>
          </p:cNvPr>
          <p:cNvSpPr txBox="1"/>
          <p:nvPr/>
        </p:nvSpPr>
        <p:spPr>
          <a:xfrm>
            <a:off x="7316721" y="3657992"/>
            <a:ext cx="3927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快捷鍵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altLang="zh-TW" dirty="0"/>
              <a:t>Enter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某一塊</a:t>
            </a:r>
            <a:r>
              <a:rPr lang="en-US" altLang="zh-TW" dirty="0"/>
              <a:t>cell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的下一行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en-US" altLang="zh-TW" dirty="0" err="1"/>
              <a:t>Shift+Enter</a:t>
            </a:r>
            <a:r>
              <a:rPr lang="en-US" altLang="zh-TW" dirty="0"/>
              <a:t> : Run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目前的程式</a:t>
            </a:r>
            <a:r>
              <a:rPr lang="en-US" altLang="zh-TW" dirty="0"/>
              <a:t>cell,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                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建立下一塊</a:t>
            </a:r>
            <a:r>
              <a:rPr lang="en-US" altLang="zh-TW" dirty="0"/>
              <a:t>cell</a:t>
            </a:r>
            <a:endParaRPr lang="zh-TW" altLang="en-US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A5A3AB6-87A2-469C-B579-AE32A8E425AA}"/>
              </a:ext>
            </a:extLst>
          </p:cNvPr>
          <p:cNvGrpSpPr/>
          <p:nvPr/>
        </p:nvGrpSpPr>
        <p:grpSpPr>
          <a:xfrm>
            <a:off x="381431" y="1829561"/>
            <a:ext cx="2295196" cy="369332"/>
            <a:chOff x="381431" y="1829561"/>
            <a:chExt cx="2295196" cy="369332"/>
          </a:xfrm>
        </p:grpSpPr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749204C2-CA23-4D33-A971-91E1C031B130}"/>
                </a:ext>
              </a:extLst>
            </p:cNvPr>
            <p:cNvCxnSpPr/>
            <p:nvPr/>
          </p:nvCxnSpPr>
          <p:spPr>
            <a:xfrm>
              <a:off x="1513261" y="2014227"/>
              <a:ext cx="11633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BFF407-2491-43A5-8DD6-E7BE065B2361}"/>
                </a:ext>
              </a:extLst>
            </p:cNvPr>
            <p:cNvSpPr/>
            <p:nvPr/>
          </p:nvSpPr>
          <p:spPr>
            <a:xfrm>
              <a:off x="381431" y="1829562"/>
              <a:ext cx="1131830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ED323DD-5C36-492F-98EA-1ACFA3D82059}"/>
                </a:ext>
              </a:extLst>
            </p:cNvPr>
            <p:cNvSpPr txBox="1"/>
            <p:nvPr/>
          </p:nvSpPr>
          <p:spPr>
            <a:xfrm>
              <a:off x="569925" y="1829561"/>
              <a:ext cx="713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1</a:t>
              </a:r>
              <a:endParaRPr lang="zh-TW" altLang="en-US" dirty="0"/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F882E3CC-B99A-4E85-8028-CD19B8E2215D}"/>
              </a:ext>
            </a:extLst>
          </p:cNvPr>
          <p:cNvGrpSpPr/>
          <p:nvPr/>
        </p:nvGrpSpPr>
        <p:grpSpPr>
          <a:xfrm>
            <a:off x="125720" y="4028454"/>
            <a:ext cx="3055765" cy="386770"/>
            <a:chOff x="125720" y="4028454"/>
            <a:chExt cx="3055765" cy="386770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67122E8B-24A6-4284-BC6C-674ADDDD619F}"/>
                </a:ext>
              </a:extLst>
            </p:cNvPr>
            <p:cNvCxnSpPr>
              <a:cxnSpLocks/>
            </p:cNvCxnSpPr>
            <p:nvPr/>
          </p:nvCxnSpPr>
          <p:spPr>
            <a:xfrm>
              <a:off x="1513261" y="4258157"/>
              <a:ext cx="166822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F7F93968-192F-49EB-BCB2-5DF04D31B93A}"/>
                </a:ext>
              </a:extLst>
            </p:cNvPr>
            <p:cNvSpPr txBox="1"/>
            <p:nvPr/>
          </p:nvSpPr>
          <p:spPr>
            <a:xfrm>
              <a:off x="125720" y="4028454"/>
              <a:ext cx="147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Output 1</a:t>
              </a:r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A80E565-1124-467B-A2B1-9BF3DA827F41}"/>
                </a:ext>
              </a:extLst>
            </p:cNvPr>
            <p:cNvSpPr/>
            <p:nvPr/>
          </p:nvSpPr>
          <p:spPr>
            <a:xfrm>
              <a:off x="142613" y="4045893"/>
              <a:ext cx="1370648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754F680-3702-42A4-86DE-3D0A5C741B39}"/>
              </a:ext>
            </a:extLst>
          </p:cNvPr>
          <p:cNvSpPr/>
          <p:nvPr/>
        </p:nvSpPr>
        <p:spPr>
          <a:xfrm>
            <a:off x="142613" y="5827919"/>
            <a:ext cx="1349759" cy="36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43322326-B25E-42C7-8E5B-9A094BAA04E0}"/>
              </a:ext>
            </a:extLst>
          </p:cNvPr>
          <p:cNvGrpSpPr/>
          <p:nvPr/>
        </p:nvGrpSpPr>
        <p:grpSpPr>
          <a:xfrm>
            <a:off x="117931" y="5822881"/>
            <a:ext cx="2558696" cy="369332"/>
            <a:chOff x="117931" y="5822881"/>
            <a:chExt cx="2558696" cy="369332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57CA94E0-80EF-46DC-8AF0-AC5FD09DCDA3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1492372" y="5833943"/>
              <a:ext cx="1184255" cy="1786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0F1451F-F2B8-46A6-9954-653BD6C60B7C}"/>
                </a:ext>
              </a:extLst>
            </p:cNvPr>
            <p:cNvSpPr txBox="1"/>
            <p:nvPr/>
          </p:nvSpPr>
          <p:spPr>
            <a:xfrm>
              <a:off x="117931" y="5822881"/>
              <a:ext cx="147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Output 2</a:t>
              </a:r>
              <a:endParaRPr lang="zh-TW" altLang="en-US" dirty="0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FFCF9E1-2AB0-45F4-8E1D-6E7214927293}"/>
              </a:ext>
            </a:extLst>
          </p:cNvPr>
          <p:cNvGrpSpPr/>
          <p:nvPr/>
        </p:nvGrpSpPr>
        <p:grpSpPr>
          <a:xfrm>
            <a:off x="381431" y="5269969"/>
            <a:ext cx="2311632" cy="396746"/>
            <a:chOff x="381431" y="5269969"/>
            <a:chExt cx="2311632" cy="396746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343F8281-E1C5-431B-990B-7A0627F1913E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1529697" y="5499487"/>
              <a:ext cx="11633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0CF1FF3-E5DE-4B3B-8206-694102ADB12D}"/>
                </a:ext>
              </a:extLst>
            </p:cNvPr>
            <p:cNvSpPr/>
            <p:nvPr/>
          </p:nvSpPr>
          <p:spPr>
            <a:xfrm>
              <a:off x="381431" y="5297384"/>
              <a:ext cx="1131830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D3C6BC45-890F-4BEE-8D04-F154551B7955}"/>
                </a:ext>
              </a:extLst>
            </p:cNvPr>
            <p:cNvSpPr txBox="1"/>
            <p:nvPr/>
          </p:nvSpPr>
          <p:spPr>
            <a:xfrm>
              <a:off x="569925" y="5269969"/>
              <a:ext cx="713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2</a:t>
              </a:r>
              <a:endParaRPr lang="zh-TW" altLang="en-US" dirty="0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0D9248D1-57E0-456A-886D-049AF4B63732}"/>
              </a:ext>
            </a:extLst>
          </p:cNvPr>
          <p:cNvSpPr/>
          <p:nvPr/>
        </p:nvSpPr>
        <p:spPr>
          <a:xfrm>
            <a:off x="7219857" y="3577771"/>
            <a:ext cx="4024734" cy="138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491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EB855E-AD77-4131-B404-7E37344B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介面介紹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048A48-153C-45F0-A4AC-2B84DB7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106" y="632996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113</a:t>
            </a:fld>
            <a:endParaRPr lang="zh-TW" altLang="en-US" sz="2000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15D348A-3B31-4E9A-B31F-E07201463BE4}"/>
              </a:ext>
            </a:extLst>
          </p:cNvPr>
          <p:cNvGrpSpPr/>
          <p:nvPr/>
        </p:nvGrpSpPr>
        <p:grpSpPr>
          <a:xfrm>
            <a:off x="1513261" y="1126542"/>
            <a:ext cx="10376929" cy="4604916"/>
            <a:chOff x="699334" y="1135752"/>
            <a:chExt cx="10793331" cy="459169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FD531EE-3617-479B-BC20-D2627EC62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34" y="1135752"/>
              <a:ext cx="10793331" cy="4591691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27E5144-186D-4771-A373-1EC50766E4D4}"/>
                </a:ext>
              </a:extLst>
            </p:cNvPr>
            <p:cNvSpPr/>
            <p:nvPr/>
          </p:nvSpPr>
          <p:spPr>
            <a:xfrm>
              <a:off x="1210073" y="1985828"/>
              <a:ext cx="643894" cy="4378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518D217-E660-43A9-B2B8-A13755E2D557}"/>
                </a:ext>
              </a:extLst>
            </p:cNvPr>
            <p:cNvSpPr/>
            <p:nvPr/>
          </p:nvSpPr>
          <p:spPr>
            <a:xfrm>
              <a:off x="1210073" y="3856635"/>
              <a:ext cx="643894" cy="4378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62F0960-75AC-436E-AC15-A1387099EC27}"/>
                </a:ext>
              </a:extLst>
            </p:cNvPr>
            <p:cNvSpPr/>
            <p:nvPr/>
          </p:nvSpPr>
          <p:spPr>
            <a:xfrm>
              <a:off x="1210073" y="4378356"/>
              <a:ext cx="643894" cy="2556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0C6D21F-BE5E-4BDF-904E-07E02E88AC14}"/>
                </a:ext>
              </a:extLst>
            </p:cNvPr>
            <p:cNvSpPr/>
            <p:nvPr/>
          </p:nvSpPr>
          <p:spPr>
            <a:xfrm>
              <a:off x="1210073" y="4729356"/>
              <a:ext cx="643894" cy="2306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85590D0-7B6D-409F-8EB1-4794A7842A70}"/>
                </a:ext>
              </a:extLst>
            </p:cNvPr>
            <p:cNvSpPr/>
            <p:nvPr/>
          </p:nvSpPr>
          <p:spPr>
            <a:xfrm>
              <a:off x="1226851" y="5066253"/>
              <a:ext cx="643894" cy="2556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BD17CE-E22D-4E63-A9D7-E631DE311904}"/>
                </a:ext>
              </a:extLst>
            </p:cNvPr>
            <p:cNvSpPr/>
            <p:nvPr/>
          </p:nvSpPr>
          <p:spPr>
            <a:xfrm>
              <a:off x="1210073" y="5357298"/>
              <a:ext cx="643894" cy="3041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F4E6FAD-1DA9-4BA6-B564-597458A0E8C7}"/>
              </a:ext>
            </a:extLst>
          </p:cNvPr>
          <p:cNvGrpSpPr/>
          <p:nvPr/>
        </p:nvGrpSpPr>
        <p:grpSpPr>
          <a:xfrm>
            <a:off x="188484" y="2032552"/>
            <a:ext cx="1815812" cy="369332"/>
            <a:chOff x="381431" y="1829561"/>
            <a:chExt cx="1815812" cy="369332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B87379EC-E919-44D7-A639-635371CD9C2C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1513261" y="1995652"/>
              <a:ext cx="683982" cy="18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3275FDB-3AEF-4F32-910C-8323B80FB8D3}"/>
                </a:ext>
              </a:extLst>
            </p:cNvPr>
            <p:cNvSpPr/>
            <p:nvPr/>
          </p:nvSpPr>
          <p:spPr>
            <a:xfrm>
              <a:off x="381431" y="1829562"/>
              <a:ext cx="1131830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DB4AB00-CC1B-420F-9043-4717163D63AD}"/>
                </a:ext>
              </a:extLst>
            </p:cNvPr>
            <p:cNvSpPr txBox="1"/>
            <p:nvPr/>
          </p:nvSpPr>
          <p:spPr>
            <a:xfrm>
              <a:off x="569925" y="1829561"/>
              <a:ext cx="713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3</a:t>
              </a:r>
              <a:endParaRPr lang="zh-TW" altLang="en-US" dirty="0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835D282-BA0D-4765-89B5-EBFA424B556D}"/>
              </a:ext>
            </a:extLst>
          </p:cNvPr>
          <p:cNvSpPr/>
          <p:nvPr/>
        </p:nvSpPr>
        <p:spPr>
          <a:xfrm>
            <a:off x="2000597" y="1159131"/>
            <a:ext cx="619053" cy="374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00BDDB-AB01-4A52-A8A6-DF0578538354}"/>
              </a:ext>
            </a:extLst>
          </p:cNvPr>
          <p:cNvSpPr/>
          <p:nvPr/>
        </p:nvSpPr>
        <p:spPr>
          <a:xfrm>
            <a:off x="2000596" y="1605153"/>
            <a:ext cx="619053" cy="307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EE4F057-5C9E-46AB-8F54-EA274B589734}"/>
              </a:ext>
            </a:extLst>
          </p:cNvPr>
          <p:cNvGrpSpPr/>
          <p:nvPr/>
        </p:nvGrpSpPr>
        <p:grpSpPr>
          <a:xfrm>
            <a:off x="183973" y="3859927"/>
            <a:ext cx="1812137" cy="386770"/>
            <a:chOff x="125720" y="4028454"/>
            <a:chExt cx="1812137" cy="386770"/>
          </a:xfrm>
        </p:grpSpPr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3B2CE206-75DB-4C95-9091-3C7655A8B01B}"/>
                </a:ext>
              </a:extLst>
            </p:cNvPr>
            <p:cNvCxnSpPr>
              <a:cxnSpLocks/>
            </p:cNvCxnSpPr>
            <p:nvPr/>
          </p:nvCxnSpPr>
          <p:spPr>
            <a:xfrm>
              <a:off x="1513261" y="4258157"/>
              <a:ext cx="4245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C422DBFA-0671-44A3-A235-77CF57C04EC6}"/>
                </a:ext>
              </a:extLst>
            </p:cNvPr>
            <p:cNvSpPr txBox="1"/>
            <p:nvPr/>
          </p:nvSpPr>
          <p:spPr>
            <a:xfrm>
              <a:off x="125720" y="4028454"/>
              <a:ext cx="147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Output 3</a:t>
              </a:r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E37A4B1-A8BC-478E-98B2-66A03998FB6B}"/>
                </a:ext>
              </a:extLst>
            </p:cNvPr>
            <p:cNvSpPr/>
            <p:nvPr/>
          </p:nvSpPr>
          <p:spPr>
            <a:xfrm>
              <a:off x="142613" y="4045893"/>
              <a:ext cx="1370648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5BABADC-C378-4625-AEC4-54CFB3FFC977}"/>
              </a:ext>
            </a:extLst>
          </p:cNvPr>
          <p:cNvGrpSpPr/>
          <p:nvPr/>
        </p:nvGrpSpPr>
        <p:grpSpPr>
          <a:xfrm>
            <a:off x="180608" y="4602307"/>
            <a:ext cx="1812137" cy="386770"/>
            <a:chOff x="125720" y="4028454"/>
            <a:chExt cx="1812137" cy="386770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FBAA92C-1E19-4B9B-A98F-10C0A6BA991B}"/>
                </a:ext>
              </a:extLst>
            </p:cNvPr>
            <p:cNvCxnSpPr>
              <a:cxnSpLocks/>
            </p:cNvCxnSpPr>
            <p:nvPr/>
          </p:nvCxnSpPr>
          <p:spPr>
            <a:xfrm>
              <a:off x="1513261" y="4258157"/>
              <a:ext cx="4245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05737C6A-8CBE-4C94-93FD-D7B469508936}"/>
                </a:ext>
              </a:extLst>
            </p:cNvPr>
            <p:cNvSpPr txBox="1"/>
            <p:nvPr/>
          </p:nvSpPr>
          <p:spPr>
            <a:xfrm>
              <a:off x="125720" y="4028454"/>
              <a:ext cx="147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Output 4</a:t>
              </a:r>
              <a:endParaRPr lang="zh-TW" altLang="en-US" dirty="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E74CB7E-2CCE-4F1C-8289-EDA34C50C9AB}"/>
                </a:ext>
              </a:extLst>
            </p:cNvPr>
            <p:cNvSpPr/>
            <p:nvPr/>
          </p:nvSpPr>
          <p:spPr>
            <a:xfrm>
              <a:off x="142613" y="4045893"/>
              <a:ext cx="1370648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B48C7864-4062-4B95-BB9D-BE6FD7CBBC21}"/>
              </a:ext>
            </a:extLst>
          </p:cNvPr>
          <p:cNvGrpSpPr/>
          <p:nvPr/>
        </p:nvGrpSpPr>
        <p:grpSpPr>
          <a:xfrm>
            <a:off x="197501" y="5283539"/>
            <a:ext cx="1812137" cy="386770"/>
            <a:chOff x="125720" y="4028454"/>
            <a:chExt cx="1812137" cy="386770"/>
          </a:xfrm>
        </p:grpSpPr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3C574312-4F91-4F8D-9B11-BCB1FB5765A2}"/>
                </a:ext>
              </a:extLst>
            </p:cNvPr>
            <p:cNvCxnSpPr>
              <a:cxnSpLocks/>
            </p:cNvCxnSpPr>
            <p:nvPr/>
          </p:nvCxnSpPr>
          <p:spPr>
            <a:xfrm>
              <a:off x="1513261" y="4258157"/>
              <a:ext cx="4245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D7CE5513-EB3E-490F-89C3-2A3341752DD5}"/>
                </a:ext>
              </a:extLst>
            </p:cNvPr>
            <p:cNvSpPr txBox="1"/>
            <p:nvPr/>
          </p:nvSpPr>
          <p:spPr>
            <a:xfrm>
              <a:off x="125720" y="4028454"/>
              <a:ext cx="147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Output 5</a:t>
              </a:r>
              <a:endParaRPr lang="zh-TW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A2C2EA5-7250-4C6C-822B-105F5678FCF1}"/>
                </a:ext>
              </a:extLst>
            </p:cNvPr>
            <p:cNvSpPr/>
            <p:nvPr/>
          </p:nvSpPr>
          <p:spPr>
            <a:xfrm>
              <a:off x="142613" y="4045893"/>
              <a:ext cx="1370648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8BAE7E80-0BF0-436B-B8B0-63CB2F8901CA}"/>
              </a:ext>
            </a:extLst>
          </p:cNvPr>
          <p:cNvGrpSpPr/>
          <p:nvPr/>
        </p:nvGrpSpPr>
        <p:grpSpPr>
          <a:xfrm>
            <a:off x="180608" y="1553730"/>
            <a:ext cx="1812137" cy="386770"/>
            <a:chOff x="125720" y="4028454"/>
            <a:chExt cx="1812137" cy="386770"/>
          </a:xfrm>
        </p:grpSpPr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45C4DD70-A2CD-4554-B3D3-A1F8B749F868}"/>
                </a:ext>
              </a:extLst>
            </p:cNvPr>
            <p:cNvCxnSpPr>
              <a:cxnSpLocks/>
            </p:cNvCxnSpPr>
            <p:nvPr/>
          </p:nvCxnSpPr>
          <p:spPr>
            <a:xfrm>
              <a:off x="1513261" y="4258157"/>
              <a:ext cx="4245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B5CFA349-E8E8-46B5-90C4-CD951ABB11C1}"/>
                </a:ext>
              </a:extLst>
            </p:cNvPr>
            <p:cNvSpPr txBox="1"/>
            <p:nvPr/>
          </p:nvSpPr>
          <p:spPr>
            <a:xfrm>
              <a:off x="125720" y="4028454"/>
              <a:ext cx="1473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Output 2</a:t>
              </a:r>
              <a:endParaRPr lang="zh-TW" altLang="en-US" dirty="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E2DB21C-9349-4F9B-AC55-6828D729F379}"/>
                </a:ext>
              </a:extLst>
            </p:cNvPr>
            <p:cNvSpPr/>
            <p:nvPr/>
          </p:nvSpPr>
          <p:spPr>
            <a:xfrm>
              <a:off x="142613" y="4045893"/>
              <a:ext cx="1370648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7D127EB-6C46-452D-9CB0-A0C31EE7A8F8}"/>
              </a:ext>
            </a:extLst>
          </p:cNvPr>
          <p:cNvGrpSpPr/>
          <p:nvPr/>
        </p:nvGrpSpPr>
        <p:grpSpPr>
          <a:xfrm>
            <a:off x="176933" y="1127556"/>
            <a:ext cx="1815812" cy="369332"/>
            <a:chOff x="381431" y="1829561"/>
            <a:chExt cx="1815812" cy="369332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A3BEBF43-11E5-4D2D-B8AC-35ECC3AF4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3261" y="1995652"/>
              <a:ext cx="683982" cy="18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449886B-2D23-418E-BB52-3066F069DC85}"/>
                </a:ext>
              </a:extLst>
            </p:cNvPr>
            <p:cNvSpPr/>
            <p:nvPr/>
          </p:nvSpPr>
          <p:spPr>
            <a:xfrm>
              <a:off x="381431" y="1829562"/>
              <a:ext cx="1131830" cy="369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E72A9EF3-E2D8-4FC6-ABEB-B73FBAF92B28}"/>
                </a:ext>
              </a:extLst>
            </p:cNvPr>
            <p:cNvSpPr txBox="1"/>
            <p:nvPr/>
          </p:nvSpPr>
          <p:spPr>
            <a:xfrm>
              <a:off x="569925" y="1829561"/>
              <a:ext cx="713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Cell 2</a:t>
              </a:r>
              <a:endParaRPr lang="zh-TW" altLang="en-US" dirty="0"/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A78A7079-6DED-4215-B6FD-1667BB71A094}"/>
              </a:ext>
            </a:extLst>
          </p:cNvPr>
          <p:cNvGrpSpPr/>
          <p:nvPr/>
        </p:nvGrpSpPr>
        <p:grpSpPr>
          <a:xfrm>
            <a:off x="187215" y="4262800"/>
            <a:ext cx="1815812" cy="338554"/>
            <a:chOff x="381431" y="1786525"/>
            <a:chExt cx="1815812" cy="338554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4BFF801C-1415-443F-814B-011E6D05C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3261" y="1995652"/>
              <a:ext cx="683982" cy="18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D96BE15-5FC6-41D6-AE8B-577C0CC88E9F}"/>
                </a:ext>
              </a:extLst>
            </p:cNvPr>
            <p:cNvSpPr/>
            <p:nvPr/>
          </p:nvSpPr>
          <p:spPr>
            <a:xfrm>
              <a:off x="381431" y="1829563"/>
              <a:ext cx="1131830" cy="2514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CC803BD6-1473-45BB-86FC-3615A1D967FC}"/>
                </a:ext>
              </a:extLst>
            </p:cNvPr>
            <p:cNvSpPr txBox="1"/>
            <p:nvPr/>
          </p:nvSpPr>
          <p:spPr>
            <a:xfrm>
              <a:off x="611307" y="1786525"/>
              <a:ext cx="713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Cell 4</a:t>
              </a:r>
              <a:endParaRPr lang="zh-TW" altLang="en-US" sz="1600" dirty="0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8D33845-7FD4-46A0-BA7E-66EAC39878F8}"/>
              </a:ext>
            </a:extLst>
          </p:cNvPr>
          <p:cNvGrpSpPr/>
          <p:nvPr/>
        </p:nvGrpSpPr>
        <p:grpSpPr>
          <a:xfrm>
            <a:off x="205619" y="4969651"/>
            <a:ext cx="1815812" cy="338554"/>
            <a:chOff x="381431" y="1786525"/>
            <a:chExt cx="1815812" cy="338554"/>
          </a:xfrm>
        </p:grpSpPr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E0796400-C0FC-4D29-A6CD-2B88BE469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3261" y="1995652"/>
              <a:ext cx="683982" cy="185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03C024D-416A-4295-8245-A2AD893AEA8F}"/>
                </a:ext>
              </a:extLst>
            </p:cNvPr>
            <p:cNvSpPr/>
            <p:nvPr/>
          </p:nvSpPr>
          <p:spPr>
            <a:xfrm>
              <a:off x="381431" y="1829563"/>
              <a:ext cx="1131830" cy="2514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C64E0659-B1AA-4CE7-A55B-187CED694FD8}"/>
                </a:ext>
              </a:extLst>
            </p:cNvPr>
            <p:cNvSpPr txBox="1"/>
            <p:nvPr/>
          </p:nvSpPr>
          <p:spPr>
            <a:xfrm>
              <a:off x="611307" y="1786525"/>
              <a:ext cx="713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Cell 5</a:t>
              </a:r>
              <a:endParaRPr lang="zh-TW" altLang="en-US" sz="1600" dirty="0"/>
            </a:p>
          </p:txBody>
        </p:sp>
      </p:grp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C2940FC6-9FAC-4D49-B452-79EA0C82EBAE}"/>
              </a:ext>
            </a:extLst>
          </p:cNvPr>
          <p:cNvSpPr txBox="1"/>
          <p:nvPr/>
        </p:nvSpPr>
        <p:spPr>
          <a:xfrm>
            <a:off x="3722238" y="605085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編寫程式的介面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每一個</a:t>
            </a:r>
            <a:r>
              <a:rPr lang="en-US" altLang="zh-TW" sz="2400" dirty="0">
                <a:ea typeface="標楷體" panose="03000509000000000000" pitchFamily="65" charset="-120"/>
              </a:rPr>
              <a:t>cell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都可以</a:t>
            </a:r>
            <a:r>
              <a:rPr lang="en-US" altLang="zh-TW" sz="2400" dirty="0">
                <a:ea typeface="+mj-ea"/>
              </a:rPr>
              <a:t>Run</a:t>
            </a:r>
            <a:endParaRPr lang="zh-TW" altLang="en-US" sz="24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74914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59067A3-DDD6-458B-B05B-1D7B16B4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05" y="1460500"/>
            <a:ext cx="8204759" cy="430273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BAA5CF-9072-4919-8CCD-4CC2A6BB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F14F953-877B-4337-93D2-5B207DA2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介面介紹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AF03525-423B-417F-8D50-2C56E1972E0C}"/>
              </a:ext>
            </a:extLst>
          </p:cNvPr>
          <p:cNvCxnSpPr>
            <a:cxnSpLocks/>
          </p:cNvCxnSpPr>
          <p:nvPr/>
        </p:nvCxnSpPr>
        <p:spPr>
          <a:xfrm flipV="1">
            <a:off x="1157681" y="1669409"/>
            <a:ext cx="2080469" cy="302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D490E2C-CDC4-4977-A97D-DE5016B90015}"/>
              </a:ext>
            </a:extLst>
          </p:cNvPr>
          <p:cNvSpPr txBox="1"/>
          <p:nvPr/>
        </p:nvSpPr>
        <p:spPr>
          <a:xfrm>
            <a:off x="233048" y="2029756"/>
            <a:ext cx="160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點選標題可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重新命名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32BB955-7978-4F5C-B17C-4EE83AA41F97}"/>
              </a:ext>
            </a:extLst>
          </p:cNvPr>
          <p:cNvSpPr txBox="1"/>
          <p:nvPr/>
        </p:nvSpPr>
        <p:spPr>
          <a:xfrm>
            <a:off x="5324998" y="59818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重新命名</a:t>
            </a:r>
          </a:p>
        </p:txBody>
      </p:sp>
    </p:spTree>
    <p:extLst>
      <p:ext uri="{BB962C8B-B14F-4D97-AF65-F5344CB8AC3E}">
        <p14:creationId xmlns:p14="http://schemas.microsoft.com/office/powerpoint/2010/main" val="388190599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5F36B16-C2DC-4E9B-9EC5-8CACB3B9D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629"/>
            <a:ext cx="10515600" cy="324865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90C4D-99C4-4DB2-9D39-5332839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CED36D6-0059-48F2-84A5-06C4775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介面功能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8" name="內容版面配置區 6">
            <a:extLst>
              <a:ext uri="{FF2B5EF4-FFF2-40B4-BE49-F238E27FC236}">
                <a16:creationId xmlns:a16="http://schemas.microsoft.com/office/drawing/2014/main" id="{BC57637A-0A97-4B4A-97C4-8617F0CCA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19029"/>
            <a:ext cx="10515600" cy="3248655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983D9AC9-C16C-4003-ADCF-3B19C39F41E2}"/>
              </a:ext>
            </a:extLst>
          </p:cNvPr>
          <p:cNvGrpSpPr/>
          <p:nvPr/>
        </p:nvGrpSpPr>
        <p:grpSpPr>
          <a:xfrm>
            <a:off x="464314" y="5447524"/>
            <a:ext cx="11449737" cy="738664"/>
            <a:chOff x="464314" y="5447524"/>
            <a:chExt cx="11449737" cy="73866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861F019-6C19-4C33-AE0F-685BBB360081}"/>
                </a:ext>
              </a:extLst>
            </p:cNvPr>
            <p:cNvSpPr txBox="1"/>
            <p:nvPr/>
          </p:nvSpPr>
          <p:spPr>
            <a:xfrm>
              <a:off x="464314" y="5447524"/>
              <a:ext cx="114497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&lt;Reference&gt; :</a:t>
              </a:r>
            </a:p>
            <a:p>
              <a:r>
                <a:rPr lang="en-US" altLang="zh-TW" sz="1200" dirty="0">
                  <a:ea typeface="標楷體" panose="03000509000000000000" pitchFamily="65" charset="-120"/>
                  <a:hlinkClick r:id="rId3"/>
                </a:rPr>
                <a:t>https://medium.com/python4u/jupyter-notebook%E5%AE%8C%E6%95%B4%E4%BB%8B%E7%B4%B9%E5%8F%8A%E5%AE%89%E8%A3%9D%E8%AA%AA%E6%98%8E-b8fcadba15f</a:t>
              </a:r>
              <a:endParaRPr lang="en-US" altLang="zh-TW" sz="1200" dirty="0"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A6777A5-B413-4AE5-8CAA-513ACF12B00B}"/>
                </a:ext>
              </a:extLst>
            </p:cNvPr>
            <p:cNvSpPr/>
            <p:nvPr/>
          </p:nvSpPr>
          <p:spPr>
            <a:xfrm>
              <a:off x="464314" y="5467913"/>
              <a:ext cx="11449736" cy="528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2059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90C4D-99C4-4DB2-9D39-5332839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CED36D6-0059-48F2-84A5-06C4775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87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介面功能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1C28CB2-548F-4D23-8080-A1A575DBA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553784"/>
            <a:ext cx="6876836" cy="5263072"/>
          </a:xfr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D8B2C4E8-166B-416D-B35C-D0755A6BE62A}"/>
              </a:ext>
            </a:extLst>
          </p:cNvPr>
          <p:cNvGrpSpPr/>
          <p:nvPr/>
        </p:nvGrpSpPr>
        <p:grpSpPr>
          <a:xfrm>
            <a:off x="528506" y="5800248"/>
            <a:ext cx="11511380" cy="738664"/>
            <a:chOff x="528506" y="5800248"/>
            <a:chExt cx="11511380" cy="738664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A4F41DB-E26F-4517-B6E4-2CB04B25A104}"/>
                </a:ext>
              </a:extLst>
            </p:cNvPr>
            <p:cNvSpPr txBox="1"/>
            <p:nvPr/>
          </p:nvSpPr>
          <p:spPr>
            <a:xfrm>
              <a:off x="590149" y="5800248"/>
              <a:ext cx="114497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&lt;Reference&gt; :</a:t>
              </a:r>
            </a:p>
            <a:p>
              <a:r>
                <a:rPr lang="en-US" altLang="zh-TW" sz="1200" dirty="0">
                  <a:ea typeface="標楷體" panose="03000509000000000000" pitchFamily="65" charset="-120"/>
                  <a:hlinkClick r:id="rId3"/>
                </a:rPr>
                <a:t>https://medium.com/python4u/jupyter-notebook%E5%AE%8C%E6%95%B4%E4%BB%8B%E7%B4%B9%E5%8F%8A%E5%AE%89%E8%A3%9D%E8%AA%AA%E6%98%8E-b8fcadba15f</a:t>
              </a:r>
              <a:endParaRPr lang="en-US" altLang="zh-TW" sz="1200" dirty="0"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B7505DB-AB1E-4A31-A9EB-7D03C3C33FE3}"/>
                </a:ext>
              </a:extLst>
            </p:cNvPr>
            <p:cNvSpPr/>
            <p:nvPr/>
          </p:nvSpPr>
          <p:spPr>
            <a:xfrm>
              <a:off x="528506" y="5800248"/>
              <a:ext cx="11449736" cy="528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0566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90C4D-99C4-4DB2-9D39-5332839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117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CED36D6-0059-48F2-84A5-06C4775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24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介面功能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C6FC396-47AB-4EAB-91E2-383897842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57" y="599121"/>
            <a:ext cx="5531743" cy="5235400"/>
          </a:xfr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16718D-2EA2-4930-948F-B8AB1DA653D9}"/>
              </a:ext>
            </a:extLst>
          </p:cNvPr>
          <p:cNvGrpSpPr/>
          <p:nvPr/>
        </p:nvGrpSpPr>
        <p:grpSpPr>
          <a:xfrm>
            <a:off x="427838" y="5721044"/>
            <a:ext cx="11578492" cy="743724"/>
            <a:chOff x="427838" y="5721044"/>
            <a:chExt cx="11578492" cy="743724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239A0CC-650F-41B1-8B64-59407ED09210}"/>
                </a:ext>
              </a:extLst>
            </p:cNvPr>
            <p:cNvSpPr txBox="1"/>
            <p:nvPr/>
          </p:nvSpPr>
          <p:spPr>
            <a:xfrm>
              <a:off x="556593" y="5726104"/>
              <a:ext cx="114497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&lt;Reference&gt; :</a:t>
              </a:r>
            </a:p>
            <a:p>
              <a:r>
                <a:rPr lang="en-US" altLang="zh-TW" sz="1200" dirty="0">
                  <a:ea typeface="標楷體" panose="03000509000000000000" pitchFamily="65" charset="-120"/>
                  <a:hlinkClick r:id="rId3"/>
                </a:rPr>
                <a:t>https://medium.com/python4u/jupyter-notebook%E5%AE%8C%E6%95%B4%E4%BB%8B%E7%B4%B9%E5%8F%8A%E5%AE%89%E8%A3%9D%E8%AA%AA%E6%98%8E-b8fcadba15f</a:t>
              </a:r>
              <a:endParaRPr lang="en-US" altLang="zh-TW" sz="1200" dirty="0"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74692C1-ABF3-42FE-A95E-31BF2841EFAC}"/>
                </a:ext>
              </a:extLst>
            </p:cNvPr>
            <p:cNvSpPr/>
            <p:nvPr/>
          </p:nvSpPr>
          <p:spPr>
            <a:xfrm>
              <a:off x="427838" y="5721044"/>
              <a:ext cx="11449736" cy="528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8355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90C4D-99C4-4DB2-9D39-5332839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CED36D6-0059-48F2-84A5-06C4775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介面功能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E65ACDF-54C4-4192-88B1-D843290B5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52" y="532497"/>
            <a:ext cx="5019226" cy="5045889"/>
          </a:xfr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B18A3784-A53D-4DDA-9273-9D2C091315A7}"/>
              </a:ext>
            </a:extLst>
          </p:cNvPr>
          <p:cNvGrpSpPr/>
          <p:nvPr/>
        </p:nvGrpSpPr>
        <p:grpSpPr>
          <a:xfrm>
            <a:off x="464314" y="5447524"/>
            <a:ext cx="11449737" cy="738664"/>
            <a:chOff x="464314" y="5447524"/>
            <a:chExt cx="11449737" cy="738664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8813823-36CB-4365-8B02-32A1BCED4F0B}"/>
                </a:ext>
              </a:extLst>
            </p:cNvPr>
            <p:cNvSpPr txBox="1"/>
            <p:nvPr/>
          </p:nvSpPr>
          <p:spPr>
            <a:xfrm>
              <a:off x="464314" y="5447524"/>
              <a:ext cx="114497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&lt;Reference&gt; :</a:t>
              </a:r>
            </a:p>
            <a:p>
              <a:r>
                <a:rPr lang="en-US" altLang="zh-TW" sz="1200" dirty="0">
                  <a:ea typeface="標楷體" panose="03000509000000000000" pitchFamily="65" charset="-120"/>
                  <a:hlinkClick r:id="rId3"/>
                </a:rPr>
                <a:t>https://medium.com/python4u/jupyter-notebook%E5%AE%8C%E6%95%B4%E4%BB%8B%E7%B4%B9%E5%8F%8A%E5%AE%89%E8%A3%9D%E8%AA%AA%E6%98%8E-b8fcadba15f</a:t>
              </a:r>
              <a:endParaRPr lang="en-US" altLang="zh-TW" sz="1200" dirty="0"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E82E17E-FC22-437D-B372-4BEF3E08A5C0}"/>
                </a:ext>
              </a:extLst>
            </p:cNvPr>
            <p:cNvSpPr/>
            <p:nvPr/>
          </p:nvSpPr>
          <p:spPr>
            <a:xfrm>
              <a:off x="464314" y="5449861"/>
              <a:ext cx="11449736" cy="528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11472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90C4D-99C4-4DB2-9D39-5332839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119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CED36D6-0059-48F2-84A5-06C4775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10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介面功能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133A144-E950-430B-B0BB-8696A8F76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90" y="604007"/>
            <a:ext cx="6167351" cy="5112830"/>
          </a:xfr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703678C8-629A-4975-98FE-D1791D402257}"/>
              </a:ext>
            </a:extLst>
          </p:cNvPr>
          <p:cNvGrpSpPr/>
          <p:nvPr/>
        </p:nvGrpSpPr>
        <p:grpSpPr>
          <a:xfrm>
            <a:off x="427838" y="5716837"/>
            <a:ext cx="11536546" cy="738664"/>
            <a:chOff x="427838" y="5716837"/>
            <a:chExt cx="11536546" cy="738664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1C41C9A-576E-4563-8FEB-88D2C86E6FD8}"/>
                </a:ext>
              </a:extLst>
            </p:cNvPr>
            <p:cNvSpPr txBox="1"/>
            <p:nvPr/>
          </p:nvSpPr>
          <p:spPr>
            <a:xfrm>
              <a:off x="514647" y="5716837"/>
              <a:ext cx="114497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&lt;Reference&gt; :</a:t>
              </a:r>
            </a:p>
            <a:p>
              <a:r>
                <a:rPr lang="en-US" altLang="zh-TW" sz="1200" dirty="0">
                  <a:ea typeface="標楷體" panose="03000509000000000000" pitchFamily="65" charset="-120"/>
                  <a:hlinkClick r:id="rId3"/>
                </a:rPr>
                <a:t>https://medium.com/python4u/jupyter-notebook%E5%AE%8C%E6%95%B4%E4%BB%8B%E7%B4%B9%E5%8F%8A%E5%AE%89%E8%A3%9D%E8%AA%AA%E6%98%8E-b8fcadba15f</a:t>
              </a:r>
              <a:endParaRPr lang="en-US" altLang="zh-TW" sz="1200" dirty="0"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BD839D4-0359-4066-8AFE-D1823074230B}"/>
                </a:ext>
              </a:extLst>
            </p:cNvPr>
            <p:cNvSpPr/>
            <p:nvPr/>
          </p:nvSpPr>
          <p:spPr>
            <a:xfrm>
              <a:off x="427838" y="5721044"/>
              <a:ext cx="11449736" cy="5282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0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BFFF7-102A-4DCB-ABAC-0ED12ED8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007706"/>
            <a:ext cx="11653935" cy="51692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en-US" altLang="zh-TW" dirty="0">
                <a:solidFill>
                  <a:srgbClr val="FF0000"/>
                </a:solidFill>
              </a:rPr>
              <a:t>New File 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打入以下指令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# time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>
                <a:solidFill>
                  <a:srgbClr val="FF0000"/>
                </a:solidFill>
              </a:rPr>
              <a:t>Python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本身就有的模組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標準庫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),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不用另行</a:t>
            </a:r>
            <a:r>
              <a:rPr lang="en-US" altLang="zh-TW" dirty="0">
                <a:solidFill>
                  <a:srgbClr val="FF0000"/>
                </a:solidFill>
              </a:rPr>
              <a:t>pip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Line_1 : import </a:t>
            </a:r>
            <a:r>
              <a:rPr lang="en-US" altLang="zh-TW" dirty="0" err="1">
                <a:ea typeface="標楷體" panose="03000509000000000000" pitchFamily="65" charset="-120"/>
              </a:rPr>
              <a:t>numpy</a:t>
            </a:r>
            <a:r>
              <a:rPr lang="en-US" altLang="zh-TW" dirty="0">
                <a:ea typeface="標楷體" panose="03000509000000000000" pitchFamily="65" charset="-120"/>
              </a:rPr>
              <a:t> as np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Line_2 : from </a:t>
            </a:r>
            <a:r>
              <a:rPr lang="en-US" altLang="zh-TW" dirty="0" err="1">
                <a:ea typeface="標楷體" panose="03000509000000000000" pitchFamily="65" charset="-120"/>
              </a:rPr>
              <a:t>scipy.fft</a:t>
            </a:r>
            <a:r>
              <a:rPr lang="en-US" altLang="zh-TW" dirty="0">
                <a:ea typeface="標楷體" panose="03000509000000000000" pitchFamily="65" charset="-120"/>
              </a:rPr>
              <a:t> import </a:t>
            </a:r>
            <a:r>
              <a:rPr lang="en-US" altLang="zh-TW" dirty="0" err="1">
                <a:ea typeface="標楷體" panose="03000509000000000000" pitchFamily="65" charset="-120"/>
              </a:rPr>
              <a:t>fft</a:t>
            </a: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Line_3 : x = </a:t>
            </a:r>
            <a:r>
              <a:rPr lang="en-US" altLang="zh-TW" dirty="0" err="1">
                <a:ea typeface="標楷體" panose="03000509000000000000" pitchFamily="65" charset="-120"/>
              </a:rPr>
              <a:t>np.array</a:t>
            </a:r>
            <a:r>
              <a:rPr lang="en-US" altLang="zh-TW" dirty="0">
                <a:ea typeface="標楷體" panose="03000509000000000000" pitchFamily="65" charset="-120"/>
              </a:rPr>
              <a:t>([1.0, 2.0, 1.0, -1.0, 1.5])</a:t>
            </a:r>
          </a:p>
          <a:p>
            <a:pPr marL="0" indent="0">
              <a:buNone/>
            </a:pP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計算運算時間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Line_4 :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from time import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perf_counter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Line_5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: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t1_start =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perf_counter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()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起始時間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Line_6 : y = </a:t>
            </a:r>
            <a:r>
              <a:rPr lang="en-US" altLang="zh-TW" dirty="0" err="1">
                <a:ea typeface="標楷體" panose="03000509000000000000" pitchFamily="65" charset="-120"/>
              </a:rPr>
              <a:t>fft</a:t>
            </a:r>
            <a:r>
              <a:rPr lang="en-US" altLang="zh-TW" dirty="0">
                <a:ea typeface="標楷體" panose="03000509000000000000" pitchFamily="65" charset="-120"/>
              </a:rPr>
              <a:t>(x)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Line_7 :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t1_stop =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perf_counter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()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   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終止時間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Line_8 : print(“Elapsed time during the whole program in seconds:”,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t1_stop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t1_start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</a:t>
            </a:r>
            <a:r>
              <a:rPr lang="zh-TW" altLang="en-US" dirty="0">
                <a:ea typeface="標楷體" panose="03000509000000000000" pitchFamily="65" charset="-120"/>
              </a:rPr>
              <a:t>開始</a:t>
            </a:r>
            <a:r>
              <a:rPr lang="en-US" altLang="zh-TW" dirty="0">
                <a:ea typeface="標楷體" panose="03000509000000000000" pitchFamily="65" charset="-120"/>
              </a:rPr>
              <a:t>run module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E2528EF-F4B4-48FB-9C9F-6E467F293906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計時工具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time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80BFDCF-3889-4328-9B2A-9160474FB553}"/>
              </a:ext>
            </a:extLst>
          </p:cNvPr>
          <p:cNvGrpSpPr/>
          <p:nvPr/>
        </p:nvGrpSpPr>
        <p:grpSpPr>
          <a:xfrm>
            <a:off x="6671388" y="1633822"/>
            <a:ext cx="5259355" cy="2966168"/>
            <a:chOff x="6783355" y="1428549"/>
            <a:chExt cx="5259355" cy="2966168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BB29DB9-08D5-465A-AD68-A72E3735FA35}"/>
                </a:ext>
              </a:extLst>
            </p:cNvPr>
            <p:cNvSpPr txBox="1"/>
            <p:nvPr/>
          </p:nvSpPr>
          <p:spPr>
            <a:xfrm>
              <a:off x="7044612" y="1951769"/>
              <a:ext cx="499809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&lt;note&gt;: </a:t>
              </a:r>
              <a:r>
                <a:rPr lang="en-US" altLang="zh-TW" sz="20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MatLab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計算時間使用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tic </a:t>
              </a:r>
              <a:r>
                <a:rPr lang="zh-TW" altLang="en-US" sz="2000" dirty="0">
                  <a:solidFill>
                    <a:srgbClr val="FF0000"/>
                  </a:solidFill>
                  <a:ea typeface="PMingLiU" panose="02020500000000000000" pitchFamily="18" charset="-120"/>
                </a:rPr>
                <a:t>、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toc</a:t>
              </a:r>
            </a:p>
            <a:p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開啟</a:t>
              </a:r>
              <a:r>
                <a:rPr lang="en-US" altLang="zh-TW" sz="2000" dirty="0">
                  <a:solidFill>
                    <a:srgbClr val="FF0000"/>
                  </a:solidFill>
                </a:rPr>
                <a:t>New Script , 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打入以下指令 </a:t>
              </a:r>
              <a:r>
                <a: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endParaRPr lang="en-US" altLang="zh-TW" sz="20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Line_1 </a:t>
              </a:r>
              <a:r>
                <a: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 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x = [1,2,1,-1,1.5];</a:t>
              </a:r>
            </a:p>
            <a:p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Line_2 </a:t>
              </a:r>
              <a:r>
                <a: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 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tic;</a:t>
              </a:r>
            </a:p>
            <a:p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Line_3 </a:t>
              </a:r>
              <a:r>
                <a: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 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y = </a:t>
              </a:r>
              <a:r>
                <a:rPr lang="en-US" altLang="zh-TW" sz="20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fft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(x);</a:t>
              </a:r>
            </a:p>
            <a:p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Line_4 </a:t>
              </a:r>
              <a:r>
                <a: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 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toc;</a:t>
              </a:r>
            </a:p>
            <a:p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&gt;&gt;&gt;</a:t>
              </a:r>
              <a:r>
                <a:rPr lang="en-US" altLang="zh-TW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開始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run</a:t>
              </a:r>
              <a:r>
                <a:rPr lang="zh-TW" altLang="en-US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2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module</a:t>
              </a:r>
              <a:endPara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BCB6AC7-03DD-4636-A7BB-D158CB608E66}"/>
                </a:ext>
              </a:extLst>
            </p:cNvPr>
            <p:cNvSpPr/>
            <p:nvPr/>
          </p:nvSpPr>
          <p:spPr>
            <a:xfrm>
              <a:off x="6783355" y="1494218"/>
              <a:ext cx="4814596" cy="2900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D2C164B-2101-463B-B738-3F04A2DC1094}"/>
                </a:ext>
              </a:extLst>
            </p:cNvPr>
            <p:cNvSpPr txBox="1"/>
            <p:nvPr/>
          </p:nvSpPr>
          <p:spPr>
            <a:xfrm>
              <a:off x="7044612" y="1428549"/>
              <a:ext cx="42434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比較</a:t>
              </a:r>
            </a:p>
          </p:txBody>
        </p:sp>
      </p:grp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17E883E-CEEB-4E82-AEA2-56D17B2284A5}"/>
              </a:ext>
            </a:extLst>
          </p:cNvPr>
          <p:cNvCxnSpPr>
            <a:cxnSpLocks/>
          </p:cNvCxnSpPr>
          <p:nvPr/>
        </p:nvCxnSpPr>
        <p:spPr>
          <a:xfrm flipH="1" flipV="1">
            <a:off x="9002797" y="5320318"/>
            <a:ext cx="75889" cy="529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3FA396-2390-4B82-834F-67ED43CF3944}"/>
              </a:ext>
            </a:extLst>
          </p:cNvPr>
          <p:cNvSpPr txBox="1"/>
          <p:nvPr/>
        </p:nvSpPr>
        <p:spPr>
          <a:xfrm>
            <a:off x="8019967" y="5850294"/>
            <a:ext cx="2823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兩者相減即為運算時間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FCBDD6-7C39-433E-B422-BD6EC72662C1}"/>
              </a:ext>
            </a:extLst>
          </p:cNvPr>
          <p:cNvSpPr/>
          <p:nvPr/>
        </p:nvSpPr>
        <p:spPr>
          <a:xfrm>
            <a:off x="7921689" y="5850294"/>
            <a:ext cx="282345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BC6942F-EE7A-4153-A6B6-D090F2D6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8213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90C4D-99C4-4DB2-9D39-5332839A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CED36D6-0059-48F2-84A5-06C4775F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介面功能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7D4E1B1A-7197-491B-9A12-11B9DA20A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02" y="969948"/>
            <a:ext cx="5336389" cy="5518608"/>
          </a:xfr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DA4B4C3-D1C1-4529-BCA5-1BB222670601}"/>
              </a:ext>
            </a:extLst>
          </p:cNvPr>
          <p:cNvCxnSpPr>
            <a:cxnSpLocks/>
          </p:cNvCxnSpPr>
          <p:nvPr/>
        </p:nvCxnSpPr>
        <p:spPr>
          <a:xfrm>
            <a:off x="2650921" y="3877431"/>
            <a:ext cx="8342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380BB09-BD0B-49DD-BB45-B1AC9CA2C216}"/>
              </a:ext>
            </a:extLst>
          </p:cNvPr>
          <p:cNvSpPr txBox="1"/>
          <p:nvPr/>
        </p:nvSpPr>
        <p:spPr>
          <a:xfrm>
            <a:off x="1085839" y="3554265"/>
            <a:ext cx="160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可下載轉換成許多語言格式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13A2A7-A97C-47E7-9AAF-0261BE628313}"/>
              </a:ext>
            </a:extLst>
          </p:cNvPr>
          <p:cNvSpPr/>
          <p:nvPr/>
        </p:nvSpPr>
        <p:spPr>
          <a:xfrm>
            <a:off x="3498972" y="3795257"/>
            <a:ext cx="1819647" cy="164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7387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A550D4-36F0-4774-9713-CDCA6CB6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268"/>
            <a:ext cx="10515600" cy="549669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常用快捷鍵參考 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B13CAC-C4C5-4326-8528-A2145BF1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121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3B1E57C-847E-4ECA-8F4C-E238C75B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96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快捷鍵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3394A61-2C1F-46DD-91E6-2612EF23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09174"/>
              </p:ext>
            </p:extLst>
          </p:nvPr>
        </p:nvGraphicFramePr>
        <p:xfrm>
          <a:off x="1182847" y="1241571"/>
          <a:ext cx="8128000" cy="4763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257815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7540569"/>
                    </a:ext>
                  </a:extLst>
                </a:gridCol>
              </a:tblGrid>
              <a:tr h="55076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快捷鍵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497759"/>
                  </a:ext>
                </a:extLst>
              </a:tr>
              <a:tr h="550761">
                <a:tc>
                  <a:txBody>
                    <a:bodyPr/>
                    <a:lstStyle/>
                    <a:p>
                      <a:r>
                        <a:rPr lang="en-US" altLang="zh-TW" dirty="0"/>
                        <a:t>Ctrl + Enter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執行目前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78625"/>
                  </a:ext>
                </a:extLst>
              </a:tr>
              <a:tr h="550761">
                <a:tc>
                  <a:txBody>
                    <a:bodyPr/>
                    <a:lstStyle/>
                    <a:p>
                      <a:r>
                        <a:rPr lang="en-US" altLang="zh-TW" dirty="0"/>
                        <a:t>Alt + Enter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執行目前</a:t>
                      </a:r>
                      <a:r>
                        <a:rPr lang="en-US" altLang="zh-TW" dirty="0"/>
                        <a:t>cell</a:t>
                      </a:r>
                      <a:r>
                        <a:rPr lang="zh-TW" altLang="en-US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在其下插入新</a:t>
                      </a:r>
                      <a:r>
                        <a:rPr lang="en-US" altLang="zh-TW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9706"/>
                  </a:ext>
                </a:extLst>
              </a:tr>
              <a:tr h="550761">
                <a:tc>
                  <a:txBody>
                    <a:bodyPr/>
                    <a:lstStyle/>
                    <a:p>
                      <a:r>
                        <a:rPr lang="en-US" altLang="zh-TW" dirty="0"/>
                        <a:t>Shift + Enter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執行目前</a:t>
                      </a:r>
                      <a:r>
                        <a:rPr lang="en-US" altLang="zh-TW" dirty="0"/>
                        <a:t>cell</a:t>
                      </a:r>
                      <a:r>
                        <a:rPr lang="zh-TW" altLang="en-US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到下一個</a:t>
                      </a:r>
                      <a:r>
                        <a:rPr lang="en-US" altLang="zh-TW" dirty="0">
                          <a:latin typeface="+mn-lt"/>
                          <a:ea typeface="PMingLiU" panose="02020500000000000000" pitchFamily="18" charset="-120"/>
                        </a:rPr>
                        <a:t>cell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49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TW" dirty="0"/>
                        <a:t>Enter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轉入編輯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模式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46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TW" dirty="0"/>
                        <a:t>Ctrl + 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轉入命令模式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跳出編輯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模式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79092"/>
                  </a:ext>
                </a:extLst>
              </a:tr>
              <a:tr h="273967">
                <a:tc>
                  <a:txBody>
                    <a:bodyPr/>
                    <a:lstStyle/>
                    <a:p>
                      <a:r>
                        <a:rPr lang="en-US" altLang="zh-TW" dirty="0"/>
                        <a:t>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單元轉入</a:t>
                      </a:r>
                      <a:r>
                        <a:rPr lang="en-US" altLang="zh-TW" dirty="0"/>
                        <a:t>Code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狀態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18672"/>
                  </a:ext>
                </a:extLst>
              </a:tr>
              <a:tr h="182173">
                <a:tc>
                  <a:txBody>
                    <a:bodyPr/>
                    <a:lstStyle/>
                    <a:p>
                      <a:r>
                        <a:rPr lang="en-US" altLang="zh-TW" dirty="0"/>
                        <a:t>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單元轉入註解</a:t>
                      </a:r>
                      <a:r>
                        <a:rPr lang="en-US" altLang="zh-TW" dirty="0"/>
                        <a:t>#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狀態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6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/>
                        <a:t>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單元轉入</a:t>
                      </a:r>
                      <a:r>
                        <a:rPr lang="en-US" altLang="zh-TW" dirty="0"/>
                        <a:t>raw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狀態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2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在目前</a:t>
                      </a:r>
                      <a:r>
                        <a:rPr lang="en-US" altLang="zh-TW" dirty="0"/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上面插入新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764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在目前</a:t>
                      </a:r>
                      <a:r>
                        <a:rPr lang="en-US" altLang="zh-TW" dirty="0"/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下面插入新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99509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F2BE7217-BE96-4B9F-83C0-6BE6AA65E450}"/>
              </a:ext>
            </a:extLst>
          </p:cNvPr>
          <p:cNvGrpSpPr/>
          <p:nvPr/>
        </p:nvGrpSpPr>
        <p:grpSpPr>
          <a:xfrm>
            <a:off x="1182847" y="6176964"/>
            <a:ext cx="6598538" cy="923330"/>
            <a:chOff x="1182847" y="6176964"/>
            <a:chExt cx="6598538" cy="92333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7BCBB7A-4A29-4300-9010-D12A06371DA1}"/>
                </a:ext>
              </a:extLst>
            </p:cNvPr>
            <p:cNvSpPr txBox="1"/>
            <p:nvPr/>
          </p:nvSpPr>
          <p:spPr>
            <a:xfrm>
              <a:off x="1182847" y="6176964"/>
              <a:ext cx="65985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&lt;Reference&gt; : </a:t>
              </a:r>
              <a:r>
                <a:rPr lang="en-US" altLang="zh-TW" dirty="0">
                  <a:hlinkClick r:id="rId2"/>
                </a:rPr>
                <a:t>https://www.itread01.com/content/1547103635.html</a:t>
              </a:r>
              <a:endParaRPr lang="en-US" altLang="zh-TW" dirty="0"/>
            </a:p>
            <a:p>
              <a:endParaRPr lang="en-US" altLang="zh-TW" dirty="0"/>
            </a:p>
            <a:p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C84B69B-9A8C-47C9-8786-B6EE9BF6953A}"/>
                </a:ext>
              </a:extLst>
            </p:cNvPr>
            <p:cNvSpPr/>
            <p:nvPr/>
          </p:nvSpPr>
          <p:spPr>
            <a:xfrm>
              <a:off x="1182847" y="6184645"/>
              <a:ext cx="6598538" cy="3651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9749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A550D4-36F0-4774-9713-CDCA6CB6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8"/>
            <a:ext cx="10515600" cy="540517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常用快捷鍵參考 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B13CAC-C4C5-4326-8528-A2145BF1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3B1E57C-847E-4ECA-8F4C-E238C75B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快捷鍵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3394A61-2C1F-46DD-91E6-2612EF23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68294"/>
              </p:ext>
            </p:extLst>
          </p:nvPr>
        </p:nvGraphicFramePr>
        <p:xfrm>
          <a:off x="1100822" y="1400961"/>
          <a:ext cx="8128000" cy="45783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257815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7540569"/>
                    </a:ext>
                  </a:extLst>
                </a:gridCol>
              </a:tblGrid>
              <a:tr h="55076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快捷鍵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497759"/>
                  </a:ext>
                </a:extLst>
              </a:tr>
              <a:tr h="550761"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剪下選中的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78625"/>
                  </a:ext>
                </a:extLst>
              </a:tr>
              <a:tr h="550761"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複製選中的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79706"/>
                  </a:ext>
                </a:extLst>
              </a:tr>
              <a:tr h="275381">
                <a:tc>
                  <a:txBody>
                    <a:bodyPr/>
                    <a:lstStyle/>
                    <a:p>
                      <a:r>
                        <a:rPr lang="en-US" altLang="zh-TW" dirty="0"/>
                        <a:t>Shift + 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複製完選中的</a:t>
                      </a:r>
                      <a:r>
                        <a:rPr lang="en-US" altLang="zh-TW" dirty="0">
                          <a:latin typeface="+mn-lt"/>
                        </a:rPr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並貼到上方</a:t>
                      </a:r>
                      <a:r>
                        <a:rPr lang="en-US" altLang="zh-TW" dirty="0">
                          <a:latin typeface="+mn-lt"/>
                        </a:rPr>
                        <a:t>cell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49775"/>
                  </a:ext>
                </a:extLst>
              </a:tr>
              <a:tr h="275381">
                <a:tc>
                  <a:txBody>
                    <a:bodyPr/>
                    <a:lstStyle/>
                    <a:p>
                      <a:r>
                        <a:rPr lang="en-US" altLang="zh-TW" dirty="0"/>
                        <a:t>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複製完選中的</a:t>
                      </a:r>
                      <a:r>
                        <a:rPr lang="en-US" altLang="zh-TW" dirty="0">
                          <a:latin typeface="+mn-lt"/>
                        </a:rPr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並貼到下方</a:t>
                      </a:r>
                      <a:r>
                        <a:rPr lang="en-US" altLang="zh-TW" dirty="0">
                          <a:latin typeface="+mn-lt"/>
                        </a:rPr>
                        <a:t>cell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53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/>
                        <a:t>Shift + 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合併選中的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46328"/>
                  </a:ext>
                </a:extLst>
              </a:tr>
              <a:tr h="273967">
                <a:tc>
                  <a:txBody>
                    <a:bodyPr/>
                    <a:lstStyle/>
                    <a:p>
                      <a:r>
                        <a:rPr lang="en-US" altLang="zh-TW" dirty="0"/>
                        <a:t>Z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恢復刪除的最後一個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cell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18672"/>
                  </a:ext>
                </a:extLst>
              </a:tr>
              <a:tr h="182173">
                <a:tc>
                  <a:txBody>
                    <a:bodyPr/>
                    <a:lstStyle/>
                    <a:p>
                      <a:r>
                        <a:rPr lang="en-US" altLang="zh-TW" dirty="0"/>
                        <a:t>D+D 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連續快速按兩次</a:t>
                      </a:r>
                      <a:r>
                        <a:rPr lang="en-US" altLang="zh-TW" dirty="0"/>
                        <a:t>D)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刪除選中的</a:t>
                      </a:r>
                      <a:r>
                        <a:rPr lang="en-US" altLang="zh-TW" dirty="0"/>
                        <a:t>cell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6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/>
                        <a:t>Ctrl + 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存檔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2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PageUp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跳到開頭第一段</a:t>
                      </a:r>
                      <a:r>
                        <a:rPr lang="en-US" altLang="zh-TW" dirty="0"/>
                        <a:t>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764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PageDown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跳到末尾最後一段</a:t>
                      </a:r>
                      <a:r>
                        <a:rPr lang="en-US" altLang="zh-TW" dirty="0"/>
                        <a:t>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99509"/>
                  </a:ext>
                </a:extLst>
              </a:tr>
            </a:tbl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426D036C-201D-4859-BCC4-03B1277FEB94}"/>
              </a:ext>
            </a:extLst>
          </p:cNvPr>
          <p:cNvGrpSpPr/>
          <p:nvPr/>
        </p:nvGrpSpPr>
        <p:grpSpPr>
          <a:xfrm>
            <a:off x="1182847" y="6146832"/>
            <a:ext cx="6606927" cy="923330"/>
            <a:chOff x="1182847" y="6146832"/>
            <a:chExt cx="6606927" cy="92333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FF59B8F-2885-4C7A-8F2A-BDC2B9E0AD0D}"/>
                </a:ext>
              </a:extLst>
            </p:cNvPr>
            <p:cNvSpPr txBox="1"/>
            <p:nvPr/>
          </p:nvSpPr>
          <p:spPr>
            <a:xfrm>
              <a:off x="1191236" y="6146832"/>
              <a:ext cx="65985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&lt;Reference&gt; : </a:t>
              </a:r>
              <a:r>
                <a:rPr lang="en-US" altLang="zh-TW" dirty="0">
                  <a:hlinkClick r:id="rId2"/>
                </a:rPr>
                <a:t>https://www.itread01.com/content/1547103635.html</a:t>
              </a:r>
              <a:endParaRPr lang="en-US" altLang="zh-TW" dirty="0"/>
            </a:p>
            <a:p>
              <a:endParaRPr lang="en-US" altLang="zh-TW" dirty="0"/>
            </a:p>
            <a:p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1AEEAF-6B82-4F88-8425-987B8C68C8D1}"/>
                </a:ext>
              </a:extLst>
            </p:cNvPr>
            <p:cNvSpPr/>
            <p:nvPr/>
          </p:nvSpPr>
          <p:spPr>
            <a:xfrm>
              <a:off x="1182847" y="6184645"/>
              <a:ext cx="6598538" cy="3651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52000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3E5DA34E-461C-4597-A35F-CFC890DF8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523469"/>
              </p:ext>
            </p:extLst>
          </p:nvPr>
        </p:nvGraphicFramePr>
        <p:xfrm>
          <a:off x="505691" y="1596072"/>
          <a:ext cx="10515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909">
                  <a:extLst>
                    <a:ext uri="{9D8B030D-6E8A-4147-A177-3AD203B41FA5}">
                      <a16:colId xmlns:a16="http://schemas.microsoft.com/office/drawing/2014/main" val="206582717"/>
                    </a:ext>
                  </a:extLst>
                </a:gridCol>
                <a:gridCol w="5382491">
                  <a:extLst>
                    <a:ext uri="{9D8B030D-6E8A-4147-A177-3AD203B41FA5}">
                      <a16:colId xmlns:a16="http://schemas.microsoft.com/office/drawing/2014/main" val="253605189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8750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缺點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69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Jupyter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有相當整齊漂亮的排版頁面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可直接使用快捷鍵功能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可轉成很多資料格式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 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像是</a:t>
                      </a:r>
                      <a:r>
                        <a:rPr lang="en-US" altLang="zh-TW" dirty="0"/>
                        <a:t>PDF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, </a:t>
                      </a:r>
                      <a:r>
                        <a:rPr lang="en-US" altLang="zh-TW" dirty="0" err="1"/>
                        <a:t>LaTex</a:t>
                      </a:r>
                      <a:r>
                        <a:rPr lang="en-US" altLang="zh-TW" dirty="0"/>
                        <a:t> , .</a:t>
                      </a:r>
                      <a:r>
                        <a:rPr lang="en-US" altLang="zh-TW" dirty="0" err="1"/>
                        <a:t>py</a:t>
                      </a:r>
                      <a:r>
                        <a:rPr lang="en-US" altLang="zh-TW" dirty="0"/>
                        <a:t> ,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html….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有很多個別獨立執行的</a:t>
                      </a:r>
                      <a:r>
                        <a:rPr lang="en-US" altLang="zh-TW" dirty="0"/>
                        <a:t>cell, 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每個</a:t>
                      </a:r>
                      <a:r>
                        <a:rPr lang="en-US" altLang="zh-TW" dirty="0"/>
                        <a:t>cell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都是可獨立執行的程式塊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 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因此不用特別建立一個</a:t>
                      </a:r>
                      <a:r>
                        <a:rPr lang="en-US" altLang="zh-TW" dirty="0"/>
                        <a:t>New file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來撰寫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快捷鍵功能已固定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需記好怎麼按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需透過</a:t>
                      </a:r>
                      <a:r>
                        <a:rPr lang="en-US" altLang="zh-TW" dirty="0"/>
                        <a:t>pip install </a:t>
                      </a:r>
                      <a:r>
                        <a:rPr lang="en-US" altLang="zh-TW" dirty="0" err="1"/>
                        <a:t>jupyter</a:t>
                      </a:r>
                      <a:r>
                        <a:rPr lang="en-US" altLang="zh-TW" dirty="0"/>
                        <a:t>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zh-TW" dirty="0" err="1">
                          <a:sym typeface="Wingdings" panose="05000000000000000000" pitchFamily="2" charset="2"/>
                        </a:rPr>
                        <a:t>jupyter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 notebook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來安裝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安裝過程稍為久些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9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Python Shell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與一般的程式語言介面相近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比較習慣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安裝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python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後立即可使用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頁面排版單調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且需要額外設定快捷鍵功能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本身只有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檔案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無法轉乘其他格式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只有一個介面可執行一個程式塊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若要再執行另外一個程式塊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必須再開啟另一個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New File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064705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A66EE2-91BA-4BC4-8347-C9D3DFFD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80B57F4-6E5F-4845-8047-B2B9A75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Jupyter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and Shell---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比較表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5009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CC09D8-AFD0-4122-B7B2-1E4CE8E35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922789"/>
            <a:ext cx="11165746" cy="525417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TW" dirty="0">
                <a:ea typeface="標楷體" panose="03000509000000000000" pitchFamily="65" charset="-120"/>
              </a:rPr>
              <a:t>pandas</a:t>
            </a:r>
            <a:r>
              <a:rPr lang="zh-TW" altLang="en-US" dirty="0">
                <a:ea typeface="標楷體" panose="03000509000000000000" pitchFamily="65" charset="-120"/>
              </a:rPr>
              <a:t>：</a:t>
            </a:r>
            <a:r>
              <a:rPr lang="en-US" altLang="zh-TW" dirty="0">
                <a:ea typeface="標楷體" panose="03000509000000000000" pitchFamily="65" charset="-120"/>
              </a:rPr>
              <a:t>Pandas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納入了標準的數據模型，並且提供高效率操作大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型數據所需的工具。</a:t>
            </a:r>
            <a:r>
              <a:rPr lang="en-US" altLang="zh-TW" dirty="0">
                <a:ea typeface="標楷體" panose="03000509000000000000" pitchFamily="65" charset="-120"/>
              </a:rPr>
              <a:t>Pandas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能夠使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輕易地做到很多 </a:t>
            </a:r>
            <a:r>
              <a:rPr lang="en-US" altLang="zh-TW" dirty="0">
                <a:ea typeface="標楷體" panose="03000509000000000000" pitchFamily="65" charset="-120"/>
              </a:rPr>
              <a:t>excel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數據分析的功能。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dirty="0">
                <a:ea typeface="標楷體" panose="03000509000000000000" pitchFamily="65" charset="-120"/>
              </a:rPr>
              <a:t>Pandas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主要有兩種資料結構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Series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dirty="0">
                <a:ea typeface="標楷體" panose="03000509000000000000" pitchFamily="65" charset="-120"/>
              </a:rPr>
              <a:t>Reference :</a:t>
            </a: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https://pandas.pydata.org/docs/user_guide/index.html#user-guide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http://yltang.net/tutorial/dsml/8/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16E08C-F0BF-4BE0-A2DD-7EFAA19C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82DAD1B-8BF4-449D-8E7E-164F50D0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3534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EA6603-A389-4578-9A1C-7EBE9420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58" y="591344"/>
            <a:ext cx="11169242" cy="5765006"/>
          </a:xfrm>
        </p:spPr>
        <p:txBody>
          <a:bodyPr/>
          <a:lstStyle/>
          <a:p>
            <a:r>
              <a:rPr lang="en-US" altLang="zh-TW" dirty="0"/>
              <a:t>Series(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/>
              <a:t>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類似一維陣列，包含一系列同質性的資料值與相對的</a:t>
            </a:r>
            <a:r>
              <a:rPr lang="zh-TW" altLang="en-US" dirty="0"/>
              <a:t>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料標籤 </a:t>
            </a:r>
            <a:r>
              <a:rPr lang="en-US" altLang="zh-TW" dirty="0"/>
              <a:t>(Label)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，後者稱為 </a:t>
            </a:r>
            <a:r>
              <a:rPr lang="en-US" altLang="zh-TW" dirty="0"/>
              <a:t>Series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的「索引」</a:t>
            </a:r>
            <a:r>
              <a:rPr lang="en-US" altLang="zh-TW" dirty="0"/>
              <a:t>(Index)</a:t>
            </a:r>
            <a:r>
              <a:rPr lang="zh-TW" altLang="en-US" dirty="0"/>
              <a:t>：</a:t>
            </a:r>
            <a:r>
              <a:rPr lang="en-US" altLang="zh-TW" dirty="0" err="1">
                <a:solidFill>
                  <a:srgbClr val="FF0000"/>
                </a:solidFill>
              </a:rPr>
              <a:t>pd.Series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5FD2C7-C05F-4803-923B-1B53CDC1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99CFDAB-52F2-453C-9B93-19A02518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D7FFD50-6393-4549-AE31-44D90BEDD214}"/>
              </a:ext>
            </a:extLst>
          </p:cNvPr>
          <p:cNvGrpSpPr/>
          <p:nvPr/>
        </p:nvGrpSpPr>
        <p:grpSpPr>
          <a:xfrm>
            <a:off x="333507" y="1573728"/>
            <a:ext cx="5412925" cy="2222759"/>
            <a:chOff x="752983" y="1523128"/>
            <a:chExt cx="5412925" cy="222275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549FD548-9212-4BA4-8997-2F1B400398D5}"/>
                </a:ext>
              </a:extLst>
            </p:cNvPr>
            <p:cNvGrpSpPr/>
            <p:nvPr/>
          </p:nvGrpSpPr>
          <p:grpSpPr>
            <a:xfrm>
              <a:off x="838200" y="1917248"/>
              <a:ext cx="5327708" cy="1828639"/>
              <a:chOff x="838200" y="1650116"/>
              <a:chExt cx="5327708" cy="1828639"/>
            </a:xfrm>
          </p:grpSpPr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D5A3EB-9F04-4259-BEF2-2158C1255E5E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510460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s =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pd.Series</a:t>
                </a:r>
                <a:r>
                  <a:rPr lang="en-US" altLang="zh-TW" dirty="0"/>
                  <a:t>(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 [1,7,4] ) )   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自動設定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Index </a:t>
                </a:r>
              </a:p>
              <a:p>
                <a:r>
                  <a:rPr lang="en-US" altLang="zh-TW" dirty="0"/>
                  <a:t>print(s)</a:t>
                </a:r>
                <a:endParaRPr lang="zh-TW" altLang="en-US" dirty="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CEAF3E-1CF8-4BD0-9B44-2449A12FECC6}"/>
                  </a:ext>
                </a:extLst>
              </p:cNvPr>
              <p:cNvSpPr/>
              <p:nvPr/>
            </p:nvSpPr>
            <p:spPr>
              <a:xfrm>
                <a:off x="838200" y="1650116"/>
                <a:ext cx="5327708" cy="18286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753C1A4-A07B-4B94-956A-FFD8536ACCA5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7D4B43AE-23F0-45A4-8F3C-B914D9CCF730}"/>
              </a:ext>
            </a:extLst>
          </p:cNvPr>
          <p:cNvGrpSpPr/>
          <p:nvPr/>
        </p:nvGrpSpPr>
        <p:grpSpPr>
          <a:xfrm>
            <a:off x="6454420" y="1976952"/>
            <a:ext cx="4312359" cy="2028526"/>
            <a:chOff x="5669841" y="4431078"/>
            <a:chExt cx="4312359" cy="2028526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0DE8FF2-1CDA-4F73-8241-BA30D4447B9D}"/>
                </a:ext>
              </a:extLst>
            </p:cNvPr>
            <p:cNvSpPr txBox="1"/>
            <p:nvPr/>
          </p:nvSpPr>
          <p:spPr>
            <a:xfrm>
              <a:off x="5855516" y="4462943"/>
              <a:ext cx="19148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資料值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en-US" altLang="zh-TW" dirty="0"/>
                <a:t>&gt;&gt;&gt; </a:t>
              </a:r>
              <a:r>
                <a:rPr lang="en-US" altLang="zh-TW" dirty="0" err="1"/>
                <a:t>s.values</a:t>
              </a:r>
              <a:endParaRPr lang="en-US" altLang="zh-TW" dirty="0"/>
            </a:p>
            <a:p>
              <a:r>
                <a:rPr lang="en-US" altLang="zh-TW" dirty="0"/>
                <a:t>&gt;&gt;&gt; array( [1,7,4] )</a:t>
              </a:r>
              <a:endParaRPr lang="zh-TW" altLang="en-US" dirty="0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D9BDF6E-B8A0-4349-8B39-FEC4E1FBA325}"/>
                </a:ext>
              </a:extLst>
            </p:cNvPr>
            <p:cNvSpPr txBox="1"/>
            <p:nvPr/>
          </p:nvSpPr>
          <p:spPr>
            <a:xfrm>
              <a:off x="5879143" y="5434981"/>
              <a:ext cx="4103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索引值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/>
                <a:t>s.index</a:t>
              </a:r>
              <a:endParaRPr lang="en-US" altLang="zh-TW" dirty="0"/>
            </a:p>
            <a:p>
              <a:r>
                <a:rPr lang="en-US" altLang="zh-TW" dirty="0"/>
                <a:t>&gt;&gt;&gt; </a:t>
              </a:r>
              <a:r>
                <a:rPr lang="en-US" altLang="zh-TW" dirty="0" err="1"/>
                <a:t>RangeIndex</a:t>
              </a:r>
              <a:r>
                <a:rPr lang="en-US" altLang="zh-TW" dirty="0"/>
                <a:t>(start=0, stop=3, step=1)</a:t>
              </a:r>
              <a:endParaRPr lang="zh-TW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A17E655-1E2E-4C03-9F08-47F915859AD2}"/>
                </a:ext>
              </a:extLst>
            </p:cNvPr>
            <p:cNvSpPr/>
            <p:nvPr/>
          </p:nvSpPr>
          <p:spPr>
            <a:xfrm>
              <a:off x="5669841" y="4431078"/>
              <a:ext cx="4312359" cy="20285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4EA0536C-0384-42A0-A8B0-50BAB2D9E76D}"/>
              </a:ext>
            </a:extLst>
          </p:cNvPr>
          <p:cNvGrpSpPr/>
          <p:nvPr/>
        </p:nvGrpSpPr>
        <p:grpSpPr>
          <a:xfrm>
            <a:off x="333507" y="4119601"/>
            <a:ext cx="4875555" cy="1777045"/>
            <a:chOff x="48282" y="4020045"/>
            <a:chExt cx="4875555" cy="1777045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98983D72-DB95-4FEB-92A2-CCF78944BEC6}"/>
                </a:ext>
              </a:extLst>
            </p:cNvPr>
            <p:cNvGrpSpPr/>
            <p:nvPr/>
          </p:nvGrpSpPr>
          <p:grpSpPr>
            <a:xfrm>
              <a:off x="48282" y="4020045"/>
              <a:ext cx="4875555" cy="1777045"/>
              <a:chOff x="48282" y="3827098"/>
              <a:chExt cx="4875555" cy="1777045"/>
            </a:xfrm>
          </p:grpSpPr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BE586492-824A-4056-B10A-2764D2E95E79}"/>
                  </a:ext>
                </a:extLst>
              </p:cNvPr>
              <p:cNvGrpSpPr/>
              <p:nvPr/>
            </p:nvGrpSpPr>
            <p:grpSpPr>
              <a:xfrm>
                <a:off x="48282" y="4206145"/>
                <a:ext cx="4875555" cy="1397998"/>
                <a:chOff x="-22044" y="3685731"/>
                <a:chExt cx="4875555" cy="1397998"/>
              </a:xfrm>
            </p:grpSpPr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F56B6A3D-31A7-47F3-B520-B91C0F904AAA}"/>
                    </a:ext>
                  </a:extLst>
                </p:cNvPr>
                <p:cNvSpPr txBox="1"/>
                <p:nvPr/>
              </p:nvSpPr>
              <p:spPr>
                <a:xfrm>
                  <a:off x="991397" y="3879651"/>
                  <a:ext cx="1429687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0          1</a:t>
                  </a:r>
                </a:p>
                <a:p>
                  <a:r>
                    <a:rPr lang="en-US" altLang="zh-TW" dirty="0"/>
                    <a:t>1          7</a:t>
                  </a:r>
                </a:p>
                <a:p>
                  <a:pPr marL="342900" indent="-342900">
                    <a:buAutoNum type="arabicPlain" startAt="2"/>
                  </a:pPr>
                  <a:r>
                    <a:rPr lang="en-US" altLang="zh-TW" dirty="0"/>
                    <a:t>      4</a:t>
                  </a:r>
                </a:p>
                <a:p>
                  <a:r>
                    <a:rPr lang="en-US" altLang="zh-TW" dirty="0" err="1"/>
                    <a:t>dtype</a:t>
                  </a:r>
                  <a:r>
                    <a:rPr lang="en-US" altLang="zh-TW" dirty="0"/>
                    <a:t> = int32</a:t>
                  </a:r>
                </a:p>
              </p:txBody>
            </p:sp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685A8FF0-18A3-46FD-86CB-DF7820474FC6}"/>
                    </a:ext>
                  </a:extLst>
                </p:cNvPr>
                <p:cNvSpPr/>
                <p:nvPr/>
              </p:nvSpPr>
              <p:spPr>
                <a:xfrm>
                  <a:off x="838200" y="3685731"/>
                  <a:ext cx="1594607" cy="1397998"/>
                </a:xfrm>
                <a:prstGeom prst="rect">
                  <a:avLst/>
                </a:prstGeom>
                <a:noFill/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" name="直線單箭頭接點 10">
                  <a:extLst>
                    <a:ext uri="{FF2B5EF4-FFF2-40B4-BE49-F238E27FC236}">
                      <a16:creationId xmlns:a16="http://schemas.microsoft.com/office/drawing/2014/main" id="{69A4E886-7D1F-4277-9DB8-42C687266EDE}"/>
                    </a:ext>
                  </a:extLst>
                </p:cNvPr>
                <p:cNvCxnSpPr>
                  <a:cxnSpLocks/>
                  <a:endCxn id="7" idx="1"/>
                </p:cNvCxnSpPr>
                <p:nvPr/>
              </p:nvCxnSpPr>
              <p:spPr>
                <a:xfrm>
                  <a:off x="525292" y="4479816"/>
                  <a:ext cx="466105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單箭頭接點 11">
                  <a:extLst>
                    <a:ext uri="{FF2B5EF4-FFF2-40B4-BE49-F238E27FC236}">
                      <a16:creationId xmlns:a16="http://schemas.microsoft.com/office/drawing/2014/main" id="{14B52EAC-11D5-47D0-9473-219E57CD98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49756" y="4310538"/>
                  <a:ext cx="880990" cy="7419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04E9ADAD-11EF-47B9-97AC-3934FEB2A2C8}"/>
                    </a:ext>
                  </a:extLst>
                </p:cNvPr>
                <p:cNvSpPr txBox="1"/>
                <p:nvPr/>
              </p:nvSpPr>
              <p:spPr>
                <a:xfrm>
                  <a:off x="-22044" y="4310538"/>
                  <a:ext cx="63844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/>
                    <a:t>Index</a:t>
                  </a:r>
                  <a:endParaRPr lang="zh-TW" altLang="en-US" sz="1600" dirty="0"/>
                </a:p>
              </p:txBody>
            </p:sp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2FF0584A-AEB5-4859-9C79-0AC571FE8456}"/>
                    </a:ext>
                  </a:extLst>
                </p:cNvPr>
                <p:cNvSpPr txBox="1"/>
                <p:nvPr/>
              </p:nvSpPr>
              <p:spPr>
                <a:xfrm>
                  <a:off x="2794934" y="4215453"/>
                  <a:ext cx="20585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所輸入的串列 </a:t>
                  </a:r>
                  <a:r>
                    <a:rPr lang="en-US" altLang="zh-TW" sz="1600" dirty="0"/>
                    <a:t>[1,7,4]</a:t>
                  </a:r>
                  <a:endParaRPr lang="zh-TW" altLang="en-US" sz="1600" dirty="0"/>
                </a:p>
              </p:txBody>
            </p:sp>
          </p:grp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5DF283B-EF42-4FFB-BF98-D283F6CEF7C6}"/>
                  </a:ext>
                </a:extLst>
              </p:cNvPr>
              <p:cNvSpPr txBox="1"/>
              <p:nvPr/>
            </p:nvSpPr>
            <p:spPr>
              <a:xfrm>
                <a:off x="838200" y="3827098"/>
                <a:ext cx="1083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92D050"/>
                    </a:solidFill>
                  </a:rPr>
                  <a:t>Result :</a:t>
                </a:r>
                <a:endParaRPr lang="zh-TW" altLang="en-US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C9CBF52-3B0C-42B3-B95C-5E7B5775F31C}"/>
                </a:ext>
              </a:extLst>
            </p:cNvPr>
            <p:cNvSpPr/>
            <p:nvPr/>
          </p:nvSpPr>
          <p:spPr>
            <a:xfrm>
              <a:off x="1048854" y="4564179"/>
              <a:ext cx="310163" cy="93060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EDDB2BD-E4CA-4EFB-B573-E41C2682A699}"/>
                </a:ext>
              </a:extLst>
            </p:cNvPr>
            <p:cNvSpPr/>
            <p:nvPr/>
          </p:nvSpPr>
          <p:spPr>
            <a:xfrm>
              <a:off x="1689019" y="4564179"/>
              <a:ext cx="310163" cy="93060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3AD314AF-B22A-40D2-843B-1C51AE9C3DDC}"/>
              </a:ext>
            </a:extLst>
          </p:cNvPr>
          <p:cNvGrpSpPr/>
          <p:nvPr/>
        </p:nvGrpSpPr>
        <p:grpSpPr>
          <a:xfrm>
            <a:off x="6454420" y="4203467"/>
            <a:ext cx="4312359" cy="2063190"/>
            <a:chOff x="5669841" y="4431078"/>
            <a:chExt cx="4312359" cy="2063190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BA63058F-29C3-4F62-BD45-7488F5E7FA55}"/>
                </a:ext>
              </a:extLst>
            </p:cNvPr>
            <p:cNvSpPr txBox="1"/>
            <p:nvPr/>
          </p:nvSpPr>
          <p:spPr>
            <a:xfrm>
              <a:off x="5855516" y="4462943"/>
              <a:ext cx="3515450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修改索引值</a:t>
              </a:r>
              <a:r>
                <a:rPr lang="en-US" altLang="zh-TW" dirty="0">
                  <a:ea typeface="標楷體" panose="03000509000000000000" pitchFamily="65" charset="-120"/>
                </a:rPr>
                <a:t>index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en-US" altLang="zh-TW" dirty="0"/>
                <a:t>&gt;&gt;&gt; </a:t>
              </a:r>
              <a:r>
                <a:rPr lang="en-US" altLang="zh-TW" dirty="0" err="1"/>
                <a:t>s.index</a:t>
              </a:r>
              <a:r>
                <a:rPr lang="en-US" altLang="zh-TW" dirty="0"/>
                <a:t> = ['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張三</a:t>
              </a:r>
              <a:r>
                <a:rPr lang="en-US" altLang="zh-TW" dirty="0"/>
                <a:t>', '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李四</a:t>
              </a:r>
              <a:r>
                <a:rPr lang="en-US" altLang="zh-TW" dirty="0"/>
                <a:t>', '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王五</a:t>
              </a:r>
              <a:r>
                <a:rPr lang="en-US" altLang="zh-TW" dirty="0"/>
                <a:t>']</a:t>
              </a:r>
            </a:p>
            <a:p>
              <a:r>
                <a:rPr lang="en-US" altLang="zh-TW" dirty="0"/>
                <a:t>&gt;&gt;&gt; print(s)</a:t>
              </a:r>
            </a:p>
            <a:p>
              <a:r>
                <a:rPr lang="en-US" altLang="zh-TW" dirty="0"/>
                <a:t>&gt;&gt;&gt;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張三</a:t>
              </a:r>
              <a:r>
                <a:rPr lang="zh-TW" altLang="en-US" dirty="0"/>
                <a:t>         </a:t>
              </a:r>
              <a:r>
                <a:rPr lang="en-US" altLang="zh-TW" dirty="0"/>
                <a:t>1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李四    </a:t>
              </a:r>
              <a:r>
                <a:rPr lang="en-US" altLang="zh-TW" dirty="0"/>
                <a:t>7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王五    </a:t>
              </a:r>
              <a:r>
                <a:rPr lang="en-US" altLang="zh-TW" dirty="0"/>
                <a:t>4</a:t>
              </a:r>
            </a:p>
            <a:p>
              <a:r>
                <a:rPr lang="en-US" altLang="zh-TW" dirty="0"/>
                <a:t>        </a:t>
              </a:r>
              <a:r>
                <a:rPr lang="en-US" altLang="zh-TW" dirty="0" err="1"/>
                <a:t>dtype</a:t>
              </a:r>
              <a:r>
                <a:rPr lang="en-US" altLang="zh-TW" dirty="0"/>
                <a:t>: int32</a:t>
              </a:r>
              <a:endParaRPr lang="zh-TW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914C68B-2EFD-40F2-8C2F-9C33545DF1C6}"/>
                </a:ext>
              </a:extLst>
            </p:cNvPr>
            <p:cNvSpPr/>
            <p:nvPr/>
          </p:nvSpPr>
          <p:spPr>
            <a:xfrm>
              <a:off x="5669841" y="4431078"/>
              <a:ext cx="4312359" cy="20285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7216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E37B01-5BB4-49BD-85FF-74DC1715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自訂字串</a:t>
            </a:r>
            <a:r>
              <a:rPr lang="en-US" altLang="zh-TW" dirty="0">
                <a:ea typeface="標楷體" panose="03000509000000000000" pitchFamily="65" charset="-120"/>
              </a:rPr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索引 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4E618C-1044-4C58-8042-0044D981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126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2B819666-93F5-4058-A6D7-D7D4F49FC8D4}"/>
              </a:ext>
            </a:extLst>
          </p:cNvPr>
          <p:cNvGrpSpPr/>
          <p:nvPr/>
        </p:nvGrpSpPr>
        <p:grpSpPr>
          <a:xfrm>
            <a:off x="752983" y="1523128"/>
            <a:ext cx="8635625" cy="2222759"/>
            <a:chOff x="752983" y="1523128"/>
            <a:chExt cx="5466872" cy="2222759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06DD3AA-827E-46FF-BDB4-5BD71A69935D}"/>
                </a:ext>
              </a:extLst>
            </p:cNvPr>
            <p:cNvGrpSpPr/>
            <p:nvPr/>
          </p:nvGrpSpPr>
          <p:grpSpPr>
            <a:xfrm>
              <a:off x="838200" y="1917248"/>
              <a:ext cx="5381655" cy="1828639"/>
              <a:chOff x="838200" y="1650116"/>
              <a:chExt cx="5381655" cy="1828639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D7BA21A-E359-4C0A-B6C3-B67AE0B1D575}"/>
                  </a:ext>
                </a:extLst>
              </p:cNvPr>
              <p:cNvSpPr txBox="1"/>
              <p:nvPr/>
            </p:nvSpPr>
            <p:spPr>
              <a:xfrm>
                <a:off x="991396" y="1711354"/>
                <a:ext cx="52284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s =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pd.Series</a:t>
                </a:r>
                <a:r>
                  <a:rPr lang="en-US" altLang="zh-TW" dirty="0"/>
                  <a:t>(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 [1,7,4] ) ,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index=['Arthur' , 'Jason' , 'Emily'] 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自訂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Index </a:t>
                </a:r>
              </a:p>
              <a:p>
                <a:r>
                  <a:rPr lang="en-US" altLang="zh-TW" dirty="0"/>
                  <a:t>print(s)</a:t>
                </a:r>
                <a:endParaRPr lang="zh-TW" altLang="en-US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665988B-4EB8-41D8-9485-B574F177F819}"/>
                  </a:ext>
                </a:extLst>
              </p:cNvPr>
              <p:cNvSpPr/>
              <p:nvPr/>
            </p:nvSpPr>
            <p:spPr>
              <a:xfrm>
                <a:off x="838200" y="1650116"/>
                <a:ext cx="5327708" cy="18286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CE9120B-4A36-4113-9369-D33AA7A015E4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A74A610-09FA-4911-A3AA-9AC7D04D530F}"/>
              </a:ext>
            </a:extLst>
          </p:cNvPr>
          <p:cNvGrpSpPr/>
          <p:nvPr/>
        </p:nvGrpSpPr>
        <p:grpSpPr>
          <a:xfrm>
            <a:off x="838200" y="4187774"/>
            <a:ext cx="2441895" cy="1853426"/>
            <a:chOff x="838200" y="4187774"/>
            <a:chExt cx="2441895" cy="185342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CB91CA94-B46C-42DB-80A4-A6AC92E44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94" y="4652858"/>
              <a:ext cx="2192529" cy="132341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43E3F66-EBA3-48AD-872D-02D4F760B824}"/>
                </a:ext>
              </a:extLst>
            </p:cNvPr>
            <p:cNvSpPr txBox="1"/>
            <p:nvPr/>
          </p:nvSpPr>
          <p:spPr>
            <a:xfrm>
              <a:off x="838200" y="4187774"/>
              <a:ext cx="1083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92D050"/>
                  </a:solidFill>
                </a:rPr>
                <a:t>Result :</a:t>
              </a:r>
              <a:endParaRPr lang="zh-TW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CE712C0-2EA0-44B2-9A07-728F491EE0EA}"/>
                </a:ext>
              </a:extLst>
            </p:cNvPr>
            <p:cNvSpPr/>
            <p:nvPr/>
          </p:nvSpPr>
          <p:spPr>
            <a:xfrm>
              <a:off x="887594" y="4558881"/>
              <a:ext cx="2392501" cy="148231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DC875DC-4EBD-4C57-AE36-878C1D4A00BB}"/>
              </a:ext>
            </a:extLst>
          </p:cNvPr>
          <p:cNvGrpSpPr/>
          <p:nvPr/>
        </p:nvGrpSpPr>
        <p:grpSpPr>
          <a:xfrm>
            <a:off x="4473063" y="4294403"/>
            <a:ext cx="5509137" cy="2028526"/>
            <a:chOff x="5669841" y="4431078"/>
            <a:chExt cx="4312359" cy="2028526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4EB984A-8866-4F57-9BA1-A1DFC4736ABF}"/>
                </a:ext>
              </a:extLst>
            </p:cNvPr>
            <p:cNvSpPr txBox="1"/>
            <p:nvPr/>
          </p:nvSpPr>
          <p:spPr>
            <a:xfrm>
              <a:off x="5855516" y="4462943"/>
              <a:ext cx="17257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資料值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r>
                <a:rPr lang="en-US" altLang="zh-TW" dirty="0" err="1">
                  <a:solidFill>
                    <a:srgbClr val="FF0000"/>
                  </a:solidFill>
                </a:rPr>
                <a:t>s.values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>
                  <a:solidFill>
                    <a:srgbClr val="FF0000"/>
                  </a:solidFill>
                </a:rPr>
                <a:t>s.values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/>
                <a:t>&gt;&gt;&gt; array( [1,7,4] )</a:t>
              </a:r>
              <a:endParaRPr lang="zh-TW" altLang="en-US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91A0C22-4B41-4D89-B6CB-11F49CFE13CA}"/>
                </a:ext>
              </a:extLst>
            </p:cNvPr>
            <p:cNvSpPr txBox="1"/>
            <p:nvPr/>
          </p:nvSpPr>
          <p:spPr>
            <a:xfrm>
              <a:off x="5879143" y="5434981"/>
              <a:ext cx="4103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索引值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err="1">
                  <a:solidFill>
                    <a:srgbClr val="FF0000"/>
                  </a:solidFill>
                </a:rPr>
                <a:t>s.index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>
                  <a:solidFill>
                    <a:srgbClr val="FF0000"/>
                  </a:solidFill>
                </a:rPr>
                <a:t>s.index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/>
                <a:t>&gt;&gt;&gt; Index(['Arthur', 'Jason', 'Emily'], </a:t>
              </a:r>
              <a:r>
                <a:rPr lang="en-US" altLang="zh-TW" dirty="0" err="1"/>
                <a:t>dtype</a:t>
              </a:r>
              <a:r>
                <a:rPr lang="en-US" altLang="zh-TW" dirty="0"/>
                <a:t>='object')</a:t>
              </a:r>
              <a:endParaRPr lang="zh-TW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73CC874-C8F7-45DF-9122-DBAC1490F956}"/>
                </a:ext>
              </a:extLst>
            </p:cNvPr>
            <p:cNvSpPr/>
            <p:nvPr/>
          </p:nvSpPr>
          <p:spPr>
            <a:xfrm>
              <a:off x="5669841" y="4431078"/>
              <a:ext cx="4312359" cy="20285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標題 1">
            <a:extLst>
              <a:ext uri="{FF2B5EF4-FFF2-40B4-BE49-F238E27FC236}">
                <a16:creationId xmlns:a16="http://schemas.microsoft.com/office/drawing/2014/main" id="{D5EBA1BB-A7E2-406B-979A-621C415CC853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1627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04E6F0-AB5C-4E86-A130-834BB233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6" y="914400"/>
            <a:ext cx="10657514" cy="5262563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索取想要的標籤</a:t>
            </a:r>
            <a:r>
              <a:rPr lang="en-US" altLang="zh-TW" dirty="0"/>
              <a:t>label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D640E1-3D58-4FE5-9B21-D4847CE1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127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AA30B62-F90E-4CC3-BBB5-958E5B0032D6}"/>
              </a:ext>
            </a:extLst>
          </p:cNvPr>
          <p:cNvGrpSpPr/>
          <p:nvPr/>
        </p:nvGrpSpPr>
        <p:grpSpPr>
          <a:xfrm>
            <a:off x="752983" y="1523128"/>
            <a:ext cx="8635625" cy="2222759"/>
            <a:chOff x="752983" y="1523128"/>
            <a:chExt cx="5466872" cy="2222759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A0F9EE6-7ABE-4EAA-A8C2-55EBBFEC0E47}"/>
                </a:ext>
              </a:extLst>
            </p:cNvPr>
            <p:cNvGrpSpPr/>
            <p:nvPr/>
          </p:nvGrpSpPr>
          <p:grpSpPr>
            <a:xfrm>
              <a:off x="838200" y="1917248"/>
              <a:ext cx="5381655" cy="1828639"/>
              <a:chOff x="838200" y="1650116"/>
              <a:chExt cx="5381655" cy="1828639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1A39112-4BF2-4642-9F74-5E1E8FAC42C8}"/>
                  </a:ext>
                </a:extLst>
              </p:cNvPr>
              <p:cNvSpPr txBox="1"/>
              <p:nvPr/>
            </p:nvSpPr>
            <p:spPr>
              <a:xfrm>
                <a:off x="991396" y="1711354"/>
                <a:ext cx="52284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s =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pd.Series</a:t>
                </a:r>
                <a:r>
                  <a:rPr lang="en-US" altLang="zh-TW" dirty="0"/>
                  <a:t>(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 [1,7,4] ) ,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index=['Arthur' , 'Jason' , 'Emily'] 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自訂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Index </a:t>
                </a:r>
              </a:p>
              <a:p>
                <a:r>
                  <a:rPr lang="en-US" altLang="zh-TW" dirty="0"/>
                  <a:t>print(s)</a:t>
                </a:r>
                <a:endParaRPr lang="zh-TW" altLang="en-US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24BFE33-67EC-4974-82D0-200E98FE2293}"/>
                  </a:ext>
                </a:extLst>
              </p:cNvPr>
              <p:cNvSpPr/>
              <p:nvPr/>
            </p:nvSpPr>
            <p:spPr>
              <a:xfrm>
                <a:off x="838200" y="1650116"/>
                <a:ext cx="5327708" cy="18286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01E7BD7-0BAB-4CD6-A9F3-5143DF96526C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6645ECF-2470-4BC4-B2F3-7101ABA1467C}"/>
              </a:ext>
            </a:extLst>
          </p:cNvPr>
          <p:cNvGrpSpPr/>
          <p:nvPr/>
        </p:nvGrpSpPr>
        <p:grpSpPr>
          <a:xfrm>
            <a:off x="887594" y="3963246"/>
            <a:ext cx="5509137" cy="2758229"/>
            <a:chOff x="5669841" y="4456707"/>
            <a:chExt cx="4312359" cy="275822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7E87966-3989-438D-80F5-D211EEAC447B}"/>
                </a:ext>
              </a:extLst>
            </p:cNvPr>
            <p:cNvSpPr txBox="1"/>
            <p:nvPr/>
          </p:nvSpPr>
          <p:spPr>
            <a:xfrm>
              <a:off x="5855516" y="4462943"/>
              <a:ext cx="19451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以標籤</a:t>
              </a:r>
              <a:r>
                <a:rPr lang="en-US" altLang="zh-TW" dirty="0">
                  <a:ea typeface="標楷體" panose="03000509000000000000" pitchFamily="65" charset="-120"/>
                </a:rPr>
                <a:t>label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索取資料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en-US" altLang="zh-TW" dirty="0"/>
                <a:t>&gt;&gt;&gt; </a:t>
              </a:r>
              <a:r>
                <a:rPr lang="en-US" altLang="zh-TW" dirty="0">
                  <a:solidFill>
                    <a:srgbClr val="FF0000"/>
                  </a:solidFill>
                </a:rPr>
                <a:t>s['Arthur']</a:t>
              </a:r>
            </a:p>
            <a:p>
              <a:r>
                <a:rPr lang="en-US" altLang="zh-TW" dirty="0"/>
                <a:t>&gt;&gt;&gt; 1</a:t>
              </a:r>
              <a:endParaRPr lang="zh-TW" altLang="en-US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353BD11-B624-4307-9ABB-DC6C385C91F8}"/>
                </a:ext>
              </a:extLst>
            </p:cNvPr>
            <p:cNvSpPr txBox="1"/>
            <p:nvPr/>
          </p:nvSpPr>
          <p:spPr>
            <a:xfrm>
              <a:off x="5879143" y="5434981"/>
              <a:ext cx="41030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多個標籤</a:t>
              </a:r>
              <a:r>
                <a:rPr lang="en-US" altLang="zh-TW" dirty="0">
                  <a:ea typeface="標楷體" panose="03000509000000000000" pitchFamily="65" charset="-120"/>
                </a:rPr>
                <a:t>label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索取資料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>
                  <a:solidFill>
                    <a:srgbClr val="FF0000"/>
                  </a:solidFill>
                </a:rPr>
                <a:t>s[ ['Arthur' , 'Jason' , 'Emily'] ]</a:t>
              </a:r>
            </a:p>
            <a:p>
              <a:r>
                <a:rPr lang="en-US" altLang="zh-TW" dirty="0"/>
                <a:t>&gt;&gt;&gt; Arthur    1</a:t>
              </a:r>
            </a:p>
            <a:p>
              <a:r>
                <a:rPr lang="en-US" altLang="zh-TW" dirty="0"/>
                <a:t>        Jason     7</a:t>
              </a:r>
            </a:p>
            <a:p>
              <a:r>
                <a:rPr lang="en-US" altLang="zh-TW" dirty="0"/>
                <a:t>        Emily     4</a:t>
              </a:r>
            </a:p>
            <a:p>
              <a:r>
                <a:rPr lang="en-US" altLang="zh-TW" dirty="0"/>
                <a:t>        </a:t>
              </a:r>
              <a:r>
                <a:rPr lang="en-US" altLang="zh-TW" dirty="0" err="1"/>
                <a:t>dtype</a:t>
              </a:r>
              <a:r>
                <a:rPr lang="en-US" altLang="zh-TW" dirty="0"/>
                <a:t>: int32</a:t>
              </a:r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22217E0-13C9-4DF0-833B-BD1C63AF86C7}"/>
                </a:ext>
              </a:extLst>
            </p:cNvPr>
            <p:cNvSpPr/>
            <p:nvPr/>
          </p:nvSpPr>
          <p:spPr>
            <a:xfrm>
              <a:off x="5669841" y="4456707"/>
              <a:ext cx="4312359" cy="27582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標題 1">
            <a:extLst>
              <a:ext uri="{FF2B5EF4-FFF2-40B4-BE49-F238E27FC236}">
                <a16:creationId xmlns:a16="http://schemas.microsoft.com/office/drawing/2014/main" id="{7F264907-517A-408C-82A5-2348D93C35D9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97470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67A51-AF7E-4E8A-96E6-62D2BA91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763398"/>
            <a:ext cx="11530908" cy="5413565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關係運算、算術運算、函式運算、函式運算、字典運算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E37E21-802E-456A-9672-8504C86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128</a:t>
            </a:fld>
            <a:endParaRPr lang="zh-TW" altLang="en-US" sz="2000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2535D02-111F-4C4E-9475-2EF182C6E3EC}"/>
              </a:ext>
            </a:extLst>
          </p:cNvPr>
          <p:cNvGrpSpPr/>
          <p:nvPr/>
        </p:nvGrpSpPr>
        <p:grpSpPr>
          <a:xfrm>
            <a:off x="409422" y="1573873"/>
            <a:ext cx="10041818" cy="4520729"/>
            <a:chOff x="274811" y="1514739"/>
            <a:chExt cx="10041818" cy="4520729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8C6E7B21-56ED-49EB-9DDF-268B8F6A9732}"/>
                </a:ext>
              </a:extLst>
            </p:cNvPr>
            <p:cNvGrpSpPr/>
            <p:nvPr/>
          </p:nvGrpSpPr>
          <p:grpSpPr>
            <a:xfrm>
              <a:off x="274811" y="1514739"/>
              <a:ext cx="8635625" cy="2222759"/>
              <a:chOff x="752983" y="1523128"/>
              <a:chExt cx="5466872" cy="2222759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FC5803E1-8DF0-4282-BE84-B974C9803AAE}"/>
                  </a:ext>
                </a:extLst>
              </p:cNvPr>
              <p:cNvGrpSpPr/>
              <p:nvPr/>
            </p:nvGrpSpPr>
            <p:grpSpPr>
              <a:xfrm>
                <a:off x="838200" y="1917248"/>
                <a:ext cx="5381655" cy="1828639"/>
                <a:chOff x="838200" y="1650116"/>
                <a:chExt cx="5381655" cy="1828639"/>
              </a:xfrm>
            </p:grpSpPr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9D9D621B-3D94-4DC2-84B7-67DC07B8FB8E}"/>
                    </a:ext>
                  </a:extLst>
                </p:cNvPr>
                <p:cNvSpPr txBox="1"/>
                <p:nvPr/>
              </p:nvSpPr>
              <p:spPr>
                <a:xfrm>
                  <a:off x="991396" y="1711354"/>
                  <a:ext cx="5228459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/>
                    <a:t>import </a:t>
                  </a:r>
                  <a:r>
                    <a:rPr lang="en-US" altLang="zh-TW" sz="1400" dirty="0" err="1"/>
                    <a:t>numpy</a:t>
                  </a:r>
                  <a:r>
                    <a:rPr lang="en-US" altLang="zh-TW" sz="1400" dirty="0"/>
                    <a:t> as np</a:t>
                  </a:r>
                </a:p>
                <a:p>
                  <a:r>
                    <a:rPr lang="en-US" altLang="zh-TW" sz="1400" dirty="0">
                      <a:solidFill>
                        <a:srgbClr val="FF0000"/>
                      </a:solidFill>
                    </a:rPr>
                    <a:t>import pandas as pd</a:t>
                  </a:r>
                </a:p>
                <a:p>
                  <a:endParaRPr lang="en-US" altLang="zh-TW" sz="1400" dirty="0"/>
                </a:p>
                <a:p>
                  <a:r>
                    <a:rPr lang="en-US" altLang="zh-TW" sz="1400" dirty="0"/>
                    <a:t>s = </a:t>
                  </a:r>
                  <a:r>
                    <a:rPr lang="en-US" altLang="zh-TW" sz="1400" dirty="0" err="1">
                      <a:solidFill>
                        <a:srgbClr val="FF0000"/>
                      </a:solidFill>
                    </a:rPr>
                    <a:t>pd.Series</a:t>
                  </a:r>
                  <a:r>
                    <a:rPr lang="en-US" altLang="zh-TW" sz="1400" dirty="0"/>
                    <a:t>( </a:t>
                  </a:r>
                  <a:r>
                    <a:rPr lang="en-US" altLang="zh-TW" sz="1400" dirty="0" err="1"/>
                    <a:t>np.array</a:t>
                  </a:r>
                  <a:r>
                    <a:rPr lang="en-US" altLang="zh-TW" sz="1400" dirty="0"/>
                    <a:t>( [1,7,4] ) , </a:t>
                  </a:r>
                  <a:r>
                    <a:rPr lang="en-US" altLang="zh-TW" sz="1400" dirty="0">
                      <a:solidFill>
                        <a:srgbClr val="FF0000"/>
                      </a:solidFill>
                    </a:rPr>
                    <a:t>index=['Arthur' , 'Jason' , 'Emily'] </a:t>
                  </a:r>
                  <a:r>
                    <a:rPr lang="en-US" altLang="zh-TW" sz="1400" dirty="0"/>
                    <a:t>)</a:t>
                  </a:r>
                  <a:r>
                    <a:rPr lang="zh-TW" altLang="en-US" sz="1400" dirty="0"/>
                    <a:t>  </a:t>
                  </a:r>
                  <a:r>
                    <a:rPr lang="en-US" altLang="zh-TW" sz="1400" dirty="0">
                      <a:solidFill>
                        <a:srgbClr val="FF0000"/>
                      </a:solidFill>
                    </a:rPr>
                    <a:t>#</a:t>
                  </a:r>
                  <a:r>
                    <a:rPr lang="zh-TW" altLang="en-US" sz="1400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自訂</a:t>
                  </a:r>
                  <a:r>
                    <a:rPr lang="en-US" altLang="zh-TW" sz="1400" dirty="0">
                      <a:solidFill>
                        <a:srgbClr val="FF0000"/>
                      </a:solidFill>
                    </a:rPr>
                    <a:t>Index </a:t>
                  </a:r>
                </a:p>
                <a:p>
                  <a:r>
                    <a:rPr lang="en-US" altLang="zh-TW" sz="1400" dirty="0"/>
                    <a:t>print(s)</a:t>
                  </a:r>
                  <a:endParaRPr lang="zh-TW" altLang="en-US" sz="1400" dirty="0"/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229F120E-FED0-4317-95DB-53ECC49A32D8}"/>
                    </a:ext>
                  </a:extLst>
                </p:cNvPr>
                <p:cNvSpPr/>
                <p:nvPr/>
              </p:nvSpPr>
              <p:spPr>
                <a:xfrm>
                  <a:off x="838200" y="1650116"/>
                  <a:ext cx="3968159" cy="182863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86B4947-3ABE-40AE-9D77-DA5CF47F2D79}"/>
                  </a:ext>
                </a:extLst>
              </p:cNvPr>
              <p:cNvSpPr txBox="1"/>
              <p:nvPr/>
            </p:nvSpPr>
            <p:spPr>
              <a:xfrm>
                <a:off x="752983" y="1523128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Code :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F04CB05A-3B2F-4E9C-A4D8-524E2EC2E051}"/>
                </a:ext>
              </a:extLst>
            </p:cNvPr>
            <p:cNvGrpSpPr/>
            <p:nvPr/>
          </p:nvGrpSpPr>
          <p:grpSpPr>
            <a:xfrm>
              <a:off x="409421" y="3954929"/>
              <a:ext cx="2073718" cy="1934144"/>
              <a:chOff x="5669841" y="4456708"/>
              <a:chExt cx="1623234" cy="1934144"/>
            </a:xfrm>
          </p:grpSpPr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325B6CD-11CB-4B84-BD1A-A285D62D6835}"/>
                  </a:ext>
                </a:extLst>
              </p:cNvPr>
              <p:cNvSpPr txBox="1"/>
              <p:nvPr/>
            </p:nvSpPr>
            <p:spPr>
              <a:xfrm>
                <a:off x="5771200" y="4475144"/>
                <a:ext cx="152088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關係運算</a:t>
                </a:r>
                <a:r>
                  <a:rPr lang="en-US" altLang="zh-TW" sz="1600" dirty="0"/>
                  <a:t>:</a:t>
                </a:r>
                <a:r>
                  <a:rPr lang="zh-TW" altLang="en-US" sz="1600" dirty="0"/>
                  <a:t> </a:t>
                </a:r>
                <a:endParaRPr lang="en-US" altLang="zh-TW" sz="1600" dirty="0"/>
              </a:p>
              <a:p>
                <a:r>
                  <a:rPr lang="en-US" altLang="zh-TW" sz="1600" dirty="0"/>
                  <a:t>&gt;&gt;&gt; 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s[s&gt;3]</a:t>
                </a:r>
              </a:p>
              <a:p>
                <a:r>
                  <a:rPr lang="en-US" altLang="zh-TW" sz="1600" dirty="0"/>
                  <a:t>&gt;&gt;&gt; Jason    7</a:t>
                </a:r>
              </a:p>
              <a:p>
                <a:r>
                  <a:rPr lang="en-US" altLang="zh-TW" sz="1600" dirty="0"/>
                  <a:t>       Emily    4</a:t>
                </a:r>
              </a:p>
              <a:p>
                <a:r>
                  <a:rPr lang="en-US" altLang="zh-TW" sz="1600" dirty="0"/>
                  <a:t>       </a:t>
                </a:r>
                <a:r>
                  <a:rPr lang="en-US" altLang="zh-TW" sz="1600" dirty="0" err="1"/>
                  <a:t>dtype</a:t>
                </a:r>
                <a:r>
                  <a:rPr lang="en-US" altLang="zh-TW" sz="1600" dirty="0"/>
                  <a:t>: int32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將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Series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Values&gt;3</a:t>
                </a:r>
              </a:p>
              <a:p>
                <a:r>
                  <a:rPr lang="zh-TW" altLang="en-US" sz="1600" dirty="0">
                    <a:solidFill>
                      <a:srgbClr val="FF0000"/>
                    </a:solidFill>
                  </a:rPr>
                  <a:t>  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的資料取出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6A1D64C-8B70-4F81-BB1F-976BCE183AF1}"/>
                  </a:ext>
                </a:extLst>
              </p:cNvPr>
              <p:cNvSpPr/>
              <p:nvPr/>
            </p:nvSpPr>
            <p:spPr>
              <a:xfrm>
                <a:off x="5669841" y="4456708"/>
                <a:ext cx="1623234" cy="19341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185BAAC1-202B-414F-BB5A-3D8C451A875B}"/>
                </a:ext>
              </a:extLst>
            </p:cNvPr>
            <p:cNvGrpSpPr/>
            <p:nvPr/>
          </p:nvGrpSpPr>
          <p:grpSpPr>
            <a:xfrm>
              <a:off x="2707208" y="3954929"/>
              <a:ext cx="2380232" cy="2080539"/>
              <a:chOff x="5669841" y="4456708"/>
              <a:chExt cx="1863163" cy="2080539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5E670DD-FB18-46C4-AAD0-1D30FC263BA9}"/>
                  </a:ext>
                </a:extLst>
              </p:cNvPr>
              <p:cNvSpPr txBox="1"/>
              <p:nvPr/>
            </p:nvSpPr>
            <p:spPr>
              <a:xfrm>
                <a:off x="5771200" y="4475144"/>
                <a:ext cx="1761804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算術運算</a:t>
                </a:r>
                <a:r>
                  <a:rPr lang="en-US" altLang="zh-TW" sz="1600" dirty="0"/>
                  <a:t>:</a:t>
                </a:r>
                <a:r>
                  <a:rPr lang="zh-TW" altLang="en-US" sz="1600" dirty="0"/>
                  <a:t> </a:t>
                </a:r>
                <a:endParaRPr lang="en-US" altLang="zh-TW" sz="1600" dirty="0"/>
              </a:p>
              <a:p>
                <a:r>
                  <a:rPr lang="en-US" altLang="zh-TW" sz="1600" dirty="0"/>
                  <a:t>&gt;&gt;&gt; 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s</a:t>
                </a:r>
                <a:r>
                  <a:rPr lang="zh-TW" altLang="en-US" sz="1600" dirty="0">
                    <a:solidFill>
                      <a:srgbClr val="FF0000"/>
                    </a:solidFill>
                  </a:rPr>
                  <a:t>*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3</a:t>
                </a:r>
              </a:p>
              <a:p>
                <a:r>
                  <a:rPr lang="en-US" altLang="zh-TW" sz="1600" dirty="0"/>
                  <a:t>&gt;&gt;&gt; Arthur     3</a:t>
                </a:r>
              </a:p>
              <a:p>
                <a:r>
                  <a:rPr lang="zh-TW" altLang="en-US" sz="1600" dirty="0"/>
                  <a:t>        </a:t>
                </a:r>
                <a:r>
                  <a:rPr lang="en-US" altLang="zh-TW" sz="1600" dirty="0"/>
                  <a:t>Jason     21</a:t>
                </a:r>
              </a:p>
              <a:p>
                <a:r>
                  <a:rPr lang="zh-TW" altLang="en-US" sz="1600" dirty="0"/>
                  <a:t>        </a:t>
                </a:r>
                <a:r>
                  <a:rPr lang="en-US" altLang="zh-TW" sz="1600" dirty="0"/>
                  <a:t>Emily     12</a:t>
                </a:r>
              </a:p>
              <a:p>
                <a:r>
                  <a:rPr lang="zh-TW" altLang="en-US" sz="1600" dirty="0"/>
                  <a:t>        </a:t>
                </a:r>
                <a:r>
                  <a:rPr lang="en-US" altLang="zh-TW" sz="1600" dirty="0" err="1"/>
                  <a:t>dtype</a:t>
                </a:r>
                <a:r>
                  <a:rPr lang="en-US" altLang="zh-TW" sz="1600" dirty="0"/>
                  <a:t>: int32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將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Series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Values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乘以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3</a:t>
                </a:r>
              </a:p>
              <a:p>
                <a:r>
                  <a:rPr lang="zh-TW" altLang="en-US" sz="1600" dirty="0">
                    <a:solidFill>
                      <a:srgbClr val="FF0000"/>
                    </a:solidFill>
                  </a:rPr>
                  <a:t>  </a:t>
                </a:r>
                <a:endPara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CE72473-C07E-4D27-8812-8AB9286A24F6}"/>
                  </a:ext>
                </a:extLst>
              </p:cNvPr>
              <p:cNvSpPr/>
              <p:nvPr/>
            </p:nvSpPr>
            <p:spPr>
              <a:xfrm>
                <a:off x="5669841" y="4456708"/>
                <a:ext cx="1863163" cy="19341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48F97827-72AE-44A9-B48F-4D2D48C43E26}"/>
                </a:ext>
              </a:extLst>
            </p:cNvPr>
            <p:cNvGrpSpPr/>
            <p:nvPr/>
          </p:nvGrpSpPr>
          <p:grpSpPr>
            <a:xfrm>
              <a:off x="5315146" y="3954929"/>
              <a:ext cx="2380232" cy="2080539"/>
              <a:chOff x="5669841" y="4456708"/>
              <a:chExt cx="1863163" cy="2080539"/>
            </a:xfrm>
          </p:grpSpPr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A918214-09F7-4F29-AA40-5DBC2E5AE5D6}"/>
                  </a:ext>
                </a:extLst>
              </p:cNvPr>
              <p:cNvSpPr txBox="1"/>
              <p:nvPr/>
            </p:nvSpPr>
            <p:spPr>
              <a:xfrm>
                <a:off x="5771200" y="4475144"/>
                <a:ext cx="168024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函式運算</a:t>
                </a:r>
                <a:r>
                  <a:rPr lang="en-US" altLang="zh-TW" sz="1600" dirty="0"/>
                  <a:t>:</a:t>
                </a:r>
                <a:r>
                  <a:rPr lang="zh-TW" altLang="en-US" sz="1600" dirty="0"/>
                  <a:t> </a:t>
                </a:r>
                <a:endParaRPr lang="en-US" altLang="zh-TW" sz="1600" dirty="0"/>
              </a:p>
              <a:p>
                <a:r>
                  <a:rPr lang="en-US" altLang="zh-TW" sz="1600" dirty="0"/>
                  <a:t>&gt;&gt;&gt; </a:t>
                </a:r>
                <a:r>
                  <a:rPr lang="en-US" altLang="zh-TW" sz="1600" dirty="0" err="1"/>
                  <a:t>np.square</a:t>
                </a:r>
                <a:r>
                  <a:rPr lang="en-US" altLang="zh-TW" sz="1600" dirty="0"/>
                  <a:t>(s)</a:t>
                </a:r>
              </a:p>
              <a:p>
                <a:r>
                  <a:rPr lang="en-US" altLang="zh-TW" sz="1600" dirty="0"/>
                  <a:t>&gt;&gt;&gt; Arthur     1</a:t>
                </a:r>
              </a:p>
              <a:p>
                <a:r>
                  <a:rPr lang="en-US" altLang="zh-TW" sz="1600" dirty="0"/>
                  <a:t>        Jason     49</a:t>
                </a:r>
              </a:p>
              <a:p>
                <a:r>
                  <a:rPr lang="en-US" altLang="zh-TW" sz="1600" dirty="0"/>
                  <a:t>        Emily     16</a:t>
                </a:r>
              </a:p>
              <a:p>
                <a:r>
                  <a:rPr lang="en-US" altLang="zh-TW" sz="1600" dirty="0"/>
                  <a:t>        </a:t>
                </a:r>
                <a:r>
                  <a:rPr lang="en-US" altLang="zh-TW" sz="1600" dirty="0" err="1"/>
                  <a:t>dtype</a:t>
                </a:r>
                <a:r>
                  <a:rPr lang="en-US" altLang="zh-TW" sz="1600" dirty="0"/>
                  <a:t>: int32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將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Series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Values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平方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1600" dirty="0">
                    <a:solidFill>
                      <a:srgbClr val="FF0000"/>
                    </a:solidFill>
                  </a:rPr>
                  <a:t>  </a:t>
                </a:r>
                <a:endPara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364B944-80E8-4C14-A9FC-6ED5449DEEA3}"/>
                  </a:ext>
                </a:extLst>
              </p:cNvPr>
              <p:cNvSpPr/>
              <p:nvPr/>
            </p:nvSpPr>
            <p:spPr>
              <a:xfrm>
                <a:off x="5669841" y="4456708"/>
                <a:ext cx="1863163" cy="19341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92992494-045D-4CEB-B9D7-9B52FCDFCCBA}"/>
                </a:ext>
              </a:extLst>
            </p:cNvPr>
            <p:cNvGrpSpPr/>
            <p:nvPr/>
          </p:nvGrpSpPr>
          <p:grpSpPr>
            <a:xfrm>
              <a:off x="7936398" y="3954929"/>
              <a:ext cx="2380231" cy="2080539"/>
              <a:chOff x="5669841" y="4456708"/>
              <a:chExt cx="1863163" cy="2080539"/>
            </a:xfrm>
          </p:grpSpPr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B3D7852F-A8B6-4DC6-97CB-AC0D1B8EDC79}"/>
                  </a:ext>
                </a:extLst>
              </p:cNvPr>
              <p:cNvSpPr txBox="1"/>
              <p:nvPr/>
            </p:nvSpPr>
            <p:spPr>
              <a:xfrm>
                <a:off x="5771200" y="4475144"/>
                <a:ext cx="173937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字典運算</a:t>
                </a:r>
                <a:r>
                  <a:rPr lang="en-US" altLang="zh-TW" sz="1600" dirty="0"/>
                  <a:t>:</a:t>
                </a:r>
                <a:r>
                  <a:rPr lang="zh-TW" altLang="en-US" sz="1600" dirty="0"/>
                  <a:t> </a:t>
                </a:r>
                <a:endParaRPr lang="en-US" altLang="zh-TW" sz="1600" dirty="0"/>
              </a:p>
              <a:p>
                <a:r>
                  <a:rPr lang="en-US" altLang="zh-TW" sz="1600" dirty="0"/>
                  <a:t>&gt;&gt;&gt; 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'Arthur' in s</a:t>
                </a:r>
              </a:p>
              <a:p>
                <a:r>
                  <a:rPr lang="en-US" altLang="zh-TW" sz="1600" dirty="0"/>
                  <a:t>&gt;&gt;&gt; True</a:t>
                </a:r>
              </a:p>
              <a:p>
                <a:r>
                  <a:rPr lang="en-US" altLang="zh-TW" sz="1600" dirty="0"/>
                  <a:t>&gt;&gt;&gt;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 'Kevin' in s</a:t>
                </a:r>
              </a:p>
              <a:p>
                <a:r>
                  <a:rPr lang="en-US" altLang="zh-TW" sz="1600" dirty="0"/>
                  <a:t>&gt;&gt;&gt; False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判斷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Series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中是否有此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索引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index</a:t>
                </a:r>
                <a:endParaRPr lang="en-US" altLang="zh-TW" sz="1600" dirty="0">
                  <a:solidFill>
                    <a:srgbClr val="FF0000"/>
                  </a:solidFill>
                </a:endParaRPr>
              </a:p>
              <a:p>
                <a:r>
                  <a:rPr lang="zh-TW" altLang="en-US" sz="1600" dirty="0">
                    <a:solidFill>
                      <a:srgbClr val="FF0000"/>
                    </a:solidFill>
                  </a:rPr>
                  <a:t>  </a:t>
                </a:r>
                <a:endPara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88E5AA2-540F-480A-9E94-48EA1FBDA951}"/>
                  </a:ext>
                </a:extLst>
              </p:cNvPr>
              <p:cNvSpPr/>
              <p:nvPr/>
            </p:nvSpPr>
            <p:spPr>
              <a:xfrm>
                <a:off x="5669841" y="4456708"/>
                <a:ext cx="1863163" cy="19341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7" name="標題 1">
            <a:extLst>
              <a:ext uri="{FF2B5EF4-FFF2-40B4-BE49-F238E27FC236}">
                <a16:creationId xmlns:a16="http://schemas.microsoft.com/office/drawing/2014/main" id="{3CEA8D14-EB8D-499D-BEEC-CAE3A608FA05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6172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67A51-AF7E-4E8A-96E6-62D2BA91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763398"/>
            <a:ext cx="10808516" cy="5838738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建立自己的</a:t>
            </a:r>
            <a:r>
              <a:rPr lang="en-US" altLang="zh-TW" dirty="0"/>
              <a:t>Series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E37E21-802E-456A-9672-8504C86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129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2D9EF50-F84B-492C-B7BA-2898610791FB}"/>
              </a:ext>
            </a:extLst>
          </p:cNvPr>
          <p:cNvGrpSpPr/>
          <p:nvPr/>
        </p:nvGrpSpPr>
        <p:grpSpPr>
          <a:xfrm>
            <a:off x="764828" y="1247421"/>
            <a:ext cx="8889691" cy="2785736"/>
            <a:chOff x="752983" y="1523128"/>
            <a:chExt cx="8889691" cy="311043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4F5AA42E-2B4C-487F-B804-5D37DD54C7E4}"/>
                </a:ext>
              </a:extLst>
            </p:cNvPr>
            <p:cNvGrpSpPr/>
            <p:nvPr/>
          </p:nvGrpSpPr>
          <p:grpSpPr>
            <a:xfrm>
              <a:off x="752983" y="1986567"/>
              <a:ext cx="8889691" cy="2646991"/>
              <a:chOff x="752983" y="1719435"/>
              <a:chExt cx="8889691" cy="2646991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1039D28-2304-4688-BDBD-5D1392961CB1}"/>
                  </a:ext>
                </a:extLst>
              </p:cNvPr>
              <p:cNvSpPr txBox="1"/>
              <p:nvPr/>
            </p:nvSpPr>
            <p:spPr>
              <a:xfrm>
                <a:off x="887593" y="1745533"/>
                <a:ext cx="6296852" cy="2508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population = {'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新北</a:t>
                </a:r>
                <a:r>
                  <a:rPr lang="en-US" altLang="zh-TW" sz="1400" dirty="0"/>
                  <a:t>':400,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':280,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高雄</a:t>
                </a:r>
                <a:r>
                  <a:rPr lang="en-US" altLang="zh-TW" sz="1400" dirty="0"/>
                  <a:t>':277,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台北</a:t>
                </a:r>
                <a:r>
                  <a:rPr lang="en-US" altLang="zh-TW" sz="1400" dirty="0"/>
                  <a:t>':267,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桃園</a:t>
                </a:r>
                <a:r>
                  <a:rPr lang="en-US" altLang="zh-TW" sz="1400" dirty="0"/>
                  <a:t>':222,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':188} </a:t>
                </a:r>
              </a:p>
              <a:p>
                <a:r>
                  <a:rPr lang="en-US" altLang="zh-TW" sz="1400" dirty="0"/>
                  <a:t>sp1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(population) </a:t>
                </a:r>
              </a:p>
              <a:p>
                <a:r>
                  <a:rPr lang="en-US" altLang="zh-TW" sz="1400" dirty="0"/>
                  <a:t>print(sp1)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cities = ['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彰化</a:t>
                </a:r>
                <a:r>
                  <a:rPr lang="en-US" altLang="zh-TW" sz="1400" dirty="0"/>
                  <a:t>'] </a:t>
                </a:r>
              </a:p>
              <a:p>
                <a:r>
                  <a:rPr lang="en-US" altLang="zh-TW" sz="1400" dirty="0"/>
                  <a:t>sp2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(population, index=cities) </a:t>
                </a:r>
              </a:p>
              <a:p>
                <a:r>
                  <a:rPr lang="en-US" altLang="zh-TW" sz="1400" dirty="0"/>
                  <a:t>print(sp2)</a:t>
                </a:r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E1EE0D3-2F83-44DF-B888-6A7B9EEFDC5D}"/>
                  </a:ext>
                </a:extLst>
              </p:cNvPr>
              <p:cNvSpPr/>
              <p:nvPr/>
            </p:nvSpPr>
            <p:spPr>
              <a:xfrm>
                <a:off x="752983" y="1719435"/>
                <a:ext cx="8889691" cy="26469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D9ED260-C065-42B5-86CD-63935A16E147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035EA419-3763-4A6F-AFE6-618C9F528517}"/>
              </a:ext>
            </a:extLst>
          </p:cNvPr>
          <p:cNvGrpSpPr/>
          <p:nvPr/>
        </p:nvGrpSpPr>
        <p:grpSpPr>
          <a:xfrm>
            <a:off x="899438" y="4475460"/>
            <a:ext cx="5459417" cy="1992452"/>
            <a:chOff x="899438" y="4475460"/>
            <a:chExt cx="5459417" cy="1992452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DF83B703-597A-4C66-93DB-7D73A6D9157A}"/>
                </a:ext>
              </a:extLst>
            </p:cNvPr>
            <p:cNvGrpSpPr/>
            <p:nvPr/>
          </p:nvGrpSpPr>
          <p:grpSpPr>
            <a:xfrm>
              <a:off x="899438" y="4475460"/>
              <a:ext cx="5459417" cy="1992452"/>
              <a:chOff x="838200" y="4187774"/>
              <a:chExt cx="5459417" cy="1992452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4FCF46A-23D2-4169-A188-F9162CE0E716}"/>
                  </a:ext>
                </a:extLst>
              </p:cNvPr>
              <p:cNvSpPr txBox="1"/>
              <p:nvPr/>
            </p:nvSpPr>
            <p:spPr>
              <a:xfrm>
                <a:off x="838200" y="4187774"/>
                <a:ext cx="1083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92D050"/>
                    </a:solidFill>
                  </a:rPr>
                  <a:t>Result :</a:t>
                </a:r>
                <a:endParaRPr lang="zh-TW" alt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F2C15E4-9695-46A3-9B70-C83B38F2C008}"/>
                  </a:ext>
                </a:extLst>
              </p:cNvPr>
              <p:cNvSpPr/>
              <p:nvPr/>
            </p:nvSpPr>
            <p:spPr>
              <a:xfrm>
                <a:off x="887594" y="4558881"/>
                <a:ext cx="5410023" cy="1621345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790ABB22-6726-4BA3-90F0-80080C88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21" y="4926297"/>
              <a:ext cx="1343798" cy="1305766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A1B8777F-944A-4D1F-9688-F830DD51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782" y="4932589"/>
              <a:ext cx="2025482" cy="1267748"/>
            </a:xfrm>
            <a:prstGeom prst="rect">
              <a:avLst/>
            </a:prstGeom>
          </p:spPr>
        </p:pic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033EEE2-D49C-423F-88A8-6806AD006009}"/>
              </a:ext>
            </a:extLst>
          </p:cNvPr>
          <p:cNvSpPr txBox="1"/>
          <p:nvPr/>
        </p:nvSpPr>
        <p:spPr>
          <a:xfrm>
            <a:off x="6494852" y="5212319"/>
            <a:ext cx="5004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可在建立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en-US" altLang="zh-TW" dirty="0">
                <a:solidFill>
                  <a:srgbClr val="FF0000"/>
                </a:solidFill>
              </a:rPr>
              <a:t>Series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時，一併提供標籤參數，資料會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依標籤排序， 無標籤者，資料值為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en-US" altLang="zh-TW" dirty="0" err="1">
                <a:solidFill>
                  <a:srgbClr val="FF0000"/>
                </a:solidFill>
              </a:rPr>
              <a:t>NaN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945C28C-7EFC-4BB9-914C-20D6A8ADF20B}"/>
              </a:ext>
            </a:extLst>
          </p:cNvPr>
          <p:cNvCxnSpPr/>
          <p:nvPr/>
        </p:nvCxnSpPr>
        <p:spPr>
          <a:xfrm flipH="1">
            <a:off x="4865615" y="5478011"/>
            <a:ext cx="1694576" cy="352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標題 1">
            <a:extLst>
              <a:ext uri="{FF2B5EF4-FFF2-40B4-BE49-F238E27FC236}">
                <a16:creationId xmlns:a16="http://schemas.microsoft.com/office/drawing/2014/main" id="{8D9327CC-13EB-482D-8697-3C923AD06CC4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80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4FB104E-24D5-4987-807A-9582F20D1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96" y="1047417"/>
            <a:ext cx="7353517" cy="3048721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4D89300B-EDEC-490C-BB91-C4359CB9E1C6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計時工具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time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347B5A8-5D82-449B-866A-98E917895C0F}"/>
              </a:ext>
            </a:extLst>
          </p:cNvPr>
          <p:cNvGrpSpPr/>
          <p:nvPr/>
        </p:nvGrpSpPr>
        <p:grpSpPr>
          <a:xfrm>
            <a:off x="1524000" y="4498190"/>
            <a:ext cx="9355494" cy="2173762"/>
            <a:chOff x="1524000" y="4498190"/>
            <a:chExt cx="9355494" cy="2173762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3A245B9E-5668-47A5-A134-5FD9C4CB0EC5}"/>
                </a:ext>
              </a:extLst>
            </p:cNvPr>
            <p:cNvGrpSpPr/>
            <p:nvPr/>
          </p:nvGrpSpPr>
          <p:grpSpPr>
            <a:xfrm>
              <a:off x="1524000" y="4498190"/>
              <a:ext cx="9355494" cy="1371600"/>
              <a:chOff x="1524000" y="4786604"/>
              <a:chExt cx="9355494" cy="1371600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2CB8B5DD-678C-440B-BCCB-9B414FCBA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7949" y="5172089"/>
                <a:ext cx="8970051" cy="638494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804157F-C9D5-4FB1-BA30-2EF4F0647A53}"/>
                  </a:ext>
                </a:extLst>
              </p:cNvPr>
              <p:cNvSpPr/>
              <p:nvPr/>
            </p:nvSpPr>
            <p:spPr>
              <a:xfrm>
                <a:off x="1524000" y="4786604"/>
                <a:ext cx="9355494" cy="1371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811A5D37-EB73-4356-ABDE-D70BB0EBF7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7975" y="5907654"/>
              <a:ext cx="1287625" cy="3817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E0A4BA5-FF99-4E5A-A38C-709387CBF30C}"/>
                </a:ext>
              </a:extLst>
            </p:cNvPr>
            <p:cNvSpPr txBox="1"/>
            <p:nvPr/>
          </p:nvSpPr>
          <p:spPr>
            <a:xfrm>
              <a:off x="4351788" y="6271842"/>
              <a:ext cx="3295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scipy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模組中的</a:t>
              </a:r>
              <a:r>
                <a:rPr lang="en-US" altLang="zh-TW" sz="20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fft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運算時間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CD660B1-8D71-410F-BEDC-90A12209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</a:t>
            </a:fld>
            <a:endParaRPr lang="zh-TW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7323072" y="4011630"/>
            <a:ext cx="423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補充：time.asctime() 為顯示目前時間</a:t>
            </a:r>
          </a:p>
        </p:txBody>
      </p:sp>
    </p:spTree>
    <p:extLst>
      <p:ext uri="{BB962C8B-B14F-4D97-AF65-F5344CB8AC3E}">
        <p14:creationId xmlns:p14="http://schemas.microsoft.com/office/powerpoint/2010/main" val="24743368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67A51-AF7E-4E8A-96E6-62D2BA91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763398"/>
            <a:ext cx="10808516" cy="5838738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兩串列進行運算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E37E21-802E-456A-9672-8504C86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130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2D9EF50-F84B-492C-B7BA-2898610791FB}"/>
              </a:ext>
            </a:extLst>
          </p:cNvPr>
          <p:cNvGrpSpPr/>
          <p:nvPr/>
        </p:nvGrpSpPr>
        <p:grpSpPr>
          <a:xfrm>
            <a:off x="764828" y="1247421"/>
            <a:ext cx="8889691" cy="2900647"/>
            <a:chOff x="752983" y="1523128"/>
            <a:chExt cx="8889691" cy="323873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4F5AA42E-2B4C-487F-B804-5D37DD54C7E4}"/>
                </a:ext>
              </a:extLst>
            </p:cNvPr>
            <p:cNvGrpSpPr/>
            <p:nvPr/>
          </p:nvGrpSpPr>
          <p:grpSpPr>
            <a:xfrm>
              <a:off x="752983" y="1986567"/>
              <a:ext cx="8889691" cy="2775296"/>
              <a:chOff x="752983" y="1719435"/>
              <a:chExt cx="8889691" cy="2775296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1039D28-2304-4688-BDBD-5D1392961CB1}"/>
                  </a:ext>
                </a:extLst>
              </p:cNvPr>
              <p:cNvSpPr txBox="1"/>
              <p:nvPr/>
            </p:nvSpPr>
            <p:spPr>
              <a:xfrm>
                <a:off x="887593" y="1745533"/>
                <a:ext cx="6296852" cy="2749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population = {'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新北</a:t>
                </a:r>
                <a:r>
                  <a:rPr lang="en-US" altLang="zh-TW" sz="1400" dirty="0"/>
                  <a:t>':400,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':280,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高雄</a:t>
                </a:r>
                <a:r>
                  <a:rPr lang="en-US" altLang="zh-TW" sz="1400" dirty="0"/>
                  <a:t>':277,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台北</a:t>
                </a:r>
                <a:r>
                  <a:rPr lang="en-US" altLang="zh-TW" sz="1400" dirty="0"/>
                  <a:t>':267,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桃園</a:t>
                </a:r>
                <a:r>
                  <a:rPr lang="en-US" altLang="zh-TW" sz="1400" dirty="0"/>
                  <a:t>':222,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':188} </a:t>
                </a:r>
              </a:p>
              <a:p>
                <a:r>
                  <a:rPr lang="en-US" altLang="zh-TW" sz="1400" dirty="0"/>
                  <a:t>sp1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(population) 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cities = ['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彰化</a:t>
                </a:r>
                <a:r>
                  <a:rPr lang="en-US" altLang="zh-TW" sz="1400" dirty="0"/>
                  <a:t>'] </a:t>
                </a:r>
              </a:p>
              <a:p>
                <a:r>
                  <a:rPr lang="en-US" altLang="zh-TW" sz="1400" dirty="0"/>
                  <a:t>sp2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(population, index=cities) 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print(sp1+sp2)</a:t>
                </a:r>
              </a:p>
              <a:p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E1EE0D3-2F83-44DF-B888-6A7B9EEFDC5D}"/>
                  </a:ext>
                </a:extLst>
              </p:cNvPr>
              <p:cNvSpPr/>
              <p:nvPr/>
            </p:nvSpPr>
            <p:spPr>
              <a:xfrm>
                <a:off x="752983" y="1719435"/>
                <a:ext cx="8889691" cy="26469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D9ED260-C065-42B5-86CD-63935A16E147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F83B703-597A-4C66-93DB-7D73A6D9157A}"/>
              </a:ext>
            </a:extLst>
          </p:cNvPr>
          <p:cNvGrpSpPr/>
          <p:nvPr/>
        </p:nvGrpSpPr>
        <p:grpSpPr>
          <a:xfrm>
            <a:off x="899438" y="4475460"/>
            <a:ext cx="1860541" cy="1992452"/>
            <a:chOff x="838200" y="4187774"/>
            <a:chExt cx="1860541" cy="1992452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4FCF46A-23D2-4169-A188-F9162CE0E716}"/>
                </a:ext>
              </a:extLst>
            </p:cNvPr>
            <p:cNvSpPr txBox="1"/>
            <p:nvPr/>
          </p:nvSpPr>
          <p:spPr>
            <a:xfrm>
              <a:off x="838200" y="4187774"/>
              <a:ext cx="1083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92D050"/>
                  </a:solidFill>
                </a:rPr>
                <a:t>Result :</a:t>
              </a:r>
              <a:endParaRPr lang="zh-TW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F2C15E4-9695-46A3-9B70-C83B38F2C008}"/>
                </a:ext>
              </a:extLst>
            </p:cNvPr>
            <p:cNvSpPr/>
            <p:nvPr/>
          </p:nvSpPr>
          <p:spPr>
            <a:xfrm>
              <a:off x="887595" y="4558881"/>
              <a:ext cx="1811146" cy="162134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033EEE2-D49C-423F-88A8-6806AD006009}"/>
              </a:ext>
            </a:extLst>
          </p:cNvPr>
          <p:cNvSpPr txBox="1"/>
          <p:nvPr/>
        </p:nvSpPr>
        <p:spPr>
          <a:xfrm>
            <a:off x="4423297" y="4932241"/>
            <a:ext cx="4605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兩個 </a:t>
            </a:r>
            <a:r>
              <a:rPr lang="en-US" altLang="zh-TW" dirty="0">
                <a:solidFill>
                  <a:srgbClr val="FF0000"/>
                </a:solidFill>
              </a:rPr>
              <a:t>Series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進行運算時，標籤相同者才進行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運算，標籤無法配對者成為遺漏值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NaN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945C28C-7EFC-4BB9-914C-20D6A8ADF20B}"/>
              </a:ext>
            </a:extLst>
          </p:cNvPr>
          <p:cNvCxnSpPr/>
          <p:nvPr/>
        </p:nvCxnSpPr>
        <p:spPr>
          <a:xfrm flipH="1">
            <a:off x="2759979" y="5212319"/>
            <a:ext cx="1694576" cy="352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88AE7643-A1BC-48FF-9864-1F215347F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9" y="4897829"/>
            <a:ext cx="1478691" cy="1425500"/>
          </a:xfrm>
          <a:prstGeom prst="rect">
            <a:avLst/>
          </a:prstGeom>
        </p:spPr>
      </p:pic>
      <p:sp>
        <p:nvSpPr>
          <p:cNvPr id="22" name="標題 1">
            <a:extLst>
              <a:ext uri="{FF2B5EF4-FFF2-40B4-BE49-F238E27FC236}">
                <a16:creationId xmlns:a16="http://schemas.microsoft.com/office/drawing/2014/main" id="{2724A08A-BB70-49CA-9714-8F68376B45FF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53438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F49E11-F334-4AE8-A570-FC61268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131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EFA89FBC-F7AC-44CE-800D-16DD4C23C8AC}"/>
              </a:ext>
            </a:extLst>
          </p:cNvPr>
          <p:cNvGrpSpPr/>
          <p:nvPr/>
        </p:nvGrpSpPr>
        <p:grpSpPr>
          <a:xfrm>
            <a:off x="722883" y="1204400"/>
            <a:ext cx="8067347" cy="1669582"/>
            <a:chOff x="752983" y="1523128"/>
            <a:chExt cx="8067347" cy="2035962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0D8AD62C-BC42-4FFB-91D9-D94EC7F249C5}"/>
                </a:ext>
              </a:extLst>
            </p:cNvPr>
            <p:cNvGrpSpPr/>
            <p:nvPr/>
          </p:nvGrpSpPr>
          <p:grpSpPr>
            <a:xfrm>
              <a:off x="752983" y="1986567"/>
              <a:ext cx="8067347" cy="1572523"/>
              <a:chOff x="752983" y="1719435"/>
              <a:chExt cx="8067347" cy="1572523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1C22759-2840-438F-A3FA-9023F3DDA69C}"/>
                  </a:ext>
                </a:extLst>
              </p:cNvPr>
              <p:cNvSpPr txBox="1"/>
              <p:nvPr/>
            </p:nvSpPr>
            <p:spPr>
              <a:xfrm>
                <a:off x="887593" y="1745533"/>
                <a:ext cx="6296852" cy="1546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population = {'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新北</a:t>
                </a:r>
                <a:r>
                  <a:rPr lang="en-US" altLang="zh-TW" sz="1400" dirty="0"/>
                  <a:t>':400,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':280,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高雄</a:t>
                </a:r>
                <a:r>
                  <a:rPr lang="en-US" altLang="zh-TW" sz="1400" dirty="0"/>
                  <a:t>':277,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台北</a:t>
                </a:r>
                <a:r>
                  <a:rPr lang="en-US" altLang="zh-TW" sz="1400" dirty="0"/>
                  <a:t>':267,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桃園</a:t>
                </a:r>
                <a:r>
                  <a:rPr lang="en-US" altLang="zh-TW" sz="1400" dirty="0"/>
                  <a:t>':222,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':188} </a:t>
                </a:r>
              </a:p>
              <a:p>
                <a:r>
                  <a:rPr lang="en-US" altLang="zh-TW" sz="1400" dirty="0"/>
                  <a:t>sp1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(population) </a:t>
                </a:r>
              </a:p>
              <a:p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C3ECB07-2DB3-48AC-8DC0-F075D36E055A}"/>
                  </a:ext>
                </a:extLst>
              </p:cNvPr>
              <p:cNvSpPr/>
              <p:nvPr/>
            </p:nvSpPr>
            <p:spPr>
              <a:xfrm>
                <a:off x="752983" y="1719435"/>
                <a:ext cx="8067347" cy="15725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7C7CB80F-08F3-4B46-8121-C18AB8F1C37C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947AD11-2687-4DC4-BE77-32315C62125E}"/>
              </a:ext>
            </a:extLst>
          </p:cNvPr>
          <p:cNvGrpSpPr/>
          <p:nvPr/>
        </p:nvGrpSpPr>
        <p:grpSpPr>
          <a:xfrm>
            <a:off x="722883" y="3150981"/>
            <a:ext cx="4226621" cy="3163948"/>
            <a:chOff x="5669842" y="4431078"/>
            <a:chExt cx="3308451" cy="3163948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0EC9F27-3CEA-4373-AE9E-C77A79803E49}"/>
                </a:ext>
              </a:extLst>
            </p:cNvPr>
            <p:cNvSpPr txBox="1"/>
            <p:nvPr/>
          </p:nvSpPr>
          <p:spPr>
            <a:xfrm>
              <a:off x="5879143" y="4455705"/>
              <a:ext cx="309915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替</a:t>
              </a:r>
              <a:r>
                <a:rPr lang="en-US" altLang="zh-TW" dirty="0">
                  <a:ea typeface="標楷體" panose="03000509000000000000" pitchFamily="65" charset="-120"/>
                </a:rPr>
                <a:t>Series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命名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en-US" altLang="zh-TW" dirty="0">
                  <a:solidFill>
                    <a:srgbClr val="FF0000"/>
                  </a:solidFill>
                </a:rPr>
                <a:t>sp1.name = 'population'</a:t>
              </a:r>
            </a:p>
            <a:p>
              <a:r>
                <a:rPr lang="en-US" altLang="zh-TW" dirty="0"/>
                <a:t>&gt;&gt;&gt; print(sp1)</a:t>
              </a:r>
            </a:p>
            <a:p>
              <a:r>
                <a:rPr lang="en-US" altLang="zh-TW" dirty="0"/>
                <a:t>&gt;&gt;&gt;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新北    </a:t>
              </a:r>
              <a:r>
                <a:rPr lang="en-US" altLang="zh-TW" dirty="0"/>
                <a:t>400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台中</a:t>
              </a:r>
              <a:r>
                <a:rPr lang="zh-TW" altLang="en-US" dirty="0"/>
                <a:t>        </a:t>
              </a:r>
              <a:r>
                <a:rPr lang="en-US" altLang="zh-TW" dirty="0"/>
                <a:t>280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高雄</a:t>
              </a:r>
              <a:r>
                <a:rPr lang="zh-TW" altLang="en-US" dirty="0"/>
                <a:t>        </a:t>
              </a:r>
              <a:r>
                <a:rPr lang="en-US" altLang="zh-TW" dirty="0"/>
                <a:t>277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台北</a:t>
              </a:r>
              <a:r>
                <a:rPr lang="zh-TW" altLang="en-US" dirty="0"/>
                <a:t>        </a:t>
              </a:r>
              <a:r>
                <a:rPr lang="en-US" altLang="zh-TW" dirty="0"/>
                <a:t>267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桃園</a:t>
              </a:r>
              <a:r>
                <a:rPr lang="zh-TW" altLang="en-US" dirty="0"/>
                <a:t>        </a:t>
              </a:r>
              <a:r>
                <a:rPr lang="en-US" altLang="zh-TW" dirty="0"/>
                <a:t>222</a:t>
              </a:r>
            </a:p>
            <a:p>
              <a:r>
                <a:rPr lang="zh-TW" altLang="en-US" dirty="0"/>
                <a:t>      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台南</a:t>
              </a:r>
              <a:r>
                <a:rPr lang="zh-TW" altLang="en-US" dirty="0"/>
                <a:t>        </a:t>
              </a:r>
              <a:r>
                <a:rPr lang="en-US" altLang="zh-TW" dirty="0"/>
                <a:t>188</a:t>
              </a:r>
            </a:p>
            <a:p>
              <a:r>
                <a:rPr lang="en-US" altLang="zh-TW" dirty="0"/>
                <a:t>       </a:t>
              </a:r>
              <a:r>
                <a:rPr lang="en-US" altLang="zh-TW" dirty="0">
                  <a:solidFill>
                    <a:srgbClr val="FF0000"/>
                  </a:solidFill>
                </a:rPr>
                <a:t>Name: population</a:t>
              </a:r>
              <a:r>
                <a:rPr lang="en-US" altLang="zh-TW" dirty="0"/>
                <a:t>, </a:t>
              </a:r>
              <a:r>
                <a:rPr lang="en-US" altLang="zh-TW" dirty="0" err="1"/>
                <a:t>dtype</a:t>
              </a:r>
              <a:r>
                <a:rPr lang="en-US" altLang="zh-TW" dirty="0"/>
                <a:t>: int64</a:t>
              </a:r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DC7CD1-EF35-46F7-BDF9-4374635834E7}"/>
                </a:ext>
              </a:extLst>
            </p:cNvPr>
            <p:cNvSpPr/>
            <p:nvPr/>
          </p:nvSpPr>
          <p:spPr>
            <a:xfrm>
              <a:off x="5669842" y="4431078"/>
              <a:ext cx="3006387" cy="31639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0EADE20-D7AE-48C1-86DE-51A52044C4F1}"/>
              </a:ext>
            </a:extLst>
          </p:cNvPr>
          <p:cNvGrpSpPr/>
          <p:nvPr/>
        </p:nvGrpSpPr>
        <p:grpSpPr>
          <a:xfrm>
            <a:off x="4949504" y="3150981"/>
            <a:ext cx="4226621" cy="3163948"/>
            <a:chOff x="5669842" y="4431078"/>
            <a:chExt cx="3308451" cy="3163948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5F948A8-A922-40DD-B0CF-6AD02062661F}"/>
                </a:ext>
              </a:extLst>
            </p:cNvPr>
            <p:cNvSpPr txBox="1"/>
            <p:nvPr/>
          </p:nvSpPr>
          <p:spPr>
            <a:xfrm>
              <a:off x="5879143" y="4455705"/>
              <a:ext cx="309915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替</a:t>
              </a:r>
              <a:r>
                <a:rPr lang="en-US" altLang="zh-TW" dirty="0">
                  <a:ea typeface="標楷體" panose="03000509000000000000" pitchFamily="65" charset="-120"/>
                </a:rPr>
                <a:t>index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命名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en-US" altLang="zh-TW" dirty="0">
                  <a:solidFill>
                    <a:srgbClr val="FF0000"/>
                  </a:solidFill>
                </a:rPr>
                <a:t>sp1.index.name = 'Cities'</a:t>
              </a:r>
            </a:p>
            <a:p>
              <a:r>
                <a:rPr lang="en-US" altLang="zh-TW" dirty="0"/>
                <a:t>&gt;&gt;&gt; print(sp1)</a:t>
              </a:r>
            </a:p>
            <a:p>
              <a:r>
                <a:rPr lang="en-US" altLang="zh-TW" dirty="0"/>
                <a:t>&gt;&gt;&gt;  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Cities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新北    </a:t>
              </a:r>
              <a:r>
                <a:rPr lang="en-US" altLang="zh-TW" dirty="0">
                  <a:ea typeface="標楷體" panose="03000509000000000000" pitchFamily="65" charset="-120"/>
                </a:rPr>
                <a:t>400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台中    </a:t>
              </a:r>
              <a:r>
                <a:rPr lang="en-US" altLang="zh-TW" dirty="0">
                  <a:ea typeface="標楷體" panose="03000509000000000000" pitchFamily="65" charset="-120"/>
                </a:rPr>
                <a:t>280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高雄    </a:t>
              </a:r>
              <a:r>
                <a:rPr lang="en-US" altLang="zh-TW" dirty="0">
                  <a:ea typeface="標楷體" panose="03000509000000000000" pitchFamily="65" charset="-120"/>
                </a:rPr>
                <a:t>277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台北    </a:t>
              </a:r>
              <a:r>
                <a:rPr lang="en-US" altLang="zh-TW" dirty="0">
                  <a:ea typeface="標楷體" panose="03000509000000000000" pitchFamily="65" charset="-120"/>
                </a:rPr>
                <a:t>267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桃園    </a:t>
              </a:r>
              <a:r>
                <a:rPr lang="en-US" altLang="zh-TW" dirty="0">
                  <a:ea typeface="標楷體" panose="03000509000000000000" pitchFamily="65" charset="-120"/>
                </a:rPr>
                <a:t>222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台南    </a:t>
              </a:r>
              <a:r>
                <a:rPr lang="en-US" altLang="zh-TW" dirty="0">
                  <a:ea typeface="標楷體" panose="03000509000000000000" pitchFamily="65" charset="-120"/>
                </a:rPr>
                <a:t>188</a:t>
              </a:r>
            </a:p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 </a:t>
              </a:r>
              <a:r>
                <a:rPr lang="en-US" altLang="zh-TW" dirty="0" err="1">
                  <a:ea typeface="標楷體" panose="03000509000000000000" pitchFamily="65" charset="-120"/>
                </a:rPr>
                <a:t>dtype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 </a:t>
              </a:r>
              <a:r>
                <a:rPr lang="en-US" altLang="zh-TW" dirty="0">
                  <a:ea typeface="標楷體" panose="03000509000000000000" pitchFamily="65" charset="-120"/>
                </a:rPr>
                <a:t>int64</a:t>
              </a:r>
              <a:endParaRPr lang="zh-TW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669730E-C31F-4D11-B299-0215935495D8}"/>
                </a:ext>
              </a:extLst>
            </p:cNvPr>
            <p:cNvSpPr/>
            <p:nvPr/>
          </p:nvSpPr>
          <p:spPr>
            <a:xfrm>
              <a:off x="5669842" y="4431078"/>
              <a:ext cx="3006387" cy="31639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標題 1">
            <a:extLst>
              <a:ext uri="{FF2B5EF4-FFF2-40B4-BE49-F238E27FC236}">
                <a16:creationId xmlns:a16="http://schemas.microsoft.com/office/drawing/2014/main" id="{BAF2095D-E3DD-47F4-BE37-CEC059D294D3}"/>
              </a:ext>
            </a:extLst>
          </p:cNvPr>
          <p:cNvSpPr txBox="1">
            <a:spLocks/>
          </p:cNvSpPr>
          <p:nvPr/>
        </p:nvSpPr>
        <p:spPr>
          <a:xfrm>
            <a:off x="838200" y="87017"/>
            <a:ext cx="10515600" cy="52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7DDA7167-A099-41F0-880A-4F96B774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700174"/>
            <a:ext cx="10808516" cy="5838738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串列命名</a:t>
            </a:r>
          </a:p>
        </p:txBody>
      </p:sp>
    </p:spTree>
    <p:extLst>
      <p:ext uri="{BB962C8B-B14F-4D97-AF65-F5344CB8AC3E}">
        <p14:creationId xmlns:p14="http://schemas.microsoft.com/office/powerpoint/2010/main" val="1020555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67A51-AF7E-4E8A-96E6-62D2BA91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763398"/>
            <a:ext cx="10808516" cy="5838738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en-US" altLang="zh-TW" dirty="0" err="1"/>
              <a:t>Seires</a:t>
            </a:r>
            <a:r>
              <a:rPr lang="en-US" altLang="zh-TW" dirty="0"/>
              <a:t> : 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E37E21-802E-456A-9672-8504C86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132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2D9EF50-F84B-492C-B7BA-2898610791FB}"/>
              </a:ext>
            </a:extLst>
          </p:cNvPr>
          <p:cNvGrpSpPr/>
          <p:nvPr/>
        </p:nvGrpSpPr>
        <p:grpSpPr>
          <a:xfrm>
            <a:off x="764828" y="1247421"/>
            <a:ext cx="8889691" cy="2785736"/>
            <a:chOff x="752983" y="1523128"/>
            <a:chExt cx="8889691" cy="311043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4F5AA42E-2B4C-487F-B804-5D37DD54C7E4}"/>
                </a:ext>
              </a:extLst>
            </p:cNvPr>
            <p:cNvGrpSpPr/>
            <p:nvPr/>
          </p:nvGrpSpPr>
          <p:grpSpPr>
            <a:xfrm>
              <a:off x="752983" y="1986567"/>
              <a:ext cx="8889691" cy="2646991"/>
              <a:chOff x="752983" y="1719435"/>
              <a:chExt cx="8889691" cy="2646991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1039D28-2304-4688-BDBD-5D1392961CB1}"/>
                  </a:ext>
                </a:extLst>
              </p:cNvPr>
              <p:cNvSpPr txBox="1"/>
              <p:nvPr/>
            </p:nvSpPr>
            <p:spPr>
              <a:xfrm>
                <a:off x="887593" y="1745533"/>
                <a:ext cx="6296852" cy="202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population = {'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新北</a:t>
                </a:r>
                <a:r>
                  <a:rPr lang="en-US" altLang="zh-TW" sz="1400" dirty="0"/>
                  <a:t>':400,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':280,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高雄</a:t>
                </a:r>
                <a:r>
                  <a:rPr lang="en-US" altLang="zh-TW" sz="1400" dirty="0"/>
                  <a:t>':277,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台北</a:t>
                </a:r>
                <a:r>
                  <a:rPr lang="en-US" altLang="zh-TW" sz="1400" dirty="0"/>
                  <a:t>':267,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桃園</a:t>
                </a:r>
                <a:r>
                  <a:rPr lang="en-US" altLang="zh-TW" sz="1400" dirty="0"/>
                  <a:t>':222,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':188} </a:t>
                </a:r>
              </a:p>
              <a:p>
                <a:r>
                  <a:rPr lang="en-US" altLang="zh-TW" sz="1400" dirty="0"/>
                  <a:t>sp1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(population) 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sp1['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澎湖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']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100</a:t>
                </a:r>
              </a:p>
              <a:p>
                <a:r>
                  <a:rPr lang="en-US" altLang="zh-TW" sz="1400" dirty="0"/>
                  <a:t>print(sp1)</a:t>
                </a:r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E1EE0D3-2F83-44DF-B888-6A7B9EEFDC5D}"/>
                  </a:ext>
                </a:extLst>
              </p:cNvPr>
              <p:cNvSpPr/>
              <p:nvPr/>
            </p:nvSpPr>
            <p:spPr>
              <a:xfrm>
                <a:off x="752983" y="1719435"/>
                <a:ext cx="8889691" cy="26469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D9ED260-C065-42B5-86CD-63935A16E147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標題 1">
            <a:extLst>
              <a:ext uri="{FF2B5EF4-FFF2-40B4-BE49-F238E27FC236}">
                <a16:creationId xmlns:a16="http://schemas.microsoft.com/office/drawing/2014/main" id="{2724A08A-BB70-49CA-9714-8F68376B45FF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BB6BCDA-1B85-416B-9B22-63C2FE8AACFD}"/>
              </a:ext>
            </a:extLst>
          </p:cNvPr>
          <p:cNvGrpSpPr/>
          <p:nvPr/>
        </p:nvGrpSpPr>
        <p:grpSpPr>
          <a:xfrm>
            <a:off x="4249926" y="4439274"/>
            <a:ext cx="4440680" cy="2045043"/>
            <a:chOff x="4249926" y="4439274"/>
            <a:chExt cx="4440680" cy="2045043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42D95AB3-3897-4103-950F-AB9FBD52E995}"/>
                </a:ext>
              </a:extLst>
            </p:cNvPr>
            <p:cNvGrpSpPr/>
            <p:nvPr/>
          </p:nvGrpSpPr>
          <p:grpSpPr>
            <a:xfrm>
              <a:off x="4249926" y="4439274"/>
              <a:ext cx="4440680" cy="2045043"/>
              <a:chOff x="4249926" y="4439274"/>
              <a:chExt cx="4440680" cy="2045043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A56A6FF-2718-4703-AADF-F6F76F5C641C}"/>
                  </a:ext>
                </a:extLst>
              </p:cNvPr>
              <p:cNvSpPr/>
              <p:nvPr/>
            </p:nvSpPr>
            <p:spPr>
              <a:xfrm>
                <a:off x="4315473" y="4862972"/>
                <a:ext cx="1682655" cy="1621345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F22B149-3731-4DFF-92CE-A6BEF71B6B41}"/>
                  </a:ext>
                </a:extLst>
              </p:cNvPr>
              <p:cNvSpPr txBox="1"/>
              <p:nvPr/>
            </p:nvSpPr>
            <p:spPr>
              <a:xfrm>
                <a:off x="4249926" y="4439274"/>
                <a:ext cx="38790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92D050"/>
                    </a:solidFill>
                  </a:rPr>
                  <a:t>Result : </a:t>
                </a:r>
                <a:r>
                  <a:rPr lang="en-US" altLang="zh-TW" dirty="0"/>
                  <a:t>print(sp1)</a:t>
                </a:r>
                <a:endParaRPr lang="zh-TW" altLang="en-US" dirty="0"/>
              </a:p>
              <a:p>
                <a:endParaRPr lang="en-US" altLang="zh-TW" dirty="0"/>
              </a:p>
              <a:p>
                <a:endParaRPr lang="zh-TW" altLang="en-US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D0081B44-F99E-4E6F-8972-3C0EDAB20D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678" y="5346220"/>
                <a:ext cx="1129268" cy="1024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6D0E712-71D5-4C0A-89CB-33132177061F}"/>
                  </a:ext>
                </a:extLst>
              </p:cNvPr>
              <p:cNvSpPr txBox="1"/>
              <p:nvPr/>
            </p:nvSpPr>
            <p:spPr>
              <a:xfrm>
                <a:off x="7120946" y="5086853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增加澎湖此列</a:t>
                </a:r>
                <a:endPara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C3127073-4F2A-4276-B016-E6E4F2AA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178" y="4932240"/>
              <a:ext cx="1226316" cy="1424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2518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67A51-AF7E-4E8A-96E6-62D2BA91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763398"/>
            <a:ext cx="10808516" cy="5838738"/>
          </a:xfrm>
        </p:spPr>
        <p:txBody>
          <a:bodyPr/>
          <a:lstStyle/>
          <a:p>
            <a:r>
              <a:rPr lang="en-US" altLang="zh-TW" dirty="0"/>
              <a:t>Series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刪除</a:t>
            </a:r>
            <a:r>
              <a:rPr lang="en-US" altLang="zh-TW" dirty="0" err="1"/>
              <a:t>Seires</a:t>
            </a:r>
            <a:r>
              <a:rPr lang="en-US" altLang="zh-TW" dirty="0"/>
              <a:t> : </a:t>
            </a:r>
            <a:r>
              <a:rPr lang="en-US" altLang="zh-TW" dirty="0" err="1">
                <a:solidFill>
                  <a:srgbClr val="FF0000"/>
                </a:solidFill>
              </a:rPr>
              <a:t>s.drop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E37E21-802E-456A-9672-8504C86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133</a:t>
            </a:fld>
            <a:endParaRPr lang="zh-TW" altLang="en-US" sz="2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2D9EF50-F84B-492C-B7BA-2898610791FB}"/>
              </a:ext>
            </a:extLst>
          </p:cNvPr>
          <p:cNvGrpSpPr/>
          <p:nvPr/>
        </p:nvGrpSpPr>
        <p:grpSpPr>
          <a:xfrm>
            <a:off x="764828" y="1247421"/>
            <a:ext cx="8889691" cy="2785736"/>
            <a:chOff x="752983" y="1523128"/>
            <a:chExt cx="8889691" cy="3110430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4F5AA42E-2B4C-487F-B804-5D37DD54C7E4}"/>
                </a:ext>
              </a:extLst>
            </p:cNvPr>
            <p:cNvGrpSpPr/>
            <p:nvPr/>
          </p:nvGrpSpPr>
          <p:grpSpPr>
            <a:xfrm>
              <a:off x="752983" y="1986567"/>
              <a:ext cx="8889691" cy="2646991"/>
              <a:chOff x="752983" y="1719435"/>
              <a:chExt cx="8889691" cy="2646991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1039D28-2304-4688-BDBD-5D1392961CB1}"/>
                  </a:ext>
                </a:extLst>
              </p:cNvPr>
              <p:cNvSpPr txBox="1"/>
              <p:nvPr/>
            </p:nvSpPr>
            <p:spPr>
              <a:xfrm>
                <a:off x="887593" y="1745533"/>
                <a:ext cx="6296852" cy="2508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population = {'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新北</a:t>
                </a:r>
                <a:r>
                  <a:rPr lang="en-US" altLang="zh-TW" sz="1400" dirty="0"/>
                  <a:t>':400,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台中</a:t>
                </a:r>
                <a:r>
                  <a:rPr lang="en-US" altLang="zh-TW" sz="1400" dirty="0"/>
                  <a:t>':280,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高雄</a:t>
                </a:r>
                <a:r>
                  <a:rPr lang="en-US" altLang="zh-TW" sz="1400" dirty="0"/>
                  <a:t>':277,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台北</a:t>
                </a:r>
                <a:r>
                  <a:rPr lang="en-US" altLang="zh-TW" sz="1400" dirty="0"/>
                  <a:t>':267,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桃園</a:t>
                </a:r>
                <a:r>
                  <a:rPr lang="en-US" altLang="zh-TW" sz="1400" dirty="0"/>
                  <a:t>':222, '</a:t>
                </a:r>
                <a:r>
                  <a:rPr lang="zh-TW" altLang="en-US" sz="1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台南</a:t>
                </a:r>
                <a:r>
                  <a:rPr lang="en-US" altLang="zh-TW" sz="1400" dirty="0"/>
                  <a:t>':188} </a:t>
                </a:r>
              </a:p>
              <a:p>
                <a:r>
                  <a:rPr lang="en-US" altLang="zh-TW" sz="1400" dirty="0"/>
                  <a:t>sp1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(population) 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/>
                  <a:t>print(sp1)</a:t>
                </a:r>
              </a:p>
              <a:p>
                <a:r>
                  <a:rPr lang="en-US" altLang="zh-TW" sz="1400" dirty="0"/>
                  <a:t>print(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sp1.drop</a:t>
                </a:r>
                <a:r>
                  <a:rPr lang="en-US" altLang="zh-TW" sz="1400" dirty="0"/>
                  <a:t>(['</a:t>
                </a:r>
                <a:r>
                  <a:rPr lang="zh-TW" altLang="en-US" sz="1400" dirty="0"/>
                  <a:t>新北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高雄</a:t>
                </a:r>
                <a:r>
                  <a:rPr lang="en-US" altLang="zh-TW" sz="1400" dirty="0"/>
                  <a:t>']))</a:t>
                </a:r>
              </a:p>
              <a:p>
                <a:endParaRPr lang="en-US" altLang="zh-TW" sz="1400" dirty="0"/>
              </a:p>
              <a:p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E1EE0D3-2F83-44DF-B888-6A7B9EEFDC5D}"/>
                  </a:ext>
                </a:extLst>
              </p:cNvPr>
              <p:cNvSpPr/>
              <p:nvPr/>
            </p:nvSpPr>
            <p:spPr>
              <a:xfrm>
                <a:off x="752983" y="1719435"/>
                <a:ext cx="8889691" cy="26469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D9ED260-C065-42B5-86CD-63935A16E147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F83B703-597A-4C66-93DB-7D73A6D9157A}"/>
              </a:ext>
            </a:extLst>
          </p:cNvPr>
          <p:cNvGrpSpPr/>
          <p:nvPr/>
        </p:nvGrpSpPr>
        <p:grpSpPr>
          <a:xfrm>
            <a:off x="899437" y="4475460"/>
            <a:ext cx="1860542" cy="1992452"/>
            <a:chOff x="838199" y="4187774"/>
            <a:chExt cx="1860542" cy="1992452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4FCF46A-23D2-4169-A188-F9162CE0E716}"/>
                </a:ext>
              </a:extLst>
            </p:cNvPr>
            <p:cNvSpPr txBox="1"/>
            <p:nvPr/>
          </p:nvSpPr>
          <p:spPr>
            <a:xfrm>
              <a:off x="838199" y="4187774"/>
              <a:ext cx="1860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92D050"/>
                  </a:solidFill>
                </a:rPr>
                <a:t>Result : </a:t>
              </a:r>
              <a:r>
                <a:rPr lang="en-US" altLang="zh-TW" dirty="0"/>
                <a:t>print(sp1)</a:t>
              </a:r>
            </a:p>
            <a:p>
              <a:endParaRPr lang="zh-TW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F2C15E4-9695-46A3-9B70-C83B38F2C008}"/>
                </a:ext>
              </a:extLst>
            </p:cNvPr>
            <p:cNvSpPr/>
            <p:nvPr/>
          </p:nvSpPr>
          <p:spPr>
            <a:xfrm>
              <a:off x="887595" y="4558881"/>
              <a:ext cx="1811146" cy="162134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標題 1">
            <a:extLst>
              <a:ext uri="{FF2B5EF4-FFF2-40B4-BE49-F238E27FC236}">
                <a16:creationId xmlns:a16="http://schemas.microsoft.com/office/drawing/2014/main" id="{2724A08A-BB70-49CA-9714-8F68376B45FF}"/>
              </a:ext>
            </a:extLst>
          </p:cNvPr>
          <p:cNvSpPr txBox="1">
            <a:spLocks/>
          </p:cNvSpPr>
          <p:nvPr/>
        </p:nvSpPr>
        <p:spPr>
          <a:xfrm>
            <a:off x="838200" y="144843"/>
            <a:ext cx="10515600" cy="532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>
                <a:latin typeface="+mn-lt"/>
              </a:rPr>
              <a:t>Python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15C5DD-CA19-4321-90BA-115C9B3DE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1" y="5018591"/>
            <a:ext cx="1184159" cy="1277296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id="{42D95AB3-3897-4103-950F-AB9FBD52E995}"/>
              </a:ext>
            </a:extLst>
          </p:cNvPr>
          <p:cNvGrpSpPr/>
          <p:nvPr/>
        </p:nvGrpSpPr>
        <p:grpSpPr>
          <a:xfrm>
            <a:off x="4249926" y="4439274"/>
            <a:ext cx="7311162" cy="2045043"/>
            <a:chOff x="4249926" y="4439274"/>
            <a:chExt cx="7311162" cy="204504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A56A6FF-2718-4703-AADF-F6F76F5C641C}"/>
                </a:ext>
              </a:extLst>
            </p:cNvPr>
            <p:cNvSpPr/>
            <p:nvPr/>
          </p:nvSpPr>
          <p:spPr>
            <a:xfrm>
              <a:off x="4315473" y="4862972"/>
              <a:ext cx="3875428" cy="162134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3F22B149-3731-4DFF-92CE-A6BEF71B6B41}"/>
                </a:ext>
              </a:extLst>
            </p:cNvPr>
            <p:cNvSpPr txBox="1"/>
            <p:nvPr/>
          </p:nvSpPr>
          <p:spPr>
            <a:xfrm>
              <a:off x="4249926" y="4439274"/>
              <a:ext cx="387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92D050"/>
                  </a:solidFill>
                </a:rPr>
                <a:t>Result : </a:t>
              </a:r>
              <a:r>
                <a:rPr lang="en-US" altLang="zh-TW" dirty="0"/>
                <a:t>print(</a:t>
              </a:r>
              <a:r>
                <a:rPr lang="en-US" altLang="zh-TW" dirty="0">
                  <a:solidFill>
                    <a:srgbClr val="FF0000"/>
                  </a:solidFill>
                </a:rPr>
                <a:t>sp1.drop</a:t>
              </a:r>
              <a:r>
                <a:rPr lang="en-US" altLang="zh-TW" dirty="0"/>
                <a:t>(['</a:t>
              </a:r>
              <a:r>
                <a:rPr lang="zh-TW" altLang="en-US" dirty="0"/>
                <a:t>新北</a:t>
              </a:r>
              <a:r>
                <a:rPr lang="en-US" altLang="zh-TW" dirty="0"/>
                <a:t>', '</a:t>
              </a:r>
              <a:r>
                <a:rPr lang="zh-TW" altLang="en-US" dirty="0"/>
                <a:t>高雄</a:t>
              </a:r>
              <a:r>
                <a:rPr lang="en-US" altLang="zh-TW" dirty="0"/>
                <a:t>']))</a:t>
              </a:r>
            </a:p>
            <a:p>
              <a:endParaRPr lang="zh-TW" altLang="en-US" dirty="0">
                <a:solidFill>
                  <a:srgbClr val="92D050"/>
                </a:solidFill>
              </a:endParaRP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DC3647C-B83A-45C6-87E5-4DC85B8BD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104" y="5003723"/>
              <a:ext cx="1740791" cy="1262926"/>
            </a:xfrm>
            <a:prstGeom prst="rect">
              <a:avLst/>
            </a:prstGeom>
          </p:spPr>
        </p:pic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D0081B44-F99E-4E6F-8972-3C0EDAB20D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0901" y="5195518"/>
              <a:ext cx="1129268" cy="1024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06D0E712-71D5-4C0A-89CB-33132177061F}"/>
                </a:ext>
              </a:extLst>
            </p:cNvPr>
            <p:cNvSpPr txBox="1"/>
            <p:nvPr/>
          </p:nvSpPr>
          <p:spPr>
            <a:xfrm>
              <a:off x="9298930" y="5003723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刪除新北</a:t>
              </a:r>
              <a:r>
                <a:rPr lang="zh-TW" altLang="en-US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、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高雄兩列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19618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9EB3D7FB-8DAE-4535-8330-75093BF5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444617"/>
            <a:ext cx="11278899" cy="575796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ea typeface="標楷體" panose="03000509000000000000" pitchFamily="65" charset="-120"/>
              </a:rPr>
              <a:t>Series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索引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2E3CEE-E840-4796-B44B-0F821C07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796" y="6365167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134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31D220A-8CDF-4613-8851-7A28240B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27"/>
            <a:ext cx="10515600" cy="22586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Pandas---Series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7538C11-9E9A-4712-8237-A1EC208FB7A1}"/>
              </a:ext>
            </a:extLst>
          </p:cNvPr>
          <p:cNvGrpSpPr/>
          <p:nvPr/>
        </p:nvGrpSpPr>
        <p:grpSpPr>
          <a:xfrm>
            <a:off x="482003" y="752090"/>
            <a:ext cx="10871797" cy="1286919"/>
            <a:chOff x="752983" y="1523128"/>
            <a:chExt cx="10871797" cy="1286919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ACD83417-6884-473C-BE09-A91203EC69C0}"/>
                </a:ext>
              </a:extLst>
            </p:cNvPr>
            <p:cNvGrpSpPr/>
            <p:nvPr/>
          </p:nvGrpSpPr>
          <p:grpSpPr>
            <a:xfrm>
              <a:off x="838200" y="1917249"/>
              <a:ext cx="10786580" cy="892798"/>
              <a:chOff x="838200" y="1650117"/>
              <a:chExt cx="10786580" cy="892798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1B2BC5-1AF8-4671-A5C4-F94DB6749458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379482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sz="1400" dirty="0"/>
              </a:p>
              <a:p>
                <a:r>
                  <a:rPr lang="en-US" altLang="zh-TW" sz="1400" dirty="0"/>
                  <a:t>s = </a:t>
                </a:r>
                <a:r>
                  <a:rPr lang="en-US" altLang="zh-TW" sz="1400" dirty="0" err="1"/>
                  <a:t>pd.Series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np.arange</a:t>
                </a:r>
                <a:r>
                  <a:rPr lang="en-US" altLang="zh-TW" sz="1400" dirty="0"/>
                  <a:t>(4), index=['a', 'b', 'c', 'd'])</a:t>
                </a:r>
              </a:p>
              <a:p>
                <a:r>
                  <a:rPr lang="en-US" altLang="zh-TW" sz="1400" dirty="0"/>
                  <a:t>print(s)</a:t>
                </a:r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5FE79FD-58CD-4D96-9EE7-4DD0A88CF221}"/>
                  </a:ext>
                </a:extLst>
              </p:cNvPr>
              <p:cNvSpPr/>
              <p:nvPr/>
            </p:nvSpPr>
            <p:spPr>
              <a:xfrm>
                <a:off x="838200" y="1650117"/>
                <a:ext cx="10786580" cy="8927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8A86413-5E57-41A1-A853-5ACBBEDCC791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184EBB41-98ED-4FAB-B012-FDE9C39C6B3F}"/>
              </a:ext>
            </a:extLst>
          </p:cNvPr>
          <p:cNvGrpSpPr/>
          <p:nvPr/>
        </p:nvGrpSpPr>
        <p:grpSpPr>
          <a:xfrm>
            <a:off x="567220" y="2213980"/>
            <a:ext cx="2352412" cy="1375160"/>
            <a:chOff x="567220" y="2213980"/>
            <a:chExt cx="2352412" cy="1375160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1AE44F2B-0375-4D63-8C86-BF6B4785C84E}"/>
                </a:ext>
              </a:extLst>
            </p:cNvPr>
            <p:cNvGrpSpPr/>
            <p:nvPr/>
          </p:nvGrpSpPr>
          <p:grpSpPr>
            <a:xfrm>
              <a:off x="567220" y="2213980"/>
              <a:ext cx="2352412" cy="1375160"/>
              <a:chOff x="558568" y="2053840"/>
              <a:chExt cx="2352412" cy="1375160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3536471-F272-49B7-8E17-7DA761F90B00}"/>
                  </a:ext>
                </a:extLst>
              </p:cNvPr>
              <p:cNvSpPr txBox="1"/>
              <p:nvPr/>
            </p:nvSpPr>
            <p:spPr>
              <a:xfrm>
                <a:off x="558568" y="2054067"/>
                <a:ext cx="1083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92D050"/>
                    </a:solidFill>
                  </a:rPr>
                  <a:t>Result :</a:t>
                </a:r>
                <a:endParaRPr lang="zh-TW" altLang="en-US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F0ECCCA-33ED-485B-9FB9-A1474CF83D21}"/>
                  </a:ext>
                </a:extLst>
              </p:cNvPr>
              <p:cNvSpPr/>
              <p:nvPr/>
            </p:nvSpPr>
            <p:spPr>
              <a:xfrm>
                <a:off x="558568" y="2053840"/>
                <a:ext cx="2352412" cy="137516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C00D7A7-FFF3-460A-91BB-FBA87396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587" y="2536890"/>
              <a:ext cx="1270584" cy="896096"/>
            </a:xfrm>
            <a:prstGeom prst="rect">
              <a:avLst/>
            </a:prstGeom>
          </p:spPr>
        </p:pic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09CCA58-8AF8-4037-922A-8AEA4F75C974}"/>
              </a:ext>
            </a:extLst>
          </p:cNvPr>
          <p:cNvGrpSpPr/>
          <p:nvPr/>
        </p:nvGrpSpPr>
        <p:grpSpPr>
          <a:xfrm>
            <a:off x="5620625" y="2106167"/>
            <a:ext cx="5733175" cy="4624125"/>
            <a:chOff x="4773149" y="2150159"/>
            <a:chExt cx="5733175" cy="4624125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706A45D3-3A5F-455A-B158-845D26F27F10}"/>
                </a:ext>
              </a:extLst>
            </p:cNvPr>
            <p:cNvGrpSpPr/>
            <p:nvPr/>
          </p:nvGrpSpPr>
          <p:grpSpPr>
            <a:xfrm>
              <a:off x="4773149" y="2150159"/>
              <a:ext cx="5733175" cy="4624125"/>
              <a:chOff x="3523190" y="2364302"/>
              <a:chExt cx="5733175" cy="4624125"/>
            </a:xfrm>
          </p:grpSpPr>
          <p:grpSp>
            <p:nvGrpSpPr>
              <p:cNvPr id="33" name="群組 32">
                <a:extLst>
                  <a:ext uri="{FF2B5EF4-FFF2-40B4-BE49-F238E27FC236}">
                    <a16:creationId xmlns:a16="http://schemas.microsoft.com/office/drawing/2014/main" id="{5F5BFEE9-CF87-42F1-8D82-7335D668E385}"/>
                  </a:ext>
                </a:extLst>
              </p:cNvPr>
              <p:cNvGrpSpPr/>
              <p:nvPr/>
            </p:nvGrpSpPr>
            <p:grpSpPr>
              <a:xfrm>
                <a:off x="3523190" y="2364302"/>
                <a:ext cx="5733175" cy="4624125"/>
                <a:chOff x="3144824" y="2372621"/>
                <a:chExt cx="5733175" cy="4624125"/>
              </a:xfrm>
            </p:grpSpPr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F8AEBA86-6DBF-4A0B-90A8-CB610E5C280A}"/>
                    </a:ext>
                  </a:extLst>
                </p:cNvPr>
                <p:cNvSpPr txBox="1"/>
                <p:nvPr/>
              </p:nvSpPr>
              <p:spPr>
                <a:xfrm>
                  <a:off x="3254998" y="5099362"/>
                  <a:ext cx="4970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&gt;&gt;&gt;</a:t>
                  </a:r>
                  <a:r>
                    <a:rPr lang="zh-TW" altLang="en-US" dirty="0"/>
                    <a:t> </a:t>
                  </a:r>
                  <a:r>
                    <a:rPr lang="en-US" altLang="zh-TW" dirty="0"/>
                    <a:t>s[[1, 3]] </a:t>
                  </a:r>
                  <a:r>
                    <a:rPr lang="zh-TW" altLang="en-US" dirty="0"/>
                    <a:t>                </a:t>
                  </a:r>
                  <a:r>
                    <a:rPr lang="zh-TW" altLang="en-US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#</a:t>
                  </a:r>
                  <a:r>
                    <a:rPr lang="en-US" altLang="zh-TW" dirty="0"/>
                    <a:t> 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不連續整數切片</a:t>
                  </a:r>
                  <a:endPara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r>
                    <a:rPr lang="en-US" altLang="zh-TW" dirty="0"/>
                    <a:t>&gt;&gt;&gt;</a:t>
                  </a:r>
                  <a:r>
                    <a:rPr lang="zh-TW" altLang="en-US" dirty="0"/>
                    <a:t> </a:t>
                  </a:r>
                </a:p>
              </p:txBody>
            </p:sp>
            <p:grpSp>
              <p:nvGrpSpPr>
                <p:cNvPr id="28" name="群組 27">
                  <a:extLst>
                    <a:ext uri="{FF2B5EF4-FFF2-40B4-BE49-F238E27FC236}">
                      <a16:creationId xmlns:a16="http://schemas.microsoft.com/office/drawing/2014/main" id="{C6A9B1F7-CEB5-421C-BB63-11FCEC9974B6}"/>
                    </a:ext>
                  </a:extLst>
                </p:cNvPr>
                <p:cNvGrpSpPr/>
                <p:nvPr/>
              </p:nvGrpSpPr>
              <p:grpSpPr>
                <a:xfrm>
                  <a:off x="3144824" y="2372621"/>
                  <a:ext cx="5733175" cy="4624125"/>
                  <a:chOff x="3259823" y="2514108"/>
                  <a:chExt cx="5733175" cy="4624125"/>
                </a:xfrm>
              </p:grpSpPr>
              <p:grpSp>
                <p:nvGrpSpPr>
                  <p:cNvPr id="17" name="群組 16">
                    <a:extLst>
                      <a:ext uri="{FF2B5EF4-FFF2-40B4-BE49-F238E27FC236}">
                        <a16:creationId xmlns:a16="http://schemas.microsoft.com/office/drawing/2014/main" id="{CC2E80B3-0BCA-41CB-9139-25A4DDCC6612}"/>
                      </a:ext>
                    </a:extLst>
                  </p:cNvPr>
                  <p:cNvGrpSpPr/>
                  <p:nvPr/>
                </p:nvGrpSpPr>
                <p:grpSpPr>
                  <a:xfrm>
                    <a:off x="3259823" y="2514108"/>
                    <a:ext cx="5733175" cy="4624125"/>
                    <a:chOff x="5669841" y="4431078"/>
                    <a:chExt cx="5733175" cy="2209925"/>
                  </a:xfrm>
                </p:grpSpPr>
                <p:sp>
                  <p:nvSpPr>
                    <p:cNvPr id="18" name="文字方塊 17">
                      <a:extLst>
                        <a:ext uri="{FF2B5EF4-FFF2-40B4-BE49-F238E27FC236}">
                          <a16:creationId xmlns:a16="http://schemas.microsoft.com/office/drawing/2014/main" id="{50219E41-1AE2-43C9-AC98-D718C9B354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0015" y="4451823"/>
                      <a:ext cx="3669975" cy="3088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dirty="0"/>
                        <a:t>&gt;&gt;&gt;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s['b']               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# 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標籤索引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dirty="0"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19" name="文字方塊 18">
                      <a:extLst>
                        <a:ext uri="{FF2B5EF4-FFF2-40B4-BE49-F238E27FC236}">
                          <a16:creationId xmlns:a16="http://schemas.microsoft.com/office/drawing/2014/main" id="{78CF4198-7282-4DA2-A2AC-8CF45C24C7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87051" y="4819141"/>
                      <a:ext cx="5419710" cy="3088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dirty="0"/>
                        <a:t>&gt;&gt;&gt;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s[1] </a:t>
                      </a:r>
                      <a:r>
                        <a:rPr lang="zh-TW" altLang="en-US" dirty="0"/>
                        <a:t>                 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</a:rPr>
                        <a:t># 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</a:rPr>
                        <a:t>整數索引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</a:rPr>
                        <a:t>, s[1]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</a:rPr>
                        <a:t>代表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</a:rPr>
                        <a:t>index=1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ea typeface="標楷體" panose="03000509000000000000" pitchFamily="65" charset="-120"/>
                        </a:rPr>
                        <a:t>的值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/>
                        <a:t>&gt;&gt;&gt;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p:txBody>
                </p:sp>
                <p:sp>
                  <p:nvSpPr>
                    <p:cNvPr id="20" name="矩形 19">
                      <a:extLst>
                        <a:ext uri="{FF2B5EF4-FFF2-40B4-BE49-F238E27FC236}">
                          <a16:creationId xmlns:a16="http://schemas.microsoft.com/office/drawing/2014/main" id="{75CD0429-33A2-4EA1-8374-8B9F40A06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9841" y="4431078"/>
                      <a:ext cx="5733175" cy="220992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dirty="0"/>
                    </a:p>
                  </p:txBody>
                </p:sp>
              </p:grpSp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id="{9B0F81AF-B8BE-48F3-95ED-A30C1764BB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77895" y="4070657"/>
                    <a:ext cx="4970200" cy="646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/>
                      <a:t>&gt;&gt;&gt;</a:t>
                    </a:r>
                    <a:r>
                      <a:rPr lang="zh-TW" altLang="en-US" dirty="0"/>
                      <a:t> </a:t>
                    </a:r>
                    <a:r>
                      <a:rPr lang="en-US" altLang="zh-TW" dirty="0"/>
                      <a:t>s[2:4] </a:t>
                    </a:r>
                    <a:r>
                      <a:rPr lang="zh-TW" altLang="en-US" dirty="0"/>
                      <a:t>                    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# </a:t>
                    </a:r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連續整數切片</a:t>
                    </a:r>
                    <a:endParaRPr lang="en-US" altLang="zh-TW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r>
                      <a:rPr lang="en-US" altLang="zh-TW" dirty="0"/>
                      <a:t>&gt;&gt;&gt;</a:t>
                    </a:r>
                    <a:r>
                      <a:rPr lang="zh-TW" altLang="en-US" dirty="0"/>
                      <a:t> </a:t>
                    </a:r>
                  </a:p>
                </p:txBody>
              </p:sp>
            </p:grpSp>
          </p:grpSp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7E3BBB07-F079-433A-88BE-CFF3CA61C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176" y="4375951"/>
                <a:ext cx="1332947" cy="561241"/>
              </a:xfrm>
              <a:prstGeom prst="rect">
                <a:avLst/>
              </a:prstGeom>
            </p:spPr>
          </p:pic>
          <p:pic>
            <p:nvPicPr>
              <p:cNvPr id="26" name="圖片 25">
                <a:extLst>
                  <a:ext uri="{FF2B5EF4-FFF2-40B4-BE49-F238E27FC236}">
                    <a16:creationId xmlns:a16="http://schemas.microsoft.com/office/drawing/2014/main" id="{0D40C440-C3F1-4253-8934-E68013D00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7157" y="5487802"/>
                <a:ext cx="1307966" cy="551397"/>
              </a:xfrm>
              <a:prstGeom prst="rect">
                <a:avLst/>
              </a:prstGeom>
            </p:spPr>
          </p:pic>
        </p:grp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13F4A489-DE45-476E-9178-C38D6269D3A3}"/>
                </a:ext>
              </a:extLst>
            </p:cNvPr>
            <p:cNvSpPr txBox="1"/>
            <p:nvPr/>
          </p:nvSpPr>
          <p:spPr>
            <a:xfrm>
              <a:off x="4891221" y="5791448"/>
              <a:ext cx="497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&gt;&gt;&gt;</a:t>
              </a:r>
              <a:r>
                <a:rPr lang="zh-TW" altLang="en-US" dirty="0"/>
                <a:t> </a:t>
              </a:r>
              <a:r>
                <a:rPr lang="en-US" altLang="zh-TW" dirty="0"/>
                <a:t>s[s&lt;2] </a:t>
              </a:r>
              <a:r>
                <a:rPr lang="zh-TW" altLang="en-US" dirty="0"/>
                <a:t>                   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#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取出值符合條件者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</a:t>
              </a:r>
              <a:r>
                <a:rPr lang="zh-TW" altLang="en-US" dirty="0"/>
                <a:t> </a:t>
              </a:r>
            </a:p>
          </p:txBody>
        </p: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4920ACC9-E307-4411-AF44-223EC8AF8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135" y="6210182"/>
              <a:ext cx="1135956" cy="447498"/>
            </a:xfrm>
            <a:prstGeom prst="rect">
              <a:avLst/>
            </a:prstGeom>
          </p:spPr>
        </p:pic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6AB63999-43A5-4A03-8CAA-C047D524F99E}"/>
              </a:ext>
            </a:extLst>
          </p:cNvPr>
          <p:cNvGrpSpPr/>
          <p:nvPr/>
        </p:nvGrpSpPr>
        <p:grpSpPr>
          <a:xfrm>
            <a:off x="570140" y="3845230"/>
            <a:ext cx="4991449" cy="2809111"/>
            <a:chOff x="570140" y="3845230"/>
            <a:chExt cx="4991449" cy="2809111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C1C0B83-AC61-418F-AA4A-3130E682FFAE}"/>
                </a:ext>
              </a:extLst>
            </p:cNvPr>
            <p:cNvSpPr txBox="1"/>
            <p:nvPr/>
          </p:nvSpPr>
          <p:spPr>
            <a:xfrm>
              <a:off x="570140" y="3902071"/>
              <a:ext cx="4991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&gt;&gt;&gt;</a:t>
              </a:r>
              <a:r>
                <a:rPr lang="zh-TW" altLang="en-US" dirty="0"/>
                <a:t> </a:t>
              </a:r>
              <a:r>
                <a:rPr lang="en-US" altLang="zh-TW" dirty="0"/>
                <a:t>s['</a:t>
              </a:r>
              <a:r>
                <a:rPr lang="en-US" altLang="zh-TW" dirty="0" err="1"/>
                <a:t>b':'c</a:t>
              </a:r>
              <a:r>
                <a:rPr lang="en-US" altLang="zh-TW" dirty="0"/>
                <a:t>'] </a:t>
              </a:r>
              <a:r>
                <a:rPr lang="zh-TW" altLang="en-US" dirty="0"/>
                <a:t>      </a:t>
              </a:r>
              <a:r>
                <a:rPr lang="en-US" altLang="zh-TW" dirty="0">
                  <a:solidFill>
                    <a:srgbClr val="FF0000"/>
                  </a:solidFill>
                </a:rPr>
                <a:t>#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連續標籤切片 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包含最後一項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r>
                <a:rPr lang="en-US" altLang="zh-TW" dirty="0">
                  <a:ea typeface="標楷體" panose="03000509000000000000" pitchFamily="65" charset="-120"/>
                </a:rPr>
                <a:t>&gt;&gt;&gt;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65585C8-D7C7-4B22-AF92-BF42950C0585}"/>
                </a:ext>
              </a:extLst>
            </p:cNvPr>
            <p:cNvSpPr/>
            <p:nvPr/>
          </p:nvSpPr>
          <p:spPr>
            <a:xfrm>
              <a:off x="572016" y="3845230"/>
              <a:ext cx="4913785" cy="28091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CD747042-3891-4719-B694-946FB76CF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046" y="4334771"/>
              <a:ext cx="1518125" cy="646331"/>
            </a:xfrm>
            <a:prstGeom prst="rect">
              <a:avLst/>
            </a:prstGeom>
          </p:spPr>
        </p:pic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20A90AF5-9CFA-4B9C-AD0D-8AB396C6932E}"/>
                </a:ext>
              </a:extLst>
            </p:cNvPr>
            <p:cNvSpPr txBox="1"/>
            <p:nvPr/>
          </p:nvSpPr>
          <p:spPr>
            <a:xfrm>
              <a:off x="570140" y="5156073"/>
              <a:ext cx="4991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&gt;&gt;&gt;</a:t>
              </a:r>
              <a:r>
                <a:rPr lang="zh-TW" altLang="en-US" dirty="0"/>
                <a:t> </a:t>
              </a:r>
              <a:r>
                <a:rPr lang="en-US" altLang="zh-TW" dirty="0"/>
                <a:t>s['</a:t>
              </a:r>
              <a:r>
                <a:rPr lang="en-US" altLang="zh-TW" dirty="0" err="1"/>
                <a:t>b':'c</a:t>
              </a:r>
              <a:r>
                <a:rPr lang="en-US" altLang="zh-TW" dirty="0"/>
                <a:t>'] = 5 </a:t>
              </a:r>
              <a:r>
                <a:rPr lang="zh-TW" altLang="en-US" dirty="0"/>
                <a:t>           </a:t>
              </a:r>
              <a:r>
                <a:rPr lang="en-US" altLang="zh-TW" dirty="0">
                  <a:solidFill>
                    <a:srgbClr val="FF0000"/>
                  </a:solidFill>
                </a:rPr>
                <a:t>#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連續標籤切片並設值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ea typeface="標楷體" panose="03000509000000000000" pitchFamily="65" charset="-120"/>
                </a:rPr>
                <a:t>&gt;&gt;&gt;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CDD2F140-303B-493D-984F-31B4E38B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044" y="5535737"/>
              <a:ext cx="1139981" cy="858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41075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D38F7-905C-40E4-A126-92956F7A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973123"/>
            <a:ext cx="10850461" cy="5212229"/>
          </a:xfrm>
        </p:spPr>
        <p:txBody>
          <a:bodyPr/>
          <a:lstStyle/>
          <a:p>
            <a:r>
              <a:rPr lang="en-US" altLang="zh-TW" dirty="0" err="1"/>
              <a:t>DataFrame</a:t>
            </a:r>
            <a:r>
              <a:rPr lang="en-US" altLang="zh-TW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是一個資料表，包含列與欄，兩者都有索引，各欄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可以有不同的資料型態，相當於</a:t>
            </a:r>
            <a:r>
              <a:rPr lang="en-US" altLang="zh-TW" dirty="0"/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維的</a:t>
            </a:r>
            <a:r>
              <a:rPr lang="en-US" altLang="zh-TW" dirty="0"/>
              <a:t>Series : </a:t>
            </a:r>
            <a:r>
              <a:rPr lang="en-US" altLang="zh-TW" dirty="0" err="1">
                <a:solidFill>
                  <a:srgbClr val="FF0000"/>
                </a:solidFill>
              </a:rPr>
              <a:t>pd.DataFrame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7A70BF-48C9-46CF-8F93-4801E9C9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4DE3550-D822-4527-BA2E-54758D2A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2C508DE-9AA3-4218-9F82-5513CEDA5945}"/>
              </a:ext>
            </a:extLst>
          </p:cNvPr>
          <p:cNvGrpSpPr/>
          <p:nvPr/>
        </p:nvGrpSpPr>
        <p:grpSpPr>
          <a:xfrm>
            <a:off x="683075" y="2026733"/>
            <a:ext cx="4764013" cy="2222759"/>
            <a:chOff x="752983" y="1523128"/>
            <a:chExt cx="4764013" cy="2222759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7BBAAC2-0A1B-442E-93E9-FFFC72561A76}"/>
                </a:ext>
              </a:extLst>
            </p:cNvPr>
            <p:cNvGrpSpPr/>
            <p:nvPr/>
          </p:nvGrpSpPr>
          <p:grpSpPr>
            <a:xfrm>
              <a:off x="838200" y="1917248"/>
              <a:ext cx="4678796" cy="1828639"/>
              <a:chOff x="838200" y="1650116"/>
              <a:chExt cx="4678796" cy="1828639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0B554B5-3404-46E7-83D6-7F24B23140AE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436036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dirty="0"/>
              </a:p>
              <a:p>
                <a:r>
                  <a:rPr lang="en-US" altLang="zh-TW" dirty="0"/>
                  <a:t>data = {'</a:t>
                </a:r>
                <a:r>
                  <a:rPr lang="zh-TW" altLang="en-US" dirty="0"/>
                  <a:t>城市</a:t>
                </a:r>
                <a:r>
                  <a:rPr lang="en-US" altLang="zh-TW" dirty="0"/>
                  <a:t>':['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年份</a:t>
                </a:r>
                <a:r>
                  <a:rPr lang="en-US" altLang="zh-TW" dirty="0"/>
                  <a:t>':[2019, 2020, 2019, 2020],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人口數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萬</a:t>
                </a:r>
                <a:r>
                  <a:rPr lang="en-US" altLang="zh-TW" dirty="0"/>
                  <a:t>) ':[280, 282, 262, 263]}</a:t>
                </a:r>
              </a:p>
              <a:p>
                <a:r>
                  <a:rPr lang="en-US" altLang="zh-TW" sz="1400" dirty="0"/>
                  <a:t>DF = </a:t>
                </a:r>
                <a:r>
                  <a:rPr lang="en-US" altLang="zh-TW" sz="1400" dirty="0" err="1"/>
                  <a:t>pd.DataFrame</a:t>
                </a:r>
                <a:r>
                  <a:rPr lang="en-US" altLang="zh-TW" sz="1400" dirty="0"/>
                  <a:t>(data) </a:t>
                </a:r>
              </a:p>
              <a:p>
                <a:r>
                  <a:rPr lang="en-US" altLang="zh-TW" sz="1400" dirty="0"/>
                  <a:t>print(DF)</a:t>
                </a:r>
                <a:endParaRPr lang="zh-TW" altLang="en-US" sz="1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A0DE99-B87A-47FC-A394-522ADDA5CA65}"/>
                  </a:ext>
                </a:extLst>
              </p:cNvPr>
              <p:cNvSpPr/>
              <p:nvPr/>
            </p:nvSpPr>
            <p:spPr>
              <a:xfrm>
                <a:off x="838200" y="1650116"/>
                <a:ext cx="4678796" cy="18286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3A2F6F2-5A39-4CC5-804D-6044B76DA27A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6C4B4A4F-F116-4DB3-9898-F0AEDB5B3677}"/>
              </a:ext>
            </a:extLst>
          </p:cNvPr>
          <p:cNvGrpSpPr/>
          <p:nvPr/>
        </p:nvGrpSpPr>
        <p:grpSpPr>
          <a:xfrm>
            <a:off x="6279113" y="2396065"/>
            <a:ext cx="4312359" cy="3234884"/>
            <a:chOff x="5669841" y="4431078"/>
            <a:chExt cx="4312359" cy="154599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93D139CB-133B-4055-BB88-BE6CFB83E605}"/>
                </a:ext>
              </a:extLst>
            </p:cNvPr>
            <p:cNvSpPr txBox="1"/>
            <p:nvPr/>
          </p:nvSpPr>
          <p:spPr>
            <a:xfrm>
              <a:off x="5855516" y="4462943"/>
              <a:ext cx="3669975" cy="97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資料值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r>
                <a:rPr lang="en-US" altLang="zh-TW" dirty="0" err="1"/>
                <a:t>Numpy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的二維陣列結構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>
                  <a:solidFill>
                    <a:srgbClr val="FF0000"/>
                  </a:solidFill>
                </a:rPr>
                <a:t>DF.values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/>
                <a:t>&gt;&gt;&gt; array([</a:t>
              </a:r>
              <a:r>
                <a:rPr lang="zh-TW" altLang="en-US" dirty="0"/>
                <a:t> </a:t>
              </a:r>
              <a:r>
                <a:rPr lang="en-US" altLang="zh-TW" dirty="0"/>
                <a:t>['</a:t>
              </a:r>
              <a:r>
                <a:rPr lang="zh-TW" altLang="en-US" dirty="0"/>
                <a:t>台北</a:t>
              </a:r>
              <a:r>
                <a:rPr lang="en-US" altLang="zh-TW" dirty="0"/>
                <a:t>', 2019, 280],</a:t>
              </a:r>
            </a:p>
            <a:p>
              <a:r>
                <a:rPr lang="en-US" altLang="zh-TW" dirty="0"/>
                <a:t>       </a:t>
              </a:r>
              <a:r>
                <a:rPr lang="zh-TW" altLang="en-US" dirty="0"/>
                <a:t>             </a:t>
              </a:r>
              <a:r>
                <a:rPr lang="en-US" altLang="zh-TW" dirty="0"/>
                <a:t>['</a:t>
              </a:r>
              <a:r>
                <a:rPr lang="zh-TW" altLang="en-US" dirty="0"/>
                <a:t>台北</a:t>
              </a:r>
              <a:r>
                <a:rPr lang="en-US" altLang="zh-TW" dirty="0"/>
                <a:t>', 2020, 282],</a:t>
              </a:r>
            </a:p>
            <a:p>
              <a:r>
                <a:rPr lang="en-US" altLang="zh-TW" dirty="0"/>
                <a:t>      </a:t>
              </a:r>
              <a:r>
                <a:rPr lang="zh-TW" altLang="en-US" dirty="0"/>
                <a:t>          </a:t>
              </a:r>
              <a:r>
                <a:rPr lang="en-US" altLang="zh-TW" dirty="0"/>
                <a:t> </a:t>
              </a:r>
              <a:r>
                <a:rPr lang="zh-TW" altLang="en-US" dirty="0"/>
                <a:t>   </a:t>
              </a:r>
              <a:r>
                <a:rPr lang="en-US" altLang="zh-TW" dirty="0"/>
                <a:t>['</a:t>
              </a:r>
              <a:r>
                <a:rPr lang="zh-TW" altLang="en-US" dirty="0"/>
                <a:t>高雄</a:t>
              </a:r>
              <a:r>
                <a:rPr lang="en-US" altLang="zh-TW" dirty="0"/>
                <a:t>', 2019, 262],</a:t>
              </a:r>
            </a:p>
            <a:p>
              <a:r>
                <a:rPr lang="en-US" altLang="zh-TW" dirty="0"/>
                <a:t>      </a:t>
              </a:r>
              <a:r>
                <a:rPr lang="zh-TW" altLang="en-US" dirty="0"/>
                <a:t>             </a:t>
              </a:r>
              <a:r>
                <a:rPr lang="en-US" altLang="zh-TW" dirty="0"/>
                <a:t> ['</a:t>
              </a:r>
              <a:r>
                <a:rPr lang="zh-TW" altLang="en-US" dirty="0"/>
                <a:t>高雄</a:t>
              </a:r>
              <a:r>
                <a:rPr lang="en-US" altLang="zh-TW" dirty="0"/>
                <a:t>', 2020, 263]</a:t>
              </a:r>
              <a:r>
                <a:rPr lang="zh-TW" altLang="en-US" dirty="0"/>
                <a:t> </a:t>
              </a:r>
              <a:r>
                <a:rPr lang="en-US" altLang="zh-TW" dirty="0"/>
                <a:t>], </a:t>
              </a:r>
              <a:r>
                <a:rPr lang="zh-TW" altLang="en-US" dirty="0"/>
                <a:t>   </a:t>
              </a:r>
              <a:endParaRPr lang="en-US" altLang="zh-TW" dirty="0"/>
            </a:p>
            <a:p>
              <a:r>
                <a:rPr lang="zh-TW" altLang="en-US" dirty="0"/>
                <a:t>                      </a:t>
              </a:r>
              <a:r>
                <a:rPr lang="en-US" altLang="zh-TW" dirty="0" err="1"/>
                <a:t>dtype</a:t>
              </a:r>
              <a:r>
                <a:rPr lang="en-US" altLang="zh-TW" dirty="0"/>
                <a:t>=object)</a:t>
              </a:r>
              <a:endParaRPr lang="zh-TW" altLang="en-US" dirty="0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6C15E243-27E9-4B1F-A399-8B6EE727E17A}"/>
                </a:ext>
              </a:extLst>
            </p:cNvPr>
            <p:cNvSpPr txBox="1"/>
            <p:nvPr/>
          </p:nvSpPr>
          <p:spPr>
            <a:xfrm>
              <a:off x="5879143" y="5434981"/>
              <a:ext cx="4103057" cy="44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索引值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>
                  <a:solidFill>
                    <a:srgbClr val="FF0000"/>
                  </a:solidFill>
                </a:rPr>
                <a:t>DF.index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/>
                <a:t>RangeIndex</a:t>
              </a:r>
              <a:r>
                <a:rPr lang="en-US" altLang="zh-TW" dirty="0"/>
                <a:t>(start=0, stop=4, step=1)</a:t>
              </a:r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26699A1-9ABC-46FE-938F-78673CDBD920}"/>
                </a:ext>
              </a:extLst>
            </p:cNvPr>
            <p:cNvSpPr/>
            <p:nvPr/>
          </p:nvSpPr>
          <p:spPr>
            <a:xfrm>
              <a:off x="5669841" y="4431078"/>
              <a:ext cx="4312359" cy="1545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93D57D52-B41A-41B5-B121-3FF3FD7BF033}"/>
              </a:ext>
            </a:extLst>
          </p:cNvPr>
          <p:cNvGrpSpPr/>
          <p:nvPr/>
        </p:nvGrpSpPr>
        <p:grpSpPr>
          <a:xfrm>
            <a:off x="308988" y="4392763"/>
            <a:ext cx="3563400" cy="2054465"/>
            <a:chOff x="128631" y="4413447"/>
            <a:chExt cx="3563400" cy="2054465"/>
          </a:xfrm>
        </p:grpSpPr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C2E481BB-7C5A-4CDE-BE00-9F1A48B5CD3E}"/>
                </a:ext>
              </a:extLst>
            </p:cNvPr>
            <p:cNvCxnSpPr>
              <a:cxnSpLocks/>
            </p:cNvCxnSpPr>
            <p:nvPr/>
          </p:nvCxnSpPr>
          <p:spPr>
            <a:xfrm>
              <a:off x="722335" y="5803032"/>
              <a:ext cx="23173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E321CCDC-842F-4D7C-B44F-F050B5559B6D}"/>
                </a:ext>
              </a:extLst>
            </p:cNvPr>
            <p:cNvGrpSpPr/>
            <p:nvPr/>
          </p:nvGrpSpPr>
          <p:grpSpPr>
            <a:xfrm>
              <a:off x="128631" y="4413447"/>
              <a:ext cx="3563400" cy="2054465"/>
              <a:chOff x="128631" y="4413447"/>
              <a:chExt cx="3563400" cy="2054465"/>
            </a:xfrm>
          </p:grpSpPr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FDA3708-EC9E-4679-84CA-7C734C66ED3F}"/>
                  </a:ext>
                </a:extLst>
              </p:cNvPr>
              <p:cNvSpPr txBox="1"/>
              <p:nvPr/>
            </p:nvSpPr>
            <p:spPr>
              <a:xfrm>
                <a:off x="128631" y="5630949"/>
                <a:ext cx="7095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index</a:t>
                </a:r>
                <a:endParaRPr lang="zh-TW" altLang="en-US" sz="1600" dirty="0"/>
              </a:p>
            </p:txBody>
          </p:sp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3856D132-8C3A-42F9-B1C1-3DF9EBEEABAA}"/>
                  </a:ext>
                </a:extLst>
              </p:cNvPr>
              <p:cNvGrpSpPr/>
              <p:nvPr/>
            </p:nvGrpSpPr>
            <p:grpSpPr>
              <a:xfrm>
                <a:off x="899438" y="4413447"/>
                <a:ext cx="2792593" cy="2054465"/>
                <a:chOff x="899438" y="4413447"/>
                <a:chExt cx="2792593" cy="2054465"/>
              </a:xfrm>
            </p:grpSpPr>
            <p:grpSp>
              <p:nvGrpSpPr>
                <p:cNvPr id="12" name="群組 11">
                  <a:extLst>
                    <a:ext uri="{FF2B5EF4-FFF2-40B4-BE49-F238E27FC236}">
                      <a16:creationId xmlns:a16="http://schemas.microsoft.com/office/drawing/2014/main" id="{5E9DBE4B-2109-4FE6-995F-A88D61871499}"/>
                    </a:ext>
                  </a:extLst>
                </p:cNvPr>
                <p:cNvGrpSpPr/>
                <p:nvPr/>
              </p:nvGrpSpPr>
              <p:grpSpPr>
                <a:xfrm>
                  <a:off x="899438" y="4475460"/>
                  <a:ext cx="2792593" cy="1992452"/>
                  <a:chOff x="838200" y="4187774"/>
                  <a:chExt cx="2792593" cy="1992452"/>
                </a:xfrm>
              </p:grpSpPr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93380784-2AFE-4963-9706-F828A01E0113}"/>
                      </a:ext>
                    </a:extLst>
                  </p:cNvPr>
                  <p:cNvSpPr txBox="1"/>
                  <p:nvPr/>
                </p:nvSpPr>
                <p:spPr>
                  <a:xfrm>
                    <a:off x="838200" y="4187774"/>
                    <a:ext cx="10837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>
                        <a:solidFill>
                          <a:srgbClr val="92D050"/>
                        </a:solidFill>
                      </a:rPr>
                      <a:t>Result :</a:t>
                    </a:r>
                    <a:endParaRPr lang="zh-TW" altLang="en-US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14" name="矩形 13">
                    <a:extLst>
                      <a:ext uri="{FF2B5EF4-FFF2-40B4-BE49-F238E27FC236}">
                        <a16:creationId xmlns:a16="http://schemas.microsoft.com/office/drawing/2014/main" id="{E01D361C-1D7B-46A2-81AD-F23D6546A346}"/>
                      </a:ext>
                    </a:extLst>
                  </p:cNvPr>
                  <p:cNvSpPr/>
                  <p:nvPr/>
                </p:nvSpPr>
                <p:spPr>
                  <a:xfrm>
                    <a:off x="887594" y="4558881"/>
                    <a:ext cx="2743199" cy="1621345"/>
                  </a:xfrm>
                  <a:prstGeom prst="rect">
                    <a:avLst/>
                  </a:prstGeom>
                  <a:no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34" name="群組 33">
                  <a:extLst>
                    <a:ext uri="{FF2B5EF4-FFF2-40B4-BE49-F238E27FC236}">
                      <a16:creationId xmlns:a16="http://schemas.microsoft.com/office/drawing/2014/main" id="{656E12F4-7D7C-4FB5-AB6E-50AB2F859AED}"/>
                    </a:ext>
                  </a:extLst>
                </p:cNvPr>
                <p:cNvGrpSpPr/>
                <p:nvPr/>
              </p:nvGrpSpPr>
              <p:grpSpPr>
                <a:xfrm>
                  <a:off x="948833" y="4413447"/>
                  <a:ext cx="2704395" cy="1635015"/>
                  <a:chOff x="948833" y="4413447"/>
                  <a:chExt cx="2704395" cy="1635015"/>
                </a:xfrm>
              </p:grpSpPr>
              <p:pic>
                <p:nvPicPr>
                  <p:cNvPr id="16" name="圖片 15">
                    <a:extLst>
                      <a:ext uri="{FF2B5EF4-FFF2-40B4-BE49-F238E27FC236}">
                        <a16:creationId xmlns:a16="http://schemas.microsoft.com/office/drawing/2014/main" id="{A0E713AD-C1F1-4015-BFDF-A10C4F4EEE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8833" y="4887484"/>
                    <a:ext cx="2704395" cy="1160978"/>
                  </a:xfrm>
                  <a:prstGeom prst="rect">
                    <a:avLst/>
                  </a:prstGeom>
                </p:spPr>
              </p:pic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5DB8A6E5-356F-4AF7-B388-7F26EA5A5984}"/>
                      </a:ext>
                    </a:extLst>
                  </p:cNvPr>
                  <p:cNvSpPr/>
                  <p:nvPr/>
                </p:nvSpPr>
                <p:spPr>
                  <a:xfrm>
                    <a:off x="1283693" y="5076617"/>
                    <a:ext cx="2369535" cy="225226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31" name="文字方塊 30">
                    <a:extLst>
                      <a:ext uri="{FF2B5EF4-FFF2-40B4-BE49-F238E27FC236}">
                        <a16:creationId xmlns:a16="http://schemas.microsoft.com/office/drawing/2014/main" id="{69DA20D9-C487-4175-8111-BDD69C89A1C9}"/>
                      </a:ext>
                    </a:extLst>
                  </p:cNvPr>
                  <p:cNvSpPr txBox="1"/>
                  <p:nvPr/>
                </p:nvSpPr>
                <p:spPr>
                  <a:xfrm>
                    <a:off x="2482828" y="4413447"/>
                    <a:ext cx="83082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600" dirty="0" err="1"/>
                      <a:t>colums</a:t>
                    </a:r>
                    <a:endParaRPr lang="zh-TW" altLang="en-US" sz="1600" dirty="0"/>
                  </a:p>
                </p:txBody>
              </p:sp>
              <p:cxnSp>
                <p:nvCxnSpPr>
                  <p:cNvPr id="32" name="直線單箭頭接點 31">
                    <a:extLst>
                      <a:ext uri="{FF2B5EF4-FFF2-40B4-BE49-F238E27FC236}">
                        <a16:creationId xmlns:a16="http://schemas.microsoft.com/office/drawing/2014/main" id="{0391DE0E-7FB7-40CD-A8B6-2ECAA7A25282}"/>
                      </a:ext>
                    </a:extLst>
                  </p:cNvPr>
                  <p:cNvCxnSpPr>
                    <a:cxnSpLocks/>
                    <a:endCxn id="30" idx="0"/>
                  </p:cNvCxnSpPr>
                  <p:nvPr/>
                </p:nvCxnSpPr>
                <p:spPr>
                  <a:xfrm flipH="1">
                    <a:off x="2468461" y="4752001"/>
                    <a:ext cx="253286" cy="324616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02D8EE5-3920-4C4B-8926-8D56D38E3BE7}"/>
                  </a:ext>
                </a:extLst>
              </p:cNvPr>
              <p:cNvSpPr/>
              <p:nvPr/>
            </p:nvSpPr>
            <p:spPr>
              <a:xfrm>
                <a:off x="992182" y="5165645"/>
                <a:ext cx="244527" cy="93060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8643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D38F7-905C-40E4-A126-92956F7A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990938"/>
            <a:ext cx="10850461" cy="5212229"/>
          </a:xfrm>
        </p:spPr>
        <p:txBody>
          <a:bodyPr/>
          <a:lstStyle/>
          <a:p>
            <a:r>
              <a:rPr lang="en-US" altLang="zh-TW" dirty="0" err="1"/>
              <a:t>DataFrame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欄位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列位設定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7A70BF-48C9-46CF-8F93-4801E9C9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4DE3550-D822-4527-BA2E-54758D2A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2C508DE-9AA3-4218-9F82-5513CEDA5945}"/>
              </a:ext>
            </a:extLst>
          </p:cNvPr>
          <p:cNvGrpSpPr/>
          <p:nvPr/>
        </p:nvGrpSpPr>
        <p:grpSpPr>
          <a:xfrm>
            <a:off x="624352" y="1474228"/>
            <a:ext cx="9241101" cy="2302017"/>
            <a:chOff x="752983" y="1523128"/>
            <a:chExt cx="9241101" cy="2302017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7BBAAC2-0A1B-442E-93E9-FFFC72561A76}"/>
                </a:ext>
              </a:extLst>
            </p:cNvPr>
            <p:cNvGrpSpPr/>
            <p:nvPr/>
          </p:nvGrpSpPr>
          <p:grpSpPr>
            <a:xfrm>
              <a:off x="838199" y="1917248"/>
              <a:ext cx="9155885" cy="1907897"/>
              <a:chOff x="838199" y="1650116"/>
              <a:chExt cx="9155885" cy="1907897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0B554B5-3404-46E7-83D6-7F24B23140AE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6800772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dirty="0"/>
              </a:p>
              <a:p>
                <a:r>
                  <a:rPr lang="en-US" altLang="zh-TW" dirty="0"/>
                  <a:t>data = {'</a:t>
                </a:r>
                <a:r>
                  <a:rPr lang="zh-TW" altLang="en-US" dirty="0"/>
                  <a:t>城市</a:t>
                </a:r>
                <a:r>
                  <a:rPr lang="en-US" altLang="zh-TW" dirty="0"/>
                  <a:t>':['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年份</a:t>
                </a:r>
                <a:r>
                  <a:rPr lang="en-US" altLang="zh-TW" dirty="0"/>
                  <a:t>':[2019, 2020, 2019, 2020],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人口數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萬</a:t>
                </a:r>
                <a:r>
                  <a:rPr lang="en-US" altLang="zh-TW" dirty="0"/>
                  <a:t>)':[280, 282, 262, 263]}</a:t>
                </a:r>
              </a:p>
              <a:p>
                <a:r>
                  <a:rPr lang="en-US" altLang="zh-TW" sz="1400" dirty="0"/>
                  <a:t>DF = </a:t>
                </a:r>
                <a:r>
                  <a:rPr lang="en-US" altLang="zh-TW" sz="1400" dirty="0" err="1"/>
                  <a:t>pd.DataFrame</a:t>
                </a:r>
                <a:r>
                  <a:rPr lang="en-US" altLang="zh-TW" sz="1400" dirty="0"/>
                  <a:t>(data, columns=['</a:t>
                </a:r>
                <a:r>
                  <a:rPr lang="zh-TW" altLang="en-US" sz="1400" dirty="0"/>
                  <a:t>年份</a:t>
                </a:r>
                <a:r>
                  <a:rPr lang="en-US" altLang="zh-TW" sz="1400" dirty="0"/>
                  <a:t>','</a:t>
                </a:r>
                <a:r>
                  <a:rPr lang="zh-TW" altLang="en-US" sz="1400" dirty="0"/>
                  <a:t>城市</a:t>
                </a:r>
                <a:r>
                  <a:rPr lang="en-US" altLang="zh-TW" sz="1400" dirty="0"/>
                  <a:t>','</a:t>
                </a:r>
                <a:r>
                  <a:rPr lang="zh-TW" altLang="en-US" sz="1400" dirty="0"/>
                  <a:t>人口數</a:t>
                </a:r>
                <a:r>
                  <a:rPr lang="en-US" altLang="zh-TW" sz="1400" dirty="0"/>
                  <a:t>(</a:t>
                </a:r>
                <a:r>
                  <a:rPr lang="zh-TW" altLang="en-US" sz="1400" dirty="0"/>
                  <a:t>萬</a:t>
                </a:r>
                <a:r>
                  <a:rPr lang="en-US" altLang="zh-TW" sz="1400" dirty="0"/>
                  <a:t>)'] , index=['</a:t>
                </a:r>
                <a:r>
                  <a:rPr lang="zh-TW" altLang="en-US" sz="1400" dirty="0"/>
                  <a:t>一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二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三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四</a:t>
                </a:r>
                <a:r>
                  <a:rPr lang="en-US" altLang="zh-TW" sz="1400" dirty="0"/>
                  <a:t>'])</a:t>
                </a:r>
              </a:p>
              <a:p>
                <a:r>
                  <a:rPr lang="en-US" altLang="zh-TW" sz="1400" dirty="0"/>
                  <a:t>print(DF) </a:t>
                </a:r>
              </a:p>
              <a:p>
                <a:endParaRPr lang="en-US" altLang="zh-TW" sz="1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A0DE99-B87A-47FC-A394-522ADDA5CA65}"/>
                  </a:ext>
                </a:extLst>
              </p:cNvPr>
              <p:cNvSpPr/>
              <p:nvPr/>
            </p:nvSpPr>
            <p:spPr>
              <a:xfrm>
                <a:off x="838199" y="1650116"/>
                <a:ext cx="9155885" cy="18001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3A2F6F2-5A39-4CC5-804D-6044B76DA27A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2EB0B22F-9D2E-406E-BAAF-DCCF612E2DE5}"/>
              </a:ext>
            </a:extLst>
          </p:cNvPr>
          <p:cNvGrpSpPr/>
          <p:nvPr/>
        </p:nvGrpSpPr>
        <p:grpSpPr>
          <a:xfrm>
            <a:off x="4707051" y="3940832"/>
            <a:ext cx="5685490" cy="2599750"/>
            <a:chOff x="4678191" y="3603417"/>
            <a:chExt cx="5685490" cy="2599750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6C4B4A4F-F116-4DB3-9898-F0AEDB5B3677}"/>
                </a:ext>
              </a:extLst>
            </p:cNvPr>
            <p:cNvGrpSpPr/>
            <p:nvPr/>
          </p:nvGrpSpPr>
          <p:grpSpPr>
            <a:xfrm>
              <a:off x="4678191" y="3603417"/>
              <a:ext cx="5685490" cy="2599750"/>
              <a:chOff x="5320167" y="4431078"/>
              <a:chExt cx="5685490" cy="1242452"/>
            </a:xfrm>
          </p:grpSpPr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C15E243-27E9-4B1F-A399-8B6EE727E17A}"/>
                  </a:ext>
                </a:extLst>
              </p:cNvPr>
              <p:cNvSpPr txBox="1"/>
              <p:nvPr/>
            </p:nvSpPr>
            <p:spPr>
              <a:xfrm>
                <a:off x="5510869" y="5163394"/>
                <a:ext cx="4471330" cy="44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列索引 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dirty="0"/>
                  <a:t>&gt;&gt;&gt;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DF.index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/>
                  <a:t>&gt;&gt;&gt; Index(['</a:t>
                </a:r>
                <a:r>
                  <a:rPr lang="zh-TW" altLang="en-US" dirty="0"/>
                  <a:t>一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二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三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四</a:t>
                </a:r>
                <a:r>
                  <a:rPr lang="en-US" altLang="zh-TW" dirty="0"/>
                  <a:t>'], </a:t>
                </a:r>
                <a:r>
                  <a:rPr lang="en-US" altLang="zh-TW" dirty="0" err="1"/>
                  <a:t>dtype</a:t>
                </a:r>
                <a:r>
                  <a:rPr lang="en-US" altLang="zh-TW" dirty="0"/>
                  <a:t>='object')</a:t>
                </a:r>
                <a:endParaRPr lang="zh-TW" altLang="en-US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326699A1-9ABC-46FE-938F-78673CDBD920}"/>
                  </a:ext>
                </a:extLst>
              </p:cNvPr>
              <p:cNvSpPr/>
              <p:nvPr/>
            </p:nvSpPr>
            <p:spPr>
              <a:xfrm>
                <a:off x="5320167" y="4431078"/>
                <a:ext cx="5685490" cy="12424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39E672FA-7678-44FC-8C4A-BF6C8967269E}"/>
                </a:ext>
              </a:extLst>
            </p:cNvPr>
            <p:cNvSpPr txBox="1"/>
            <p:nvPr/>
          </p:nvSpPr>
          <p:spPr>
            <a:xfrm>
              <a:off x="4868893" y="3777054"/>
              <a:ext cx="52437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欄索引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 </a:t>
              </a:r>
              <a:r>
                <a:rPr lang="en-US" altLang="zh-TW" dirty="0" err="1">
                  <a:solidFill>
                    <a:srgbClr val="FF0000"/>
                  </a:solidFill>
                </a:rPr>
                <a:t>DF.columns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/>
                <a:t>&gt;&gt;&gt; Index(['</a:t>
              </a:r>
              <a:r>
                <a:rPr lang="zh-TW" altLang="en-US" dirty="0"/>
                <a:t>年份</a:t>
              </a:r>
              <a:r>
                <a:rPr lang="en-US" altLang="zh-TW" dirty="0"/>
                <a:t>', '</a:t>
              </a:r>
              <a:r>
                <a:rPr lang="zh-TW" altLang="en-US" dirty="0"/>
                <a:t>城市</a:t>
              </a:r>
              <a:r>
                <a:rPr lang="en-US" altLang="zh-TW" dirty="0"/>
                <a:t>', '</a:t>
              </a:r>
              <a:r>
                <a:rPr lang="zh-TW" altLang="en-US" dirty="0"/>
                <a:t>人口數</a:t>
              </a:r>
              <a:r>
                <a:rPr lang="en-US" altLang="zh-TW" dirty="0"/>
                <a:t>(</a:t>
              </a:r>
              <a:r>
                <a:rPr lang="zh-TW" altLang="en-US" dirty="0"/>
                <a:t>萬</a:t>
              </a:r>
              <a:r>
                <a:rPr lang="en-US" altLang="zh-TW" dirty="0"/>
                <a:t>)'], </a:t>
              </a:r>
              <a:r>
                <a:rPr lang="en-US" altLang="zh-TW" dirty="0" err="1"/>
                <a:t>dtype</a:t>
              </a:r>
              <a:r>
                <a:rPr lang="en-US" altLang="zh-TW" dirty="0"/>
                <a:t>='object')</a:t>
              </a:r>
              <a:endParaRPr lang="zh-TW" altLang="en-US" dirty="0"/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C8E2520B-D294-415A-896D-ED681949AF8A}"/>
              </a:ext>
            </a:extLst>
          </p:cNvPr>
          <p:cNvGrpSpPr/>
          <p:nvPr/>
        </p:nvGrpSpPr>
        <p:grpSpPr>
          <a:xfrm>
            <a:off x="660779" y="3940832"/>
            <a:ext cx="3637854" cy="2178633"/>
            <a:chOff x="624352" y="3467245"/>
            <a:chExt cx="3637854" cy="2178633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573D33B6-8493-4C37-8A66-C1A72FB7A6BF}"/>
                </a:ext>
              </a:extLst>
            </p:cNvPr>
            <p:cNvGrpSpPr/>
            <p:nvPr/>
          </p:nvGrpSpPr>
          <p:grpSpPr>
            <a:xfrm>
              <a:off x="624352" y="3467245"/>
              <a:ext cx="3637854" cy="2178633"/>
              <a:chOff x="624352" y="3467245"/>
              <a:chExt cx="3637854" cy="2178633"/>
            </a:xfrm>
          </p:grpSpPr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4DCE6324-4DC9-42FC-88F5-A174BD1D5538}"/>
                  </a:ext>
                </a:extLst>
              </p:cNvPr>
              <p:cNvGrpSpPr/>
              <p:nvPr/>
            </p:nvGrpSpPr>
            <p:grpSpPr>
              <a:xfrm>
                <a:off x="624352" y="3653426"/>
                <a:ext cx="3637854" cy="1992452"/>
                <a:chOff x="624352" y="3925861"/>
                <a:chExt cx="3637854" cy="1992452"/>
              </a:xfrm>
            </p:grpSpPr>
            <p:pic>
              <p:nvPicPr>
                <p:cNvPr id="27" name="圖片 26">
                  <a:extLst>
                    <a:ext uri="{FF2B5EF4-FFF2-40B4-BE49-F238E27FC236}">
                      <a16:creationId xmlns:a16="http://schemas.microsoft.com/office/drawing/2014/main" id="{169820A6-0DCC-4D7C-A9F9-486E0A856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4934" y="4489297"/>
                  <a:ext cx="2737081" cy="930607"/>
                </a:xfrm>
                <a:prstGeom prst="rect">
                  <a:avLst/>
                </a:prstGeom>
              </p:spPr>
            </p:pic>
            <p:grpSp>
              <p:nvGrpSpPr>
                <p:cNvPr id="6" name="群組 5">
                  <a:extLst>
                    <a:ext uri="{FF2B5EF4-FFF2-40B4-BE49-F238E27FC236}">
                      <a16:creationId xmlns:a16="http://schemas.microsoft.com/office/drawing/2014/main" id="{64673146-DFBB-4F03-8FA3-36CABA428C00}"/>
                    </a:ext>
                  </a:extLst>
                </p:cNvPr>
                <p:cNvGrpSpPr/>
                <p:nvPr/>
              </p:nvGrpSpPr>
              <p:grpSpPr>
                <a:xfrm>
                  <a:off x="624352" y="3925861"/>
                  <a:ext cx="3637854" cy="1992452"/>
                  <a:chOff x="503339" y="3892425"/>
                  <a:chExt cx="3637854" cy="1992452"/>
                </a:xfrm>
              </p:grpSpPr>
              <p:cxnSp>
                <p:nvCxnSpPr>
                  <p:cNvPr id="17" name="直線單箭頭接點 16">
                    <a:extLst>
                      <a:ext uri="{FF2B5EF4-FFF2-40B4-BE49-F238E27FC236}">
                        <a16:creationId xmlns:a16="http://schemas.microsoft.com/office/drawing/2014/main" id="{C2E481BB-7C5A-4CDE-BE00-9F1A48B5CD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97043" y="5217191"/>
                    <a:ext cx="231730" cy="0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" name="群組 1">
                    <a:extLst>
                      <a:ext uri="{FF2B5EF4-FFF2-40B4-BE49-F238E27FC236}">
                        <a16:creationId xmlns:a16="http://schemas.microsoft.com/office/drawing/2014/main" id="{0BF60B2D-5F5A-42BE-B6C7-091DA0F6FF83}"/>
                      </a:ext>
                    </a:extLst>
                  </p:cNvPr>
                  <p:cNvGrpSpPr/>
                  <p:nvPr/>
                </p:nvGrpSpPr>
                <p:grpSpPr>
                  <a:xfrm>
                    <a:off x="503339" y="3892425"/>
                    <a:ext cx="3637854" cy="1992452"/>
                    <a:chOff x="128631" y="4475460"/>
                    <a:chExt cx="3637854" cy="1992452"/>
                  </a:xfrm>
                </p:grpSpPr>
                <p:grpSp>
                  <p:nvGrpSpPr>
                    <p:cNvPr id="12" name="群組 11">
                      <a:extLst>
                        <a:ext uri="{FF2B5EF4-FFF2-40B4-BE49-F238E27FC236}">
                          <a16:creationId xmlns:a16="http://schemas.microsoft.com/office/drawing/2014/main" id="{5E9DBE4B-2109-4FE6-995F-A88D618714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438" y="4475460"/>
                      <a:ext cx="2867047" cy="1992452"/>
                      <a:chOff x="838200" y="4187774"/>
                      <a:chExt cx="2867047" cy="1992452"/>
                    </a:xfrm>
                  </p:grpSpPr>
                  <p:sp>
                    <p:nvSpPr>
                      <p:cNvPr id="13" name="文字方塊 12">
                        <a:extLst>
                          <a:ext uri="{FF2B5EF4-FFF2-40B4-BE49-F238E27FC236}">
                            <a16:creationId xmlns:a16="http://schemas.microsoft.com/office/drawing/2014/main" id="{93380784-2AFE-4963-9706-F828A01E01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8200" y="4187774"/>
                        <a:ext cx="10837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>
                            <a:solidFill>
                              <a:srgbClr val="92D050"/>
                            </a:solidFill>
                          </a:rPr>
                          <a:t>Result :</a:t>
                        </a:r>
                        <a:endParaRPr lang="zh-TW" altLang="en-US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14" name="矩形 13">
                        <a:extLst>
                          <a:ext uri="{FF2B5EF4-FFF2-40B4-BE49-F238E27FC236}">
                            <a16:creationId xmlns:a16="http://schemas.microsoft.com/office/drawing/2014/main" id="{E01D361C-1D7B-46A2-81AD-F23D6546A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7594" y="4558881"/>
                        <a:ext cx="2817653" cy="16213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dirty="0"/>
                      </a:p>
                    </p:txBody>
                  </p:sp>
                </p:grpSp>
                <p:sp>
                  <p:nvSpPr>
                    <p:cNvPr id="18" name="文字方塊 17">
                      <a:extLst>
                        <a:ext uri="{FF2B5EF4-FFF2-40B4-BE49-F238E27FC236}">
                          <a16:creationId xmlns:a16="http://schemas.microsoft.com/office/drawing/2014/main" id="{9FDA3708-EC9E-4679-84CA-7C734C66ED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631" y="5630949"/>
                      <a:ext cx="70956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600" dirty="0"/>
                        <a:t>index</a:t>
                      </a:r>
                      <a:endParaRPr lang="zh-TW" altLang="en-US" sz="1600" dirty="0"/>
                    </a:p>
                  </p:txBody>
                </p:sp>
              </p:grpSp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402D8EE5-3920-4C4B-8926-8D56D38E3BE7}"/>
                      </a:ext>
                    </a:extLst>
                  </p:cNvPr>
                  <p:cNvSpPr/>
                  <p:nvPr/>
                </p:nvSpPr>
                <p:spPr>
                  <a:xfrm>
                    <a:off x="1352400" y="4592053"/>
                    <a:ext cx="244527" cy="930609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cxnSp>
            <p:nvCxnSpPr>
              <p:cNvPr id="32" name="直線單箭頭接點 31">
                <a:extLst>
                  <a:ext uri="{FF2B5EF4-FFF2-40B4-BE49-F238E27FC236}">
                    <a16:creationId xmlns:a16="http://schemas.microsoft.com/office/drawing/2014/main" id="{55D71A58-07EA-4393-ABF1-A9C9AA600A84}"/>
                  </a:ext>
                </a:extLst>
              </p:cNvPr>
              <p:cNvCxnSpPr>
                <a:cxnSpLocks/>
                <a:endCxn id="31" idx="0"/>
              </p:cNvCxnSpPr>
              <p:nvPr/>
            </p:nvCxnSpPr>
            <p:spPr>
              <a:xfrm>
                <a:off x="2981143" y="3777054"/>
                <a:ext cx="59564" cy="399884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D06A289-4040-4F0E-9F6E-E1C318A3030A}"/>
                  </a:ext>
                </a:extLst>
              </p:cNvPr>
              <p:cNvSpPr txBox="1"/>
              <p:nvPr/>
            </p:nvSpPr>
            <p:spPr>
              <a:xfrm>
                <a:off x="2642034" y="3467245"/>
                <a:ext cx="8981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columns</a:t>
                </a:r>
                <a:endParaRPr lang="zh-TW" altLang="en-US" sz="1600" dirty="0"/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2EC769A-F15A-4E40-AF22-995C951F4AE2}"/>
                </a:ext>
              </a:extLst>
            </p:cNvPr>
            <p:cNvSpPr/>
            <p:nvPr/>
          </p:nvSpPr>
          <p:spPr>
            <a:xfrm>
              <a:off x="1889398" y="4176938"/>
              <a:ext cx="2302617" cy="26083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5245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D38F7-905C-40E4-A126-92956F7A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805046"/>
            <a:ext cx="10850461" cy="5398121"/>
          </a:xfrm>
        </p:spPr>
        <p:txBody>
          <a:bodyPr/>
          <a:lstStyle/>
          <a:p>
            <a:r>
              <a:rPr lang="en-US" altLang="zh-TW" dirty="0" err="1"/>
              <a:t>DataFrame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新增欄位並給值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7A70BF-48C9-46CF-8F93-4801E9C9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137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4DE3550-D822-4527-BA2E-54758D2A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2C508DE-9AA3-4218-9F82-5513CEDA5945}"/>
              </a:ext>
            </a:extLst>
          </p:cNvPr>
          <p:cNvGrpSpPr/>
          <p:nvPr/>
        </p:nvGrpSpPr>
        <p:grpSpPr>
          <a:xfrm>
            <a:off x="624352" y="1474228"/>
            <a:ext cx="9241101" cy="2517461"/>
            <a:chOff x="752983" y="1523128"/>
            <a:chExt cx="9241101" cy="2517461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7BBAAC2-0A1B-442E-93E9-FFFC72561A76}"/>
                </a:ext>
              </a:extLst>
            </p:cNvPr>
            <p:cNvGrpSpPr/>
            <p:nvPr/>
          </p:nvGrpSpPr>
          <p:grpSpPr>
            <a:xfrm>
              <a:off x="838199" y="1917248"/>
              <a:ext cx="9155885" cy="2123341"/>
              <a:chOff x="838199" y="1650116"/>
              <a:chExt cx="9155885" cy="2123341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0B554B5-3404-46E7-83D6-7F24B23140AE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760548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dirty="0"/>
              </a:p>
              <a:p>
                <a:r>
                  <a:rPr lang="en-US" altLang="zh-TW" dirty="0"/>
                  <a:t>data = {'</a:t>
                </a:r>
                <a:r>
                  <a:rPr lang="zh-TW" altLang="en-US" dirty="0"/>
                  <a:t>城市</a:t>
                </a:r>
                <a:r>
                  <a:rPr lang="en-US" altLang="zh-TW" dirty="0"/>
                  <a:t>':['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年份</a:t>
                </a:r>
                <a:r>
                  <a:rPr lang="en-US" altLang="zh-TW" dirty="0"/>
                  <a:t>':[2019, 2020, 2019, 2020],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人口數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萬</a:t>
                </a:r>
                <a:r>
                  <a:rPr lang="en-US" altLang="zh-TW" dirty="0"/>
                  <a:t>)':[280, 282, 262, 263]}</a:t>
                </a:r>
              </a:p>
              <a:p>
                <a:r>
                  <a:rPr lang="en-US" altLang="zh-TW" sz="1400" dirty="0"/>
                  <a:t>DF = </a:t>
                </a:r>
                <a:r>
                  <a:rPr lang="en-US" altLang="zh-TW" sz="1400" dirty="0" err="1"/>
                  <a:t>pd.DataFrame</a:t>
                </a:r>
                <a:r>
                  <a:rPr lang="en-US" altLang="zh-TW" sz="1400" dirty="0"/>
                  <a:t>(data, columns=['</a:t>
                </a:r>
                <a:r>
                  <a:rPr lang="zh-TW" altLang="en-US" sz="1400" dirty="0"/>
                  <a:t>年份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城市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人口數</a:t>
                </a:r>
                <a:r>
                  <a:rPr lang="en-US" altLang="zh-TW" sz="1400" dirty="0"/>
                  <a:t>(</a:t>
                </a:r>
                <a:r>
                  <a:rPr lang="zh-TW" altLang="en-US" sz="1400" dirty="0"/>
                  <a:t>萬</a:t>
                </a:r>
                <a:r>
                  <a:rPr lang="en-US" altLang="zh-TW" sz="1400" dirty="0"/>
                  <a:t>)' ,</a:t>
                </a:r>
                <a:r>
                  <a:rPr lang="zh-TW" altLang="en-US" sz="1400" dirty="0"/>
                  <a:t>    </a:t>
                </a:r>
                <a:r>
                  <a:rPr lang="en-US" altLang="zh-TW" sz="1400" dirty="0"/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負債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</a:t>
                </a:r>
                <a:r>
                  <a:rPr lang="en-US" altLang="zh-TW" sz="1400" dirty="0"/>
                  <a:t>] , index=['</a:t>
                </a:r>
                <a:r>
                  <a:rPr lang="zh-TW" altLang="en-US" sz="1400" dirty="0"/>
                  <a:t>一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二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三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四</a:t>
                </a:r>
                <a:r>
                  <a:rPr lang="en-US" altLang="zh-TW" sz="1400" dirty="0"/>
                  <a:t>'])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DF['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負債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']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np.arange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(1000, 1400, 100)</a:t>
                </a:r>
              </a:p>
              <a:p>
                <a:r>
                  <a:rPr lang="en-US" altLang="zh-TW" sz="1400" dirty="0"/>
                  <a:t>print(DF) </a:t>
                </a:r>
              </a:p>
              <a:p>
                <a:endParaRPr lang="en-US" altLang="zh-TW" sz="1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A0DE99-B87A-47FC-A394-522ADDA5CA65}"/>
                  </a:ext>
                </a:extLst>
              </p:cNvPr>
              <p:cNvSpPr/>
              <p:nvPr/>
            </p:nvSpPr>
            <p:spPr>
              <a:xfrm>
                <a:off x="838199" y="1650116"/>
                <a:ext cx="9155885" cy="19971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3A2F6F2-5A39-4CC5-804D-6044B76DA27A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BC430F7-0711-467A-9E25-DB8F98E411A0}"/>
              </a:ext>
            </a:extLst>
          </p:cNvPr>
          <p:cNvGrpSpPr/>
          <p:nvPr/>
        </p:nvGrpSpPr>
        <p:grpSpPr>
          <a:xfrm>
            <a:off x="1228359" y="4192153"/>
            <a:ext cx="3763374" cy="2087605"/>
            <a:chOff x="624352" y="3651511"/>
            <a:chExt cx="3763374" cy="208760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5FE5B266-D38B-4AE7-879E-14ABE8884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521" y="4466332"/>
              <a:ext cx="2898205" cy="735365"/>
            </a:xfrm>
            <a:prstGeom prst="rect">
              <a:avLst/>
            </a:prstGeom>
          </p:spPr>
        </p:pic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C8E2520B-D294-415A-896D-ED681949AF8A}"/>
                </a:ext>
              </a:extLst>
            </p:cNvPr>
            <p:cNvGrpSpPr/>
            <p:nvPr/>
          </p:nvGrpSpPr>
          <p:grpSpPr>
            <a:xfrm>
              <a:off x="624352" y="3651511"/>
              <a:ext cx="3637854" cy="2087605"/>
              <a:chOff x="624352" y="3558273"/>
              <a:chExt cx="3637854" cy="2087605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573D33B6-8493-4C37-8A66-C1A72FB7A6BF}"/>
                  </a:ext>
                </a:extLst>
              </p:cNvPr>
              <p:cNvGrpSpPr/>
              <p:nvPr/>
            </p:nvGrpSpPr>
            <p:grpSpPr>
              <a:xfrm>
                <a:off x="624352" y="3558273"/>
                <a:ext cx="3637854" cy="2087605"/>
                <a:chOff x="624352" y="3558273"/>
                <a:chExt cx="3637854" cy="2087605"/>
              </a:xfrm>
            </p:grpSpPr>
            <p:grpSp>
              <p:nvGrpSpPr>
                <p:cNvPr id="6" name="群組 5">
                  <a:extLst>
                    <a:ext uri="{FF2B5EF4-FFF2-40B4-BE49-F238E27FC236}">
                      <a16:creationId xmlns:a16="http://schemas.microsoft.com/office/drawing/2014/main" id="{64673146-DFBB-4F03-8FA3-36CABA428C00}"/>
                    </a:ext>
                  </a:extLst>
                </p:cNvPr>
                <p:cNvGrpSpPr/>
                <p:nvPr/>
              </p:nvGrpSpPr>
              <p:grpSpPr>
                <a:xfrm>
                  <a:off x="624352" y="3653426"/>
                  <a:ext cx="3637854" cy="1992452"/>
                  <a:chOff x="503339" y="3892425"/>
                  <a:chExt cx="3637854" cy="1992452"/>
                </a:xfrm>
              </p:grpSpPr>
              <p:cxnSp>
                <p:nvCxnSpPr>
                  <p:cNvPr id="17" name="直線單箭頭接點 16">
                    <a:extLst>
                      <a:ext uri="{FF2B5EF4-FFF2-40B4-BE49-F238E27FC236}">
                        <a16:creationId xmlns:a16="http://schemas.microsoft.com/office/drawing/2014/main" id="{C2E481BB-7C5A-4CDE-BE00-9F1A48B5CD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97043" y="5217191"/>
                    <a:ext cx="231730" cy="0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" name="群組 1">
                    <a:extLst>
                      <a:ext uri="{FF2B5EF4-FFF2-40B4-BE49-F238E27FC236}">
                        <a16:creationId xmlns:a16="http://schemas.microsoft.com/office/drawing/2014/main" id="{0BF60B2D-5F5A-42BE-B6C7-091DA0F6FF83}"/>
                      </a:ext>
                    </a:extLst>
                  </p:cNvPr>
                  <p:cNvGrpSpPr/>
                  <p:nvPr/>
                </p:nvGrpSpPr>
                <p:grpSpPr>
                  <a:xfrm>
                    <a:off x="503339" y="3892425"/>
                    <a:ext cx="3637854" cy="1992452"/>
                    <a:chOff x="128631" y="4475460"/>
                    <a:chExt cx="3637854" cy="1992452"/>
                  </a:xfrm>
                </p:grpSpPr>
                <p:grpSp>
                  <p:nvGrpSpPr>
                    <p:cNvPr id="12" name="群組 11">
                      <a:extLst>
                        <a:ext uri="{FF2B5EF4-FFF2-40B4-BE49-F238E27FC236}">
                          <a16:creationId xmlns:a16="http://schemas.microsoft.com/office/drawing/2014/main" id="{5E9DBE4B-2109-4FE6-995F-A88D618714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438" y="4475460"/>
                      <a:ext cx="2867047" cy="1992452"/>
                      <a:chOff x="838200" y="4187774"/>
                      <a:chExt cx="2867047" cy="1992452"/>
                    </a:xfrm>
                  </p:grpSpPr>
                  <p:sp>
                    <p:nvSpPr>
                      <p:cNvPr id="13" name="文字方塊 12">
                        <a:extLst>
                          <a:ext uri="{FF2B5EF4-FFF2-40B4-BE49-F238E27FC236}">
                            <a16:creationId xmlns:a16="http://schemas.microsoft.com/office/drawing/2014/main" id="{93380784-2AFE-4963-9706-F828A01E01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8200" y="4187774"/>
                        <a:ext cx="10837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>
                            <a:solidFill>
                              <a:srgbClr val="92D050"/>
                            </a:solidFill>
                          </a:rPr>
                          <a:t>Result :</a:t>
                        </a:r>
                        <a:endParaRPr lang="zh-TW" altLang="en-US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14" name="矩形 13">
                        <a:extLst>
                          <a:ext uri="{FF2B5EF4-FFF2-40B4-BE49-F238E27FC236}">
                            <a16:creationId xmlns:a16="http://schemas.microsoft.com/office/drawing/2014/main" id="{E01D361C-1D7B-46A2-81AD-F23D6546A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7594" y="4558881"/>
                        <a:ext cx="2817653" cy="16213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dirty="0"/>
                      </a:p>
                    </p:txBody>
                  </p:sp>
                </p:grpSp>
                <p:sp>
                  <p:nvSpPr>
                    <p:cNvPr id="18" name="文字方塊 17">
                      <a:extLst>
                        <a:ext uri="{FF2B5EF4-FFF2-40B4-BE49-F238E27FC236}">
                          <a16:creationId xmlns:a16="http://schemas.microsoft.com/office/drawing/2014/main" id="{9FDA3708-EC9E-4679-84CA-7C734C66ED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631" y="5630949"/>
                      <a:ext cx="70956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600" dirty="0"/>
                        <a:t>index</a:t>
                      </a:r>
                      <a:endParaRPr lang="zh-TW" altLang="en-US" sz="1600" dirty="0"/>
                    </a:p>
                  </p:txBody>
                </p:sp>
              </p:grpSp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402D8EE5-3920-4C4B-8926-8D56D38E3BE7}"/>
                      </a:ext>
                    </a:extLst>
                  </p:cNvPr>
                  <p:cNvSpPr/>
                  <p:nvPr/>
                </p:nvSpPr>
                <p:spPr>
                  <a:xfrm>
                    <a:off x="1352400" y="4592053"/>
                    <a:ext cx="244527" cy="930609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32" name="直線單箭頭接點 31">
                  <a:extLst>
                    <a:ext uri="{FF2B5EF4-FFF2-40B4-BE49-F238E27FC236}">
                      <a16:creationId xmlns:a16="http://schemas.microsoft.com/office/drawing/2014/main" id="{55D71A58-07EA-4393-ABF1-A9C9AA600A84}"/>
                    </a:ext>
                  </a:extLst>
                </p:cNvPr>
                <p:cNvCxnSpPr>
                  <a:cxnSpLocks/>
                  <a:endCxn id="31" idx="0"/>
                </p:cNvCxnSpPr>
                <p:nvPr/>
              </p:nvCxnSpPr>
              <p:spPr>
                <a:xfrm>
                  <a:off x="2954977" y="3865085"/>
                  <a:ext cx="73887" cy="399884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5D06A289-4040-4F0E-9F6E-E1C318A3030A}"/>
                    </a:ext>
                  </a:extLst>
                </p:cNvPr>
                <p:cNvSpPr txBox="1"/>
                <p:nvPr/>
              </p:nvSpPr>
              <p:spPr>
                <a:xfrm>
                  <a:off x="2641391" y="3558273"/>
                  <a:ext cx="8981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600" dirty="0"/>
                    <a:t>columns</a:t>
                  </a:r>
                  <a:endParaRPr lang="zh-TW" altLang="en-US" sz="1600" dirty="0"/>
                </a:p>
              </p:txBody>
            </p:sp>
          </p:grp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2EC769A-F15A-4E40-AF22-995C951F4AE2}"/>
                  </a:ext>
                </a:extLst>
              </p:cNvPr>
              <p:cNvSpPr/>
              <p:nvPr/>
            </p:nvSpPr>
            <p:spPr>
              <a:xfrm>
                <a:off x="1863232" y="4264969"/>
                <a:ext cx="2331263" cy="23057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106A8122-EE80-400C-8C6B-F9F97D1BBE1C}"/>
              </a:ext>
            </a:extLst>
          </p:cNvPr>
          <p:cNvSpPr/>
          <p:nvPr/>
        </p:nvSpPr>
        <p:spPr>
          <a:xfrm>
            <a:off x="3867168" y="5129390"/>
            <a:ext cx="467135" cy="666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AAF66F86-7CF2-4BA7-BB4D-5F268ED843E8}"/>
              </a:ext>
            </a:extLst>
          </p:cNvPr>
          <p:cNvCxnSpPr/>
          <p:nvPr/>
        </p:nvCxnSpPr>
        <p:spPr>
          <a:xfrm flipV="1">
            <a:off x="4369522" y="5177387"/>
            <a:ext cx="230736" cy="159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554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D38F7-905C-40E4-A126-92956F7A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677340"/>
            <a:ext cx="10850461" cy="5525827"/>
          </a:xfrm>
        </p:spPr>
        <p:txBody>
          <a:bodyPr/>
          <a:lstStyle/>
          <a:p>
            <a:r>
              <a:rPr lang="en-US" altLang="zh-TW" dirty="0" err="1"/>
              <a:t>DataFrame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刪除欄位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列位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7A70BF-48C9-46CF-8F93-4801E9C9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4DE3550-D822-4527-BA2E-54758D2A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3"/>
            <a:ext cx="10515600" cy="53249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2C508DE-9AA3-4218-9F82-5513CEDA5945}"/>
              </a:ext>
            </a:extLst>
          </p:cNvPr>
          <p:cNvGrpSpPr/>
          <p:nvPr/>
        </p:nvGrpSpPr>
        <p:grpSpPr>
          <a:xfrm>
            <a:off x="624352" y="1163175"/>
            <a:ext cx="9241101" cy="2517461"/>
            <a:chOff x="752983" y="1523128"/>
            <a:chExt cx="9241101" cy="2517461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7BBAAC2-0A1B-442E-93E9-FFFC72561A76}"/>
                </a:ext>
              </a:extLst>
            </p:cNvPr>
            <p:cNvGrpSpPr/>
            <p:nvPr/>
          </p:nvGrpSpPr>
          <p:grpSpPr>
            <a:xfrm>
              <a:off x="838199" y="1917248"/>
              <a:ext cx="9155885" cy="2123341"/>
              <a:chOff x="838199" y="1650116"/>
              <a:chExt cx="9155885" cy="2123341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0B554B5-3404-46E7-83D6-7F24B23140AE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760548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dirty="0"/>
              </a:p>
              <a:p>
                <a:r>
                  <a:rPr lang="en-US" altLang="zh-TW" dirty="0"/>
                  <a:t>data = {'</a:t>
                </a:r>
                <a:r>
                  <a:rPr lang="zh-TW" altLang="en-US" dirty="0"/>
                  <a:t>城市</a:t>
                </a:r>
                <a:r>
                  <a:rPr lang="en-US" altLang="zh-TW" dirty="0"/>
                  <a:t>':['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年份</a:t>
                </a:r>
                <a:r>
                  <a:rPr lang="en-US" altLang="zh-TW" dirty="0"/>
                  <a:t>':[2019, 2020, 2019, 2020],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人口數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萬</a:t>
                </a:r>
                <a:r>
                  <a:rPr lang="en-US" altLang="zh-TW" dirty="0"/>
                  <a:t>)':[280, 282, 262, 263]}</a:t>
                </a:r>
              </a:p>
              <a:p>
                <a:r>
                  <a:rPr lang="en-US" altLang="zh-TW" sz="1400" dirty="0"/>
                  <a:t>DF = </a:t>
                </a:r>
                <a:r>
                  <a:rPr lang="en-US" altLang="zh-TW" sz="1400" dirty="0" err="1"/>
                  <a:t>pd.DataFrame</a:t>
                </a:r>
                <a:r>
                  <a:rPr lang="en-US" altLang="zh-TW" sz="1400" dirty="0"/>
                  <a:t>(data, columns=['</a:t>
                </a:r>
                <a:r>
                  <a:rPr lang="zh-TW" altLang="en-US" sz="1400" dirty="0"/>
                  <a:t>年份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城市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人口數</a:t>
                </a:r>
                <a:r>
                  <a:rPr lang="en-US" altLang="zh-TW" sz="1400" dirty="0"/>
                  <a:t>(</a:t>
                </a:r>
                <a:r>
                  <a:rPr lang="zh-TW" altLang="en-US" sz="1400" dirty="0"/>
                  <a:t>萬</a:t>
                </a:r>
                <a:r>
                  <a:rPr lang="en-US" altLang="zh-TW" sz="1400" dirty="0"/>
                  <a:t>)' ,</a:t>
                </a:r>
                <a:r>
                  <a:rPr lang="zh-TW" altLang="en-US" sz="1400" dirty="0"/>
                  <a:t>    </a:t>
                </a:r>
                <a:r>
                  <a:rPr lang="en-US" altLang="zh-TW" sz="1400" dirty="0"/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負債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</a:t>
                </a:r>
                <a:r>
                  <a:rPr lang="en-US" altLang="zh-TW" sz="1400" dirty="0"/>
                  <a:t>] , index=['</a:t>
                </a:r>
                <a:r>
                  <a:rPr lang="zh-TW" altLang="en-US" sz="1400" dirty="0"/>
                  <a:t>一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二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三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四</a:t>
                </a:r>
                <a:r>
                  <a:rPr lang="en-US" altLang="zh-TW" sz="1400" dirty="0"/>
                  <a:t>'])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DF['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負債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']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np.arange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(1000, 1400, 100)</a:t>
                </a:r>
              </a:p>
              <a:p>
                <a:r>
                  <a:rPr lang="en-US" altLang="zh-TW" sz="1400" dirty="0"/>
                  <a:t>print(DF) </a:t>
                </a:r>
              </a:p>
              <a:p>
                <a:endParaRPr lang="en-US" altLang="zh-TW" sz="1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A0DE99-B87A-47FC-A394-522ADDA5CA65}"/>
                  </a:ext>
                </a:extLst>
              </p:cNvPr>
              <p:cNvSpPr/>
              <p:nvPr/>
            </p:nvSpPr>
            <p:spPr>
              <a:xfrm>
                <a:off x="838199" y="1650116"/>
                <a:ext cx="9155885" cy="19971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3A2F6F2-5A39-4CC5-804D-6044B76DA27A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45C2742-B405-4F12-A903-4868CF38B7D4}"/>
              </a:ext>
            </a:extLst>
          </p:cNvPr>
          <p:cNvGrpSpPr/>
          <p:nvPr/>
        </p:nvGrpSpPr>
        <p:grpSpPr>
          <a:xfrm>
            <a:off x="4685392" y="3831549"/>
            <a:ext cx="5685490" cy="2820920"/>
            <a:chOff x="4685392" y="3831549"/>
            <a:chExt cx="5685490" cy="2820920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5801C0F-C59C-4D7F-8ED2-FF112A0A820C}"/>
                </a:ext>
              </a:extLst>
            </p:cNvPr>
            <p:cNvGrpSpPr/>
            <p:nvPr/>
          </p:nvGrpSpPr>
          <p:grpSpPr>
            <a:xfrm>
              <a:off x="4685392" y="3831549"/>
              <a:ext cx="5685490" cy="2820920"/>
              <a:chOff x="4685392" y="3831549"/>
              <a:chExt cx="5685490" cy="2820920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1345F2F3-8D88-4C2E-8ED8-E848F53807DC}"/>
                  </a:ext>
                </a:extLst>
              </p:cNvPr>
              <p:cNvGrpSpPr/>
              <p:nvPr/>
            </p:nvGrpSpPr>
            <p:grpSpPr>
              <a:xfrm>
                <a:off x="4685392" y="3831549"/>
                <a:ext cx="5685490" cy="2820920"/>
                <a:chOff x="4678191" y="3603416"/>
                <a:chExt cx="5685490" cy="2820920"/>
              </a:xfrm>
            </p:grpSpPr>
            <p:grpSp>
              <p:nvGrpSpPr>
                <p:cNvPr id="26" name="群組 25">
                  <a:extLst>
                    <a:ext uri="{FF2B5EF4-FFF2-40B4-BE49-F238E27FC236}">
                      <a16:creationId xmlns:a16="http://schemas.microsoft.com/office/drawing/2014/main" id="{FE83810F-C015-460D-AEA9-D3E807DADB29}"/>
                    </a:ext>
                  </a:extLst>
                </p:cNvPr>
                <p:cNvGrpSpPr/>
                <p:nvPr/>
              </p:nvGrpSpPr>
              <p:grpSpPr>
                <a:xfrm>
                  <a:off x="4678191" y="3603416"/>
                  <a:ext cx="5685490" cy="2820920"/>
                  <a:chOff x="5320167" y="4431078"/>
                  <a:chExt cx="5685490" cy="1348152"/>
                </a:xfrm>
              </p:grpSpPr>
              <p:sp>
                <p:nvSpPr>
                  <p:cNvPr id="28" name="文字方塊 27">
                    <a:extLst>
                      <a:ext uri="{FF2B5EF4-FFF2-40B4-BE49-F238E27FC236}">
                        <a16:creationId xmlns:a16="http://schemas.microsoft.com/office/drawing/2014/main" id="{C2AED4AD-E9B6-4060-947E-E88E7AA59F4E}"/>
                      </a:ext>
                    </a:extLst>
                  </p:cNvPr>
                  <p:cNvSpPr txBox="1"/>
                  <p:nvPr/>
                </p:nvSpPr>
                <p:spPr>
                  <a:xfrm>
                    <a:off x="5510869" y="5166792"/>
                    <a:ext cx="5243747" cy="441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刪除列位 </a:t>
                    </a:r>
                    <a:r>
                      <a: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:</a:t>
                    </a:r>
                    <a: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</a:t>
                    </a:r>
                    <a:endParaRPr lang="en-US" altLang="zh-TW" dirty="0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r>
                      <a:rPr lang="en-US" altLang="zh-TW" dirty="0"/>
                      <a:t>&gt;&gt;&gt; </a:t>
                    </a:r>
                    <a:r>
                      <a:rPr lang="en-US" altLang="zh-TW" dirty="0" err="1">
                        <a:solidFill>
                          <a:srgbClr val="FF0000"/>
                        </a:solidFill>
                      </a:rPr>
                      <a:t>DF.drop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altLang="zh-TW" dirty="0"/>
                      <a:t>( ['</a:t>
                    </a:r>
                    <a:r>
                      <a:rPr lang="zh-TW" altLang="en-US" dirty="0"/>
                      <a:t>一</a:t>
                    </a:r>
                    <a:r>
                      <a:rPr lang="en-US" altLang="zh-TW" dirty="0"/>
                      <a:t>', '</a:t>
                    </a:r>
                    <a:r>
                      <a:rPr lang="zh-TW" altLang="en-US" dirty="0"/>
                      <a:t>三</a:t>
                    </a:r>
                    <a:r>
                      <a:rPr lang="en-US" altLang="zh-TW" dirty="0"/>
                      <a:t>'], 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axis='index'</a:t>
                    </a:r>
                    <a:r>
                      <a:rPr lang="en-US" altLang="zh-TW" dirty="0"/>
                      <a:t>)</a:t>
                    </a:r>
                  </a:p>
                  <a:p>
                    <a:r>
                      <a:rPr lang="en-US" altLang="zh-TW" dirty="0"/>
                      <a:t>&gt;&gt;&gt;</a:t>
                    </a:r>
                    <a:endParaRPr lang="zh-TW" altLang="en-US" dirty="0"/>
                  </a:p>
                </p:txBody>
              </p:sp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1582B4CC-5E13-46A7-829C-FF4E31BBC30C}"/>
                      </a:ext>
                    </a:extLst>
                  </p:cNvPr>
                  <p:cNvSpPr/>
                  <p:nvPr/>
                </p:nvSpPr>
                <p:spPr>
                  <a:xfrm>
                    <a:off x="5320167" y="4431078"/>
                    <a:ext cx="5685490" cy="1348152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1047FD50-7F40-45FD-9577-B045CCBCAC84}"/>
                    </a:ext>
                  </a:extLst>
                </p:cNvPr>
                <p:cNvSpPr txBox="1"/>
                <p:nvPr/>
              </p:nvSpPr>
              <p:spPr>
                <a:xfrm>
                  <a:off x="4868893" y="3726836"/>
                  <a:ext cx="524374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刪除欄位 </a:t>
                  </a:r>
                  <a:r>
                    <a:rPr lang="en-US" altLang="zh-TW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:</a:t>
                  </a:r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 </a:t>
                  </a:r>
                  <a:endPara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r>
                    <a:rPr lang="en-US" altLang="zh-TW" dirty="0"/>
                    <a:t>&gt;&gt;&gt; </a:t>
                  </a:r>
                  <a:r>
                    <a:rPr lang="en-US" altLang="zh-TW" dirty="0" err="1">
                      <a:solidFill>
                        <a:srgbClr val="FF0000"/>
                      </a:solidFill>
                    </a:rPr>
                    <a:t>DF.drop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dirty="0"/>
                    <a:t>( ['</a:t>
                  </a:r>
                  <a:r>
                    <a:rPr lang="zh-TW" altLang="en-US" dirty="0"/>
                    <a:t>人口數</a:t>
                  </a:r>
                  <a:r>
                    <a:rPr lang="en-US" altLang="zh-TW" dirty="0"/>
                    <a:t>(</a:t>
                  </a:r>
                  <a:r>
                    <a:rPr lang="zh-TW" altLang="en-US" dirty="0"/>
                    <a:t>萬</a:t>
                  </a:r>
                  <a:r>
                    <a:rPr lang="en-US" altLang="zh-TW" dirty="0"/>
                    <a:t>)','</a:t>
                  </a:r>
                  <a:r>
                    <a:rPr lang="zh-TW" altLang="en-US" dirty="0"/>
                    <a:t>負債</a:t>
                  </a:r>
                  <a:r>
                    <a:rPr lang="en-US" altLang="zh-TW" dirty="0"/>
                    <a:t>'], 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axis='columns'</a:t>
                  </a:r>
                  <a:r>
                    <a:rPr lang="en-US" altLang="zh-TW" dirty="0"/>
                    <a:t>)</a:t>
                  </a:r>
                </a:p>
                <a:p>
                  <a:r>
                    <a:rPr lang="en-US" altLang="zh-TW" dirty="0"/>
                    <a:t>&gt;&gt;&gt;</a:t>
                  </a:r>
                  <a:endParaRPr lang="zh-TW" altLang="en-US" dirty="0"/>
                </a:p>
              </p:txBody>
            </p:sp>
          </p:grpSp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0FD274AA-98C7-45E6-8402-8316C20EA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8087" y="6015807"/>
                <a:ext cx="2772459" cy="523105"/>
              </a:xfrm>
              <a:prstGeom prst="rect">
                <a:avLst/>
              </a:prstGeom>
            </p:spPr>
          </p:pic>
        </p:grpSp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0D641F5C-DEBB-41A6-8F9E-EAC5F3D2A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087" y="4610729"/>
              <a:ext cx="1114581" cy="628738"/>
            </a:xfrm>
            <a:prstGeom prst="rect">
              <a:avLst/>
            </a:prstGeom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BDA17808-2533-4DD0-A1B2-4F6EE5A30F19}"/>
              </a:ext>
            </a:extLst>
          </p:cNvPr>
          <p:cNvGrpSpPr/>
          <p:nvPr/>
        </p:nvGrpSpPr>
        <p:grpSpPr>
          <a:xfrm>
            <a:off x="503339" y="3761514"/>
            <a:ext cx="3763374" cy="2087605"/>
            <a:chOff x="503339" y="3761514"/>
            <a:chExt cx="3763374" cy="2087605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0BC430F7-0711-467A-9E25-DB8F98E411A0}"/>
                </a:ext>
              </a:extLst>
            </p:cNvPr>
            <p:cNvGrpSpPr/>
            <p:nvPr/>
          </p:nvGrpSpPr>
          <p:grpSpPr>
            <a:xfrm>
              <a:off x="503339" y="3761514"/>
              <a:ext cx="3763374" cy="2087605"/>
              <a:chOff x="624352" y="3651511"/>
              <a:chExt cx="3763374" cy="2087605"/>
            </a:xfrm>
          </p:grpSpPr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5FE5B266-D38B-4AE7-879E-14ABE8884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9521" y="4466332"/>
                <a:ext cx="2898205" cy="735365"/>
              </a:xfrm>
              <a:prstGeom prst="rect">
                <a:avLst/>
              </a:prstGeom>
            </p:spPr>
          </p:pic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C8E2520B-D294-415A-896D-ED681949AF8A}"/>
                  </a:ext>
                </a:extLst>
              </p:cNvPr>
              <p:cNvGrpSpPr/>
              <p:nvPr/>
            </p:nvGrpSpPr>
            <p:grpSpPr>
              <a:xfrm>
                <a:off x="624352" y="3651511"/>
                <a:ext cx="3637854" cy="2087605"/>
                <a:chOff x="624352" y="3558273"/>
                <a:chExt cx="3637854" cy="2087605"/>
              </a:xfrm>
            </p:grpSpPr>
            <p:grpSp>
              <p:nvGrpSpPr>
                <p:cNvPr id="35" name="群組 34">
                  <a:extLst>
                    <a:ext uri="{FF2B5EF4-FFF2-40B4-BE49-F238E27FC236}">
                      <a16:creationId xmlns:a16="http://schemas.microsoft.com/office/drawing/2014/main" id="{573D33B6-8493-4C37-8A66-C1A72FB7A6BF}"/>
                    </a:ext>
                  </a:extLst>
                </p:cNvPr>
                <p:cNvGrpSpPr/>
                <p:nvPr/>
              </p:nvGrpSpPr>
              <p:grpSpPr>
                <a:xfrm>
                  <a:off x="624352" y="3558273"/>
                  <a:ext cx="3637854" cy="2087605"/>
                  <a:chOff x="624352" y="3558273"/>
                  <a:chExt cx="3637854" cy="2087605"/>
                </a:xfrm>
              </p:grpSpPr>
              <p:grpSp>
                <p:nvGrpSpPr>
                  <p:cNvPr id="6" name="群組 5">
                    <a:extLst>
                      <a:ext uri="{FF2B5EF4-FFF2-40B4-BE49-F238E27FC236}">
                        <a16:creationId xmlns:a16="http://schemas.microsoft.com/office/drawing/2014/main" id="{64673146-DFBB-4F03-8FA3-36CABA428C00}"/>
                      </a:ext>
                    </a:extLst>
                  </p:cNvPr>
                  <p:cNvGrpSpPr/>
                  <p:nvPr/>
                </p:nvGrpSpPr>
                <p:grpSpPr>
                  <a:xfrm>
                    <a:off x="624352" y="3653426"/>
                    <a:ext cx="3637854" cy="1992452"/>
                    <a:chOff x="503339" y="3892425"/>
                    <a:chExt cx="3637854" cy="1992452"/>
                  </a:xfrm>
                </p:grpSpPr>
                <p:cxnSp>
                  <p:nvCxnSpPr>
                    <p:cNvPr id="17" name="直線單箭頭接點 16">
                      <a:extLst>
                        <a:ext uri="{FF2B5EF4-FFF2-40B4-BE49-F238E27FC236}">
                          <a16:creationId xmlns:a16="http://schemas.microsoft.com/office/drawing/2014/main" id="{C2E481BB-7C5A-4CDE-BE00-9F1A48B5CD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97043" y="5217191"/>
                      <a:ext cx="231730" cy="0"/>
                    </a:xfrm>
                    <a:prstGeom prst="straightConnector1">
                      <a:avLst/>
                    </a:prstGeom>
                    <a:ln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" name="群組 1">
                      <a:extLst>
                        <a:ext uri="{FF2B5EF4-FFF2-40B4-BE49-F238E27FC236}">
                          <a16:creationId xmlns:a16="http://schemas.microsoft.com/office/drawing/2014/main" id="{0BF60B2D-5F5A-42BE-B6C7-091DA0F6FF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3339" y="3892425"/>
                      <a:ext cx="3637854" cy="1992452"/>
                      <a:chOff x="128631" y="4475460"/>
                      <a:chExt cx="3637854" cy="1992452"/>
                    </a:xfrm>
                  </p:grpSpPr>
                  <p:grpSp>
                    <p:nvGrpSpPr>
                      <p:cNvPr id="12" name="群組 11">
                        <a:extLst>
                          <a:ext uri="{FF2B5EF4-FFF2-40B4-BE49-F238E27FC236}">
                            <a16:creationId xmlns:a16="http://schemas.microsoft.com/office/drawing/2014/main" id="{5E9DBE4B-2109-4FE6-995F-A88D618714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438" y="4475460"/>
                        <a:ext cx="2867047" cy="1992452"/>
                        <a:chOff x="838200" y="4187774"/>
                        <a:chExt cx="2867047" cy="1992452"/>
                      </a:xfrm>
                    </p:grpSpPr>
                    <p:sp>
                      <p:nvSpPr>
                        <p:cNvPr id="13" name="文字方塊 12">
                          <a:extLst>
                            <a:ext uri="{FF2B5EF4-FFF2-40B4-BE49-F238E27FC236}">
                              <a16:creationId xmlns:a16="http://schemas.microsoft.com/office/drawing/2014/main" id="{93380784-2AFE-4963-9706-F828A01E011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8200" y="4187774"/>
                          <a:ext cx="1083756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TW" dirty="0">
                              <a:solidFill>
                                <a:srgbClr val="92D050"/>
                              </a:solidFill>
                            </a:rPr>
                            <a:t>Result :</a:t>
                          </a:r>
                          <a:endParaRPr lang="zh-TW" altLang="en-US" dirty="0">
                            <a:solidFill>
                              <a:srgbClr val="92D05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E01D361C-1D7B-46A2-81AD-F23D6546A3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7594" y="4558881"/>
                          <a:ext cx="2817653" cy="162134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92D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 dirty="0"/>
                        </a:p>
                      </p:txBody>
                    </p:sp>
                  </p:grpSp>
                  <p:sp>
                    <p:nvSpPr>
                      <p:cNvPr id="18" name="文字方塊 17">
                        <a:extLst>
                          <a:ext uri="{FF2B5EF4-FFF2-40B4-BE49-F238E27FC236}">
                            <a16:creationId xmlns:a16="http://schemas.microsoft.com/office/drawing/2014/main" id="{9FDA3708-EC9E-4679-84CA-7C734C66ED3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8631" y="5630949"/>
                        <a:ext cx="709569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1600" dirty="0"/>
                          <a:t>index</a:t>
                        </a:r>
                        <a:endParaRPr lang="zh-TW" altLang="en-US" sz="1600" dirty="0"/>
                      </a:p>
                    </p:txBody>
                  </p:sp>
                </p:grpSp>
                <p:sp>
                  <p:nvSpPr>
                    <p:cNvPr id="19" name="矩形 18">
                      <a:extLst>
                        <a:ext uri="{FF2B5EF4-FFF2-40B4-BE49-F238E27FC236}">
                          <a16:creationId xmlns:a16="http://schemas.microsoft.com/office/drawing/2014/main" id="{402D8EE5-3920-4C4B-8926-8D56D38E3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2400" y="4592053"/>
                      <a:ext cx="244527" cy="930609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cxnSp>
                <p:nvCxnSpPr>
                  <p:cNvPr id="32" name="直線單箭頭接點 31">
                    <a:extLst>
                      <a:ext uri="{FF2B5EF4-FFF2-40B4-BE49-F238E27FC236}">
                        <a16:creationId xmlns:a16="http://schemas.microsoft.com/office/drawing/2014/main" id="{55D71A58-07EA-4393-ABF1-A9C9AA600A84}"/>
                      </a:ext>
                    </a:extLst>
                  </p:cNvPr>
                  <p:cNvCxnSpPr>
                    <a:cxnSpLocks/>
                    <a:endCxn id="31" idx="0"/>
                  </p:cNvCxnSpPr>
                  <p:nvPr/>
                </p:nvCxnSpPr>
                <p:spPr>
                  <a:xfrm>
                    <a:off x="2954977" y="3865085"/>
                    <a:ext cx="73887" cy="399884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文字方塊 33">
                    <a:extLst>
                      <a:ext uri="{FF2B5EF4-FFF2-40B4-BE49-F238E27FC236}">
                        <a16:creationId xmlns:a16="http://schemas.microsoft.com/office/drawing/2014/main" id="{5D06A289-4040-4F0E-9F6E-E1C318A3030A}"/>
                      </a:ext>
                    </a:extLst>
                  </p:cNvPr>
                  <p:cNvSpPr txBox="1"/>
                  <p:nvPr/>
                </p:nvSpPr>
                <p:spPr>
                  <a:xfrm>
                    <a:off x="2641391" y="3558273"/>
                    <a:ext cx="89812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600" dirty="0"/>
                      <a:t>columns</a:t>
                    </a:r>
                    <a:endParaRPr lang="zh-TW" altLang="en-US" sz="1600" dirty="0"/>
                  </a:p>
                </p:txBody>
              </p:sp>
            </p:grp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62EC769A-F15A-4E40-AF22-995C951F4AE2}"/>
                    </a:ext>
                  </a:extLst>
                </p:cNvPr>
                <p:cNvSpPr/>
                <p:nvPr/>
              </p:nvSpPr>
              <p:spPr>
                <a:xfrm>
                  <a:off x="1863232" y="4264969"/>
                  <a:ext cx="2331263" cy="230571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1FA7DBD-CF3D-4658-B8C7-AA9B1560B231}"/>
                </a:ext>
              </a:extLst>
            </p:cNvPr>
            <p:cNvSpPr/>
            <p:nvPr/>
          </p:nvSpPr>
          <p:spPr>
            <a:xfrm>
              <a:off x="3147736" y="4683956"/>
              <a:ext cx="467135" cy="6667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16D2ACC3-D414-46B4-96AF-A1A87E29886A}"/>
                </a:ext>
              </a:extLst>
            </p:cNvPr>
            <p:cNvCxnSpPr/>
            <p:nvPr/>
          </p:nvCxnSpPr>
          <p:spPr>
            <a:xfrm flipV="1">
              <a:off x="3623417" y="4718821"/>
              <a:ext cx="230736" cy="159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572178C-27E7-4288-8F09-BECCF812F051}"/>
              </a:ext>
            </a:extLst>
          </p:cNvPr>
          <p:cNvSpPr/>
          <p:nvPr/>
        </p:nvSpPr>
        <p:spPr>
          <a:xfrm>
            <a:off x="7160547" y="6203167"/>
            <a:ext cx="467135" cy="335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FD35F7A7-5000-4669-B765-136DE82C3648}"/>
              </a:ext>
            </a:extLst>
          </p:cNvPr>
          <p:cNvCxnSpPr/>
          <p:nvPr/>
        </p:nvCxnSpPr>
        <p:spPr>
          <a:xfrm flipV="1">
            <a:off x="7631049" y="6228249"/>
            <a:ext cx="230736" cy="159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677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7D38F7-905C-40E4-A126-92956F7A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592358"/>
            <a:ext cx="10850461" cy="5610810"/>
          </a:xfrm>
        </p:spPr>
        <p:txBody>
          <a:bodyPr>
            <a:normAutofit/>
          </a:bodyPr>
          <a:lstStyle/>
          <a:p>
            <a:r>
              <a:rPr lang="en-US" altLang="zh-TW" sz="2000" dirty="0" err="1"/>
              <a:t>DataFrame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運算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7A70BF-48C9-46CF-8F93-4801E9C9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139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4DE3550-D822-4527-BA2E-54758D2A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2C508DE-9AA3-4218-9F82-5513CEDA5945}"/>
              </a:ext>
            </a:extLst>
          </p:cNvPr>
          <p:cNvGrpSpPr/>
          <p:nvPr/>
        </p:nvGrpSpPr>
        <p:grpSpPr>
          <a:xfrm>
            <a:off x="652762" y="899001"/>
            <a:ext cx="7074667" cy="4137747"/>
            <a:chOff x="752983" y="1523128"/>
            <a:chExt cx="7074667" cy="4137747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7BBAAC2-0A1B-442E-93E9-FFFC72561A76}"/>
                </a:ext>
              </a:extLst>
            </p:cNvPr>
            <p:cNvGrpSpPr/>
            <p:nvPr/>
          </p:nvGrpSpPr>
          <p:grpSpPr>
            <a:xfrm>
              <a:off x="838199" y="1875223"/>
              <a:ext cx="6989451" cy="3785652"/>
              <a:chOff x="838199" y="1608091"/>
              <a:chExt cx="6989451" cy="3785652"/>
            </a:xfrm>
          </p:grpSpPr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0B554B5-3404-46E7-83D6-7F24B23140AE}"/>
                  </a:ext>
                </a:extLst>
              </p:cNvPr>
              <p:cNvSpPr txBox="1"/>
              <p:nvPr/>
            </p:nvSpPr>
            <p:spPr>
              <a:xfrm>
                <a:off x="1026878" y="1608091"/>
                <a:ext cx="6800772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dirty="0"/>
              </a:p>
              <a:p>
                <a:r>
                  <a:rPr lang="en-US" altLang="zh-TW" dirty="0"/>
                  <a:t>data = {'</a:t>
                </a:r>
                <a:r>
                  <a:rPr lang="zh-TW" altLang="en-US" dirty="0"/>
                  <a:t>城市</a:t>
                </a:r>
                <a:r>
                  <a:rPr lang="en-US" altLang="zh-TW" dirty="0"/>
                  <a:t>':['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台北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', '</a:t>
                </a:r>
                <a:r>
                  <a:rPr lang="zh-TW" altLang="en-US" dirty="0"/>
                  <a:t>高雄</a:t>
                </a:r>
                <a:r>
                  <a:rPr lang="en-US" altLang="zh-TW" dirty="0"/>
                  <a:t>'],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年份</a:t>
                </a:r>
                <a:r>
                  <a:rPr lang="en-US" altLang="zh-TW" dirty="0"/>
                  <a:t>':[2019, 2020, 2019, 2020], </a:t>
                </a:r>
              </a:p>
              <a:p>
                <a:r>
                  <a:rPr lang="zh-TW" altLang="en-US" dirty="0"/>
                  <a:t>             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人口數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萬</a:t>
                </a:r>
                <a:r>
                  <a:rPr lang="en-US" altLang="zh-TW" dirty="0"/>
                  <a:t>)':[280, 282, 262, 263]}</a:t>
                </a:r>
              </a:p>
              <a:p>
                <a:r>
                  <a:rPr lang="en-US" altLang="zh-TW" sz="1400" dirty="0"/>
                  <a:t>DF = </a:t>
                </a:r>
                <a:r>
                  <a:rPr lang="en-US" altLang="zh-TW" sz="1400" dirty="0" err="1"/>
                  <a:t>pd.DataFrame</a:t>
                </a:r>
                <a:r>
                  <a:rPr lang="en-US" altLang="zh-TW" sz="1400" dirty="0"/>
                  <a:t>(data, columns=['</a:t>
                </a:r>
                <a:r>
                  <a:rPr lang="zh-TW" altLang="en-US" sz="1400" dirty="0"/>
                  <a:t>年份</a:t>
                </a:r>
                <a:r>
                  <a:rPr lang="en-US" altLang="zh-TW" sz="1400" dirty="0"/>
                  <a:t>','</a:t>
                </a:r>
                <a:r>
                  <a:rPr lang="zh-TW" altLang="en-US" sz="1400" dirty="0"/>
                  <a:t>城市</a:t>
                </a:r>
                <a:r>
                  <a:rPr lang="en-US" altLang="zh-TW" sz="1400" dirty="0"/>
                  <a:t>','</a:t>
                </a:r>
                <a:r>
                  <a:rPr lang="zh-TW" altLang="en-US" sz="1400" dirty="0"/>
                  <a:t>人口數</a:t>
                </a:r>
                <a:r>
                  <a:rPr lang="en-US" altLang="zh-TW" sz="1400" dirty="0"/>
                  <a:t>(</a:t>
                </a:r>
                <a:r>
                  <a:rPr lang="zh-TW" altLang="en-US" sz="1400" dirty="0"/>
                  <a:t>萬</a:t>
                </a:r>
                <a:r>
                  <a:rPr lang="en-US" altLang="zh-TW" sz="1400" dirty="0"/>
                  <a:t>)'] , index=['</a:t>
                </a:r>
                <a:r>
                  <a:rPr lang="zh-TW" altLang="en-US" sz="1400" dirty="0"/>
                  <a:t>一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二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三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四</a:t>
                </a:r>
                <a:r>
                  <a:rPr lang="en-US" altLang="zh-TW" sz="1400" dirty="0"/>
                  <a:t>'])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DF['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負債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']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DF['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人口數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(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萬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)']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*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100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DF['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北部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']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(DF['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城市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']=='</a:t>
                </a:r>
                <a:r>
                  <a:rPr lang="zh-TW" altLang="en-US" sz="1400" dirty="0">
                    <a:solidFill>
                      <a:srgbClr val="FF0000"/>
                    </a:solidFill>
                  </a:rPr>
                  <a:t>台北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’)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print(DF)</a:t>
                </a:r>
              </a:p>
              <a:p>
                <a:endParaRPr lang="en-US" altLang="zh-TW" sz="1400" dirty="0">
                  <a:solidFill>
                    <a:srgbClr val="FF0000"/>
                  </a:solidFill>
                </a:endParaRP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DF_T = DF.T           # Transpose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print(DF_T)</a:t>
                </a:r>
              </a:p>
              <a:p>
                <a:endParaRPr lang="en-US" altLang="zh-TW" sz="1400" dirty="0"/>
              </a:p>
              <a:p>
                <a:endParaRPr lang="en-US" altLang="zh-TW" sz="1400" dirty="0"/>
              </a:p>
              <a:p>
                <a:endParaRPr lang="en-US" altLang="zh-TW" sz="1400" dirty="0"/>
              </a:p>
              <a:p>
                <a:endParaRPr lang="en-US" altLang="zh-TW" sz="1400" dirty="0"/>
              </a:p>
              <a:p>
                <a:endParaRPr lang="en-US" altLang="zh-TW" sz="14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A0DE99-B87A-47FC-A394-522ADDA5CA65}"/>
                  </a:ext>
                </a:extLst>
              </p:cNvPr>
              <p:cNvSpPr/>
              <p:nvPr/>
            </p:nvSpPr>
            <p:spPr>
              <a:xfrm>
                <a:off x="838199" y="1650115"/>
                <a:ext cx="6989451" cy="26874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3A2F6F2-5A39-4CC5-804D-6044B76DA27A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3F82CB9F-D464-47F7-BBAB-DAB52F230505}"/>
              </a:ext>
            </a:extLst>
          </p:cNvPr>
          <p:cNvGrpSpPr/>
          <p:nvPr/>
        </p:nvGrpSpPr>
        <p:grpSpPr>
          <a:xfrm>
            <a:off x="6218923" y="4193091"/>
            <a:ext cx="4744790" cy="2593287"/>
            <a:chOff x="6218923" y="4193091"/>
            <a:chExt cx="4744790" cy="2593287"/>
          </a:xfrm>
        </p:grpSpPr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9C4C3E9E-715D-4E4D-8ADD-0EF3F32B346D}"/>
                </a:ext>
              </a:extLst>
            </p:cNvPr>
            <p:cNvSpPr txBox="1"/>
            <p:nvPr/>
          </p:nvSpPr>
          <p:spPr>
            <a:xfrm>
              <a:off x="6648404" y="5002839"/>
              <a:ext cx="4315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年份               </a:t>
              </a:r>
              <a:r>
                <a:rPr lang="en-US" altLang="zh-TW" dirty="0"/>
                <a:t>2019   2020   </a:t>
              </a:r>
              <a:r>
                <a:rPr lang="zh-TW" altLang="en-US" dirty="0"/>
                <a:t>   </a:t>
              </a:r>
              <a:r>
                <a:rPr lang="en-US" altLang="zh-TW" dirty="0"/>
                <a:t>2019   2020</a:t>
              </a:r>
            </a:p>
            <a:p>
              <a:r>
                <a:rPr lang="zh-TW" altLang="en-US" dirty="0"/>
                <a:t>城市               台北     台北     高雄     高雄</a:t>
              </a:r>
            </a:p>
            <a:p>
              <a:r>
                <a:rPr lang="zh-TW" altLang="en-US" dirty="0"/>
                <a:t>人口數</a:t>
              </a:r>
              <a:r>
                <a:rPr lang="en-US" altLang="zh-TW" dirty="0"/>
                <a:t>(</a:t>
              </a:r>
              <a:r>
                <a:rPr lang="zh-TW" altLang="en-US" dirty="0"/>
                <a:t>萬</a:t>
              </a:r>
              <a:r>
                <a:rPr lang="en-US" altLang="zh-TW" dirty="0"/>
                <a:t>)    280   </a:t>
              </a:r>
              <a:r>
                <a:rPr lang="zh-TW" altLang="en-US" dirty="0"/>
                <a:t>    </a:t>
              </a:r>
              <a:r>
                <a:rPr lang="en-US" altLang="zh-TW" dirty="0"/>
                <a:t> 282   </a:t>
              </a:r>
              <a:r>
                <a:rPr lang="zh-TW" altLang="en-US" dirty="0"/>
                <a:t>   </a:t>
              </a:r>
              <a:r>
                <a:rPr lang="en-US" altLang="zh-TW" dirty="0"/>
                <a:t> 262    </a:t>
              </a:r>
              <a:r>
                <a:rPr lang="zh-TW" altLang="en-US" dirty="0"/>
                <a:t>   </a:t>
              </a:r>
              <a:r>
                <a:rPr lang="en-US" altLang="zh-TW" dirty="0"/>
                <a:t>263</a:t>
              </a:r>
            </a:p>
            <a:p>
              <a:r>
                <a:rPr lang="zh-TW" altLang="en-US" dirty="0"/>
                <a:t>負債              </a:t>
              </a:r>
              <a:r>
                <a:rPr lang="en-US" altLang="zh-TW" dirty="0"/>
                <a:t>28000  </a:t>
              </a:r>
              <a:r>
                <a:rPr lang="zh-TW" altLang="en-US" dirty="0"/>
                <a:t> </a:t>
              </a:r>
              <a:r>
                <a:rPr lang="en-US" altLang="zh-TW" dirty="0"/>
                <a:t>28200  </a:t>
              </a:r>
              <a:r>
                <a:rPr lang="zh-TW" altLang="en-US" dirty="0"/>
                <a:t> </a:t>
              </a:r>
              <a:r>
                <a:rPr lang="en-US" altLang="zh-TW" dirty="0"/>
                <a:t>26200  26300</a:t>
              </a:r>
              <a:endParaRPr lang="zh-TW" altLang="en-US" dirty="0"/>
            </a:p>
          </p:txBody>
        </p: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F3A2EC6F-47A3-4AC7-90A5-AC159B09C9B7}"/>
                </a:ext>
              </a:extLst>
            </p:cNvPr>
            <p:cNvGrpSpPr/>
            <p:nvPr/>
          </p:nvGrpSpPr>
          <p:grpSpPr>
            <a:xfrm>
              <a:off x="6218923" y="4193091"/>
              <a:ext cx="4632140" cy="2593287"/>
              <a:chOff x="180226" y="3529847"/>
              <a:chExt cx="4376350" cy="2593287"/>
            </a:xfrm>
          </p:grpSpPr>
          <p:grpSp>
            <p:nvGrpSpPr>
              <p:cNvPr id="41" name="群組 40">
                <a:extLst>
                  <a:ext uri="{FF2B5EF4-FFF2-40B4-BE49-F238E27FC236}">
                    <a16:creationId xmlns:a16="http://schemas.microsoft.com/office/drawing/2014/main" id="{2530EE5C-5802-434B-8A4F-0165A755CA27}"/>
                  </a:ext>
                </a:extLst>
              </p:cNvPr>
              <p:cNvGrpSpPr/>
              <p:nvPr/>
            </p:nvGrpSpPr>
            <p:grpSpPr>
              <a:xfrm>
                <a:off x="180226" y="3529847"/>
                <a:ext cx="4376350" cy="2593287"/>
                <a:chOff x="180226" y="3529847"/>
                <a:chExt cx="4376350" cy="2593287"/>
              </a:xfrm>
            </p:grpSpPr>
            <p:grpSp>
              <p:nvGrpSpPr>
                <p:cNvPr id="43" name="群組 42">
                  <a:extLst>
                    <a:ext uri="{FF2B5EF4-FFF2-40B4-BE49-F238E27FC236}">
                      <a16:creationId xmlns:a16="http://schemas.microsoft.com/office/drawing/2014/main" id="{47981598-3674-464E-9296-A81101AB4882}"/>
                    </a:ext>
                  </a:extLst>
                </p:cNvPr>
                <p:cNvGrpSpPr/>
                <p:nvPr/>
              </p:nvGrpSpPr>
              <p:grpSpPr>
                <a:xfrm>
                  <a:off x="180226" y="3558267"/>
                  <a:ext cx="4376350" cy="2564867"/>
                  <a:chOff x="59213" y="3797266"/>
                  <a:chExt cx="4376350" cy="2564867"/>
                </a:xfrm>
              </p:grpSpPr>
              <p:cxnSp>
                <p:nvCxnSpPr>
                  <p:cNvPr id="46" name="直線單箭頭接點 45">
                    <a:extLst>
                      <a:ext uri="{FF2B5EF4-FFF2-40B4-BE49-F238E27FC236}">
                        <a16:creationId xmlns:a16="http://schemas.microsoft.com/office/drawing/2014/main" id="{9EC88190-8A95-485F-B0BC-5B909753C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85031" y="5781734"/>
                    <a:ext cx="123132" cy="314026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" name="群組 46">
                    <a:extLst>
                      <a:ext uri="{FF2B5EF4-FFF2-40B4-BE49-F238E27FC236}">
                        <a16:creationId xmlns:a16="http://schemas.microsoft.com/office/drawing/2014/main" id="{B1862B90-BDCF-4B31-BCFE-9C3EC0A18EAE}"/>
                      </a:ext>
                    </a:extLst>
                  </p:cNvPr>
                  <p:cNvGrpSpPr/>
                  <p:nvPr/>
                </p:nvGrpSpPr>
                <p:grpSpPr>
                  <a:xfrm>
                    <a:off x="59213" y="3797266"/>
                    <a:ext cx="4376350" cy="2564867"/>
                    <a:chOff x="-315495" y="4380301"/>
                    <a:chExt cx="4376350" cy="2564867"/>
                  </a:xfrm>
                </p:grpSpPr>
                <p:grpSp>
                  <p:nvGrpSpPr>
                    <p:cNvPr id="49" name="群組 48">
                      <a:extLst>
                        <a:ext uri="{FF2B5EF4-FFF2-40B4-BE49-F238E27FC236}">
                          <a16:creationId xmlns:a16="http://schemas.microsoft.com/office/drawing/2014/main" id="{013E1FFE-D948-4B18-8B35-99E9CA2460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15495" y="4380301"/>
                      <a:ext cx="4376350" cy="2108887"/>
                      <a:chOff x="-376733" y="4092615"/>
                      <a:chExt cx="4376350" cy="2108887"/>
                    </a:xfrm>
                  </p:grpSpPr>
                  <p:sp>
                    <p:nvSpPr>
                      <p:cNvPr id="51" name="文字方塊 50">
                        <a:extLst>
                          <a:ext uri="{FF2B5EF4-FFF2-40B4-BE49-F238E27FC236}">
                            <a16:creationId xmlns:a16="http://schemas.microsoft.com/office/drawing/2014/main" id="{105040CF-8682-4524-9137-7AAB38292F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76733" y="4092615"/>
                        <a:ext cx="193761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>
                            <a:solidFill>
                              <a:srgbClr val="92D050"/>
                            </a:solidFill>
                          </a:rPr>
                          <a:t>Result : print(DF_T)</a:t>
                        </a:r>
                        <a:endParaRPr lang="zh-TW" altLang="en-US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52" name="矩形 51">
                        <a:extLst>
                          <a:ext uri="{FF2B5EF4-FFF2-40B4-BE49-F238E27FC236}">
                            <a16:creationId xmlns:a16="http://schemas.microsoft.com/office/drawing/2014/main" id="{3113C5D5-9B42-48C7-87E9-B0521DE278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15692" y="4557106"/>
                        <a:ext cx="4315309" cy="16443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dirty="0"/>
                      </a:p>
                    </p:txBody>
                  </p:sp>
                </p:grpSp>
                <p:sp>
                  <p:nvSpPr>
                    <p:cNvPr id="50" name="文字方塊 49">
                      <a:extLst>
                        <a:ext uri="{FF2B5EF4-FFF2-40B4-BE49-F238E27FC236}">
                          <a16:creationId xmlns:a16="http://schemas.microsoft.com/office/drawing/2014/main" id="{C92B4C4E-12E1-481C-A30C-8965CE2D22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8671" y="6606614"/>
                      <a:ext cx="70956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600" dirty="0"/>
                        <a:t>index</a:t>
                      </a:r>
                      <a:endParaRPr lang="zh-TW" altLang="en-US" sz="1600" dirty="0"/>
                    </a:p>
                  </p:txBody>
                </p:sp>
              </p:grp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A92AF1CD-E77D-4716-98D1-B24DA0033C70}"/>
                      </a:ext>
                    </a:extLst>
                  </p:cNvPr>
                  <p:cNvSpPr/>
                  <p:nvPr/>
                </p:nvSpPr>
                <p:spPr>
                  <a:xfrm>
                    <a:off x="345899" y="4584074"/>
                    <a:ext cx="901274" cy="1194849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</p:grpSp>
            <p:cxnSp>
              <p:nvCxnSpPr>
                <p:cNvPr id="44" name="直線單箭頭接點 43">
                  <a:extLst>
                    <a:ext uri="{FF2B5EF4-FFF2-40B4-BE49-F238E27FC236}">
                      <a16:creationId xmlns:a16="http://schemas.microsoft.com/office/drawing/2014/main" id="{E87C5CCA-56C4-44FF-98DB-FB65A5D069DC}"/>
                    </a:ext>
                  </a:extLst>
                </p:cNvPr>
                <p:cNvCxnSpPr>
                  <a:cxnSpLocks/>
                  <a:stCxn id="45" idx="2"/>
                  <a:endCxn id="42" idx="0"/>
                </p:cNvCxnSpPr>
                <p:nvPr/>
              </p:nvCxnSpPr>
              <p:spPr>
                <a:xfrm flipH="1">
                  <a:off x="3062266" y="3868401"/>
                  <a:ext cx="266753" cy="49129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AA44650E-DAE7-421F-A5E0-8B92111E3402}"/>
                    </a:ext>
                  </a:extLst>
                </p:cNvPr>
                <p:cNvSpPr txBox="1"/>
                <p:nvPr/>
              </p:nvSpPr>
              <p:spPr>
                <a:xfrm>
                  <a:off x="2879959" y="3529847"/>
                  <a:ext cx="8981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600" dirty="0"/>
                    <a:t>columns</a:t>
                  </a:r>
                  <a:endParaRPr lang="zh-TW" altLang="en-US" sz="1600" dirty="0"/>
                </a:p>
              </p:txBody>
            </p:sp>
          </p:grp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0813A59-C50F-4669-B3B8-00A0354DF60B}"/>
                  </a:ext>
                </a:extLst>
              </p:cNvPr>
              <p:cNvSpPr/>
              <p:nvPr/>
            </p:nvSpPr>
            <p:spPr>
              <a:xfrm>
                <a:off x="1593831" y="4359692"/>
                <a:ext cx="2936869" cy="26083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71337739-9A79-415C-ABB4-D385F786DCBA}"/>
              </a:ext>
            </a:extLst>
          </p:cNvPr>
          <p:cNvGrpSpPr/>
          <p:nvPr/>
        </p:nvGrpSpPr>
        <p:grpSpPr>
          <a:xfrm>
            <a:off x="510720" y="4166803"/>
            <a:ext cx="5138524" cy="2613640"/>
            <a:chOff x="510720" y="4166803"/>
            <a:chExt cx="5138524" cy="2613640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C8E2520B-D294-415A-896D-ED681949AF8A}"/>
                </a:ext>
              </a:extLst>
            </p:cNvPr>
            <p:cNvGrpSpPr/>
            <p:nvPr/>
          </p:nvGrpSpPr>
          <p:grpSpPr>
            <a:xfrm>
              <a:off x="510720" y="4166803"/>
              <a:ext cx="5138524" cy="2613640"/>
              <a:chOff x="-404709" y="3529847"/>
              <a:chExt cx="5138524" cy="2613640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573D33B6-8493-4C37-8A66-C1A72FB7A6BF}"/>
                  </a:ext>
                </a:extLst>
              </p:cNvPr>
              <p:cNvGrpSpPr/>
              <p:nvPr/>
            </p:nvGrpSpPr>
            <p:grpSpPr>
              <a:xfrm>
                <a:off x="-404709" y="3529847"/>
                <a:ext cx="5138524" cy="2613640"/>
                <a:chOff x="-404709" y="3529847"/>
                <a:chExt cx="5138524" cy="2613640"/>
              </a:xfrm>
            </p:grpSpPr>
            <p:grpSp>
              <p:nvGrpSpPr>
                <p:cNvPr id="6" name="群組 5">
                  <a:extLst>
                    <a:ext uri="{FF2B5EF4-FFF2-40B4-BE49-F238E27FC236}">
                      <a16:creationId xmlns:a16="http://schemas.microsoft.com/office/drawing/2014/main" id="{64673146-DFBB-4F03-8FA3-36CABA428C00}"/>
                    </a:ext>
                  </a:extLst>
                </p:cNvPr>
                <p:cNvGrpSpPr/>
                <p:nvPr/>
              </p:nvGrpSpPr>
              <p:grpSpPr>
                <a:xfrm>
                  <a:off x="-404709" y="3558267"/>
                  <a:ext cx="5138524" cy="2585220"/>
                  <a:chOff x="-525722" y="3797266"/>
                  <a:chExt cx="5138524" cy="2585220"/>
                </a:xfrm>
              </p:grpSpPr>
              <p:cxnSp>
                <p:nvCxnSpPr>
                  <p:cNvPr id="17" name="直線單箭頭接點 16">
                    <a:extLst>
                      <a:ext uri="{FF2B5EF4-FFF2-40B4-BE49-F238E27FC236}">
                        <a16:creationId xmlns:a16="http://schemas.microsoft.com/office/drawing/2014/main" id="{C2E481BB-7C5A-4CDE-BE00-9F1A48B5CD3E}"/>
                      </a:ext>
                    </a:extLst>
                  </p:cNvPr>
                  <p:cNvCxnSpPr>
                    <a:cxnSpLocks/>
                    <a:stCxn id="18" idx="1"/>
                  </p:cNvCxnSpPr>
                  <p:nvPr/>
                </p:nvCxnSpPr>
                <p:spPr>
                  <a:xfrm flipH="1" flipV="1">
                    <a:off x="91702" y="5809497"/>
                    <a:ext cx="445902" cy="403712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" name="群組 1">
                    <a:extLst>
                      <a:ext uri="{FF2B5EF4-FFF2-40B4-BE49-F238E27FC236}">
                        <a16:creationId xmlns:a16="http://schemas.microsoft.com/office/drawing/2014/main" id="{0BF60B2D-5F5A-42BE-B6C7-091DA0F6FF83}"/>
                      </a:ext>
                    </a:extLst>
                  </p:cNvPr>
                  <p:cNvGrpSpPr/>
                  <p:nvPr/>
                </p:nvGrpSpPr>
                <p:grpSpPr>
                  <a:xfrm>
                    <a:off x="-525722" y="3797266"/>
                    <a:ext cx="5138524" cy="2585220"/>
                    <a:chOff x="-900430" y="4380301"/>
                    <a:chExt cx="5138524" cy="2585220"/>
                  </a:xfrm>
                </p:grpSpPr>
                <p:grpSp>
                  <p:nvGrpSpPr>
                    <p:cNvPr id="12" name="群組 11">
                      <a:extLst>
                        <a:ext uri="{FF2B5EF4-FFF2-40B4-BE49-F238E27FC236}">
                          <a16:creationId xmlns:a16="http://schemas.microsoft.com/office/drawing/2014/main" id="{5E9DBE4B-2109-4FE6-995F-A88D618714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00430" y="4380301"/>
                      <a:ext cx="5138524" cy="2108887"/>
                      <a:chOff x="-961668" y="4092615"/>
                      <a:chExt cx="5138524" cy="2108887"/>
                    </a:xfrm>
                  </p:grpSpPr>
                  <p:sp>
                    <p:nvSpPr>
                      <p:cNvPr id="13" name="文字方塊 12">
                        <a:extLst>
                          <a:ext uri="{FF2B5EF4-FFF2-40B4-BE49-F238E27FC236}">
                            <a16:creationId xmlns:a16="http://schemas.microsoft.com/office/drawing/2014/main" id="{93380784-2AFE-4963-9706-F828A01E01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76733" y="4092615"/>
                        <a:ext cx="171160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dirty="0">
                            <a:solidFill>
                              <a:srgbClr val="92D050"/>
                            </a:solidFill>
                          </a:rPr>
                          <a:t>Result : print(DF)</a:t>
                        </a:r>
                        <a:endParaRPr lang="zh-TW" altLang="en-US" dirty="0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14" name="矩形 13">
                        <a:extLst>
                          <a:ext uri="{FF2B5EF4-FFF2-40B4-BE49-F238E27FC236}">
                            <a16:creationId xmlns:a16="http://schemas.microsoft.com/office/drawing/2014/main" id="{E01D361C-1D7B-46A2-81AD-F23D6546A3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961668" y="4557106"/>
                        <a:ext cx="5138524" cy="16443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dirty="0"/>
                      </a:p>
                    </p:txBody>
                  </p:sp>
                </p:grpSp>
                <p:sp>
                  <p:nvSpPr>
                    <p:cNvPr id="18" name="文字方塊 17">
                      <a:extLst>
                        <a:ext uri="{FF2B5EF4-FFF2-40B4-BE49-F238E27FC236}">
                          <a16:creationId xmlns:a16="http://schemas.microsoft.com/office/drawing/2014/main" id="{9FDA3708-EC9E-4679-84CA-7C734C66ED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896" y="6626967"/>
                      <a:ext cx="70956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600" dirty="0"/>
                        <a:t>index</a:t>
                      </a:r>
                      <a:endParaRPr lang="zh-TW" altLang="en-US" sz="1600" dirty="0"/>
                    </a:p>
                  </p:txBody>
                </p:sp>
              </p:grpSp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402D8EE5-3920-4C4B-8926-8D56D38E3BE7}"/>
                      </a:ext>
                    </a:extLst>
                  </p:cNvPr>
                  <p:cNvSpPr/>
                  <p:nvPr/>
                </p:nvSpPr>
                <p:spPr>
                  <a:xfrm>
                    <a:off x="-148062" y="4349857"/>
                    <a:ext cx="414280" cy="1455354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32" name="直線單箭頭接點 31">
                  <a:extLst>
                    <a:ext uri="{FF2B5EF4-FFF2-40B4-BE49-F238E27FC236}">
                      <a16:creationId xmlns:a16="http://schemas.microsoft.com/office/drawing/2014/main" id="{55D71A58-07EA-4393-ABF1-A9C9AA600A84}"/>
                    </a:ext>
                  </a:extLst>
                </p:cNvPr>
                <p:cNvCxnSpPr>
                  <a:cxnSpLocks/>
                  <a:endCxn id="31" idx="0"/>
                </p:cNvCxnSpPr>
                <p:nvPr/>
              </p:nvCxnSpPr>
              <p:spPr>
                <a:xfrm flipH="1">
                  <a:off x="2421575" y="3699371"/>
                  <a:ext cx="367440" cy="36003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5D06A289-4040-4F0E-9F6E-E1C318A3030A}"/>
                    </a:ext>
                  </a:extLst>
                </p:cNvPr>
                <p:cNvSpPr txBox="1"/>
                <p:nvPr/>
              </p:nvSpPr>
              <p:spPr>
                <a:xfrm>
                  <a:off x="2879959" y="3529847"/>
                  <a:ext cx="8981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600" dirty="0"/>
                    <a:t>columns</a:t>
                  </a:r>
                  <a:endParaRPr lang="zh-TW" altLang="en-US" sz="1600" dirty="0"/>
                </a:p>
              </p:txBody>
            </p:sp>
          </p:grp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2EC769A-F15A-4E40-AF22-995C951F4AE2}"/>
                  </a:ext>
                </a:extLst>
              </p:cNvPr>
              <p:cNvSpPr/>
              <p:nvPr/>
            </p:nvSpPr>
            <p:spPr>
              <a:xfrm>
                <a:off x="425508" y="4059406"/>
                <a:ext cx="3992133" cy="38240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4C1AC6A6-1DA6-40BD-9224-BFD000542826}"/>
                </a:ext>
              </a:extLst>
            </p:cNvPr>
            <p:cNvSpPr txBox="1"/>
            <p:nvPr/>
          </p:nvSpPr>
          <p:spPr>
            <a:xfrm>
              <a:off x="919170" y="4712538"/>
              <a:ext cx="44217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         年份  城市  人口數</a:t>
              </a:r>
              <a:r>
                <a:rPr lang="en-US" altLang="zh-TW" dirty="0"/>
                <a:t>(</a:t>
              </a:r>
              <a:r>
                <a:rPr lang="zh-TW" altLang="en-US" dirty="0"/>
                <a:t>萬</a:t>
              </a:r>
              <a:r>
                <a:rPr lang="en-US" altLang="zh-TW" dirty="0"/>
                <a:t>)     </a:t>
              </a:r>
              <a:r>
                <a:rPr lang="zh-TW" altLang="en-US" dirty="0"/>
                <a:t>負債     北部</a:t>
              </a:r>
            </a:p>
            <a:p>
              <a:r>
                <a:rPr lang="zh-TW" altLang="en-US" dirty="0"/>
                <a:t>一    </a:t>
              </a:r>
              <a:r>
                <a:rPr lang="en-US" altLang="zh-TW" dirty="0"/>
                <a:t>2019  </a:t>
              </a:r>
              <a:r>
                <a:rPr lang="zh-TW" altLang="en-US" dirty="0"/>
                <a:t> 台北      </a:t>
              </a:r>
              <a:r>
                <a:rPr lang="en-US" altLang="zh-TW" dirty="0"/>
                <a:t>280  </a:t>
              </a:r>
              <a:r>
                <a:rPr lang="zh-TW" altLang="en-US" dirty="0"/>
                <a:t>           </a:t>
              </a:r>
              <a:r>
                <a:rPr lang="en-US" altLang="zh-TW" dirty="0"/>
                <a:t>28000   </a:t>
              </a:r>
              <a:r>
                <a:rPr lang="zh-TW" altLang="en-US" dirty="0"/>
                <a:t>  </a:t>
              </a:r>
              <a:r>
                <a:rPr lang="en-US" altLang="zh-TW" dirty="0"/>
                <a:t>True</a:t>
              </a:r>
            </a:p>
            <a:p>
              <a:r>
                <a:rPr lang="zh-TW" altLang="en-US" dirty="0"/>
                <a:t>二    </a:t>
              </a:r>
              <a:r>
                <a:rPr lang="en-US" altLang="zh-TW" dirty="0"/>
                <a:t>2020  </a:t>
              </a:r>
              <a:r>
                <a:rPr lang="zh-TW" altLang="en-US" dirty="0"/>
                <a:t> 台北      </a:t>
              </a:r>
              <a:r>
                <a:rPr lang="en-US" altLang="zh-TW" dirty="0"/>
                <a:t>282  </a:t>
              </a:r>
              <a:r>
                <a:rPr lang="zh-TW" altLang="en-US" dirty="0"/>
                <a:t>           </a:t>
              </a:r>
              <a:r>
                <a:rPr lang="en-US" altLang="zh-TW" dirty="0"/>
                <a:t>28200   </a:t>
              </a:r>
              <a:r>
                <a:rPr lang="zh-TW" altLang="en-US" dirty="0"/>
                <a:t>  </a:t>
              </a:r>
              <a:r>
                <a:rPr lang="en-US" altLang="zh-TW" dirty="0"/>
                <a:t>True</a:t>
              </a:r>
            </a:p>
            <a:p>
              <a:r>
                <a:rPr lang="zh-TW" altLang="en-US" dirty="0"/>
                <a:t>三    </a:t>
              </a:r>
              <a:r>
                <a:rPr lang="en-US" altLang="zh-TW" dirty="0"/>
                <a:t>2019  </a:t>
              </a:r>
              <a:r>
                <a:rPr lang="zh-TW" altLang="en-US" dirty="0"/>
                <a:t> 高雄      </a:t>
              </a:r>
              <a:r>
                <a:rPr lang="en-US" altLang="zh-TW" dirty="0"/>
                <a:t>262  </a:t>
              </a:r>
              <a:r>
                <a:rPr lang="zh-TW" altLang="en-US" dirty="0"/>
                <a:t>           </a:t>
              </a:r>
              <a:r>
                <a:rPr lang="en-US" altLang="zh-TW" dirty="0"/>
                <a:t>26200  </a:t>
              </a:r>
              <a:r>
                <a:rPr lang="zh-TW" altLang="en-US" dirty="0"/>
                <a:t>   </a:t>
              </a:r>
              <a:r>
                <a:rPr lang="en-US" altLang="zh-TW" dirty="0"/>
                <a:t>False</a:t>
              </a:r>
            </a:p>
            <a:p>
              <a:r>
                <a:rPr lang="zh-TW" altLang="en-US" dirty="0"/>
                <a:t>四    </a:t>
              </a:r>
              <a:r>
                <a:rPr lang="en-US" altLang="zh-TW" dirty="0"/>
                <a:t>2020  </a:t>
              </a:r>
              <a:r>
                <a:rPr lang="zh-TW" altLang="en-US" dirty="0"/>
                <a:t> 高雄      </a:t>
              </a:r>
              <a:r>
                <a:rPr lang="en-US" altLang="zh-TW" dirty="0"/>
                <a:t>263  </a:t>
              </a:r>
              <a:r>
                <a:rPr lang="zh-TW" altLang="en-US" dirty="0"/>
                <a:t>           </a:t>
              </a:r>
              <a:r>
                <a:rPr lang="en-US" altLang="zh-TW" dirty="0"/>
                <a:t>26300  </a:t>
              </a:r>
              <a:r>
                <a:rPr lang="zh-TW" altLang="en-US" dirty="0"/>
                <a:t>   </a:t>
              </a:r>
              <a:r>
                <a:rPr lang="en-US" altLang="zh-TW" dirty="0"/>
                <a:t>False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6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62387B-0C23-4B4E-829D-6E2EA0F1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2392"/>
            <a:ext cx="11002347" cy="523457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常用的兩套模組工具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openCV</a:t>
            </a:r>
            <a:r>
              <a:rPr lang="en-US" altLang="zh-TW" dirty="0"/>
              <a:t> or</a:t>
            </a:r>
            <a:r>
              <a:rPr lang="zh-TW" altLang="en-US" dirty="0"/>
              <a:t> </a:t>
            </a:r>
            <a:r>
              <a:rPr lang="en-US" altLang="zh-TW" dirty="0"/>
              <a:t>matplotlib :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可選擇一個來安裝，並打入以下指令 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25DECF1-A97A-494F-B424-50AC056CA5BC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68B7711-C4EA-45E7-AE83-834D0360DE90}"/>
              </a:ext>
            </a:extLst>
          </p:cNvPr>
          <p:cNvGrpSpPr/>
          <p:nvPr/>
        </p:nvGrpSpPr>
        <p:grpSpPr>
          <a:xfrm>
            <a:off x="1152360" y="2249537"/>
            <a:ext cx="13007230" cy="1587392"/>
            <a:chOff x="4767822" y="1968162"/>
            <a:chExt cx="9328676" cy="1587392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88A5F036-32F7-4E72-82A5-470BB9C13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807183" y="2297507"/>
              <a:ext cx="0" cy="10318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FCACE1C3-1905-4811-8414-CDB645D0C67D}"/>
                </a:ext>
              </a:extLst>
            </p:cNvPr>
            <p:cNvGrpSpPr/>
            <p:nvPr/>
          </p:nvGrpSpPr>
          <p:grpSpPr>
            <a:xfrm>
              <a:off x="4767822" y="1968162"/>
              <a:ext cx="9328676" cy="1587392"/>
              <a:chOff x="4767822" y="1968162"/>
              <a:chExt cx="9328676" cy="1587392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1AA137-732C-4271-A32C-10D4FAE721E7}"/>
                  </a:ext>
                </a:extLst>
              </p:cNvPr>
              <p:cNvSpPr txBox="1"/>
              <p:nvPr/>
            </p:nvSpPr>
            <p:spPr>
              <a:xfrm>
                <a:off x="4767822" y="1968162"/>
                <a:ext cx="56913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pip install pip install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opencv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contrib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-python-headless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66902D-7AC4-4897-8A42-632C02C6DA9D}"/>
                  </a:ext>
                </a:extLst>
              </p:cNvPr>
              <p:cNvSpPr txBox="1"/>
              <p:nvPr/>
            </p:nvSpPr>
            <p:spPr>
              <a:xfrm>
                <a:off x="6127055" y="3032334"/>
                <a:ext cx="4243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pip install matplotlib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5728F2E-5D75-4E7A-8353-3911DF5CA4E0}"/>
                  </a:ext>
                </a:extLst>
              </p:cNvPr>
              <p:cNvSpPr txBox="1"/>
              <p:nvPr/>
            </p:nvSpPr>
            <p:spPr>
              <a:xfrm>
                <a:off x="5216770" y="2526799"/>
                <a:ext cx="4243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solidFill>
                      <a:srgbClr val="FF0000"/>
                    </a:solidFill>
                  </a:rPr>
                  <a:t>or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5CD69345-03BC-47FE-AA2D-ACE6096D43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9206" y="2297507"/>
                <a:ext cx="34797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36F470DF-3E59-40B3-9C58-428734A92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7075" y="3329361"/>
                <a:ext cx="230011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19B3852B-8937-4353-B544-534466552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7182" y="2813434"/>
                <a:ext cx="37474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A0434F8-AD43-4131-A540-DAC205AEC607}"/>
                  </a:ext>
                </a:extLst>
              </p:cNvPr>
              <p:cNvSpPr txBox="1"/>
              <p:nvPr/>
            </p:nvSpPr>
            <p:spPr>
              <a:xfrm>
                <a:off x="11274219" y="2509114"/>
                <a:ext cx="2822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兩者擇一</a:t>
                </a:r>
              </a:p>
            </p:txBody>
          </p: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7D87477B-3B62-4041-87F4-C1BACD92958F}"/>
              </a:ext>
            </a:extLst>
          </p:cNvPr>
          <p:cNvSpPr/>
          <p:nvPr/>
        </p:nvSpPr>
        <p:spPr>
          <a:xfrm>
            <a:off x="1152359" y="4452948"/>
            <a:ext cx="7811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即可安裝模組完成。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詳細可參考</a:t>
            </a:r>
            <a:r>
              <a:rPr lang="en-US" altLang="zh-TW" sz="2800" dirty="0">
                <a:ea typeface="標楷體" panose="03000509000000000000" pitchFamily="65" charset="-120"/>
              </a:rPr>
              <a:t>Python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800" dirty="0">
                <a:ea typeface="標楷體" panose="03000509000000000000" pitchFamily="65" charset="-120"/>
              </a:rPr>
              <a:t>ppt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FA6E923-9D18-4852-9C65-E978F1AA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40465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9EB3D7FB-8DAE-4535-8330-75093BF5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591770"/>
            <a:ext cx="11278899" cy="5610810"/>
          </a:xfrm>
        </p:spPr>
        <p:txBody>
          <a:bodyPr>
            <a:normAutofit/>
          </a:bodyPr>
          <a:lstStyle/>
          <a:p>
            <a:r>
              <a:rPr lang="en-US" altLang="zh-TW" sz="2000" dirty="0" err="1"/>
              <a:t>DataFrame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索引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2E3CEE-E840-4796-B44B-0F821C07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31D220A-8CDF-4613-8851-7A28240B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DataFrame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7538C11-9E9A-4712-8237-A1EC208FB7A1}"/>
              </a:ext>
            </a:extLst>
          </p:cNvPr>
          <p:cNvGrpSpPr/>
          <p:nvPr/>
        </p:nvGrpSpPr>
        <p:grpSpPr>
          <a:xfrm>
            <a:off x="482003" y="931933"/>
            <a:ext cx="10734341" cy="1286919"/>
            <a:chOff x="752983" y="1523128"/>
            <a:chExt cx="10734341" cy="1286919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ACD83417-6884-473C-BE09-A91203EC69C0}"/>
                </a:ext>
              </a:extLst>
            </p:cNvPr>
            <p:cNvGrpSpPr/>
            <p:nvPr/>
          </p:nvGrpSpPr>
          <p:grpSpPr>
            <a:xfrm>
              <a:off x="838200" y="1917249"/>
              <a:ext cx="10649124" cy="892798"/>
              <a:chOff x="838200" y="1650117"/>
              <a:chExt cx="10649124" cy="892798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01B2BC5-1AF8-4671-A5C4-F94DB6749458}"/>
                  </a:ext>
                </a:extLst>
              </p:cNvPr>
              <p:cNvSpPr txBox="1"/>
              <p:nvPr/>
            </p:nvSpPr>
            <p:spPr>
              <a:xfrm>
                <a:off x="991397" y="1711354"/>
                <a:ext cx="867583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import pandas as pd</a:t>
                </a:r>
                <a:endParaRPr lang="en-US" altLang="zh-TW" sz="1400" dirty="0"/>
              </a:p>
              <a:p>
                <a:r>
                  <a:rPr lang="en-US" altLang="zh-TW" sz="1400" dirty="0"/>
                  <a:t>DF = </a:t>
                </a:r>
                <a:r>
                  <a:rPr lang="en-US" altLang="zh-TW" sz="1400" dirty="0" err="1"/>
                  <a:t>pd.DataFrame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np.arange</a:t>
                </a:r>
                <a:r>
                  <a:rPr lang="en-US" altLang="zh-TW" sz="1400" dirty="0"/>
                  <a:t>(16).reshape((4, 4)), index=['</a:t>
                </a:r>
                <a:r>
                  <a:rPr lang="zh-TW" altLang="en-US" sz="1400" dirty="0"/>
                  <a:t>台北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台中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台南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高雄</a:t>
                </a:r>
                <a:r>
                  <a:rPr lang="en-US" altLang="zh-TW" sz="1400" dirty="0"/>
                  <a:t>'], columns=['</a:t>
                </a:r>
                <a:r>
                  <a:rPr lang="zh-TW" altLang="en-US" sz="1400" dirty="0"/>
                  <a:t>一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二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三</a:t>
                </a:r>
                <a:r>
                  <a:rPr lang="en-US" altLang="zh-TW" sz="1400" dirty="0"/>
                  <a:t>', '</a:t>
                </a:r>
                <a:r>
                  <a:rPr lang="zh-TW" altLang="en-US" sz="1400" dirty="0"/>
                  <a:t>四</a:t>
                </a:r>
                <a:r>
                  <a:rPr lang="en-US" altLang="zh-TW" sz="1400" dirty="0"/>
                  <a:t>'])</a:t>
                </a:r>
              </a:p>
              <a:p>
                <a:r>
                  <a:rPr lang="en-US" altLang="zh-TW" sz="1400" dirty="0"/>
                  <a:t>print(DF)</a:t>
                </a:r>
                <a:endParaRPr lang="zh-TW" altLang="en-US" sz="1400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5FE79FD-58CD-4D96-9EE7-4DD0A88CF221}"/>
                  </a:ext>
                </a:extLst>
              </p:cNvPr>
              <p:cNvSpPr/>
              <p:nvPr/>
            </p:nvSpPr>
            <p:spPr>
              <a:xfrm>
                <a:off x="838200" y="1650117"/>
                <a:ext cx="10649124" cy="8927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8A86413-5E57-41A1-A853-5ACBBEDCC791}"/>
                </a:ext>
              </a:extLst>
            </p:cNvPr>
            <p:cNvSpPr txBox="1"/>
            <p:nvPr/>
          </p:nvSpPr>
          <p:spPr>
            <a:xfrm>
              <a:off x="752983" y="152312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Code :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AE44F2B-0375-4D63-8C86-BF6B4785C84E}"/>
              </a:ext>
            </a:extLst>
          </p:cNvPr>
          <p:cNvGrpSpPr/>
          <p:nvPr/>
        </p:nvGrpSpPr>
        <p:grpSpPr>
          <a:xfrm>
            <a:off x="558568" y="2372622"/>
            <a:ext cx="2352412" cy="1375160"/>
            <a:chOff x="558568" y="2053840"/>
            <a:chExt cx="2352412" cy="137516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70C121B-E4FD-4B42-9EC5-1B0136D0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40" y="2475750"/>
              <a:ext cx="1971567" cy="800576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3536471-F272-49B7-8E17-7DA761F90B00}"/>
                </a:ext>
              </a:extLst>
            </p:cNvPr>
            <p:cNvSpPr txBox="1"/>
            <p:nvPr/>
          </p:nvSpPr>
          <p:spPr>
            <a:xfrm>
              <a:off x="558568" y="2054067"/>
              <a:ext cx="1083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92D050"/>
                  </a:solidFill>
                </a:rPr>
                <a:t>Result :</a:t>
              </a:r>
              <a:endParaRPr lang="zh-TW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F0ECCCA-33ED-485B-9FB9-A1474CF83D21}"/>
                </a:ext>
              </a:extLst>
            </p:cNvPr>
            <p:cNvSpPr/>
            <p:nvPr/>
          </p:nvSpPr>
          <p:spPr>
            <a:xfrm>
              <a:off x="558568" y="2053840"/>
              <a:ext cx="2352412" cy="137516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5F5BFEE9-CF87-42F1-8D82-7335D668E385}"/>
              </a:ext>
            </a:extLst>
          </p:cNvPr>
          <p:cNvGrpSpPr/>
          <p:nvPr/>
        </p:nvGrpSpPr>
        <p:grpSpPr>
          <a:xfrm>
            <a:off x="3523190" y="2364303"/>
            <a:ext cx="5733175" cy="4348853"/>
            <a:chOff x="3144824" y="2372622"/>
            <a:chExt cx="5733175" cy="4348853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8AEBA86-6DBF-4A0B-90A8-CB610E5C280A}"/>
                </a:ext>
              </a:extLst>
            </p:cNvPr>
            <p:cNvSpPr txBox="1"/>
            <p:nvPr/>
          </p:nvSpPr>
          <p:spPr>
            <a:xfrm>
              <a:off x="3254998" y="5602699"/>
              <a:ext cx="497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&gt;&gt;&gt;</a:t>
              </a:r>
              <a:r>
                <a:rPr lang="zh-TW" altLang="en-US" dirty="0"/>
                <a:t> </a:t>
              </a:r>
              <a:r>
                <a:rPr lang="en-US" altLang="zh-TW" dirty="0"/>
                <a:t>DF[DF&lt;5] = 0 </a:t>
              </a:r>
              <a:r>
                <a:rPr lang="zh-TW" altLang="en-US" dirty="0"/>
                <a:t>    </a:t>
              </a:r>
              <a:r>
                <a:rPr lang="en-US" altLang="zh-TW" dirty="0">
                  <a:solidFill>
                    <a:srgbClr val="FF0000"/>
                  </a:solidFill>
                </a:rPr>
                <a:t>#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資料符合條件者設值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/>
                <a:t>&gt;&gt;&gt;</a:t>
              </a:r>
              <a:r>
                <a:rPr lang="zh-TW" altLang="en-US" dirty="0"/>
                <a:t> </a:t>
              </a:r>
            </a:p>
          </p:txBody>
        </p: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915E6182-EDD8-48ED-8C33-1862EEC24AAF}"/>
                </a:ext>
              </a:extLst>
            </p:cNvPr>
            <p:cNvGrpSpPr/>
            <p:nvPr/>
          </p:nvGrpSpPr>
          <p:grpSpPr>
            <a:xfrm>
              <a:off x="3144824" y="2372622"/>
              <a:ext cx="5733175" cy="4348853"/>
              <a:chOff x="3144824" y="2372622"/>
              <a:chExt cx="5733175" cy="4348853"/>
            </a:xfrm>
          </p:grpSpPr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C6A9B1F7-CEB5-421C-BB63-11FCEC9974B6}"/>
                  </a:ext>
                </a:extLst>
              </p:cNvPr>
              <p:cNvGrpSpPr/>
              <p:nvPr/>
            </p:nvGrpSpPr>
            <p:grpSpPr>
              <a:xfrm>
                <a:off x="3144824" y="2372622"/>
                <a:ext cx="5733175" cy="4348853"/>
                <a:chOff x="3259823" y="2514109"/>
                <a:chExt cx="5733175" cy="4348853"/>
              </a:xfrm>
            </p:grpSpPr>
            <p:grpSp>
              <p:nvGrpSpPr>
                <p:cNvPr id="17" name="群組 16">
                  <a:extLst>
                    <a:ext uri="{FF2B5EF4-FFF2-40B4-BE49-F238E27FC236}">
                      <a16:creationId xmlns:a16="http://schemas.microsoft.com/office/drawing/2014/main" id="{CC2E80B3-0BCA-41CB-9139-25A4DDCC6612}"/>
                    </a:ext>
                  </a:extLst>
                </p:cNvPr>
                <p:cNvGrpSpPr/>
                <p:nvPr/>
              </p:nvGrpSpPr>
              <p:grpSpPr>
                <a:xfrm>
                  <a:off x="3259823" y="2514109"/>
                  <a:ext cx="5733175" cy="4348853"/>
                  <a:chOff x="5669841" y="4431078"/>
                  <a:chExt cx="5733175" cy="2078369"/>
                </a:xfrm>
              </p:grpSpPr>
              <p:sp>
                <p:nvSpPr>
                  <p:cNvPr id="18" name="文字方塊 17">
                    <a:extLst>
                      <a:ext uri="{FF2B5EF4-FFF2-40B4-BE49-F238E27FC236}">
                        <a16:creationId xmlns:a16="http://schemas.microsoft.com/office/drawing/2014/main" id="{50219E41-1AE2-43C9-AC98-D718C9B35415}"/>
                      </a:ext>
                    </a:extLst>
                  </p:cNvPr>
                  <p:cNvSpPr txBox="1"/>
                  <p:nvPr/>
                </p:nvSpPr>
                <p:spPr>
                  <a:xfrm>
                    <a:off x="5780015" y="4451823"/>
                    <a:ext cx="3669975" cy="3088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/>
                      <a:t>&gt;&gt;&gt;</a:t>
                    </a:r>
                    <a:r>
                      <a:rPr lang="zh-TW" altLang="en-US" dirty="0"/>
                      <a:t> </a:t>
                    </a:r>
                    <a:r>
                      <a:rPr lang="en-US" altLang="zh-TW" dirty="0"/>
                      <a:t>DF['</a:t>
                    </a:r>
                    <a:r>
                      <a:rPr lang="zh-TW" altLang="en-US" dirty="0"/>
                      <a:t>二</a:t>
                    </a:r>
                    <a:r>
                      <a:rPr lang="en-US" altLang="zh-TW" dirty="0"/>
                      <a:t>']</a:t>
                    </a:r>
                    <a:r>
                      <a:rPr lang="zh-TW" altLang="en-US" dirty="0"/>
                      <a:t>     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#</a:t>
                    </a:r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以標籤取欄</a:t>
                    </a:r>
                    <a:endParaRPr lang="en-US" altLang="zh-TW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r>
                      <a:rPr lang="en-US" altLang="zh-TW" dirty="0">
                        <a:ea typeface="標楷體" panose="03000509000000000000" pitchFamily="65" charset="-120"/>
                      </a:rPr>
                      <a:t>&gt;&gt;&gt;</a:t>
                    </a:r>
                    <a:r>
                      <a: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</a:t>
                    </a:r>
                  </a:p>
                </p:txBody>
              </p:sp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78CF4198-7282-4DA2-A2AC-8CF45C24C75F}"/>
                      </a:ext>
                    </a:extLst>
                  </p:cNvPr>
                  <p:cNvSpPr txBox="1"/>
                  <p:nvPr/>
                </p:nvSpPr>
                <p:spPr>
                  <a:xfrm>
                    <a:off x="5780015" y="5010675"/>
                    <a:ext cx="4970200" cy="3088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/>
                      <a:t>&gt;&gt;&gt;</a:t>
                    </a:r>
                    <a:r>
                      <a:rPr lang="zh-TW" altLang="en-US" dirty="0"/>
                      <a:t> </a:t>
                    </a:r>
                    <a:r>
                      <a:rPr lang="en-US" altLang="zh-TW" dirty="0"/>
                      <a:t>DF[['</a:t>
                    </a:r>
                    <a:r>
                      <a:rPr lang="zh-TW" altLang="en-US" dirty="0"/>
                      <a:t>二</a:t>
                    </a:r>
                    <a:r>
                      <a:rPr lang="en-US" altLang="zh-TW" dirty="0"/>
                      <a:t>', '</a:t>
                    </a:r>
                    <a:r>
                      <a:rPr lang="zh-TW" altLang="en-US" dirty="0"/>
                      <a:t>四</a:t>
                    </a:r>
                    <a:r>
                      <a:rPr lang="en-US" altLang="zh-TW" dirty="0"/>
                      <a:t>']] </a:t>
                    </a:r>
                    <a:r>
                      <a:rPr lang="zh-TW" altLang="en-US" dirty="0"/>
                      <a:t>    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  <a:ea typeface="標楷體" panose="03000509000000000000" pitchFamily="65" charset="-120"/>
                      </a:rPr>
                      <a:t># </a:t>
                    </a:r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以不連續欄標籤切片 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(</a:t>
                    </a:r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欄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))</a:t>
                    </a:r>
                  </a:p>
                  <a:p>
                    <a:r>
                      <a:rPr lang="en-US" altLang="zh-TW" dirty="0"/>
                      <a:t>&gt;&gt;&gt;</a:t>
                    </a:r>
                    <a:r>
                      <a:rPr lang="zh-TW" altLang="en-US" dirty="0"/>
                      <a:t> </a:t>
                    </a:r>
                  </a:p>
                </p:txBody>
              </p:sp>
              <p:sp>
                <p:nvSpPr>
                  <p:cNvPr id="20" name="矩形 19">
                    <a:extLst>
                      <a:ext uri="{FF2B5EF4-FFF2-40B4-BE49-F238E27FC236}">
                        <a16:creationId xmlns:a16="http://schemas.microsoft.com/office/drawing/2014/main" id="{75CD0429-33A2-4EA1-8374-8B9F40A061A2}"/>
                      </a:ext>
                    </a:extLst>
                  </p:cNvPr>
                  <p:cNvSpPr/>
                  <p:nvPr/>
                </p:nvSpPr>
                <p:spPr>
                  <a:xfrm>
                    <a:off x="5669841" y="4431078"/>
                    <a:ext cx="5733175" cy="2078369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</p:grpSp>
            <p:pic>
              <p:nvPicPr>
                <p:cNvPr id="22" name="圖片 21">
                  <a:extLst>
                    <a:ext uri="{FF2B5EF4-FFF2-40B4-BE49-F238E27FC236}">
                      <a16:creationId xmlns:a16="http://schemas.microsoft.com/office/drawing/2014/main" id="{811F8159-9D6E-447E-911A-938C8E613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8809" y="2962873"/>
                  <a:ext cx="1729396" cy="666843"/>
                </a:xfrm>
                <a:prstGeom prst="rect">
                  <a:avLst/>
                </a:prstGeom>
              </p:spPr>
            </p:pic>
            <p:pic>
              <p:nvPicPr>
                <p:cNvPr id="24" name="圖片 23">
                  <a:extLst>
                    <a:ext uri="{FF2B5EF4-FFF2-40B4-BE49-F238E27FC236}">
                      <a16:creationId xmlns:a16="http://schemas.microsoft.com/office/drawing/2014/main" id="{D9BE7686-3B2B-43A2-B31E-C4C81A7C4C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8809" y="4142084"/>
                  <a:ext cx="994804" cy="656571"/>
                </a:xfrm>
                <a:prstGeom prst="rect">
                  <a:avLst/>
                </a:prstGeom>
              </p:spPr>
            </p:pic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9B0F81AF-B8BE-48F3-95ED-A30C1764BBD0}"/>
                    </a:ext>
                  </a:extLst>
                </p:cNvPr>
                <p:cNvSpPr txBox="1"/>
                <p:nvPr/>
              </p:nvSpPr>
              <p:spPr>
                <a:xfrm>
                  <a:off x="3369997" y="4842135"/>
                  <a:ext cx="4970200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&gt;&gt;&gt;</a:t>
                  </a:r>
                  <a:r>
                    <a:rPr lang="zh-TW" altLang="en-US" dirty="0"/>
                    <a:t> </a:t>
                  </a:r>
                  <a:r>
                    <a:rPr lang="en-US" altLang="zh-TW" dirty="0"/>
                    <a:t>DF[:2] </a:t>
                  </a:r>
                  <a:r>
                    <a:rPr lang="zh-TW" altLang="en-US" dirty="0"/>
                    <a:t>                 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# 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以連續整數切片 </a:t>
                  </a:r>
                  <a:r>
                    <a:rPr lang="en-US" altLang="zh-TW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列</a:t>
                  </a:r>
                  <a:r>
                    <a:rPr lang="en-US" altLang="zh-TW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)</a:t>
                  </a:r>
                </a:p>
                <a:p>
                  <a:r>
                    <a:rPr lang="en-US" altLang="zh-TW" dirty="0"/>
                    <a:t>&gt;&gt;&gt;</a:t>
                  </a:r>
                  <a:r>
                    <a:rPr lang="zh-TW" altLang="en-US" dirty="0"/>
                    <a:t> </a:t>
                  </a:r>
                </a:p>
              </p:txBody>
            </p:sp>
            <p:pic>
              <p:nvPicPr>
                <p:cNvPr id="27" name="圖片 26">
                  <a:extLst>
                    <a:ext uri="{FF2B5EF4-FFF2-40B4-BE49-F238E27FC236}">
                      <a16:creationId xmlns:a16="http://schemas.microsoft.com/office/drawing/2014/main" id="{4EEA660F-BE9F-4270-AE2E-42430213C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799" y="5250110"/>
                  <a:ext cx="1823416" cy="476710"/>
                </a:xfrm>
                <a:prstGeom prst="rect">
                  <a:avLst/>
                </a:prstGeom>
              </p:spPr>
            </p:pic>
          </p:grpSp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63BA501F-811C-40FF-ACEA-A81E84C0A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0" y="5952031"/>
                <a:ext cx="1609950" cy="6954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70148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7C959C-6357-4C42-A030-CB87A772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563417"/>
            <a:ext cx="11554691" cy="615805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Read and Write CSV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sz="2000" dirty="0"/>
              <a:t>(Excel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儲存格式</a:t>
            </a:r>
            <a:r>
              <a:rPr lang="en-US" altLang="zh-TW" sz="2000" dirty="0"/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有兩種方法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r>
              <a:rPr lang="en-US" altLang="zh-TW" sz="2000" dirty="0"/>
              <a:t>&lt;Method.1&gt; 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000" dirty="0">
                <a:ea typeface="標楷體" panose="03000509000000000000" pitchFamily="65" charset="-120"/>
              </a:rPr>
              <a:t>import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/>
              <a:t>pandas as pd 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需透過</a:t>
            </a:r>
            <a:r>
              <a:rPr lang="en-US" altLang="zh-TW" sz="2000" dirty="0"/>
              <a:t>pip install pandas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000" dirty="0"/>
              <a:t>), pandas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/>
              <a:t>                           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到的資料結構是一個</a:t>
            </a:r>
            <a:r>
              <a:rPr lang="en-US" altLang="zh-TW" sz="2000" dirty="0">
                <a:solidFill>
                  <a:srgbClr val="FF0000"/>
                </a:solidFill>
              </a:rPr>
              <a:t>Series 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</a:t>
            </a:r>
            <a:r>
              <a:rPr lang="en-US" altLang="zh-TW" sz="2000" dirty="0" err="1">
                <a:solidFill>
                  <a:srgbClr val="FF0000"/>
                </a:solidFill>
              </a:rPr>
              <a:t>DataFrame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                          Reference : </a:t>
            </a:r>
            <a:r>
              <a:rPr lang="en-US" altLang="zh-TW" sz="2000" dirty="0">
                <a:hlinkClick r:id="rId2"/>
              </a:rPr>
              <a:t>https://ithelp.ithome.com.tw/articles/10193421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&lt;Method.2&gt; 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000" dirty="0"/>
              <a:t>import csv 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此為</a:t>
            </a:r>
            <a:r>
              <a:rPr lang="en-US" altLang="zh-TW" sz="2000" dirty="0"/>
              <a:t>python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本身就具有的模組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不用特地利用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en-US" altLang="zh-TW" sz="2000" dirty="0"/>
              <a:t>pip</a:t>
            </a:r>
            <a:r>
              <a:rPr lang="zh-TW" altLang="en-US" sz="2000" dirty="0"/>
              <a:t> </a:t>
            </a:r>
            <a:r>
              <a:rPr lang="en-US" altLang="zh-TW" sz="2000" dirty="0"/>
              <a:t>install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來安裝</a:t>
            </a:r>
            <a:r>
              <a:rPr lang="en-US" altLang="zh-TW" sz="2000" dirty="0"/>
              <a:t>) , csv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本身讀取到的資料結構是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串列</a:t>
            </a:r>
            <a:r>
              <a:rPr lang="en-US" altLang="zh-TW" sz="2000" dirty="0">
                <a:solidFill>
                  <a:srgbClr val="FF0000"/>
                </a:solidFill>
              </a:rPr>
              <a:t>list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Reference : </a:t>
            </a:r>
            <a:r>
              <a:rPr lang="en-US" altLang="zh-TW" sz="2000" dirty="0">
                <a:solidFill>
                  <a:srgbClr val="FF0000"/>
                </a:solidFill>
                <a:hlinkClick r:id="rId3"/>
              </a:rPr>
              <a:t>https://ithelp.ithome.com.tw/articles/10203129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  <a:hlinkClick r:id="rId4"/>
              </a:rPr>
              <a:t>                      https://blog.gtwang.org/programming/python-csv-file-reading-and-writing-tutorial/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07FB52-4188-4D87-90DD-8267F615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141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47F072C-6AA4-42D1-B1C3-9B24B675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—read and write Excel 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9FE2EC4-115D-4945-B33D-39A531004CC3}"/>
              </a:ext>
            </a:extLst>
          </p:cNvPr>
          <p:cNvGrpSpPr/>
          <p:nvPr/>
        </p:nvGrpSpPr>
        <p:grpSpPr>
          <a:xfrm>
            <a:off x="2119649" y="3742025"/>
            <a:ext cx="7862551" cy="2842203"/>
            <a:chOff x="926243" y="3112449"/>
            <a:chExt cx="8252393" cy="3426896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F9C17987-851C-48DA-8ADC-C648E3BA5A62}"/>
                </a:ext>
              </a:extLst>
            </p:cNvPr>
            <p:cNvGrpSpPr/>
            <p:nvPr/>
          </p:nvGrpSpPr>
          <p:grpSpPr>
            <a:xfrm>
              <a:off x="1207655" y="3768875"/>
              <a:ext cx="7970981" cy="2058403"/>
              <a:chOff x="997528" y="3800044"/>
              <a:chExt cx="7970981" cy="2058403"/>
            </a:xfrm>
          </p:grpSpPr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BE2B3D6-D15B-43C5-9770-217AC95CC373}"/>
                  </a:ext>
                </a:extLst>
              </p:cNvPr>
              <p:cNvSpPr txBox="1"/>
              <p:nvPr/>
            </p:nvSpPr>
            <p:spPr>
              <a:xfrm>
                <a:off x="997528" y="4248727"/>
                <a:ext cx="12240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/>
                  <a:t>Python</a:t>
                </a:r>
                <a:endParaRPr lang="zh-TW" altLang="en-US" sz="2800" dirty="0"/>
              </a:p>
            </p:txBody>
          </p:sp>
          <p:cxnSp>
            <p:nvCxnSpPr>
              <p:cNvPr id="8" name="直線單箭頭接點 7">
                <a:extLst>
                  <a:ext uri="{FF2B5EF4-FFF2-40B4-BE49-F238E27FC236}">
                    <a16:creationId xmlns:a16="http://schemas.microsoft.com/office/drawing/2014/main" id="{CA1F103A-7074-485F-9DDF-CB0CF899BE93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V="1">
                <a:off x="2221581" y="4030063"/>
                <a:ext cx="497491" cy="4802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8CDE94CD-9651-4353-B3A3-416094B8D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6806" y="4510337"/>
                <a:ext cx="344740" cy="8370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AC7A112-3618-431E-955B-8A6407695F64}"/>
                  </a:ext>
                </a:extLst>
              </p:cNvPr>
              <p:cNvSpPr txBox="1"/>
              <p:nvPr/>
            </p:nvSpPr>
            <p:spPr>
              <a:xfrm>
                <a:off x="2733847" y="3800044"/>
                <a:ext cx="60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標準庫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不用透過</a:t>
                </a:r>
                <a:r>
                  <a:rPr lang="en-US" altLang="zh-TW" dirty="0"/>
                  <a:t>pip install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來安裝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 err="1"/>
                  <a:t>os</a:t>
                </a:r>
                <a:r>
                  <a:rPr lang="en-US" altLang="zh-TW" dirty="0"/>
                  <a:t> , sys , time , csv……</a:t>
                </a:r>
                <a:endParaRPr lang="zh-TW" altLang="en-US" dirty="0"/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F8DAA7D-1251-4091-9EF9-E758D11CC1EC}"/>
                  </a:ext>
                </a:extLst>
              </p:cNvPr>
              <p:cNvSpPr txBox="1"/>
              <p:nvPr/>
            </p:nvSpPr>
            <p:spPr>
              <a:xfrm>
                <a:off x="2664690" y="4935117"/>
                <a:ext cx="63038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額外庫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需透過</a:t>
                </a:r>
                <a:r>
                  <a:rPr lang="en-US" altLang="zh-TW" dirty="0"/>
                  <a:t>pip install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來安裝</a:t>
                </a:r>
                <a:r>
                  <a:rPr lang="en-US" altLang="zh-TW" dirty="0"/>
                  <a:t>) :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sympy</a:t>
                </a:r>
                <a:r>
                  <a:rPr lang="en-US" altLang="zh-TW" dirty="0"/>
                  <a:t> , pandas , matplotlib , </a:t>
                </a:r>
                <a:r>
                  <a:rPr lang="en-US" altLang="zh-TW" dirty="0" err="1"/>
                  <a:t>scipy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jupyter</a:t>
                </a:r>
                <a:r>
                  <a:rPr lang="en-US" altLang="zh-TW" dirty="0"/>
                  <a:t> , cv2 , </a:t>
                </a:r>
                <a:r>
                  <a:rPr lang="en-US" altLang="zh-TW" dirty="0" err="1"/>
                  <a:t>soundfile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sounddevice</a:t>
                </a:r>
                <a:r>
                  <a:rPr lang="en-US" altLang="zh-TW" dirty="0"/>
                  <a:t> ,</a:t>
                </a:r>
                <a:r>
                  <a:rPr lang="zh-TW" altLang="en-US" dirty="0"/>
                  <a:t> </a:t>
                </a:r>
                <a:r>
                  <a:rPr lang="en-US" altLang="zh-TW" dirty="0" err="1"/>
                  <a:t>tensorflow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pytorch</a:t>
                </a:r>
                <a:r>
                  <a:rPr lang="en-US" altLang="zh-TW" dirty="0"/>
                  <a:t> , </a:t>
                </a:r>
                <a:r>
                  <a:rPr lang="en-US" altLang="zh-TW" dirty="0" err="1">
                    <a:ea typeface="標楷體" panose="03000509000000000000" pitchFamily="65" charset="-120"/>
                  </a:rPr>
                  <a:t>sciKit</a:t>
                </a:r>
                <a:r>
                  <a:rPr lang="en-US" altLang="zh-TW" dirty="0">
                    <a:ea typeface="標楷體" panose="03000509000000000000" pitchFamily="65" charset="-120"/>
                  </a:rPr>
                  <a:t>-learn</a:t>
                </a:r>
                <a:r>
                  <a:rPr lang="zh-TW" altLang="en-US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dirty="0">
                    <a:ea typeface="標楷體" panose="03000509000000000000" pitchFamily="65" charset="-120"/>
                  </a:rPr>
                  <a:t>, </a:t>
                </a:r>
                <a:r>
                  <a:rPr lang="en-US" altLang="zh-TW" dirty="0" err="1">
                    <a:ea typeface="標楷體" panose="03000509000000000000" pitchFamily="65" charset="-120"/>
                  </a:rPr>
                  <a:t>keras</a:t>
                </a:r>
                <a:r>
                  <a:rPr lang="en-US" altLang="zh-TW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dirty="0"/>
                  <a:t>……. </a:t>
                </a:r>
                <a:endParaRPr lang="zh-TW" altLang="en-US" dirty="0"/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815A22D-6F45-4BA6-9022-4757C6AECA05}"/>
                </a:ext>
              </a:extLst>
            </p:cNvPr>
            <p:cNvSpPr/>
            <p:nvPr/>
          </p:nvSpPr>
          <p:spPr>
            <a:xfrm>
              <a:off x="926243" y="3112449"/>
              <a:ext cx="8037253" cy="34268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061426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36DE66-ABC7-4609-8D15-1DB845F1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914400"/>
            <a:ext cx="10691070" cy="5262563"/>
          </a:xfrm>
        </p:spPr>
        <p:txBody>
          <a:bodyPr/>
          <a:lstStyle/>
          <a:p>
            <a:r>
              <a:rPr lang="en-US" altLang="zh-TW" dirty="0"/>
              <a:t>Read CSV (Excel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的一種格式檔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en-US" altLang="zh-TW" dirty="0" err="1">
                <a:solidFill>
                  <a:srgbClr val="FF0000"/>
                </a:solidFill>
              </a:rPr>
              <a:t>pd.read_csv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08143F-6798-41A6-83EC-6C992395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641AE52-8FDF-4CC0-81E2-8AB7DFF5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3BE9BD9-70F7-4F14-BF2D-3BCDE553AD19}"/>
              </a:ext>
            </a:extLst>
          </p:cNvPr>
          <p:cNvGrpSpPr/>
          <p:nvPr/>
        </p:nvGrpSpPr>
        <p:grpSpPr>
          <a:xfrm>
            <a:off x="838201" y="1530616"/>
            <a:ext cx="11082556" cy="1445454"/>
            <a:chOff x="838201" y="1530616"/>
            <a:chExt cx="11082556" cy="144545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9F1A371-4C60-4B4C-BB35-459D3C82938B}"/>
                </a:ext>
              </a:extLst>
            </p:cNvPr>
            <p:cNvSpPr txBox="1"/>
            <p:nvPr/>
          </p:nvSpPr>
          <p:spPr>
            <a:xfrm>
              <a:off x="838201" y="1652631"/>
              <a:ext cx="11082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pandas as pd</a:t>
              </a:r>
            </a:p>
            <a:p>
              <a:endParaRPr lang="en-US" altLang="zh-TW" sz="1600" dirty="0"/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\data_2020</a:t>
              </a:r>
              <a:r>
                <a:rPr lang="zh-TW" altLang="en-US" sz="1600" dirty="0"/>
                <a:t>電影台北票房榜</a:t>
              </a:r>
              <a:r>
                <a:rPr lang="en-US" altLang="zh-TW" sz="1600" dirty="0"/>
                <a:t>.csv'</a:t>
              </a:r>
            </a:p>
            <a:p>
              <a:r>
                <a:rPr lang="en-US" altLang="zh-TW" sz="1600" dirty="0"/>
                <a:t>df = </a:t>
              </a:r>
              <a:r>
                <a:rPr lang="en-US" altLang="zh-TW" sz="1600" dirty="0" err="1">
                  <a:solidFill>
                    <a:srgbClr val="FF0000"/>
                  </a:solidFill>
                </a:rPr>
                <a:t>pd.read_csv</a:t>
              </a:r>
              <a:r>
                <a:rPr lang="en-US" altLang="zh-TW" sz="1600" dirty="0"/>
                <a:t>(</a:t>
              </a:r>
              <a:r>
                <a:rPr lang="en-US" altLang="zh-TW" sz="1600" dirty="0" err="1"/>
                <a:t>file_path</a:t>
              </a:r>
              <a:r>
                <a:rPr lang="en-US" altLang="zh-TW" sz="1600" dirty="0"/>
                <a:t>)          </a:t>
              </a:r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 UTF-8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                                                  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df (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DataFrame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)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讀取二為資料的資料結構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483016C-C500-4C5F-AD79-F693B9928AF5}"/>
                </a:ext>
              </a:extLst>
            </p:cNvPr>
            <p:cNvSpPr/>
            <p:nvPr/>
          </p:nvSpPr>
          <p:spPr>
            <a:xfrm>
              <a:off x="1981014" y="2227228"/>
              <a:ext cx="5619412" cy="1804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F7D3F990-3C55-4341-927D-74C2C90A77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4691" y="1921079"/>
              <a:ext cx="494949" cy="306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54795ED-4540-4BBF-9ECA-B035B66FF656}"/>
                </a:ext>
              </a:extLst>
            </p:cNvPr>
            <p:cNvSpPr txBox="1"/>
            <p:nvPr/>
          </p:nvSpPr>
          <p:spPr>
            <a:xfrm>
              <a:off x="6379479" y="1530616"/>
              <a:ext cx="198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12F96E4-EE60-43B5-A2FB-858DE41BDC4D}"/>
              </a:ext>
            </a:extLst>
          </p:cNvPr>
          <p:cNvGrpSpPr/>
          <p:nvPr/>
        </p:nvGrpSpPr>
        <p:grpSpPr>
          <a:xfrm>
            <a:off x="2124095" y="3129832"/>
            <a:ext cx="7284793" cy="3353280"/>
            <a:chOff x="1506869" y="3139799"/>
            <a:chExt cx="7284793" cy="335328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D9C7A49-2191-4B16-94F1-B06F4EAEB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869" y="3139799"/>
              <a:ext cx="6650084" cy="335328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80F5905-75AF-4726-BCD3-9BF5E6F093E5}"/>
                </a:ext>
              </a:extLst>
            </p:cNvPr>
            <p:cNvSpPr/>
            <p:nvPr/>
          </p:nvSpPr>
          <p:spPr>
            <a:xfrm>
              <a:off x="1686002" y="6002720"/>
              <a:ext cx="3641008" cy="1742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D9B331AB-A4AA-441A-9FA1-CC3F8EF6A7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7010" y="5790525"/>
              <a:ext cx="494949" cy="306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1FA840E-5ABC-4980-9FBC-2235E2B2E4FA}"/>
                </a:ext>
              </a:extLst>
            </p:cNvPr>
            <p:cNvSpPr txBox="1"/>
            <p:nvPr/>
          </p:nvSpPr>
          <p:spPr>
            <a:xfrm>
              <a:off x="5821959" y="5493048"/>
              <a:ext cx="2969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記得儲存此格式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不然會有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Error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608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08143F-6798-41A6-83EC-6C992395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641AE52-8FDF-4CC0-81E2-8AB7DFF5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EAD7B2B-39ED-4B50-BD7A-953D91CBE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914400"/>
            <a:ext cx="10691070" cy="5343787"/>
          </a:xfrm>
        </p:spPr>
        <p:txBody>
          <a:bodyPr/>
          <a:lstStyle/>
          <a:p>
            <a:r>
              <a:rPr lang="en-US" altLang="zh-TW" dirty="0"/>
              <a:t>Read CSV (Excel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的一種格式檔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Result :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D1E9E3-8325-4724-ADC4-A177C3EA9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1857"/>
            <a:ext cx="3897117" cy="346751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2764DF5-15B8-4CB2-B24F-07BC77C56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05" y="2681611"/>
            <a:ext cx="5198913" cy="226789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E87F068-610D-4B17-8528-DB4BCB9AE481}"/>
              </a:ext>
            </a:extLst>
          </p:cNvPr>
          <p:cNvSpPr/>
          <p:nvPr/>
        </p:nvSpPr>
        <p:spPr>
          <a:xfrm>
            <a:off x="5872293" y="3033018"/>
            <a:ext cx="285227" cy="1606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204AEF9-BA85-4FE0-AADE-C2FD4D047B1E}"/>
              </a:ext>
            </a:extLst>
          </p:cNvPr>
          <p:cNvCxnSpPr>
            <a:cxnSpLocks/>
          </p:cNvCxnSpPr>
          <p:nvPr/>
        </p:nvCxnSpPr>
        <p:spPr>
          <a:xfrm>
            <a:off x="5830743" y="2390862"/>
            <a:ext cx="41550" cy="642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A90F191-3062-481A-B1A2-50DA45B2B891}"/>
              </a:ext>
            </a:extLst>
          </p:cNvPr>
          <p:cNvSpPr txBox="1"/>
          <p:nvPr/>
        </p:nvSpPr>
        <p:spPr>
          <a:xfrm>
            <a:off x="5201173" y="1978604"/>
            <a:ext cx="240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>
                <a:solidFill>
                  <a:srgbClr val="FF0000"/>
                </a:solidFill>
                <a:ea typeface="標楷體" panose="03000509000000000000" pitchFamily="65" charset="-120"/>
              </a:rPr>
              <a:t>DataFrame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的預設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Index</a:t>
            </a:r>
            <a:endParaRPr lang="zh-TW" altLang="en-US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0FCDBF5-D1C9-41AA-B145-057D9DE87EA1}"/>
              </a:ext>
            </a:extLst>
          </p:cNvPr>
          <p:cNvSpPr txBox="1"/>
          <p:nvPr/>
        </p:nvSpPr>
        <p:spPr>
          <a:xfrm>
            <a:off x="1129448" y="5858077"/>
            <a:ext cx="360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data_2020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電影台北票房榜</a:t>
            </a:r>
            <a:r>
              <a:rPr lang="en-US" altLang="zh-TW" sz="2000" dirty="0"/>
              <a:t>.csv</a:t>
            </a:r>
            <a:endParaRPr lang="zh-TW" altLang="en-US" sz="20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D72905B-1700-4CBE-8CCE-8DFFFA706AA6}"/>
              </a:ext>
            </a:extLst>
          </p:cNvPr>
          <p:cNvSpPr txBox="1"/>
          <p:nvPr/>
        </p:nvSpPr>
        <p:spPr>
          <a:xfrm>
            <a:off x="7268493" y="5203735"/>
            <a:ext cx="368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Run Code : </a:t>
            </a:r>
            <a:r>
              <a:rPr lang="en-US" altLang="zh-TW" sz="2000" dirty="0" err="1"/>
              <a:t>DataFrame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資料結構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45763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36DE66-ABC7-4609-8D15-1DB845F1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629174"/>
            <a:ext cx="10691070" cy="5547789"/>
          </a:xfrm>
        </p:spPr>
        <p:txBody>
          <a:bodyPr/>
          <a:lstStyle/>
          <a:p>
            <a:r>
              <a:rPr lang="en-US" altLang="zh-TW" dirty="0"/>
              <a:t>Read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/>
              <a:t>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可用一些指令觀看此資料的型態 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08143F-6798-41A6-83EC-6C992395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641AE52-8FDF-4CC0-81E2-8AB7DFF5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2ABDD53-DEE1-4DA2-88C0-3334E5E53E02}"/>
              </a:ext>
            </a:extLst>
          </p:cNvPr>
          <p:cNvGrpSpPr/>
          <p:nvPr/>
        </p:nvGrpSpPr>
        <p:grpSpPr>
          <a:xfrm>
            <a:off x="236032" y="2921941"/>
            <a:ext cx="3638776" cy="3791215"/>
            <a:chOff x="236032" y="2921941"/>
            <a:chExt cx="3638776" cy="3791215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B5AFF51-6B69-4CE3-9250-A542C6BC65DE}"/>
                </a:ext>
              </a:extLst>
            </p:cNvPr>
            <p:cNvSpPr txBox="1"/>
            <p:nvPr/>
          </p:nvSpPr>
          <p:spPr>
            <a:xfrm>
              <a:off x="516019" y="3036453"/>
              <a:ext cx="25853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可以看到上面顯示了有哪些</a:t>
              </a:r>
              <a:r>
                <a:rPr lang="en-US" altLang="zh-TW" dirty="0"/>
                <a:t>columns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、大小和資料類型等等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df.info()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6EF2575-6A84-444F-8523-32E53BFF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9" y="4490112"/>
              <a:ext cx="3065382" cy="158782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B77C9F9-9360-4A50-BD54-535F2B62CFEB}"/>
                </a:ext>
              </a:extLst>
            </p:cNvPr>
            <p:cNvSpPr/>
            <p:nvPr/>
          </p:nvSpPr>
          <p:spPr>
            <a:xfrm>
              <a:off x="236032" y="2921941"/>
              <a:ext cx="3638776" cy="37912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A77EA48-3F21-499C-B785-E7C54F508257}"/>
              </a:ext>
            </a:extLst>
          </p:cNvPr>
          <p:cNvGrpSpPr/>
          <p:nvPr/>
        </p:nvGrpSpPr>
        <p:grpSpPr>
          <a:xfrm>
            <a:off x="4213319" y="2921940"/>
            <a:ext cx="3638776" cy="3799535"/>
            <a:chOff x="4213319" y="2921940"/>
            <a:chExt cx="3638776" cy="3799535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C5ED36A-5244-42C3-B472-9280D95FBAB5}"/>
                </a:ext>
              </a:extLst>
            </p:cNvPr>
            <p:cNvSpPr txBox="1"/>
            <p:nvPr/>
          </p:nvSpPr>
          <p:spPr>
            <a:xfrm>
              <a:off x="4246124" y="3050429"/>
              <a:ext cx="3524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單筆資料選取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df['Film']</a:t>
              </a:r>
            </a:p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多筆資料選取 </a:t>
              </a:r>
              <a:r>
                <a:rPr lang="en-US" altLang="zh-TW" dirty="0"/>
                <a:t>:</a:t>
              </a:r>
              <a:r>
                <a:rPr lang="zh-TW" altLang="en-US" dirty="0"/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df[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['</a:t>
              </a:r>
              <a:r>
                <a:rPr lang="en-US" altLang="zh-TW" dirty="0" err="1">
                  <a:solidFill>
                    <a:srgbClr val="FF0000"/>
                  </a:solidFill>
                </a:rPr>
                <a:t>Film','rank</a:t>
              </a:r>
              <a:r>
                <a:rPr lang="en-US" altLang="zh-TW" dirty="0">
                  <a:solidFill>
                    <a:srgbClr val="FF0000"/>
                  </a:solidFill>
                </a:rPr>
                <a:t>']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]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5C4C1CB-0B38-4244-9F1E-2AFD7F96E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029" y="3766749"/>
              <a:ext cx="2298672" cy="2846441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202E7EA-5FAF-47AE-B211-00D9C8A72ABB}"/>
                </a:ext>
              </a:extLst>
            </p:cNvPr>
            <p:cNvSpPr/>
            <p:nvPr/>
          </p:nvSpPr>
          <p:spPr>
            <a:xfrm>
              <a:off x="4213319" y="2921940"/>
              <a:ext cx="3638776" cy="37995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97ACBF8-8C4C-455F-B62B-6B7B848AAC6A}"/>
              </a:ext>
            </a:extLst>
          </p:cNvPr>
          <p:cNvGrpSpPr/>
          <p:nvPr/>
        </p:nvGrpSpPr>
        <p:grpSpPr>
          <a:xfrm>
            <a:off x="8026166" y="2921941"/>
            <a:ext cx="3638776" cy="2069510"/>
            <a:chOff x="8026166" y="2921941"/>
            <a:chExt cx="3638776" cy="2069510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C332410-F31C-4F80-8590-139EB3BE7398}"/>
                </a:ext>
              </a:extLst>
            </p:cNvPr>
            <p:cNvSpPr txBox="1"/>
            <p:nvPr/>
          </p:nvSpPr>
          <p:spPr>
            <a:xfrm>
              <a:off x="8223411" y="3050429"/>
              <a:ext cx="3009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可列出</a:t>
              </a:r>
              <a:r>
                <a:rPr lang="en-US" altLang="zh-TW" dirty="0"/>
                <a:t>data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的列數與行數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df.shape</a:t>
              </a:r>
              <a:endParaRPr lang="zh-TW" altLang="en-US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65DF169-675C-4E31-8711-19662FA6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3964066"/>
              <a:ext cx="2469909" cy="646331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B643F9F-ED08-4F22-8325-4A058E9417C6}"/>
                </a:ext>
              </a:extLst>
            </p:cNvPr>
            <p:cNvSpPr/>
            <p:nvPr/>
          </p:nvSpPr>
          <p:spPr>
            <a:xfrm>
              <a:off x="8026166" y="2921941"/>
              <a:ext cx="3638776" cy="20695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D8D74DC1-F544-4E16-84AF-0C56CE885CCE}"/>
              </a:ext>
            </a:extLst>
          </p:cNvPr>
          <p:cNvGrpSpPr/>
          <p:nvPr/>
        </p:nvGrpSpPr>
        <p:grpSpPr>
          <a:xfrm>
            <a:off x="838200" y="1168748"/>
            <a:ext cx="11082556" cy="1445454"/>
            <a:chOff x="838201" y="1530616"/>
            <a:chExt cx="11082556" cy="1445454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B8C3D14-FE84-4875-9547-A7CE52F18760}"/>
                </a:ext>
              </a:extLst>
            </p:cNvPr>
            <p:cNvSpPr txBox="1"/>
            <p:nvPr/>
          </p:nvSpPr>
          <p:spPr>
            <a:xfrm>
              <a:off x="838201" y="1652631"/>
              <a:ext cx="11082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pandas as pd</a:t>
              </a:r>
            </a:p>
            <a:p>
              <a:endParaRPr lang="en-US" altLang="zh-TW" sz="1600" dirty="0"/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\data_2020</a:t>
              </a:r>
              <a:r>
                <a:rPr lang="zh-TW" altLang="en-US" sz="1600" dirty="0"/>
                <a:t>電影台北票房榜</a:t>
              </a:r>
              <a:r>
                <a:rPr lang="en-US" altLang="zh-TW" sz="1600" dirty="0"/>
                <a:t>.csv'</a:t>
              </a:r>
              <a:r>
                <a:rPr lang="zh-TW" altLang="en-US" sz="1600" dirty="0"/>
                <a:t>  </a:t>
              </a:r>
              <a:endParaRPr lang="en-US" altLang="zh-TW" sz="1600" dirty="0"/>
            </a:p>
            <a:p>
              <a:r>
                <a:rPr lang="en-US" altLang="zh-TW" sz="1600" dirty="0"/>
                <a:t>df = </a:t>
              </a:r>
              <a:r>
                <a:rPr lang="en-US" altLang="zh-TW" sz="1600" dirty="0" err="1"/>
                <a:t>pd.read_csv</a:t>
              </a:r>
              <a:r>
                <a:rPr lang="en-US" altLang="zh-TW" sz="1600" dirty="0"/>
                <a:t>(</a:t>
              </a:r>
              <a:r>
                <a:rPr lang="en-US" altLang="zh-TW" sz="1600" dirty="0" err="1"/>
                <a:t>file_path</a:t>
              </a:r>
              <a:r>
                <a:rPr lang="en-US" altLang="zh-TW" sz="1600" dirty="0"/>
                <a:t>)          </a:t>
              </a:r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 UTF-8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                                                  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df (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DataFrame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)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讀取二為資料的資料結構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8052200-A386-41CF-96DE-755EE088A668}"/>
                </a:ext>
              </a:extLst>
            </p:cNvPr>
            <p:cNvSpPr/>
            <p:nvPr/>
          </p:nvSpPr>
          <p:spPr>
            <a:xfrm>
              <a:off x="1981014" y="2227228"/>
              <a:ext cx="5619412" cy="1804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C0B6E0DB-2EDB-411A-A5A7-0E380D668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4691" y="1921079"/>
              <a:ext cx="494949" cy="306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6E9C889-2E3E-489A-B058-EB058749A0AA}"/>
                </a:ext>
              </a:extLst>
            </p:cNvPr>
            <p:cNvSpPr txBox="1"/>
            <p:nvPr/>
          </p:nvSpPr>
          <p:spPr>
            <a:xfrm>
              <a:off x="6379479" y="1530616"/>
              <a:ext cx="198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01675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36DE66-ABC7-4609-8D15-1DB845F1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629174"/>
            <a:ext cx="10691070" cy="5547789"/>
          </a:xfrm>
        </p:spPr>
        <p:txBody>
          <a:bodyPr/>
          <a:lstStyle/>
          <a:p>
            <a:r>
              <a:rPr lang="en-US" altLang="zh-TW" dirty="0"/>
              <a:t>Read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/>
              <a:t>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插入</a:t>
            </a:r>
            <a:r>
              <a:rPr lang="en-US" altLang="zh-TW" dirty="0">
                <a:ea typeface="標楷體" panose="03000509000000000000" pitchFamily="65" charset="-120"/>
              </a:rPr>
              <a:t>(insert)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新資料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08143F-6798-41A6-83EC-6C992395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641AE52-8FDF-4CC0-81E2-8AB7DFF5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CC9541B-FD2F-4AFF-8FED-F3D0EAFD79A5}"/>
              </a:ext>
            </a:extLst>
          </p:cNvPr>
          <p:cNvGrpSpPr/>
          <p:nvPr/>
        </p:nvGrpSpPr>
        <p:grpSpPr>
          <a:xfrm>
            <a:off x="268448" y="3043337"/>
            <a:ext cx="11652308" cy="2883877"/>
            <a:chOff x="1099640" y="2266966"/>
            <a:chExt cx="10915778" cy="288387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7D2AC6A-3245-4349-B4E5-4334F3E73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631" y="2973221"/>
              <a:ext cx="10336252" cy="1929290"/>
            </a:xfrm>
            <a:prstGeom prst="rect">
              <a:avLst/>
            </a:prstGeom>
          </p:spPr>
        </p:pic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997ACBF8-8C4C-455F-B62B-6B7B848AAC6A}"/>
                </a:ext>
              </a:extLst>
            </p:cNvPr>
            <p:cNvGrpSpPr/>
            <p:nvPr/>
          </p:nvGrpSpPr>
          <p:grpSpPr>
            <a:xfrm>
              <a:off x="1099640" y="2266966"/>
              <a:ext cx="10915778" cy="2883877"/>
              <a:chOff x="8115149" y="2519758"/>
              <a:chExt cx="3715257" cy="2471693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C332410-F31C-4F80-8590-139EB3BE7398}"/>
                  </a:ext>
                </a:extLst>
              </p:cNvPr>
              <p:cNvSpPr txBox="1"/>
              <p:nvPr/>
            </p:nvSpPr>
            <p:spPr>
              <a:xfrm>
                <a:off x="8115149" y="2614098"/>
                <a:ext cx="3670274" cy="71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資料新增</a:t>
                </a:r>
                <a:r>
                  <a:rPr lang="en-US" altLang="zh-TW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16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df.insert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(3,column="</a:t>
                </a:r>
                <a:r>
                  <a:rPr lang="en-US" altLang="zh-TW" sz="16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Film_type",value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=["Action","Adventure","Action","Horror","Drama","Thriller","Animation","Romance","Animation"])</a:t>
                </a:r>
                <a:endPara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B643F9F-ED08-4F22-8325-4A058E9417C6}"/>
                  </a:ext>
                </a:extLst>
              </p:cNvPr>
              <p:cNvSpPr/>
              <p:nvPr/>
            </p:nvSpPr>
            <p:spPr>
              <a:xfrm>
                <a:off x="8115149" y="2519758"/>
                <a:ext cx="3715257" cy="247169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D8D74DC1-F544-4E16-84AF-0C56CE885CCE}"/>
              </a:ext>
            </a:extLst>
          </p:cNvPr>
          <p:cNvGrpSpPr/>
          <p:nvPr/>
        </p:nvGrpSpPr>
        <p:grpSpPr>
          <a:xfrm>
            <a:off x="838200" y="1007772"/>
            <a:ext cx="11082556" cy="1445454"/>
            <a:chOff x="838201" y="1530616"/>
            <a:chExt cx="11082556" cy="1445454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B8C3D14-FE84-4875-9547-A7CE52F18760}"/>
                </a:ext>
              </a:extLst>
            </p:cNvPr>
            <p:cNvSpPr txBox="1"/>
            <p:nvPr/>
          </p:nvSpPr>
          <p:spPr>
            <a:xfrm>
              <a:off x="838201" y="1652631"/>
              <a:ext cx="11082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pandas as pd</a:t>
              </a:r>
            </a:p>
            <a:p>
              <a:endParaRPr lang="en-US" altLang="zh-TW" sz="1600" dirty="0"/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\data_2020</a:t>
              </a:r>
              <a:r>
                <a:rPr lang="zh-TW" altLang="en-US" sz="1600" dirty="0"/>
                <a:t>電影台北票房榜</a:t>
              </a:r>
              <a:r>
                <a:rPr lang="en-US" altLang="zh-TW" sz="1600" dirty="0"/>
                <a:t>.csv'</a:t>
              </a:r>
              <a:r>
                <a:rPr lang="zh-TW" altLang="en-US" sz="1600" dirty="0"/>
                <a:t>   </a:t>
              </a:r>
              <a:endParaRPr lang="en-US" altLang="zh-TW" sz="1600" dirty="0"/>
            </a:p>
            <a:p>
              <a:r>
                <a:rPr lang="en-US" altLang="zh-TW" sz="1600" dirty="0"/>
                <a:t>df = </a:t>
              </a:r>
              <a:r>
                <a:rPr lang="en-US" altLang="zh-TW" sz="1600" dirty="0" err="1"/>
                <a:t>pd.read_csv</a:t>
              </a:r>
              <a:r>
                <a:rPr lang="en-US" altLang="zh-TW" sz="1600" dirty="0"/>
                <a:t>(</a:t>
              </a:r>
              <a:r>
                <a:rPr lang="en-US" altLang="zh-TW" sz="1600" dirty="0" err="1"/>
                <a:t>file_path</a:t>
              </a:r>
              <a:r>
                <a:rPr lang="en-US" altLang="zh-TW" sz="1600" dirty="0"/>
                <a:t>)          </a:t>
              </a:r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 UTF-8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                                                  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df (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DataFrame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)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讀取二為資料的資料結構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8052200-A386-41CF-96DE-755EE088A668}"/>
                </a:ext>
              </a:extLst>
            </p:cNvPr>
            <p:cNvSpPr/>
            <p:nvPr/>
          </p:nvSpPr>
          <p:spPr>
            <a:xfrm>
              <a:off x="1981014" y="2227228"/>
              <a:ext cx="5619412" cy="1804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C0B6E0DB-2EDB-411A-A5A7-0E380D668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4691" y="1921079"/>
              <a:ext cx="494949" cy="306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86E9C889-2E3E-489A-B058-EB058749A0AA}"/>
                </a:ext>
              </a:extLst>
            </p:cNvPr>
            <p:cNvSpPr txBox="1"/>
            <p:nvPr/>
          </p:nvSpPr>
          <p:spPr>
            <a:xfrm>
              <a:off x="6379479" y="1530616"/>
              <a:ext cx="198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31FAC1E-3623-4650-81B8-35FE851CE012}"/>
              </a:ext>
            </a:extLst>
          </p:cNvPr>
          <p:cNvCxnSpPr>
            <a:cxnSpLocks/>
          </p:cNvCxnSpPr>
          <p:nvPr/>
        </p:nvCxnSpPr>
        <p:spPr>
          <a:xfrm flipH="1">
            <a:off x="1145309" y="2805101"/>
            <a:ext cx="468156" cy="619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8F05BE8-F1C1-4A70-AF8C-9B9130C8744D}"/>
              </a:ext>
            </a:extLst>
          </p:cNvPr>
          <p:cNvSpPr txBox="1"/>
          <p:nvPr/>
        </p:nvSpPr>
        <p:spPr>
          <a:xfrm>
            <a:off x="236856" y="2526819"/>
            <a:ext cx="607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原本只有</a:t>
            </a:r>
            <a:r>
              <a:rPr lang="en-US" altLang="zh-TW" sz="1400" dirty="0"/>
              <a:t>3</a:t>
            </a:r>
            <a:r>
              <a:rPr lang="zh-TW" altLang="en-US" sz="1400" dirty="0"/>
              <a:t>欄</a:t>
            </a:r>
            <a:r>
              <a:rPr lang="en-US" altLang="zh-TW" sz="1400" dirty="0"/>
              <a:t>(column=0,1,2) , </a:t>
            </a:r>
            <a:r>
              <a:rPr lang="zh-TW" altLang="en-US" sz="1400" dirty="0"/>
              <a:t>在</a:t>
            </a:r>
            <a:r>
              <a:rPr lang="en-US" altLang="zh-TW" sz="1400" dirty="0"/>
              <a:t>column=3(</a:t>
            </a:r>
            <a:r>
              <a:rPr lang="zh-TW" altLang="en-US" sz="1400" dirty="0"/>
              <a:t>第</a:t>
            </a:r>
            <a:r>
              <a:rPr lang="en-US" altLang="zh-TW" sz="1400" dirty="0"/>
              <a:t>4</a:t>
            </a:r>
            <a:r>
              <a:rPr lang="zh-TW" altLang="en-US" sz="1400" dirty="0"/>
              <a:t>欄</a:t>
            </a:r>
            <a:r>
              <a:rPr lang="en-US" altLang="zh-TW" sz="1400" dirty="0"/>
              <a:t>)</a:t>
            </a:r>
            <a:r>
              <a:rPr lang="zh-TW" altLang="en-US" sz="1400" dirty="0"/>
              <a:t>加入新的</a:t>
            </a:r>
            <a:r>
              <a:rPr lang="en-US" altLang="zh-TW" sz="1400" dirty="0"/>
              <a:t>column : “Film</a:t>
            </a:r>
            <a:r>
              <a:rPr lang="zh-TW" altLang="en-US" sz="1400" dirty="0"/>
              <a:t> </a:t>
            </a:r>
            <a:r>
              <a:rPr lang="en-US" altLang="zh-TW" sz="1400" dirty="0"/>
              <a:t>type”</a:t>
            </a:r>
            <a:endParaRPr lang="zh-TW" altLang="en-US" sz="1400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B6D636A-BCB7-494D-AFBF-D3718E5250ED}"/>
              </a:ext>
            </a:extLst>
          </p:cNvPr>
          <p:cNvCxnSpPr>
            <a:cxnSpLocks/>
          </p:cNvCxnSpPr>
          <p:nvPr/>
        </p:nvCxnSpPr>
        <p:spPr>
          <a:xfrm flipH="1">
            <a:off x="2235200" y="2788570"/>
            <a:ext cx="3197501" cy="614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2B6C78F-C236-4C46-89D1-3FACAAB6C081}"/>
              </a:ext>
            </a:extLst>
          </p:cNvPr>
          <p:cNvCxnSpPr>
            <a:cxnSpLocks/>
          </p:cNvCxnSpPr>
          <p:nvPr/>
        </p:nvCxnSpPr>
        <p:spPr>
          <a:xfrm flipH="1">
            <a:off x="3740384" y="2903660"/>
            <a:ext cx="4443034" cy="5124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34F1E88-8417-4E94-8C64-FFCEF8BA0B93}"/>
              </a:ext>
            </a:extLst>
          </p:cNvPr>
          <p:cNvSpPr txBox="1"/>
          <p:nvPr/>
        </p:nvSpPr>
        <p:spPr>
          <a:xfrm>
            <a:off x="7254751" y="2578604"/>
            <a:ext cx="3145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共有</a:t>
            </a:r>
            <a:r>
              <a:rPr lang="en-US" altLang="zh-TW" sz="1400" dirty="0"/>
              <a:t>9</a:t>
            </a:r>
            <a:r>
              <a:rPr lang="zh-TW" altLang="en-US" sz="1400" dirty="0"/>
              <a:t>列電影</a:t>
            </a:r>
            <a:r>
              <a:rPr lang="en-US" altLang="zh-TW" sz="1400" dirty="0"/>
              <a:t>, </a:t>
            </a:r>
            <a:r>
              <a:rPr lang="zh-TW" altLang="en-US" sz="1400" dirty="0"/>
              <a:t>列出</a:t>
            </a:r>
            <a:r>
              <a:rPr lang="en-US" altLang="zh-TW" sz="1400" dirty="0"/>
              <a:t>9</a:t>
            </a:r>
            <a:r>
              <a:rPr lang="zh-TW" altLang="en-US" sz="1400" dirty="0"/>
              <a:t>個種類電影的種類</a:t>
            </a:r>
          </a:p>
        </p:txBody>
      </p:sp>
    </p:spTree>
    <p:extLst>
      <p:ext uri="{BB962C8B-B14F-4D97-AF65-F5344CB8AC3E}">
        <p14:creationId xmlns:p14="http://schemas.microsoft.com/office/powerpoint/2010/main" val="44422275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C194F5-3C6F-4B84-89B7-AD2C4A1A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CCED3C6-0540-42EA-81CF-13388482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44C64A8-E4B2-4C05-9E10-354E9BBC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746620"/>
            <a:ext cx="10942739" cy="5511567"/>
          </a:xfrm>
        </p:spPr>
        <p:txBody>
          <a:bodyPr/>
          <a:lstStyle/>
          <a:p>
            <a:r>
              <a:rPr lang="en-US" altLang="zh-TW" dirty="0"/>
              <a:t>Write CSV (Excel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的一種格式檔</a:t>
            </a:r>
            <a:r>
              <a:rPr lang="en-US" altLang="zh-TW" dirty="0"/>
              <a:t>) : </a:t>
            </a:r>
            <a:r>
              <a:rPr lang="en-US" altLang="zh-TW" dirty="0" err="1">
                <a:solidFill>
                  <a:srgbClr val="FF0000"/>
                </a:solidFill>
              </a:rPr>
              <a:t>df.to_csv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62E6E07-C3A9-4C71-B6DB-31D9BFCB933C}"/>
              </a:ext>
            </a:extLst>
          </p:cNvPr>
          <p:cNvGrpSpPr/>
          <p:nvPr/>
        </p:nvGrpSpPr>
        <p:grpSpPr>
          <a:xfrm>
            <a:off x="411061" y="1530616"/>
            <a:ext cx="11509696" cy="2718124"/>
            <a:chOff x="838201" y="1530616"/>
            <a:chExt cx="11082556" cy="2027469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FB0235D-2612-401F-9BEF-159C09F3408D}"/>
                </a:ext>
              </a:extLst>
            </p:cNvPr>
            <p:cNvSpPr txBox="1"/>
            <p:nvPr/>
          </p:nvSpPr>
          <p:spPr>
            <a:xfrm>
              <a:off x="838201" y="1652631"/>
              <a:ext cx="11082556" cy="190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pandas as pd</a:t>
              </a:r>
            </a:p>
            <a:p>
              <a:endParaRPr lang="en-US" altLang="zh-TW" sz="1600" dirty="0"/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\data_2020</a:t>
              </a:r>
              <a:r>
                <a:rPr lang="zh-TW" altLang="en-US" sz="1600" dirty="0"/>
                <a:t>電影台北票房榜</a:t>
              </a:r>
              <a:r>
                <a:rPr lang="en-US" altLang="zh-TW" sz="1600" dirty="0"/>
                <a:t>.csv'</a:t>
              </a:r>
              <a:r>
                <a:rPr lang="zh-TW" altLang="en-US" sz="1600" dirty="0"/>
                <a:t>  </a:t>
              </a:r>
              <a:endParaRPr lang="en-US" altLang="zh-TW" sz="1600" dirty="0"/>
            </a:p>
            <a:p>
              <a:r>
                <a:rPr lang="en-US" altLang="zh-TW" sz="1600" dirty="0"/>
                <a:t>df = </a:t>
              </a:r>
              <a:r>
                <a:rPr lang="en-US" altLang="zh-TW" sz="1600" dirty="0" err="1">
                  <a:solidFill>
                    <a:srgbClr val="FF0000"/>
                  </a:solidFill>
                </a:rPr>
                <a:t>pd.read_csv</a:t>
              </a:r>
              <a:r>
                <a:rPr lang="en-US" altLang="zh-TW" sz="1600" dirty="0"/>
                <a:t>(</a:t>
              </a:r>
              <a:r>
                <a:rPr lang="en-US" altLang="zh-TW" sz="1600" dirty="0" err="1"/>
                <a:t>file_path</a:t>
              </a:r>
              <a:r>
                <a:rPr lang="en-US" altLang="zh-TW" sz="1600" dirty="0"/>
                <a:t>)          </a:t>
              </a:r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 UTF-8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                                                  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df (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DataFrame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)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讀取二為資料的資料結構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600" dirty="0" err="1">
                  <a:ea typeface="標楷體" panose="03000509000000000000" pitchFamily="65" charset="-120"/>
                </a:rPr>
                <a:t>df.insert</a:t>
              </a:r>
              <a:r>
                <a:rPr lang="en-US" altLang="zh-TW" sz="1600" dirty="0">
                  <a:ea typeface="標楷體" panose="03000509000000000000" pitchFamily="65" charset="-120"/>
                </a:rPr>
                <a:t>(3,column="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Film_type",value</a:t>
              </a:r>
              <a:r>
                <a:rPr lang="en-US" altLang="zh-TW" sz="1600" dirty="0">
                  <a:ea typeface="標楷體" panose="03000509000000000000" pitchFamily="65" charset="-120"/>
                </a:rPr>
                <a:t>=["Action","Adventure","Action","Horror","Drama","Thriller","Animation","Romance","Animation"])</a:t>
              </a:r>
            </a:p>
            <a:p>
              <a:endParaRPr lang="en-US" altLang="zh-TW" sz="1600" dirty="0">
                <a:ea typeface="標楷體" panose="03000509000000000000" pitchFamily="65" charset="-120"/>
              </a:endParaRPr>
            </a:p>
            <a:p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write_path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ea typeface="標楷體" panose="03000509000000000000" pitchFamily="65" charset="-120"/>
                </a:rPr>
                <a:t>= 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r'C</a:t>
              </a:r>
              <a:r>
                <a:rPr lang="en-US" altLang="zh-TW" sz="1600" dirty="0">
                  <a:ea typeface="標楷體" panose="03000509000000000000" pitchFamily="65" charset="-120"/>
                </a:rPr>
                <a:t>:\Users\disp\Desktop\Python</a:t>
              </a:r>
              <a:r>
                <a:rPr lang="zh-TW" altLang="en-US" sz="1600" dirty="0">
                  <a:ea typeface="標楷體" panose="03000509000000000000" pitchFamily="65" charset="-120"/>
                </a:rPr>
                <a:t>安裝</a:t>
              </a:r>
              <a:r>
                <a:rPr lang="en-US" altLang="zh-TW" sz="1600" dirty="0">
                  <a:ea typeface="標楷體" panose="03000509000000000000" pitchFamily="65" charset="-120"/>
                </a:rPr>
                <a:t>\output.csv'</a:t>
              </a:r>
            </a:p>
            <a:p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df.to_csv</a:t>
              </a:r>
              <a:r>
                <a:rPr lang="en-US" altLang="zh-TW" sz="1600" dirty="0">
                  <a:ea typeface="標楷體" panose="03000509000000000000" pitchFamily="65" charset="-120"/>
                </a:rPr>
                <a:t>(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write_path</a:t>
              </a:r>
              <a:r>
                <a:rPr lang="en-US" altLang="zh-TW" sz="1600" dirty="0">
                  <a:ea typeface="標楷體" panose="03000509000000000000" pitchFamily="65" charset="-120"/>
                </a:rPr>
                <a:t>, index=False, encoding='utf-8')</a:t>
              </a:r>
              <a:endParaRPr lang="zh-TW" altLang="en-US" sz="1600" dirty="0">
                <a:ea typeface="標楷體" panose="03000509000000000000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FA1636-983F-4612-B3B1-26673F7F753B}"/>
                </a:ext>
              </a:extLst>
            </p:cNvPr>
            <p:cNvSpPr/>
            <p:nvPr/>
          </p:nvSpPr>
          <p:spPr>
            <a:xfrm>
              <a:off x="1927653" y="2046816"/>
              <a:ext cx="5425062" cy="1804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5F8DCDC4-083B-47CC-9AF0-D7F47A932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738" y="1793222"/>
              <a:ext cx="347306" cy="197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588206C-BFD2-41E3-95A9-2D1B5AF69659}"/>
                </a:ext>
              </a:extLst>
            </p:cNvPr>
            <p:cNvSpPr txBox="1"/>
            <p:nvPr/>
          </p:nvSpPr>
          <p:spPr>
            <a:xfrm>
              <a:off x="6379479" y="1530616"/>
              <a:ext cx="2538508" cy="2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讀取的檔案路徑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6740FE8-350A-41E6-9BBF-735A34DF49A4}"/>
              </a:ext>
            </a:extLst>
          </p:cNvPr>
          <p:cNvCxnSpPr>
            <a:cxnSpLocks/>
          </p:cNvCxnSpPr>
          <p:nvPr/>
        </p:nvCxnSpPr>
        <p:spPr>
          <a:xfrm flipH="1">
            <a:off x="5694220" y="3804818"/>
            <a:ext cx="4809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4D91562-2F86-4B8A-A2B6-4ADDF733482D}"/>
              </a:ext>
            </a:extLst>
          </p:cNvPr>
          <p:cNvSpPr txBox="1"/>
          <p:nvPr/>
        </p:nvSpPr>
        <p:spPr>
          <a:xfrm>
            <a:off x="6165908" y="3635541"/>
            <a:ext cx="2839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寫入的檔案路徑</a:t>
            </a:r>
            <a:r>
              <a:rPr lang="en-US" altLang="zh-TW" sz="1600" dirty="0">
                <a:solidFill>
                  <a:srgbClr val="FF0000"/>
                </a:solidFill>
              </a:rPr>
              <a:t>\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檔案名稱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3616B1-C534-46AA-9757-D59DC2F0B5BC}"/>
              </a:ext>
            </a:extLst>
          </p:cNvPr>
          <p:cNvSpPr/>
          <p:nvPr/>
        </p:nvSpPr>
        <p:spPr>
          <a:xfrm>
            <a:off x="1728398" y="3672579"/>
            <a:ext cx="3870553" cy="241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7CDB6E0-DB20-4717-956A-CED7C16F0287}"/>
              </a:ext>
            </a:extLst>
          </p:cNvPr>
          <p:cNvCxnSpPr>
            <a:cxnSpLocks/>
          </p:cNvCxnSpPr>
          <p:nvPr/>
        </p:nvCxnSpPr>
        <p:spPr>
          <a:xfrm flipV="1">
            <a:off x="2752438" y="4225085"/>
            <a:ext cx="0" cy="282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185F18E-591B-43BB-8271-DC3262A353BE}"/>
              </a:ext>
            </a:extLst>
          </p:cNvPr>
          <p:cNvSpPr txBox="1"/>
          <p:nvPr/>
        </p:nvSpPr>
        <p:spPr>
          <a:xfrm>
            <a:off x="1542502" y="4551366"/>
            <a:ext cx="4470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如果要避免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Python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的預設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index (0,1,2…),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可在此加入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False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輸出檔案就不會顯示欲設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index</a:t>
            </a:r>
            <a:endParaRPr lang="zh-TW" altLang="en-US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706CF1A-6BCA-4B92-B219-A41642B3A31B}"/>
              </a:ext>
            </a:extLst>
          </p:cNvPr>
          <p:cNvCxnSpPr>
            <a:cxnSpLocks/>
          </p:cNvCxnSpPr>
          <p:nvPr/>
        </p:nvCxnSpPr>
        <p:spPr>
          <a:xfrm flipH="1" flipV="1">
            <a:off x="4114802" y="4248740"/>
            <a:ext cx="2452253" cy="258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F53BA76-24A3-4BAF-AF2C-7BFF6670029B}"/>
              </a:ext>
            </a:extLst>
          </p:cNvPr>
          <p:cNvSpPr txBox="1"/>
          <p:nvPr/>
        </p:nvSpPr>
        <p:spPr>
          <a:xfrm>
            <a:off x="6442999" y="4602229"/>
            <a:ext cx="2359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編碼模式為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csv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utf-8</a:t>
            </a:r>
            <a:endParaRPr lang="zh-TW" altLang="en-US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5081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C194F5-3C6F-4B84-89B7-AD2C4A1A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147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CCED3C6-0540-42EA-81CF-13388482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44C64A8-E4B2-4C05-9E10-354E9BBC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746620"/>
            <a:ext cx="10942739" cy="5511567"/>
          </a:xfrm>
        </p:spPr>
        <p:txBody>
          <a:bodyPr/>
          <a:lstStyle/>
          <a:p>
            <a:r>
              <a:rPr lang="en-US" altLang="zh-TW" dirty="0"/>
              <a:t>Write CSV (Excel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的一種格式檔</a:t>
            </a:r>
            <a:r>
              <a:rPr lang="en-US" altLang="zh-TW" dirty="0"/>
              <a:t>) :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在所儲存的路徑中有一個</a:t>
            </a:r>
            <a:r>
              <a:rPr lang="en-US" altLang="zh-TW" dirty="0">
                <a:solidFill>
                  <a:srgbClr val="FF0000"/>
                </a:solidFill>
              </a:rPr>
              <a:t>output.csv,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可打開來看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E1E2F6-4716-4097-84DF-3F9889CD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17" y="2078581"/>
            <a:ext cx="4561983" cy="3543801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97B80B5-9968-443A-9BD0-FF14C00C031E}"/>
              </a:ext>
            </a:extLst>
          </p:cNvPr>
          <p:cNvSpPr txBox="1"/>
          <p:nvPr/>
        </p:nvSpPr>
        <p:spPr>
          <a:xfrm>
            <a:off x="2012073" y="5745398"/>
            <a:ext cx="360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output.csv</a:t>
            </a:r>
            <a:endParaRPr lang="zh-TW" altLang="en-US" sz="20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9F98FA4-4229-4BE9-AE62-F032C013225B}"/>
              </a:ext>
            </a:extLst>
          </p:cNvPr>
          <p:cNvSpPr txBox="1"/>
          <p:nvPr/>
        </p:nvSpPr>
        <p:spPr>
          <a:xfrm>
            <a:off x="6921965" y="2855600"/>
            <a:ext cx="360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Python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輸出的</a:t>
            </a:r>
            <a:r>
              <a:rPr lang="en-US" altLang="zh-TW" sz="2000" dirty="0">
                <a:solidFill>
                  <a:srgbClr val="FF0000"/>
                </a:solidFill>
              </a:rPr>
              <a:t>CSV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檔案是以亂碼輸出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因此看到的會是亂七八糟的亂碼</a:t>
            </a:r>
          </a:p>
        </p:txBody>
      </p:sp>
    </p:spTree>
    <p:extLst>
      <p:ext uri="{BB962C8B-B14F-4D97-AF65-F5344CB8AC3E}">
        <p14:creationId xmlns:p14="http://schemas.microsoft.com/office/powerpoint/2010/main" val="4324229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C194F5-3C6F-4B84-89B7-AD2C4A1A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148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CCED3C6-0540-42EA-81CF-13388482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Pandas---read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44C64A8-E4B2-4C05-9E10-354E9BBC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746620"/>
            <a:ext cx="10942739" cy="5511567"/>
          </a:xfrm>
        </p:spPr>
        <p:txBody>
          <a:bodyPr/>
          <a:lstStyle/>
          <a:p>
            <a:r>
              <a:rPr lang="en-US" altLang="zh-TW" dirty="0"/>
              <a:t>Write CSV (Excel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的一種格式檔</a:t>
            </a:r>
            <a:r>
              <a:rPr lang="en-US" altLang="zh-TW" dirty="0"/>
              <a:t>) : </a:t>
            </a:r>
            <a:r>
              <a:rPr lang="en-US" altLang="zh-TW" dirty="0" err="1">
                <a:solidFill>
                  <a:srgbClr val="FF0000"/>
                </a:solidFill>
              </a:rPr>
              <a:t>df.to_csv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重新打開</a:t>
            </a:r>
            <a:r>
              <a:rPr lang="en-US" altLang="zh-TW" dirty="0">
                <a:solidFill>
                  <a:srgbClr val="FF0000"/>
                </a:solidFill>
              </a:rPr>
              <a:t>output.csv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來看看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62E6E07-C3A9-4C71-B6DB-31D9BFCB933C}"/>
              </a:ext>
            </a:extLst>
          </p:cNvPr>
          <p:cNvGrpSpPr/>
          <p:nvPr/>
        </p:nvGrpSpPr>
        <p:grpSpPr>
          <a:xfrm>
            <a:off x="411061" y="1884194"/>
            <a:ext cx="11509696" cy="1618209"/>
            <a:chOff x="838201" y="1616418"/>
            <a:chExt cx="11082556" cy="120703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FB0235D-2612-401F-9BEF-159C09F3408D}"/>
                </a:ext>
              </a:extLst>
            </p:cNvPr>
            <p:cNvSpPr txBox="1"/>
            <p:nvPr/>
          </p:nvSpPr>
          <p:spPr>
            <a:xfrm>
              <a:off x="838201" y="1652631"/>
              <a:ext cx="11082556" cy="117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pandas as pd</a:t>
              </a:r>
            </a:p>
            <a:p>
              <a:endParaRPr lang="en-US" altLang="zh-TW" sz="1600" dirty="0"/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\output.csv'</a:t>
              </a:r>
            </a:p>
            <a:p>
              <a:r>
                <a:rPr lang="en-US" altLang="zh-TW" sz="1600" dirty="0"/>
                <a:t>df = </a:t>
              </a:r>
              <a:r>
                <a:rPr lang="en-US" altLang="zh-TW" sz="1600" dirty="0" err="1">
                  <a:solidFill>
                    <a:srgbClr val="FF0000"/>
                  </a:solidFill>
                </a:rPr>
                <a:t>pd.read_csv</a:t>
              </a:r>
              <a:r>
                <a:rPr lang="en-US" altLang="zh-TW" sz="1600" dirty="0"/>
                <a:t>(</a:t>
              </a:r>
              <a:r>
                <a:rPr lang="en-US" altLang="zh-TW" sz="1600" dirty="0" err="1"/>
                <a:t>file_path</a:t>
              </a:r>
              <a:r>
                <a:rPr lang="en-US" altLang="zh-TW" sz="1600" dirty="0"/>
                <a:t>)          </a:t>
              </a:r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 UTF-8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Python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                                                  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df (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DataFrame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)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pandas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讀取二為資料的資料結構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print(df)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FA1636-983F-4612-B3B1-26673F7F753B}"/>
                </a:ext>
              </a:extLst>
            </p:cNvPr>
            <p:cNvSpPr/>
            <p:nvPr/>
          </p:nvSpPr>
          <p:spPr>
            <a:xfrm>
              <a:off x="1927654" y="2046816"/>
              <a:ext cx="3744173" cy="1804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5F8DCDC4-083B-47CC-9AF0-D7F47A932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8174" y="1868948"/>
              <a:ext cx="608346" cy="1617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588206C-BFD2-41E3-95A9-2D1B5AF69659}"/>
                </a:ext>
              </a:extLst>
            </p:cNvPr>
            <p:cNvSpPr txBox="1"/>
            <p:nvPr/>
          </p:nvSpPr>
          <p:spPr>
            <a:xfrm>
              <a:off x="5258887" y="1616418"/>
              <a:ext cx="2538508" cy="2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讀取的檔案路徑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471D2DB8-BAB6-47FF-8E92-52214437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4030867"/>
            <a:ext cx="6894520" cy="2181069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8314B4CB-AAEB-45DA-80A3-9DF48BCCB8BE}"/>
              </a:ext>
            </a:extLst>
          </p:cNvPr>
          <p:cNvSpPr txBox="1"/>
          <p:nvPr/>
        </p:nvSpPr>
        <p:spPr>
          <a:xfrm>
            <a:off x="7292427" y="4536626"/>
            <a:ext cx="263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讀取原</a:t>
            </a:r>
            <a:r>
              <a:rPr lang="en-US" altLang="zh-TW" sz="1600" dirty="0">
                <a:ea typeface="標楷體" panose="03000509000000000000" pitchFamily="65" charset="-120"/>
              </a:rPr>
              <a:t>output.csv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其內容顯示仍是一樣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0C8AD0C8-652C-40E1-8ECB-712871CC780C}"/>
              </a:ext>
            </a:extLst>
          </p:cNvPr>
          <p:cNvCxnSpPr>
            <a:cxnSpLocks/>
          </p:cNvCxnSpPr>
          <p:nvPr/>
        </p:nvCxnSpPr>
        <p:spPr>
          <a:xfrm flipH="1">
            <a:off x="6673788" y="4784630"/>
            <a:ext cx="631793" cy="216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5140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1C515-8897-4C59-99DA-30250A77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701964"/>
            <a:ext cx="10799618" cy="54749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en-US" altLang="zh-TW" dirty="0"/>
              <a:t>import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來做</a:t>
            </a:r>
            <a:r>
              <a:rPr lang="en-US" altLang="zh-TW" dirty="0"/>
              <a:t>read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csv.reader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B370BA-A9B3-4735-86CB-190FABF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327" y="643000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149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00817E-3997-45D6-B9DC-ABF7BC87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088D86F-0A74-4D3D-83D0-A472CB2B99DF}"/>
              </a:ext>
            </a:extLst>
          </p:cNvPr>
          <p:cNvGrpSpPr/>
          <p:nvPr/>
        </p:nvGrpSpPr>
        <p:grpSpPr>
          <a:xfrm>
            <a:off x="838200" y="1149875"/>
            <a:ext cx="11082556" cy="3081851"/>
            <a:chOff x="838201" y="1371547"/>
            <a:chExt cx="11082556" cy="308185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9B1F1C6-5B9B-44C6-A1FE-FF1B8BF96B52}"/>
                </a:ext>
              </a:extLst>
            </p:cNvPr>
            <p:cNvSpPr txBox="1"/>
            <p:nvPr/>
          </p:nvSpPr>
          <p:spPr>
            <a:xfrm>
              <a:off x="838201" y="1652631"/>
              <a:ext cx="11082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csv</a:t>
              </a:r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\data_2020</a:t>
              </a:r>
              <a:r>
                <a:rPr lang="zh-TW" altLang="en-US" sz="1600" dirty="0"/>
                <a:t>電影台北票房榜</a:t>
              </a:r>
              <a:r>
                <a:rPr lang="en-US" altLang="zh-TW" sz="1600" dirty="0"/>
                <a:t>1.csv'</a:t>
              </a:r>
            </a:p>
            <a:p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import 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ea typeface="標楷體" panose="03000509000000000000" pitchFamily="65" charset="-120"/>
              </a:endParaRP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with open(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file_path</a:t>
              </a:r>
              <a:r>
                <a:rPr lang="en-US" altLang="zh-TW" sz="1600" dirty="0">
                  <a:ea typeface="標楷體" panose="03000509000000000000" pitchFamily="65" charset="-120"/>
                </a:rPr>
                <a:t>) as f:</a:t>
              </a: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    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myCsv</a:t>
              </a:r>
              <a:r>
                <a:rPr lang="en-US" altLang="zh-TW" sz="1600" dirty="0">
                  <a:ea typeface="標楷體" panose="03000509000000000000" pitchFamily="65" charset="-120"/>
                </a:rPr>
                <a:t> = 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csv.reader</a:t>
              </a:r>
              <a:r>
                <a:rPr lang="en-US" altLang="zh-TW" sz="1600" dirty="0">
                  <a:ea typeface="標楷體" panose="03000509000000000000" pitchFamily="65" charset="-120"/>
                </a:rPr>
                <a:t>(f)</a:t>
              </a: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    headers = next(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myCsv</a:t>
              </a:r>
              <a:r>
                <a:rPr lang="en-US" altLang="zh-TW" sz="1600" dirty="0">
                  <a:ea typeface="標楷體" panose="03000509000000000000" pitchFamily="65" charset="-120"/>
                </a:rPr>
                <a:t>)      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知道其資料每一欄所代表的類別</a:t>
              </a:r>
            </a:p>
            <a:p>
              <a:r>
                <a:rPr lang="zh-TW" altLang="en-US" sz="1600" dirty="0">
                  <a:ea typeface="標楷體" panose="03000509000000000000" pitchFamily="65" charset="-120"/>
                </a:rPr>
                <a:t>    </a:t>
              </a:r>
              <a:r>
                <a:rPr lang="en-US" altLang="zh-TW" sz="1600" dirty="0">
                  <a:ea typeface="標楷體" panose="03000509000000000000" pitchFamily="65" charset="-120"/>
                </a:rPr>
                <a:t>for row in 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myCsv</a:t>
              </a:r>
              <a:r>
                <a:rPr lang="en-US" altLang="zh-TW" sz="1600" dirty="0">
                  <a:ea typeface="標楷體" panose="03000509000000000000" pitchFamily="65" charset="-120"/>
                </a:rPr>
                <a:t>:</a:t>
              </a: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        print(row)</a:t>
              </a:r>
            </a:p>
            <a:p>
              <a:endParaRPr lang="en-US" altLang="zh-TW" sz="1600" dirty="0">
                <a:ea typeface="標楷體" panose="03000509000000000000" pitchFamily="65" charset="-120"/>
              </a:endParaRP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print('headers</a:t>
              </a:r>
              <a:r>
                <a:rPr lang="zh-TW" altLang="en-US" sz="1600" dirty="0">
                  <a:ea typeface="標楷體" panose="03000509000000000000" pitchFamily="65" charset="-120"/>
                </a:rPr>
                <a:t>為</a:t>
              </a:r>
              <a:r>
                <a:rPr lang="en-US" altLang="zh-TW" sz="1600" dirty="0">
                  <a:ea typeface="標楷體" panose="03000509000000000000" pitchFamily="65" charset="-120"/>
                </a:rPr>
                <a:t>',headers)</a:t>
              </a:r>
              <a:endParaRPr lang="zh-TW" altLang="en-US" sz="1600" dirty="0">
                <a:ea typeface="標楷體" panose="03000509000000000000" pitchFamily="65" charset="-12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3B46AA-10D2-47DA-A88B-9DD246C3AF73}"/>
                </a:ext>
              </a:extLst>
            </p:cNvPr>
            <p:cNvSpPr/>
            <p:nvPr/>
          </p:nvSpPr>
          <p:spPr>
            <a:xfrm>
              <a:off x="1934833" y="1991185"/>
              <a:ext cx="5722114" cy="1569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35A39379-42AD-4224-837B-56E27631F0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952" y="1710101"/>
              <a:ext cx="544140" cy="2427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6F01192-9EF3-4318-8D35-4E80E53433AE}"/>
                </a:ext>
              </a:extLst>
            </p:cNvPr>
            <p:cNvSpPr txBox="1"/>
            <p:nvPr/>
          </p:nvSpPr>
          <p:spPr>
            <a:xfrm>
              <a:off x="7219988" y="1371547"/>
              <a:ext cx="198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ED06903-C083-40EF-A55C-8F3107712990}"/>
              </a:ext>
            </a:extLst>
          </p:cNvPr>
          <p:cNvGrpSpPr/>
          <p:nvPr/>
        </p:nvGrpSpPr>
        <p:grpSpPr>
          <a:xfrm>
            <a:off x="311727" y="4592203"/>
            <a:ext cx="4133814" cy="1477328"/>
            <a:chOff x="7219985" y="4664364"/>
            <a:chExt cx="4133814" cy="1477328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913730C-754F-49CF-B42C-0531AB5997C8}"/>
                </a:ext>
              </a:extLst>
            </p:cNvPr>
            <p:cNvSpPr txBox="1"/>
            <p:nvPr/>
          </p:nvSpPr>
          <p:spPr>
            <a:xfrm>
              <a:off x="7219986" y="4664364"/>
              <a:ext cx="41338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&lt;note&gt;: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1. import csv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dirty="0">
                  <a:solidFill>
                    <a:srgbClr val="FF0000"/>
                  </a:solidFill>
                </a:rPr>
                <a:t>Excel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: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.csv</a:t>
              </a:r>
              <a:endParaRPr lang="zh-TW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2. pandas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dirty="0">
                  <a:solidFill>
                    <a:srgbClr val="FF0000"/>
                  </a:solidFill>
                </a:rPr>
                <a:t>Excel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: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.csv utf-8</a:t>
              </a:r>
              <a:endParaRPr lang="zh-TW" altLang="zh-TW" dirty="0">
                <a:solidFill>
                  <a:srgbClr val="FF0000"/>
                </a:solidFill>
              </a:endParaRPr>
            </a:p>
            <a:p>
              <a:endParaRPr lang="en-US" altLang="zh-TW" dirty="0"/>
            </a:p>
            <a:p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B5E4FFA-C8B6-445E-9090-09C710B743DF}"/>
                </a:ext>
              </a:extLst>
            </p:cNvPr>
            <p:cNvSpPr/>
            <p:nvPr/>
          </p:nvSpPr>
          <p:spPr>
            <a:xfrm>
              <a:off x="7219985" y="4718852"/>
              <a:ext cx="3494182" cy="9892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8C9908B8-3A64-46C5-A228-824AB9721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96" y="3338679"/>
            <a:ext cx="6672092" cy="32972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2041F07-C090-480C-88A5-23AE8A438A79}"/>
              </a:ext>
            </a:extLst>
          </p:cNvPr>
          <p:cNvSpPr/>
          <p:nvPr/>
        </p:nvSpPr>
        <p:spPr>
          <a:xfrm>
            <a:off x="5086340" y="6199312"/>
            <a:ext cx="3641008" cy="174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D799016-F2A7-488E-B105-0E71CFBED12B}"/>
              </a:ext>
            </a:extLst>
          </p:cNvPr>
          <p:cNvCxnSpPr>
            <a:cxnSpLocks/>
          </p:cNvCxnSpPr>
          <p:nvPr/>
        </p:nvCxnSpPr>
        <p:spPr>
          <a:xfrm flipH="1">
            <a:off x="8727348" y="5987117"/>
            <a:ext cx="494949" cy="306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E0F092C-3DD8-4C5A-A25B-393E0E562439}"/>
              </a:ext>
            </a:extLst>
          </p:cNvPr>
          <p:cNvSpPr txBox="1"/>
          <p:nvPr/>
        </p:nvSpPr>
        <p:spPr>
          <a:xfrm>
            <a:off x="8003097" y="5626214"/>
            <a:ext cx="2969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記得儲存此格式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不然會有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Error</a:t>
            </a:r>
            <a:endParaRPr lang="zh-TW" altLang="en-US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6CE972-26C1-458A-96E6-9F404400A693}"/>
              </a:ext>
            </a:extLst>
          </p:cNvPr>
          <p:cNvSpPr/>
          <p:nvPr/>
        </p:nvSpPr>
        <p:spPr>
          <a:xfrm>
            <a:off x="838200" y="3205018"/>
            <a:ext cx="1877291" cy="517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05B837D-2952-4459-BC8E-58ADBD90F25C}"/>
              </a:ext>
            </a:extLst>
          </p:cNvPr>
          <p:cNvGrpSpPr/>
          <p:nvPr/>
        </p:nvGrpSpPr>
        <p:grpSpPr>
          <a:xfrm>
            <a:off x="1461373" y="3463637"/>
            <a:ext cx="2655020" cy="522581"/>
            <a:chOff x="1461373" y="3463637"/>
            <a:chExt cx="2655020" cy="522581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56EF64A-44E2-4D4C-B6F6-E40ACA22F1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88883" y="3463637"/>
              <a:ext cx="326095" cy="2586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F69B67E-3BF8-4A8C-8BB7-159413EFA3B8}"/>
                </a:ext>
              </a:extLst>
            </p:cNvPr>
            <p:cNvSpPr txBox="1"/>
            <p:nvPr/>
          </p:nvSpPr>
          <p:spPr>
            <a:xfrm>
              <a:off x="1461373" y="3647664"/>
              <a:ext cx="2655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列出每一個在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檔內的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row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AAB3C5B-91F3-4F41-A37B-73135F4D87C4}"/>
              </a:ext>
            </a:extLst>
          </p:cNvPr>
          <p:cNvSpPr txBox="1"/>
          <p:nvPr/>
        </p:nvSpPr>
        <p:spPr>
          <a:xfrm>
            <a:off x="8609614" y="1531506"/>
            <a:ext cx="4130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&lt;note&gt;:</a:t>
            </a: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for row in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myCsv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:</a:t>
            </a:r>
          </a:p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print(row)</a:t>
            </a: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可用以下方式替代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ROW = [ row for row in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myCsv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]</a:t>
            </a:r>
          </a:p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print(ROW)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88B69AF-55FB-4EB1-97D9-47109A00CABA}"/>
              </a:ext>
            </a:extLst>
          </p:cNvPr>
          <p:cNvSpPr/>
          <p:nvPr/>
        </p:nvSpPr>
        <p:spPr>
          <a:xfrm>
            <a:off x="8510077" y="1526905"/>
            <a:ext cx="3257050" cy="1789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455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CA591C-3674-49AE-8A71-4EE4F533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839755"/>
            <a:ext cx="11887199" cy="533720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&lt;Step.1&gt;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/>
              <a:t>(read)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cv2</a:t>
            </a:r>
            <a:r>
              <a:rPr lang="zh-TW" altLang="en-US" dirty="0"/>
              <a:t>                                         </a:t>
            </a:r>
            <a:r>
              <a:rPr lang="en-US" altLang="zh-TW" dirty="0">
                <a:solidFill>
                  <a:srgbClr val="FF0000"/>
                </a:solidFill>
              </a:rPr>
              <a:t>#cv2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en-US" altLang="zh-TW" dirty="0" err="1">
                <a:solidFill>
                  <a:srgbClr val="FF0000"/>
                </a:solidFill>
              </a:rPr>
              <a:t>opencv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ea typeface="標楷體" panose="03000509000000000000" pitchFamily="65" charset="-120"/>
              </a:rPr>
              <a:t>read_path</a:t>
            </a:r>
            <a:r>
              <a:rPr lang="en-US" altLang="zh-TW" dirty="0">
                <a:ea typeface="標楷體" panose="03000509000000000000" pitchFamily="65" charset="-120"/>
              </a:rPr>
              <a:t> = r'</a:t>
            </a:r>
            <a:r>
              <a:rPr lang="zh-TW" altLang="en-US" dirty="0">
                <a:ea typeface="標楷體" panose="03000509000000000000" pitchFamily="65" charset="-120"/>
              </a:rPr>
              <a:t>影像路徑及名稱</a:t>
            </a:r>
            <a:r>
              <a:rPr lang="en-US" altLang="zh-TW" dirty="0">
                <a:ea typeface="標楷體" panose="03000509000000000000" pitchFamily="65" charset="-120"/>
              </a:rPr>
              <a:t>'    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 #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如果沒有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 ;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路徑的斜槓必須是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/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   (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eg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: "C:/Users/disp/Desktop/1.png") ; 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   有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就可以直接使用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\ (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eg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: "C:\Users\disp\Desktop\1.png")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ea typeface="標楷體" panose="03000509000000000000" pitchFamily="65" charset="-120"/>
              </a:rPr>
              <a:t>img</a:t>
            </a:r>
            <a:r>
              <a:rPr lang="en-US" altLang="zh-TW" dirty="0">
                <a:ea typeface="標楷體" panose="03000509000000000000" pitchFamily="65" charset="-120"/>
              </a:rPr>
              <a:t> = cv2.imread(</a:t>
            </a:r>
            <a:r>
              <a:rPr lang="en-US" altLang="zh-TW" dirty="0" err="1">
                <a:ea typeface="標楷體" panose="03000509000000000000" pitchFamily="65" charset="-120"/>
              </a:rPr>
              <a:t>read_path</a:t>
            </a:r>
            <a:r>
              <a:rPr lang="en-US" altLang="zh-TW" dirty="0">
                <a:ea typeface="標楷體" panose="03000509000000000000" pitchFamily="65" charset="-120"/>
              </a:rPr>
              <a:t>, 0)  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影像讀取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read , 0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代表顯示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Grayscale</a:t>
            </a:r>
          </a:p>
          <a:p>
            <a:pPr marL="0" indent="0">
              <a:buNone/>
            </a:pPr>
            <a:r>
              <a:rPr lang="zh-TW" altLang="en-US" dirty="0">
                <a:ea typeface="標楷體" panose="03000509000000000000" pitchFamily="65" charset="-120"/>
              </a:rPr>
              <a:t>       </a:t>
            </a:r>
            <a:r>
              <a:rPr lang="en-US" altLang="zh-TW" dirty="0" err="1">
                <a:ea typeface="標楷體" panose="03000509000000000000" pitchFamily="65" charset="-120"/>
              </a:rPr>
              <a:t>img</a:t>
            </a:r>
            <a:r>
              <a:rPr lang="en-US" altLang="zh-TW" dirty="0">
                <a:ea typeface="標楷體" panose="03000509000000000000" pitchFamily="65" charset="-120"/>
              </a:rPr>
              <a:t> = cv2.imread(</a:t>
            </a:r>
            <a:r>
              <a:rPr lang="en-US" altLang="zh-TW" dirty="0" err="1">
                <a:ea typeface="標楷體" panose="03000509000000000000" pitchFamily="65" charset="-120"/>
              </a:rPr>
              <a:t>read_path</a:t>
            </a:r>
            <a:r>
              <a:rPr lang="en-US" altLang="zh-TW" dirty="0">
                <a:ea typeface="標楷體" panose="03000509000000000000" pitchFamily="65" charset="-120"/>
              </a:rPr>
              <a:t>, 1)  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影像讀取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read , 1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代表顯示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BGR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#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opencv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儲存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RGB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順序為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BGR,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ie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    </a:t>
            </a:r>
            <a:r>
              <a:rPr lang="en-US" altLang="zh-TW" dirty="0" err="1">
                <a:solidFill>
                  <a:srgbClr val="0070C0"/>
                </a:solidFill>
                <a:ea typeface="標楷體" panose="03000509000000000000" pitchFamily="65" charset="-120"/>
              </a:rPr>
              <a:t>img</a:t>
            </a:r>
            <a:r>
              <a:rPr lang="en-US" altLang="zh-TW" dirty="0">
                <a:solidFill>
                  <a:srgbClr val="0070C0"/>
                </a:solidFill>
                <a:ea typeface="標楷體" panose="03000509000000000000" pitchFamily="65" charset="-120"/>
              </a:rPr>
              <a:t>[: , : , 0] = Blue Channel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    </a:t>
            </a:r>
            <a:r>
              <a:rPr lang="en-US" altLang="zh-TW" dirty="0" err="1">
                <a:solidFill>
                  <a:srgbClr val="00B050"/>
                </a:solidFill>
                <a:ea typeface="標楷體" panose="03000509000000000000" pitchFamily="65" charset="-120"/>
              </a:rPr>
              <a:t>img</a:t>
            </a:r>
            <a:r>
              <a:rPr lang="en-US" altLang="zh-TW" dirty="0">
                <a:solidFill>
                  <a:srgbClr val="00B050"/>
                </a:solidFill>
                <a:ea typeface="標楷體" panose="03000509000000000000" pitchFamily="65" charset="-120"/>
              </a:rPr>
              <a:t>[: , : , 1] = Green Channel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                                            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img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[: , : , 2] = Red Channel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&lt;note&gt;:</a:t>
            </a:r>
            <a:r>
              <a:rPr lang="zh-TW" altLang="en-US" dirty="0">
                <a:ea typeface="標楷體" panose="03000509000000000000" pitchFamily="65" charset="-120"/>
              </a:rPr>
              <a:t>若要把</a:t>
            </a:r>
            <a:r>
              <a:rPr lang="en-US" altLang="zh-TW" dirty="0" err="1">
                <a:ea typeface="標楷體" panose="03000509000000000000" pitchFamily="65" charset="-120"/>
              </a:rPr>
              <a:t>opencv</a:t>
            </a:r>
            <a:r>
              <a:rPr lang="zh-TW" altLang="en-US" dirty="0">
                <a:ea typeface="標楷體" panose="03000509000000000000" pitchFamily="65" charset="-120"/>
              </a:rPr>
              <a:t>讀取到的影像按照</a:t>
            </a:r>
            <a:r>
              <a:rPr lang="en-US" altLang="zh-TW" dirty="0">
                <a:ea typeface="標楷體" panose="03000509000000000000" pitchFamily="65" charset="-120"/>
              </a:rPr>
              <a:t>RGB</a:t>
            </a:r>
            <a:r>
              <a:rPr lang="zh-TW" altLang="en-US" dirty="0">
                <a:ea typeface="標楷體" panose="03000509000000000000" pitchFamily="65" charset="-120"/>
              </a:rPr>
              <a:t>順序排好</a:t>
            </a:r>
            <a:r>
              <a:rPr lang="en-US" altLang="zh-TW" dirty="0">
                <a:ea typeface="標楷體" panose="03000509000000000000" pitchFamily="65" charset="-120"/>
              </a:rPr>
              <a:t>,</a:t>
            </a:r>
            <a:r>
              <a:rPr lang="zh-TW" altLang="en-US" dirty="0">
                <a:ea typeface="標楷體" panose="03000509000000000000" pitchFamily="65" charset="-120"/>
              </a:rPr>
              <a:t>可打入以下指令</a:t>
            </a:r>
            <a:r>
              <a:rPr lang="en-US" altLang="zh-TW" dirty="0"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ea typeface="標楷體" panose="03000509000000000000" pitchFamily="65" charset="-120"/>
              </a:rPr>
              <a:t>              </a:t>
            </a:r>
            <a:r>
              <a:rPr lang="en-US" altLang="zh-TW" dirty="0">
                <a:ea typeface="標楷體" panose="03000509000000000000" pitchFamily="65" charset="-120"/>
              </a:rPr>
              <a:t>&gt;&gt;&gt;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ea typeface="標楷體" panose="03000509000000000000" pitchFamily="65" charset="-120"/>
              </a:rPr>
              <a:t>img_RGB</a:t>
            </a:r>
            <a:r>
              <a:rPr lang="en-US" altLang="zh-TW" dirty="0">
                <a:ea typeface="標楷體" panose="03000509000000000000" pitchFamily="65" charset="-120"/>
              </a:rPr>
              <a:t> = </a:t>
            </a:r>
            <a:r>
              <a:rPr lang="en-US" altLang="zh-TW" dirty="0" err="1">
                <a:ea typeface="標楷體" panose="03000509000000000000" pitchFamily="65" charset="-120"/>
              </a:rPr>
              <a:t>img</a:t>
            </a:r>
            <a:r>
              <a:rPr lang="en-US" altLang="zh-TW" dirty="0">
                <a:ea typeface="標楷體" panose="03000509000000000000" pitchFamily="65" charset="-120"/>
              </a:rPr>
              <a:t>[: , : , ::-1]     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# ::-1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代表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Reverse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DFE93E3-A71F-42C3-B4DE-D70A3C17F3CF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output–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opencv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B544C50-ACD3-4009-ACED-6DD6B429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15</a:t>
            </a:fld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3838785" y="640086"/>
            <a:ext cx="488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要先在 </a:t>
            </a:r>
            <a:r>
              <a:rPr lang="en-US" altLang="zh-TW" dirty="0" err="1">
                <a:solidFill>
                  <a:srgbClr val="FF0000"/>
                </a:solidFill>
              </a:rPr>
              <a:t>cmd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當中執行 pip install opencv-python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8203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1C515-8897-4C59-99DA-30250A77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701964"/>
            <a:ext cx="10799618" cy="54749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en-US" altLang="zh-TW" dirty="0"/>
              <a:t>import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來做</a:t>
            </a:r>
            <a:r>
              <a:rPr lang="en-US" altLang="zh-TW" dirty="0"/>
              <a:t>read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Result :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B370BA-A9B3-4735-86CB-190FABF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150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00817E-3997-45D6-B9DC-ABF7BC87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DD7620C-61CB-41BF-96C6-0CD7B31BB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6276"/>
            <a:ext cx="4020127" cy="359333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E8153AB-44DF-4131-A4E4-B78957508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14" y="2371767"/>
            <a:ext cx="5426949" cy="2301833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43894373-55D7-4FE5-8FEA-9A9AF2A39B71}"/>
              </a:ext>
            </a:extLst>
          </p:cNvPr>
          <p:cNvSpPr txBox="1"/>
          <p:nvPr/>
        </p:nvSpPr>
        <p:spPr>
          <a:xfrm>
            <a:off x="1147921" y="6066602"/>
            <a:ext cx="360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data_2020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電影台北票房榜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/>
              <a:t>.csv</a:t>
            </a:r>
            <a:endParaRPr lang="zh-TW" altLang="en-US" sz="20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05003CC-BAEF-4A67-A88C-6F819F5E08D7}"/>
              </a:ext>
            </a:extLst>
          </p:cNvPr>
          <p:cNvSpPr txBox="1"/>
          <p:nvPr/>
        </p:nvSpPr>
        <p:spPr>
          <a:xfrm>
            <a:off x="7009875" y="5114865"/>
            <a:ext cx="368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Run Code : list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資料結構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23CC195-CA0B-4A1E-8737-D6E2F968EAA5}"/>
              </a:ext>
            </a:extLst>
          </p:cNvPr>
          <p:cNvSpPr/>
          <p:nvPr/>
        </p:nvSpPr>
        <p:spPr>
          <a:xfrm>
            <a:off x="6285558" y="4452876"/>
            <a:ext cx="4641059" cy="220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1C83166-91A8-4657-88EE-0CD379E4267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285558" y="4563238"/>
            <a:ext cx="0" cy="1162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0E9E735-AED3-4D7A-94C7-ADAAD947CE6A}"/>
              </a:ext>
            </a:extLst>
          </p:cNvPr>
          <p:cNvSpPr txBox="1"/>
          <p:nvPr/>
        </p:nvSpPr>
        <p:spPr>
          <a:xfrm>
            <a:off x="5368941" y="5758826"/>
            <a:ext cx="2969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print('headers</a:t>
            </a:r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為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',headers</a:t>
            </a:r>
            <a:r>
              <a:rPr lang="en-US" altLang="zh-TW" sz="1600" dirty="0">
                <a:ea typeface="標楷體" panose="03000509000000000000" pitchFamily="65" charset="-120"/>
              </a:rPr>
              <a:t>)</a:t>
            </a:r>
            <a:endParaRPr lang="zh-TW" altLang="en-US" sz="16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944623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1C515-8897-4C59-99DA-30250A77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9" y="701964"/>
            <a:ext cx="11860327" cy="6093170"/>
          </a:xfrm>
        </p:spPr>
        <p:txBody>
          <a:bodyPr>
            <a:normAutofit/>
          </a:bodyPr>
          <a:lstStyle/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若要列出某一列資訊 </a:t>
            </a:r>
            <a:r>
              <a:rPr lang="en-US" altLang="zh-TW" sz="2600" dirty="0"/>
              <a:t>: </a:t>
            </a:r>
            <a:r>
              <a:rPr lang="zh-TW" altLang="en-US" sz="2600" dirty="0">
                <a:solidFill>
                  <a:srgbClr val="FF0000"/>
                </a:solidFill>
                <a:ea typeface="標楷體" panose="03000509000000000000" pitchFamily="65" charset="-120"/>
              </a:rPr>
              <a:t>這個方法需要特定知道索取資訊位在哪一行位置</a:t>
            </a:r>
            <a:endParaRPr lang="zh-TW" altLang="en-US" sz="2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B370BA-A9B3-4735-86CB-190FABF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327" y="643000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151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00817E-3997-45D6-B9DC-ABF7BC87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6CE972-26C1-458A-96E6-9F404400A693}"/>
              </a:ext>
            </a:extLst>
          </p:cNvPr>
          <p:cNvSpPr/>
          <p:nvPr/>
        </p:nvSpPr>
        <p:spPr>
          <a:xfrm>
            <a:off x="838200" y="2918510"/>
            <a:ext cx="2967709" cy="803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D4BC0699-0775-49BA-B7C1-E1B7224DCBA8}"/>
              </a:ext>
            </a:extLst>
          </p:cNvPr>
          <p:cNvGrpSpPr/>
          <p:nvPr/>
        </p:nvGrpSpPr>
        <p:grpSpPr>
          <a:xfrm>
            <a:off x="838200" y="1149875"/>
            <a:ext cx="11082556" cy="2589408"/>
            <a:chOff x="838200" y="1149875"/>
            <a:chExt cx="11082556" cy="258940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088D86F-0A74-4D3D-83D0-A472CB2B99DF}"/>
                </a:ext>
              </a:extLst>
            </p:cNvPr>
            <p:cNvGrpSpPr/>
            <p:nvPr/>
          </p:nvGrpSpPr>
          <p:grpSpPr>
            <a:xfrm>
              <a:off x="838200" y="1149875"/>
              <a:ext cx="11082556" cy="2589408"/>
              <a:chOff x="838201" y="1371547"/>
              <a:chExt cx="11082556" cy="2589408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B1F1C6-5B9B-44C6-A1FE-FF1B8BF96B52}"/>
                  </a:ext>
                </a:extLst>
              </p:cNvPr>
              <p:cNvSpPr txBox="1"/>
              <p:nvPr/>
            </p:nvSpPr>
            <p:spPr>
              <a:xfrm>
                <a:off x="838201" y="1652631"/>
                <a:ext cx="110825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import csv</a:t>
                </a:r>
              </a:p>
              <a:p>
                <a:r>
                  <a:rPr lang="en-US" altLang="zh-TW" sz="1600" dirty="0" err="1"/>
                  <a:t>file_path</a:t>
                </a:r>
                <a:r>
                  <a:rPr lang="en-US" altLang="zh-TW" sz="1600" dirty="0"/>
                  <a:t> = </a:t>
                </a:r>
                <a:r>
                  <a:rPr lang="en-US" altLang="zh-TW" sz="1600" dirty="0" err="1"/>
                  <a:t>r'C</a:t>
                </a:r>
                <a:r>
                  <a:rPr lang="en-US" altLang="zh-TW" sz="1600" dirty="0"/>
                  <a:t>:\Users\disp\Desktop\Python</a:t>
                </a:r>
                <a:r>
                  <a:rPr lang="zh-TW" altLang="en-US" sz="1600" dirty="0"/>
                  <a:t>安裝</a:t>
                </a:r>
                <a:r>
                  <a:rPr lang="en-US" altLang="zh-TW" sz="1600" dirty="0"/>
                  <a:t>\data_2020</a:t>
                </a:r>
                <a:r>
                  <a:rPr lang="zh-TW" altLang="en-US" sz="1600" dirty="0"/>
                  <a:t>電影台北票房榜</a:t>
                </a:r>
                <a:r>
                  <a:rPr lang="en-US" altLang="zh-TW" sz="1600" dirty="0"/>
                  <a:t>1.csv'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讀取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Excel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記得這邊要存成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格式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import 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使用此格式編碼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600" dirty="0"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with open(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file_path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) as f: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myCsv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 = </a:t>
                </a:r>
                <a:r>
                  <a:rPr lang="en-US" altLang="zh-TW" sz="16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csv.reader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(f)</a:t>
                </a:r>
                <a:r>
                  <a:rPr lang="it-IT" altLang="zh-TW" sz="1600" dirty="0"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col_0 = [col[0] for col in myCsv]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print(col_0)</a:t>
                </a:r>
                <a:endParaRPr lang="en-US" altLang="zh-TW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3B46AA-10D2-47DA-A88B-9DD246C3AF73}"/>
                  </a:ext>
                </a:extLst>
              </p:cNvPr>
              <p:cNvSpPr/>
              <p:nvPr/>
            </p:nvSpPr>
            <p:spPr>
              <a:xfrm>
                <a:off x="1934833" y="1991185"/>
                <a:ext cx="5722114" cy="1569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35A39379-42AD-4224-837B-56E27631F0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2952" y="1710101"/>
                <a:ext cx="544140" cy="2427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6F01192-9EF3-4318-8D35-4E80E53433AE}"/>
                  </a:ext>
                </a:extLst>
              </p:cNvPr>
              <p:cNvSpPr txBox="1"/>
              <p:nvPr/>
            </p:nvSpPr>
            <p:spPr>
              <a:xfrm>
                <a:off x="7219988" y="1371547"/>
                <a:ext cx="198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檔案路徑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\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檔案名稱</a:t>
                </a:r>
              </a:p>
            </p:txBody>
          </p:sp>
        </p:grp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56EF64A-44E2-4D4C-B6F6-E40ACA22F1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910" y="3439262"/>
              <a:ext cx="562890" cy="1149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5BBF38C-2360-4E21-A714-66DD0F775BA0}"/>
                </a:ext>
              </a:extLst>
            </p:cNvPr>
            <p:cNvSpPr txBox="1"/>
            <p:nvPr/>
          </p:nvSpPr>
          <p:spPr>
            <a:xfrm>
              <a:off x="4368800" y="3400729"/>
              <a:ext cx="2655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列第一行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(index=0)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的資訊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2A1D319-88C8-407A-86C9-ABD44E7BF307}"/>
              </a:ext>
            </a:extLst>
          </p:cNvPr>
          <p:cNvGrpSpPr/>
          <p:nvPr/>
        </p:nvGrpSpPr>
        <p:grpSpPr>
          <a:xfrm>
            <a:off x="46181" y="4340473"/>
            <a:ext cx="12000345" cy="1630900"/>
            <a:chOff x="46181" y="4340473"/>
            <a:chExt cx="12000345" cy="16309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041F07-C090-480C-88A5-23AE8A438A79}"/>
                </a:ext>
              </a:extLst>
            </p:cNvPr>
            <p:cNvSpPr/>
            <p:nvPr/>
          </p:nvSpPr>
          <p:spPr>
            <a:xfrm>
              <a:off x="46181" y="4340473"/>
              <a:ext cx="12000345" cy="656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9D799016-F2A7-488E-B105-0E71CFBED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0292" y="4996874"/>
              <a:ext cx="0" cy="3651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E0F092C-3DD8-4C5A-A25B-393E0E562439}"/>
                </a:ext>
              </a:extLst>
            </p:cNvPr>
            <p:cNvSpPr txBox="1"/>
            <p:nvPr/>
          </p:nvSpPr>
          <p:spPr>
            <a:xfrm>
              <a:off x="2120269" y="5386598"/>
              <a:ext cx="785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第一行是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Film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資訊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是一個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list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資料結構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比如要索取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’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花木蘭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’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可使用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col_0[1] 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花木蘭位於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list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的第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2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個位置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(index=1) 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但這個方法需要特定知道索取資訊位在哪一行位置</a:t>
              </a: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998A626-4E42-46B4-A6AC-4F0ECA503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99" y="4531745"/>
              <a:ext cx="11819601" cy="365125"/>
            </a:xfrm>
            <a:prstGeom prst="rect">
              <a:avLst/>
            </a:prstGeom>
          </p:spPr>
        </p:pic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EAB4231-3455-403B-A5A0-DD5759F5E73E}"/>
              </a:ext>
            </a:extLst>
          </p:cNvPr>
          <p:cNvGrpSpPr/>
          <p:nvPr/>
        </p:nvGrpSpPr>
        <p:grpSpPr>
          <a:xfrm>
            <a:off x="7656946" y="2821829"/>
            <a:ext cx="3179928" cy="1198538"/>
            <a:chOff x="7656946" y="2821829"/>
            <a:chExt cx="3179928" cy="1198538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16ECD167-9D38-49D2-A846-922E6FDE9697}"/>
                </a:ext>
              </a:extLst>
            </p:cNvPr>
            <p:cNvSpPr txBox="1"/>
            <p:nvPr/>
          </p:nvSpPr>
          <p:spPr>
            <a:xfrm>
              <a:off x="7975817" y="2821829"/>
              <a:ext cx="26550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&lt;note&gt;:</a:t>
              </a:r>
            </a:p>
            <a:p>
              <a:r>
                <a:rPr lang="it-IT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[col[0] for col in myCsv]</a:t>
              </a: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是一個迴圈結構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列出第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行的資料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並存成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list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結構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[ ]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31807B7-50C7-423B-A78C-9689126959BF}"/>
                </a:ext>
              </a:extLst>
            </p:cNvPr>
            <p:cNvSpPr/>
            <p:nvPr/>
          </p:nvSpPr>
          <p:spPr>
            <a:xfrm>
              <a:off x="7656946" y="2885691"/>
              <a:ext cx="3179928" cy="11346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5D63F76-1905-4E21-8254-3A8BC8093B50}"/>
              </a:ext>
            </a:extLst>
          </p:cNvPr>
          <p:cNvSpPr txBox="1"/>
          <p:nvPr/>
        </p:nvSpPr>
        <p:spPr>
          <a:xfrm>
            <a:off x="1934832" y="6128381"/>
            <a:ext cx="785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如何藉由打入</a:t>
            </a:r>
            <a:r>
              <a:rPr lang="en-US" altLang="zh-TW" sz="1600" dirty="0">
                <a:solidFill>
                  <a:srgbClr val="FF0000"/>
                </a:solidFill>
              </a:rPr>
              <a:t>'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Film</a:t>
            </a:r>
            <a:r>
              <a:rPr lang="en-US" altLang="zh-TW" sz="1600" dirty="0">
                <a:solidFill>
                  <a:srgbClr val="FF0000"/>
                </a:solidFill>
              </a:rPr>
              <a:t>'</a:t>
            </a:r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後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,</a:t>
            </a:r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即可找到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Film</a:t>
            </a:r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的資料 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?</a:t>
            </a:r>
          </a:p>
          <a:p>
            <a:pPr algn="ctr"/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使用字典</a:t>
            </a:r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(dictionary)</a:t>
            </a:r>
            <a:r>
              <a: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rPr>
              <a:t>模式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2E52546-9EA8-4B05-8AE8-9121EEC4A107}"/>
              </a:ext>
            </a:extLst>
          </p:cNvPr>
          <p:cNvSpPr/>
          <p:nvPr/>
        </p:nvSpPr>
        <p:spPr>
          <a:xfrm>
            <a:off x="3805909" y="6089242"/>
            <a:ext cx="4169908" cy="623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31528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72669B70-30D3-46E2-A8E2-C9ED1813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9" y="4324285"/>
            <a:ext cx="11317279" cy="704948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1C515-8897-4C59-99DA-30250A77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9" y="701964"/>
            <a:ext cx="11860327" cy="5474999"/>
          </a:xfrm>
        </p:spPr>
        <p:txBody>
          <a:bodyPr>
            <a:normAutofit/>
          </a:bodyPr>
          <a:lstStyle/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轉成字典</a:t>
            </a:r>
            <a:r>
              <a:rPr lang="en-US" altLang="zh-TW" sz="2600" dirty="0"/>
              <a:t>(dictionary)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r>
              <a:rPr lang="en-US" altLang="zh-TW" sz="2600" dirty="0"/>
              <a:t>: </a:t>
            </a:r>
            <a:r>
              <a:rPr lang="en-US" altLang="zh-TW" sz="2600" dirty="0" err="1">
                <a:solidFill>
                  <a:srgbClr val="FF0000"/>
                </a:solidFill>
              </a:rPr>
              <a:t>csv.DictReader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B370BA-A9B3-4735-86CB-190FABF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327" y="643000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152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00817E-3997-45D6-B9DC-ABF7BC87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6CE972-26C1-458A-96E6-9F404400A693}"/>
              </a:ext>
            </a:extLst>
          </p:cNvPr>
          <p:cNvSpPr/>
          <p:nvPr/>
        </p:nvSpPr>
        <p:spPr>
          <a:xfrm>
            <a:off x="774893" y="2800482"/>
            <a:ext cx="2967709" cy="803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D4BC0699-0775-49BA-B7C1-E1B7224DCBA8}"/>
              </a:ext>
            </a:extLst>
          </p:cNvPr>
          <p:cNvGrpSpPr/>
          <p:nvPr/>
        </p:nvGrpSpPr>
        <p:grpSpPr>
          <a:xfrm>
            <a:off x="838200" y="998896"/>
            <a:ext cx="11082556" cy="2589408"/>
            <a:chOff x="838200" y="1149875"/>
            <a:chExt cx="11082556" cy="258940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088D86F-0A74-4D3D-83D0-A472CB2B99DF}"/>
                </a:ext>
              </a:extLst>
            </p:cNvPr>
            <p:cNvGrpSpPr/>
            <p:nvPr/>
          </p:nvGrpSpPr>
          <p:grpSpPr>
            <a:xfrm>
              <a:off x="838200" y="1149875"/>
              <a:ext cx="11082556" cy="2589408"/>
              <a:chOff x="838201" y="1371547"/>
              <a:chExt cx="11082556" cy="2589408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B1F1C6-5B9B-44C6-A1FE-FF1B8BF96B52}"/>
                  </a:ext>
                </a:extLst>
              </p:cNvPr>
              <p:cNvSpPr txBox="1"/>
              <p:nvPr/>
            </p:nvSpPr>
            <p:spPr>
              <a:xfrm>
                <a:off x="838201" y="1652631"/>
                <a:ext cx="1108255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import csv</a:t>
                </a:r>
              </a:p>
              <a:p>
                <a:r>
                  <a:rPr lang="en-US" altLang="zh-TW" sz="1600" dirty="0" err="1"/>
                  <a:t>file_path</a:t>
                </a:r>
                <a:r>
                  <a:rPr lang="en-US" altLang="zh-TW" sz="1600" dirty="0"/>
                  <a:t> = </a:t>
                </a:r>
                <a:r>
                  <a:rPr lang="en-US" altLang="zh-TW" sz="1600" dirty="0" err="1"/>
                  <a:t>r'C</a:t>
                </a:r>
                <a:r>
                  <a:rPr lang="en-US" altLang="zh-TW" sz="1600" dirty="0"/>
                  <a:t>:\Users\disp\Desktop\Python</a:t>
                </a:r>
                <a:r>
                  <a:rPr lang="zh-TW" altLang="en-US" sz="1600" dirty="0"/>
                  <a:t>安裝</a:t>
                </a:r>
                <a:r>
                  <a:rPr lang="en-US" altLang="zh-TW" sz="1600" dirty="0"/>
                  <a:t>\data_2020</a:t>
                </a:r>
                <a:r>
                  <a:rPr lang="zh-TW" altLang="en-US" sz="1600" dirty="0"/>
                  <a:t>電影台北票房榜</a:t>
                </a:r>
                <a:r>
                  <a:rPr lang="en-US" altLang="zh-TW" sz="1600" dirty="0"/>
                  <a:t>1.csv'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讀取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Excel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記得這邊要存成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格式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import 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使用此格式編碼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600" dirty="0"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with open(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file_path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) as f: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myCsv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 = </a:t>
                </a:r>
                <a:r>
                  <a:rPr lang="en-US" altLang="zh-TW" sz="16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csv.DictReader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(f)</a:t>
                </a:r>
                <a:r>
                  <a:rPr lang="it-IT" altLang="zh-TW" sz="1600" dirty="0"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ROW = [row for row in myCsv]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print(ROW)</a:t>
                </a:r>
                <a:endParaRPr lang="en-US" altLang="zh-TW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3B46AA-10D2-47DA-A88B-9DD246C3AF73}"/>
                  </a:ext>
                </a:extLst>
              </p:cNvPr>
              <p:cNvSpPr/>
              <p:nvPr/>
            </p:nvSpPr>
            <p:spPr>
              <a:xfrm>
                <a:off x="1934833" y="1991185"/>
                <a:ext cx="5722114" cy="1569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35A39379-42AD-4224-837B-56E27631F0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2952" y="1710101"/>
                <a:ext cx="544140" cy="2427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6F01192-9EF3-4318-8D35-4E80E53433AE}"/>
                  </a:ext>
                </a:extLst>
              </p:cNvPr>
              <p:cNvSpPr txBox="1"/>
              <p:nvPr/>
            </p:nvSpPr>
            <p:spPr>
              <a:xfrm>
                <a:off x="7219988" y="1371547"/>
                <a:ext cx="198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檔案路徑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\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檔案名稱</a:t>
                </a:r>
              </a:p>
            </p:txBody>
          </p:sp>
        </p:grp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56EF64A-44E2-4D4C-B6F6-E40ACA22F1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2602" y="3415866"/>
              <a:ext cx="562890" cy="1149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5BBF38C-2360-4E21-A714-66DD0F775BA0}"/>
                </a:ext>
              </a:extLst>
            </p:cNvPr>
            <p:cNvSpPr txBox="1"/>
            <p:nvPr/>
          </p:nvSpPr>
          <p:spPr>
            <a:xfrm>
              <a:off x="4305492" y="3362426"/>
              <a:ext cx="2655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列出每一列的資訊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2A1D319-88C8-407A-86C9-ABD44E7BF307}"/>
              </a:ext>
            </a:extLst>
          </p:cNvPr>
          <p:cNvGrpSpPr/>
          <p:nvPr/>
        </p:nvGrpSpPr>
        <p:grpSpPr>
          <a:xfrm>
            <a:off x="145474" y="4243007"/>
            <a:ext cx="11805436" cy="1373558"/>
            <a:chOff x="200365" y="4215029"/>
            <a:chExt cx="11805436" cy="137355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2041F07-C090-480C-88A5-23AE8A438A79}"/>
                </a:ext>
              </a:extLst>
            </p:cNvPr>
            <p:cNvSpPr/>
            <p:nvPr/>
          </p:nvSpPr>
          <p:spPr>
            <a:xfrm>
              <a:off x="200365" y="4215029"/>
              <a:ext cx="11805436" cy="8296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9D799016-F2A7-488E-B105-0E71CFBED1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058" y="4555508"/>
              <a:ext cx="895397" cy="703278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E0F092C-3DD8-4C5A-A25B-393E0E562439}"/>
                </a:ext>
              </a:extLst>
            </p:cNvPr>
            <p:cNvSpPr txBox="1"/>
            <p:nvPr/>
          </p:nvSpPr>
          <p:spPr>
            <a:xfrm>
              <a:off x="296035" y="5250033"/>
              <a:ext cx="11561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err="1">
                  <a:solidFill>
                    <a:srgbClr val="00B0F0"/>
                  </a:solidFill>
                  <a:ea typeface="標楷體" panose="03000509000000000000" pitchFamily="65" charset="-120"/>
                </a:rPr>
                <a:t>OrderedDict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([(‘Film’, ‘Tenet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天能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’), (‘Director’, ‘Christopher Nolan’), (‘rank’, ‘1’)])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   代表電影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天能 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導演 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Christopher Nolan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; 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排名 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sz="1600" dirty="0">
                  <a:solidFill>
                    <a:srgbClr val="00B0F0"/>
                  </a:solidFill>
                  <a:ea typeface="標楷體" panose="03000509000000000000" pitchFamily="65" charset="-120"/>
                </a:rPr>
                <a:t> 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EAB4231-3455-403B-A5A0-DD5759F5E73E}"/>
              </a:ext>
            </a:extLst>
          </p:cNvPr>
          <p:cNvGrpSpPr/>
          <p:nvPr/>
        </p:nvGrpSpPr>
        <p:grpSpPr>
          <a:xfrm>
            <a:off x="7656946" y="2821829"/>
            <a:ext cx="3179928" cy="1198538"/>
            <a:chOff x="7656946" y="2821829"/>
            <a:chExt cx="3179928" cy="1198538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16ECD167-9D38-49D2-A846-922E6FDE9697}"/>
                </a:ext>
              </a:extLst>
            </p:cNvPr>
            <p:cNvSpPr txBox="1"/>
            <p:nvPr/>
          </p:nvSpPr>
          <p:spPr>
            <a:xfrm>
              <a:off x="7975817" y="2821829"/>
              <a:ext cx="26550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&lt;note&gt;:</a:t>
              </a:r>
            </a:p>
            <a:p>
              <a:r>
                <a:rPr lang="it-IT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[ row for row in myCsv ]</a:t>
              </a:r>
            </a:p>
            <a:p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是一個迴圈結構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列出每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列的資料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, 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並存成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list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結構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[ ]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31807B7-50C7-423B-A78C-9689126959BF}"/>
                </a:ext>
              </a:extLst>
            </p:cNvPr>
            <p:cNvSpPr/>
            <p:nvPr/>
          </p:nvSpPr>
          <p:spPr>
            <a:xfrm>
              <a:off x="7656946" y="2885691"/>
              <a:ext cx="3179928" cy="11346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3174EC14-19C0-4DAF-9B30-3C89143FC036}"/>
              </a:ext>
            </a:extLst>
          </p:cNvPr>
          <p:cNvSpPr/>
          <p:nvPr/>
        </p:nvSpPr>
        <p:spPr>
          <a:xfrm>
            <a:off x="186199" y="4375791"/>
            <a:ext cx="5835910" cy="223918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448706A-F028-4A10-ABD2-053AED1582E6}"/>
              </a:ext>
            </a:extLst>
          </p:cNvPr>
          <p:cNvSpPr txBox="1"/>
          <p:nvPr/>
        </p:nvSpPr>
        <p:spPr>
          <a:xfrm>
            <a:off x="484597" y="5612247"/>
            <a:ext cx="11561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ROW[0]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第一個電影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(index=0)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 err="1">
                <a:solidFill>
                  <a:srgbClr val="00B0F0"/>
                </a:solidFill>
                <a:ea typeface="標楷體" panose="03000509000000000000" pitchFamily="65" charset="-120"/>
              </a:rPr>
              <a:t>OrderedDict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([('Film', 'Tenet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天能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'), ('Director', 'Christopher Nolan'), ('rank', '1’)])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ROW[1]   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第二個電影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(index=1)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 err="1">
                <a:solidFill>
                  <a:srgbClr val="00B0F0"/>
                </a:solidFill>
                <a:ea typeface="標楷體" panose="03000509000000000000" pitchFamily="65" charset="-120"/>
              </a:rPr>
              <a:t>OrderedDict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([('Film', '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花木蘭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'), ('Director', 'Niki Caro'), ('rank', '2')])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229796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1C515-8897-4C59-99DA-30250A77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9" y="701964"/>
            <a:ext cx="11860327" cy="5474999"/>
          </a:xfrm>
        </p:spPr>
        <p:txBody>
          <a:bodyPr>
            <a:normAutofit/>
          </a:bodyPr>
          <a:lstStyle/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藉由字典搜尋</a:t>
            </a:r>
            <a:r>
              <a:rPr lang="en-US" altLang="zh-TW" sz="2600" dirty="0">
                <a:ea typeface="標楷體" panose="03000509000000000000" pitchFamily="65" charset="-120"/>
              </a:rPr>
              <a:t>Film </a:t>
            </a:r>
            <a:r>
              <a:rPr lang="en-US" altLang="zh-TW" sz="2600" dirty="0"/>
              <a:t>: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D4BC0699-0775-49BA-B7C1-E1B7224DCBA8}"/>
              </a:ext>
            </a:extLst>
          </p:cNvPr>
          <p:cNvGrpSpPr/>
          <p:nvPr/>
        </p:nvGrpSpPr>
        <p:grpSpPr>
          <a:xfrm>
            <a:off x="838200" y="1149875"/>
            <a:ext cx="11082556" cy="2625443"/>
            <a:chOff x="838200" y="1149875"/>
            <a:chExt cx="11082556" cy="2327112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088D86F-0A74-4D3D-83D0-A472CB2B99DF}"/>
                </a:ext>
              </a:extLst>
            </p:cNvPr>
            <p:cNvGrpSpPr/>
            <p:nvPr/>
          </p:nvGrpSpPr>
          <p:grpSpPr>
            <a:xfrm>
              <a:off x="838200" y="1149875"/>
              <a:ext cx="11082556" cy="2327112"/>
              <a:chOff x="838201" y="1371547"/>
              <a:chExt cx="11082556" cy="232711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B1F1C6-5B9B-44C6-A1FE-FF1B8BF96B52}"/>
                  </a:ext>
                </a:extLst>
              </p:cNvPr>
              <p:cNvSpPr txBox="1"/>
              <p:nvPr/>
            </p:nvSpPr>
            <p:spPr>
              <a:xfrm>
                <a:off x="838201" y="1652631"/>
                <a:ext cx="11082556" cy="204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import csv</a:t>
                </a:r>
              </a:p>
              <a:p>
                <a:r>
                  <a:rPr lang="en-US" altLang="zh-TW" sz="1600" dirty="0" err="1"/>
                  <a:t>file_path</a:t>
                </a:r>
                <a:r>
                  <a:rPr lang="en-US" altLang="zh-TW" sz="1600" dirty="0"/>
                  <a:t> = </a:t>
                </a:r>
                <a:r>
                  <a:rPr lang="en-US" altLang="zh-TW" sz="1600" dirty="0" err="1"/>
                  <a:t>r'C</a:t>
                </a:r>
                <a:r>
                  <a:rPr lang="en-US" altLang="zh-TW" sz="1600" dirty="0"/>
                  <a:t>:\Users\disp\Desktop\Python</a:t>
                </a:r>
                <a:r>
                  <a:rPr lang="zh-TW" altLang="en-US" sz="1600" dirty="0"/>
                  <a:t>安裝</a:t>
                </a:r>
                <a:r>
                  <a:rPr lang="en-US" altLang="zh-TW" sz="1600" dirty="0"/>
                  <a:t>\data_2020</a:t>
                </a:r>
                <a:r>
                  <a:rPr lang="zh-TW" altLang="en-US" sz="1600" dirty="0"/>
                  <a:t>電影台北票房榜</a:t>
                </a:r>
                <a:r>
                  <a:rPr lang="en-US" altLang="zh-TW" sz="1600" dirty="0"/>
                  <a:t>1.csv'</a:t>
                </a:r>
                <a:r>
                  <a:rPr lang="zh-TW" altLang="en-US" sz="1600" dirty="0"/>
                  <a:t>    </a:t>
                </a:r>
                <a:endParaRPr lang="en-US" altLang="zh-TW" sz="1600" dirty="0"/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讀取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Excel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記得這邊要存成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格式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import 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使用此格式編碼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600" dirty="0"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with open(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file_path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) as f: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myCsv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 = </a:t>
                </a:r>
                <a:r>
                  <a:rPr lang="en-US" altLang="zh-TW" sz="16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csv.DictReader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(f)</a:t>
                </a:r>
                <a:r>
                  <a:rPr lang="it-IT" altLang="zh-TW" sz="1600" dirty="0"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Film = [</a:t>
                </a:r>
                <a:r>
                  <a:rPr lang="it-IT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col['Film'] </a:t>
                </a:r>
                <a:r>
                  <a:rPr lang="it-IT" altLang="zh-TW" sz="1600" dirty="0">
                    <a:ea typeface="標楷體" panose="03000509000000000000" pitchFamily="65" charset="-120"/>
                  </a:rPr>
                  <a:t>for col in myCsv]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print(Film )</a:t>
                </a:r>
                <a:endParaRPr lang="en-US" altLang="zh-TW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3B46AA-10D2-47DA-A88B-9DD246C3AF73}"/>
                  </a:ext>
                </a:extLst>
              </p:cNvPr>
              <p:cNvSpPr/>
              <p:nvPr/>
            </p:nvSpPr>
            <p:spPr>
              <a:xfrm>
                <a:off x="1958109" y="1905361"/>
                <a:ext cx="5698837" cy="2427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35A39379-42AD-4224-837B-56E27631F0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8328" y="1710101"/>
                <a:ext cx="498764" cy="1952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6F01192-9EF3-4318-8D35-4E80E53433AE}"/>
                  </a:ext>
                </a:extLst>
              </p:cNvPr>
              <p:cNvSpPr txBox="1"/>
              <p:nvPr/>
            </p:nvSpPr>
            <p:spPr>
              <a:xfrm>
                <a:off x="7219988" y="1371547"/>
                <a:ext cx="198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檔案路徑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\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檔案名稱</a:t>
                </a:r>
              </a:p>
            </p:txBody>
          </p:sp>
        </p:grp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56EF64A-44E2-4D4C-B6F6-E40ACA22F105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 flipV="1">
              <a:off x="4535055" y="3195976"/>
              <a:ext cx="903600" cy="38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5BBF38C-2360-4E21-A714-66DD0F775BA0}"/>
                </a:ext>
              </a:extLst>
            </p:cNvPr>
            <p:cNvSpPr txBox="1"/>
            <p:nvPr/>
          </p:nvSpPr>
          <p:spPr>
            <a:xfrm>
              <a:off x="5438655" y="3084174"/>
              <a:ext cx="1590218" cy="30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搜尋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Film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資訊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B370BA-A9B3-4735-86CB-190FABF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327" y="643000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153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00817E-3997-45D6-B9DC-ABF7BC87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6CE972-26C1-458A-96E6-9F404400A693}"/>
              </a:ext>
            </a:extLst>
          </p:cNvPr>
          <p:cNvSpPr/>
          <p:nvPr/>
        </p:nvSpPr>
        <p:spPr>
          <a:xfrm>
            <a:off x="838200" y="2992582"/>
            <a:ext cx="3696855" cy="902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041F07-C090-480C-88A5-23AE8A438A79}"/>
              </a:ext>
            </a:extLst>
          </p:cNvPr>
          <p:cNvSpPr/>
          <p:nvPr/>
        </p:nvSpPr>
        <p:spPr>
          <a:xfrm>
            <a:off x="145474" y="4360461"/>
            <a:ext cx="11805436" cy="616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BCC4358-B82D-4D8C-9CBB-5BEB0F37B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" y="4478942"/>
            <a:ext cx="10842546" cy="382388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7FFF1A4C-D104-4356-B735-0EC6B508B2A8}"/>
              </a:ext>
            </a:extLst>
          </p:cNvPr>
          <p:cNvSpPr txBox="1"/>
          <p:nvPr/>
        </p:nvSpPr>
        <p:spPr>
          <a:xfrm>
            <a:off x="335397" y="5225880"/>
            <a:ext cx="11561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Film[0]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第一個電影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(index=0)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'Tenet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天能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’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Film[3]   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第四個電影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(index=3)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粽邪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2'</a:t>
            </a:r>
            <a:endParaRPr lang="zh-TW" altLang="en-US" sz="1600" dirty="0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E1765A1-C608-4BD0-9E78-8F07488E3D74}"/>
              </a:ext>
            </a:extLst>
          </p:cNvPr>
          <p:cNvCxnSpPr>
            <a:cxnSpLocks/>
          </p:cNvCxnSpPr>
          <p:nvPr/>
        </p:nvCxnSpPr>
        <p:spPr>
          <a:xfrm flipH="1">
            <a:off x="7445291" y="4060448"/>
            <a:ext cx="1126054" cy="291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3C298CD-4846-47D8-882B-31941C93E01C}"/>
              </a:ext>
            </a:extLst>
          </p:cNvPr>
          <p:cNvSpPr txBox="1"/>
          <p:nvPr/>
        </p:nvSpPr>
        <p:spPr>
          <a:xfrm>
            <a:off x="8571345" y="3908991"/>
            <a:ext cx="1126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print(Film)</a:t>
            </a:r>
            <a:endParaRPr lang="zh-TW" altLang="en-US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342819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11C515-8897-4C59-99DA-30250A77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9" y="701964"/>
            <a:ext cx="11860327" cy="5474999"/>
          </a:xfrm>
        </p:spPr>
        <p:txBody>
          <a:bodyPr>
            <a:normAutofit/>
          </a:bodyPr>
          <a:lstStyle/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藉由字典搜尋</a:t>
            </a:r>
            <a:r>
              <a:rPr lang="en-US" altLang="zh-TW" sz="2600" dirty="0">
                <a:ea typeface="標楷體" panose="03000509000000000000" pitchFamily="65" charset="-120"/>
              </a:rPr>
              <a:t>Director </a:t>
            </a:r>
            <a:r>
              <a:rPr lang="en-US" altLang="zh-TW" sz="2600" dirty="0"/>
              <a:t>: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D4BC0699-0775-49BA-B7C1-E1B7224DCBA8}"/>
              </a:ext>
            </a:extLst>
          </p:cNvPr>
          <p:cNvGrpSpPr/>
          <p:nvPr/>
        </p:nvGrpSpPr>
        <p:grpSpPr>
          <a:xfrm>
            <a:off x="838200" y="1149875"/>
            <a:ext cx="11082556" cy="2625443"/>
            <a:chOff x="838200" y="1149875"/>
            <a:chExt cx="11082556" cy="2327112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088D86F-0A74-4D3D-83D0-A472CB2B99DF}"/>
                </a:ext>
              </a:extLst>
            </p:cNvPr>
            <p:cNvGrpSpPr/>
            <p:nvPr/>
          </p:nvGrpSpPr>
          <p:grpSpPr>
            <a:xfrm>
              <a:off x="838200" y="1149875"/>
              <a:ext cx="11082556" cy="2327112"/>
              <a:chOff x="838201" y="1371547"/>
              <a:chExt cx="11082556" cy="232711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9B1F1C6-5B9B-44C6-A1FE-FF1B8BF96B52}"/>
                  </a:ext>
                </a:extLst>
              </p:cNvPr>
              <p:cNvSpPr txBox="1"/>
              <p:nvPr/>
            </p:nvSpPr>
            <p:spPr>
              <a:xfrm>
                <a:off x="838201" y="1652631"/>
                <a:ext cx="11082556" cy="204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import csv</a:t>
                </a:r>
              </a:p>
              <a:p>
                <a:r>
                  <a:rPr lang="en-US" altLang="zh-TW" sz="1600" dirty="0" err="1"/>
                  <a:t>file_path</a:t>
                </a:r>
                <a:r>
                  <a:rPr lang="en-US" altLang="zh-TW" sz="1600" dirty="0"/>
                  <a:t> = </a:t>
                </a:r>
                <a:r>
                  <a:rPr lang="en-US" altLang="zh-TW" sz="1600" dirty="0" err="1"/>
                  <a:t>r'C</a:t>
                </a:r>
                <a:r>
                  <a:rPr lang="en-US" altLang="zh-TW" sz="1600" dirty="0"/>
                  <a:t>:\Users\disp\Desktop\Python</a:t>
                </a:r>
                <a:r>
                  <a:rPr lang="zh-TW" altLang="en-US" sz="1600" dirty="0"/>
                  <a:t>安裝</a:t>
                </a:r>
                <a:r>
                  <a:rPr lang="en-US" altLang="zh-TW" sz="1600" dirty="0"/>
                  <a:t>\data_2020</a:t>
                </a:r>
                <a:r>
                  <a:rPr lang="zh-TW" altLang="en-US" sz="1600" dirty="0"/>
                  <a:t>電影台北票房榜</a:t>
                </a:r>
                <a:r>
                  <a:rPr lang="en-US" altLang="zh-TW" sz="1600" dirty="0"/>
                  <a:t>1.csv'</a:t>
                </a:r>
                <a:r>
                  <a:rPr lang="zh-TW" altLang="en-US" sz="1600" dirty="0"/>
                  <a:t>  </a:t>
                </a:r>
                <a:endParaRPr lang="en-US" altLang="zh-TW" sz="1600" dirty="0"/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讀取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Excel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記得這邊要存成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格式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import 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使用此格式編碼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600" dirty="0"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with open(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file_path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) as f: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myCsv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 = </a:t>
                </a:r>
                <a:r>
                  <a:rPr lang="en-US" altLang="zh-TW" sz="16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csv.DictReader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(f)</a:t>
                </a:r>
                <a:r>
                  <a:rPr lang="it-IT" altLang="zh-TW" sz="1600" dirty="0">
                    <a:ea typeface="標楷體" panose="03000509000000000000" pitchFamily="65" charset="-120"/>
                  </a:rPr>
                  <a:t>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Director = [</a:t>
                </a:r>
                <a:r>
                  <a:rPr lang="it-IT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col['Director'] </a:t>
                </a:r>
                <a:r>
                  <a:rPr lang="it-IT" altLang="zh-TW" sz="1600" dirty="0">
                    <a:ea typeface="標楷體" panose="03000509000000000000" pitchFamily="65" charset="-120"/>
                  </a:rPr>
                  <a:t>for col in myCsv]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    </a:t>
                </a:r>
              </a:p>
              <a:p>
                <a:r>
                  <a:rPr lang="it-IT" altLang="zh-TW" sz="1600" dirty="0">
                    <a:ea typeface="標楷體" panose="03000509000000000000" pitchFamily="65" charset="-120"/>
                  </a:rPr>
                  <a:t>print(Director )</a:t>
                </a:r>
                <a:endParaRPr lang="en-US" altLang="zh-TW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3B46AA-10D2-47DA-A88B-9DD246C3AF73}"/>
                  </a:ext>
                </a:extLst>
              </p:cNvPr>
              <p:cNvSpPr/>
              <p:nvPr/>
            </p:nvSpPr>
            <p:spPr>
              <a:xfrm>
                <a:off x="1958109" y="1905361"/>
                <a:ext cx="5698837" cy="24276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35A39379-42AD-4224-837B-56E27631F0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8328" y="1710101"/>
                <a:ext cx="498764" cy="1952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6F01192-9EF3-4318-8D35-4E80E53433AE}"/>
                  </a:ext>
                </a:extLst>
              </p:cNvPr>
              <p:cNvSpPr txBox="1"/>
              <p:nvPr/>
            </p:nvSpPr>
            <p:spPr>
              <a:xfrm>
                <a:off x="7219988" y="1371547"/>
                <a:ext cx="198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檔案路徑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\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檔案名稱</a:t>
                </a:r>
              </a:p>
            </p:txBody>
          </p:sp>
        </p:grp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D56EF64A-44E2-4D4C-B6F6-E40ACA22F105}"/>
                </a:ext>
              </a:extLst>
            </p:cNvPr>
            <p:cNvCxnSpPr>
              <a:cxnSpLocks/>
              <a:stCxn id="23" idx="1"/>
              <a:endCxn id="21" idx="3"/>
            </p:cNvCxnSpPr>
            <p:nvPr/>
          </p:nvCxnSpPr>
          <p:spPr>
            <a:xfrm flipH="1" flipV="1">
              <a:off x="4701309" y="3183026"/>
              <a:ext cx="737346" cy="51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5BBF38C-2360-4E21-A714-66DD0F775BA0}"/>
                </a:ext>
              </a:extLst>
            </p:cNvPr>
            <p:cNvSpPr txBox="1"/>
            <p:nvPr/>
          </p:nvSpPr>
          <p:spPr>
            <a:xfrm>
              <a:off x="5438655" y="3084174"/>
              <a:ext cx="1959672" cy="30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搜尋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Director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資訊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B370BA-A9B3-4735-86CB-190FABF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327" y="643000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154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00817E-3997-45D6-B9DC-ABF7BC87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6CE972-26C1-458A-96E6-9F404400A693}"/>
              </a:ext>
            </a:extLst>
          </p:cNvPr>
          <p:cNvSpPr/>
          <p:nvPr/>
        </p:nvSpPr>
        <p:spPr>
          <a:xfrm>
            <a:off x="838200" y="2992582"/>
            <a:ext cx="3863109" cy="902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2041F07-C090-480C-88A5-23AE8A438A79}"/>
              </a:ext>
            </a:extLst>
          </p:cNvPr>
          <p:cNvSpPr/>
          <p:nvPr/>
        </p:nvSpPr>
        <p:spPr>
          <a:xfrm>
            <a:off x="145474" y="4360461"/>
            <a:ext cx="11805436" cy="616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FFF1A4C-D104-4356-B735-0EC6B508B2A8}"/>
              </a:ext>
            </a:extLst>
          </p:cNvPr>
          <p:cNvSpPr txBox="1"/>
          <p:nvPr/>
        </p:nvSpPr>
        <p:spPr>
          <a:xfrm>
            <a:off x="335397" y="5225880"/>
            <a:ext cx="11561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Director[2]    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     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 #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第三個導演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(index=3)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'Lee Cheol-Ha’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Director[7]     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     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#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第八個導演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(index=7)</a:t>
            </a:r>
          </a:p>
          <a:p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&gt;&gt;&gt;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</a:t>
            </a:r>
            <a:r>
              <a:rPr lang="zh-TW" altLang="en-US" sz="1600" dirty="0">
                <a:solidFill>
                  <a:srgbClr val="00B0F0"/>
                </a:solidFill>
                <a:ea typeface="標楷體" panose="03000509000000000000" pitchFamily="65" charset="-120"/>
              </a:rPr>
              <a:t>簡學彬</a:t>
            </a:r>
            <a:r>
              <a:rPr lang="en-US" altLang="zh-TW" sz="1600" dirty="0">
                <a:solidFill>
                  <a:srgbClr val="00B0F0"/>
                </a:solidFill>
                <a:ea typeface="標楷體" panose="03000509000000000000" pitchFamily="65" charset="-120"/>
              </a:rPr>
              <a:t>'</a:t>
            </a:r>
            <a:endParaRPr lang="zh-TW" altLang="en-US" sz="1600" dirty="0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E1765A1-C608-4BD0-9E78-8F07488E3D74}"/>
              </a:ext>
            </a:extLst>
          </p:cNvPr>
          <p:cNvCxnSpPr>
            <a:cxnSpLocks/>
          </p:cNvCxnSpPr>
          <p:nvPr/>
        </p:nvCxnSpPr>
        <p:spPr>
          <a:xfrm flipH="1">
            <a:off x="7445291" y="4060448"/>
            <a:ext cx="1126054" cy="291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3C298CD-4846-47D8-882B-31941C93E01C}"/>
              </a:ext>
            </a:extLst>
          </p:cNvPr>
          <p:cNvSpPr txBox="1"/>
          <p:nvPr/>
        </p:nvSpPr>
        <p:spPr>
          <a:xfrm>
            <a:off x="8571345" y="3908991"/>
            <a:ext cx="132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rPr>
              <a:t>print(Director)</a:t>
            </a:r>
            <a:endParaRPr lang="zh-TW" altLang="en-US" sz="1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A4E9C7D-5563-4FFE-8AF4-E1E2231A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9" y="4464947"/>
            <a:ext cx="10919897" cy="3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3877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6D19B8-BB48-4A22-8080-B5997D6D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556" y="6348031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155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485F448-BD20-4CF7-9C42-BD4E42F9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5CE66E7-8B78-493B-8203-2C92CFE6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701964"/>
            <a:ext cx="10799618" cy="54749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en-US" altLang="zh-TW" dirty="0"/>
              <a:t>import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來做</a:t>
            </a:r>
            <a:r>
              <a:rPr lang="en-US" altLang="zh-TW" dirty="0">
                <a:ea typeface="標楷體" panose="03000509000000000000" pitchFamily="65" charset="-120"/>
              </a:rPr>
              <a:t>write</a:t>
            </a:r>
            <a:r>
              <a:rPr lang="en-US" altLang="zh-TW" dirty="0"/>
              <a:t>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csv.writer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新增一列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D0D237F-50F3-449E-B328-CC424C21FEE6}"/>
              </a:ext>
            </a:extLst>
          </p:cNvPr>
          <p:cNvGrpSpPr/>
          <p:nvPr/>
        </p:nvGrpSpPr>
        <p:grpSpPr>
          <a:xfrm>
            <a:off x="838200" y="1514365"/>
            <a:ext cx="11082556" cy="2410767"/>
            <a:chOff x="921328" y="2362050"/>
            <a:chExt cx="11082556" cy="2410767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399F316-92D9-45E0-B5A3-EFC704A6A48F}"/>
                </a:ext>
              </a:extLst>
            </p:cNvPr>
            <p:cNvSpPr txBox="1"/>
            <p:nvPr/>
          </p:nvSpPr>
          <p:spPr>
            <a:xfrm>
              <a:off x="921328" y="2710714"/>
              <a:ext cx="1108255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import csv</a:t>
              </a:r>
            </a:p>
            <a:p>
              <a:r>
                <a:rPr lang="en-US" altLang="zh-TW" sz="1600" dirty="0" err="1"/>
                <a:t>file_path</a:t>
              </a:r>
              <a:r>
                <a:rPr lang="en-US" altLang="zh-TW" sz="1600" dirty="0"/>
                <a:t> = </a:t>
              </a:r>
              <a:r>
                <a:rPr lang="en-US" altLang="zh-TW" sz="1600" dirty="0" err="1"/>
                <a:t>r'C</a:t>
              </a:r>
              <a:r>
                <a:rPr lang="en-US" altLang="zh-TW" sz="1600" dirty="0"/>
                <a:t>:\Users\disp\Desktop\Python</a:t>
              </a:r>
              <a:r>
                <a:rPr lang="zh-TW" altLang="en-US" sz="1600" dirty="0"/>
                <a:t>安裝</a:t>
              </a:r>
              <a:r>
                <a:rPr lang="en-US" altLang="zh-TW" sz="1600" dirty="0"/>
                <a:t>\data_2020</a:t>
              </a:r>
              <a:r>
                <a:rPr lang="zh-TW" altLang="en-US" sz="1600" dirty="0"/>
                <a:t>電影台北票房榜</a:t>
              </a:r>
              <a:r>
                <a:rPr lang="en-US" altLang="zh-TW" sz="1600" dirty="0"/>
                <a:t>1.csv'</a:t>
              </a:r>
            </a:p>
            <a:p>
              <a:r>
                <a:rPr lang="en-US" altLang="zh-TW" sz="1600" dirty="0">
                  <a:solidFill>
                    <a:srgbClr val="FF0000"/>
                  </a:solidFill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讀取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Excel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記得這邊要存成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因為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import csv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使用此格式編碼</a:t>
              </a:r>
              <a:endPara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600" dirty="0">
                <a:ea typeface="標楷體" panose="03000509000000000000" pitchFamily="65" charset="-120"/>
              </a:endParaRPr>
            </a:p>
            <a:p>
              <a:r>
                <a:rPr lang="en-US" altLang="zh-TW" sz="1600" dirty="0" err="1">
                  <a:ea typeface="標楷體" panose="03000509000000000000" pitchFamily="65" charset="-120"/>
                </a:rPr>
                <a:t>rows_new</a:t>
              </a:r>
              <a:r>
                <a:rPr lang="en-US" altLang="zh-TW" sz="1600" dirty="0">
                  <a:ea typeface="標楷體" panose="03000509000000000000" pitchFamily="65" charset="-120"/>
                </a:rPr>
                <a:t> = ['</a:t>
              </a:r>
              <a:r>
                <a:rPr lang="zh-TW" altLang="en-US" sz="1600" dirty="0">
                  <a:ea typeface="標楷體" panose="03000509000000000000" pitchFamily="65" charset="-120"/>
                </a:rPr>
                <a:t>密弒直播</a:t>
              </a:r>
              <a:r>
                <a:rPr lang="en-US" altLang="zh-TW" sz="1600" dirty="0">
                  <a:ea typeface="標楷體" panose="03000509000000000000" pitchFamily="65" charset="-120"/>
                </a:rPr>
                <a:t>', '</a:t>
              </a:r>
              <a:r>
                <a:rPr lang="zh-TW" altLang="en-US" sz="1600" dirty="0">
                  <a:ea typeface="標楷體" panose="03000509000000000000" pitchFamily="65" charset="-120"/>
                </a:rPr>
                <a:t>威爾韋韋尼克</a:t>
              </a:r>
              <a:r>
                <a:rPr lang="en-US" altLang="zh-TW" sz="1600" dirty="0">
                  <a:ea typeface="標楷體" panose="03000509000000000000" pitchFamily="65" charset="-120"/>
                </a:rPr>
                <a:t>(Will 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Wernick</a:t>
              </a:r>
              <a:r>
                <a:rPr lang="en-US" altLang="zh-TW" sz="1600" dirty="0">
                  <a:ea typeface="標楷體" panose="03000509000000000000" pitchFamily="65" charset="-120"/>
                </a:rPr>
                <a:t>) ',10]</a:t>
              </a:r>
              <a:r>
                <a:rPr lang="zh-TW" altLang="en-US" sz="1600" dirty="0">
                  <a:ea typeface="標楷體" panose="03000509000000000000" pitchFamily="65" charset="-120"/>
                </a:rPr>
                <a:t>       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所新增的一列 </a:t>
              </a:r>
              <a:endParaRPr lang="en-US" altLang="zh-TW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with open(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file_path,'a</a:t>
              </a:r>
              <a:r>
                <a:rPr lang="en-US" altLang="zh-TW" sz="1600" dirty="0">
                  <a:ea typeface="標楷體" panose="03000509000000000000" pitchFamily="65" charset="-120"/>
                </a:rPr>
                <a:t>') as f:</a:t>
              </a: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    writer = </a:t>
              </a:r>
              <a:r>
                <a:rPr lang="en-US" altLang="zh-TW" sz="1600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csv.writer</a:t>
              </a:r>
              <a:r>
                <a:rPr lang="en-US" altLang="zh-TW" sz="1600" dirty="0">
                  <a:ea typeface="標楷體" panose="03000509000000000000" pitchFamily="65" charset="-120"/>
                </a:rPr>
                <a:t>(f)</a:t>
              </a:r>
            </a:p>
            <a:p>
              <a:r>
                <a:rPr lang="en-US" altLang="zh-TW" sz="1600" dirty="0">
                  <a:ea typeface="標楷體" panose="03000509000000000000" pitchFamily="65" charset="-120"/>
                </a:rPr>
                <a:t>    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writer.writerow</a:t>
              </a:r>
              <a:r>
                <a:rPr lang="en-US" altLang="zh-TW" sz="1600" dirty="0">
                  <a:ea typeface="標楷體" panose="03000509000000000000" pitchFamily="65" charset="-120"/>
                </a:rPr>
                <a:t>(</a:t>
              </a:r>
              <a:r>
                <a:rPr lang="en-US" altLang="zh-TW" sz="1600" dirty="0" err="1">
                  <a:ea typeface="標楷體" panose="03000509000000000000" pitchFamily="65" charset="-120"/>
                </a:rPr>
                <a:t>rows_new</a:t>
              </a:r>
              <a:r>
                <a:rPr lang="en-US" altLang="zh-TW" sz="1600" dirty="0"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ea typeface="標楷體" panose="03000509000000000000" pitchFamily="65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E6DF72-D921-4007-BF22-BD2724B40CB0}"/>
                </a:ext>
              </a:extLst>
            </p:cNvPr>
            <p:cNvSpPr/>
            <p:nvPr/>
          </p:nvSpPr>
          <p:spPr>
            <a:xfrm>
              <a:off x="2045669" y="3044130"/>
              <a:ext cx="5722114" cy="1569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DEB8F945-E09D-4754-AF95-3234DB1F04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2427" y="2715374"/>
              <a:ext cx="544140" cy="2427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BA44E32-C4FC-445E-8FB9-376609A382C6}"/>
                </a:ext>
              </a:extLst>
            </p:cNvPr>
            <p:cNvSpPr txBox="1"/>
            <p:nvPr/>
          </p:nvSpPr>
          <p:spPr>
            <a:xfrm>
              <a:off x="7044497" y="2362050"/>
              <a:ext cx="198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檔案路徑</a:t>
              </a:r>
              <a:r>
                <a:rPr lang="en-US" altLang="zh-TW" sz="1600" dirty="0">
                  <a:solidFill>
                    <a:srgbClr val="FF0000"/>
                  </a:solidFill>
                </a:rPr>
                <a:t>\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檔案名稱</a:t>
              </a: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B89470CC-400C-46D3-AB47-F415CEB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72" y="3486623"/>
            <a:ext cx="2826327" cy="276724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6E4A433-F473-47FD-8420-F6FF089E4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75" y="3562111"/>
            <a:ext cx="3000794" cy="2657846"/>
          </a:xfrm>
          <a:prstGeom prst="rect">
            <a:avLst/>
          </a:prstGeom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6C29D58-6455-45EE-B63E-4219C598EBD9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923618" y="4844807"/>
            <a:ext cx="1327454" cy="2543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764C4A8-22A1-4FF5-9921-0D85BA83CD34}"/>
              </a:ext>
            </a:extLst>
          </p:cNvPr>
          <p:cNvSpPr txBox="1"/>
          <p:nvPr/>
        </p:nvSpPr>
        <p:spPr>
          <a:xfrm>
            <a:off x="4966751" y="6284065"/>
            <a:ext cx="1412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a typeface="標楷體" panose="03000509000000000000" pitchFamily="65" charset="-120"/>
              </a:rPr>
              <a:t>原本</a:t>
            </a:r>
            <a:r>
              <a:rPr lang="en-US" altLang="zh-TW" sz="2000" dirty="0">
                <a:ea typeface="標楷體" panose="03000509000000000000" pitchFamily="65" charset="-120"/>
              </a:rPr>
              <a:t>csv</a:t>
            </a:r>
            <a:r>
              <a:rPr lang="zh-TW" altLang="en-US" sz="2000" dirty="0">
                <a:ea typeface="標楷體" panose="03000509000000000000" pitchFamily="65" charset="-120"/>
              </a:rPr>
              <a:t>檔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E089F8E-6F41-45AF-8B54-3D29483B3A3B}"/>
              </a:ext>
            </a:extLst>
          </p:cNvPr>
          <p:cNvSpPr txBox="1"/>
          <p:nvPr/>
        </p:nvSpPr>
        <p:spPr>
          <a:xfrm>
            <a:off x="8856271" y="6330538"/>
            <a:ext cx="21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a typeface="標楷體" panose="03000509000000000000" pitchFamily="65" charset="-120"/>
              </a:rPr>
              <a:t>新增一列的</a:t>
            </a:r>
            <a:r>
              <a:rPr lang="en-US" altLang="zh-TW" sz="2000" dirty="0">
                <a:ea typeface="標楷體" panose="03000509000000000000" pitchFamily="65" charset="-120"/>
              </a:rPr>
              <a:t>csv</a:t>
            </a:r>
            <a:r>
              <a:rPr lang="zh-TW" altLang="en-US" sz="2000" dirty="0">
                <a:ea typeface="標楷體" panose="03000509000000000000" pitchFamily="65" charset="-120"/>
              </a:rPr>
              <a:t>檔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C475B5-264B-41FD-A811-1C47B4DE22E8}"/>
              </a:ext>
            </a:extLst>
          </p:cNvPr>
          <p:cNvSpPr/>
          <p:nvPr/>
        </p:nvSpPr>
        <p:spPr>
          <a:xfrm>
            <a:off x="8251072" y="5915860"/>
            <a:ext cx="2643908" cy="278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68001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52D73B-F8A3-4F5C-B1BB-FF557D99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156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AB3F22-4A42-4295-A190-EAC0500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8BEB64-86D0-4643-A996-6AE2B5DE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701964"/>
            <a:ext cx="10799618" cy="54749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en-US" altLang="zh-TW" dirty="0"/>
              <a:t>import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來做</a:t>
            </a:r>
            <a:r>
              <a:rPr lang="en-US" altLang="zh-TW" dirty="0">
                <a:ea typeface="標楷體" panose="03000509000000000000" pitchFamily="65" charset="-120"/>
              </a:rPr>
              <a:t>write</a:t>
            </a:r>
            <a:r>
              <a:rPr lang="en-US" altLang="zh-TW" dirty="0"/>
              <a:t>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csv.writer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寫入新的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csv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C6B45ED-F531-4D00-8166-0D778F932EE9}"/>
              </a:ext>
            </a:extLst>
          </p:cNvPr>
          <p:cNvGrpSpPr/>
          <p:nvPr/>
        </p:nvGrpSpPr>
        <p:grpSpPr>
          <a:xfrm>
            <a:off x="736358" y="1510531"/>
            <a:ext cx="11082556" cy="4645505"/>
            <a:chOff x="736358" y="1510531"/>
            <a:chExt cx="11082556" cy="464550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801B4D88-BBE9-43C4-82D6-0FA1CAE5858B}"/>
                </a:ext>
              </a:extLst>
            </p:cNvPr>
            <p:cNvGrpSpPr/>
            <p:nvPr/>
          </p:nvGrpSpPr>
          <p:grpSpPr>
            <a:xfrm>
              <a:off x="736358" y="1510531"/>
              <a:ext cx="11082556" cy="4645505"/>
              <a:chOff x="921328" y="2343303"/>
              <a:chExt cx="11082556" cy="4645505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7EAF9CF-0AAB-4B15-A417-8D6BC429ED54}"/>
                  </a:ext>
                </a:extLst>
              </p:cNvPr>
              <p:cNvSpPr txBox="1"/>
              <p:nvPr/>
            </p:nvSpPr>
            <p:spPr>
              <a:xfrm>
                <a:off x="921328" y="2710714"/>
                <a:ext cx="11082556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import csv</a:t>
                </a:r>
              </a:p>
              <a:p>
                <a:r>
                  <a:rPr lang="en-US" altLang="zh-TW" sz="1600" dirty="0" err="1"/>
                  <a:t>save_path</a:t>
                </a:r>
                <a:r>
                  <a:rPr lang="en-US" altLang="zh-TW" sz="1600" dirty="0"/>
                  <a:t> = </a:t>
                </a:r>
                <a:r>
                  <a:rPr lang="en-US" altLang="zh-TW" sz="1600" dirty="0" err="1"/>
                  <a:t>r'C</a:t>
                </a:r>
                <a:r>
                  <a:rPr lang="en-US" altLang="zh-TW" sz="1600" dirty="0"/>
                  <a:t>:\Users\disp\Desktop\Output_csv.csv'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寫入成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Output_csv.csv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記得這邊要存成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格式 </a:t>
                </a:r>
                <a:r>
                  <a:rPr lang="en-US" altLang="zh-TW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因為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import csv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使用此格式編碼</a:t>
                </a:r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#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二維串列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: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table = [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['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Film','Director','rank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'],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['</a:t>
                </a:r>
                <a:r>
                  <a:rPr lang="zh-TW" altLang="en-US" sz="1600" dirty="0">
                    <a:ea typeface="標楷體" panose="03000509000000000000" pitchFamily="65" charset="-120"/>
                  </a:rPr>
                  <a:t>密弒直播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','</a:t>
                </a:r>
                <a:r>
                  <a:rPr lang="zh-TW" altLang="en-US" sz="1600" dirty="0">
                    <a:ea typeface="標楷體" panose="03000509000000000000" pitchFamily="65" charset="-120"/>
                  </a:rPr>
                  <a:t>威爾韋韋尼克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(Will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Wernick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)',10],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['</a:t>
                </a:r>
                <a:r>
                  <a:rPr lang="zh-TW" altLang="en-US" sz="1600" dirty="0">
                    <a:ea typeface="標楷體" panose="03000509000000000000" pitchFamily="65" charset="-120"/>
                  </a:rPr>
                  <a:t>教會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','</a:t>
                </a:r>
                <a:r>
                  <a:rPr lang="zh-TW" altLang="en-US" sz="1600" dirty="0">
                    <a:ea typeface="標楷體" panose="03000509000000000000" pitchFamily="65" charset="-120"/>
                  </a:rPr>
                  <a:t>羅蘭約菲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(Roland Joffe)',11],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['</a:t>
                </a:r>
                <a:r>
                  <a:rPr lang="zh-TW" altLang="en-US" sz="1600" dirty="0">
                    <a:ea typeface="標楷體" panose="03000509000000000000" pitchFamily="65" charset="-120"/>
                  </a:rPr>
                  <a:t>初心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','</a:t>
                </a:r>
                <a:r>
                  <a:rPr lang="zh-TW" altLang="en-US" sz="1600" dirty="0">
                    <a:ea typeface="標楷體" panose="03000509000000000000" pitchFamily="65" charset="-120"/>
                  </a:rPr>
                  <a:t>黃程瀚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',12]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]</a:t>
                </a:r>
              </a:p>
              <a:p>
                <a:endParaRPr lang="en-US" altLang="zh-TW" sz="1600" dirty="0"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with open(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save_path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, </a:t>
                </a:r>
                <a:r>
                  <a:rPr lang="en-US" altLang="zh-TW" sz="1600" dirty="0"/>
                  <a:t>'w'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newline=</a:t>
                </a:r>
                <a:r>
                  <a:rPr lang="en-US" altLang="zh-TW" sz="1600" dirty="0"/>
                  <a:t> ' '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) as f:</a:t>
                </a: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writer =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csv.writer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(f)</a:t>
                </a:r>
              </a:p>
              <a:p>
                <a:endParaRPr lang="en-US" altLang="zh-TW" sz="1600" dirty="0">
                  <a:ea typeface="標楷體" panose="03000509000000000000" pitchFamily="65" charset="-120"/>
                </a:endParaRPr>
              </a:p>
              <a:p>
                <a:r>
                  <a:rPr lang="en-US" altLang="zh-TW" sz="1600" dirty="0">
                    <a:ea typeface="標楷體" panose="03000509000000000000" pitchFamily="65" charset="-120"/>
                  </a:rPr>
                  <a:t>    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# 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寫入二維表格</a:t>
                </a:r>
              </a:p>
              <a:p>
                <a:r>
                  <a:rPr lang="zh-TW" altLang="en-US" sz="1600" dirty="0">
                    <a:ea typeface="標楷體" panose="03000509000000000000" pitchFamily="65" charset="-120"/>
                  </a:rPr>
                  <a:t>    </a:t>
                </a:r>
                <a:r>
                  <a:rPr lang="en-US" altLang="zh-TW" sz="1600" dirty="0" err="1">
                    <a:ea typeface="標楷體" panose="03000509000000000000" pitchFamily="65" charset="-120"/>
                  </a:rPr>
                  <a:t>writer.writerows</a:t>
                </a:r>
                <a:r>
                  <a:rPr lang="en-US" altLang="zh-TW" sz="1600" dirty="0">
                    <a:ea typeface="標楷體" panose="03000509000000000000" pitchFamily="65" charset="-120"/>
                  </a:rPr>
                  <a:t>(table)</a:t>
                </a:r>
                <a:endParaRPr lang="zh-TW" altLang="en-US" sz="16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93349DC-7CC7-45E0-8289-5C9A820938C4}"/>
                  </a:ext>
                </a:extLst>
              </p:cNvPr>
              <p:cNvSpPr/>
              <p:nvPr/>
            </p:nvSpPr>
            <p:spPr>
              <a:xfrm>
                <a:off x="2045669" y="3044130"/>
                <a:ext cx="5722114" cy="1569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" name="直線單箭頭接點 9">
                <a:extLst>
                  <a:ext uri="{FF2B5EF4-FFF2-40B4-BE49-F238E27FC236}">
                    <a16:creationId xmlns:a16="http://schemas.microsoft.com/office/drawing/2014/main" id="{9ECA9569-010A-4C5D-9B61-357F51A921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72427" y="2715374"/>
                <a:ext cx="544140" cy="2427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853733F-FA02-420B-B437-8906B216018A}"/>
                  </a:ext>
                </a:extLst>
              </p:cNvPr>
              <p:cNvSpPr txBox="1"/>
              <p:nvPr/>
            </p:nvSpPr>
            <p:spPr>
              <a:xfrm>
                <a:off x="6772427" y="2343303"/>
                <a:ext cx="23953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存取檔案路徑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\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檔案名稱</a:t>
                </a: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6B42B4F-6A2E-4DAD-942C-CC37A88968C7}"/>
                </a:ext>
              </a:extLst>
            </p:cNvPr>
            <p:cNvSpPr txBox="1"/>
            <p:nvPr/>
          </p:nvSpPr>
          <p:spPr>
            <a:xfrm>
              <a:off x="5994158" y="4599710"/>
              <a:ext cx="5359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#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這裡在開啟</a:t>
              </a:r>
              <a:r>
                <a:rPr lang="en-US" altLang="zh-TW" dirty="0">
                  <a:solidFill>
                    <a:srgbClr val="FF0000"/>
                  </a:solidFill>
                </a:rPr>
                <a:t>csv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檔案時加上了</a:t>
              </a:r>
              <a:r>
                <a:rPr lang="en-US" altLang="zh-TW" dirty="0">
                  <a:solidFill>
                    <a:srgbClr val="FF0000"/>
                  </a:solidFill>
                </a:rPr>
                <a:t>newline = ‘’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參數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這是為了讓資料中包含的換行字元可以被正確解析 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所以建議在讀取</a:t>
              </a:r>
              <a:r>
                <a:rPr lang="en-US" altLang="zh-TW" dirty="0">
                  <a:solidFill>
                    <a:srgbClr val="FF0000"/>
                  </a:solidFill>
                </a:rPr>
                <a:t>csv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檔案時都固定加入這個參數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83218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B744D5A-AADB-48AA-82D5-D79FD8E5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701964"/>
            <a:ext cx="10799618" cy="547499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lang="en-US" altLang="zh-TW" dirty="0"/>
              <a:t>import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來做</a:t>
            </a:r>
            <a:r>
              <a:rPr lang="en-US" altLang="zh-TW" dirty="0">
                <a:ea typeface="標楷體" panose="03000509000000000000" pitchFamily="65" charset="-120"/>
              </a:rPr>
              <a:t>write</a:t>
            </a:r>
            <a:r>
              <a:rPr lang="en-US" altLang="zh-TW" dirty="0"/>
              <a:t> 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csv.writer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寫入新的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csv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 </a:t>
            </a:r>
            <a:r>
              <a:rPr lang="en-US" altLang="zh-TW" dirty="0">
                <a:solidFill>
                  <a:srgbClr val="FF0000"/>
                </a:solidFill>
              </a:rPr>
              <a:t>Result :</a:t>
            </a: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E3B517-5C41-464C-8C31-71094D77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157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40B86AF-37DA-4062-ADBB-5F80C22B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137B65A4-3B5A-43DE-9D44-CA9D98422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77" y="2186146"/>
            <a:ext cx="5494567" cy="3123733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370742C9-9FF1-4D71-B1DF-06DDC4DA7A92}"/>
              </a:ext>
            </a:extLst>
          </p:cNvPr>
          <p:cNvSpPr txBox="1"/>
          <p:nvPr/>
        </p:nvSpPr>
        <p:spPr>
          <a:xfrm>
            <a:off x="4941403" y="5602928"/>
            <a:ext cx="202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ea typeface="標楷體" panose="03000509000000000000" pitchFamily="65" charset="-120"/>
              </a:rPr>
              <a:t>Output_csv.csv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769465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D64C20-8BEB-48E1-8BC1-7B2F3DE1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158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0FF4BDF-F508-459E-B1BD-F6C3FB80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5"/>
            <a:ext cx="10515600" cy="206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644A1A8-E6D8-4E72-B641-0F6D6F51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864066"/>
            <a:ext cx="11484528" cy="5312897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ea typeface="標楷體" panose="03000509000000000000" pitchFamily="65" charset="-120"/>
              </a:rPr>
              <a:t>Example : </a:t>
            </a:r>
            <a:r>
              <a:rPr lang="zh-TW" altLang="en-US" sz="1800" dirty="0">
                <a:ea typeface="標楷體" panose="03000509000000000000" pitchFamily="65" charset="-120"/>
              </a:rPr>
              <a:t>假設有一筆資料</a:t>
            </a:r>
            <a:r>
              <a:rPr lang="en-US" altLang="zh-TW" sz="1800" dirty="0">
                <a:latin typeface="PMingLiU" panose="02020500000000000000" pitchFamily="18" charset="-120"/>
                <a:ea typeface="標楷體" panose="03000509000000000000" pitchFamily="65" charset="-120"/>
              </a:rPr>
              <a:t>，</a:t>
            </a:r>
            <a:r>
              <a:rPr lang="zh-TW" altLang="en-US" sz="1800" dirty="0">
                <a:ea typeface="標楷體" panose="03000509000000000000" pitchFamily="65" charset="-120"/>
              </a:rPr>
              <a:t>有三位同學各有三個分數</a:t>
            </a:r>
            <a:r>
              <a:rPr lang="en-US" altLang="zh-TW" sz="1800" dirty="0">
                <a:latin typeface="PMingLiU" panose="02020500000000000000" pitchFamily="18" charset="-120"/>
                <a:ea typeface="標楷體" panose="03000509000000000000" pitchFamily="65" charset="-120"/>
              </a:rPr>
              <a:t>，</a:t>
            </a:r>
            <a:r>
              <a:rPr lang="zh-TW" altLang="en-US" sz="1800" dirty="0">
                <a:ea typeface="標楷體" panose="03000509000000000000" pitchFamily="65" charset="-120"/>
              </a:rPr>
              <a:t>分別計算其最高分</a:t>
            </a:r>
            <a:r>
              <a:rPr lang="en-US" altLang="zh-TW" sz="1800" dirty="0">
                <a:ea typeface="標楷體" panose="03000509000000000000" pitchFamily="65" charset="-120"/>
              </a:rPr>
              <a:t>(high)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800" dirty="0">
                <a:ea typeface="標楷體" panose="03000509000000000000" pitchFamily="65" charset="-120"/>
              </a:rPr>
              <a:t>最低分</a:t>
            </a:r>
            <a:r>
              <a:rPr lang="en-US" altLang="zh-TW" sz="1800" dirty="0">
                <a:ea typeface="標楷體" panose="03000509000000000000" pitchFamily="65" charset="-120"/>
              </a:rPr>
              <a:t>(Low)</a:t>
            </a:r>
            <a:r>
              <a:rPr lang="zh-TW" altLang="en-US" sz="1800" dirty="0">
                <a:ea typeface="標楷體" panose="03000509000000000000" pitchFamily="65" charset="-120"/>
              </a:rPr>
              <a:t>以及平均分數</a:t>
            </a:r>
            <a:r>
              <a:rPr lang="en-US" altLang="zh-TW" sz="1800" dirty="0">
                <a:ea typeface="標楷體" panose="03000509000000000000" pitchFamily="65" charset="-120"/>
              </a:rPr>
              <a:t>(Average)</a:t>
            </a:r>
          </a:p>
          <a:p>
            <a:r>
              <a:rPr lang="zh-TW" altLang="en-US" sz="1800" dirty="0">
                <a:ea typeface="標楷體" panose="03000509000000000000" pitchFamily="65" charset="-120"/>
              </a:rPr>
              <a:t>以下為</a:t>
            </a:r>
            <a:r>
              <a:rPr lang="en-US" altLang="zh-TW" sz="1800" dirty="0">
                <a:ea typeface="標楷體" panose="03000509000000000000" pitchFamily="65" charset="-120"/>
              </a:rPr>
              <a:t>Excel </a:t>
            </a:r>
            <a:r>
              <a:rPr lang="zh-TW" altLang="en-US" sz="1800" dirty="0">
                <a:ea typeface="標楷體" panose="03000509000000000000" pitchFamily="65" charset="-120"/>
              </a:rPr>
              <a:t>資料表格</a:t>
            </a:r>
            <a:r>
              <a:rPr lang="en-US" altLang="zh-TW" sz="1800" dirty="0">
                <a:ea typeface="標楷體" panose="03000509000000000000" pitchFamily="65" charset="-120"/>
              </a:rPr>
              <a:t>CSV</a:t>
            </a:r>
            <a:r>
              <a:rPr lang="zh-TW" altLang="en-US" sz="1800" dirty="0">
                <a:ea typeface="標楷體" panose="03000509000000000000" pitchFamily="65" charset="-120"/>
              </a:rPr>
              <a:t> </a:t>
            </a:r>
            <a:r>
              <a:rPr lang="en-US" altLang="zh-TW" sz="1800" dirty="0"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endParaRPr lang="zh-TW" altLang="en-US" sz="1800" dirty="0"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0B24440-4A22-4FE2-9F00-A98686BC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59" y="2275312"/>
            <a:ext cx="6985304" cy="29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453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D43F92-E4D2-483F-8F91-7DF99249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1" y="471055"/>
            <a:ext cx="11813309" cy="6317671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讀取、中間資料處理、寫入的例子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>
                <a:ea typeface="標楷體" panose="03000509000000000000" pitchFamily="65" charset="-120"/>
              </a:rPr>
              <a:t>Program.1—import csv</a:t>
            </a:r>
            <a:endParaRPr lang="zh-TW" altLang="en-US" sz="18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5AC920-8679-4B77-A7F7-165C7529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0940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159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43EB55-7A76-41C6-B5D4-119FD2D9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5"/>
            <a:ext cx="10515600" cy="206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38F1EB5-A2F1-4A18-9B2B-5956528A6B16}"/>
              </a:ext>
            </a:extLst>
          </p:cNvPr>
          <p:cNvGrpSpPr/>
          <p:nvPr/>
        </p:nvGrpSpPr>
        <p:grpSpPr>
          <a:xfrm>
            <a:off x="461819" y="930429"/>
            <a:ext cx="10731672" cy="5782727"/>
            <a:chOff x="461819" y="930429"/>
            <a:chExt cx="10731672" cy="578272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C9D685C-41C3-4C69-A2B9-660AA47DC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9" y="930429"/>
              <a:ext cx="9494982" cy="578272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FA4A794-69A3-44FB-8FF2-CCAAA8AC210C}"/>
                </a:ext>
              </a:extLst>
            </p:cNvPr>
            <p:cNvSpPr/>
            <p:nvPr/>
          </p:nvSpPr>
          <p:spPr>
            <a:xfrm>
              <a:off x="461819" y="2817091"/>
              <a:ext cx="8368145" cy="2641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0FF89219-9E75-4B42-8074-9AA08F0CFA70}"/>
                </a:ext>
              </a:extLst>
            </p:cNvPr>
            <p:cNvCxnSpPr/>
            <p:nvPr/>
          </p:nvCxnSpPr>
          <p:spPr>
            <a:xfrm flipH="1">
              <a:off x="7158182" y="2013527"/>
              <a:ext cx="1080654" cy="8035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1F26DB4-60D7-46F2-AEB9-77DC523E2190}"/>
                </a:ext>
              </a:extLst>
            </p:cNvPr>
            <p:cNvSpPr txBox="1"/>
            <p:nvPr/>
          </p:nvSpPr>
          <p:spPr>
            <a:xfrm>
              <a:off x="8238836" y="1451409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Data Processing:</a:t>
              </a:r>
            </a:p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要注意每個資料結構宣告成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什麼型態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才能做相等運算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3C584E1-8DC8-48A2-AA26-98286638DA43}"/>
                </a:ext>
              </a:extLst>
            </p:cNvPr>
            <p:cNvSpPr/>
            <p:nvPr/>
          </p:nvSpPr>
          <p:spPr>
            <a:xfrm>
              <a:off x="8238836" y="1213271"/>
              <a:ext cx="2954655" cy="12805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934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76532-CFD0-42E4-9EFB-5543DD5B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877078"/>
            <a:ext cx="10961914" cy="5299885"/>
          </a:xfrm>
        </p:spPr>
        <p:txBody>
          <a:bodyPr>
            <a:normAutofit/>
          </a:bodyPr>
          <a:lstStyle/>
          <a:p>
            <a:r>
              <a:rPr lang="en-US" altLang="zh-TW" dirty="0"/>
              <a:t>&lt;Step.2&gt;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en-US" altLang="zh-TW" dirty="0"/>
              <a:t>(show)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cv2.imshow(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My Image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,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img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ea typeface="標楷體" panose="03000509000000000000" pitchFamily="65" charset="-120"/>
              </a:rPr>
              <a:t>#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 err="1">
                <a:ea typeface="標楷體" panose="03000509000000000000" pitchFamily="65" charset="-120"/>
              </a:rPr>
              <a:t>opencv</a:t>
            </a:r>
            <a:r>
              <a:rPr lang="zh-TW" altLang="en-US" sz="2400" dirty="0">
                <a:ea typeface="標楷體" panose="03000509000000000000" pitchFamily="65" charset="-120"/>
              </a:rPr>
              <a:t>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sz="2400" dirty="0">
                <a:ea typeface="標楷體" panose="03000509000000000000" pitchFamily="65" charset="-120"/>
              </a:rPr>
              <a:t>show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出來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影像名稱命名為</a:t>
            </a:r>
            <a:r>
              <a:rPr lang="en-US" altLang="zh-TW" sz="2400" dirty="0">
                <a:ea typeface="標楷體" panose="03000509000000000000" pitchFamily="65" charset="-120"/>
              </a:rPr>
              <a:t>My Image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雖然</a:t>
            </a:r>
            <a:r>
              <a:rPr lang="en-US" altLang="zh-TW" sz="2400" dirty="0" err="1">
                <a:ea typeface="標楷體" panose="03000509000000000000" pitchFamily="65" charset="-120"/>
              </a:rPr>
              <a:t>opencv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存通道順序為</a:t>
            </a:r>
            <a:r>
              <a:rPr lang="en-US" altLang="zh-TW" sz="2400" dirty="0">
                <a:ea typeface="標楷體" panose="03000509000000000000" pitchFamily="65" charset="-120"/>
              </a:rPr>
              <a:t>BGR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,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en-US" altLang="zh-TW" sz="2400" dirty="0">
                <a:ea typeface="標楷體" panose="03000509000000000000" pitchFamily="65" charset="-120"/>
              </a:rPr>
              <a:t>cv2.imshow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以幫你自動轉成</a:t>
            </a:r>
            <a:r>
              <a:rPr lang="en-US" altLang="zh-TW" sz="2400" dirty="0">
                <a:ea typeface="標楷體" panose="03000509000000000000" pitchFamily="65" charset="-120"/>
              </a:rPr>
              <a:t>RGB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顯示出來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因此不用刻意</a:t>
            </a:r>
            <a:r>
              <a:rPr lang="en-US" altLang="zh-TW" sz="2400" dirty="0">
                <a:ea typeface="標楷體" panose="03000509000000000000" pitchFamily="65" charset="-120"/>
              </a:rPr>
              <a:t>Reverse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再秀出來。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en-US" altLang="zh-TW" sz="2400" dirty="0">
                <a:ea typeface="標楷體" panose="03000509000000000000" pitchFamily="65" charset="-120"/>
              </a:rPr>
              <a:t>#</a:t>
            </a:r>
            <a:r>
              <a:rPr lang="zh-TW" altLang="en-US" sz="2400" dirty="0">
                <a:ea typeface="標楷體" panose="03000509000000000000" pitchFamily="65" charset="-120"/>
              </a:rPr>
              <a:t>然而如果把在</a:t>
            </a:r>
            <a:r>
              <a:rPr lang="en-US" altLang="zh-TW" sz="2400" dirty="0" err="1">
                <a:ea typeface="標楷體" panose="03000509000000000000" pitchFamily="65" charset="-120"/>
              </a:rPr>
              <a:t>opencv</a:t>
            </a:r>
            <a:r>
              <a:rPr lang="zh-TW" altLang="en-US" sz="2400" dirty="0">
                <a:ea typeface="標楷體" panose="03000509000000000000" pitchFamily="65" charset="-120"/>
              </a:rPr>
              <a:t>上讀取的影像</a:t>
            </a:r>
            <a:r>
              <a:rPr lang="en-US" altLang="zh-TW" sz="2400" dirty="0" err="1">
                <a:ea typeface="標楷體" panose="03000509000000000000" pitchFamily="65" charset="-120"/>
              </a:rPr>
              <a:t>img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sz="2400" dirty="0">
                <a:ea typeface="標楷體" panose="03000509000000000000" pitchFamily="65" charset="-120"/>
              </a:rPr>
              <a:t>atplotlib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上顯示出來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err="1">
                <a:ea typeface="標楷體" panose="03000509000000000000" pitchFamily="65" charset="-120"/>
              </a:rPr>
              <a:t>plt.imshow</a:t>
            </a:r>
            <a:r>
              <a:rPr lang="en-US" altLang="zh-TW" sz="2400" dirty="0"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ea typeface="標楷體" panose="03000509000000000000" pitchFamily="65" charset="-120"/>
              </a:rPr>
              <a:t>img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則影像會顯示</a:t>
            </a:r>
            <a:r>
              <a:rPr lang="en-US" altLang="zh-TW" sz="2400" dirty="0">
                <a:ea typeface="標楷體" panose="03000509000000000000" pitchFamily="65" charset="-120"/>
              </a:rPr>
              <a:t>BGR</a:t>
            </a:r>
            <a:r>
              <a:rPr lang="zh-TW" altLang="en-US" sz="2400" dirty="0">
                <a:ea typeface="標楷體" panose="03000509000000000000" pitchFamily="65" charset="-120"/>
              </a:rPr>
              <a:t>所出來的影像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因此必須先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2400" dirty="0" err="1">
                <a:ea typeface="PMingLiU" panose="02020500000000000000" pitchFamily="18" charset="-120"/>
              </a:rPr>
              <a:t>opencv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 err="1">
                <a:ea typeface="PMingLiU" panose="02020500000000000000" pitchFamily="18" charset="-120"/>
              </a:rPr>
              <a:t>img</a:t>
            </a:r>
            <a:r>
              <a:rPr lang="zh-TW" altLang="en-US" sz="2400" dirty="0">
                <a:ea typeface="PMingLiU" panose="02020500000000000000" pitchFamily="18" charset="-120"/>
              </a:rPr>
              <a:t> </a:t>
            </a:r>
            <a:r>
              <a:rPr lang="en-US" altLang="zh-TW" sz="2400" dirty="0">
                <a:ea typeface="PMingLiU" panose="02020500000000000000" pitchFamily="18" charset="-120"/>
              </a:rPr>
              <a:t>Reverse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再顯現到</a:t>
            </a:r>
            <a:r>
              <a:rPr lang="en-US" altLang="zh-TW" sz="2400" dirty="0">
                <a:ea typeface="PMingLiU" panose="02020500000000000000" pitchFamily="18" charset="-120"/>
              </a:rPr>
              <a:t>matplotlib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如以下指令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400" dirty="0">
                <a:ea typeface="PMingLiU" panose="02020500000000000000" pitchFamily="18" charset="-120"/>
              </a:rPr>
              <a:t> &gt;&gt;&gt; import </a:t>
            </a:r>
            <a:r>
              <a:rPr lang="en-US" altLang="zh-TW" sz="2400" dirty="0" err="1">
                <a:ea typeface="PMingLiU" panose="02020500000000000000" pitchFamily="18" charset="-120"/>
              </a:rPr>
              <a:t>matplotlib.pyplot</a:t>
            </a:r>
            <a:r>
              <a:rPr lang="en-US" altLang="zh-TW" sz="2400" dirty="0">
                <a:ea typeface="PMingLiU" panose="02020500000000000000" pitchFamily="18" charset="-120"/>
              </a:rPr>
              <a:t> as </a:t>
            </a:r>
            <a:r>
              <a:rPr lang="en-US" altLang="zh-TW" sz="2400" dirty="0" err="1">
                <a:ea typeface="PMingLiU" panose="02020500000000000000" pitchFamily="18" charset="-120"/>
              </a:rPr>
              <a:t>plt</a:t>
            </a:r>
            <a:endParaRPr lang="en-US" altLang="zh-TW" sz="2400" dirty="0"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&gt;&gt;&gt;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 err="1">
                <a:ea typeface="標楷體" panose="03000509000000000000" pitchFamily="65" charset="-120"/>
              </a:rPr>
              <a:t>img_RGB</a:t>
            </a:r>
            <a:r>
              <a:rPr lang="en-US" altLang="zh-TW" sz="2400" dirty="0">
                <a:ea typeface="標楷體" panose="03000509000000000000" pitchFamily="65" charset="-120"/>
              </a:rPr>
              <a:t> = </a:t>
            </a:r>
            <a:r>
              <a:rPr lang="en-US" altLang="zh-TW" sz="2400" dirty="0" err="1">
                <a:ea typeface="標楷體" panose="03000509000000000000" pitchFamily="65" charset="-120"/>
              </a:rPr>
              <a:t>img</a:t>
            </a:r>
            <a:r>
              <a:rPr lang="en-US" altLang="zh-TW" sz="2400" dirty="0">
                <a:ea typeface="標楷體" panose="03000509000000000000" pitchFamily="65" charset="-120"/>
              </a:rPr>
              <a:t>[: , : , ::-1]       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# ::-1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代表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Reverse</a:t>
            </a:r>
          </a:p>
          <a:p>
            <a:pPr marL="0" indent="0">
              <a:buNone/>
            </a:pPr>
            <a:r>
              <a:rPr lang="en-US" altLang="zh-TW" sz="2400" dirty="0">
                <a:ea typeface="標楷體" panose="03000509000000000000" pitchFamily="65" charset="-120"/>
              </a:rPr>
              <a:t> &gt;&gt;&gt; </a:t>
            </a:r>
            <a:r>
              <a:rPr lang="en-US" altLang="zh-TW" sz="2400" dirty="0" err="1">
                <a:ea typeface="標楷體" panose="03000509000000000000" pitchFamily="65" charset="-120"/>
              </a:rPr>
              <a:t>plt.imshow</a:t>
            </a:r>
            <a:r>
              <a:rPr lang="en-US" altLang="zh-TW" sz="2400" dirty="0"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ea typeface="標楷體" panose="03000509000000000000" pitchFamily="65" charset="-120"/>
              </a:rPr>
              <a:t>img_rgb</a:t>
            </a:r>
            <a:r>
              <a:rPr lang="en-US" altLang="zh-TW" sz="2400" dirty="0">
                <a:ea typeface="標楷體" panose="03000509000000000000" pitchFamily="65" charset="-120"/>
              </a:rPr>
              <a:t>) ; </a:t>
            </a:r>
            <a:r>
              <a:rPr lang="en-US" altLang="zh-TW" sz="2400" dirty="0" err="1">
                <a:ea typeface="標楷體" panose="03000509000000000000" pitchFamily="65" charset="-120"/>
              </a:rPr>
              <a:t>plt.show</a:t>
            </a:r>
            <a:r>
              <a:rPr lang="en-US" altLang="zh-TW" sz="2400" dirty="0">
                <a:ea typeface="標楷體" panose="03000509000000000000" pitchFamily="65" charset="-120"/>
              </a:rPr>
              <a:t>()     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# 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加上 </a:t>
            </a:r>
            <a:r>
              <a:rPr lang="en-US" altLang="zh-TW" sz="2400" dirty="0" err="1">
                <a:solidFill>
                  <a:srgbClr val="FF0000"/>
                </a:solidFill>
                <a:ea typeface="標楷體" panose="03000509000000000000" pitchFamily="65" charset="-120"/>
              </a:rPr>
              <a:t>plt.show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() 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才可以將圖顯示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A1FF903-070C-4441-B140-41EF322E4D5F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output–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opencv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A934B5-FC8E-47B7-B1E7-5C8A58BC3D80}"/>
              </a:ext>
            </a:extLst>
          </p:cNvPr>
          <p:cNvSpPr/>
          <p:nvPr/>
        </p:nvSpPr>
        <p:spPr>
          <a:xfrm>
            <a:off x="279917" y="1828799"/>
            <a:ext cx="9758265" cy="4348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4DF2B2-E99C-4E4C-98F1-1C3AB958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16</a:t>
            </a:fld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391886" y="6171684"/>
            <a:ext cx="781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補充：</a:t>
            </a:r>
            <a:r>
              <a:rPr lang="en-US" altLang="zh-TW" dirty="0"/>
              <a:t>x1=x[::2] </a:t>
            </a:r>
            <a:r>
              <a:rPr lang="zh-TW" altLang="en-US" dirty="0"/>
              <a:t>是將 </a:t>
            </a:r>
            <a:r>
              <a:rPr lang="en-US" altLang="zh-TW" dirty="0"/>
              <a:t>x </a:t>
            </a:r>
            <a:r>
              <a:rPr lang="zh-TW" altLang="en-US" dirty="0"/>
              <a:t>每兩點取一點，</a:t>
            </a:r>
            <a:r>
              <a:rPr lang="en-US" altLang="zh-TW" dirty="0"/>
              <a:t> x1=x[::-2] </a:t>
            </a:r>
            <a:r>
              <a:rPr lang="zh-TW" altLang="en-US" dirty="0"/>
              <a:t>是將 </a:t>
            </a:r>
            <a:r>
              <a:rPr lang="en-US" altLang="zh-TW" dirty="0"/>
              <a:t>x </a:t>
            </a:r>
            <a:r>
              <a:rPr lang="zh-TW" altLang="en-US" dirty="0"/>
              <a:t>反轉後每兩點取一點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383173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D03495-603A-4557-AF01-16005ECA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822036"/>
            <a:ext cx="11314545" cy="5449455"/>
          </a:xfrm>
        </p:spPr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Program.1—import csv</a:t>
            </a:r>
            <a:r>
              <a:rPr lang="zh-TW" altLang="en-US" dirty="0">
                <a:ea typeface="標楷體" panose="03000509000000000000" pitchFamily="65" charset="-120"/>
              </a:rPr>
              <a:t>之結果 </a:t>
            </a:r>
            <a:r>
              <a:rPr lang="en-US" altLang="zh-TW" dirty="0"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DA24B8-D121-4E6C-BE19-9ACE018E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636" y="634803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400" smtClean="0"/>
              <a:t>160</a:t>
            </a:fld>
            <a:endParaRPr lang="zh-TW" altLang="en-US" sz="2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6127143-6A81-4FDD-A764-009112B6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48"/>
            <a:ext cx="10515600" cy="206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csv---read and write Excel.CSV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9E3F52D-B389-4BD3-8E01-9531E362B85E}"/>
              </a:ext>
            </a:extLst>
          </p:cNvPr>
          <p:cNvGrpSpPr/>
          <p:nvPr/>
        </p:nvGrpSpPr>
        <p:grpSpPr>
          <a:xfrm>
            <a:off x="838200" y="1498848"/>
            <a:ext cx="8519568" cy="1604570"/>
            <a:chOff x="838200" y="1498848"/>
            <a:chExt cx="8519568" cy="160457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ABABC72-F91D-4EBD-9DF9-D3C79001A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498848"/>
              <a:ext cx="8519568" cy="1004207"/>
            </a:xfrm>
            <a:prstGeom prst="rect">
              <a:avLst/>
            </a:prstGeom>
          </p:spPr>
        </p:pic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DF823996-2DBD-49D0-8698-915FD145DF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48727" y="2503056"/>
              <a:ext cx="1385455" cy="375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F7EAEA6-9573-47DD-AF0B-68EAC9F3DE14}"/>
                </a:ext>
              </a:extLst>
            </p:cNvPr>
            <p:cNvSpPr/>
            <p:nvPr/>
          </p:nvSpPr>
          <p:spPr>
            <a:xfrm>
              <a:off x="5634182" y="2539593"/>
              <a:ext cx="2041581" cy="563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DB56458-F73D-4FA9-99A1-071E16C5074D}"/>
              </a:ext>
            </a:extLst>
          </p:cNvPr>
          <p:cNvSpPr txBox="1"/>
          <p:nvPr/>
        </p:nvSpPr>
        <p:spPr>
          <a:xfrm>
            <a:off x="5759854" y="262343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Line.30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執行結果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344D0AB-10A7-498B-BC18-618A5BBC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3368889"/>
            <a:ext cx="6886879" cy="3161703"/>
          </a:xfrm>
          <a:prstGeom prst="rect">
            <a:avLst/>
          </a:prstGeom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D263A04-174A-4169-9997-C4789712402A}"/>
              </a:ext>
            </a:extLst>
          </p:cNvPr>
          <p:cNvCxnSpPr>
            <a:cxnSpLocks/>
          </p:cNvCxnSpPr>
          <p:nvPr/>
        </p:nvCxnSpPr>
        <p:spPr>
          <a:xfrm flipH="1" flipV="1">
            <a:off x="7367170" y="5080175"/>
            <a:ext cx="1385455" cy="375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6BACB565-826B-482A-B0AA-9354914DA698}"/>
              </a:ext>
            </a:extLst>
          </p:cNvPr>
          <p:cNvSpPr/>
          <p:nvPr/>
        </p:nvSpPr>
        <p:spPr>
          <a:xfrm>
            <a:off x="8752625" y="5116712"/>
            <a:ext cx="2041581" cy="563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9188FBD-E135-4BC8-81A0-9F261F6BA4DB}"/>
              </a:ext>
            </a:extLst>
          </p:cNvPr>
          <p:cNvSpPr txBox="1"/>
          <p:nvPr/>
        </p:nvSpPr>
        <p:spPr>
          <a:xfrm>
            <a:off x="8878297" y="517448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Line.45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執行結果</a:t>
            </a:r>
          </a:p>
        </p:txBody>
      </p:sp>
    </p:spTree>
    <p:extLst>
      <p:ext uri="{BB962C8B-B14F-4D97-AF65-F5344CB8AC3E}">
        <p14:creationId xmlns:p14="http://schemas.microsoft.com/office/powerpoint/2010/main" val="412857179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12C747-983A-452F-A78F-A69F0EC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161</a:t>
            </a:fld>
            <a:endParaRPr lang="zh-TW" altLang="en-US" sz="2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E019E4E-855A-449D-957D-801BBAEA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44"/>
            <a:ext cx="10515600" cy="2931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 — csv and pandas---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比較表</a:t>
            </a:r>
            <a:r>
              <a:rPr lang="en-US" altLang="zh-TW" dirty="0">
                <a:latin typeface="+mn-lt"/>
              </a:rPr>
              <a:t> 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E28CB9B-0933-4A66-88CA-86E9010B3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91167"/>
              </p:ext>
            </p:extLst>
          </p:nvPr>
        </p:nvGraphicFramePr>
        <p:xfrm>
          <a:off x="1533235" y="1865745"/>
          <a:ext cx="9125529" cy="269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981">
                  <a:extLst>
                    <a:ext uri="{9D8B030D-6E8A-4147-A177-3AD203B41FA5}">
                      <a16:colId xmlns:a16="http://schemas.microsoft.com/office/drawing/2014/main" val="968122887"/>
                    </a:ext>
                  </a:extLst>
                </a:gridCol>
                <a:gridCol w="3073274">
                  <a:extLst>
                    <a:ext uri="{9D8B030D-6E8A-4147-A177-3AD203B41FA5}">
                      <a16:colId xmlns:a16="http://schemas.microsoft.com/office/drawing/2014/main" val="425799553"/>
                    </a:ext>
                  </a:extLst>
                </a:gridCol>
                <a:gridCol w="3073274">
                  <a:extLst>
                    <a:ext uri="{9D8B030D-6E8A-4147-A177-3AD203B41FA5}">
                      <a16:colId xmlns:a16="http://schemas.microsoft.com/office/drawing/2014/main" val="4131444573"/>
                    </a:ext>
                  </a:extLst>
                </a:gridCol>
              </a:tblGrid>
              <a:tr h="72455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優點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缺點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16368"/>
                  </a:ext>
                </a:extLst>
              </a:tr>
              <a:tr h="125060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import csv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Write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出來的檔案不會有亂碼產生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功能較少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較不完備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24384"/>
                  </a:ext>
                </a:extLst>
              </a:tr>
              <a:tr h="72455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pandas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Write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出來會有亂碼產生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功能最多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5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45966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E33612-DCAE-47A3-B5B9-21C99478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334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C306F-0F61-425A-ACE8-5A2E365D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是一個開源軟體庫，用於各種感知和語言理解任務的機器學習。跑模擬的方式分成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CPU</a:t>
            </a:r>
            <a:r>
              <a:rPr lang="zh-TW" altLang="en-US" dirty="0">
                <a:latin typeface="+mj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or GPU</a:t>
            </a:r>
          </a:p>
          <a:p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r>
              <a:rPr lang="en-US" altLang="zh-TW" dirty="0">
                <a:ea typeface="標楷體" panose="03000509000000000000" pitchFamily="65" charset="-120"/>
              </a:rPr>
              <a:t> based on CPU : </a:t>
            </a:r>
            <a:r>
              <a:rPr lang="zh-TW" altLang="en-US" dirty="0">
                <a:ea typeface="標楷體" panose="03000509000000000000" pitchFamily="65" charset="-120"/>
              </a:rPr>
              <a:t>適合跑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小數據</a:t>
            </a:r>
            <a:r>
              <a:rPr lang="zh-TW" altLang="en-US" dirty="0">
                <a:ea typeface="標楷體" panose="03000509000000000000" pitchFamily="65" charset="-120"/>
              </a:rPr>
              <a:t>的模擬運算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r>
              <a:rPr lang="en-US" altLang="zh-TW" dirty="0">
                <a:ea typeface="標楷體" panose="03000509000000000000" pitchFamily="65" charset="-120"/>
              </a:rPr>
              <a:t> based on GPU :</a:t>
            </a:r>
            <a:r>
              <a:rPr lang="zh-TW" altLang="en-US" dirty="0">
                <a:ea typeface="標楷體" panose="03000509000000000000" pitchFamily="65" charset="-120"/>
              </a:rPr>
              <a:t> 適合跑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大數據</a:t>
            </a:r>
            <a:r>
              <a:rPr lang="zh-TW" altLang="en-US" dirty="0">
                <a:ea typeface="標楷體" panose="03000509000000000000" pitchFamily="65" charset="-120"/>
              </a:rPr>
              <a:t>的模擬運算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8ED85A-97BE-4E26-9998-4016E15D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9853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21DBBA-C827-41F1-8A48-2233042B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Tensorflow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建議使用安裝教學的方法一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Anaconda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此為集合模組懶人包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並幫你設置好路徑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建構不同版本的虛擬環境非常方便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若使用方法二的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pip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則會遇到許多版本不相容的問題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而且要另外打入很多複雜指令來完成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比起用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Anaconda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親民性介面難用很多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因此不建議使用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pip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163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797268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F1F1DA5-48D0-4D13-8D4E-E45222E36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2" y="1058083"/>
            <a:ext cx="10426532" cy="5604669"/>
          </a:xfrm>
        </p:spPr>
      </p:pic>
    </p:spTree>
    <p:extLst>
      <p:ext uri="{BB962C8B-B14F-4D97-AF65-F5344CB8AC3E}">
        <p14:creationId xmlns:p14="http://schemas.microsoft.com/office/powerpoint/2010/main" val="31315506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165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5492DC6-B00A-4A86-B920-D21825D54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9" y="1463414"/>
            <a:ext cx="10515600" cy="4303972"/>
          </a:xfrm>
        </p:spPr>
      </p:pic>
    </p:spTree>
    <p:extLst>
      <p:ext uri="{BB962C8B-B14F-4D97-AF65-F5344CB8AC3E}">
        <p14:creationId xmlns:p14="http://schemas.microsoft.com/office/powerpoint/2010/main" val="159177544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166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5486CCA-9F54-4870-ADB2-CA9A44E02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" y="1448119"/>
            <a:ext cx="10648977" cy="4541619"/>
          </a:xfrm>
        </p:spPr>
      </p:pic>
    </p:spTree>
    <p:extLst>
      <p:ext uri="{BB962C8B-B14F-4D97-AF65-F5344CB8AC3E}">
        <p14:creationId xmlns:p14="http://schemas.microsoft.com/office/powerpoint/2010/main" val="141811947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A354481-D9AB-4D5D-9A5B-EE7361337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6" y="1277867"/>
            <a:ext cx="11127181" cy="4552481"/>
          </a:xfrm>
        </p:spPr>
      </p:pic>
    </p:spTree>
    <p:extLst>
      <p:ext uri="{BB962C8B-B14F-4D97-AF65-F5344CB8AC3E}">
        <p14:creationId xmlns:p14="http://schemas.microsoft.com/office/powerpoint/2010/main" val="213194159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168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32D2713-FEFA-4925-9C91-0BF6A6654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6" y="1283515"/>
            <a:ext cx="11536869" cy="4689446"/>
          </a:xfrm>
        </p:spPr>
      </p:pic>
    </p:spTree>
    <p:extLst>
      <p:ext uri="{BB962C8B-B14F-4D97-AF65-F5344CB8AC3E}">
        <p14:creationId xmlns:p14="http://schemas.microsoft.com/office/powerpoint/2010/main" val="103790085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ABFFA0-9153-4D79-8A09-5CD417B9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169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5E788B4-513A-4B7F-B095-4BEFAE45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6AB2B30-24A9-4CEB-96A2-2C52E1493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1" y="1460892"/>
            <a:ext cx="5889014" cy="5260583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88015FB-A9EC-49C3-8F4B-D936BC413C7D}"/>
              </a:ext>
            </a:extLst>
          </p:cNvPr>
          <p:cNvSpPr txBox="1"/>
          <p:nvPr/>
        </p:nvSpPr>
        <p:spPr>
          <a:xfrm>
            <a:off x="8489659" y="2927758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pip</a:t>
            </a:r>
            <a:r>
              <a:rPr lang="zh-TW" altLang="en-US" dirty="0"/>
              <a:t>造成版本不相容問題</a:t>
            </a:r>
          </a:p>
        </p:txBody>
      </p:sp>
    </p:spTree>
    <p:extLst>
      <p:ext uri="{BB962C8B-B14F-4D97-AF65-F5344CB8AC3E}">
        <p14:creationId xmlns:p14="http://schemas.microsoft.com/office/powerpoint/2010/main" val="139180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B70D620-2DA8-4218-BCDE-44553AA7D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3" y="1576259"/>
            <a:ext cx="4674395" cy="3116264"/>
          </a:xfr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B2B2C23-5969-457C-A050-74E18E24EB0A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output–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opencv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227BE3B-A477-438F-BFD8-7E68EC4C8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70" y="1576258"/>
            <a:ext cx="4674395" cy="311626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EA617F5-F844-401A-A805-9A8ECDDB82AB}"/>
              </a:ext>
            </a:extLst>
          </p:cNvPr>
          <p:cNvSpPr txBox="1"/>
          <p:nvPr/>
        </p:nvSpPr>
        <p:spPr>
          <a:xfrm>
            <a:off x="2289112" y="5020130"/>
            <a:ext cx="149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65" charset="-120"/>
              </a:rPr>
              <a:t>R</a:t>
            </a:r>
            <a:r>
              <a:rPr lang="en-US" altLang="zh-TW" sz="4400" dirty="0">
                <a:solidFill>
                  <a:srgbClr val="00B050"/>
                </a:solidFill>
                <a:ea typeface="標楷體" panose="03000509000000000000" pitchFamily="65" charset="-120"/>
              </a:rPr>
              <a:t>G</a:t>
            </a:r>
            <a:r>
              <a:rPr lang="en-US" altLang="zh-TW" sz="4400" dirty="0">
                <a:solidFill>
                  <a:srgbClr val="0070C0"/>
                </a:solidFill>
                <a:ea typeface="標楷體" panose="03000509000000000000" pitchFamily="65" charset="-120"/>
              </a:rPr>
              <a:t>B</a:t>
            </a:r>
            <a:endParaRPr lang="zh-TW" altLang="en-US" sz="44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B0D32C4-33DF-4A20-B612-D6738383BF8A}"/>
              </a:ext>
            </a:extLst>
          </p:cNvPr>
          <p:cNvSpPr txBox="1"/>
          <p:nvPr/>
        </p:nvSpPr>
        <p:spPr>
          <a:xfrm>
            <a:off x="8406108" y="5020130"/>
            <a:ext cx="1307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0070C0"/>
                </a:solidFill>
                <a:ea typeface="標楷體" panose="03000509000000000000" pitchFamily="65" charset="-120"/>
              </a:rPr>
              <a:t>B</a:t>
            </a:r>
            <a:r>
              <a:rPr lang="en-US" altLang="zh-TW" sz="4400" dirty="0">
                <a:solidFill>
                  <a:srgbClr val="00B050"/>
                </a:solidFill>
                <a:ea typeface="標楷體" panose="03000509000000000000" pitchFamily="65" charset="-120"/>
              </a:rPr>
              <a:t>G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65" charset="-120"/>
              </a:rPr>
              <a:t>R</a:t>
            </a:r>
            <a:endParaRPr lang="zh-TW" altLang="en-US" sz="44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02A511-66FB-4CA5-A7E0-C24DD305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435682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7F272-CC83-407C-B188-02C2034C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846"/>
            <a:ext cx="10515600" cy="5145117"/>
          </a:xfrm>
        </p:spPr>
        <p:txBody>
          <a:bodyPr/>
          <a:lstStyle/>
          <a:p>
            <a:r>
              <a:rPr lang="en-US" altLang="zh-TW" dirty="0" err="1"/>
              <a:t>Tensorflow</a:t>
            </a:r>
            <a:r>
              <a:rPr lang="en-US" altLang="zh-TW" dirty="0"/>
              <a:t> based on </a:t>
            </a:r>
            <a:r>
              <a:rPr lang="en-US" altLang="zh-TW" dirty="0" err="1"/>
              <a:t>gpu</a:t>
            </a:r>
            <a:r>
              <a:rPr lang="zh-TW" altLang="en-US" dirty="0"/>
              <a:t>安裝過程 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需要套件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CUDA</a:t>
            </a:r>
            <a:r>
              <a:rPr lang="zh-TW" altLang="en-US" dirty="0"/>
              <a:t> </a:t>
            </a:r>
            <a:r>
              <a:rPr lang="en-US" altLang="zh-TW" dirty="0"/>
              <a:t>, CUDNN , NVIDIA</a:t>
            </a:r>
            <a:r>
              <a:rPr lang="zh-TW" altLang="en-US" dirty="0"/>
              <a:t>驅動程式 </a:t>
            </a:r>
            <a:r>
              <a:rPr lang="en-US" altLang="zh-TW" dirty="0"/>
              <a:t>, Anaconda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F50C1B-CC07-4083-B8F4-6C9B96B2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170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472E0B0-203F-4352-AC40-6AA60CA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790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75570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6A9A4A-545D-43C2-8870-CA489254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457"/>
            <a:ext cx="10515600" cy="5139599"/>
          </a:xfrm>
        </p:spPr>
        <p:txBody>
          <a:bodyPr/>
          <a:lstStyle/>
          <a:p>
            <a:r>
              <a:rPr lang="zh-TW" altLang="en-US" dirty="0"/>
              <a:t>如何知道自己顯卡種類 </a:t>
            </a:r>
            <a:r>
              <a:rPr lang="en-US" altLang="zh-TW" dirty="0"/>
              <a:t>:</a:t>
            </a:r>
            <a:r>
              <a:rPr lang="zh-TW" altLang="en-US" dirty="0"/>
              <a:t> 搜尋 </a:t>
            </a:r>
            <a:r>
              <a:rPr lang="en-US" altLang="zh-TW" dirty="0"/>
              <a:t>“</a:t>
            </a:r>
            <a:r>
              <a:rPr lang="zh-TW" altLang="en-US" dirty="0"/>
              <a:t>裝置管理員</a:t>
            </a:r>
            <a:r>
              <a:rPr lang="en-US" altLang="zh-TW" dirty="0"/>
              <a:t>”</a:t>
            </a:r>
            <a:r>
              <a:rPr lang="zh-TW" altLang="en-US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顯示卡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3A73E0-E000-4946-BD05-DBCE5029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171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0C462C2-FA94-4CF7-9063-002F32F0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790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7731468-BF91-4A89-86AF-1E2398340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83" y="1659145"/>
            <a:ext cx="6574658" cy="485071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1602555-C297-4027-9D3C-000AE5CAAD07}"/>
              </a:ext>
            </a:extLst>
          </p:cNvPr>
          <p:cNvSpPr/>
          <p:nvPr/>
        </p:nvSpPr>
        <p:spPr>
          <a:xfrm>
            <a:off x="1748760" y="5871539"/>
            <a:ext cx="4457774" cy="388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7223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14250C3-B7D9-49FD-B0E6-B44E76831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" y="1360910"/>
            <a:ext cx="6038254" cy="48006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0C859D-150F-47D9-BA67-81D9074D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mtClean="0"/>
              <a:t>172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CA33A21-5222-4AF4-99AD-B412F9FC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en-US" altLang="zh-TW" dirty="0"/>
              <a:t>Python</a:t>
            </a:r>
            <a:r>
              <a:rPr lang="en-US" altLang="zh-TW" dirty="0">
                <a:ea typeface="標楷體" panose="03000509000000000000" pitchFamily="65" charset="-120"/>
              </a:rPr>
              <a:t> —</a:t>
            </a:r>
            <a:r>
              <a:rPr lang="en-US" altLang="zh-TW" dirty="0" err="1">
                <a:ea typeface="標楷體" panose="03000509000000000000" pitchFamily="65" charset="-120"/>
              </a:rPr>
              <a:t>Tensorflow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793C403-04A4-4FEF-AF5E-7264F50F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07" y="1491389"/>
            <a:ext cx="5375611" cy="47332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341D2EA-A849-4938-8269-C3A7DE47B259}"/>
              </a:ext>
            </a:extLst>
          </p:cNvPr>
          <p:cNvSpPr/>
          <p:nvPr/>
        </p:nvSpPr>
        <p:spPr>
          <a:xfrm>
            <a:off x="6506637" y="4074779"/>
            <a:ext cx="4457774" cy="388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E1EDB1-95A4-4A85-920C-B4B4253D9AEC}"/>
              </a:ext>
            </a:extLst>
          </p:cNvPr>
          <p:cNvSpPr/>
          <p:nvPr/>
        </p:nvSpPr>
        <p:spPr>
          <a:xfrm>
            <a:off x="627351" y="5401639"/>
            <a:ext cx="5345609" cy="378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99F14D-98B8-4B9E-85AB-28F180534D03}"/>
              </a:ext>
            </a:extLst>
          </p:cNvPr>
          <p:cNvSpPr txBox="1"/>
          <p:nvPr/>
        </p:nvSpPr>
        <p:spPr>
          <a:xfrm>
            <a:off x="57746" y="959398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@CUDA</a:t>
            </a:r>
            <a:r>
              <a:rPr lang="zh-TW" altLang="en-US" sz="2400" dirty="0"/>
              <a:t>對應的安裝版本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8888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A9493A-9599-40FA-BBE3-ACBB13DA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110"/>
            <a:ext cx="10806404" cy="5411853"/>
          </a:xfrm>
        </p:spPr>
        <p:txBody>
          <a:bodyPr/>
          <a:lstStyle/>
          <a:p>
            <a:r>
              <a:rPr lang="en-US" altLang="zh-TW" dirty="0"/>
              <a:t>&lt;Step.3&gt;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寫入</a:t>
            </a:r>
            <a:r>
              <a:rPr lang="en-US" altLang="zh-TW" dirty="0"/>
              <a:t>(write)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cv2.imwrite(r'output.jpg',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img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) 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將影像寫入</a:t>
            </a:r>
            <a:r>
              <a:rPr lang="en-US" altLang="zh-TW" dirty="0">
                <a:ea typeface="標楷體" panose="03000509000000000000" pitchFamily="65" charset="-120"/>
              </a:rPr>
              <a:t>Write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本身已儲存在自己讀取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read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影像的路徑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path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#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雖然</a:t>
            </a:r>
            <a:r>
              <a:rPr lang="en-US" altLang="zh-TW" dirty="0" err="1"/>
              <a:t>img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儲存的順序是</a:t>
            </a:r>
            <a:r>
              <a:rPr lang="en-US" altLang="zh-TW" dirty="0"/>
              <a:t>BGR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en-US" altLang="zh-TW" dirty="0"/>
              <a:t>cv2.imwrite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已自動幫你轉成</a:t>
            </a:r>
            <a:r>
              <a:rPr lang="en-US" altLang="zh-TW" dirty="0"/>
              <a:t>RGB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因此不用刻意再將</a:t>
            </a:r>
            <a:r>
              <a:rPr lang="en-US" altLang="zh-TW" dirty="0" err="1"/>
              <a:t>img</a:t>
            </a:r>
            <a:r>
              <a:rPr lang="zh-TW" altLang="en-US" dirty="0"/>
              <a:t> </a:t>
            </a:r>
            <a:r>
              <a:rPr lang="en-US" altLang="zh-TW" dirty="0"/>
              <a:t>Reverse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81F13A6-16F0-4903-B0F6-E4A8FA46A51A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output–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opencv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7F0297-6D64-46FD-9B97-5D39C022FE6B}"/>
              </a:ext>
            </a:extLst>
          </p:cNvPr>
          <p:cNvSpPr/>
          <p:nvPr/>
        </p:nvSpPr>
        <p:spPr>
          <a:xfrm>
            <a:off x="838199" y="3471036"/>
            <a:ext cx="9574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也可調整影像品質 </a:t>
            </a:r>
            <a:r>
              <a:rPr lang="zh-TW" altLang="en-US" dirty="0"/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zh-TW" altLang="en-US" dirty="0"/>
              <a:t> JPEG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圖片品質為 </a:t>
            </a:r>
            <a:r>
              <a:rPr lang="zh-TW" altLang="en-US" dirty="0"/>
              <a:t>90（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可用值為</a:t>
            </a:r>
            <a:r>
              <a:rPr lang="zh-TW" altLang="en-US" dirty="0"/>
              <a:t> 0 ~ 100）):</a:t>
            </a:r>
          </a:p>
          <a:p>
            <a:r>
              <a:rPr lang="zh-TW" altLang="en-US" dirty="0"/>
              <a:t>   </a:t>
            </a:r>
            <a:r>
              <a:rPr lang="en-US" altLang="zh-TW" dirty="0"/>
              <a:t>&gt;&gt;&gt; </a:t>
            </a:r>
            <a:r>
              <a:rPr lang="zh-TW" altLang="en-US" dirty="0"/>
              <a:t>cv2.imwrite(</a:t>
            </a:r>
            <a:r>
              <a:rPr lang="en-US" altLang="zh-TW" dirty="0"/>
              <a:t>r</a:t>
            </a:r>
            <a:r>
              <a:rPr lang="zh-TW" altLang="en-US" dirty="0"/>
              <a:t>'output.jpg', img, [cv2.IMWRITE_JPEG_QUALITY, 90])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DBDC8A-C7ED-487A-A8FC-7E8B0E0EF632}"/>
              </a:ext>
            </a:extLst>
          </p:cNvPr>
          <p:cNvSpPr/>
          <p:nvPr/>
        </p:nvSpPr>
        <p:spPr>
          <a:xfrm>
            <a:off x="510849" y="4117367"/>
            <a:ext cx="10229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dirty="0"/>
              <a:t> 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也可調整壓縮程度 </a:t>
            </a:r>
            <a:r>
              <a:rPr lang="zh-TW" altLang="en-US" dirty="0"/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zh-TW" altLang="en-US" dirty="0"/>
              <a:t> PNG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壓縮層級為 </a:t>
            </a:r>
            <a:r>
              <a:rPr lang="zh-TW" altLang="en-US" dirty="0"/>
              <a:t>5（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可用值為</a:t>
            </a:r>
            <a:r>
              <a:rPr lang="zh-TW" altLang="en-US" dirty="0"/>
              <a:t> 0 ~ 9）):</a:t>
            </a:r>
          </a:p>
          <a:p>
            <a:r>
              <a:rPr lang="zh-TW" altLang="en-US" dirty="0"/>
              <a:t>        cv2.imwrite(</a:t>
            </a:r>
            <a:r>
              <a:rPr lang="en-US" altLang="zh-TW" dirty="0"/>
              <a:t>r</a:t>
            </a:r>
            <a:r>
              <a:rPr lang="zh-TW" altLang="en-US" dirty="0"/>
              <a:t>'output.png', img, [cv2.IMWRITE_PNG_COMPRESSION, 5])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3EFDD72-69CB-475A-B9CA-FF64FE07AD45}"/>
              </a:ext>
            </a:extLst>
          </p:cNvPr>
          <p:cNvSpPr/>
          <p:nvPr/>
        </p:nvSpPr>
        <p:spPr>
          <a:xfrm>
            <a:off x="926840" y="5502362"/>
            <a:ext cx="10629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Reference:  https://blog.gtwang.org/programming/opencv-basic-image-read-and-write-tutorial/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E5A37D-77C7-4C98-803C-2A8BC27B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722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2D7FF4-A6D0-4157-9CA0-B02455C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763"/>
            <a:ext cx="10515600" cy="536520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可用來讀取圖片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&lt;Step.1&gt;: 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matplotlib.pyplot</a:t>
            </a:r>
            <a:r>
              <a:rPr lang="en-US" altLang="zh-TW" dirty="0"/>
              <a:t> as </a:t>
            </a:r>
            <a:r>
              <a:rPr lang="en-US" altLang="zh-TW" dirty="0" err="1"/>
              <a:t>plt</a:t>
            </a:r>
            <a:r>
              <a:rPr lang="en-US" altLang="zh-TW" dirty="0"/>
              <a:t>   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用於顯示影像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matplotlib.image</a:t>
            </a:r>
            <a:r>
              <a:rPr lang="en-US" altLang="zh-TW" dirty="0"/>
              <a:t> as </a:t>
            </a:r>
            <a:r>
              <a:rPr lang="en-US" altLang="zh-TW" dirty="0" err="1"/>
              <a:t>mpimg</a:t>
            </a:r>
            <a:r>
              <a:rPr lang="en-US" altLang="zh-TW" dirty="0"/>
              <a:t>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用於讀取影像</a:t>
            </a:r>
          </a:p>
          <a:p>
            <a:r>
              <a:rPr lang="en-US" altLang="zh-TW" dirty="0"/>
              <a:t>&lt;Step.2&gt;: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read_path</a:t>
            </a:r>
            <a:r>
              <a:rPr lang="en-US" altLang="zh-TW" dirty="0"/>
              <a:t> = r '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影像路徑及名稱</a:t>
            </a:r>
            <a:r>
              <a:rPr lang="en-US" altLang="zh-TW" dirty="0"/>
              <a:t>'  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img</a:t>
            </a:r>
            <a:r>
              <a:rPr lang="en-US" altLang="zh-TW" dirty="0"/>
              <a:t> = </a:t>
            </a:r>
            <a:r>
              <a:rPr lang="en-US" altLang="zh-TW" dirty="0" err="1"/>
              <a:t>mpimg.imread</a:t>
            </a:r>
            <a:r>
              <a:rPr lang="en-US" altLang="zh-TW" dirty="0"/>
              <a:t>(</a:t>
            </a:r>
            <a:r>
              <a:rPr lang="en-US" altLang="zh-TW" dirty="0" err="1"/>
              <a:t>read_path</a:t>
            </a:r>
            <a:r>
              <a:rPr lang="en-US" altLang="zh-TW" dirty="0"/>
              <a:t>)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讀取影像</a:t>
            </a:r>
          </a:p>
          <a:p>
            <a:r>
              <a:rPr lang="en-US" altLang="zh-TW" dirty="0"/>
              <a:t>&lt;Step.3&gt;: 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plt.imshow</a:t>
            </a:r>
            <a:r>
              <a:rPr lang="en-US" altLang="zh-TW" dirty="0"/>
              <a:t>(</a:t>
            </a:r>
            <a:r>
              <a:rPr lang="en-US" altLang="zh-TW" dirty="0" err="1"/>
              <a:t>img</a:t>
            </a:r>
            <a:r>
              <a:rPr lang="en-US" altLang="zh-TW" dirty="0"/>
              <a:t>)                             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顯示影像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plt.axis</a:t>
            </a:r>
            <a:r>
              <a:rPr lang="en-US" altLang="zh-TW" dirty="0"/>
              <a:t>('off')                                    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關閉座標軸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plt.show</a:t>
            </a:r>
            <a:r>
              <a:rPr lang="en-US" altLang="zh-TW" dirty="0"/>
              <a:t>()                                        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顯示影像在螢幕上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2088C5C-54B0-45D7-9082-E13DED500A1B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output–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E09A44-2CAD-426E-B494-693F09AA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19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0514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973E7-1812-432E-9591-8F08795CE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943" y="370411"/>
            <a:ext cx="9144000" cy="1535651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常用模組語言介紹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055BFC-1388-4F40-8696-3A64F026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2</a:t>
            </a:fld>
            <a:endParaRPr lang="zh-TW" altLang="en-US" sz="2000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875F2A81-9D3A-40EC-AB16-80BEBE79E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66" y="2136208"/>
            <a:ext cx="10240161" cy="435138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en-US" altLang="zh-TW" dirty="0">
                <a:ea typeface="標楷體" panose="03000509000000000000" pitchFamily="65" charset="-120"/>
              </a:rPr>
              <a:t>(Content)</a:t>
            </a:r>
          </a:p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PMingLiU" panose="02020500000000000000" pitchFamily="18" charset="-120"/>
              </a:rPr>
              <a:t>Python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模組簡介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 dirty="0">
                <a:ea typeface="標楷體" panose="03000509000000000000" pitchFamily="65" charset="-120"/>
              </a:rPr>
              <a:t>音訊檔</a:t>
            </a:r>
            <a:r>
              <a:rPr lang="en-US" altLang="zh-TW" sz="2000" dirty="0">
                <a:ea typeface="標楷體" panose="03000509000000000000" pitchFamily="65" charset="-120"/>
              </a:rPr>
              <a:t>Input and Output                 </a:t>
            </a:r>
            <a:endParaRPr lang="zh-TW" altLang="en-US" sz="2000" dirty="0"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計時工具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000" dirty="0">
                <a:ea typeface="標楷體" panose="03000509000000000000" pitchFamily="65" charset="-120"/>
              </a:rPr>
              <a:t>time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zh-TW" altLang="en-US" sz="2000" dirty="0"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sz="2000" dirty="0">
                <a:ea typeface="標楷體" panose="03000509000000000000" pitchFamily="65" charset="-120"/>
              </a:rPr>
              <a:t>input and output</a:t>
            </a:r>
            <a:endParaRPr lang="zh-TW" altLang="en-US" sz="2000" dirty="0">
              <a:ea typeface="標楷體" panose="03000509000000000000" pitchFamily="65" charset="-120"/>
            </a:endParaRPr>
          </a:p>
          <a:p>
            <a:pPr algn="l"/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sz="1500" dirty="0">
                <a:ea typeface="標楷體" panose="03000509000000000000" pitchFamily="65" charset="-120"/>
              </a:rPr>
              <a:t>input and output – </a:t>
            </a:r>
            <a:r>
              <a:rPr lang="zh-TW" altLang="en-US" sz="1500" dirty="0">
                <a:ea typeface="標楷體" panose="03000509000000000000" pitchFamily="65" charset="-120"/>
              </a:rPr>
              <a:t>使用</a:t>
            </a:r>
            <a:r>
              <a:rPr lang="en-US" altLang="zh-TW" sz="1500" dirty="0" err="1">
                <a:ea typeface="標楷體" panose="03000509000000000000" pitchFamily="65" charset="-120"/>
              </a:rPr>
              <a:t>opencv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pPr algn="l"/>
            <a:r>
              <a:rPr lang="zh-TW" altLang="en-US" sz="1500" dirty="0">
                <a:ea typeface="標楷體" panose="03000509000000000000" pitchFamily="65" charset="-120"/>
              </a:rPr>
              <a:t>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sz="1500" dirty="0">
                <a:ea typeface="標楷體" panose="03000509000000000000" pitchFamily="65" charset="-120"/>
              </a:rPr>
              <a:t>input and output – </a:t>
            </a:r>
            <a:r>
              <a:rPr lang="zh-TW" altLang="en-US" sz="1500" dirty="0">
                <a:ea typeface="標楷體" panose="03000509000000000000" pitchFamily="65" charset="-120"/>
              </a:rPr>
              <a:t>使用</a:t>
            </a:r>
            <a:r>
              <a:rPr lang="en-US" altLang="zh-TW" sz="1500" dirty="0">
                <a:ea typeface="標楷體" panose="03000509000000000000" pitchFamily="65" charset="-120"/>
              </a:rPr>
              <a:t>matplotlib</a:t>
            </a:r>
          </a:p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000" dirty="0">
                <a:ea typeface="標楷體" panose="03000509000000000000" pitchFamily="65" charset="-120"/>
              </a:rPr>
              <a:t>Video read and write</a:t>
            </a:r>
          </a:p>
          <a:p>
            <a:pPr algn="l"/>
            <a:endParaRPr lang="en-US" altLang="zh-TW" sz="1500" dirty="0">
              <a:ea typeface="標楷體" panose="03000509000000000000" pitchFamily="65" charset="-120"/>
            </a:endParaRPr>
          </a:p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000" dirty="0">
                <a:ea typeface="標楷體" panose="03000509000000000000" pitchFamily="65" charset="-120"/>
              </a:rPr>
              <a:t>shell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指令框使用函式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>
              <a:ea typeface="標楷體" panose="03000509000000000000" pitchFamily="65" charset="-120"/>
            </a:endParaRPr>
          </a:p>
          <a:p>
            <a:pPr algn="l"/>
            <a:endParaRPr lang="zh-TW" altLang="en-US" dirty="0"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9042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06A673-CA43-48AA-AC05-CA52BD8B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078"/>
            <a:ext cx="10515600" cy="5299885"/>
          </a:xfrm>
        </p:spPr>
        <p:txBody>
          <a:bodyPr>
            <a:normAutofit/>
          </a:bodyPr>
          <a:lstStyle/>
          <a:p>
            <a:r>
              <a:rPr lang="en-US" altLang="zh-TW" dirty="0"/>
              <a:t>&lt;Step.4&gt;: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save_path</a:t>
            </a:r>
            <a:r>
              <a:rPr lang="en-US" altLang="zh-TW" dirty="0"/>
              <a:t> = r '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儲存路徑並命名</a:t>
            </a:r>
            <a:r>
              <a:rPr lang="en-US" altLang="zh-TW" dirty="0"/>
              <a:t>'   </a:t>
            </a:r>
          </a:p>
          <a:p>
            <a:pPr marL="0" indent="0">
              <a:buNone/>
            </a:pPr>
            <a:r>
              <a:rPr lang="en-US" altLang="zh-TW" dirty="0"/>
              <a:t>        #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dirty="0"/>
              <a:t>:   </a:t>
            </a:r>
            <a:r>
              <a:rPr lang="en-US" altLang="zh-TW" dirty="0" err="1"/>
              <a:t>save_path</a:t>
            </a:r>
            <a:r>
              <a:rPr lang="en-US" altLang="zh-TW" dirty="0"/>
              <a:t> = </a:t>
            </a:r>
            <a:r>
              <a:rPr lang="en-US" altLang="zh-TW" dirty="0" err="1"/>
              <a:t>r'C</a:t>
            </a:r>
            <a:r>
              <a:rPr lang="en-US" altLang="zh-TW" dirty="0"/>
              <a:t>:\Users\disp\Desktop\pepper.png'  </a:t>
            </a:r>
          </a:p>
          <a:p>
            <a:pPr marL="0" indent="0">
              <a:buNone/>
            </a:pPr>
            <a:r>
              <a:rPr lang="en-US" altLang="zh-TW" dirty="0"/>
              <a:t>           (pepper.png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是命名 </a:t>
            </a:r>
            <a:r>
              <a:rPr lang="en-US" altLang="zh-TW" dirty="0"/>
              <a:t>,(</a:t>
            </a:r>
            <a:r>
              <a:rPr lang="en-US" altLang="zh-TW" dirty="0" err="1"/>
              <a:t>png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是儲存的格式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plt.imsave</a:t>
            </a:r>
            <a:r>
              <a:rPr lang="en-US" altLang="zh-TW" dirty="0"/>
              <a:t>(</a:t>
            </a:r>
            <a:r>
              <a:rPr lang="en-US" altLang="zh-TW" dirty="0" err="1"/>
              <a:t>save_path,img</a:t>
            </a:r>
            <a:r>
              <a:rPr lang="en-US" altLang="zh-TW" dirty="0"/>
              <a:t>)       </a:t>
            </a:r>
          </a:p>
          <a:p>
            <a:pPr marL="0" indent="0">
              <a:buNone/>
            </a:pPr>
            <a:r>
              <a:rPr lang="en-US" altLang="zh-TW" dirty="0"/>
              <a:t>      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儲存圖片 </a:t>
            </a:r>
            <a:r>
              <a:rPr lang="en-US" altLang="zh-TW" dirty="0"/>
              <a:t>, </a:t>
            </a:r>
            <a:r>
              <a:rPr lang="en-US" altLang="zh-TW" dirty="0" err="1"/>
              <a:t>img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是在程式中欲儲存的影像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&lt;note&gt; 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可列出影像的</a:t>
            </a:r>
            <a:r>
              <a:rPr lang="en-US" altLang="zh-TW" dirty="0"/>
              <a:t>size :</a:t>
            </a:r>
          </a:p>
          <a:p>
            <a:pPr marL="0" indent="0">
              <a:buNone/>
            </a:pPr>
            <a:r>
              <a:rPr lang="en-US" altLang="zh-TW" dirty="0"/>
              <a:t>             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             &gt;&gt;&gt;[</a:t>
            </a:r>
            <a:r>
              <a:rPr lang="en-US" altLang="zh-TW" dirty="0" err="1"/>
              <a:t>r,c,d</a:t>
            </a:r>
            <a:r>
              <a:rPr lang="en-US" altLang="zh-TW" dirty="0"/>
              <a:t>] = </a:t>
            </a:r>
            <a:r>
              <a:rPr lang="en-US" altLang="zh-TW" dirty="0" err="1"/>
              <a:t>np.shape</a:t>
            </a:r>
            <a:r>
              <a:rPr lang="en-US" altLang="zh-TW" dirty="0"/>
              <a:t>(</a:t>
            </a:r>
            <a:r>
              <a:rPr lang="en-US" altLang="zh-TW" dirty="0" err="1"/>
              <a:t>img</a:t>
            </a:r>
            <a:r>
              <a:rPr lang="en-US" altLang="zh-TW" dirty="0"/>
              <a:t>)        # 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代表列</a:t>
            </a:r>
            <a:r>
              <a:rPr lang="zh-TW" altLang="en-US" dirty="0"/>
              <a:t> </a:t>
            </a:r>
            <a:r>
              <a:rPr lang="en-US" altLang="zh-TW" dirty="0"/>
              <a:t>; 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代表欄</a:t>
            </a:r>
            <a:r>
              <a:rPr lang="zh-TW" altLang="en-US" dirty="0"/>
              <a:t> </a:t>
            </a:r>
            <a:r>
              <a:rPr lang="en-US" altLang="zh-TW" dirty="0"/>
              <a:t>; 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代表深度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76459DA-8D60-4189-BB0E-EA14B76E56E2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output– 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matplotlib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832BF6-EB9D-430D-8CBE-7B13658575D0}"/>
              </a:ext>
            </a:extLst>
          </p:cNvPr>
          <p:cNvSpPr/>
          <p:nvPr/>
        </p:nvSpPr>
        <p:spPr>
          <a:xfrm>
            <a:off x="1595534" y="4338735"/>
            <a:ext cx="9758265" cy="1838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77F94B-180B-4611-A0B5-1424001D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20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467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31ACB5-9B0C-4C0E-9C65-B466FD6C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846626"/>
            <a:ext cx="11323782" cy="532721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/>
              <a:t>opencv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中的模組</a:t>
            </a:r>
            <a:r>
              <a:rPr lang="en-US" altLang="zh-TW" dirty="0"/>
              <a:t>cv2 :</a:t>
            </a:r>
          </a:p>
          <a:p>
            <a:r>
              <a:rPr lang="en-US" altLang="zh-TW" dirty="0"/>
              <a:t>&lt;Reference&gt; :</a:t>
            </a:r>
          </a:p>
          <a:p>
            <a:pPr marL="0" indent="0">
              <a:buNone/>
            </a:pPr>
            <a:r>
              <a:rPr lang="en-US" altLang="zh-TW" sz="1700" dirty="0"/>
              <a:t>   https://opencv-python-tutroals.readthedocs.io/en/latest/py_tutorials/py_gui/py_video_display/py_video_display.html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A2BC84-7B78-4712-9275-86A7B6D5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75106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21</a:t>
            </a:fld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1EE644C-BF61-4C2F-9686-5E0D4A0A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73" y="2260238"/>
            <a:ext cx="5380800" cy="439456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5A5A8B2-A13F-4D55-A1C4-DC77E3413359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Video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read and write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9515" y="846626"/>
            <a:ext cx="6430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要先在 </a:t>
            </a:r>
            <a:r>
              <a:rPr lang="en-US" altLang="zh-TW" sz="2400" dirty="0" err="1">
                <a:solidFill>
                  <a:srgbClr val="FF0000"/>
                </a:solidFill>
              </a:rPr>
              <a:t>cmd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FF0000"/>
                </a:solidFill>
              </a:rPr>
              <a:t>當中執行 pip install opencv-python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6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D75573-10AC-4616-AE3F-F19F9105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645365"/>
            <a:ext cx="11568546" cy="6094866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sz="2400" dirty="0">
                <a:ea typeface="標楷體" panose="03000509000000000000" pitchFamily="65" charset="-120"/>
              </a:rPr>
              <a:t>(read)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欲處理的</a:t>
            </a:r>
            <a:r>
              <a:rPr lang="en-US" altLang="zh-TW" sz="2400" dirty="0">
                <a:ea typeface="標楷體" panose="03000509000000000000" pitchFamily="65" charset="-120"/>
              </a:rPr>
              <a:t>Video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: </a:t>
            </a:r>
          </a:p>
          <a:p>
            <a:pPr marL="0" indent="0">
              <a:buNone/>
            </a:pPr>
            <a:r>
              <a:rPr lang="en-US" altLang="zh-TW" sz="2400" dirty="0"/>
              <a:t>&gt;&gt;&gt;</a:t>
            </a:r>
            <a:r>
              <a:rPr lang="zh-TW" altLang="en-US" sz="2400" dirty="0"/>
              <a:t> </a:t>
            </a:r>
            <a:r>
              <a:rPr lang="en-US" altLang="zh-TW" sz="2400" dirty="0" err="1"/>
              <a:t>v_test</a:t>
            </a:r>
            <a:r>
              <a:rPr lang="en-US" altLang="zh-TW" sz="2400" dirty="0"/>
              <a:t> = </a:t>
            </a:r>
            <a:r>
              <a:rPr lang="en-US" altLang="zh-TW" sz="2400" dirty="0" err="1"/>
              <a:t>r</a:t>
            </a:r>
            <a:r>
              <a:rPr lang="en-US" altLang="zh-TW" sz="2400" dirty="0" err="1">
                <a:solidFill>
                  <a:srgbClr val="FF0000"/>
                </a:solidFill>
              </a:rPr>
              <a:t>'C</a:t>
            </a:r>
            <a:r>
              <a:rPr lang="en-US" altLang="zh-TW" sz="2400" dirty="0">
                <a:solidFill>
                  <a:srgbClr val="FF0000"/>
                </a:solidFill>
              </a:rPr>
              <a:t>:\Users\disp\Desktop\test1.mp4'</a:t>
            </a:r>
          </a:p>
          <a:p>
            <a:pPr marL="0" indent="0">
              <a:buNone/>
            </a:pPr>
            <a:r>
              <a:rPr lang="en-US" altLang="zh-TW" sz="2400" dirty="0"/>
              <a:t>&gt;&gt;&gt;</a:t>
            </a:r>
            <a:r>
              <a:rPr lang="zh-TW" altLang="en-US" sz="2400" dirty="0"/>
              <a:t> </a:t>
            </a:r>
            <a:r>
              <a:rPr lang="en-US" altLang="zh-TW" sz="2400" dirty="0"/>
              <a:t>cap = </a:t>
            </a:r>
            <a:r>
              <a:rPr lang="en-US" altLang="zh-TW" sz="2400" dirty="0">
                <a:solidFill>
                  <a:srgbClr val="FF0000"/>
                </a:solidFill>
              </a:rPr>
              <a:t>cv2.VideoCapture</a:t>
            </a:r>
            <a:r>
              <a:rPr lang="en-US" altLang="zh-TW" sz="2400" dirty="0"/>
              <a:t>(</a:t>
            </a:r>
            <a:r>
              <a:rPr lang="en-US" altLang="zh-TW" sz="2400" dirty="0" err="1"/>
              <a:t>v_test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en-US" altLang="zh-TW" sz="2400" dirty="0"/>
              <a:t>&gt;&gt;&gt;</a:t>
            </a:r>
            <a:r>
              <a:rPr lang="zh-TW" altLang="en-US" sz="2400" dirty="0"/>
              <a:t> </a:t>
            </a:r>
            <a:r>
              <a:rPr lang="en-US" altLang="zh-TW" sz="2400" dirty="0"/>
              <a:t>while(</a:t>
            </a:r>
            <a:r>
              <a:rPr lang="en-US" altLang="zh-TW" sz="2400" dirty="0" err="1"/>
              <a:t>cap.isOpened</a:t>
            </a:r>
            <a:r>
              <a:rPr lang="en-US" altLang="zh-TW" sz="2400" dirty="0"/>
              <a:t>()):</a:t>
            </a:r>
          </a:p>
          <a:p>
            <a:pPr marL="0" indent="0">
              <a:buNone/>
            </a:pPr>
            <a:r>
              <a:rPr lang="zh-TW" altLang="en-US" sz="2400" dirty="0"/>
              <a:t>              </a:t>
            </a:r>
            <a:r>
              <a:rPr lang="en-US" altLang="zh-TW" sz="2400" dirty="0"/>
              <a:t>[ret, frame] = </a:t>
            </a:r>
            <a:r>
              <a:rPr lang="en-US" altLang="zh-TW" sz="2400" dirty="0" err="1"/>
              <a:t>cap.read</a:t>
            </a:r>
            <a:r>
              <a:rPr lang="en-US" altLang="zh-TW" sz="2400" dirty="0"/>
              <a:t>()</a:t>
            </a:r>
          </a:p>
          <a:p>
            <a:pPr marL="0" indent="0">
              <a:buNone/>
            </a:pPr>
            <a:r>
              <a:rPr lang="zh-TW" altLang="en-US" sz="2400" dirty="0"/>
              <a:t>              </a:t>
            </a:r>
            <a:r>
              <a:rPr lang="en-US" altLang="zh-TW" sz="2400" dirty="0">
                <a:solidFill>
                  <a:srgbClr val="FF0000"/>
                </a:solidFill>
              </a:rPr>
              <a:t># gray = cv2.cvtColor(frame, cv2.COLOR_BGR2GRAY)</a:t>
            </a:r>
          </a:p>
          <a:p>
            <a:pPr marL="0" indent="0">
              <a:buNone/>
            </a:pPr>
            <a:r>
              <a:rPr lang="zh-TW" altLang="en-US" sz="2400" dirty="0"/>
              <a:t>              </a:t>
            </a:r>
            <a:r>
              <a:rPr lang="en-US" altLang="zh-TW" sz="2400" dirty="0"/>
              <a:t>cv2.imshow('</a:t>
            </a:r>
            <a:r>
              <a:rPr lang="en-US" altLang="zh-TW" sz="2400" dirty="0" err="1"/>
              <a:t>frame',frame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              </a:t>
            </a:r>
            <a:r>
              <a:rPr lang="en-US" altLang="zh-TW" sz="2400" dirty="0"/>
              <a:t>if cv2.waitKey(1) &amp; 0xFF == </a:t>
            </a:r>
            <a:r>
              <a:rPr lang="en-US" altLang="zh-TW" sz="2400" dirty="0" err="1"/>
              <a:t>ord</a:t>
            </a:r>
            <a:r>
              <a:rPr lang="en-US" altLang="zh-TW" sz="2400" dirty="0"/>
              <a:t>('q'):</a:t>
            </a:r>
          </a:p>
          <a:p>
            <a:pPr marL="0" indent="0">
              <a:buNone/>
            </a:pPr>
            <a:r>
              <a:rPr lang="en-US" altLang="zh-TW" sz="2400" dirty="0"/>
              <a:t>        </a:t>
            </a:r>
            <a:r>
              <a:rPr lang="zh-TW" altLang="en-US" sz="2400" dirty="0"/>
              <a:t>             </a:t>
            </a:r>
            <a:r>
              <a:rPr lang="en-US" altLang="zh-TW" sz="2400" dirty="0"/>
              <a:t>break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33F4E3-71A8-4D0D-B347-B5FC5CA1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419" y="6242016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22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607E7B9-5BA2-4413-9361-885CFA300FA8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Video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read and write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9C212F-ED8E-40E6-8E94-087F307BC2E9}"/>
              </a:ext>
            </a:extLst>
          </p:cNvPr>
          <p:cNvSpPr txBox="1"/>
          <p:nvPr/>
        </p:nvSpPr>
        <p:spPr>
          <a:xfrm>
            <a:off x="263236" y="5856544"/>
            <a:ext cx="116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&lt;Reference&gt;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關於為什麼要加這句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if cv2.waitKey(1) &amp; 0xFF ==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ord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(‘q’)</a:t>
            </a:r>
            <a:r>
              <a:rPr lang="zh-TW" altLang="en-US" dirty="0">
                <a:ea typeface="標楷體" panose="03000509000000000000" pitchFamily="65" charset="-120"/>
              </a:rPr>
              <a:t>的參考</a:t>
            </a:r>
            <a:r>
              <a:rPr lang="en-US" altLang="zh-TW" dirty="0">
                <a:ea typeface="標楷體" panose="03000509000000000000" pitchFamily="65" charset="-120"/>
              </a:rPr>
              <a:t>,</a:t>
            </a:r>
            <a:r>
              <a:rPr lang="zh-TW" altLang="en-US" dirty="0">
                <a:ea typeface="標楷體" panose="03000509000000000000" pitchFamily="65" charset="-120"/>
              </a:rPr>
              <a:t>其主要作用就是讓</a:t>
            </a:r>
            <a:r>
              <a:rPr lang="en-US" altLang="zh-TW" dirty="0">
                <a:ea typeface="標楷體" panose="03000509000000000000" pitchFamily="65" charset="-120"/>
              </a:rPr>
              <a:t>Video</a:t>
            </a:r>
            <a:r>
              <a:rPr lang="zh-TW" altLang="en-US" dirty="0">
                <a:ea typeface="標楷體" panose="03000509000000000000" pitchFamily="65" charset="-120"/>
              </a:rPr>
              <a:t>播放完後停止 </a:t>
            </a:r>
            <a:r>
              <a:rPr lang="en-US" altLang="zh-TW" dirty="0">
                <a:ea typeface="標楷體" panose="03000509000000000000" pitchFamily="65" charset="-120"/>
              </a:rPr>
              <a:t>: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/>
              <a:t>                          </a:t>
            </a:r>
            <a:r>
              <a:rPr lang="en-US" altLang="zh-TW" dirty="0"/>
              <a:t>https://www.itread01.com/content/1550423892.html</a:t>
            </a:r>
            <a:endParaRPr lang="zh-TW" alt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5EBFDB6-3C4E-4A6E-B8B4-DC1E7FBDF051}"/>
              </a:ext>
            </a:extLst>
          </p:cNvPr>
          <p:cNvGrpSpPr/>
          <p:nvPr/>
        </p:nvGrpSpPr>
        <p:grpSpPr>
          <a:xfrm>
            <a:off x="6668654" y="2097488"/>
            <a:ext cx="4362376" cy="830997"/>
            <a:chOff x="6659418" y="2235476"/>
            <a:chExt cx="4362376" cy="830997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28074E52-A2FA-4783-9550-EE7369C85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9418" y="2863273"/>
              <a:ext cx="766618" cy="203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1F7CC9D-1374-4D9C-B3C2-24F86F15FD99}"/>
                </a:ext>
              </a:extLst>
            </p:cNvPr>
            <p:cNvSpPr txBox="1"/>
            <p:nvPr/>
          </p:nvSpPr>
          <p:spPr>
            <a:xfrm>
              <a:off x="7211135" y="2235476"/>
              <a:ext cx="38106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此為將</a:t>
              </a:r>
              <a:r>
                <a:rPr lang="en-US" altLang="zh-TW" sz="1600" dirty="0">
                  <a:solidFill>
                    <a:srgbClr val="FF0000"/>
                  </a:solidFill>
                </a:rPr>
                <a:t>frame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</a:t>
              </a:r>
              <a:r>
                <a:rPr lang="en-US" altLang="zh-TW" sz="1600" dirty="0">
                  <a:solidFill>
                    <a:srgbClr val="FF0000"/>
                  </a:solidFill>
                </a:rPr>
                <a:t>RGB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轉成</a:t>
              </a:r>
              <a:r>
                <a:rPr lang="en-US" altLang="zh-TW" sz="1600" dirty="0">
                  <a:solidFill>
                    <a:srgbClr val="FF0000"/>
                  </a:solidFill>
                </a:rPr>
                <a:t>Gray level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形式</a:t>
              </a:r>
              <a:r>
                <a:rPr lang="en-US" altLang="zh-TW" sz="1600" dirty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也就是從</a:t>
              </a:r>
              <a:r>
                <a:rPr lang="en-US" altLang="zh-TW" sz="1600" dirty="0">
                  <a:solidFill>
                    <a:srgbClr val="FF0000"/>
                  </a:solidFill>
                </a:rPr>
                <a:t>3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維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2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維</a:t>
              </a:r>
              <a:r>
                <a:rPr lang="en-US" altLang="zh-TW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 這邊如果沒註解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#,</a:t>
              </a:r>
            </a:p>
            <a:p>
              <a:pPr algn="ctr"/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那麼播放的</a:t>
              </a:r>
              <a:r>
                <a:rPr lang="en-US" altLang="zh-TW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frame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就是</a:t>
              </a:r>
              <a:r>
                <a:rPr lang="en-US" altLang="zh-TW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gray level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形式</a:t>
              </a:r>
              <a:endPara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448019A-9343-4112-A2B4-8F89A50DF583}"/>
              </a:ext>
            </a:extLst>
          </p:cNvPr>
          <p:cNvGrpSpPr/>
          <p:nvPr/>
        </p:nvGrpSpPr>
        <p:grpSpPr>
          <a:xfrm>
            <a:off x="5024582" y="742819"/>
            <a:ext cx="2127139" cy="369139"/>
            <a:chOff x="4687454" y="836207"/>
            <a:chExt cx="2127139" cy="369139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F97D2F33-BAEC-4436-BB59-9D6F4DED9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7454" y="1073214"/>
              <a:ext cx="813959" cy="1321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EA53A69-9C4C-4BCA-AB07-CA6CD354B731}"/>
                </a:ext>
              </a:extLst>
            </p:cNvPr>
            <p:cNvSpPr txBox="1"/>
            <p:nvPr/>
          </p:nvSpPr>
          <p:spPr>
            <a:xfrm>
              <a:off x="5501413" y="836207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Video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路徑</a:t>
              </a: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695BDB7-CAC7-4A11-ACDA-39888F1FA42D}"/>
              </a:ext>
            </a:extLst>
          </p:cNvPr>
          <p:cNvGrpSpPr/>
          <p:nvPr/>
        </p:nvGrpSpPr>
        <p:grpSpPr>
          <a:xfrm>
            <a:off x="3592945" y="1428639"/>
            <a:ext cx="2902186" cy="338554"/>
            <a:chOff x="3629890" y="1581014"/>
            <a:chExt cx="2902186" cy="338554"/>
          </a:xfrm>
        </p:grpSpPr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E862A63A-B342-4858-819E-C0EEBC4878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9890" y="1699491"/>
              <a:ext cx="1551710" cy="1016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55A0EE4-1F70-4DBD-ABE2-3B1D066B45BD}"/>
                </a:ext>
              </a:extLst>
            </p:cNvPr>
            <p:cNvSpPr txBox="1"/>
            <p:nvPr/>
          </p:nvSpPr>
          <p:spPr>
            <a:xfrm>
              <a:off x="5218896" y="1581014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讀取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Video</a:t>
              </a:r>
              <a:endPara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82E3F98-1C7D-4841-9719-3411195E39D3}"/>
              </a:ext>
            </a:extLst>
          </p:cNvPr>
          <p:cNvSpPr txBox="1"/>
          <p:nvPr/>
        </p:nvSpPr>
        <p:spPr>
          <a:xfrm>
            <a:off x="360218" y="4797753"/>
            <a:ext cx="9188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&lt;note&gt; : </a:t>
            </a:r>
            <a:r>
              <a:rPr lang="en-US" altLang="zh-TW" dirty="0">
                <a:solidFill>
                  <a:srgbClr val="FF0000"/>
                </a:solidFill>
              </a:rPr>
              <a:t>[ret, frame] = </a:t>
            </a:r>
            <a:r>
              <a:rPr lang="en-US" altLang="zh-TW" dirty="0" err="1">
                <a:solidFill>
                  <a:srgbClr val="FF0000"/>
                </a:solidFill>
              </a:rPr>
              <a:t>cap.read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</a:p>
          <a:p>
            <a:pPr marL="342900" indent="-342900">
              <a:buAutoNum type="arabicPeriod"/>
            </a:pPr>
            <a:r>
              <a:rPr lang="en-US" altLang="zh-TW" dirty="0"/>
              <a:t>ret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代表布林值</a:t>
            </a:r>
            <a:r>
              <a:rPr lang="en-US" altLang="zh-TW" dirty="0"/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有讀到</a:t>
            </a:r>
            <a:r>
              <a:rPr lang="en-US" altLang="zh-TW" dirty="0"/>
              <a:t>frame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/>
              <a:t>True 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沒讀到</a:t>
            </a:r>
            <a:r>
              <a:rPr lang="en-US" altLang="zh-TW" dirty="0"/>
              <a:t>frame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/>
              <a:t>False 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因此在播放結束後會顯示</a:t>
            </a:r>
            <a:r>
              <a:rPr lang="en-US" altLang="zh-TW" dirty="0"/>
              <a:t>False</a:t>
            </a:r>
          </a:p>
          <a:p>
            <a:pPr marL="342900" indent="-342900">
              <a:buAutoNum type="arabicPeriod"/>
            </a:pPr>
            <a:r>
              <a:rPr lang="en-US" altLang="zh-TW" dirty="0"/>
              <a:t>Frame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為一張影像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/>
              <a:t>Video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進來後</a:t>
            </a:r>
            <a:r>
              <a:rPr lang="en-US" altLang="zh-TW" dirty="0"/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dirty="0"/>
              <a:t>RGB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  <a:r>
              <a:rPr lang="en-US" altLang="zh-TW" dirty="0"/>
              <a:t>(3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維矩陣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D559EEE-A243-4024-AAF4-6D8A6F56439C}"/>
              </a:ext>
            </a:extLst>
          </p:cNvPr>
          <p:cNvGrpSpPr/>
          <p:nvPr/>
        </p:nvGrpSpPr>
        <p:grpSpPr>
          <a:xfrm>
            <a:off x="4828660" y="3426038"/>
            <a:ext cx="6377766" cy="338554"/>
            <a:chOff x="2590606" y="1006016"/>
            <a:chExt cx="6377766" cy="338554"/>
          </a:xfrm>
        </p:grpSpPr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7AA20142-C575-428A-BD22-D5FBDD69C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0606" y="1185716"/>
              <a:ext cx="66963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240E400-7279-49F8-83BB-FC3F1FDABD99}"/>
                </a:ext>
              </a:extLst>
            </p:cNvPr>
            <p:cNvSpPr txBox="1"/>
            <p:nvPr/>
          </p:nvSpPr>
          <p:spPr>
            <a:xfrm>
              <a:off x="3243727" y="1006016"/>
              <a:ext cx="5724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while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迴圈中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show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出每一張影像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相當於時間軸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形成</a:t>
              </a:r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Video</a:t>
              </a:r>
              <a:endParaRPr lang="zh-TW" altLang="en-US" sz="1600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603CBD8-4E40-4D4F-AA88-FD9708A97D96}"/>
              </a:ext>
            </a:extLst>
          </p:cNvPr>
          <p:cNvSpPr/>
          <p:nvPr/>
        </p:nvSpPr>
        <p:spPr>
          <a:xfrm>
            <a:off x="265522" y="4707037"/>
            <a:ext cx="11381533" cy="1838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7690741" y="3996607"/>
            <a:ext cx="38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Q1</a:t>
            </a:r>
            <a:r>
              <a:rPr lang="zh-TW" altLang="en-US" dirty="0">
                <a:solidFill>
                  <a:srgbClr val="0000FF"/>
                </a:solidFill>
              </a:rPr>
              <a:t>：如何將 </a:t>
            </a:r>
            <a:r>
              <a:rPr lang="en-US" altLang="zh-TW" dirty="0">
                <a:solidFill>
                  <a:srgbClr val="0000FF"/>
                </a:solidFill>
              </a:rPr>
              <a:t>video </a:t>
            </a:r>
            <a:r>
              <a:rPr lang="zh-TW" altLang="en-US" dirty="0">
                <a:solidFill>
                  <a:srgbClr val="0000FF"/>
                </a:solidFill>
              </a:rPr>
              <a:t>變為四維矩陣</a:t>
            </a:r>
          </a:p>
        </p:txBody>
      </p:sp>
    </p:spTree>
    <p:extLst>
      <p:ext uri="{BB962C8B-B14F-4D97-AF65-F5344CB8AC3E}">
        <p14:creationId xmlns:p14="http://schemas.microsoft.com/office/powerpoint/2010/main" val="424415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BA5150-746E-4868-8ECC-12A38135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822036"/>
            <a:ext cx="11139056" cy="5763491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寫入</a:t>
            </a:r>
            <a:r>
              <a:rPr lang="en-US" altLang="zh-TW" sz="2000" dirty="0">
                <a:ea typeface="標楷體" panose="03000509000000000000" pitchFamily="65" charset="-120"/>
              </a:rPr>
              <a:t>(write)</a:t>
            </a:r>
            <a:r>
              <a:rPr lang="zh-TW" altLang="en-US" sz="2000" dirty="0">
                <a:ea typeface="標楷體" panose="03000509000000000000" pitchFamily="65" charset="-120"/>
              </a:rPr>
              <a:t>並存檔</a:t>
            </a:r>
            <a:r>
              <a:rPr lang="en-US" altLang="zh-TW" sz="2000" dirty="0">
                <a:ea typeface="標楷體" panose="03000509000000000000" pitchFamily="65" charset="-120"/>
              </a:rPr>
              <a:t>(save)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處理完的</a:t>
            </a:r>
            <a:r>
              <a:rPr lang="en-US" altLang="zh-TW" sz="2000" dirty="0">
                <a:ea typeface="標楷體" panose="03000509000000000000" pitchFamily="65" charset="-120"/>
              </a:rPr>
              <a:t>Video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: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6300D4-C54C-4770-A339-7E3A57D2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782" y="6375106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23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9C46BAB-81BA-47BE-A654-E52DDE2BFE1F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Video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read and write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4443BFD-D46D-438D-8F30-FBA9FFD20653}"/>
              </a:ext>
            </a:extLst>
          </p:cNvPr>
          <p:cNvSpPr txBox="1"/>
          <p:nvPr/>
        </p:nvSpPr>
        <p:spPr>
          <a:xfrm>
            <a:off x="680032" y="1319387"/>
            <a:ext cx="102431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/>
              <a:t>import </a:t>
            </a:r>
            <a:r>
              <a:rPr lang="en-US" altLang="zh-TW" sz="1700" dirty="0" err="1"/>
              <a:t>numpy</a:t>
            </a:r>
            <a:r>
              <a:rPr lang="en-US" altLang="zh-TW" sz="1700" dirty="0"/>
              <a:t> as np</a:t>
            </a:r>
          </a:p>
          <a:p>
            <a:r>
              <a:rPr lang="en-US" altLang="zh-TW" sz="1700" dirty="0"/>
              <a:t>import cv2</a:t>
            </a:r>
          </a:p>
          <a:p>
            <a:endParaRPr lang="en-US" altLang="zh-TW" sz="1700" dirty="0"/>
          </a:p>
          <a:p>
            <a:r>
              <a:rPr lang="en-US" altLang="zh-TW" sz="1700" dirty="0" err="1"/>
              <a:t>v_test</a:t>
            </a:r>
            <a:r>
              <a:rPr lang="en-US" altLang="zh-TW" sz="1700" dirty="0"/>
              <a:t> = </a:t>
            </a:r>
            <a:r>
              <a:rPr lang="en-US" altLang="zh-TW" sz="1700" dirty="0" err="1"/>
              <a:t>r</a:t>
            </a:r>
            <a:r>
              <a:rPr lang="en-US" altLang="zh-TW" sz="1700" dirty="0" err="1">
                <a:solidFill>
                  <a:srgbClr val="FF0000"/>
                </a:solidFill>
              </a:rPr>
              <a:t>'C</a:t>
            </a:r>
            <a:r>
              <a:rPr lang="en-US" altLang="zh-TW" sz="1700" dirty="0">
                <a:solidFill>
                  <a:srgbClr val="FF0000"/>
                </a:solidFill>
              </a:rPr>
              <a:t>:\Users\disp\Desktop\test1.mp4'</a:t>
            </a:r>
          </a:p>
          <a:p>
            <a:r>
              <a:rPr lang="en-US" altLang="zh-TW" sz="1700" dirty="0"/>
              <a:t>cap = cv2.VideoCapture(</a:t>
            </a:r>
            <a:r>
              <a:rPr lang="en-US" altLang="zh-TW" sz="1700" dirty="0" err="1"/>
              <a:t>v_test</a:t>
            </a:r>
            <a:r>
              <a:rPr lang="en-US" altLang="zh-TW" sz="1700" dirty="0"/>
              <a:t>)</a:t>
            </a:r>
          </a:p>
          <a:p>
            <a:endParaRPr lang="zh-TW" altLang="en-US" sz="1700" dirty="0"/>
          </a:p>
          <a:p>
            <a:r>
              <a:rPr lang="en-US" altLang="zh-TW" sz="1700" dirty="0">
                <a:solidFill>
                  <a:srgbClr val="FF0000"/>
                </a:solidFill>
              </a:rPr>
              <a:t># Define the codec and create </a:t>
            </a:r>
            <a:r>
              <a:rPr lang="en-US" altLang="zh-TW" sz="1700" dirty="0" err="1">
                <a:solidFill>
                  <a:srgbClr val="FF0000"/>
                </a:solidFill>
              </a:rPr>
              <a:t>VideoWriter</a:t>
            </a:r>
            <a:r>
              <a:rPr lang="en-US" altLang="zh-TW" sz="1700" dirty="0">
                <a:solidFill>
                  <a:srgbClr val="FF0000"/>
                </a:solidFill>
              </a:rPr>
              <a:t> object</a:t>
            </a:r>
          </a:p>
          <a:p>
            <a:r>
              <a:rPr lang="en-US" altLang="zh-TW" sz="1700" dirty="0" err="1"/>
              <a:t>fourcc</a:t>
            </a:r>
            <a:r>
              <a:rPr lang="en-US" altLang="zh-TW" sz="1700" dirty="0"/>
              <a:t> = cv2.VideoWriter_fourcc(*</a:t>
            </a:r>
            <a:r>
              <a:rPr lang="en-US" altLang="zh-TW" dirty="0"/>
              <a:t>'</a:t>
            </a:r>
            <a:r>
              <a:rPr lang="en-US" altLang="zh-TW" sz="1700" dirty="0"/>
              <a:t>DIVX</a:t>
            </a:r>
            <a:r>
              <a:rPr lang="en-US" altLang="zh-TW" dirty="0"/>
              <a:t>'</a:t>
            </a:r>
            <a:r>
              <a:rPr lang="en-US" altLang="zh-TW" sz="1700" dirty="0"/>
              <a:t>)</a:t>
            </a:r>
          </a:p>
          <a:p>
            <a:endParaRPr lang="en-US" altLang="zh-TW" sz="1700" dirty="0"/>
          </a:p>
          <a:p>
            <a:r>
              <a:rPr lang="en-US" altLang="zh-TW" sz="1700" dirty="0">
                <a:solidFill>
                  <a:srgbClr val="FF0000"/>
                </a:solidFill>
              </a:rPr>
              <a:t>#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必須把原本</a:t>
            </a:r>
            <a:r>
              <a:rPr lang="en-US" altLang="zh-TW" sz="1700" dirty="0">
                <a:solidFill>
                  <a:srgbClr val="FF0000"/>
                </a:solidFill>
              </a:rPr>
              <a:t>video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1700" dirty="0">
                <a:solidFill>
                  <a:srgbClr val="FF0000"/>
                </a:solidFill>
              </a:rPr>
              <a:t>width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1700" dirty="0">
                <a:solidFill>
                  <a:srgbClr val="FF0000"/>
                </a:solidFill>
              </a:rPr>
              <a:t>height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轉成</a:t>
            </a:r>
            <a:r>
              <a:rPr lang="en-US" altLang="zh-TW" sz="1700" dirty="0">
                <a:solidFill>
                  <a:srgbClr val="FF0000"/>
                </a:solidFill>
              </a:rPr>
              <a:t>int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型式</a:t>
            </a:r>
            <a:r>
              <a:rPr lang="en-US" altLang="zh-TW" sz="1700" dirty="0">
                <a:solidFill>
                  <a:srgbClr val="FF0000"/>
                </a:solidFill>
              </a:rPr>
              <a:t>,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en-US" altLang="zh-TW" sz="1700" dirty="0">
                <a:solidFill>
                  <a:srgbClr val="FF0000"/>
                </a:solidFill>
              </a:rPr>
              <a:t>python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1700" dirty="0">
                <a:solidFill>
                  <a:srgbClr val="FF0000"/>
                </a:solidFill>
              </a:rPr>
              <a:t>cv2.VideoWriter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吃的是</a:t>
            </a:r>
            <a:r>
              <a:rPr lang="en-US" altLang="zh-TW" sz="1700" dirty="0">
                <a:solidFill>
                  <a:srgbClr val="FF0000"/>
                </a:solidFill>
              </a:rPr>
              <a:t>int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形式</a:t>
            </a: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700" dirty="0"/>
              <a:t>width = int(</a:t>
            </a:r>
            <a:r>
              <a:rPr lang="en-US" altLang="zh-TW" sz="1700" dirty="0" err="1"/>
              <a:t>cap.get</a:t>
            </a:r>
            <a:r>
              <a:rPr lang="en-US" altLang="zh-TW" sz="1700" dirty="0"/>
              <a:t>(cv2.CAP_PROP_FRAME_WIDTH))</a:t>
            </a:r>
          </a:p>
          <a:p>
            <a:r>
              <a:rPr lang="en-US" altLang="zh-TW" sz="1700" dirty="0"/>
              <a:t>height = int(</a:t>
            </a:r>
            <a:r>
              <a:rPr lang="en-US" altLang="zh-TW" sz="1700" dirty="0" err="1"/>
              <a:t>cap.get</a:t>
            </a:r>
            <a:r>
              <a:rPr lang="en-US" altLang="zh-TW" sz="1700" dirty="0"/>
              <a:t>(cv2.CAP_PROP_FRAME_HEIGHT))</a:t>
            </a:r>
          </a:p>
          <a:p>
            <a:endParaRPr lang="en-US" altLang="zh-TW" sz="1700" dirty="0"/>
          </a:p>
          <a:p>
            <a:r>
              <a:rPr lang="en-US" altLang="zh-TW" sz="1700" dirty="0"/>
              <a:t>out = </a:t>
            </a:r>
            <a:r>
              <a:rPr lang="en-US" altLang="zh-TW" sz="1700" dirty="0">
                <a:solidFill>
                  <a:srgbClr val="FF0000"/>
                </a:solidFill>
              </a:rPr>
              <a:t>cv2.VideoWriter</a:t>
            </a:r>
            <a:r>
              <a:rPr lang="en-US" altLang="zh-TW" sz="1700" dirty="0"/>
              <a:t>(</a:t>
            </a:r>
            <a:r>
              <a:rPr lang="en-US" altLang="zh-TW" sz="1700" dirty="0" err="1"/>
              <a:t>r</a:t>
            </a:r>
            <a:r>
              <a:rPr lang="en-US" altLang="zh-TW" dirty="0" err="1"/>
              <a:t>'</a:t>
            </a:r>
            <a:r>
              <a:rPr lang="en-US" altLang="zh-TW" sz="1700" dirty="0" err="1"/>
              <a:t>C</a:t>
            </a:r>
            <a:r>
              <a:rPr lang="en-US" altLang="zh-TW" sz="1700" dirty="0"/>
              <a:t>:/Users/disp/Desktop/output.mp4</a:t>
            </a:r>
            <a:r>
              <a:rPr lang="en-US" altLang="zh-TW" dirty="0"/>
              <a:t>'</a:t>
            </a:r>
            <a:r>
              <a:rPr lang="zh-TW" altLang="en-US" sz="1700" dirty="0"/>
              <a:t> </a:t>
            </a:r>
            <a:r>
              <a:rPr lang="en-US" altLang="zh-TW" sz="1700" dirty="0"/>
              <a:t>,</a:t>
            </a:r>
            <a:r>
              <a:rPr lang="zh-TW" altLang="en-US" sz="1700" dirty="0"/>
              <a:t> </a:t>
            </a:r>
            <a:r>
              <a:rPr lang="en-US" altLang="zh-TW" sz="1700" dirty="0" err="1"/>
              <a:t>fourcc</a:t>
            </a:r>
            <a:r>
              <a:rPr lang="zh-TW" altLang="en-US" sz="1700" dirty="0"/>
              <a:t> </a:t>
            </a:r>
            <a:r>
              <a:rPr lang="en-US" altLang="zh-TW" sz="1700" dirty="0"/>
              <a:t>, 20.0</a:t>
            </a:r>
            <a:r>
              <a:rPr lang="zh-TW" altLang="en-US" sz="1700" dirty="0"/>
              <a:t> </a:t>
            </a:r>
            <a:r>
              <a:rPr lang="en-US" altLang="zh-TW" sz="1700" dirty="0"/>
              <a:t>, (</a:t>
            </a:r>
            <a:r>
              <a:rPr lang="en-US" altLang="zh-TW" sz="1700" dirty="0" err="1"/>
              <a:t>width,height</a:t>
            </a:r>
            <a:r>
              <a:rPr lang="en-US" altLang="zh-TW" sz="1700" dirty="0"/>
              <a:t>))</a:t>
            </a:r>
          </a:p>
          <a:p>
            <a:endParaRPr lang="en-US" altLang="zh-TW" sz="12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09C8D36-B89A-44A8-93C9-5C1D95D0C929}"/>
              </a:ext>
            </a:extLst>
          </p:cNvPr>
          <p:cNvGrpSpPr/>
          <p:nvPr/>
        </p:nvGrpSpPr>
        <p:grpSpPr>
          <a:xfrm>
            <a:off x="3574647" y="2347194"/>
            <a:ext cx="2902186" cy="338554"/>
            <a:chOff x="3629890" y="1581014"/>
            <a:chExt cx="2902186" cy="338554"/>
          </a:xfrm>
        </p:grpSpPr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84ABF596-CC96-4854-865D-BE20281323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9890" y="1750291"/>
              <a:ext cx="1589006" cy="508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EDB863E-5CF2-454D-A8A3-3780A6E27F28}"/>
                </a:ext>
              </a:extLst>
            </p:cNvPr>
            <p:cNvSpPr txBox="1"/>
            <p:nvPr/>
          </p:nvSpPr>
          <p:spPr>
            <a:xfrm>
              <a:off x="5218896" y="1581014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讀取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Video</a:t>
              </a:r>
              <a:endPara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BAC4301-D851-4821-BEB1-564F56DD85F7}"/>
              </a:ext>
            </a:extLst>
          </p:cNvPr>
          <p:cNvGrpSpPr/>
          <p:nvPr/>
        </p:nvGrpSpPr>
        <p:grpSpPr>
          <a:xfrm>
            <a:off x="4211781" y="1737429"/>
            <a:ext cx="2127139" cy="369139"/>
            <a:chOff x="4687454" y="836207"/>
            <a:chExt cx="2127139" cy="369139"/>
          </a:xfrm>
        </p:grpSpPr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6EE1873D-009E-4A09-AD09-4BF3AE09A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7454" y="1073214"/>
              <a:ext cx="813959" cy="1321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A4FA37F-49B0-40A2-9C43-320985640DF5}"/>
                </a:ext>
              </a:extLst>
            </p:cNvPr>
            <p:cNvSpPr txBox="1"/>
            <p:nvPr/>
          </p:nvSpPr>
          <p:spPr>
            <a:xfrm>
              <a:off x="5501413" y="836207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#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Video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路徑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E10DA3DD-B7C9-4058-9FBB-6740A65EB912}"/>
              </a:ext>
            </a:extLst>
          </p:cNvPr>
          <p:cNvGrpSpPr/>
          <p:nvPr/>
        </p:nvGrpSpPr>
        <p:grpSpPr>
          <a:xfrm>
            <a:off x="6675581" y="4227476"/>
            <a:ext cx="1837362" cy="506837"/>
            <a:chOff x="6675581" y="4227476"/>
            <a:chExt cx="1837362" cy="506837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E00422FE-613A-4784-9D8A-D97040953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5018" y="4608945"/>
              <a:ext cx="318655" cy="1253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0FC8184-BC29-438A-A782-3B3C45ADE5AA}"/>
                </a:ext>
              </a:extLst>
            </p:cNvPr>
            <p:cNvSpPr txBox="1"/>
            <p:nvPr/>
          </p:nvSpPr>
          <p:spPr>
            <a:xfrm>
              <a:off x="6675581" y="4227476"/>
              <a:ext cx="1837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#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FPS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=20(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張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秒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3A65CED-1A6C-4E5F-85F3-230DFA428B23}"/>
              </a:ext>
            </a:extLst>
          </p:cNvPr>
          <p:cNvGrpSpPr/>
          <p:nvPr/>
        </p:nvGrpSpPr>
        <p:grpSpPr>
          <a:xfrm>
            <a:off x="8353617" y="4315359"/>
            <a:ext cx="1963706" cy="430780"/>
            <a:chOff x="8353617" y="4315359"/>
            <a:chExt cx="1963706" cy="430780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E9BBA722-16BA-4E30-A776-0E292DE80F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3617" y="4550318"/>
              <a:ext cx="642601" cy="1958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33F7F519-0DCA-4C45-B25B-DEB62AD8E7AF}"/>
                </a:ext>
              </a:extLst>
            </p:cNvPr>
            <p:cNvSpPr txBox="1"/>
            <p:nvPr/>
          </p:nvSpPr>
          <p:spPr>
            <a:xfrm>
              <a:off x="8913092" y="4315359"/>
              <a:ext cx="140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#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 err="1">
                  <a:solidFill>
                    <a:srgbClr val="FF0000"/>
                  </a:solidFill>
                </a:rPr>
                <a:t>Frame_size</a:t>
              </a:r>
              <a:endPara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FCA3029-2A13-465E-9F08-86E1F277C145}"/>
              </a:ext>
            </a:extLst>
          </p:cNvPr>
          <p:cNvGrpSpPr/>
          <p:nvPr/>
        </p:nvGrpSpPr>
        <p:grpSpPr>
          <a:xfrm>
            <a:off x="443867" y="5154045"/>
            <a:ext cx="10715458" cy="1462206"/>
            <a:chOff x="450251" y="5258927"/>
            <a:chExt cx="10715458" cy="1462206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71D9D87-FE83-4E25-B969-2377307C3253}"/>
                </a:ext>
              </a:extLst>
            </p:cNvPr>
            <p:cNvSpPr txBox="1"/>
            <p:nvPr/>
          </p:nvSpPr>
          <p:spPr>
            <a:xfrm>
              <a:off x="535708" y="5267645"/>
              <a:ext cx="8862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&lt;note&gt; : </a:t>
              </a:r>
              <a:r>
                <a:rPr lang="en-US" altLang="zh-TW" dirty="0" err="1">
                  <a:solidFill>
                    <a:srgbClr val="FF0000"/>
                  </a:solidFill>
                </a:rPr>
                <a:t>fourcc</a:t>
              </a:r>
              <a:r>
                <a:rPr lang="en-US" altLang="zh-TW" dirty="0">
                  <a:solidFill>
                    <a:srgbClr val="FF0000"/>
                  </a:solidFill>
                </a:rPr>
                <a:t> = cv2.VideoWriter_fourcc(*'DIVX')</a:t>
              </a:r>
            </a:p>
            <a:p>
              <a:r>
                <a:rPr lang="en-US" altLang="zh-TW" dirty="0"/>
                <a:t> </a:t>
              </a:r>
              <a:r>
                <a:rPr lang="en-US" altLang="zh-CN" b="1" dirty="0"/>
                <a:t>FOURCC</a:t>
              </a:r>
              <a:r>
                <a:rPr lang="en-US" altLang="zh-CN" dirty="0"/>
                <a:t>(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一種四字碼</a:t>
              </a:r>
              <a:r>
                <a:rPr lang="en-US" altLang="zh-CN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來指定視頻編碼類型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,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常見的</a:t>
              </a:r>
              <a:r>
                <a:rPr lang="en-US" altLang="zh-TW" dirty="0"/>
                <a:t>Codecs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有</a:t>
              </a:r>
              <a:r>
                <a:rPr lang="en-US" altLang="zh-TW" dirty="0"/>
                <a:t>DVIX</a:t>
              </a:r>
              <a:r>
                <a: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rPr>
                <a:t>、</a:t>
              </a:r>
              <a:r>
                <a:rPr lang="en-US" altLang="zh-TW" dirty="0"/>
                <a:t>XVID</a:t>
              </a:r>
              <a:r>
                <a: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rPr>
                <a:t>、</a:t>
              </a:r>
              <a:r>
                <a:rPr lang="en-US" altLang="zh-TW" dirty="0"/>
                <a:t>X264</a:t>
              </a:r>
              <a:r>
                <a: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rPr>
                <a:t>、</a:t>
              </a:r>
              <a:r>
                <a:rPr lang="en-US" altLang="zh-TW" dirty="0"/>
                <a:t>MJPG</a:t>
              </a:r>
              <a:endParaRPr lang="zh-TW" altLang="en-US" dirty="0"/>
            </a:p>
          </p:txBody>
        </p: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B28B1233-57D0-4664-9AC5-BBA7BCF6A21F}"/>
                </a:ext>
              </a:extLst>
            </p:cNvPr>
            <p:cNvGrpSpPr/>
            <p:nvPr/>
          </p:nvGrpSpPr>
          <p:grpSpPr>
            <a:xfrm>
              <a:off x="535708" y="5943555"/>
              <a:ext cx="10630000" cy="646331"/>
              <a:chOff x="535708" y="5943555"/>
              <a:chExt cx="10630000" cy="646331"/>
            </a:xfrm>
          </p:grpSpPr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59AEF40-6355-42FA-91AE-8390CFBE909C}"/>
                  </a:ext>
                </a:extLst>
              </p:cNvPr>
              <p:cNvSpPr txBox="1"/>
              <p:nvPr/>
            </p:nvSpPr>
            <p:spPr>
              <a:xfrm>
                <a:off x="535708" y="5943555"/>
                <a:ext cx="77384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&lt;note&gt;:</a:t>
                </a:r>
              </a:p>
              <a:p>
                <a:r>
                  <a:rPr lang="en-US" altLang="zh-TW" dirty="0"/>
                  <a:t>cv2.VideoWriter('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欲儲存的路徑</a:t>
                </a:r>
                <a:r>
                  <a:rPr lang="en-US" altLang="zh-TW" dirty="0"/>
                  <a:t>/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檔名</a:t>
                </a:r>
                <a:r>
                  <a:rPr lang="en-US" altLang="zh-TW" dirty="0"/>
                  <a:t>'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,</a:t>
                </a:r>
                <a:r>
                  <a:rPr lang="zh-TW" altLang="en-US" dirty="0"/>
                  <a:t>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視頻編碼類型</a:t>
                </a:r>
                <a:r>
                  <a:rPr lang="en-US" altLang="zh-TW" dirty="0" err="1"/>
                  <a:t>fourcc</a:t>
                </a:r>
                <a:r>
                  <a:rPr lang="en-US" altLang="zh-TW" dirty="0"/>
                  <a:t> ,  FPS , </a:t>
                </a:r>
                <a:r>
                  <a:rPr lang="en-US" altLang="zh-TW" dirty="0" err="1"/>
                  <a:t>frame_size</a:t>
                </a:r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E4E88A1-E910-4FBC-8BF5-E3B302E94851}"/>
                  </a:ext>
                </a:extLst>
              </p:cNvPr>
              <p:cNvSpPr txBox="1"/>
              <p:nvPr/>
            </p:nvSpPr>
            <p:spPr>
              <a:xfrm>
                <a:off x="8174183" y="6204058"/>
                <a:ext cx="2991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FPS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代表每秒幾張影像輸出</a:t>
                </a: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95CE1DF-13DB-46D7-9433-820CD2D14460}"/>
                </a:ext>
              </a:extLst>
            </p:cNvPr>
            <p:cNvSpPr/>
            <p:nvPr/>
          </p:nvSpPr>
          <p:spPr>
            <a:xfrm>
              <a:off x="450251" y="5258927"/>
              <a:ext cx="10715458" cy="14622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8267789" y="2991775"/>
            <a:ext cx="364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Q2</a:t>
            </a:r>
            <a:r>
              <a:rPr lang="zh-TW" altLang="en-US" dirty="0">
                <a:solidFill>
                  <a:srgbClr val="0000FF"/>
                </a:solidFill>
              </a:rPr>
              <a:t>：無法成功執行 </a:t>
            </a:r>
            <a:r>
              <a:rPr lang="en-US" altLang="zh-TW" dirty="0">
                <a:solidFill>
                  <a:srgbClr val="0000FF"/>
                </a:solidFill>
              </a:rPr>
              <a:t>video </a:t>
            </a:r>
            <a:r>
              <a:rPr lang="zh-TW" altLang="en-US" dirty="0">
                <a:solidFill>
                  <a:srgbClr val="0000FF"/>
                </a:solidFill>
              </a:rPr>
              <a:t>檔的製作</a:t>
            </a:r>
          </a:p>
        </p:txBody>
      </p:sp>
    </p:spTree>
    <p:extLst>
      <p:ext uri="{BB962C8B-B14F-4D97-AF65-F5344CB8AC3E}">
        <p14:creationId xmlns:p14="http://schemas.microsoft.com/office/powerpoint/2010/main" val="427561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A29526-06FF-48D5-A777-F603045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583" y="6375106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24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38FBFAF-6C12-49F4-8F50-40E84E8381DF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Video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read and write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9FD60D5-AF68-40AB-93BE-7870919D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822036"/>
            <a:ext cx="11139056" cy="5763491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寫入</a:t>
            </a:r>
            <a:r>
              <a:rPr lang="en-US" altLang="zh-TW" sz="2000" dirty="0">
                <a:ea typeface="標楷體" panose="03000509000000000000" pitchFamily="65" charset="-120"/>
              </a:rPr>
              <a:t>(write)</a:t>
            </a:r>
            <a:r>
              <a:rPr lang="zh-TW" altLang="en-US" sz="2000" dirty="0">
                <a:ea typeface="標楷體" panose="03000509000000000000" pitchFamily="65" charset="-120"/>
              </a:rPr>
              <a:t>並存檔</a:t>
            </a:r>
            <a:r>
              <a:rPr lang="en-US" altLang="zh-TW" sz="2000" dirty="0">
                <a:ea typeface="標楷體" panose="03000509000000000000" pitchFamily="65" charset="-120"/>
              </a:rPr>
              <a:t>(save)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處理完的</a:t>
            </a:r>
            <a:r>
              <a:rPr lang="en-US" altLang="zh-TW" sz="2000" dirty="0">
                <a:ea typeface="標楷體" panose="03000509000000000000" pitchFamily="65" charset="-120"/>
              </a:rPr>
              <a:t>Video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: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BF812D0-45B3-42A2-80C7-69891C9F4215}"/>
              </a:ext>
            </a:extLst>
          </p:cNvPr>
          <p:cNvSpPr txBox="1"/>
          <p:nvPr/>
        </p:nvSpPr>
        <p:spPr>
          <a:xfrm>
            <a:off x="877455" y="1338344"/>
            <a:ext cx="73429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>
                <a:solidFill>
                  <a:srgbClr val="FF0000"/>
                </a:solidFill>
              </a:rPr>
              <a:t>#</a:t>
            </a:r>
            <a:r>
              <a:rPr lang="zh-TW" altLang="en-US" sz="1700" dirty="0">
                <a:solidFill>
                  <a:srgbClr val="FF0000"/>
                </a:solidFill>
              </a:rPr>
              <a:t>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開始處理讀取的</a:t>
            </a:r>
            <a:r>
              <a:rPr lang="en-US" altLang="zh-TW" sz="1700" dirty="0">
                <a:solidFill>
                  <a:srgbClr val="FF0000"/>
                </a:solidFill>
              </a:rPr>
              <a:t>Video,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將原本的</a:t>
            </a:r>
            <a:r>
              <a:rPr lang="en-US" altLang="zh-TW" sz="1700" dirty="0">
                <a:solidFill>
                  <a:srgbClr val="FF0000"/>
                </a:solidFill>
              </a:rPr>
              <a:t>video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做上下顛倒的處理</a:t>
            </a:r>
            <a:r>
              <a:rPr lang="en-US" altLang="zh-TW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700" dirty="0">
                <a:solidFill>
                  <a:srgbClr val="FF0000"/>
                </a:solidFill>
              </a:rPr>
              <a:t>: </a:t>
            </a:r>
          </a:p>
          <a:p>
            <a:r>
              <a:rPr lang="en-US" altLang="zh-TW" sz="1700" dirty="0"/>
              <a:t>while(</a:t>
            </a:r>
            <a:r>
              <a:rPr lang="en-US" altLang="zh-TW" sz="1700" dirty="0" err="1"/>
              <a:t>cap.isOpened</a:t>
            </a:r>
            <a:r>
              <a:rPr lang="en-US" altLang="zh-TW" sz="1700" dirty="0"/>
              <a:t>()):</a:t>
            </a:r>
          </a:p>
          <a:p>
            <a:r>
              <a:rPr lang="en-US" altLang="zh-TW" sz="1700" dirty="0"/>
              <a:t>    [ret, frame] = </a:t>
            </a:r>
            <a:r>
              <a:rPr lang="en-US" altLang="zh-TW" sz="1700" dirty="0" err="1"/>
              <a:t>cap.read</a:t>
            </a:r>
            <a:r>
              <a:rPr lang="en-US" altLang="zh-TW" sz="1700" dirty="0"/>
              <a:t>()</a:t>
            </a:r>
          </a:p>
          <a:p>
            <a:r>
              <a:rPr lang="en-US" altLang="zh-TW" sz="1700" dirty="0"/>
              <a:t>    if ret==True:</a:t>
            </a:r>
            <a:r>
              <a:rPr lang="zh-TW" altLang="en-US" sz="1700" dirty="0"/>
              <a:t>                                                   </a:t>
            </a:r>
            <a:r>
              <a:rPr lang="en-US" altLang="zh-TW" sz="1700" dirty="0">
                <a:solidFill>
                  <a:srgbClr val="FF0000"/>
                </a:solidFill>
              </a:rPr>
              <a:t>#</a:t>
            </a:r>
            <a:r>
              <a:rPr lang="zh-TW" altLang="en-US" sz="1700" dirty="0">
                <a:solidFill>
                  <a:srgbClr val="FF0000"/>
                </a:solidFill>
              </a:rPr>
              <a:t> </a:t>
            </a:r>
            <a:r>
              <a:rPr lang="en-US" altLang="zh-TW" sz="1700" dirty="0">
                <a:solidFill>
                  <a:srgbClr val="FF0000"/>
                </a:solidFill>
              </a:rPr>
              <a:t>ret == True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代表有讀取到影像    </a:t>
            </a: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700" dirty="0"/>
              <a:t>        frame = cv2.flip(frame,</a:t>
            </a:r>
            <a:r>
              <a:rPr lang="zh-TW" altLang="en-US" sz="1700" dirty="0"/>
              <a:t> </a:t>
            </a:r>
            <a:r>
              <a:rPr lang="en-US" altLang="zh-TW" sz="1700" dirty="0">
                <a:solidFill>
                  <a:srgbClr val="FF0000"/>
                </a:solidFill>
              </a:rPr>
              <a:t>0</a:t>
            </a:r>
            <a:r>
              <a:rPr lang="en-US" altLang="zh-TW" sz="1700" dirty="0"/>
              <a:t>)</a:t>
            </a:r>
            <a:r>
              <a:rPr lang="zh-TW" altLang="en-US" sz="1700" dirty="0"/>
              <a:t>                        </a:t>
            </a:r>
            <a:r>
              <a:rPr lang="en-US" altLang="zh-TW" sz="1700" dirty="0">
                <a:solidFill>
                  <a:srgbClr val="FF0000"/>
                </a:solidFill>
              </a:rPr>
              <a:t>#</a:t>
            </a:r>
            <a:r>
              <a:rPr lang="zh-TW" altLang="en-US" sz="1700" dirty="0">
                <a:solidFill>
                  <a:srgbClr val="FF0000"/>
                </a:solidFill>
              </a:rPr>
              <a:t>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將影像上下顛倒</a:t>
            </a:r>
            <a:r>
              <a:rPr lang="en-US" altLang="zh-TW" sz="1700" dirty="0">
                <a:solidFill>
                  <a:srgbClr val="FF0000"/>
                </a:solidFill>
              </a:rPr>
              <a:t>(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第二格為</a:t>
            </a:r>
            <a:r>
              <a:rPr lang="en-US" altLang="zh-TW" sz="1700" dirty="0">
                <a:solidFill>
                  <a:srgbClr val="FF0000"/>
                </a:solidFill>
              </a:rPr>
              <a:t>0)</a:t>
            </a:r>
            <a:r>
              <a:rPr lang="zh-TW" altLang="en-US" sz="1700" dirty="0">
                <a:solidFill>
                  <a:srgbClr val="FF0000"/>
                </a:solidFill>
              </a:rPr>
              <a:t> </a:t>
            </a:r>
            <a:r>
              <a:rPr lang="en-US" altLang="zh-TW" sz="1700" dirty="0">
                <a:solidFill>
                  <a:srgbClr val="FF0000"/>
                </a:solidFill>
              </a:rPr>
              <a:t>; </a:t>
            </a:r>
          </a:p>
          <a:p>
            <a:r>
              <a:rPr lang="zh-TW" altLang="en-US" sz="1700" dirty="0">
                <a:solidFill>
                  <a:srgbClr val="FF0000"/>
                </a:solidFill>
              </a:rPr>
              <a:t>                                                                               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若是第二格為</a:t>
            </a:r>
            <a:r>
              <a:rPr lang="en-US" altLang="zh-TW" sz="1700" dirty="0">
                <a:solidFill>
                  <a:srgbClr val="FF0000"/>
                </a:solidFill>
              </a:rPr>
              <a:t>1,</a:t>
            </a:r>
            <a:r>
              <a:rPr lang="zh-TW" altLang="en-US" sz="1700" dirty="0">
                <a:solidFill>
                  <a:srgbClr val="FF0000"/>
                </a:solidFill>
              </a:rPr>
              <a:t>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代表左右顛倒</a:t>
            </a: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700" dirty="0"/>
          </a:p>
          <a:p>
            <a:r>
              <a:rPr lang="en-US" altLang="zh-TW" sz="1700" dirty="0"/>
              <a:t>        </a:t>
            </a:r>
            <a:r>
              <a:rPr lang="en-US" altLang="zh-TW" sz="1700" dirty="0">
                <a:solidFill>
                  <a:srgbClr val="FF0000"/>
                </a:solidFill>
              </a:rPr>
              <a:t>#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寫入上下顛倒的程序</a:t>
            </a:r>
            <a:r>
              <a:rPr lang="en-US" altLang="zh-TW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1700" dirty="0"/>
              <a:t>        </a:t>
            </a:r>
            <a:r>
              <a:rPr lang="en-US" altLang="zh-TW" sz="1700" dirty="0" err="1"/>
              <a:t>out.write</a:t>
            </a:r>
            <a:r>
              <a:rPr lang="en-US" altLang="zh-TW" sz="1700" dirty="0"/>
              <a:t>(frame)</a:t>
            </a:r>
          </a:p>
          <a:p>
            <a:endParaRPr lang="en-US" altLang="zh-TW" sz="1700" dirty="0"/>
          </a:p>
          <a:p>
            <a:r>
              <a:rPr lang="en-US" altLang="zh-TW" sz="1700" dirty="0"/>
              <a:t>        cv2.imshow(</a:t>
            </a:r>
            <a:r>
              <a:rPr lang="en-US" altLang="zh-TW" dirty="0"/>
              <a:t>'</a:t>
            </a:r>
            <a:r>
              <a:rPr lang="en-US" altLang="zh-TW" sz="1700" dirty="0" err="1"/>
              <a:t>fram</a:t>
            </a:r>
            <a:r>
              <a:rPr lang="en-US" altLang="zh-TW" dirty="0"/>
              <a:t>'</a:t>
            </a:r>
            <a:r>
              <a:rPr lang="en-US" altLang="zh-TW" sz="1700" dirty="0"/>
              <a:t>,frame)</a:t>
            </a:r>
            <a:r>
              <a:rPr lang="zh-TW" altLang="en-US" sz="1700" dirty="0"/>
              <a:t>                       </a:t>
            </a:r>
            <a:r>
              <a:rPr lang="en-US" altLang="zh-TW" sz="1700" dirty="0">
                <a:solidFill>
                  <a:srgbClr val="FF0000"/>
                </a:solidFill>
              </a:rPr>
              <a:t>#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在每次迴圈中</a:t>
            </a:r>
            <a:r>
              <a:rPr lang="en-US" altLang="zh-TW" sz="1700" dirty="0">
                <a:solidFill>
                  <a:srgbClr val="FF0000"/>
                </a:solidFill>
              </a:rPr>
              <a:t>show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出影像</a:t>
            </a: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700" dirty="0"/>
              <a:t>        if cv2.waitKey(1) &amp; 0xFF == </a:t>
            </a:r>
            <a:r>
              <a:rPr lang="en-US" altLang="zh-TW" sz="1700" dirty="0" err="1"/>
              <a:t>ord</a:t>
            </a:r>
            <a:r>
              <a:rPr lang="en-US" altLang="zh-TW" sz="1700" dirty="0"/>
              <a:t>(</a:t>
            </a:r>
            <a:r>
              <a:rPr lang="en-US" altLang="zh-TW" dirty="0"/>
              <a:t>'</a:t>
            </a:r>
            <a:r>
              <a:rPr lang="en-US" altLang="zh-TW" sz="1700" dirty="0"/>
              <a:t>q</a:t>
            </a:r>
            <a:r>
              <a:rPr lang="en-US" altLang="zh-TW" dirty="0"/>
              <a:t>'</a:t>
            </a:r>
            <a:r>
              <a:rPr lang="en-US" altLang="zh-TW" sz="1700" dirty="0"/>
              <a:t>):</a:t>
            </a:r>
            <a:r>
              <a:rPr lang="zh-TW" altLang="en-US" sz="1700" dirty="0"/>
              <a:t>        </a:t>
            </a:r>
            <a:r>
              <a:rPr lang="en-US" altLang="zh-TW" sz="1700" dirty="0">
                <a:solidFill>
                  <a:srgbClr val="FF0000"/>
                </a:solidFill>
              </a:rPr>
              <a:t>#</a:t>
            </a:r>
            <a:r>
              <a:rPr lang="zh-TW" altLang="en-US" sz="1700" dirty="0"/>
              <a:t> 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如同前面</a:t>
            </a:r>
            <a:r>
              <a:rPr lang="en-US" altLang="zh-TW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結束播放要加這句</a:t>
            </a:r>
            <a:endParaRPr lang="en-US" altLang="zh-TW" sz="17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700" dirty="0"/>
              <a:t>            break</a:t>
            </a:r>
          </a:p>
          <a:p>
            <a:r>
              <a:rPr lang="en-US" altLang="zh-TW" sz="1700" dirty="0"/>
              <a:t>    else:</a:t>
            </a:r>
          </a:p>
          <a:p>
            <a:r>
              <a:rPr lang="en-US" altLang="zh-TW" sz="1700" dirty="0"/>
              <a:t>        break</a:t>
            </a:r>
          </a:p>
          <a:p>
            <a:endParaRPr lang="en-US" altLang="zh-TW" sz="1700" dirty="0"/>
          </a:p>
          <a:p>
            <a:r>
              <a:rPr lang="en-US" altLang="zh-TW" sz="1700" dirty="0">
                <a:solidFill>
                  <a:srgbClr val="FF0000"/>
                </a:solidFill>
              </a:rPr>
              <a:t># Release everything if job is finished</a:t>
            </a:r>
          </a:p>
          <a:p>
            <a:r>
              <a:rPr lang="en-US" altLang="zh-TW" sz="1700" dirty="0" err="1"/>
              <a:t>cap.release</a:t>
            </a:r>
            <a:r>
              <a:rPr lang="en-US" altLang="zh-TW" sz="1700" dirty="0"/>
              <a:t>()</a:t>
            </a:r>
          </a:p>
          <a:p>
            <a:r>
              <a:rPr lang="en-US" altLang="zh-TW" sz="1700" dirty="0" err="1"/>
              <a:t>out.release</a:t>
            </a:r>
            <a:r>
              <a:rPr lang="en-US" altLang="zh-TW" sz="1700" dirty="0"/>
              <a:t>()</a:t>
            </a:r>
          </a:p>
          <a:p>
            <a:r>
              <a:rPr lang="en-US" altLang="zh-TW" sz="1700" dirty="0"/>
              <a:t>cv2.destroyAllWindows()</a:t>
            </a:r>
            <a:endParaRPr lang="zh-TW" altLang="en-US" sz="1700" dirty="0"/>
          </a:p>
        </p:txBody>
      </p:sp>
    </p:spTree>
    <p:extLst>
      <p:ext uri="{BB962C8B-B14F-4D97-AF65-F5344CB8AC3E}">
        <p14:creationId xmlns:p14="http://schemas.microsoft.com/office/powerpoint/2010/main" val="96640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2BFA1C-0F53-4C94-AC61-F2473F46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2" y="886691"/>
            <a:ext cx="11196782" cy="5788602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原先</a:t>
            </a:r>
            <a:r>
              <a:rPr lang="en-US" altLang="zh-TW" sz="2200" dirty="0"/>
              <a:t>Video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sz="2200" dirty="0"/>
              <a:t>(test1.mp4)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和經過上下顛倒處理後的</a:t>
            </a:r>
            <a:r>
              <a:rPr lang="en-US" altLang="zh-TW" sz="2200" dirty="0"/>
              <a:t>Video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sz="2200" dirty="0"/>
              <a:t>(output.mp4) :</a:t>
            </a:r>
          </a:p>
          <a:p>
            <a:r>
              <a:rPr lang="en-US" altLang="zh-TW" sz="2200" dirty="0"/>
              <a:t>Google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雲端連結 </a:t>
            </a:r>
            <a:r>
              <a:rPr lang="en-US" altLang="zh-TW" sz="2200" dirty="0"/>
              <a:t>:</a:t>
            </a:r>
          </a:p>
          <a:p>
            <a:r>
              <a:rPr lang="en-US" altLang="zh-TW" sz="2200" dirty="0">
                <a:hlinkClick r:id="rId2"/>
              </a:rPr>
              <a:t>https://drive.google.com/drive/folders/1dzlzOANV6JqxKhPOMqcR4vaHHWTstBL_?usp=sharing</a:t>
            </a:r>
            <a:endParaRPr lang="en-US" altLang="zh-TW" sz="2200" dirty="0"/>
          </a:p>
          <a:p>
            <a:pPr marL="0" indent="0">
              <a:buNone/>
            </a:pPr>
            <a:endParaRPr lang="zh-TW" altLang="en-US" sz="2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F30603-9B63-4B98-BE0B-4BFA17C7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946" y="6310168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25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B757816-BD15-4893-91B0-D7ABB7888D72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Video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read and write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9AAB06F-47BB-4428-8A97-91B16C1D50A1}"/>
              </a:ext>
            </a:extLst>
          </p:cNvPr>
          <p:cNvGrpSpPr/>
          <p:nvPr/>
        </p:nvGrpSpPr>
        <p:grpSpPr>
          <a:xfrm>
            <a:off x="247072" y="2420743"/>
            <a:ext cx="5317040" cy="4278267"/>
            <a:chOff x="247072" y="2420743"/>
            <a:chExt cx="5317040" cy="427826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C27D09A-351E-4630-9EDA-D4A6A84AD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72" y="2420743"/>
              <a:ext cx="5317040" cy="357571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2EBEBC5-9857-49CE-9077-FEA38978D3F1}"/>
                </a:ext>
              </a:extLst>
            </p:cNvPr>
            <p:cNvSpPr txBox="1"/>
            <p:nvPr/>
          </p:nvSpPr>
          <p:spPr>
            <a:xfrm>
              <a:off x="2207491" y="6237345"/>
              <a:ext cx="1452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test1.mp4</a:t>
              </a:r>
              <a:endParaRPr lang="zh-TW" altLang="en-US" sz="2400" dirty="0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A2769EE-4334-4F2E-9637-0842A0BD2FF7}"/>
              </a:ext>
            </a:extLst>
          </p:cNvPr>
          <p:cNvGrpSpPr/>
          <p:nvPr/>
        </p:nvGrpSpPr>
        <p:grpSpPr>
          <a:xfrm>
            <a:off x="5845463" y="2420743"/>
            <a:ext cx="5317039" cy="4198946"/>
            <a:chOff x="5845463" y="2420743"/>
            <a:chExt cx="5317039" cy="419894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425AF9F-EA70-4585-8E20-1A6AB73E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463" y="2420743"/>
              <a:ext cx="5317039" cy="3550566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E81E6A94-F35B-4E60-AEE9-7F3A7B66F58D}"/>
                </a:ext>
              </a:extLst>
            </p:cNvPr>
            <p:cNvSpPr txBox="1"/>
            <p:nvPr/>
          </p:nvSpPr>
          <p:spPr>
            <a:xfrm>
              <a:off x="8067965" y="6158024"/>
              <a:ext cx="167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output.mp4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109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B9F19D-6812-4A94-A11F-C2054510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078"/>
            <a:ext cx="10515600" cy="5299885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使用模組函式都是預設從其目錄下取得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此刻必須附加其路徑到其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預設的目錄下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如以下指令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import sys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sys.path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會顯示</a:t>
            </a:r>
            <a:r>
              <a:rPr lang="en-US" altLang="zh-TW" dirty="0"/>
              <a:t>Python shell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所能讀取的路徑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add_path</a:t>
            </a:r>
            <a:r>
              <a:rPr lang="en-US" altLang="zh-TW" dirty="0">
                <a:solidFill>
                  <a:srgbClr val="FF0000"/>
                </a:solidFill>
              </a:rPr>
              <a:t> = r'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函式所在的路徑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/>
              <a:t> 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</a:t>
            </a:r>
            <a:r>
              <a:rPr lang="en-US" altLang="zh-TW" dirty="0"/>
              <a:t>#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add_path</a:t>
            </a:r>
            <a:r>
              <a:rPr lang="en-US" altLang="zh-TW" dirty="0"/>
              <a:t> = </a:t>
            </a:r>
            <a:r>
              <a:rPr lang="en-US" altLang="zh-TW" dirty="0" err="1"/>
              <a:t>r'C</a:t>
            </a:r>
            <a:r>
              <a:rPr lang="en-US" altLang="zh-TW" dirty="0"/>
              <a:t>:\Users\disp\Desktop'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>
                <a:solidFill>
                  <a:srgbClr val="FF0000"/>
                </a:solidFill>
              </a:rPr>
              <a:t>sys.path.append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add_path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       #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此刻就完成了路徑的加選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假設在此路徑下有一個函式叫 </a:t>
            </a:r>
            <a:r>
              <a:rPr lang="en-US" altLang="zh-TW" dirty="0" err="1"/>
              <a:t>mysum</a:t>
            </a:r>
            <a:r>
              <a:rPr lang="en-US" altLang="zh-TW" dirty="0"/>
              <a:t>(array)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from </a:t>
            </a:r>
            <a:r>
              <a:rPr lang="en-US" altLang="zh-TW" dirty="0" err="1">
                <a:solidFill>
                  <a:srgbClr val="FF0000"/>
                </a:solidFill>
              </a:rPr>
              <a:t>mysum</a:t>
            </a:r>
            <a:r>
              <a:rPr lang="en-US" altLang="zh-TW" dirty="0">
                <a:solidFill>
                  <a:srgbClr val="FF0000"/>
                </a:solidFill>
              </a:rPr>
              <a:t> import *</a:t>
            </a:r>
            <a:r>
              <a:rPr lang="zh-TW" altLang="en-US" dirty="0">
                <a:solidFill>
                  <a:srgbClr val="FF0000"/>
                </a:solidFill>
              </a:rPr>
              <a:t>               </a:t>
            </a:r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必定要加這句才可使用函式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 array = [2,4,6]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mysum</a:t>
            </a:r>
            <a:r>
              <a:rPr lang="en-US" altLang="zh-TW" dirty="0"/>
              <a:t>(array) </a:t>
            </a:r>
          </a:p>
          <a:p>
            <a:pPr marL="0" indent="0">
              <a:buNone/>
            </a:pPr>
            <a:r>
              <a:rPr lang="en-US" altLang="zh-TW" dirty="0"/>
              <a:t>&gt;&gt;&gt; 12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2CB47C6-1CF5-4013-BD7F-D5047A4B9969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shell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指令框使用函式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69ED909-7166-496F-84A7-A642A40F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26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65411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D80A313-F8AB-4350-AD73-1868DE3BC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9" y="2081307"/>
            <a:ext cx="7951376" cy="391634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FADEA85-9C53-4BA5-8202-99612940E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72" y="2814979"/>
            <a:ext cx="3458058" cy="1362265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1AD54A0-8B57-4F78-8367-86651631865A}"/>
              </a:ext>
            </a:extLst>
          </p:cNvPr>
          <p:cNvSpPr txBox="1">
            <a:spLocks/>
          </p:cNvSpPr>
          <p:nvPr/>
        </p:nvSpPr>
        <p:spPr>
          <a:xfrm>
            <a:off x="1465277" y="344271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shell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指令框使用函式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54204E-F582-475D-964D-2EF9A0591505}"/>
              </a:ext>
            </a:extLst>
          </p:cNvPr>
          <p:cNvSpPr/>
          <p:nvPr/>
        </p:nvSpPr>
        <p:spPr>
          <a:xfrm>
            <a:off x="236279" y="2081307"/>
            <a:ext cx="7951377" cy="39163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BA18FB-3DF0-4FD1-9AEE-D92E25E70E26}"/>
              </a:ext>
            </a:extLst>
          </p:cNvPr>
          <p:cNvSpPr/>
          <p:nvPr/>
        </p:nvSpPr>
        <p:spPr>
          <a:xfrm>
            <a:off x="8338272" y="2814979"/>
            <a:ext cx="3458058" cy="3182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E690390-DBD6-4368-8273-444A5E8EC3F7}"/>
              </a:ext>
            </a:extLst>
          </p:cNvPr>
          <p:cNvSpPr txBox="1"/>
          <p:nvPr/>
        </p:nvSpPr>
        <p:spPr>
          <a:xfrm>
            <a:off x="9495256" y="4491624"/>
            <a:ext cx="149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ea typeface="標楷體" panose="03000509000000000000" pitchFamily="65" charset="-120"/>
              </a:rPr>
              <a:t>函式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FFA1E8-2F67-4E05-9179-1241C9AFB85B}"/>
              </a:ext>
            </a:extLst>
          </p:cNvPr>
          <p:cNvSpPr txBox="1"/>
          <p:nvPr/>
        </p:nvSpPr>
        <p:spPr>
          <a:xfrm>
            <a:off x="2827090" y="4677580"/>
            <a:ext cx="4496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0070C0"/>
                </a:solidFill>
                <a:ea typeface="標楷體" panose="03000509000000000000" pitchFamily="65" charset="-120"/>
              </a:rPr>
              <a:t>Shell</a:t>
            </a:r>
            <a:r>
              <a:rPr lang="zh-TW" altLang="en-US" sz="4400" dirty="0">
                <a:solidFill>
                  <a:srgbClr val="0070C0"/>
                </a:solidFill>
                <a:ea typeface="標楷體" panose="03000509000000000000" pitchFamily="65" charset="-120"/>
              </a:rPr>
              <a:t>指令對話框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4E7285-B505-4328-A2CF-01842F16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27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319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8AF1CD-F2B0-457E-B6EB-3C7D0888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015068"/>
            <a:ext cx="10892406" cy="5161895"/>
          </a:xfrm>
        </p:spPr>
        <p:txBody>
          <a:bodyPr/>
          <a:lstStyle/>
          <a:p>
            <a:pPr algn="just"/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numpy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(Numerical Python)</a:t>
            </a:r>
            <a:r>
              <a:rPr lang="zh-TW" altLang="en-US" dirty="0"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為一強大的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函式庫，主要用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於資料處理上，是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做矩陣及多維陣列時很重要的套件。因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為底層是以 </a:t>
            </a:r>
            <a:r>
              <a:rPr lang="en-US" altLang="zh-TW" dirty="0">
                <a:ea typeface="標楷體" panose="03000509000000000000" pitchFamily="65" charset="-120"/>
              </a:rPr>
              <a:t>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 </a:t>
            </a:r>
            <a:r>
              <a:rPr lang="en-US" altLang="zh-TW" dirty="0">
                <a:ea typeface="標楷體" panose="03000509000000000000" pitchFamily="65" charset="-120"/>
              </a:rPr>
              <a:t>Fortran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語言實作，所以比起 </a:t>
            </a:r>
            <a:r>
              <a:rPr lang="en-US" altLang="zh-TW" dirty="0"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本身內建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dirty="0">
                <a:ea typeface="標楷體" panose="03000509000000000000" pitchFamily="65" charset="-120"/>
              </a:rPr>
              <a:t>list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err="1">
                <a:ea typeface="標楷體" panose="03000509000000000000" pitchFamily="65" charset="-120"/>
              </a:rPr>
              <a:t>Numpy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操作多維的陣列的速度快很多。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6F51F7-B79A-4E45-88AD-CE89659D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28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A792E37-4F2E-4FB4-985B-146F50CB9A90}"/>
              </a:ext>
            </a:extLst>
          </p:cNvPr>
          <p:cNvSpPr txBox="1">
            <a:spLocks/>
          </p:cNvSpPr>
          <p:nvPr/>
        </p:nvSpPr>
        <p:spPr>
          <a:xfrm>
            <a:off x="1446804" y="205726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172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942585-4CF0-45AA-845F-3FC190E1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8" y="1043709"/>
            <a:ext cx="11176000" cy="5677766"/>
          </a:xfrm>
        </p:spPr>
        <p:txBody>
          <a:bodyPr/>
          <a:lstStyle/>
          <a:p>
            <a:r>
              <a:rPr lang="en-US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&lt;Refenrence.1&gt;:</a:t>
            </a:r>
            <a:r>
              <a:rPr lang="zh-TW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altLang="zh-TW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https://numpy.org/doc/stable/reference/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DE65F6-1EEC-40F5-A1E8-D4AEF532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29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42BF9F0-E7EA-4A0F-8ABD-949AB9021049}"/>
              </a:ext>
            </a:extLst>
          </p:cNvPr>
          <p:cNvSpPr txBox="1">
            <a:spLocks/>
          </p:cNvSpPr>
          <p:nvPr/>
        </p:nvSpPr>
        <p:spPr>
          <a:xfrm>
            <a:off x="1446804" y="205726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0116CC4-EFBC-4595-9A6A-031A183D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04" y="2080470"/>
            <a:ext cx="8686591" cy="4641005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6F4B109-E787-412D-85DD-94E12C0A2FBD}"/>
              </a:ext>
            </a:extLst>
          </p:cNvPr>
          <p:cNvCxnSpPr>
            <a:cxnSpLocks/>
          </p:cNvCxnSpPr>
          <p:nvPr/>
        </p:nvCxnSpPr>
        <p:spPr>
          <a:xfrm flipV="1">
            <a:off x="1791181" y="4028484"/>
            <a:ext cx="563418" cy="692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BA864B9-D2A2-4E5D-B443-4785D22537A7}"/>
              </a:ext>
            </a:extLst>
          </p:cNvPr>
          <p:cNvSpPr txBox="1"/>
          <p:nvPr/>
        </p:nvSpPr>
        <p:spPr>
          <a:xfrm>
            <a:off x="838199" y="4721211"/>
            <a:ext cx="2375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可從這搜尋</a:t>
            </a:r>
            <a:r>
              <a:rPr lang="en-US" altLang="zh-TW" sz="2000" dirty="0" err="1">
                <a:solidFill>
                  <a:srgbClr val="FF0000"/>
                </a:solidFill>
                <a:ea typeface="標楷體" panose="03000509000000000000" pitchFamily="65" charset="-120"/>
              </a:rPr>
              <a:t>Numpy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的任一函數或功能</a:t>
            </a:r>
          </a:p>
        </p:txBody>
      </p:sp>
    </p:spTree>
    <p:extLst>
      <p:ext uri="{BB962C8B-B14F-4D97-AF65-F5344CB8AC3E}">
        <p14:creationId xmlns:p14="http://schemas.microsoft.com/office/powerpoint/2010/main" val="37867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D22F23-FF94-4235-B02C-F89C460D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</a:t>
            </a:fld>
            <a:endParaRPr lang="zh-TW" altLang="en-US" sz="2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0168914-9E69-4E66-8898-FB7E61D3D11B}"/>
              </a:ext>
            </a:extLst>
          </p:cNvPr>
          <p:cNvSpPr txBox="1"/>
          <p:nvPr/>
        </p:nvSpPr>
        <p:spPr>
          <a:xfrm>
            <a:off x="847287" y="743649"/>
            <a:ext cx="980673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000" dirty="0" err="1">
                <a:ea typeface="標楷體" panose="03000509000000000000" pitchFamily="65" charset="-120"/>
              </a:rPr>
              <a:t>Numpy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endParaRPr lang="zh-TW" altLang="en-US" sz="20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en-US" altLang="zh-TW" sz="1500" dirty="0">
                <a:ea typeface="標楷體" panose="03000509000000000000" pitchFamily="65" charset="-120"/>
              </a:rPr>
              <a:t>Transpose                   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矩陣相乘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反矩陣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單位矩陣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en-US" altLang="zh-TW" sz="1500" dirty="0">
                <a:ea typeface="標楷體" panose="03000509000000000000" pitchFamily="65" charset="-120"/>
              </a:rPr>
              <a:t>Trace, </a:t>
            </a:r>
            <a:r>
              <a:rPr lang="en-US" altLang="zh-TW" sz="1500" dirty="0" err="1">
                <a:ea typeface="標楷體" panose="03000509000000000000" pitchFamily="65" charset="-120"/>
              </a:rPr>
              <a:t>diag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四捨五入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floor, ceil</a:t>
            </a: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 err="1">
                <a:ea typeface="標楷體" panose="03000509000000000000" pitchFamily="65" charset="-120"/>
              </a:rPr>
              <a:t>np.where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條件選取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常用常數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分割點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常用語法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 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000" dirty="0" err="1">
                <a:ea typeface="標楷體" panose="03000509000000000000" pitchFamily="65" charset="-120"/>
              </a:rPr>
              <a:t>Sympy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—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符號運算功能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Limit</a:t>
            </a: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Differential</a:t>
            </a: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Integral</a:t>
            </a: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Solve equation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758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2C3C10-CA76-4E1C-8B02-16F379F0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30</a:t>
            </a:fld>
            <a:endParaRPr lang="zh-TW" altLang="en-US" sz="2000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281347EB-520A-48E3-8778-4B8A8A1053E9}"/>
              </a:ext>
            </a:extLst>
          </p:cNvPr>
          <p:cNvSpPr txBox="1">
            <a:spLocks/>
          </p:cNvSpPr>
          <p:nvPr/>
        </p:nvSpPr>
        <p:spPr>
          <a:xfrm>
            <a:off x="838200" y="141849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&lt;Reference.2&gt; :</a:t>
            </a:r>
          </a:p>
          <a:p>
            <a:r>
              <a:rPr lang="en-US" altLang="zh-TW" dirty="0">
                <a:hlinkClick r:id="rId2"/>
              </a:rPr>
              <a:t>http://yltang.net/tutorial/dsml/7/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3439B2C-0EB2-483D-AA9C-AE1E7A1F22AB}"/>
              </a:ext>
            </a:extLst>
          </p:cNvPr>
          <p:cNvSpPr txBox="1">
            <a:spLocks/>
          </p:cNvSpPr>
          <p:nvPr/>
        </p:nvSpPr>
        <p:spPr>
          <a:xfrm>
            <a:off x="1465277" y="344271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F818132-417D-409D-8D7D-66C5388B4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3" y="2546182"/>
            <a:ext cx="7841673" cy="4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0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6070BB-900F-4F41-838C-CD0B96364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3458"/>
                <a:ext cx="10515600" cy="515350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矩陣轉置</a:t>
                </a:r>
                <a:r>
                  <a:rPr lang="en-US" altLang="zh-TW" dirty="0"/>
                  <a:t>Transpose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[1, 2],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[3, 4],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[5, 6]      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 = A.T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&gt;&gt;&gt;print(B)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&gt;&gt;&gt;[ [1, 3, 5],                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[2, 4, 6] ]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66070BB-900F-4F41-838C-CD0B96364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3458"/>
                <a:ext cx="10515600" cy="5153506"/>
              </a:xfrm>
              <a:blipFill>
                <a:blip r:embed="rId2"/>
                <a:stretch>
                  <a:fillRect l="-1043" t="-2604" b="-2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標題 1">
            <a:extLst>
              <a:ext uri="{FF2B5EF4-FFF2-40B4-BE49-F238E27FC236}">
                <a16:creationId xmlns:a16="http://schemas.microsoft.com/office/drawing/2014/main" id="{2B5C42C0-C3C4-4E65-81D1-28554D57D042}"/>
              </a:ext>
            </a:extLst>
          </p:cNvPr>
          <p:cNvSpPr txBox="1">
            <a:spLocks/>
          </p:cNvSpPr>
          <p:nvPr/>
        </p:nvSpPr>
        <p:spPr>
          <a:xfrm>
            <a:off x="1465277" y="344271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Transpose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BCA4CC0-A72D-4775-8782-EA7A5F891D6B}"/>
                  </a:ext>
                </a:extLst>
              </p:cNvPr>
              <p:cNvSpPr txBox="1"/>
              <p:nvPr/>
            </p:nvSpPr>
            <p:spPr>
              <a:xfrm>
                <a:off x="6676229" y="3169676"/>
                <a:ext cx="2840995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BCA4CC0-A72D-4775-8782-EA7A5F89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229" y="3169676"/>
                <a:ext cx="2840995" cy="861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B9E9E17-A131-4203-B858-64BC84C2C2DD}"/>
                  </a:ext>
                </a:extLst>
              </p:cNvPr>
              <p:cNvSpPr txBox="1"/>
              <p:nvPr/>
            </p:nvSpPr>
            <p:spPr>
              <a:xfrm>
                <a:off x="7352876" y="5084616"/>
                <a:ext cx="2537490" cy="597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B9E9E17-A131-4203-B858-64BC84C2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876" y="5084616"/>
                <a:ext cx="2537490" cy="597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D66ED207-F801-469B-A2D7-155B7895B550}"/>
              </a:ext>
            </a:extLst>
          </p:cNvPr>
          <p:cNvSpPr/>
          <p:nvPr/>
        </p:nvSpPr>
        <p:spPr>
          <a:xfrm>
            <a:off x="6543028" y="2789812"/>
            <a:ext cx="3448260" cy="1555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2F1F94-218E-4AF8-A8DC-E90967EF9239}"/>
              </a:ext>
            </a:extLst>
          </p:cNvPr>
          <p:cNvSpPr/>
          <p:nvPr/>
        </p:nvSpPr>
        <p:spPr>
          <a:xfrm>
            <a:off x="6543028" y="4622677"/>
            <a:ext cx="3448260" cy="1555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F9AC5C-CD7D-42E9-86B5-887663A5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31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539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AA99FB1-23B2-49BB-B56C-7BD8055FB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9044"/>
                <a:ext cx="10515600" cy="562732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矩陣相乘 </a:t>
                </a:r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[1, 2],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[3, 4],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[5, 6]      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B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[-1, 3, 2],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[0, -2, 2] 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C = A.dot(B)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print(C)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 [-1, -1, 6],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[-3, 1, 14],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[-5, 3, 22] ]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AA99FB1-23B2-49BB-B56C-7BD8055FB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9044"/>
                <a:ext cx="10515600" cy="5627321"/>
              </a:xfrm>
              <a:blipFill>
                <a:blip r:embed="rId2"/>
                <a:stretch>
                  <a:fillRect l="-638" t="-2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1BD92CF7-617F-456E-8040-2E64C9E1B3F0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矩陣相乘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18EEE81-C908-45FC-AC85-F1307F5FC1F3}"/>
                  </a:ext>
                </a:extLst>
              </p:cNvPr>
              <p:cNvSpPr txBox="1"/>
              <p:nvPr/>
            </p:nvSpPr>
            <p:spPr>
              <a:xfrm>
                <a:off x="6923304" y="2359367"/>
                <a:ext cx="2840995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18EEE81-C908-45FC-AC85-F1307F5FC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04" y="2359367"/>
                <a:ext cx="2840995" cy="861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1C506AB-5E8B-4C6F-86B3-7105770FAAFF}"/>
                  </a:ext>
                </a:extLst>
              </p:cNvPr>
              <p:cNvSpPr txBox="1"/>
              <p:nvPr/>
            </p:nvSpPr>
            <p:spPr>
              <a:xfrm>
                <a:off x="7474174" y="3429000"/>
                <a:ext cx="2467407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1C506AB-5E8B-4C6F-86B3-7105770FA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174" y="3429000"/>
                <a:ext cx="2467407" cy="591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A5AE6ED-707B-47E6-9FAF-6E5592B9576D}"/>
                  </a:ext>
                </a:extLst>
              </p:cNvPr>
              <p:cNvSpPr txBox="1"/>
              <p:nvPr/>
            </p:nvSpPr>
            <p:spPr>
              <a:xfrm>
                <a:off x="7576446" y="4338925"/>
                <a:ext cx="2840995" cy="88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A5AE6ED-707B-47E6-9FAF-6E5592B95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46" y="4338925"/>
                <a:ext cx="2840995" cy="886333"/>
              </a:xfrm>
              <a:prstGeom prst="rect">
                <a:avLst/>
              </a:prstGeom>
              <a:blipFill>
                <a:blip r:embed="rId5"/>
                <a:stretch>
                  <a:fillRect r="-3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8A730BF3-DBF3-4833-AC37-6D554CD8A595}"/>
              </a:ext>
            </a:extLst>
          </p:cNvPr>
          <p:cNvSpPr/>
          <p:nvPr/>
        </p:nvSpPr>
        <p:spPr>
          <a:xfrm>
            <a:off x="7220778" y="2169975"/>
            <a:ext cx="3500351" cy="3450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02DE27-BC84-4FDB-A6C1-538CD974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32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6087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32659" y="381739"/>
            <a:ext cx="300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 A*B </a:t>
            </a:r>
            <a:r>
              <a:rPr lang="zh-TW" altLang="en-US" sz="2000" dirty="0"/>
              <a:t>是點對點相乘</a:t>
            </a:r>
          </a:p>
        </p:txBody>
      </p:sp>
      <p:sp>
        <p:nvSpPr>
          <p:cNvPr id="8" name="矩形 7"/>
          <p:cNvSpPr/>
          <p:nvPr/>
        </p:nvSpPr>
        <p:spPr>
          <a:xfrm>
            <a:off x="532659" y="1506815"/>
            <a:ext cx="4807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np.mean</a:t>
            </a:r>
            <a:r>
              <a:rPr lang="en-US" altLang="zh-TW" sz="2000" dirty="0"/>
              <a:t>(A):</a:t>
            </a:r>
            <a:r>
              <a:rPr lang="zh-TW" altLang="en-US" sz="2000" dirty="0"/>
              <a:t>  算 </a:t>
            </a:r>
            <a:r>
              <a:rPr lang="en-US" altLang="zh-TW" sz="2000" dirty="0"/>
              <a:t>A </a:t>
            </a:r>
            <a:r>
              <a:rPr lang="zh-TW" altLang="en-US" sz="2000" dirty="0"/>
              <a:t>矩陣每個 </a:t>
            </a:r>
            <a:r>
              <a:rPr lang="en-US" altLang="zh-TW" sz="2000" dirty="0"/>
              <a:t>column </a:t>
            </a:r>
            <a:r>
              <a:rPr lang="zh-TW" altLang="en-US" sz="2000" dirty="0"/>
              <a:t>的平均</a:t>
            </a:r>
          </a:p>
        </p:txBody>
      </p:sp>
      <p:sp>
        <p:nvSpPr>
          <p:cNvPr id="9" name="矩形 8"/>
          <p:cNvSpPr/>
          <p:nvPr/>
        </p:nvSpPr>
        <p:spPr>
          <a:xfrm>
            <a:off x="532659" y="2520349"/>
            <a:ext cx="6513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np.</a:t>
            </a:r>
            <a:r>
              <a:rPr lang="en-US" altLang="zh-TW" sz="2000" dirty="0" err="1"/>
              <a:t>linalg.eig</a:t>
            </a:r>
            <a:r>
              <a:rPr lang="en-US" altLang="zh-TW" sz="2000" dirty="0"/>
              <a:t>(A):</a:t>
            </a:r>
            <a:r>
              <a:rPr lang="zh-TW" altLang="en-US" sz="2000" dirty="0"/>
              <a:t>  算 </a:t>
            </a:r>
            <a:r>
              <a:rPr lang="en-US" altLang="zh-TW" sz="2000" dirty="0"/>
              <a:t>A </a:t>
            </a:r>
            <a:r>
              <a:rPr lang="zh-TW" altLang="en-US" sz="2000" dirty="0"/>
              <a:t>矩陣的 </a:t>
            </a:r>
            <a:r>
              <a:rPr lang="en-US" altLang="zh-TW" sz="2000" dirty="0"/>
              <a:t>eigenvectors </a:t>
            </a:r>
            <a:r>
              <a:rPr lang="zh-TW" altLang="en-US" sz="2000" dirty="0"/>
              <a:t>以及 </a:t>
            </a:r>
            <a:r>
              <a:rPr lang="en-US" altLang="zh-TW" sz="2000" dirty="0"/>
              <a:t>eigenvalues 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532659" y="3533883"/>
            <a:ext cx="8179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np.</a:t>
            </a:r>
            <a:r>
              <a:rPr lang="en-US" altLang="zh-TW" sz="2000" dirty="0"/>
              <a:t>where( ):</a:t>
            </a:r>
            <a:r>
              <a:rPr lang="zh-TW" altLang="en-US" sz="2000" dirty="0"/>
              <a:t>  把滿足某些條件的 </a:t>
            </a:r>
            <a:r>
              <a:rPr lang="en-US" altLang="zh-TW" sz="2000" dirty="0"/>
              <a:t>entry </a:t>
            </a:r>
            <a:r>
              <a:rPr lang="zh-TW" altLang="en-US" sz="2000" dirty="0"/>
              <a:t>的座標找出來，類似 </a:t>
            </a:r>
            <a:r>
              <a:rPr lang="en-US" altLang="zh-TW" sz="2000" dirty="0" err="1"/>
              <a:t>Matlab</a:t>
            </a:r>
            <a:r>
              <a:rPr lang="en-US" altLang="zh-TW" sz="2000" dirty="0"/>
              <a:t> </a:t>
            </a:r>
            <a:r>
              <a:rPr lang="zh-TW" altLang="en-US" sz="2000" dirty="0"/>
              <a:t>的 </a:t>
            </a:r>
            <a:r>
              <a:rPr lang="en-US" altLang="zh-TW" sz="2000" dirty="0"/>
              <a:t>find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6302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8B29511-7939-4E07-B450-05D39CB924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5069"/>
                <a:ext cx="10515600" cy="527189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反矩陣</a:t>
                </a:r>
                <a:r>
                  <a:rPr lang="en-US" altLang="zh-TW" dirty="0"/>
                  <a:t>(Inverse) :</a:t>
                </a:r>
              </a:p>
              <a:p>
                <a:r>
                  <a:rPr lang="en-US" altLang="zh-TW" dirty="0"/>
                  <a:t>If A is non-singular (i.e.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altLang="zh-TW" dirty="0"/>
                  <a:t>), then A is invertible</a:t>
                </a:r>
              </a:p>
              <a:p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[1, 2],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     [3, 4]    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B =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np.linalg.inv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(A)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print(B)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 [-2, 1],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   [1.5, -0.5] ]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8B29511-7939-4E07-B450-05D39CB924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5069"/>
                <a:ext cx="10515600" cy="5271894"/>
              </a:xfrm>
              <a:blipFill>
                <a:blip r:embed="rId2"/>
                <a:stretch>
                  <a:fillRect l="-1043" t="-2543" b="-19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BD2185B2-A91E-48C9-80CE-880A29EDC2E1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反矩陣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9F2EE9B-C7CB-4345-B750-6F1C270E1339}"/>
                  </a:ext>
                </a:extLst>
              </p:cNvPr>
              <p:cNvSpPr txBox="1"/>
              <p:nvPr/>
            </p:nvSpPr>
            <p:spPr>
              <a:xfrm>
                <a:off x="7735854" y="3719166"/>
                <a:ext cx="134299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9F2EE9B-C7CB-4345-B750-6F1C270E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54" y="3719166"/>
                <a:ext cx="1342995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EEF6BC5-87AE-4511-9D12-B0C25F7ECABD}"/>
                  </a:ext>
                </a:extLst>
              </p:cNvPr>
              <p:cNvSpPr txBox="1"/>
              <p:nvPr/>
            </p:nvSpPr>
            <p:spPr>
              <a:xfrm>
                <a:off x="7735854" y="4948032"/>
                <a:ext cx="2553328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EEF6BC5-87AE-4511-9D12-B0C25F7E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54" y="4948032"/>
                <a:ext cx="2553328" cy="55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EA7C250F-E04F-4E7D-B266-E8972C62EC7B}"/>
              </a:ext>
            </a:extLst>
          </p:cNvPr>
          <p:cNvSpPr/>
          <p:nvPr/>
        </p:nvSpPr>
        <p:spPr>
          <a:xfrm>
            <a:off x="7457428" y="3392347"/>
            <a:ext cx="2974196" cy="2560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6B82FE7-8CEA-459E-BC3F-C9934249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34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7753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858B53-1319-4F28-AD54-9B33C54BB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0384"/>
                <a:ext cx="9724424" cy="54490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單位矩陣</a:t>
                </a:r>
                <a:r>
                  <a:rPr lang="en-US" altLang="zh-TW" dirty="0"/>
                  <a:t>(Identity) :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&gt;&gt;&gt; import </a:t>
                </a:r>
                <a:r>
                  <a:rPr lang="en-US" altLang="zh-TW" sz="2400" dirty="0" err="1"/>
                  <a:t>numpy</a:t>
                </a:r>
                <a:r>
                  <a:rPr lang="en-US" altLang="zh-TW" sz="2400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&gt;&gt;&gt; A = </a:t>
                </a:r>
                <a:r>
                  <a:rPr lang="en-US" altLang="zh-TW" sz="2400" dirty="0" err="1"/>
                  <a:t>np.eye</a:t>
                </a:r>
                <a:r>
                  <a:rPr lang="en-US" altLang="zh-TW" sz="2400" dirty="0"/>
                  <a:t>(2, </a:t>
                </a:r>
                <a:r>
                  <a:rPr lang="en-US" altLang="zh-TW" sz="2400" dirty="0" err="1"/>
                  <a:t>dtype</a:t>
                </a:r>
                <a:r>
                  <a:rPr lang="en-US" altLang="zh-TW" sz="2400" dirty="0"/>
                  <a:t> = ‘int’)</a:t>
                </a:r>
                <a:r>
                  <a:rPr lang="zh-TW" altLang="en-US" sz="2400" dirty="0"/>
                  <a:t>      </a:t>
                </a:r>
                <a:r>
                  <a:rPr lang="en-US" altLang="zh-TW" sz="2400" dirty="0"/>
                  <a:t>#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的單位矩陣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資料型態是整數</a:t>
                </a:r>
                <a:r>
                  <a:rPr lang="en-US" altLang="zh-TW" sz="2400" dirty="0"/>
                  <a:t>int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&gt;&gt;&gt; B = </a:t>
                </a:r>
                <a:r>
                  <a:rPr lang="en-US" altLang="zh-TW" sz="2400" dirty="0" err="1"/>
                  <a:t>np.eye</a:t>
                </a:r>
                <a:r>
                  <a:rPr lang="en-US" altLang="zh-TW" sz="2400" dirty="0"/>
                  <a:t>(3, </a:t>
                </a:r>
                <a:r>
                  <a:rPr lang="en-US" altLang="zh-TW" sz="2400" dirty="0" err="1"/>
                  <a:t>dtype</a:t>
                </a:r>
                <a:r>
                  <a:rPr lang="en-US" altLang="zh-TW" sz="2400" dirty="0"/>
                  <a:t> = ‘int’)      #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的單位矩陣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資料型態是整數</a:t>
                </a:r>
                <a:r>
                  <a:rPr lang="en-US" altLang="zh-TW" sz="2400" dirty="0"/>
                  <a:t>int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B = </a:t>
                </a:r>
                <a:r>
                  <a:rPr lang="en-US" altLang="zh-TW" dirty="0" err="1"/>
                  <a:t>np.eye</a:t>
                </a:r>
                <a:r>
                  <a:rPr lang="en-US" altLang="zh-TW" dirty="0"/>
                  <a:t>(3)   # It is also OK!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err="1"/>
                  <a:t>np.ones</a:t>
                </a:r>
                <a:r>
                  <a:rPr lang="en-US" altLang="zh-TW" dirty="0"/>
                  <a:t>: All 1’s        ex: </a:t>
                </a:r>
                <a:r>
                  <a:rPr lang="en-US" altLang="zh-TW" dirty="0" err="1"/>
                  <a:t>np.ones</a:t>
                </a:r>
                <a:r>
                  <a:rPr lang="en-US" altLang="zh-TW" dirty="0"/>
                  <a:t>([3,3,3])   </a:t>
                </a:r>
                <a:r>
                  <a:rPr lang="en-US" altLang="zh-TW" dirty="0" err="1"/>
                  <a:t>np.ones</a:t>
                </a:r>
                <a:r>
                  <a:rPr lang="en-US" altLang="zh-TW" dirty="0"/>
                  <a:t>([3,3,3], </a:t>
                </a:r>
                <a:r>
                  <a:rPr lang="en-US" altLang="zh-TW" dirty="0" err="1"/>
                  <a:t>dtype</a:t>
                </a:r>
                <a:r>
                  <a:rPr lang="en-US" altLang="zh-TW" dirty="0"/>
                  <a:t> = ‘</a:t>
                </a:r>
                <a:r>
                  <a:rPr lang="en-US" altLang="zh-TW" dirty="0" err="1"/>
                  <a:t>int</a:t>
                </a:r>
                <a:r>
                  <a:rPr lang="en-US" altLang="zh-TW" dirty="0"/>
                  <a:t>’)</a:t>
                </a:r>
              </a:p>
              <a:p>
                <a:pPr marL="0" indent="0">
                  <a:buNone/>
                </a:pPr>
                <a:r>
                  <a:rPr lang="en-US" altLang="zh-TW" dirty="0" err="1"/>
                  <a:t>np.zeros</a:t>
                </a:r>
                <a:r>
                  <a:rPr lang="en-US" altLang="zh-TW" dirty="0"/>
                  <a:t>: All 0’s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&lt;Reference&gt; :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hlinkClick r:id="rId2"/>
                  </a:rPr>
                  <a:t>https://medium.com/pyradise/%E4%BD%BF%E7%94%A8-python-%E4%BE%86%E8%AA%8D%E8%AD%98%E7%9F%A9%E9%99%A3-915376207187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E858B53-1319-4F28-AD54-9B33C54BB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0384"/>
                <a:ext cx="9724424" cy="5449077"/>
              </a:xfrm>
              <a:blipFill>
                <a:blip r:embed="rId3"/>
                <a:stretch>
                  <a:fillRect l="-1129" t="-2461" b="-10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22776F5E-AFF9-4C3A-AB1A-D36A23659CA4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單位矩陣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DC7C6A9-2B4F-485C-A0C4-54BCC107F109}"/>
              </a:ext>
            </a:extLst>
          </p:cNvPr>
          <p:cNvGrpSpPr/>
          <p:nvPr/>
        </p:nvGrpSpPr>
        <p:grpSpPr>
          <a:xfrm>
            <a:off x="2379717" y="3135085"/>
            <a:ext cx="6845299" cy="559837"/>
            <a:chOff x="2521759" y="3429000"/>
            <a:chExt cx="6845299" cy="559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C9F4B784-6591-421B-BF54-B45933D3A2EA}"/>
                    </a:ext>
                  </a:extLst>
                </p:cNvPr>
                <p:cNvSpPr txBox="1"/>
                <p:nvPr/>
              </p:nvSpPr>
              <p:spPr>
                <a:xfrm>
                  <a:off x="2614189" y="3510256"/>
                  <a:ext cx="67528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altLang="zh-TW" dirty="0" err="1">
                      <a:solidFill>
                        <a:srgbClr val="FF0000"/>
                      </a:solidFill>
                    </a:rPr>
                    <a:t>p.eye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(N, </a:t>
                  </a:r>
                  <a:r>
                    <a:rPr lang="en-US" altLang="zh-TW" dirty="0" err="1">
                      <a:solidFill>
                        <a:srgbClr val="FF0000"/>
                      </a:solidFill>
                    </a:rPr>
                    <a:t>dtype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 = ‘int’)          </a:t>
                  </a:r>
                  <a:r>
                    <a:rPr lang="zh-TW" altLang="en-US" dirty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#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代表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的</m:t>
                      </m:r>
                      <m:r>
                        <a:rPr lang="zh-TW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單位矩陣</m:t>
                      </m:r>
                    </m:oMath>
                  </a14:m>
                  <a:endPara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mc:Choice>
          <mc:Fallback xmlns=""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C9F4B784-6591-421B-BF54-B45933D3A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189" y="3510256"/>
                  <a:ext cx="675286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12" t="-10000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94EE3F9-8004-4EFB-B6D9-F9DB47A9E100}"/>
                </a:ext>
              </a:extLst>
            </p:cNvPr>
            <p:cNvSpPr/>
            <p:nvPr/>
          </p:nvSpPr>
          <p:spPr>
            <a:xfrm>
              <a:off x="2521759" y="3429000"/>
              <a:ext cx="5388249" cy="559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BAAFAB4-2CA9-4107-9D72-BB931E44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35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5161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7B0857-0113-4E02-8CB4-2D897FEB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931178"/>
            <a:ext cx="10716237" cy="557867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計算斜對角元素和</a:t>
            </a:r>
            <a:r>
              <a:rPr lang="en-US" altLang="zh-TW" dirty="0"/>
              <a:t>(trace):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np.array</a:t>
            </a:r>
            <a:r>
              <a:rPr lang="en-US" altLang="zh-TW" dirty="0"/>
              <a:t>([1, 2],</a:t>
            </a:r>
          </a:p>
          <a:p>
            <a:pPr marL="0" indent="0">
              <a:buNone/>
            </a:pPr>
            <a:r>
              <a:rPr lang="en-US" altLang="zh-TW" dirty="0"/>
              <a:t>                               [3, 4])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>
                <a:solidFill>
                  <a:srgbClr val="FF0000"/>
                </a:solidFill>
              </a:rPr>
              <a:t>np.trace</a:t>
            </a:r>
            <a:r>
              <a:rPr lang="en-US" altLang="zh-TW" dirty="0">
                <a:solidFill>
                  <a:srgbClr val="FF0000"/>
                </a:solidFill>
              </a:rPr>
              <a:t>(A)</a:t>
            </a:r>
          </a:p>
          <a:p>
            <a:pPr marL="0" indent="0">
              <a:buNone/>
            </a:pPr>
            <a:r>
              <a:rPr lang="en-US" altLang="zh-TW" dirty="0"/>
              <a:t>&gt;&gt;&gt; 5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計算斜對角元素和</a:t>
            </a:r>
            <a:r>
              <a:rPr lang="en-US" altLang="zh-TW" dirty="0"/>
              <a:t>(trace):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列出方陣左斜對角元素</a:t>
            </a:r>
            <a:r>
              <a:rPr lang="en-US" altLang="zh-TW" dirty="0"/>
              <a:t>(</a:t>
            </a:r>
            <a:r>
              <a:rPr lang="en-US" altLang="zh-TW" dirty="0" err="1"/>
              <a:t>diag</a:t>
            </a:r>
            <a:r>
              <a:rPr lang="en-US" altLang="zh-TW" dirty="0"/>
              <a:t>):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np.array</a:t>
            </a:r>
            <a:r>
              <a:rPr lang="en-US" altLang="zh-TW" dirty="0"/>
              <a:t>([1, 2],</a:t>
            </a:r>
          </a:p>
          <a:p>
            <a:pPr marL="0" indent="0">
              <a:buNone/>
            </a:pPr>
            <a:r>
              <a:rPr lang="en-US" altLang="zh-TW" dirty="0"/>
              <a:t>                               [3, 4])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>
                <a:solidFill>
                  <a:srgbClr val="FF0000"/>
                </a:solidFill>
              </a:rPr>
              <a:t>np.diag</a:t>
            </a:r>
            <a:r>
              <a:rPr lang="en-US" altLang="zh-TW" dirty="0">
                <a:solidFill>
                  <a:srgbClr val="FF0000"/>
                </a:solidFill>
              </a:rPr>
              <a:t>(A)</a:t>
            </a:r>
          </a:p>
          <a:p>
            <a:pPr marL="0" indent="0">
              <a:buNone/>
            </a:pPr>
            <a:r>
              <a:rPr lang="en-US" altLang="zh-TW" dirty="0"/>
              <a:t>&gt;&gt;&gt; [1, 4]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AADD03A-D2CB-4FB2-8396-F777C387751E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Trace, 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diag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1B2CFFE-1880-4DAE-868B-A80FF7993727}"/>
                  </a:ext>
                </a:extLst>
              </p:cNvPr>
              <p:cNvSpPr txBox="1"/>
              <p:nvPr/>
            </p:nvSpPr>
            <p:spPr>
              <a:xfrm>
                <a:off x="8130137" y="1730975"/>
                <a:ext cx="1843838" cy="83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trace(A) = 1+4 = 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1B2CFFE-1880-4DAE-868B-A80FF7993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137" y="1730975"/>
                <a:ext cx="1843838" cy="831253"/>
              </a:xfrm>
              <a:prstGeom prst="rect">
                <a:avLst/>
              </a:prstGeom>
              <a:blipFill>
                <a:blip r:embed="rId2"/>
                <a:stretch>
                  <a:fillRect l="-2980" r="-1987" b="-110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46F2CA2-B6E1-4EF3-8194-851FA1ED004A}"/>
              </a:ext>
            </a:extLst>
          </p:cNvPr>
          <p:cNvSpPr/>
          <p:nvPr/>
        </p:nvSpPr>
        <p:spPr>
          <a:xfrm>
            <a:off x="7927211" y="1571936"/>
            <a:ext cx="2332525" cy="1313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7BBF30A-F839-4B0D-BA35-6D01FBC5DE58}"/>
                  </a:ext>
                </a:extLst>
              </p:cNvPr>
              <p:cNvSpPr txBox="1"/>
              <p:nvPr/>
            </p:nvSpPr>
            <p:spPr>
              <a:xfrm>
                <a:off x="2625637" y="5863905"/>
                <a:ext cx="65267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𝑎𝑟𝑟𝑎𝑦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, 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也就是在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sz="20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方陣中的左斜對角元素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7BBF30A-F839-4B0D-BA35-6D01FBC5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37" y="5863905"/>
                <a:ext cx="6526752" cy="400110"/>
              </a:xfrm>
              <a:prstGeom prst="rect">
                <a:avLst/>
              </a:prstGeom>
              <a:blipFill>
                <a:blip r:embed="rId3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78DF0FB-B763-44DA-9386-0ACD4F876587}"/>
              </a:ext>
            </a:extLst>
          </p:cNvPr>
          <p:cNvSpPr/>
          <p:nvPr/>
        </p:nvSpPr>
        <p:spPr>
          <a:xfrm>
            <a:off x="7986126" y="4026088"/>
            <a:ext cx="2332525" cy="1313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8FC35E6-4DE7-4F31-A704-E6F9DDD95F0B}"/>
                  </a:ext>
                </a:extLst>
              </p:cNvPr>
              <p:cNvSpPr txBox="1"/>
              <p:nvPr/>
            </p:nvSpPr>
            <p:spPr>
              <a:xfrm>
                <a:off x="8361033" y="4216007"/>
                <a:ext cx="1612942" cy="83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 err="1"/>
                  <a:t>diag</a:t>
                </a:r>
                <a:r>
                  <a:rPr lang="en-US" altLang="zh-TW" dirty="0"/>
                  <a:t>(A) = [1, 4]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8FC35E6-4DE7-4F31-A704-E6F9DDD9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033" y="4216007"/>
                <a:ext cx="1612942" cy="831253"/>
              </a:xfrm>
              <a:prstGeom prst="rect">
                <a:avLst/>
              </a:prstGeom>
              <a:blipFill>
                <a:blip r:embed="rId4"/>
                <a:stretch>
                  <a:fillRect l="-3409" r="-2273" b="-110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3D995ED-C4FC-478E-9EA4-278A4A1D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36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9994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69F4B4-39D3-4952-AEBD-3F0FA576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27934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四捨五入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np.array</a:t>
            </a:r>
            <a:r>
              <a:rPr lang="en-US" altLang="zh-TW" dirty="0"/>
              <a:t>([1.63, 2.425, -3.567, -0.746])</a:t>
            </a:r>
          </a:p>
          <a:p>
            <a:pPr marL="0" indent="0">
              <a:buNone/>
            </a:pPr>
            <a:r>
              <a:rPr lang="en-US" altLang="zh-TW" dirty="0"/>
              <a:t>&gt;&gt;&gt; print(</a:t>
            </a:r>
            <a:r>
              <a:rPr lang="en-US" altLang="zh-TW" dirty="0" err="1">
                <a:solidFill>
                  <a:srgbClr val="FF0000"/>
                </a:solidFill>
              </a:rPr>
              <a:t>np.around</a:t>
            </a:r>
            <a:r>
              <a:rPr lang="en-US" altLang="zh-TW" dirty="0"/>
              <a:t>(A))                     </a:t>
            </a:r>
            <a:r>
              <a:rPr lang="zh-TW" altLang="en-US" dirty="0"/>
              <a:t>                   </a:t>
            </a: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預設取到整數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 [2, 2, -4, -1]</a:t>
            </a:r>
          </a:p>
          <a:p>
            <a:pPr marL="0" indent="0">
              <a:buNone/>
            </a:pPr>
            <a:r>
              <a:rPr lang="en-US" altLang="zh-TW" dirty="0"/>
              <a:t>&gt;&gt;&gt; print(</a:t>
            </a:r>
            <a:r>
              <a:rPr lang="en-US" altLang="zh-TW" dirty="0" err="1">
                <a:solidFill>
                  <a:srgbClr val="FF0000"/>
                </a:solidFill>
              </a:rPr>
              <a:t>np.around</a:t>
            </a:r>
            <a:r>
              <a:rPr lang="en-US" altLang="zh-TW" dirty="0"/>
              <a:t>(A, decimals=1 ))</a:t>
            </a:r>
            <a:r>
              <a:rPr lang="zh-TW" altLang="en-US" dirty="0"/>
              <a:t>                 </a:t>
            </a:r>
            <a:r>
              <a:rPr lang="en-US" altLang="zh-TW" dirty="0">
                <a:ea typeface="標楷體" panose="03000509000000000000" pitchFamily="65" charset="-120"/>
              </a:rPr>
              <a:t>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取到小數點後第一位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 [1.6, 2.4, -3.6, -0.7]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BAAE185-A125-4EF6-AD69-B30AED7B8499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四捨五入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F7173F7-8A5C-469A-AEC1-DF76C10133C3}"/>
              </a:ext>
            </a:extLst>
          </p:cNvPr>
          <p:cNvGrpSpPr/>
          <p:nvPr/>
        </p:nvGrpSpPr>
        <p:grpSpPr>
          <a:xfrm>
            <a:off x="838200" y="4966966"/>
            <a:ext cx="8569220" cy="559837"/>
            <a:chOff x="838200" y="4966966"/>
            <a:chExt cx="8569220" cy="559837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7166271-D029-4804-BB0B-20FF922CA165}"/>
                </a:ext>
              </a:extLst>
            </p:cNvPr>
            <p:cNvSpPr txBox="1"/>
            <p:nvPr/>
          </p:nvSpPr>
          <p:spPr>
            <a:xfrm>
              <a:off x="838200" y="5062219"/>
              <a:ext cx="856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solidFill>
                    <a:srgbClr val="FF0000"/>
                  </a:solidFill>
                </a:rPr>
                <a:t>np.around</a:t>
              </a:r>
              <a:r>
                <a:rPr lang="en-US" altLang="zh-TW" dirty="0">
                  <a:solidFill>
                    <a:srgbClr val="FF0000"/>
                  </a:solidFill>
                </a:rPr>
                <a:t>(A, decimals = k)          </a:t>
              </a:r>
              <a:r>
                <a:rPr lang="zh-TW" altLang="en-US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>
                  <a:solidFill>
                    <a:srgbClr val="FF0000"/>
                  </a:solidFill>
                </a:rPr>
                <a:t>#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array</a:t>
              </a:r>
              <a:r>
                <a:rPr lang="zh-TW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的元素四捨五入取到小數點後第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k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位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880F23C-BC30-4DF8-B8FA-762A338B53CE}"/>
                </a:ext>
              </a:extLst>
            </p:cNvPr>
            <p:cNvSpPr/>
            <p:nvPr/>
          </p:nvSpPr>
          <p:spPr>
            <a:xfrm>
              <a:off x="838200" y="4966966"/>
              <a:ext cx="7995407" cy="559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D56B088-2F4B-46E9-944F-388922F7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342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340C16-F7C8-423A-9DF5-C8D8CA4F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125"/>
            <a:ext cx="10515600" cy="521795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向下取整數</a:t>
            </a:r>
            <a:r>
              <a:rPr lang="en-US" altLang="zh-TW" dirty="0">
                <a:ea typeface="標楷體" panose="03000509000000000000" pitchFamily="65" charset="-120"/>
              </a:rPr>
              <a:t>(floor)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np.array</a:t>
            </a:r>
            <a:r>
              <a:rPr lang="en-US" altLang="zh-TW" dirty="0"/>
              <a:t>([1.63, 2.425, -3.567, -0.746])</a:t>
            </a:r>
          </a:p>
          <a:p>
            <a:pPr marL="0" indent="0">
              <a:buNone/>
            </a:pPr>
            <a:r>
              <a:rPr lang="en-US" altLang="zh-TW" dirty="0"/>
              <a:t>&gt;&gt;&gt; print(</a:t>
            </a:r>
            <a:r>
              <a:rPr lang="en-US" altLang="zh-TW" dirty="0" err="1">
                <a:solidFill>
                  <a:srgbClr val="FF0000"/>
                </a:solidFill>
              </a:rPr>
              <a:t>np.floor</a:t>
            </a:r>
            <a:r>
              <a:rPr lang="en-US" altLang="zh-TW" dirty="0"/>
              <a:t>(A)) </a:t>
            </a:r>
          </a:p>
          <a:p>
            <a:pPr marL="0" indent="0">
              <a:buNone/>
            </a:pPr>
            <a:r>
              <a:rPr lang="en-US" altLang="zh-TW" dirty="0"/>
              <a:t>&gt;&gt;&gt; [1, 2, -4, -1]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向上取整數</a:t>
            </a:r>
            <a:r>
              <a:rPr lang="en-US" altLang="zh-TW" dirty="0">
                <a:ea typeface="標楷體" panose="03000509000000000000" pitchFamily="65" charset="-120"/>
              </a:rPr>
              <a:t>(ceil)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np.array</a:t>
            </a:r>
            <a:r>
              <a:rPr lang="en-US" altLang="zh-TW" dirty="0"/>
              <a:t>([1.63, 2.425, -3.567, -0.746])</a:t>
            </a:r>
          </a:p>
          <a:p>
            <a:pPr marL="0" indent="0">
              <a:buNone/>
            </a:pPr>
            <a:r>
              <a:rPr lang="en-US" altLang="zh-TW" dirty="0"/>
              <a:t>&gt;&gt;&gt; print(</a:t>
            </a:r>
            <a:r>
              <a:rPr lang="en-US" altLang="zh-TW" dirty="0" err="1">
                <a:solidFill>
                  <a:srgbClr val="FF0000"/>
                </a:solidFill>
              </a:rPr>
              <a:t>np.ceil</a:t>
            </a:r>
            <a:r>
              <a:rPr lang="en-US" altLang="zh-TW" dirty="0"/>
              <a:t>(A)) </a:t>
            </a:r>
          </a:p>
          <a:p>
            <a:pPr marL="0" indent="0">
              <a:buNone/>
            </a:pPr>
            <a:r>
              <a:rPr lang="en-US" altLang="zh-TW" dirty="0"/>
              <a:t>&gt;&gt;&gt; [2, 3, -3, 0]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8C9AA30-37D6-409F-9853-61C25117BD82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---floor, ceil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D972088-0834-4441-B485-F92EFE86410A}"/>
              </a:ext>
            </a:extLst>
          </p:cNvPr>
          <p:cNvGrpSpPr/>
          <p:nvPr/>
        </p:nvGrpSpPr>
        <p:grpSpPr>
          <a:xfrm>
            <a:off x="6221835" y="3090707"/>
            <a:ext cx="5052968" cy="559837"/>
            <a:chOff x="3059185" y="4905033"/>
            <a:chExt cx="5052968" cy="559837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E19AC1EC-D42B-4F8E-8A3C-4106BA3571FC}"/>
                </a:ext>
              </a:extLst>
            </p:cNvPr>
            <p:cNvSpPr txBox="1"/>
            <p:nvPr/>
          </p:nvSpPr>
          <p:spPr>
            <a:xfrm>
              <a:off x="3153561" y="5000285"/>
              <a:ext cx="495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solidFill>
                    <a:srgbClr val="FF0000"/>
                  </a:solidFill>
                </a:rPr>
                <a:t>np.floor</a:t>
              </a:r>
              <a:r>
                <a:rPr lang="en-US" altLang="zh-TW" dirty="0">
                  <a:solidFill>
                    <a:srgbClr val="FF0000"/>
                  </a:solidFill>
                </a:rPr>
                <a:t>(A)          </a:t>
              </a:r>
              <a:r>
                <a:rPr lang="zh-TW" altLang="en-US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>
                  <a:solidFill>
                    <a:srgbClr val="FF0000"/>
                  </a:solidFill>
                </a:rPr>
                <a:t>#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array</a:t>
              </a:r>
              <a:r>
                <a:rPr lang="zh-TW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的元素向下取整數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864756A-18BF-482D-8FB6-F327CDAF814B}"/>
                </a:ext>
              </a:extLst>
            </p:cNvPr>
            <p:cNvSpPr/>
            <p:nvPr/>
          </p:nvSpPr>
          <p:spPr>
            <a:xfrm>
              <a:off x="3059185" y="4905033"/>
              <a:ext cx="4698534" cy="559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5FFBF9F-0C7C-4CE0-880A-1DEA669FCE1F}"/>
              </a:ext>
            </a:extLst>
          </p:cNvPr>
          <p:cNvGrpSpPr/>
          <p:nvPr/>
        </p:nvGrpSpPr>
        <p:grpSpPr>
          <a:xfrm>
            <a:off x="6221835" y="5625843"/>
            <a:ext cx="5052968" cy="559837"/>
            <a:chOff x="3059185" y="4905033"/>
            <a:chExt cx="5052968" cy="559837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7EB8C6E-23B8-4120-AA9B-DB46B5CB0D97}"/>
                </a:ext>
              </a:extLst>
            </p:cNvPr>
            <p:cNvSpPr txBox="1"/>
            <p:nvPr/>
          </p:nvSpPr>
          <p:spPr>
            <a:xfrm>
              <a:off x="3153561" y="5000285"/>
              <a:ext cx="495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>
                  <a:solidFill>
                    <a:srgbClr val="FF0000"/>
                  </a:solidFill>
                </a:rPr>
                <a:t>np.ceil</a:t>
              </a:r>
              <a:r>
                <a:rPr lang="en-US" altLang="zh-TW" dirty="0">
                  <a:solidFill>
                    <a:srgbClr val="FF0000"/>
                  </a:solidFill>
                </a:rPr>
                <a:t>(A)          </a:t>
              </a:r>
              <a:r>
                <a:rPr lang="zh-TW" altLang="en-US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>
                  <a:solidFill>
                    <a:srgbClr val="FF0000"/>
                  </a:solidFill>
                </a:rPr>
                <a:t>#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array</a:t>
              </a:r>
              <a:r>
                <a:rPr lang="zh-TW" altLang="en-US" dirty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的元素向上取整數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C46810E-D4C0-484B-A0B0-404C2A864D1A}"/>
                </a:ext>
              </a:extLst>
            </p:cNvPr>
            <p:cNvSpPr/>
            <p:nvPr/>
          </p:nvSpPr>
          <p:spPr>
            <a:xfrm>
              <a:off x="3059185" y="4905033"/>
              <a:ext cx="4698534" cy="559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C67584E7-4C40-466D-94E2-D92A85B1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85829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9BB2E4-878A-4071-809A-196AA50A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235"/>
            <a:ext cx="10515600" cy="513672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條件選取</a:t>
            </a:r>
            <a:r>
              <a:rPr lang="en-US" altLang="zh-TW" dirty="0">
                <a:ea typeface="標楷體" panose="03000509000000000000" pitchFamily="65" charset="-120"/>
              </a:rPr>
              <a:t>(where):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import </a:t>
            </a:r>
            <a:r>
              <a:rPr lang="en-US" altLang="zh-TW" dirty="0" err="1">
                <a:ea typeface="標楷體" panose="03000509000000000000" pitchFamily="65" charset="-120"/>
              </a:rPr>
              <a:t>numpy</a:t>
            </a:r>
            <a:r>
              <a:rPr lang="en-US" altLang="zh-TW" dirty="0">
                <a:ea typeface="標楷體" panose="03000509000000000000" pitchFamily="65" charset="-120"/>
              </a:rPr>
              <a:t> as np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 data = </a:t>
            </a:r>
            <a:r>
              <a:rPr lang="en-US" altLang="zh-TW" dirty="0" err="1">
                <a:ea typeface="標楷體" panose="03000509000000000000" pitchFamily="65" charset="-120"/>
              </a:rPr>
              <a:t>np.array</a:t>
            </a:r>
            <a:r>
              <a:rPr lang="en-US" altLang="zh-TW" dirty="0">
                <a:ea typeface="標楷體" panose="03000509000000000000" pitchFamily="65" charset="-120"/>
              </a:rPr>
              <a:t>([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                    [1.5, 2.6, -5],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                    [1.3, 3.7, -2.6]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                                    ])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 result =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np.where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(data&gt;1.5, data, 0)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 print(result)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&gt;&gt;&gt; [ [0, 2.6, 0],</a:t>
            </a:r>
          </a:p>
          <a:p>
            <a:pPr marL="0" indent="0">
              <a:buNone/>
            </a:pPr>
            <a:r>
              <a:rPr lang="en-US" altLang="zh-TW" dirty="0">
                <a:ea typeface="標楷體" panose="03000509000000000000" pitchFamily="65" charset="-120"/>
              </a:rPr>
              <a:t>          [0, 3.7, 0] ]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2721D20-6D77-4186-A6A7-2E1C7E708EFA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np.where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條件選取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B4DD03-69F1-4F52-89EF-575FCE42262B}"/>
                  </a:ext>
                </a:extLst>
              </p:cNvPr>
              <p:cNvSpPr txBox="1"/>
              <p:nvPr/>
            </p:nvSpPr>
            <p:spPr>
              <a:xfrm>
                <a:off x="6921385" y="2338431"/>
                <a:ext cx="3641239" cy="597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.5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2.6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3.7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−2.6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B4DD03-69F1-4F52-89EF-575FCE422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85" y="2338431"/>
                <a:ext cx="3641239" cy="597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9E0FC64-3D87-43AA-9E3F-1D3CC6E808FD}"/>
                  </a:ext>
                </a:extLst>
              </p:cNvPr>
              <p:cNvSpPr txBox="1"/>
              <p:nvPr/>
            </p:nvSpPr>
            <p:spPr>
              <a:xfrm>
                <a:off x="6787161" y="4101518"/>
                <a:ext cx="3641239" cy="591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2.6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3.7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9E0FC64-3D87-43AA-9E3F-1D3CC6E8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61" y="4101518"/>
                <a:ext cx="3641239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E2CA2D77-D472-405D-9731-AD4422D81D12}"/>
              </a:ext>
            </a:extLst>
          </p:cNvPr>
          <p:cNvSpPr/>
          <p:nvPr/>
        </p:nvSpPr>
        <p:spPr>
          <a:xfrm>
            <a:off x="7060733" y="2223057"/>
            <a:ext cx="3962401" cy="2692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8CB981DE-C4BA-463A-B2C0-1C7C01C7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39</a:t>
            </a:fld>
            <a:endParaRPr lang="zh-TW" altLang="en-US" sz="2000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542843" y="4509856"/>
            <a:ext cx="53266" cy="40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294268" y="5024761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取代的值</a:t>
            </a:r>
          </a:p>
        </p:txBody>
      </p:sp>
    </p:spTree>
    <p:extLst>
      <p:ext uri="{BB962C8B-B14F-4D97-AF65-F5344CB8AC3E}">
        <p14:creationId xmlns:p14="http://schemas.microsoft.com/office/powerpoint/2010/main" val="358292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09182F-CFD6-4197-ABEE-B1DD2BA6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</a:t>
            </a:fld>
            <a:endParaRPr lang="zh-TW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653F77-9952-4F00-B379-BBC027C6A210}"/>
              </a:ext>
            </a:extLst>
          </p:cNvPr>
          <p:cNvSpPr txBox="1"/>
          <p:nvPr/>
        </p:nvSpPr>
        <p:spPr>
          <a:xfrm>
            <a:off x="847287" y="743649"/>
            <a:ext cx="980673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000" dirty="0" err="1">
                <a:ea typeface="標楷體" panose="03000509000000000000" pitchFamily="65" charset="-120"/>
              </a:rPr>
              <a:t>Scipy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ea typeface="標楷體" panose="03000509000000000000" pitchFamily="65" charset="-120"/>
              </a:rPr>
              <a:t>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Derivative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Numerical Integral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FFT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STFT</a:t>
            </a: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load and save mat.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 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000" dirty="0">
                <a:ea typeface="標楷體" panose="03000509000000000000" pitchFamily="65" charset="-120"/>
              </a:rPr>
              <a:t>Matplotlib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繪圖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600" dirty="0">
                <a:ea typeface="標楷體" panose="03000509000000000000" pitchFamily="65" charset="-120"/>
              </a:rPr>
              <a:t>灰階圖顯示</a:t>
            </a:r>
            <a:r>
              <a:rPr lang="en-US" altLang="zh-TW" sz="1600" dirty="0">
                <a:ea typeface="標楷體" panose="03000509000000000000" pitchFamily="65" charset="-120"/>
              </a:rPr>
              <a:t>Method.1---</a:t>
            </a:r>
            <a:r>
              <a:rPr lang="en-US" altLang="zh-TW" sz="1600" dirty="0" err="1">
                <a:ea typeface="標楷體" panose="03000509000000000000" pitchFamily="65" charset="-120"/>
              </a:rPr>
              <a:t>imshow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600" dirty="0">
                <a:ea typeface="標楷體" panose="03000509000000000000" pitchFamily="65" charset="-120"/>
              </a:rPr>
              <a:t>灰階圖顯示</a:t>
            </a:r>
            <a:r>
              <a:rPr lang="en-US" altLang="zh-TW" sz="1600" dirty="0">
                <a:ea typeface="標楷體" panose="03000509000000000000" pitchFamily="65" charset="-120"/>
              </a:rPr>
              <a:t>Method.2---</a:t>
            </a:r>
            <a:r>
              <a:rPr lang="en-US" altLang="zh-TW" sz="1600" dirty="0" err="1">
                <a:ea typeface="標楷體" panose="03000509000000000000" pitchFamily="65" charset="-120"/>
              </a:rPr>
              <a:t>pcolormesh</a:t>
            </a:r>
            <a:endParaRPr lang="en-US" altLang="zh-TW" sz="1600" dirty="0"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十一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 </a:t>
            </a:r>
            <a:r>
              <a:rPr lang="en-US" altLang="zh-TW" sz="2000" dirty="0" err="1">
                <a:ea typeface="標楷體" panose="03000509000000000000" pitchFamily="65" charset="-120"/>
              </a:rPr>
              <a:t>Jypyter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 err="1">
                <a:ea typeface="標楷體" panose="03000509000000000000" pitchFamily="65" charset="-120"/>
              </a:rPr>
              <a:t>Jupyter</a:t>
            </a:r>
            <a:r>
              <a:rPr lang="en-US" altLang="zh-TW" sz="1500" dirty="0"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介面介紹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 err="1">
                <a:ea typeface="標楷體" panose="03000509000000000000" pitchFamily="65" charset="-120"/>
              </a:rPr>
              <a:t>Jupyter</a:t>
            </a:r>
            <a:r>
              <a:rPr lang="en-US" altLang="zh-TW" sz="1500" dirty="0"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ea typeface="標楷體" panose="03000509000000000000" pitchFamily="65" charset="-120"/>
              </a:rPr>
              <a:t>介面功能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 err="1">
                <a:ea typeface="標楷體" panose="03000509000000000000" pitchFamily="65" charset="-120"/>
              </a:rPr>
              <a:t>Jupyter</a:t>
            </a:r>
            <a:r>
              <a:rPr lang="en-US" altLang="zh-TW" sz="1500" dirty="0">
                <a:ea typeface="標楷體" panose="03000509000000000000" pitchFamily="65" charset="-120"/>
              </a:rPr>
              <a:t>—</a:t>
            </a:r>
            <a:r>
              <a:rPr lang="zh-TW" altLang="en-US" sz="1500" dirty="0">
                <a:ea typeface="標楷體" panose="03000509000000000000" pitchFamily="65" charset="-120"/>
              </a:rPr>
              <a:t>快捷鍵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 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 err="1">
                <a:ea typeface="標楷體" panose="03000509000000000000" pitchFamily="65" charset="-120"/>
              </a:rPr>
              <a:t>Jupyter</a:t>
            </a:r>
            <a:r>
              <a:rPr lang="en-US" altLang="zh-TW" sz="1500" dirty="0">
                <a:ea typeface="標楷體" panose="03000509000000000000" pitchFamily="65" charset="-120"/>
              </a:rPr>
              <a:t> and Shell—</a:t>
            </a:r>
            <a:r>
              <a:rPr lang="zh-TW" altLang="en-US" sz="1500" dirty="0">
                <a:ea typeface="標楷體" panose="03000509000000000000" pitchFamily="65" charset="-120"/>
              </a:rPr>
              <a:t>比較表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十二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 Pandas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1500" dirty="0">
                <a:ea typeface="標楷體" panose="03000509000000000000" pitchFamily="65" charset="-120"/>
              </a:rPr>
              <a:t>Python—Pandas—Series</a:t>
            </a:r>
          </a:p>
          <a:p>
            <a:r>
              <a:rPr lang="en-US" altLang="zh-TW" sz="1500" dirty="0">
                <a:ea typeface="標楷體" panose="03000509000000000000" pitchFamily="65" charset="-120"/>
              </a:rPr>
              <a:t>                        Python—Pandas—</a:t>
            </a:r>
            <a:r>
              <a:rPr lang="en-US" altLang="zh-TW" sz="1500" dirty="0" err="1">
                <a:ea typeface="標楷體" panose="03000509000000000000" pitchFamily="65" charset="-120"/>
              </a:rPr>
              <a:t>DataFrame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68448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05D0CF-A0E3-404D-80DD-EA24FE1D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679"/>
            <a:ext cx="10515600" cy="517028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條件選取</a:t>
            </a:r>
            <a:r>
              <a:rPr lang="en-US" altLang="zh-TW" dirty="0">
                <a:ea typeface="標楷體" panose="03000509000000000000" pitchFamily="65" charset="-120"/>
              </a:rPr>
              <a:t>(where):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np.where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(data&gt;1.5, data, 0)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相當於下列右圖框程式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2B55CE8-D5D5-4EBE-97BA-6527D953EF7D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np.where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條件選取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D376FF5-6595-4675-97C3-3E8578606CDE}"/>
              </a:ext>
            </a:extLst>
          </p:cNvPr>
          <p:cNvGrpSpPr/>
          <p:nvPr/>
        </p:nvGrpSpPr>
        <p:grpSpPr>
          <a:xfrm>
            <a:off x="290818" y="2136338"/>
            <a:ext cx="3962401" cy="2585323"/>
            <a:chOff x="374708" y="2483644"/>
            <a:chExt cx="3962401" cy="2585323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8C237D19-C4A4-4D9E-A101-18BEFBDAA9C4}"/>
                </a:ext>
              </a:extLst>
            </p:cNvPr>
            <p:cNvSpPr txBox="1"/>
            <p:nvPr/>
          </p:nvSpPr>
          <p:spPr>
            <a:xfrm>
              <a:off x="581639" y="2483644"/>
              <a:ext cx="37554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import </a:t>
              </a:r>
              <a:r>
                <a:rPr lang="en-US" altLang="zh-TW" dirty="0" err="1"/>
                <a:t>numpy</a:t>
              </a:r>
              <a:r>
                <a:rPr lang="en-US" altLang="zh-TW" dirty="0"/>
                <a:t> as np</a:t>
              </a:r>
            </a:p>
            <a:p>
              <a:r>
                <a:rPr lang="en-US" altLang="zh-TW" dirty="0"/>
                <a:t>data = </a:t>
              </a:r>
              <a:r>
                <a:rPr lang="en-US" altLang="zh-TW" dirty="0" err="1"/>
                <a:t>np.array</a:t>
              </a:r>
              <a:r>
                <a:rPr lang="en-US" altLang="zh-TW" dirty="0"/>
                <a:t>([</a:t>
              </a:r>
            </a:p>
            <a:p>
              <a:r>
                <a:rPr lang="en-US" altLang="zh-TW" dirty="0"/>
                <a:t>            [1.5, 2.6, -5],</a:t>
              </a:r>
            </a:p>
            <a:p>
              <a:r>
                <a:rPr lang="en-US" altLang="zh-TW" dirty="0"/>
                <a:t>            [1.3, 3.7, -2.6] </a:t>
              </a:r>
            </a:p>
            <a:p>
              <a:r>
                <a:rPr lang="en-US" altLang="zh-TW" dirty="0"/>
                <a:t>                             ])</a:t>
              </a:r>
            </a:p>
            <a:p>
              <a:r>
                <a:rPr lang="en-US" altLang="zh-TW" dirty="0">
                  <a:ea typeface="標楷體" panose="03000509000000000000" pitchFamily="65" charset="-120"/>
                </a:rPr>
                <a:t>result = </a:t>
              </a:r>
              <a:r>
                <a:rPr lang="en-US" altLang="zh-TW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np.where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(data&gt;1.5, data, 0)</a:t>
              </a:r>
            </a:p>
            <a:p>
              <a:r>
                <a:rPr lang="en-US" altLang="zh-TW" dirty="0">
                  <a:ea typeface="標楷體" panose="03000509000000000000" pitchFamily="65" charset="-120"/>
                </a:rPr>
                <a:t>print(result)</a:t>
              </a:r>
            </a:p>
            <a:p>
              <a:endParaRPr lang="en-US" altLang="zh-TW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endParaRPr lang="en-US" altLang="zh-TW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CF2DCAF-B42F-4837-A00E-CF7C79E92FA0}"/>
                </a:ext>
              </a:extLst>
            </p:cNvPr>
            <p:cNvSpPr/>
            <p:nvPr/>
          </p:nvSpPr>
          <p:spPr>
            <a:xfrm>
              <a:off x="374708" y="2483644"/>
              <a:ext cx="3962401" cy="2222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6BD2347-C8EB-40EA-B3DD-6B8D67D6B776}"/>
              </a:ext>
            </a:extLst>
          </p:cNvPr>
          <p:cNvGrpSpPr/>
          <p:nvPr/>
        </p:nvGrpSpPr>
        <p:grpSpPr>
          <a:xfrm>
            <a:off x="4800601" y="2113061"/>
            <a:ext cx="6813958" cy="4250430"/>
            <a:chOff x="4855128" y="2480531"/>
            <a:chExt cx="6813958" cy="4250430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97A5338-E956-401D-8DC1-DC033926898A}"/>
                </a:ext>
              </a:extLst>
            </p:cNvPr>
            <p:cNvSpPr txBox="1"/>
            <p:nvPr/>
          </p:nvSpPr>
          <p:spPr>
            <a:xfrm>
              <a:off x="5134060" y="2483644"/>
              <a:ext cx="6476301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import </a:t>
              </a:r>
              <a:r>
                <a:rPr lang="en-US" altLang="zh-TW" dirty="0" err="1"/>
                <a:t>numpy</a:t>
              </a:r>
              <a:r>
                <a:rPr lang="en-US" altLang="zh-TW" dirty="0"/>
                <a:t> as np</a:t>
              </a:r>
            </a:p>
            <a:p>
              <a:r>
                <a:rPr lang="en-US" altLang="zh-TW" dirty="0"/>
                <a:t>data = </a:t>
              </a:r>
              <a:r>
                <a:rPr lang="en-US" altLang="zh-TW" dirty="0" err="1"/>
                <a:t>np.array</a:t>
              </a:r>
              <a:r>
                <a:rPr lang="en-US" altLang="zh-TW" dirty="0"/>
                <a:t>([</a:t>
              </a:r>
            </a:p>
            <a:p>
              <a:r>
                <a:rPr lang="en-US" altLang="zh-TW" dirty="0"/>
                <a:t>            [1.5, 2.6, -5],</a:t>
              </a:r>
            </a:p>
            <a:p>
              <a:r>
                <a:rPr lang="en-US" altLang="zh-TW" dirty="0"/>
                <a:t>            [1.3, 3.7, -2.6] </a:t>
              </a:r>
            </a:p>
            <a:p>
              <a:r>
                <a:rPr lang="en-US" altLang="zh-TW" dirty="0"/>
                <a:t>                             ])</a:t>
              </a:r>
            </a:p>
            <a:p>
              <a:r>
                <a:rPr lang="en-US" altLang="zh-TW" dirty="0"/>
                <a:t>[</a:t>
              </a:r>
              <a:r>
                <a:rPr lang="en-US" altLang="zh-TW" dirty="0" err="1"/>
                <a:t>r,c</a:t>
              </a:r>
              <a:r>
                <a:rPr lang="en-US" altLang="zh-TW" dirty="0"/>
                <a:t>] = </a:t>
              </a:r>
              <a:r>
                <a:rPr lang="en-US" altLang="zh-TW" dirty="0" err="1"/>
                <a:t>data.shape</a:t>
              </a:r>
              <a:r>
                <a:rPr lang="en-US" altLang="zh-TW" dirty="0"/>
                <a:t>            </a:t>
              </a:r>
              <a:r>
                <a:rPr lang="zh-TW" altLang="en-US" dirty="0"/>
                <a:t>           </a:t>
              </a:r>
              <a:r>
                <a:rPr lang="en-US" altLang="zh-TW" dirty="0"/>
                <a:t># r is the number of row </a:t>
              </a:r>
            </a:p>
            <a:p>
              <a:r>
                <a:rPr lang="en-US" altLang="zh-TW" dirty="0"/>
                <a:t>                                                      # c is the number of column</a:t>
              </a:r>
            </a:p>
            <a:p>
              <a:r>
                <a:rPr lang="en-US" altLang="zh-TW" dirty="0"/>
                <a:t>result = </a:t>
              </a:r>
              <a:r>
                <a:rPr lang="en-US" altLang="zh-TW" dirty="0" err="1"/>
                <a:t>np.zeros</a:t>
              </a:r>
              <a:r>
                <a:rPr lang="en-US" altLang="zh-TW" dirty="0"/>
                <a:t>((</a:t>
              </a:r>
              <a:r>
                <a:rPr lang="en-US" altLang="zh-TW" dirty="0" err="1"/>
                <a:t>r,c</a:t>
              </a:r>
              <a:r>
                <a:rPr lang="en-US" altLang="zh-TW" dirty="0"/>
                <a:t>))               # Set initial values for array “result”</a:t>
              </a:r>
            </a:p>
            <a:p>
              <a:r>
                <a:rPr lang="en-US" altLang="zh-TW" dirty="0"/>
                <a:t>for x in range(r):</a:t>
              </a:r>
              <a:r>
                <a:rPr lang="zh-TW" altLang="en-US" dirty="0"/>
                <a:t>                         </a:t>
              </a:r>
              <a:r>
                <a:rPr lang="en-US" altLang="zh-TW" dirty="0"/>
                <a:t>#</a:t>
              </a:r>
              <a:r>
                <a:rPr lang="zh-TW" altLang="en-US" dirty="0"/>
                <a:t> </a:t>
              </a:r>
              <a:r>
                <a:rPr lang="en-US" altLang="zh-TW" dirty="0"/>
                <a:t>ex:  range(n) = [0, 1, …, n-1]</a:t>
              </a:r>
            </a:p>
            <a:p>
              <a:r>
                <a:rPr lang="en-US" altLang="zh-TW" dirty="0"/>
                <a:t>    for y in range(c):</a:t>
              </a:r>
            </a:p>
            <a:p>
              <a:r>
                <a:rPr lang="en-US" altLang="zh-TW" dirty="0"/>
                <a:t>        if data[</a:t>
              </a:r>
              <a:r>
                <a:rPr lang="en-US" altLang="zh-TW" dirty="0" err="1"/>
                <a:t>x,y</a:t>
              </a:r>
              <a:r>
                <a:rPr lang="en-US" altLang="zh-TW" dirty="0"/>
                <a:t>]&gt;1.5:</a:t>
              </a:r>
            </a:p>
            <a:p>
              <a:r>
                <a:rPr lang="en-US" altLang="zh-TW" dirty="0"/>
                <a:t>            result[</a:t>
              </a:r>
              <a:r>
                <a:rPr lang="en-US" altLang="zh-TW" dirty="0" err="1"/>
                <a:t>x,y</a:t>
              </a:r>
              <a:r>
                <a:rPr lang="en-US" altLang="zh-TW" dirty="0"/>
                <a:t>] = data[</a:t>
              </a:r>
              <a:r>
                <a:rPr lang="en-US" altLang="zh-TW" dirty="0" err="1"/>
                <a:t>x,y</a:t>
              </a:r>
              <a:r>
                <a:rPr lang="en-US" altLang="zh-TW" dirty="0"/>
                <a:t>]</a:t>
              </a:r>
            </a:p>
            <a:p>
              <a:r>
                <a:rPr lang="en-US" altLang="zh-TW" dirty="0"/>
                <a:t>        else:</a:t>
              </a:r>
            </a:p>
            <a:p>
              <a:r>
                <a:rPr lang="en-US" altLang="zh-TW" dirty="0"/>
                <a:t>            result[</a:t>
              </a:r>
              <a:r>
                <a:rPr lang="en-US" altLang="zh-TW" dirty="0" err="1"/>
                <a:t>x,y</a:t>
              </a:r>
              <a:r>
                <a:rPr lang="en-US" altLang="zh-TW" dirty="0"/>
                <a:t>] = 0</a:t>
              </a:r>
            </a:p>
            <a:p>
              <a:r>
                <a:rPr lang="en-US" altLang="zh-TW" dirty="0"/>
                <a:t>print(result)</a:t>
              </a:r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8095E71-FBB9-40D9-8161-19CB8EB364BB}"/>
                </a:ext>
              </a:extLst>
            </p:cNvPr>
            <p:cNvSpPr/>
            <p:nvPr/>
          </p:nvSpPr>
          <p:spPr>
            <a:xfrm>
              <a:off x="4855128" y="2480531"/>
              <a:ext cx="6813958" cy="42504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8F55ED1-6E88-4E62-8E4B-69B975F8AB3B}"/>
              </a:ext>
            </a:extLst>
          </p:cNvPr>
          <p:cNvCxnSpPr>
            <a:stCxn id="7" idx="2"/>
          </p:cNvCxnSpPr>
          <p:nvPr/>
        </p:nvCxnSpPr>
        <p:spPr>
          <a:xfrm flipH="1">
            <a:off x="2272018" y="4358918"/>
            <a:ext cx="1" cy="900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7C69727-5D51-4C6F-9A87-2B652F6AFC03}"/>
              </a:ext>
            </a:extLst>
          </p:cNvPr>
          <p:cNvCxnSpPr>
            <a:cxnSpLocks/>
          </p:cNvCxnSpPr>
          <p:nvPr/>
        </p:nvCxnSpPr>
        <p:spPr>
          <a:xfrm flipH="1">
            <a:off x="2402398" y="4902610"/>
            <a:ext cx="2398205" cy="4327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A73CCCC-354E-497F-AC80-A03AFE82A8C9}"/>
              </a:ext>
            </a:extLst>
          </p:cNvPr>
          <p:cNvSpPr txBox="1"/>
          <p:nvPr/>
        </p:nvSpPr>
        <p:spPr>
          <a:xfrm>
            <a:off x="1249623" y="5434257"/>
            <a:ext cx="225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兩者的結果都一樣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BB82A906-3315-4DAB-9DDD-BF518023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5216" y="6433803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40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40408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EC8462F-FFC4-4323-AD27-B765647077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3791"/>
                <a:ext cx="10515600" cy="53521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常用常數值</a:t>
                </a:r>
                <a:r>
                  <a:rPr lang="en-US" altLang="zh-TW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(1).</a:t>
                </a:r>
                <a:r>
                  <a:rPr lang="zh-TW" altLang="en-US" dirty="0"/>
                  <a:t>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圓周率</a:t>
                </a:r>
                <a:r>
                  <a:rPr lang="en-US" altLang="zh-TW" dirty="0"/>
                  <a:t>(pi)   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3.1415926)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print(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np.pi</a:t>
                </a:r>
                <a:r>
                  <a:rPr lang="en-US" altLang="zh-TW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3.1415926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(2).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尤拉數</a:t>
                </a:r>
                <a:r>
                  <a:rPr lang="en-US" altLang="zh-TW" dirty="0"/>
                  <a:t>(Euler’s number) (e = 2.71828)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print(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np.exp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(1)</a:t>
                </a:r>
                <a:r>
                  <a:rPr lang="en-US" altLang="zh-TW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2.71828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(3).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虛數</a:t>
                </a:r>
                <a:r>
                  <a:rPr lang="en-US" altLang="zh-TW" dirty="0"/>
                  <a:t>(Complex number) (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altLang="zh-TW" dirty="0"/>
                  <a:t>):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</a:t>
                </a:r>
                <a:r>
                  <a:rPr lang="en-US" altLang="zh-TW" dirty="0" err="1"/>
                  <a:t>pirnt</a:t>
                </a:r>
                <a:r>
                  <a:rPr lang="en-US" altLang="zh-TW" dirty="0"/>
                  <a:t>(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1 j</a:t>
                </a:r>
                <a:r>
                  <a:rPr lang="en-US" altLang="zh-TW" dirty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1j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EC8462F-FFC4-4323-AD27-B765647077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3791"/>
                <a:ext cx="10515600" cy="5352176"/>
              </a:xfrm>
              <a:blipFill>
                <a:blip r:embed="rId2"/>
                <a:stretch>
                  <a:fillRect l="-1043" t="-2506" b="-26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ECDB2A0F-77FC-4C22-8597-4C812B7D180C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常用常數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D1C1CC7-1593-482F-A15A-5C76AD14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48" y="649287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41</a:t>
            </a:fld>
            <a:endParaRPr lang="zh-TW" altLang="en-US" sz="20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806F16C-9328-4987-8477-9D250E03E496}"/>
              </a:ext>
            </a:extLst>
          </p:cNvPr>
          <p:cNvGrpSpPr/>
          <p:nvPr/>
        </p:nvGrpSpPr>
        <p:grpSpPr>
          <a:xfrm>
            <a:off x="6882360" y="4890663"/>
            <a:ext cx="4973188" cy="1465687"/>
            <a:chOff x="6882360" y="4890663"/>
            <a:chExt cx="4973188" cy="1465687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E84EB52-378D-4664-942C-28A3A3B20F1C}"/>
                </a:ext>
              </a:extLst>
            </p:cNvPr>
            <p:cNvSpPr txBox="1"/>
            <p:nvPr/>
          </p:nvSpPr>
          <p:spPr>
            <a:xfrm>
              <a:off x="6962862" y="5058561"/>
              <a:ext cx="4892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&lt;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注意</a:t>
              </a:r>
              <a:r>
                <a:rPr lang="en-US" altLang="zh-TW" dirty="0">
                  <a:solidFill>
                    <a:srgbClr val="FF0000"/>
                  </a:solidFill>
                </a:rPr>
                <a:t>&gt;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: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en-US" altLang="zh-TW" dirty="0">
                  <a:solidFill>
                    <a:srgbClr val="FF0000"/>
                  </a:solidFill>
                </a:rPr>
                <a:t>python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裡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一定要在虛數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j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前放置係數 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就算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是</a:t>
              </a:r>
              <a:r>
                <a:rPr lang="en-US" altLang="zh-TW" dirty="0">
                  <a:solidFill>
                    <a:srgbClr val="FF0000"/>
                  </a:solidFill>
                </a:rPr>
                <a:t>1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也要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, 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不然會顯示</a:t>
              </a:r>
              <a:r>
                <a:rPr lang="en-US" altLang="zh-TW" dirty="0">
                  <a:solidFill>
                    <a:srgbClr val="FF0000"/>
                  </a:solidFill>
                </a:rPr>
                <a:t>Error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A01A495-1D9B-4CD0-BC56-0987F6F26B92}"/>
                </a:ext>
              </a:extLst>
            </p:cNvPr>
            <p:cNvSpPr/>
            <p:nvPr/>
          </p:nvSpPr>
          <p:spPr>
            <a:xfrm>
              <a:off x="6882360" y="4890663"/>
              <a:ext cx="4973188" cy="14656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109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A698EF-ADB6-4625-8C35-C4312AF2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897622"/>
            <a:ext cx="10833683" cy="5545123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常用功能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1. </a:t>
            </a:r>
            <a:r>
              <a:rPr lang="en-US" altLang="zh-TW" dirty="0" err="1"/>
              <a:t>np.arange</a:t>
            </a:r>
            <a:r>
              <a:rPr lang="en-US" altLang="zh-TW" dirty="0"/>
              <a:t>(-1 , 3) :</a:t>
            </a:r>
            <a:r>
              <a:rPr lang="zh-TW" altLang="en-US" dirty="0"/>
              <a:t>                                                              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起終點需為整數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步長預設為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np.arange</a:t>
            </a:r>
            <a:r>
              <a:rPr lang="en-US" altLang="zh-TW" dirty="0"/>
              <a:t>(-1 , 3)</a:t>
            </a:r>
          </a:p>
          <a:p>
            <a:pPr marL="0" indent="0">
              <a:buNone/>
            </a:pPr>
            <a:r>
              <a:rPr lang="en-US" altLang="zh-TW" dirty="0"/>
              <a:t>&gt;&gt;&gt; print(A)</a:t>
            </a:r>
          </a:p>
          <a:p>
            <a:pPr marL="0" indent="0">
              <a:buNone/>
            </a:pPr>
            <a:r>
              <a:rPr lang="en-US" altLang="zh-TW" dirty="0"/>
              <a:t>&gt;&gt;&gt; [-1, 0, 1, 2]        </a:t>
            </a:r>
            <a:r>
              <a:rPr lang="zh-TW" altLang="en-US" dirty="0"/>
              <a:t>                                                               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一個整陣列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結果不包含終值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 err="1"/>
              <a:t>np.arange</a:t>
            </a:r>
            <a:r>
              <a:rPr lang="en-US" altLang="zh-TW" dirty="0"/>
              <a:t>(-1 , 0 , 0.1):</a:t>
            </a:r>
            <a:r>
              <a:rPr lang="zh-TW" altLang="en-US" dirty="0"/>
              <a:t>                                                      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起終點需為整數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步長為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0.1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A = </a:t>
            </a:r>
            <a:r>
              <a:rPr lang="en-US" altLang="zh-TW" dirty="0" err="1"/>
              <a:t>np.arange</a:t>
            </a:r>
            <a:r>
              <a:rPr lang="en-US" altLang="zh-TW" dirty="0"/>
              <a:t>(-1 , 0 , 0.1)</a:t>
            </a:r>
          </a:p>
          <a:p>
            <a:pPr marL="0" indent="0">
              <a:buNone/>
            </a:pPr>
            <a:r>
              <a:rPr lang="en-US" altLang="zh-TW" dirty="0"/>
              <a:t>&gt;&gt;&gt; print(A)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[-1, -0.9, -0.8, -0.7, -0.6, -0.5, -0.4, -0.3, -0.2, -0.1]     </a:t>
            </a:r>
          </a:p>
          <a:p>
            <a:pPr marL="0" indent="0">
              <a:buNone/>
            </a:pPr>
            <a:r>
              <a:rPr lang="en-US" altLang="zh-TW" dirty="0"/>
              <a:t>3. </a:t>
            </a:r>
            <a:r>
              <a:rPr lang="en-US" altLang="zh-TW" dirty="0" err="1"/>
              <a:t>np.linspace</a:t>
            </a:r>
            <a:r>
              <a:rPr lang="en-US" altLang="zh-TW" dirty="0"/>
              <a:t>(0 , 9 , 10)                                                           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 ~ 9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個等分點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包含起終點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np.linspace</a:t>
            </a:r>
            <a:r>
              <a:rPr lang="en-US" altLang="zh-TW" dirty="0"/>
              <a:t>(0 , 9 , 10)</a:t>
            </a:r>
          </a:p>
          <a:p>
            <a:pPr marL="0" indent="0">
              <a:buNone/>
            </a:pPr>
            <a:r>
              <a:rPr lang="en-US" altLang="zh-TW" dirty="0"/>
              <a:t>&gt;&gt;&gt; [0, 1, 2, 3, 4, 5, 6, 7, 8, 9]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&lt;Reference&gt; : </a:t>
            </a:r>
            <a:r>
              <a:rPr lang="en-US" altLang="zh-TW" dirty="0">
                <a:hlinkClick r:id="rId2"/>
              </a:rPr>
              <a:t>https://www.itread01.com/content/1536994702.html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43FB018-1AB7-44B1-8E16-3741CD4978C4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分割點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6F6FB4-EAF6-4A4D-A1CC-EE785DAB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42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959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0CFDA-0466-4C99-8A06-89942669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6" y="922789"/>
            <a:ext cx="11023134" cy="56290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D3DE33B-2705-4DFA-9B3F-9152349DAA6A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11D7C68-D37C-48DB-82E9-FC1A35FFAF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662656"/>
                  </p:ext>
                </p:extLst>
              </p:nvPr>
            </p:nvGraphicFramePr>
            <p:xfrm>
              <a:off x="763399" y="2397464"/>
              <a:ext cx="9966120" cy="35630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808075">
                      <a:extLst>
                        <a:ext uri="{9D8B030D-6E8A-4147-A177-3AD203B41FA5}">
                          <a16:colId xmlns:a16="http://schemas.microsoft.com/office/drawing/2014/main" val="2365494936"/>
                        </a:ext>
                      </a:extLst>
                    </a:gridCol>
                    <a:gridCol w="3631004">
                      <a:extLst>
                        <a:ext uri="{9D8B030D-6E8A-4147-A177-3AD203B41FA5}">
                          <a16:colId xmlns:a16="http://schemas.microsoft.com/office/drawing/2014/main" val="776690001"/>
                        </a:ext>
                      </a:extLst>
                    </a:gridCol>
                    <a:gridCol w="4527041">
                      <a:extLst>
                        <a:ext uri="{9D8B030D-6E8A-4147-A177-3AD203B41FA5}">
                          <a16:colId xmlns:a16="http://schemas.microsoft.com/office/drawing/2014/main" val="1390652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959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abs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絕對值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np.abs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([-2,3])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[2,3]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971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square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平方</a:t>
                          </a:r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=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 err="1"/>
                            <a:t>arr</a:t>
                          </a:r>
                          <a:r>
                            <a:rPr lang="zh-TW" altLang="en-US" dirty="0"/>
                            <a:t>**</a:t>
                          </a:r>
                          <a:r>
                            <a:rPr lang="en-US" altLang="zh-TW" dirty="0"/>
                            <a:t>2)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np.square</a:t>
                          </a:r>
                          <a:r>
                            <a:rPr lang="en-US" altLang="zh-TW" dirty="0"/>
                            <a:t>([-3, 2])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[9, 4]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383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sqrt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平方根</a:t>
                          </a:r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=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 err="1"/>
                            <a:t>arr</a:t>
                          </a:r>
                          <a:r>
                            <a:rPr lang="zh-TW" altLang="en-US" dirty="0"/>
                            <a:t>**</a:t>
                          </a:r>
                          <a:r>
                            <a:rPr lang="en-US" altLang="zh-TW" dirty="0"/>
                            <a:t>0.5)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np.sqrt</a:t>
                          </a:r>
                          <a:r>
                            <a:rPr lang="en-US" altLang="zh-TW" dirty="0"/>
                            <a:t>([4, 9])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[2, 3]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04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exp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尤拉指數 </a:t>
                          </a:r>
                          <a:r>
                            <a:rPr lang="en-US" altLang="zh-TW" dirty="0"/>
                            <a:t>:</a:t>
                          </a:r>
                          <a:r>
                            <a:rPr lang="zh-TW" alt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np.exp</a:t>
                          </a:r>
                          <a:r>
                            <a:rPr lang="en-US" altLang="zh-TW" dirty="0"/>
                            <a:t>(2)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7.3891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965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log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以尤拉數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np.log(</a:t>
                          </a:r>
                          <a:r>
                            <a:rPr lang="en-US" altLang="zh-TW" dirty="0" err="1"/>
                            <a:t>np.exp</a:t>
                          </a:r>
                          <a:r>
                            <a:rPr lang="en-US" altLang="zh-TW" dirty="0"/>
                            <a:t>(1))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78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log10 , log2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以</a:t>
                          </a:r>
                          <a:r>
                            <a:rPr lang="en-US" altLang="zh-TW" dirty="0"/>
                            <a:t>10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為底</a:t>
                          </a:r>
                          <a:r>
                            <a:rPr lang="zh-TW" altLang="en-US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；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以</a:t>
                          </a:r>
                          <a:r>
                            <a:rPr lang="en-US" altLang="zh-TW" dirty="0">
                              <a:latin typeface="+mn-lt"/>
                              <a:ea typeface="PMingLiU" panose="02020500000000000000" pitchFamily="18" charset="-120"/>
                            </a:rPr>
                            <a:t>2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為底的對數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np.log10(100) ; np.log2(8) </a:t>
                          </a:r>
                          <a:r>
                            <a:rPr lang="en-US" altLang="zh-TW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2, 3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2752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sign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𝑠𝑖𝑔𝑛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1 , 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&gt;0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0 , 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−1 , 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&lt;0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np.sign</a:t>
                          </a:r>
                          <a:r>
                            <a:rPr lang="en-US" altLang="zh-TW" dirty="0"/>
                            <a:t>([2.4, -3.5, 0])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[1, -1, 0]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9885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11D7C68-D37C-48DB-82E9-FC1A35FFAF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662656"/>
                  </p:ext>
                </p:extLst>
              </p:nvPr>
            </p:nvGraphicFramePr>
            <p:xfrm>
              <a:off x="763399" y="2397464"/>
              <a:ext cx="9966120" cy="356304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808075">
                      <a:extLst>
                        <a:ext uri="{9D8B030D-6E8A-4147-A177-3AD203B41FA5}">
                          <a16:colId xmlns:a16="http://schemas.microsoft.com/office/drawing/2014/main" val="2365494936"/>
                        </a:ext>
                      </a:extLst>
                    </a:gridCol>
                    <a:gridCol w="3631004">
                      <a:extLst>
                        <a:ext uri="{9D8B030D-6E8A-4147-A177-3AD203B41FA5}">
                          <a16:colId xmlns:a16="http://schemas.microsoft.com/office/drawing/2014/main" val="776690001"/>
                        </a:ext>
                      </a:extLst>
                    </a:gridCol>
                    <a:gridCol w="4527041">
                      <a:extLst>
                        <a:ext uri="{9D8B030D-6E8A-4147-A177-3AD203B41FA5}">
                          <a16:colId xmlns:a16="http://schemas.microsoft.com/office/drawing/2014/main" val="1390652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959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abs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絕對值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np.abs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([-2,3])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[2,3]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971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square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平方</a:t>
                          </a:r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=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 err="1"/>
                            <a:t>arr</a:t>
                          </a:r>
                          <a:r>
                            <a:rPr lang="zh-TW" altLang="en-US" dirty="0"/>
                            <a:t>**</a:t>
                          </a:r>
                          <a:r>
                            <a:rPr lang="en-US" altLang="zh-TW" dirty="0"/>
                            <a:t>2)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np.square</a:t>
                          </a:r>
                          <a:r>
                            <a:rPr lang="en-US" altLang="zh-TW" dirty="0"/>
                            <a:t>([-3, 2])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[9, 4]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383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sqrt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平方根</a:t>
                          </a:r>
                          <a:r>
                            <a:rPr lang="en-US" altLang="zh-TW" dirty="0"/>
                            <a:t>(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=</a:t>
                          </a:r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 err="1"/>
                            <a:t>arr</a:t>
                          </a:r>
                          <a:r>
                            <a:rPr lang="zh-TW" altLang="en-US" dirty="0"/>
                            <a:t>**</a:t>
                          </a:r>
                          <a:r>
                            <a:rPr lang="en-US" altLang="zh-TW" dirty="0"/>
                            <a:t>0.5)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np.sqrt</a:t>
                          </a:r>
                          <a:r>
                            <a:rPr lang="en-US" altLang="zh-TW" dirty="0"/>
                            <a:t>([4, 9])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[2, 3]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04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exp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415000" r="-125336" b="-47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np.exp</a:t>
                          </a:r>
                          <a:r>
                            <a:rPr lang="en-US" altLang="zh-TW" dirty="0"/>
                            <a:t>(2)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7.3891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965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log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506557" r="-125336" b="-3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np.log(</a:t>
                          </a:r>
                          <a:r>
                            <a:rPr lang="en-US" altLang="zh-TW" dirty="0" err="1"/>
                            <a:t>np.exp</a:t>
                          </a:r>
                          <a:r>
                            <a:rPr lang="en-US" altLang="zh-TW" dirty="0"/>
                            <a:t>(1))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78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log10 , log2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以</a:t>
                          </a:r>
                          <a:r>
                            <a:rPr lang="en-US" altLang="zh-TW" dirty="0"/>
                            <a:t>10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為底</a:t>
                          </a:r>
                          <a:r>
                            <a:rPr lang="zh-TW" altLang="en-US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；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以</a:t>
                          </a:r>
                          <a:r>
                            <a:rPr lang="en-US" altLang="zh-TW" dirty="0">
                              <a:latin typeface="+mn-lt"/>
                              <a:ea typeface="PMingLiU" panose="02020500000000000000" pitchFamily="18" charset="-120"/>
                            </a:rPr>
                            <a:t>2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為底的對數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np.log10(100) ; np.log2(8) </a:t>
                          </a:r>
                          <a:r>
                            <a:rPr lang="en-US" altLang="zh-TW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2, 3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2752749"/>
                      </a:ext>
                    </a:extLst>
                  </a:tr>
                  <a:tr h="9671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sign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0000" t="-271069" r="-125336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/>
                            <a:t>np.sign</a:t>
                          </a:r>
                          <a:r>
                            <a:rPr lang="en-US" altLang="zh-TW" dirty="0"/>
                            <a:t>([2.4, -3.5, 0])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[1, -1, 0]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98858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EE3144-D25C-476D-A28B-914842FA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43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4813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D3DE33B-2705-4DFA-9B3F-9152349DAA6A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11D7C68-D37C-48DB-82E9-FC1A35FFA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9897"/>
              </p:ext>
            </p:extLst>
          </p:nvPr>
        </p:nvGraphicFramePr>
        <p:xfrm>
          <a:off x="763399" y="2397464"/>
          <a:ext cx="996612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8075">
                  <a:extLst>
                    <a:ext uri="{9D8B030D-6E8A-4147-A177-3AD203B41FA5}">
                      <a16:colId xmlns:a16="http://schemas.microsoft.com/office/drawing/2014/main" val="2365494936"/>
                    </a:ext>
                  </a:extLst>
                </a:gridCol>
                <a:gridCol w="3631004">
                  <a:extLst>
                    <a:ext uri="{9D8B030D-6E8A-4147-A177-3AD203B41FA5}">
                      <a16:colId xmlns:a16="http://schemas.microsoft.com/office/drawing/2014/main" val="776690001"/>
                    </a:ext>
                  </a:extLst>
                </a:gridCol>
                <a:gridCol w="4527041">
                  <a:extLst>
                    <a:ext uri="{9D8B030D-6E8A-4147-A177-3AD203B41FA5}">
                      <a16:colId xmlns:a16="http://schemas.microsoft.com/office/drawing/2014/main" val="13906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5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var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variance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np.var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([1, 5, 1, 5])=4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std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standard deviation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np.std</a:t>
                      </a: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([1, 5, 1, 5])=2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38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6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7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5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85858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EE3144-D25C-476D-A28B-914842FA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44</a:t>
            </a:fld>
            <a:endParaRPr lang="zh-TW" altLang="en-US" sz="2000" dirty="0"/>
          </a:p>
        </p:txBody>
      </p:sp>
      <p:sp>
        <p:nvSpPr>
          <p:cNvPr id="7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557004" y="906841"/>
            <a:ext cx="10867239" cy="4890277"/>
          </a:xfrm>
        </p:spPr>
        <p:txBody>
          <a:bodyPr/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使用語法</a:t>
            </a:r>
            <a:r>
              <a:rPr lang="en-US" altLang="zh-TW" sz="2200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sz="2200" dirty="0"/>
              <a:t>&gt;&gt;&gt; import </a:t>
            </a:r>
            <a:r>
              <a:rPr lang="en-US" altLang="zh-TW" sz="2200" dirty="0" err="1"/>
              <a:t>numpy</a:t>
            </a:r>
            <a:r>
              <a:rPr lang="en-US" altLang="zh-TW" sz="2200" dirty="0"/>
              <a:t> as np</a:t>
            </a:r>
          </a:p>
          <a:p>
            <a:pPr marL="0" indent="0">
              <a:buNone/>
            </a:pPr>
            <a:r>
              <a:rPr lang="en-US" altLang="zh-TW" sz="2200" dirty="0"/>
              <a:t>&gt;&gt;&gt;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7892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E74F03-0991-480F-8B9F-E11F3B46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544892"/>
            <a:ext cx="10867239" cy="5632071"/>
          </a:xfrm>
        </p:spPr>
        <p:txBody>
          <a:bodyPr/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使用語法</a:t>
            </a:r>
            <a:r>
              <a:rPr lang="en-US" altLang="zh-TW" sz="2200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sz="2200" dirty="0"/>
              <a:t>&gt;&gt;&gt; import </a:t>
            </a:r>
            <a:r>
              <a:rPr lang="en-US" altLang="zh-TW" sz="2200" dirty="0" err="1"/>
              <a:t>numpy</a:t>
            </a:r>
            <a:r>
              <a:rPr lang="en-US" altLang="zh-TW" sz="2200" dirty="0"/>
              <a:t> as np</a:t>
            </a:r>
          </a:p>
          <a:p>
            <a:pPr marL="0" indent="0">
              <a:buNone/>
            </a:pPr>
            <a:r>
              <a:rPr lang="en-US" altLang="zh-TW" sz="2200" dirty="0"/>
              <a:t>&gt;&gt;&gt;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37368E3-ECA4-4EA7-AD14-E30D168EF7A8}"/>
              </a:ext>
            </a:extLst>
          </p:cNvPr>
          <p:cNvSpPr txBox="1">
            <a:spLocks/>
          </p:cNvSpPr>
          <p:nvPr/>
        </p:nvSpPr>
        <p:spPr>
          <a:xfrm>
            <a:off x="1281068" y="108890"/>
            <a:ext cx="9144000" cy="368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D7DF64D-773E-4787-8907-309FA180F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032803"/>
                  </p:ext>
                </p:extLst>
              </p:nvPr>
            </p:nvGraphicFramePr>
            <p:xfrm>
              <a:off x="394282" y="2505692"/>
              <a:ext cx="9966120" cy="394144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34144">
                      <a:extLst>
                        <a:ext uri="{9D8B030D-6E8A-4147-A177-3AD203B41FA5}">
                          <a16:colId xmlns:a16="http://schemas.microsoft.com/office/drawing/2014/main" val="2365494936"/>
                        </a:ext>
                      </a:extLst>
                    </a:gridCol>
                    <a:gridCol w="2804935">
                      <a:extLst>
                        <a:ext uri="{9D8B030D-6E8A-4147-A177-3AD203B41FA5}">
                          <a16:colId xmlns:a16="http://schemas.microsoft.com/office/drawing/2014/main" val="776690001"/>
                        </a:ext>
                      </a:extLst>
                    </a:gridCol>
                    <a:gridCol w="4527041">
                      <a:extLst>
                        <a:ext uri="{9D8B030D-6E8A-4147-A177-3AD203B41FA5}">
                          <a16:colId xmlns:a16="http://schemas.microsoft.com/office/drawing/2014/main" val="1390652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959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isfinite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是否為有限值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(finite)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np.isfinite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(np.inf)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False</a:t>
                          </a:r>
                        </a:p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np.isfinite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(3)          True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971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isinf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是否是無限值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(infinity)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np.isinf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(np.inf)     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True</a:t>
                          </a:r>
                        </a:p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np.isinf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(3)               False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383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sin , cos , tan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np.sin(</a:t>
                          </a:r>
                          <a:r>
                            <a:rPr lang="en-US" altLang="zh-TW" dirty="0" err="1"/>
                            <a:t>np.pi</a:t>
                          </a:r>
                          <a:r>
                            <a:rPr lang="en-US" altLang="zh-TW" dirty="0"/>
                            <a:t>/2)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1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∵</m:t>
                              </m:r>
                              <m:func>
                                <m:func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=1</m:t>
                                  </m:r>
                                </m:e>
                              </m:func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04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sinh</a:t>
                          </a:r>
                          <a:r>
                            <a:rPr lang="en-US" altLang="zh-TW" dirty="0"/>
                            <a:t> , </a:t>
                          </a:r>
                          <a:r>
                            <a:rPr lang="en-US" altLang="zh-TW" dirty="0" err="1"/>
                            <a:t>cosh</a:t>
                          </a:r>
                          <a:r>
                            <a:rPr lang="en-US" altLang="zh-TW" dirty="0"/>
                            <a:t> , tanh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雙曲三角函數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np.cosh(0)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                    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∵</m:t>
                              </m:r>
                              <m:func>
                                <m:func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=1</m:t>
                                  </m:r>
                                </m:e>
                              </m:func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965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arcsin</a:t>
                          </a:r>
                          <a:r>
                            <a:rPr lang="en-US" altLang="zh-TW" dirty="0"/>
                            <a:t> , </a:t>
                          </a:r>
                          <a:r>
                            <a:rPr lang="en-US" altLang="zh-TW" dirty="0" err="1"/>
                            <a:t>arccos</a:t>
                          </a:r>
                          <a:r>
                            <a:rPr lang="en-US" altLang="zh-TW" dirty="0"/>
                            <a:t> , arctan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反三角函數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np.arcsin(1)  </a:t>
                          </a:r>
                          <a:r>
                            <a:rPr lang="en-US" altLang="zh-TW" dirty="0">
                              <a:sym typeface="Wingdings" panose="05000000000000000000" pitchFamily="2" charset="2"/>
                            </a:rPr>
                            <a:t> 1.57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≅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zh-TW" altLang="en-US" dirty="0"/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   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∵</m:t>
                              </m:r>
                              <m:func>
                                <m:func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=1</m:t>
                              </m:r>
                            </m:oMath>
                          </a14:m>
                          <a:endParaRPr lang="en-US" altLang="zh-TW" dirty="0"/>
                        </a:p>
                        <a:p>
                          <a:r>
                            <a:rPr lang="en-US" altLang="zh-TW" dirty="0"/>
                            <a:t>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∴</m:t>
                              </m:r>
                              <m:func>
                                <m:func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578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arcsinh</a:t>
                          </a:r>
                          <a:r>
                            <a:rPr lang="en-US" altLang="zh-TW" dirty="0"/>
                            <a:t> , </a:t>
                          </a:r>
                          <a:r>
                            <a:rPr lang="en-US" altLang="zh-TW" dirty="0" err="1"/>
                            <a:t>arccosh</a:t>
                          </a:r>
                          <a:r>
                            <a:rPr lang="en-US" altLang="zh-TW" dirty="0"/>
                            <a:t> , arctanh 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反雙曲三角函數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np.arccosh(1) 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0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    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∵</m:t>
                              </m:r>
                              <m:func>
                                <m:func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=1</m:t>
                                  </m:r>
                                </m:e>
                              </m:func>
                            </m:oMath>
                          </a14:m>
                          <a:endParaRPr lang="en-US" altLang="zh-TW" b="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endParaRPr>
                        </a:p>
                        <a:p>
                          <a:r>
                            <a:rPr lang="en-US" altLang="zh-TW" dirty="0"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a:t>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∴</m:t>
                              </m:r>
                              <m:func>
                                <m:func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e>
                              </m:fun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27527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D7DF64D-773E-4787-8907-309FA180F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032803"/>
                  </p:ext>
                </p:extLst>
              </p:nvPr>
            </p:nvGraphicFramePr>
            <p:xfrm>
              <a:off x="394282" y="2505692"/>
              <a:ext cx="9966120" cy="394144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34144">
                      <a:extLst>
                        <a:ext uri="{9D8B030D-6E8A-4147-A177-3AD203B41FA5}">
                          <a16:colId xmlns:a16="http://schemas.microsoft.com/office/drawing/2014/main" val="2365494936"/>
                        </a:ext>
                      </a:extLst>
                    </a:gridCol>
                    <a:gridCol w="2804935">
                      <a:extLst>
                        <a:ext uri="{9D8B030D-6E8A-4147-A177-3AD203B41FA5}">
                          <a16:colId xmlns:a16="http://schemas.microsoft.com/office/drawing/2014/main" val="776690001"/>
                        </a:ext>
                      </a:extLst>
                    </a:gridCol>
                    <a:gridCol w="4527041">
                      <a:extLst>
                        <a:ext uri="{9D8B030D-6E8A-4147-A177-3AD203B41FA5}">
                          <a16:colId xmlns:a16="http://schemas.microsoft.com/office/drawing/2014/main" val="1390652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59595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isfinite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是否為有限值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(finite)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np.isfinite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(np.inf)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False</a:t>
                          </a:r>
                        </a:p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np.isfinite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(3)          True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97161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isinf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是否是無限值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(infinity)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np.isinf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(np.inf)     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 True</a:t>
                          </a:r>
                        </a:p>
                        <a:p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np.isinf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  <a:sym typeface="Wingdings" panose="05000000000000000000" pitchFamily="2" charset="2"/>
                            </a:rPr>
                            <a:t>(3)               False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383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sin , cos , tan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20323" t="-452459" r="-538" b="-5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004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sinh</a:t>
                          </a:r>
                          <a:r>
                            <a:rPr lang="en-US" altLang="zh-TW" dirty="0"/>
                            <a:t> , </a:t>
                          </a:r>
                          <a:r>
                            <a:rPr lang="en-US" altLang="zh-TW" dirty="0" err="1"/>
                            <a:t>cosh</a:t>
                          </a:r>
                          <a:r>
                            <a:rPr lang="en-US" altLang="zh-TW" dirty="0"/>
                            <a:t> , tanh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雙曲三角函數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20323" t="-552459" r="-538" b="-4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965940"/>
                      </a:ext>
                    </a:extLst>
                  </a:tr>
                  <a:tr h="819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arcsin</a:t>
                          </a:r>
                          <a:r>
                            <a:rPr lang="en-US" altLang="zh-TW" dirty="0"/>
                            <a:t> , </a:t>
                          </a:r>
                          <a:r>
                            <a:rPr lang="en-US" altLang="zh-TW" dirty="0" err="1"/>
                            <a:t>arccos</a:t>
                          </a:r>
                          <a:r>
                            <a:rPr lang="en-US" altLang="zh-TW" dirty="0"/>
                            <a:t> , arctan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反三角函數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20323" t="-297015" r="-538" b="-91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4578383"/>
                      </a:ext>
                    </a:extLst>
                  </a:tr>
                  <a:tr h="7296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arcsinh</a:t>
                          </a:r>
                          <a:r>
                            <a:rPr lang="en-US" altLang="zh-TW" dirty="0"/>
                            <a:t> , </a:t>
                          </a:r>
                          <a:r>
                            <a:rPr lang="en-US" altLang="zh-TW" dirty="0" err="1"/>
                            <a:t>arccosh</a:t>
                          </a:r>
                          <a:r>
                            <a:rPr lang="en-US" altLang="zh-TW" dirty="0"/>
                            <a:t> , arctanh 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反雙曲三角函數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20323" t="-443333" r="-538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27527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B1D2CE6-1C00-4A15-BFDF-9C08576EBF00}"/>
                  </a:ext>
                </a:extLst>
              </p:cNvPr>
              <p:cNvSpPr txBox="1"/>
              <p:nvPr/>
            </p:nvSpPr>
            <p:spPr>
              <a:xfrm>
                <a:off x="7347193" y="489789"/>
                <a:ext cx="4639112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/>
                  <a:t>&lt;note&gt;:</a:t>
                </a:r>
                <a:r>
                  <a:rPr lang="zh-TW" altLang="en-US" sz="1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可表示無限大、負無限大方法</a:t>
                </a:r>
                <a:r>
                  <a:rPr lang="en-US" altLang="zh-TW" sz="12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zh-TW" altLang="en-US" sz="1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無限大</a:t>
                </a:r>
                <a14:m>
                  <m:oMath xmlns:m="http://schemas.openxmlformats.org/officeDocument/2006/math">
                    <m:r>
                      <a:rPr lang="zh-TW" altLang="en-US" sz="1200" i="1" smtClean="0"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∞</m:t>
                    </m:r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:</a:t>
                </a:r>
                <a:r>
                  <a:rPr lang="zh-TW" altLang="en-US" sz="1200" dirty="0"/>
                  <a:t>                                         </a:t>
                </a:r>
                <a:r>
                  <a:rPr lang="en-US" altLang="zh-TW" sz="1200" dirty="0"/>
                  <a:t>2. </a:t>
                </a:r>
                <a:r>
                  <a:rPr lang="zh-TW" altLang="en-US" sz="1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負無限大 </a:t>
                </a:r>
                <a:r>
                  <a:rPr lang="en-US" altLang="zh-TW" sz="1200" dirty="0"/>
                  <a:t>-</a:t>
                </a:r>
                <a:r>
                  <a:rPr lang="zh-TW" altLang="en-US" sz="1200" dirty="0">
                    <a:ea typeface="PMingLiU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1200" i="1"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∞</m:t>
                    </m:r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:</a:t>
                </a:r>
              </a:p>
              <a:p>
                <a:r>
                  <a:rPr lang="en-US" altLang="zh-TW" sz="1200" dirty="0"/>
                  <a:t>&gt;&gt;&gt;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import </a:t>
                </a:r>
                <a:r>
                  <a:rPr lang="en-US" altLang="zh-TW" sz="1200" dirty="0" err="1"/>
                  <a:t>numpy</a:t>
                </a:r>
                <a:r>
                  <a:rPr lang="en-US" altLang="zh-TW" sz="1200" dirty="0"/>
                  <a:t> as np</a:t>
                </a:r>
                <a:r>
                  <a:rPr lang="zh-TW" altLang="en-US" sz="1200" dirty="0"/>
                  <a:t>                             </a:t>
                </a:r>
                <a:r>
                  <a:rPr lang="en-US" altLang="zh-TW" sz="1200" dirty="0"/>
                  <a:t>&gt;&gt;&gt;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import </a:t>
                </a:r>
                <a:r>
                  <a:rPr lang="en-US" altLang="zh-TW" sz="1200" dirty="0" err="1"/>
                  <a:t>numpy</a:t>
                </a:r>
                <a:r>
                  <a:rPr lang="en-US" altLang="zh-TW" sz="1200" dirty="0"/>
                  <a:t> as np</a:t>
                </a:r>
              </a:p>
              <a:p>
                <a:r>
                  <a:rPr lang="en-US" altLang="zh-TW" sz="1200" dirty="0"/>
                  <a:t>&gt;&gt;&gt; A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=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np.inf                                                &gt;&gt;&gt; B = np.inf*(-1)</a:t>
                </a:r>
              </a:p>
              <a:p>
                <a:r>
                  <a:rPr lang="en-US" altLang="zh-TW" sz="1200" dirty="0"/>
                  <a:t>&gt;&gt;&gt;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print(A)                                                    &gt;&gt;&gt; print(B)</a:t>
                </a:r>
              </a:p>
              <a:p>
                <a:r>
                  <a:rPr lang="en-US" altLang="zh-TW" sz="1200" dirty="0"/>
                  <a:t>&gt;&gt;&gt; inf                                                              &gt;&gt;&gt; -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latin typeface="Cambria Math" panose="02040503050406030204" pitchFamily="18" charset="0"/>
                      </a:rPr>
                      <m:t>𝑖𝑛𝑓</m:t>
                    </m:r>
                  </m:oMath>
                </a14:m>
                <a:endParaRPr lang="en-US" altLang="zh-TW" sz="1200" dirty="0"/>
              </a:p>
              <a:p>
                <a:r>
                  <a:rPr lang="zh-TW" altLang="en-US" sz="1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或者 </a:t>
                </a:r>
                <a:r>
                  <a:rPr lang="zh-TW" altLang="en-US" sz="1200" dirty="0"/>
                  <a:t>                                                                 </a:t>
                </a:r>
                <a:r>
                  <a:rPr lang="zh-TW" altLang="en-US" sz="12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或者</a:t>
                </a:r>
                <a:endParaRPr lang="en-US" altLang="zh-TW" sz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200" dirty="0"/>
                  <a:t>&gt;&gt;&gt;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a = float(‘inf’)</a:t>
                </a:r>
                <a:r>
                  <a:rPr lang="zh-TW" altLang="en-US" sz="1200" dirty="0"/>
                  <a:t>                                          </a:t>
                </a:r>
                <a:r>
                  <a:rPr lang="en-US" altLang="zh-TW" sz="1200" dirty="0"/>
                  <a:t>&gt;&gt;&gt;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b = float(‘-inf’)</a:t>
                </a:r>
              </a:p>
              <a:p>
                <a:r>
                  <a:rPr lang="en-US" altLang="zh-TW" sz="1200" dirty="0"/>
                  <a:t>&gt;&gt;&gt; print(a)                                                     &gt;&gt;&gt; print(b)</a:t>
                </a:r>
              </a:p>
              <a:p>
                <a:r>
                  <a:rPr lang="en-US" altLang="zh-TW" sz="1200" dirty="0"/>
                  <a:t>&gt;&gt;&gt; inf                                                              </a:t>
                </a:r>
                <a:r>
                  <a:rPr lang="en-US" altLang="zh-TW" sz="1300" dirty="0"/>
                  <a:t>&gt;&gt;&gt; -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𝑖𝑛𝑓</m:t>
                    </m:r>
                  </m:oMath>
                </a14:m>
                <a:endParaRPr lang="en-US" altLang="zh-TW" sz="13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B1D2CE6-1C00-4A15-BFDF-9C08576EB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193" y="489789"/>
                <a:ext cx="4639112" cy="1954381"/>
              </a:xfrm>
              <a:prstGeom prst="rect">
                <a:avLst/>
              </a:prstGeom>
              <a:blipFill>
                <a:blip r:embed="rId3"/>
                <a:stretch>
                  <a:fillRect b="-1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644E2040-579E-4CC6-8312-8145141CEBDE}"/>
              </a:ext>
            </a:extLst>
          </p:cNvPr>
          <p:cNvSpPr/>
          <p:nvPr/>
        </p:nvSpPr>
        <p:spPr>
          <a:xfrm>
            <a:off x="7281644" y="483370"/>
            <a:ext cx="4639112" cy="2002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139F852-07BE-4640-8348-48603377FC35}"/>
                  </a:ext>
                </a:extLst>
              </p:cNvPr>
              <p:cNvSpPr txBox="1"/>
              <p:nvPr/>
            </p:nvSpPr>
            <p:spPr>
              <a:xfrm>
                <a:off x="3751498" y="1593727"/>
                <a:ext cx="3959603" cy="446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altLang="zh-TW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𝑐𝑜𝑠h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139F852-07BE-4640-8348-48603377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8" y="1593727"/>
                <a:ext cx="3959603" cy="446597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3FA5D4B-FE5A-49BC-ACF4-CDD6640E5A6C}"/>
                  </a:ext>
                </a:extLst>
              </p:cNvPr>
              <p:cNvSpPr txBox="1"/>
              <p:nvPr/>
            </p:nvSpPr>
            <p:spPr>
              <a:xfrm>
                <a:off x="3751498" y="1133451"/>
                <a:ext cx="3959603" cy="446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𝑠𝑖𝑛</m:t>
                          </m:r>
                          <m:r>
                            <a:rPr lang="en-US" altLang="zh-TW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3FA5D4B-FE5A-49BC-ACF4-CDD6640E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98" y="1133451"/>
                <a:ext cx="3959603" cy="446597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3A04E87-59B6-4732-94A8-AD771A36592D}"/>
                  </a:ext>
                </a:extLst>
              </p:cNvPr>
              <p:cNvSpPr txBox="1"/>
              <p:nvPr/>
            </p:nvSpPr>
            <p:spPr>
              <a:xfrm>
                <a:off x="4489380" y="2005416"/>
                <a:ext cx="3213240" cy="480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𝑡𝑎𝑛</m:t>
                          </m:r>
                          <m:r>
                            <a:rPr lang="en-US" altLang="zh-TW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1200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sinh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⁡(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1200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cosh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⁡(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3A04E87-59B6-4732-94A8-AD771A365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80" y="2005416"/>
                <a:ext cx="3213240" cy="480581"/>
              </a:xfrm>
              <a:prstGeom prst="rect">
                <a:avLst/>
              </a:prstGeom>
              <a:blipFill>
                <a:blip r:embed="rId6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AB0E013A-1CA0-4157-88D7-A217BCE6B86F}"/>
              </a:ext>
            </a:extLst>
          </p:cNvPr>
          <p:cNvSpPr/>
          <p:nvPr/>
        </p:nvSpPr>
        <p:spPr>
          <a:xfrm>
            <a:off x="4390830" y="1147129"/>
            <a:ext cx="2897640" cy="1338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5AF9809C-CBBE-4572-976F-788FB275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45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52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1CC39EA-E572-4383-9951-C385E31928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393" y="746620"/>
                <a:ext cx="11148969" cy="5430343"/>
              </a:xfrm>
            </p:spPr>
            <p:txBody>
              <a:bodyPr/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常用函數 </a:t>
                </a:r>
                <a:r>
                  <a:rPr lang="en-US" altLang="zh-TW" dirty="0"/>
                  <a:t>:</a:t>
                </a:r>
                <a:r>
                  <a:rPr lang="zh-TW" altLang="en-US" dirty="0"/>
                  <a:t> 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</a:t>
                </a:r>
                <a:r>
                  <a:rPr lang="en-US" altLang="zh-TW" dirty="0"/>
                  <a:t>(Polynomial)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表示法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dirty="0"/>
                  <a:t>&lt;</a:t>
                </a:r>
                <a:r>
                  <a:rPr lang="en-US" altLang="zh-TW" dirty="0" err="1"/>
                  <a:t>E.g</a:t>
                </a:r>
                <a:r>
                  <a:rPr lang="en-US" altLang="zh-TW" dirty="0"/>
                  <a:t>&gt;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([1, 0, -2, 1])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 =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np.poly1d(A)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p(</a:t>
                </a:r>
                <a:r>
                  <a:rPr lang="en-US" altLang="zh-TW" dirty="0" err="1"/>
                  <a:t>np.linspace</a:t>
                </a:r>
                <a:r>
                  <a:rPr lang="en-US" altLang="zh-TW" dirty="0"/>
                  <a:t>(0, 1, 5))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[ 1 , 0.515625, 0.125 , -0.078125, 0 ]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1CC39EA-E572-4383-9951-C385E3192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393" y="746620"/>
                <a:ext cx="11148969" cy="5430343"/>
              </a:xfrm>
              <a:blipFill>
                <a:blip r:embed="rId2"/>
                <a:stretch>
                  <a:fillRect l="-1148" t="-2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63B48FF2-935C-4B3B-BD10-AD7B6C83EDAF}"/>
              </a:ext>
            </a:extLst>
          </p:cNvPr>
          <p:cNvSpPr txBox="1">
            <a:spLocks/>
          </p:cNvSpPr>
          <p:nvPr/>
        </p:nvSpPr>
        <p:spPr>
          <a:xfrm>
            <a:off x="1281068" y="108890"/>
            <a:ext cx="9144000" cy="41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0CED99C-F5B6-4F4B-A261-A7C4E0E0C9A6}"/>
              </a:ext>
            </a:extLst>
          </p:cNvPr>
          <p:cNvSpPr txBox="1"/>
          <p:nvPr/>
        </p:nvSpPr>
        <p:spPr>
          <a:xfrm>
            <a:off x="581638" y="6111380"/>
            <a:ext cx="678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&lt;Reference&gt; : https://blog.csdn.net/kezunhai/article/details/46271165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8AF4CA7-DA0B-4EEF-BD11-3B370F7E6B08}"/>
              </a:ext>
            </a:extLst>
          </p:cNvPr>
          <p:cNvSpPr txBox="1"/>
          <p:nvPr/>
        </p:nvSpPr>
        <p:spPr>
          <a:xfrm>
            <a:off x="5853068" y="2203508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的係數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按降冪排列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5A0692-463B-4555-B784-53FCBC15A41A}"/>
              </a:ext>
            </a:extLst>
          </p:cNvPr>
          <p:cNvSpPr txBox="1"/>
          <p:nvPr/>
        </p:nvSpPr>
        <p:spPr>
          <a:xfrm>
            <a:off x="1069388" y="4359695"/>
            <a:ext cx="7043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np.linspace</a:t>
            </a:r>
            <a:r>
              <a:rPr lang="en-US" altLang="zh-TW" dirty="0">
                <a:solidFill>
                  <a:srgbClr val="FF0000"/>
                </a:solidFill>
              </a:rPr>
              <a:t>(0, 1, 5)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代表在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[0, 1]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因此其值為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[0, 0.25, 0.5, 0.75, 1],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再分別把這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個值代入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因此得到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[f(0), f(0.25), f(0.5), f(0.75), f(1)] =</a:t>
            </a:r>
            <a:r>
              <a:rPr lang="en-US" altLang="zh-TW" dirty="0">
                <a:solidFill>
                  <a:srgbClr val="FF0000"/>
                </a:solidFill>
              </a:rPr>
              <a:t> [ 1 , 0.515625, 0.125 , -0.078125, 0 ]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9B1ED23-079F-4E76-9B37-CE45C355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46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8718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DD8B4B4-65E1-4BB8-8FFD-1D4C80FB2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395" y="830510"/>
                <a:ext cx="10981189" cy="5346453"/>
              </a:xfrm>
            </p:spPr>
            <p:txBody>
              <a:bodyPr/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常用函數 </a:t>
                </a:r>
                <a:r>
                  <a:rPr lang="en-US" altLang="zh-TW" dirty="0"/>
                  <a:t>:</a:t>
                </a:r>
                <a:r>
                  <a:rPr lang="zh-TW" altLang="en-US" dirty="0"/>
                  <a:t>  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</a:t>
                </a:r>
                <a:r>
                  <a:rPr lang="en-US" altLang="zh-TW" dirty="0"/>
                  <a:t>(Polynomial)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表示法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dirty="0"/>
                  <a:t>&lt;</a:t>
                </a:r>
                <a:r>
                  <a:rPr lang="en-US" altLang="zh-TW" dirty="0" err="1"/>
                  <a:t>E.g</a:t>
                </a:r>
                <a:r>
                  <a:rPr lang="en-US" altLang="zh-TW" dirty="0"/>
                  <a:t>&gt;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([1, 0, -2, 1])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b =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np.polyval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(A, 2)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print(b)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DD8B4B4-65E1-4BB8-8FFD-1D4C80FB2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395" y="830510"/>
                <a:ext cx="10981189" cy="5346453"/>
              </a:xfrm>
              <a:blipFill>
                <a:blip r:embed="rId2"/>
                <a:stretch>
                  <a:fillRect l="-1110" t="-20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2527680B-7815-4629-80C7-AC32C7BC9A4C}"/>
              </a:ext>
            </a:extLst>
          </p:cNvPr>
          <p:cNvSpPr txBox="1">
            <a:spLocks/>
          </p:cNvSpPr>
          <p:nvPr/>
        </p:nvSpPr>
        <p:spPr>
          <a:xfrm>
            <a:off x="1281068" y="108890"/>
            <a:ext cx="9144000" cy="41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E06BB9-4CDD-49AF-9DFF-47120CA84C67}"/>
              </a:ext>
            </a:extLst>
          </p:cNvPr>
          <p:cNvSpPr txBox="1"/>
          <p:nvPr/>
        </p:nvSpPr>
        <p:spPr>
          <a:xfrm>
            <a:off x="6096000" y="2337732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的係數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按降冪排列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9DD9A6E-9A24-41CE-BD35-2FFEAEF40618}"/>
                  </a:ext>
                </a:extLst>
              </p:cNvPr>
              <p:cNvSpPr txBox="1"/>
              <p:nvPr/>
            </p:nvSpPr>
            <p:spPr>
              <a:xfrm>
                <a:off x="6096000" y="3888015"/>
                <a:ext cx="4289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polyval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(A, 2)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×2+1=5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9DD9A6E-9A24-41CE-BD35-2FFEAEF4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88015"/>
                <a:ext cx="4289508" cy="369332"/>
              </a:xfrm>
              <a:prstGeom prst="rect">
                <a:avLst/>
              </a:prstGeom>
              <a:blipFill>
                <a:blip r:embed="rId3"/>
                <a:stretch>
                  <a:fillRect l="-1136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A6B405E-0ACB-49D6-A071-AE6ED7AC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9010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D98B054-1E83-4C05-AA6F-C026D50D1A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6620"/>
                <a:ext cx="10515600" cy="5430343"/>
              </a:xfrm>
            </p:spPr>
            <p:txBody>
              <a:bodyPr/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多項式的根</a:t>
                </a:r>
                <a:r>
                  <a:rPr lang="en-US" altLang="zh-TW" dirty="0"/>
                  <a:t>(roots):</a:t>
                </a:r>
              </a:p>
              <a:p>
                <a:r>
                  <a:rPr lang="en-US" altLang="zh-TW" dirty="0"/>
                  <a:t>&lt;</a:t>
                </a:r>
                <a:r>
                  <a:rPr lang="en-US" altLang="zh-TW" dirty="0" err="1"/>
                  <a:t>E.g</a:t>
                </a:r>
                <a:r>
                  <a:rPr lang="en-US" altLang="zh-TW" dirty="0"/>
                  <a:t>&gt;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([1, 0, -2, 1])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r =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np.roots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(A)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print(r)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 -1.61803399, 1 , 0.61803399 ]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D98B054-1E83-4C05-AA6F-C026D50D1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6620"/>
                <a:ext cx="10515600" cy="5430343"/>
              </a:xfrm>
              <a:blipFill>
                <a:blip r:embed="rId2"/>
                <a:stretch>
                  <a:fillRect l="-1217" t="-2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43BC8FB5-E33B-4DA3-BEA1-44E5003289CC}"/>
              </a:ext>
            </a:extLst>
          </p:cNvPr>
          <p:cNvSpPr txBox="1">
            <a:spLocks/>
          </p:cNvSpPr>
          <p:nvPr/>
        </p:nvSpPr>
        <p:spPr>
          <a:xfrm>
            <a:off x="1281068" y="108890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62164B-8138-4234-B4A2-8F2268651C61}"/>
              </a:ext>
            </a:extLst>
          </p:cNvPr>
          <p:cNvSpPr txBox="1"/>
          <p:nvPr/>
        </p:nvSpPr>
        <p:spPr>
          <a:xfrm>
            <a:off x="6188279" y="2304176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的係數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按降冪排列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AAA6EC7-7E76-45BB-8E69-D1EFB1F0C020}"/>
                  </a:ext>
                </a:extLst>
              </p:cNvPr>
              <p:cNvSpPr txBox="1"/>
              <p:nvPr/>
            </p:nvSpPr>
            <p:spPr>
              <a:xfrm>
                <a:off x="6533626" y="3778904"/>
                <a:ext cx="37914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共</m:t>
                    </m:r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有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個根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 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分別為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-1.61803399, 1, 0.61803399 </a:t>
                </a:r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AAA6EC7-7E76-45BB-8E69-D1EFB1F0C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26" y="3778904"/>
                <a:ext cx="3791423" cy="646331"/>
              </a:xfrm>
              <a:prstGeom prst="rect">
                <a:avLst/>
              </a:prstGeom>
              <a:blipFill>
                <a:blip r:embed="rId3"/>
                <a:stretch>
                  <a:fillRect l="-1447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4F4BF2E-8E9F-491A-84F6-448933F1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48</a:t>
            </a:fld>
            <a:endParaRPr lang="zh-TW" altLang="en-US" sz="2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985421" y="4696287"/>
            <a:ext cx="384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注意，</a:t>
            </a:r>
            <a:r>
              <a:rPr lang="en-US" altLang="zh-TW" dirty="0"/>
              <a:t>A </a:t>
            </a:r>
            <a:r>
              <a:rPr lang="zh-TW" altLang="en-US" dirty="0"/>
              <a:t>的 </a:t>
            </a:r>
            <a:r>
              <a:rPr lang="en-US" altLang="zh-TW" dirty="0"/>
              <a:t>entry </a:t>
            </a:r>
            <a:r>
              <a:rPr lang="zh-TW" altLang="en-US" dirty="0"/>
              <a:t>順序為右到左</a:t>
            </a:r>
            <a:endParaRPr lang="en-US" altLang="zh-TW" dirty="0"/>
          </a:p>
          <a:p>
            <a:r>
              <a:rPr lang="en-US" altLang="zh-TW"/>
              <a:t>A[0] = 1,  A[1] = -2,  A[2] = 0,  A[3] =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8136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5FD0E2E-B232-4366-828A-CDEFFD59BF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229" y="838899"/>
                <a:ext cx="11098635" cy="533806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多項式的運算</a:t>
                </a:r>
                <a:r>
                  <a:rPr lang="en-US" altLang="zh-TW" dirty="0"/>
                  <a:t>:</a:t>
                </a:r>
              </a:p>
              <a:p>
                <a:r>
                  <a:rPr lang="en-US" altLang="zh-TW" dirty="0"/>
                  <a:t>&lt;</a:t>
                </a:r>
                <a:r>
                  <a:rPr lang="en-US" altLang="zh-TW" dirty="0" err="1"/>
                  <a:t>E.g</a:t>
                </a:r>
                <a:r>
                  <a:rPr lang="en-US" altLang="zh-TW" dirty="0"/>
                  <a:t>&gt;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nympy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A1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([1, 0, -2, 1]) ; A2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([1, 1])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p1 = np.poly1d(A1) ; p2 = np.poly1d(A2)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p1 + p2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[1, 0, -1, 2]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p1 – p2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[1, 0, -3, 0]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p1*p2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[1, 1, -2, -1, 1]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p1/p2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[1, -1, -1],  [2]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5FD0E2E-B232-4366-828A-CDEFFD59B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229" y="838899"/>
                <a:ext cx="11098635" cy="5338064"/>
              </a:xfrm>
              <a:blipFill>
                <a:blip r:embed="rId2"/>
                <a:stretch>
                  <a:fillRect l="-988" t="-3200" b="-1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EDD0E8A5-0457-42E4-AA34-36669268AD1B}"/>
              </a:ext>
            </a:extLst>
          </p:cNvPr>
          <p:cNvSpPr txBox="1">
            <a:spLocks/>
          </p:cNvSpPr>
          <p:nvPr/>
        </p:nvSpPr>
        <p:spPr>
          <a:xfrm>
            <a:off x="1281068" y="108890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F392FBF-19ED-4EF2-B37A-A5E2C796B21A}"/>
                  </a:ext>
                </a:extLst>
              </p:cNvPr>
              <p:cNvSpPr txBox="1"/>
              <p:nvPr/>
            </p:nvSpPr>
            <p:spPr>
              <a:xfrm>
                <a:off x="5466826" y="5649769"/>
                <a:ext cx="3328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14:m>
                  <m:oMath xmlns:m="http://schemas.openxmlformats.org/officeDocument/2006/math"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商</m:t>
                    </m:r>
                    <m:r>
                      <a:rPr lang="zh-TW" alt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式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𝑥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−1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;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餘式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=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2</a:t>
                </a:r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F392FBF-19ED-4EF2-B37A-A5E2C796B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5649769"/>
                <a:ext cx="3328475" cy="369332"/>
              </a:xfrm>
              <a:prstGeom prst="rect">
                <a:avLst/>
              </a:prstGeom>
              <a:blipFill>
                <a:blip r:embed="rId3"/>
                <a:stretch>
                  <a:fillRect l="-1648" t="-8333" r="-366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0F2529D-8D07-4006-A7CC-B4DABE1B242A}"/>
                  </a:ext>
                </a:extLst>
              </p:cNvPr>
              <p:cNvSpPr txBox="1"/>
              <p:nvPr/>
            </p:nvSpPr>
            <p:spPr>
              <a:xfrm>
                <a:off x="5466826" y="5280437"/>
                <a:ext cx="2657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zh-TW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除</m:t>
                    </m:r>
                    <m:r>
                      <a:rPr lang="zh-TW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以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0F2529D-8D07-4006-A7CC-B4DABE1B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5280437"/>
                <a:ext cx="2657074" cy="369332"/>
              </a:xfrm>
              <a:prstGeom prst="rect">
                <a:avLst/>
              </a:prstGeom>
              <a:blipFill>
                <a:blip r:embed="rId4"/>
                <a:stretch>
                  <a:fillRect l="-2064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F8B62FB-9FB2-4CC5-B080-9D39B616E5E5}"/>
                  </a:ext>
                </a:extLst>
              </p:cNvPr>
              <p:cNvSpPr txBox="1"/>
              <p:nvPr/>
            </p:nvSpPr>
            <p:spPr>
              <a:xfrm>
                <a:off x="5466826" y="3704705"/>
                <a:ext cx="2426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減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F8B62FB-9FB2-4CC5-B080-9D39B616E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3704705"/>
                <a:ext cx="2426242" cy="369332"/>
              </a:xfrm>
              <a:prstGeom prst="rect">
                <a:avLst/>
              </a:prstGeom>
              <a:blipFill>
                <a:blip r:embed="rId5"/>
                <a:stretch>
                  <a:fillRect l="-2261" t="-8333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BBA43C8-3A00-432B-8966-0DE88B84F8E3}"/>
                  </a:ext>
                </a:extLst>
              </p:cNvPr>
              <p:cNvSpPr txBox="1"/>
              <p:nvPr/>
            </p:nvSpPr>
            <p:spPr>
              <a:xfrm>
                <a:off x="5466826" y="4492571"/>
                <a:ext cx="2657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乘</m:t>
                    </m:r>
                    <m:r>
                      <a:rPr lang="zh-TW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以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BBA43C8-3A00-432B-8966-0DE88B84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4492571"/>
                <a:ext cx="2657074" cy="369332"/>
              </a:xfrm>
              <a:prstGeom prst="rect">
                <a:avLst/>
              </a:prstGeom>
              <a:blipFill>
                <a:blip r:embed="rId6"/>
                <a:stretch>
                  <a:fillRect l="-2064" t="-819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6448D7A-005C-43CE-834F-70C2B4AFD0EB}"/>
                  </a:ext>
                </a:extLst>
              </p:cNvPr>
              <p:cNvSpPr txBox="1"/>
              <p:nvPr/>
            </p:nvSpPr>
            <p:spPr>
              <a:xfrm>
                <a:off x="5466826" y="2821389"/>
                <a:ext cx="2426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zh-TW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加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6448D7A-005C-43CE-834F-70C2B4AFD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2821389"/>
                <a:ext cx="2426242" cy="369332"/>
              </a:xfrm>
              <a:prstGeom prst="rect">
                <a:avLst/>
              </a:prstGeom>
              <a:blipFill>
                <a:blip r:embed="rId7"/>
                <a:stretch>
                  <a:fillRect l="-2261" t="-8333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1B79B97-581F-4D72-A5EF-6BC2D310AF4B}"/>
                  </a:ext>
                </a:extLst>
              </p:cNvPr>
              <p:cNvSpPr txBox="1"/>
              <p:nvPr/>
            </p:nvSpPr>
            <p:spPr>
              <a:xfrm>
                <a:off x="5466826" y="3192148"/>
                <a:ext cx="3080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1B79B97-581F-4D72-A5EF-6BC2D310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3192148"/>
                <a:ext cx="3080652" cy="369332"/>
              </a:xfrm>
              <a:prstGeom prst="rect">
                <a:avLst/>
              </a:prstGeom>
              <a:blipFill>
                <a:blip r:embed="rId8"/>
                <a:stretch>
                  <a:fillRect l="-1782" t="-8333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0AFF99C-332B-4C37-AC32-6D97368D8AE6}"/>
                  </a:ext>
                </a:extLst>
              </p:cNvPr>
              <p:cNvSpPr txBox="1"/>
              <p:nvPr/>
            </p:nvSpPr>
            <p:spPr>
              <a:xfrm>
                <a:off x="5466826" y="4062419"/>
                <a:ext cx="2804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0AFF99C-332B-4C37-AC32-6D97368D8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4062419"/>
                <a:ext cx="2804935" cy="369332"/>
              </a:xfrm>
              <a:prstGeom prst="rect">
                <a:avLst/>
              </a:prstGeom>
              <a:blipFill>
                <a:blip r:embed="rId9"/>
                <a:stretch>
                  <a:fillRect l="-1957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6D686CA-AA85-46CC-B711-B517A0F6B9F8}"/>
                  </a:ext>
                </a:extLst>
              </p:cNvPr>
              <p:cNvSpPr txBox="1"/>
              <p:nvPr/>
            </p:nvSpPr>
            <p:spPr>
              <a:xfrm>
                <a:off x="5466826" y="4885855"/>
                <a:ext cx="3971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6D686CA-AA85-46CC-B711-B517A0F6B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26" y="4885855"/>
                <a:ext cx="3971408" cy="369332"/>
              </a:xfrm>
              <a:prstGeom prst="rect">
                <a:avLst/>
              </a:prstGeom>
              <a:blipFill>
                <a:blip r:embed="rId10"/>
                <a:stretch>
                  <a:fillRect l="-1382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F7CCE849-BDB0-4A50-9D50-675A46A6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49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987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09182F-CFD6-4197-ABEE-B1DD2BA6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</a:t>
            </a:fld>
            <a:endParaRPr lang="zh-TW" altLang="en-US" sz="2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653F77-9952-4F00-B379-BBC027C6A210}"/>
              </a:ext>
            </a:extLst>
          </p:cNvPr>
          <p:cNvSpPr txBox="1"/>
          <p:nvPr/>
        </p:nvSpPr>
        <p:spPr>
          <a:xfrm>
            <a:off x="847287" y="743649"/>
            <a:ext cx="9806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十三</a:t>
            </a:r>
            <a:r>
              <a:rPr lang="zh-TW" altLang="en-US" sz="20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2000" dirty="0">
                <a:ea typeface="標楷體" panose="03000509000000000000" pitchFamily="65" charset="-120"/>
              </a:rPr>
              <a:t>read and write Excel .CSV</a:t>
            </a:r>
          </a:p>
          <a:p>
            <a:r>
              <a:rPr lang="en-US" altLang="zh-TW" sz="2000" dirty="0">
                <a:ea typeface="標楷體" panose="03000509000000000000" pitchFamily="65" charset="-120"/>
              </a:rPr>
              <a:t>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Pandas—read and write Excel.CSV</a:t>
            </a:r>
            <a:endParaRPr lang="zh-TW" altLang="en-US" sz="1500" dirty="0">
              <a:ea typeface="標楷體" panose="03000509000000000000" pitchFamily="65" charset="-120"/>
            </a:endParaRPr>
          </a:p>
          <a:p>
            <a:r>
              <a:rPr lang="zh-TW" altLang="en-US" sz="1500" dirty="0">
                <a:ea typeface="標楷體" panose="03000509000000000000" pitchFamily="65" charset="-120"/>
              </a:rPr>
              <a:t>           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csv—read and write Excel.CSV</a:t>
            </a:r>
          </a:p>
          <a:p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1500" dirty="0">
                <a:ea typeface="標楷體" panose="03000509000000000000" pitchFamily="65" charset="-120"/>
              </a:rPr>
              <a:t>Python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sz="1500" dirty="0">
                <a:ea typeface="標楷體" panose="03000509000000000000" pitchFamily="65" charset="-120"/>
              </a:rPr>
              <a:t>csv and pandas—</a:t>
            </a:r>
            <a:r>
              <a:rPr lang="zh-TW" altLang="en-US" sz="1500" dirty="0">
                <a:ea typeface="標楷體" panose="03000509000000000000" pitchFamily="65" charset="-120"/>
              </a:rPr>
              <a:t>比較表</a:t>
            </a:r>
          </a:p>
          <a:p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E0BC68E-7BA1-4EEC-8411-DECE5B41779D}"/>
              </a:ext>
            </a:extLst>
          </p:cNvPr>
          <p:cNvGrpSpPr/>
          <p:nvPr/>
        </p:nvGrpSpPr>
        <p:grpSpPr>
          <a:xfrm>
            <a:off x="847287" y="3325685"/>
            <a:ext cx="7795640" cy="2684234"/>
            <a:chOff x="777170" y="3954022"/>
            <a:chExt cx="7795640" cy="2684234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E1D23FA7-2A64-41B4-8DB4-366F05F4D253}"/>
                </a:ext>
              </a:extLst>
            </p:cNvPr>
            <p:cNvSpPr txBox="1"/>
            <p:nvPr/>
          </p:nvSpPr>
          <p:spPr>
            <a:xfrm>
              <a:off x="879614" y="4052933"/>
              <a:ext cx="769319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&lt;Python Module Reference&gt; :</a:t>
              </a:r>
            </a:p>
            <a:p>
              <a:pPr marL="342900" indent="-342900">
                <a:buAutoNum type="arabicPeriod"/>
              </a:pPr>
              <a:r>
                <a:rPr lang="en-US" altLang="zh-TW" dirty="0" err="1"/>
                <a:t>Numpy</a:t>
              </a:r>
              <a:r>
                <a:rPr lang="en-US" altLang="zh-TW" dirty="0"/>
                <a:t> : </a:t>
              </a:r>
              <a:r>
                <a:rPr lang="en-US" altLang="zh-TW" dirty="0">
                  <a:hlinkClick r:id="rId2"/>
                </a:rPr>
                <a:t>https://numpy.org/doc/stable/reference/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en-US" altLang="zh-TW" dirty="0" err="1"/>
                <a:t>Scipy</a:t>
              </a:r>
              <a:r>
                <a:rPr lang="en-US" altLang="zh-TW" dirty="0"/>
                <a:t> : </a:t>
              </a:r>
              <a:r>
                <a:rPr lang="en-US" altLang="zh-TW" dirty="0">
                  <a:hlinkClick r:id="rId3"/>
                </a:rPr>
                <a:t>https://docs.scipy.org/doc/scipy/reference/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en-US" altLang="zh-TW" dirty="0"/>
                <a:t>Matplotlib : </a:t>
              </a:r>
              <a:r>
                <a:rPr lang="en-US" altLang="zh-TW" dirty="0">
                  <a:hlinkClick r:id="rId4"/>
                </a:rPr>
                <a:t>https://matplotlib.org/3.3.1/users/index.html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en-US" altLang="zh-TW" dirty="0"/>
                <a:t>OpenCV : </a:t>
              </a:r>
              <a:r>
                <a:rPr lang="en-US" altLang="zh-TW" dirty="0">
                  <a:hlinkClick r:id="rId5"/>
                </a:rPr>
                <a:t>https://opencv-python-tutroals.readthedocs.io/en/latest/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en-US" altLang="zh-TW" dirty="0" err="1"/>
                <a:t>Sympy</a:t>
              </a:r>
              <a:r>
                <a:rPr lang="en-US" altLang="zh-TW" dirty="0"/>
                <a:t> : </a:t>
              </a:r>
              <a:r>
                <a:rPr lang="en-US" altLang="zh-TW" dirty="0">
                  <a:hlinkClick r:id="rId6"/>
                </a:rPr>
                <a:t>https://docs.sympy.org/latest/index.html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en-US" altLang="zh-TW" dirty="0"/>
                <a:t>Pandas : </a:t>
              </a:r>
              <a:r>
                <a:rPr lang="en-US" altLang="zh-TW" dirty="0">
                  <a:hlinkClick r:id="rId7"/>
                </a:rPr>
                <a:t>https://pandas.pydata.org/docs/user_guide/index.html#user-guide</a:t>
              </a:r>
              <a:endParaRPr lang="en-US" altLang="zh-TW" dirty="0"/>
            </a:p>
            <a:p>
              <a:pPr marL="342900" indent="-342900">
                <a:buAutoNum type="arabicPeriod"/>
              </a:pPr>
              <a:r>
                <a:rPr lang="en-US" altLang="zh-TW" dirty="0" err="1"/>
                <a:t>Jupyter</a:t>
              </a:r>
              <a:r>
                <a:rPr lang="en-US" altLang="zh-TW" dirty="0"/>
                <a:t> : </a:t>
              </a:r>
              <a:r>
                <a:rPr lang="en-US" altLang="zh-TW" dirty="0">
                  <a:hlinkClick r:id="rId8"/>
                </a:rPr>
                <a:t>https://jupyter-notebook.readthedocs.io/en/stable/notebook.html</a:t>
              </a:r>
              <a:endParaRPr lang="en-US" altLang="zh-TW" dirty="0"/>
            </a:p>
            <a:p>
              <a:pPr marL="342900" indent="-342900">
                <a:buAutoNum type="arabicPeriod"/>
              </a:pPr>
              <a:endParaRPr lang="en-US" altLang="zh-TW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34B4869-9700-40AA-91E5-39AF7CE9AFC0}"/>
                </a:ext>
              </a:extLst>
            </p:cNvPr>
            <p:cNvSpPr/>
            <p:nvPr/>
          </p:nvSpPr>
          <p:spPr>
            <a:xfrm>
              <a:off x="777170" y="3954022"/>
              <a:ext cx="7795640" cy="2585323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4221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2617CC4-6F31-4DB0-B7C8-42682DDD0D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3673" y="780176"/>
                <a:ext cx="10972800" cy="5396787"/>
              </a:xfrm>
            </p:spPr>
            <p:txBody>
              <a:bodyPr/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多項式的運算</a:t>
                </a:r>
                <a:r>
                  <a:rPr lang="en-US" altLang="zh-TW" dirty="0"/>
                  <a:t>:</a:t>
                </a:r>
              </a:p>
              <a:p>
                <a:r>
                  <a:rPr lang="en-US" altLang="zh-TW" dirty="0"/>
                  <a:t>&lt;</a:t>
                </a:r>
                <a:r>
                  <a:rPr lang="en-US" altLang="zh-TW" dirty="0" err="1"/>
                  <a:t>E.g</a:t>
                </a:r>
                <a:r>
                  <a:rPr lang="en-US" altLang="zh-TW" dirty="0"/>
                  <a:t>&gt;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&gt;&gt;&gt; import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as np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A = </a:t>
                </a:r>
                <a:r>
                  <a:rPr lang="en-US" altLang="zh-TW" dirty="0" err="1"/>
                  <a:t>np.array</a:t>
                </a:r>
                <a:r>
                  <a:rPr lang="en-US" altLang="zh-TW" dirty="0"/>
                  <a:t>([1, 0, -2, 1])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p = np.poly1d(A)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&gt;&gt;&gt;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p.deriv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[3, 0, -2]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</a:t>
                </a:r>
                <a:r>
                  <a:rPr lang="en-US" altLang="zh-TW" dirty="0" err="1">
                    <a:solidFill>
                      <a:srgbClr val="FF0000"/>
                    </a:solidFill>
                  </a:rPr>
                  <a:t>p.integ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&gt;&gt;&gt; [ 0.25, 0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, -1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, 1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, 0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2617CC4-6F31-4DB0-B7C8-42682DDD0D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673" y="780176"/>
                <a:ext cx="10972800" cy="5396787"/>
              </a:xfrm>
              <a:blipFill>
                <a:blip r:embed="rId2"/>
                <a:stretch>
                  <a:fillRect l="-1167" t="-21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>
            <a:extLst>
              <a:ext uri="{FF2B5EF4-FFF2-40B4-BE49-F238E27FC236}">
                <a16:creationId xmlns:a16="http://schemas.microsoft.com/office/drawing/2014/main" id="{EADBE7DC-9C50-4A6F-97EC-542021F384FB}"/>
              </a:ext>
            </a:extLst>
          </p:cNvPr>
          <p:cNvSpPr txBox="1">
            <a:spLocks/>
          </p:cNvSpPr>
          <p:nvPr/>
        </p:nvSpPr>
        <p:spPr>
          <a:xfrm>
            <a:off x="1281068" y="108890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ECDA86-5D41-4DB3-8079-37EA42404422}"/>
              </a:ext>
            </a:extLst>
          </p:cNvPr>
          <p:cNvSpPr txBox="1"/>
          <p:nvPr/>
        </p:nvSpPr>
        <p:spPr>
          <a:xfrm>
            <a:off x="6163112" y="2262231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的係數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按降冪排列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2259CD-582B-4BD1-BF6E-15B0B8DB0424}"/>
              </a:ext>
            </a:extLst>
          </p:cNvPr>
          <p:cNvSpPr txBox="1"/>
          <p:nvPr/>
        </p:nvSpPr>
        <p:spPr>
          <a:xfrm>
            <a:off x="6163112" y="3244334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的微分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26745D-8D83-4153-8BDA-9B0B81BA9D41}"/>
              </a:ext>
            </a:extLst>
          </p:cNvPr>
          <p:cNvSpPr txBox="1"/>
          <p:nvPr/>
        </p:nvSpPr>
        <p:spPr>
          <a:xfrm>
            <a:off x="6163112" y="4525982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f(x)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的積分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93998E4-BFF1-4EAC-88CA-88E104F531D0}"/>
                  </a:ext>
                </a:extLst>
              </p:cNvPr>
              <p:cNvSpPr txBox="1"/>
              <p:nvPr/>
            </p:nvSpPr>
            <p:spPr>
              <a:xfrm>
                <a:off x="6118371" y="3857105"/>
                <a:ext cx="1950277" cy="49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93998E4-BFF1-4EAC-88CA-88E104F53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71" y="3857105"/>
                <a:ext cx="1950277" cy="497829"/>
              </a:xfrm>
              <a:prstGeom prst="rect">
                <a:avLst/>
              </a:prstGeom>
              <a:blipFill>
                <a:blip r:embed="rId3"/>
                <a:stretch>
                  <a:fillRect l="-2813" b="-8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4CDE8BD-6A7A-4186-A960-CAF871376B1E}"/>
                  </a:ext>
                </a:extLst>
              </p:cNvPr>
              <p:cNvSpPr txBox="1"/>
              <p:nvPr/>
            </p:nvSpPr>
            <p:spPr>
              <a:xfrm>
                <a:off x="6145263" y="4982140"/>
                <a:ext cx="3289234" cy="44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sSup>
                      <m:sSup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4CDE8BD-6A7A-4186-A960-CAF87137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263" y="4982140"/>
                <a:ext cx="3289234" cy="445956"/>
              </a:xfrm>
              <a:prstGeom prst="rect">
                <a:avLst/>
              </a:prstGeom>
              <a:blipFill>
                <a:blip r:embed="rId4"/>
                <a:stretch>
                  <a:fillRect l="-5556" t="-115068" b="-179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80F0C9ED-2B5D-48C9-922F-C3E37B7C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99821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FD5B64-7707-4558-9955-DC9512AC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55677"/>
            <a:ext cx="11275503" cy="532128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多項式函數擬合</a:t>
            </a:r>
            <a:r>
              <a:rPr lang="en-US" altLang="zh-TW" dirty="0">
                <a:ea typeface="標楷體" panose="03000509000000000000" pitchFamily="65" charset="-120"/>
              </a:rPr>
              <a:t>(poly-fit)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x = </a:t>
            </a:r>
            <a:r>
              <a:rPr lang="en-US" altLang="zh-TW" dirty="0" err="1"/>
              <a:t>np.array</a:t>
            </a:r>
            <a:r>
              <a:rPr lang="en-US" altLang="zh-TW" dirty="0"/>
              <a:t>([0, 1, 2, 3, 4, 5])</a:t>
            </a:r>
          </a:p>
          <a:p>
            <a:pPr marL="0" indent="0">
              <a:buNone/>
            </a:pPr>
            <a:r>
              <a:rPr lang="en-US" altLang="zh-TW" dirty="0"/>
              <a:t>&gt;&gt;&gt; y = </a:t>
            </a:r>
            <a:r>
              <a:rPr lang="en-US" altLang="zh-TW" dirty="0" err="1"/>
              <a:t>np.array</a:t>
            </a:r>
            <a:r>
              <a:rPr lang="en-US" altLang="zh-TW" dirty="0"/>
              <a:t>([0, 0.8, 0.9, 0.1, -0.8, -1])</a:t>
            </a:r>
          </a:p>
          <a:p>
            <a:pPr marL="0" indent="0">
              <a:buNone/>
            </a:pPr>
            <a:r>
              <a:rPr lang="en-US" altLang="zh-TW" dirty="0"/>
              <a:t>&gt;&gt;&gt; z = </a:t>
            </a:r>
            <a:r>
              <a:rPr lang="en-US" altLang="zh-TW" dirty="0" err="1"/>
              <a:t>np.polyfit</a:t>
            </a:r>
            <a:r>
              <a:rPr lang="en-US" altLang="zh-TW" dirty="0"/>
              <a:t>(x , y , 3)</a:t>
            </a:r>
          </a:p>
          <a:p>
            <a:pPr marL="0" indent="0">
              <a:buNone/>
            </a:pPr>
            <a:r>
              <a:rPr lang="en-US" altLang="zh-TW" dirty="0"/>
              <a:t>&gt;&gt;&gt; print(z)</a:t>
            </a:r>
          </a:p>
          <a:p>
            <a:pPr marL="0" indent="0">
              <a:buNone/>
            </a:pPr>
            <a:r>
              <a:rPr lang="en-US" altLang="zh-TW" dirty="0"/>
              <a:t>&gt;&gt;&gt; [0.08703704, -0.81349206, 1.69312169, -0.03968254]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B978E4D-85E8-44A0-AB36-F681925EA6C1}"/>
              </a:ext>
            </a:extLst>
          </p:cNvPr>
          <p:cNvSpPr txBox="1">
            <a:spLocks/>
          </p:cNvSpPr>
          <p:nvPr/>
        </p:nvSpPr>
        <p:spPr>
          <a:xfrm>
            <a:off x="1297846" y="167613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多項式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C410BA-C54B-47F3-B74B-8ECC32BEBD0F}"/>
              </a:ext>
            </a:extLst>
          </p:cNvPr>
          <p:cNvSpPr txBox="1"/>
          <p:nvPr/>
        </p:nvSpPr>
        <p:spPr>
          <a:xfrm>
            <a:off x="838200" y="6052137"/>
            <a:ext cx="824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2"/>
              </a:rPr>
              <a:t>&lt;Reference&gt; : </a:t>
            </a:r>
            <a:r>
              <a:rPr lang="en-US" altLang="zh-TW" dirty="0">
                <a:hlinkClick r:id="rId3"/>
              </a:rPr>
              <a:t>https://numpy.org/doc/stable/reference/generated/numpy.polyfit.html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1433DC-E88D-4A37-B5D2-C293F8C2553C}"/>
              </a:ext>
            </a:extLst>
          </p:cNvPr>
          <p:cNvSpPr txBox="1"/>
          <p:nvPr/>
        </p:nvSpPr>
        <p:spPr>
          <a:xfrm>
            <a:off x="5198379" y="2967497"/>
            <a:ext cx="543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次多項式去擬合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x,y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資料點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使用方法為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LMS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9841FFA-09DE-4437-A8C8-FE92F6ED917C}"/>
              </a:ext>
            </a:extLst>
          </p:cNvPr>
          <p:cNvSpPr txBox="1"/>
          <p:nvPr/>
        </p:nvSpPr>
        <p:spPr>
          <a:xfrm>
            <a:off x="9466574" y="3950407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#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次多項式擬合曲線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B91B95F-9440-4299-AA95-7BC28E78A800}"/>
                  </a:ext>
                </a:extLst>
              </p:cNvPr>
              <p:cNvSpPr txBox="1"/>
              <p:nvPr/>
            </p:nvSpPr>
            <p:spPr>
              <a:xfrm>
                <a:off x="8851723" y="781167"/>
                <a:ext cx="2648482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#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Data Points :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en-US" altLang="zh-TW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= (0, 0)</a:t>
                </a:r>
                <a:endParaRPr lang="en-US" altLang="zh-TW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en-US" altLang="zh-TW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= (1, 0.8)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en-US" altLang="zh-TW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= (2, 0.9)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en-US" altLang="zh-TW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= (3, 0.1)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en-US" altLang="zh-TW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= (4, -0.8)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en-US" altLang="zh-TW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𝑦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= (5, -1)</a:t>
                </a:r>
                <a:endPara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B91B95F-9440-4299-AA95-7BC28E78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23" y="781167"/>
                <a:ext cx="2648482" cy="2031325"/>
              </a:xfrm>
              <a:prstGeom prst="rect">
                <a:avLst/>
              </a:prstGeom>
              <a:blipFill>
                <a:blip r:embed="rId4"/>
                <a:stretch>
                  <a:fillRect l="-1839" t="-1502" r="-1379" b="-39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224B7D4A-B072-42CB-A028-07A7B2C1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51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5319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6CAB1-EB81-4BDF-97DE-721071DB4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587218"/>
            <a:ext cx="11543251" cy="558974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常用陣列特性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 </a:t>
            </a:r>
            <a:r>
              <a:rPr lang="en-US" altLang="zh-TW" dirty="0">
                <a:solidFill>
                  <a:srgbClr val="FF0000"/>
                </a:solidFill>
              </a:rPr>
              <a:t>np.&lt;function&gt;(array) </a:t>
            </a:r>
            <a:r>
              <a:rPr lang="en-US" altLang="zh-TW" dirty="0"/>
              <a:t>:   (array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也包含</a:t>
            </a:r>
            <a:r>
              <a:rPr lang="en-US" altLang="zh-TW" dirty="0"/>
              <a:t>Matrix)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711F869-CD13-44FC-A2F6-D17537AF7046}"/>
              </a:ext>
            </a:extLst>
          </p:cNvPr>
          <p:cNvSpPr txBox="1">
            <a:spLocks/>
          </p:cNvSpPr>
          <p:nvPr/>
        </p:nvSpPr>
        <p:spPr>
          <a:xfrm>
            <a:off x="1297846" y="167613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常用語法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A3C1519-085D-46C4-A5F6-18C291C3E9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2900034"/>
                  </p:ext>
                </p:extLst>
              </p:nvPr>
            </p:nvGraphicFramePr>
            <p:xfrm>
              <a:off x="508815" y="1558022"/>
              <a:ext cx="10722061" cy="486187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57443">
                      <a:extLst>
                        <a:ext uri="{9D8B030D-6E8A-4147-A177-3AD203B41FA5}">
                          <a16:colId xmlns:a16="http://schemas.microsoft.com/office/drawing/2014/main" val="3354799411"/>
                        </a:ext>
                      </a:extLst>
                    </a:gridCol>
                    <a:gridCol w="2874858">
                      <a:extLst>
                        <a:ext uri="{9D8B030D-6E8A-4147-A177-3AD203B41FA5}">
                          <a16:colId xmlns:a16="http://schemas.microsoft.com/office/drawing/2014/main" val="1118844629"/>
                        </a:ext>
                      </a:extLst>
                    </a:gridCol>
                    <a:gridCol w="6289760">
                      <a:extLst>
                        <a:ext uri="{9D8B030D-6E8A-4147-A177-3AD203B41FA5}">
                          <a16:colId xmlns:a16="http://schemas.microsoft.com/office/drawing/2014/main" val="39499841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810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zeros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產生元素皆為</a:t>
                          </a:r>
                          <a:r>
                            <a:rPr lang="en-US" altLang="zh-TW" dirty="0"/>
                            <a:t>0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&gt;&gt;&gt;</a:t>
                          </a:r>
                          <a:r>
                            <a:rPr lang="pt-BR" altLang="zh-TW" dirty="0"/>
                            <a:t> A = np.zeros((m,n))          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# A is a zeros matrix of m by n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48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ones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產生元素皆為</a:t>
                          </a:r>
                          <a:r>
                            <a:rPr lang="en-US" altLang="zh-TW" dirty="0"/>
                            <a:t>1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&gt;&gt;&gt; B = </a:t>
                          </a:r>
                          <a:r>
                            <a:rPr lang="en-US" altLang="zh-TW" dirty="0" err="1"/>
                            <a:t>np.ones</a:t>
                          </a:r>
                          <a:r>
                            <a:rPr lang="en-US" altLang="zh-TW" dirty="0"/>
                            <a:t>((</a:t>
                          </a:r>
                          <a:r>
                            <a:rPr lang="en-US" altLang="zh-TW" dirty="0" err="1"/>
                            <a:t>m,n</a:t>
                          </a:r>
                          <a:r>
                            <a:rPr lang="en-US" altLang="zh-TW" dirty="0"/>
                            <a:t>))           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# B is an ones matrix of m by n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356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shape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列出陣列的</a:t>
                          </a:r>
                          <a:r>
                            <a:rPr lang="en-US" altLang="zh-TW" dirty="0"/>
                            <a:t>size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altLang="zh-TW" dirty="0"/>
                            <a:t>&gt;&gt;&gt; [m,n] = np.shape(Matrix)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# m is the number of the row</a:t>
                          </a:r>
                        </a:p>
                        <a:p>
                          <a:r>
                            <a:rPr lang="pt-BR" altLang="zh-TW" dirty="0"/>
                            <a:t>                                                        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n is the number of the column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51427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reshape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將陣列元素重新排乘想要的</a:t>
                          </a:r>
                          <a:r>
                            <a:rPr lang="en-US" altLang="zh-TW" dirty="0"/>
                            <a:t>size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chemeClr val="tx1"/>
                              </a:solidFill>
                            </a:rPr>
                            <a:t>&gt;&gt;&gt; </a:t>
                          </a:r>
                          <a:r>
                            <a:rPr lang="en-US" altLang="zh-TW" dirty="0"/>
                            <a:t>A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altLang="zh-TW" dirty="0"/>
                            <a:t> </a:t>
                          </a:r>
                          <a:r>
                            <a:rPr lang="en-US" altLang="zh-TW" dirty="0" err="1"/>
                            <a:t>np</a:t>
                          </a:r>
                          <a:r>
                            <a:rPr lang="en-US" altLang="zh-TW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altLang="zh-TW" dirty="0" err="1"/>
                            <a:t>arange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(6)</a:t>
                          </a:r>
                          <a:r>
                            <a:rPr lang="en-US" altLang="zh-TW" dirty="0"/>
                            <a:t>                </a:t>
                          </a:r>
                          <a:r>
                            <a:rPr lang="en-US" altLang="zh-TW" sz="18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# A = [0, 1, 2, 3, 4, 5]</a:t>
                          </a:r>
                        </a:p>
                        <a:p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&gt;&gt;&gt;B = </a:t>
                          </a:r>
                          <a:r>
                            <a:rPr lang="en-US" altLang="zh-TW" sz="18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np.reshape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(A, (2, 3))    </a:t>
                          </a:r>
                          <a:r>
                            <a:rPr lang="en-US" altLang="zh-TW" sz="18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#</a:t>
                          </a:r>
                          <a:r>
                            <a:rPr lang="zh-TW" altLang="en-US" sz="18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zh-TW" altLang="en-US" sz="1800" kern="1200" dirty="0">
                              <a:solidFill>
                                <a:srgbClr val="FF0000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將</a:t>
                          </a:r>
                          <a:r>
                            <a:rPr lang="en-US" altLang="zh-TW" sz="18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zh-TW" altLang="en-US" sz="1800" kern="1200" dirty="0">
                              <a:solidFill>
                                <a:srgbClr val="FF0000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陣列重新排成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i="1" kern="120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altLang="zh-TW" sz="1800" i="1" kern="120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r>
                                <a:rPr lang="en-US" altLang="zh-TW" sz="1800" b="0" i="1" kern="120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r>
                                <a:rPr lang="zh-TW" altLang="en-US" sz="1800" i="1" kern="120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的</m:t>
                              </m:r>
                              <m:r>
                                <a:rPr lang="zh-TW" altLang="en-US" sz="1800" i="1" kern="120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+mn-cs"/>
                                </a:rPr>
                                <m:t>矩陣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kern="120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US" altLang="zh-TW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r>
                            <a:rPr lang="en-US" altLang="zh-TW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                        </a:t>
                          </a:r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#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B</m:t>
                              </m:r>
                              <m:r>
                                <a:rPr lang="en-US" altLang="zh-TW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標楷體" panose="03000509000000000000" pitchFamily="65" charset="-12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標楷體" panose="03000509000000000000" pitchFamily="65" charset="-120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zh-TW" altLang="en-US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424401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conjugate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對陣列取共軛複數</a:t>
                          </a:r>
                          <a:endParaRPr lang="en-US" altLang="zh-TW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dirty="0"/>
                            <a:t>(Complex Conjugate)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&gt;&gt;&gt; 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([1+2j , 3j , 5])</a:t>
                          </a:r>
                        </a:p>
                        <a:p>
                          <a:r>
                            <a:rPr lang="en-US" altLang="zh-TW" dirty="0"/>
                            <a:t>&gt;&gt;&gt; </a:t>
                          </a:r>
                          <a:r>
                            <a:rPr lang="en-US" altLang="zh-TW" dirty="0" err="1"/>
                            <a:t>np.conjugate</a:t>
                          </a:r>
                          <a:r>
                            <a:rPr lang="en-US" altLang="zh-TW" dirty="0"/>
                            <a:t>(A)</a:t>
                          </a:r>
                        </a:p>
                        <a:p>
                          <a:r>
                            <a:rPr lang="en-US" altLang="zh-TW" dirty="0"/>
                            <a:t>&gt;&gt;&gt; [1-2j , -3j , 5]</a:t>
                          </a:r>
                        </a:p>
                        <a:p>
                          <a:r>
                            <a:rPr lang="en-US" altLang="zh-TW" dirty="0"/>
                            <a:t>&gt;&gt;&gt; B = </a:t>
                          </a:r>
                          <a:r>
                            <a:rPr lang="en-US" altLang="zh-TW" dirty="0" err="1"/>
                            <a:t>np.eye</a:t>
                          </a:r>
                          <a:r>
                            <a:rPr lang="en-US" altLang="zh-TW" dirty="0"/>
                            <a:t>(2) + 1j*</a:t>
                          </a:r>
                          <a:r>
                            <a:rPr lang="en-US" altLang="zh-TW" dirty="0" err="1"/>
                            <a:t>np.eye</a:t>
                          </a:r>
                          <a:r>
                            <a:rPr lang="en-US" altLang="zh-TW" dirty="0"/>
                            <a:t>(2)</a:t>
                          </a:r>
                        </a:p>
                        <a:p>
                          <a:r>
                            <a:rPr lang="en-US" altLang="zh-TW" dirty="0"/>
                            <a:t>&gt;&gt;&gt; </a:t>
                          </a:r>
                          <a:r>
                            <a:rPr lang="en-US" altLang="zh-TW" dirty="0" err="1"/>
                            <a:t>np.conjugate</a:t>
                          </a:r>
                          <a:r>
                            <a:rPr lang="en-US" altLang="zh-TW" dirty="0"/>
                            <a:t>(B)</a:t>
                          </a:r>
                        </a:p>
                        <a:p>
                          <a:r>
                            <a:rPr lang="en-US" altLang="zh-TW" dirty="0"/>
                            <a:t>&gt;&gt;&gt;[ [1-1j , 0 ] , </a:t>
                          </a:r>
                        </a:p>
                        <a:p>
                          <a:r>
                            <a:rPr lang="en-US" altLang="zh-TW" dirty="0"/>
                            <a:t>         [1-1j , 0] 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16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A3C1519-085D-46C4-A5F6-18C291C3E9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2900034"/>
                  </p:ext>
                </p:extLst>
              </p:nvPr>
            </p:nvGraphicFramePr>
            <p:xfrm>
              <a:off x="508815" y="1558022"/>
              <a:ext cx="10722061" cy="486187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57443">
                      <a:extLst>
                        <a:ext uri="{9D8B030D-6E8A-4147-A177-3AD203B41FA5}">
                          <a16:colId xmlns:a16="http://schemas.microsoft.com/office/drawing/2014/main" val="3354799411"/>
                        </a:ext>
                      </a:extLst>
                    </a:gridCol>
                    <a:gridCol w="2874858">
                      <a:extLst>
                        <a:ext uri="{9D8B030D-6E8A-4147-A177-3AD203B41FA5}">
                          <a16:colId xmlns:a16="http://schemas.microsoft.com/office/drawing/2014/main" val="1118844629"/>
                        </a:ext>
                      </a:extLst>
                    </a:gridCol>
                    <a:gridCol w="6289760">
                      <a:extLst>
                        <a:ext uri="{9D8B030D-6E8A-4147-A177-3AD203B41FA5}">
                          <a16:colId xmlns:a16="http://schemas.microsoft.com/office/drawing/2014/main" val="39499841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3810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zeros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產生元素皆為</a:t>
                          </a:r>
                          <a:r>
                            <a:rPr lang="en-US" altLang="zh-TW" dirty="0"/>
                            <a:t>0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&gt;&gt;&gt;</a:t>
                          </a:r>
                          <a:r>
                            <a:rPr lang="pt-BR" altLang="zh-TW" dirty="0"/>
                            <a:t> A = np.zeros((m,n))          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# A is a zeros matrix of m by n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648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ones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產生元素皆為</a:t>
                          </a:r>
                          <a:r>
                            <a:rPr lang="en-US" altLang="zh-TW" dirty="0"/>
                            <a:t>1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&gt;&gt;&gt; B = </a:t>
                          </a:r>
                          <a:r>
                            <a:rPr lang="en-US" altLang="zh-TW" dirty="0" err="1"/>
                            <a:t>np.ones</a:t>
                          </a:r>
                          <a:r>
                            <a:rPr lang="en-US" altLang="zh-TW" dirty="0"/>
                            <a:t>((</a:t>
                          </a:r>
                          <a:r>
                            <a:rPr lang="en-US" altLang="zh-TW" dirty="0" err="1"/>
                            <a:t>m,n</a:t>
                          </a:r>
                          <a:r>
                            <a:rPr lang="en-US" altLang="zh-TW" dirty="0"/>
                            <a:t>))           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# B is an ones matrix of m by n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60356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shape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列出陣列的</a:t>
                          </a:r>
                          <a:r>
                            <a:rPr lang="en-US" altLang="zh-TW" dirty="0"/>
                            <a:t>size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altLang="zh-TW" dirty="0"/>
                            <a:t>&gt;&gt;&gt; [m,n] = np.shape(Matrix)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# m is the number of the row</a:t>
                          </a:r>
                        </a:p>
                        <a:p>
                          <a:r>
                            <a:rPr lang="pt-BR" altLang="zh-TW" dirty="0"/>
                            <a:t>                                                           </a:t>
                          </a:r>
                          <a:r>
                            <a:rPr lang="pt-BR" altLang="zh-TW" dirty="0">
                              <a:solidFill>
                                <a:srgbClr val="FF0000"/>
                              </a:solidFill>
                            </a:rPr>
                            <a:t>n is the number of the column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4514278"/>
                      </a:ext>
                    </a:extLst>
                  </a:tr>
                  <a:tr h="109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reshape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將陣列元素重新排乘想要的</a:t>
                          </a:r>
                          <a:r>
                            <a:rPr lang="en-US" altLang="zh-TW" dirty="0"/>
                            <a:t>size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70640" t="-162778" r="-388" b="-19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4244016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conjugate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對陣列取共軛複數</a:t>
                          </a:r>
                          <a:endParaRPr lang="en-US" altLang="zh-TW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dirty="0"/>
                            <a:t>(Complex Conjugate)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&gt;&gt;&gt; 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([1+2j , 3j , 5])</a:t>
                          </a:r>
                        </a:p>
                        <a:p>
                          <a:r>
                            <a:rPr lang="en-US" altLang="zh-TW" dirty="0"/>
                            <a:t>&gt;&gt;&gt; </a:t>
                          </a:r>
                          <a:r>
                            <a:rPr lang="en-US" altLang="zh-TW" dirty="0" err="1"/>
                            <a:t>np.conjugate</a:t>
                          </a:r>
                          <a:r>
                            <a:rPr lang="en-US" altLang="zh-TW" dirty="0"/>
                            <a:t>(A)</a:t>
                          </a:r>
                        </a:p>
                        <a:p>
                          <a:r>
                            <a:rPr lang="en-US" altLang="zh-TW" dirty="0"/>
                            <a:t>&gt;&gt;&gt; [1-2j , -3j , 5]</a:t>
                          </a:r>
                        </a:p>
                        <a:p>
                          <a:r>
                            <a:rPr lang="en-US" altLang="zh-TW" dirty="0"/>
                            <a:t>&gt;&gt;&gt; B = </a:t>
                          </a:r>
                          <a:r>
                            <a:rPr lang="en-US" altLang="zh-TW" dirty="0" err="1"/>
                            <a:t>np.eye</a:t>
                          </a:r>
                          <a:r>
                            <a:rPr lang="en-US" altLang="zh-TW" dirty="0"/>
                            <a:t>(2) + 1j*</a:t>
                          </a:r>
                          <a:r>
                            <a:rPr lang="en-US" altLang="zh-TW" dirty="0" err="1"/>
                            <a:t>np.eye</a:t>
                          </a:r>
                          <a:r>
                            <a:rPr lang="en-US" altLang="zh-TW" dirty="0"/>
                            <a:t>(2)</a:t>
                          </a:r>
                        </a:p>
                        <a:p>
                          <a:r>
                            <a:rPr lang="en-US" altLang="zh-TW" dirty="0"/>
                            <a:t>&gt;&gt;&gt; </a:t>
                          </a:r>
                          <a:r>
                            <a:rPr lang="en-US" altLang="zh-TW" dirty="0" err="1"/>
                            <a:t>np.conjugate</a:t>
                          </a:r>
                          <a:r>
                            <a:rPr lang="en-US" altLang="zh-TW" dirty="0"/>
                            <a:t>(B)</a:t>
                          </a:r>
                        </a:p>
                        <a:p>
                          <a:r>
                            <a:rPr lang="en-US" altLang="zh-TW" dirty="0"/>
                            <a:t>&gt;&gt;&gt;[ [1-1j , 0 ] , </a:t>
                          </a:r>
                        </a:p>
                        <a:p>
                          <a:r>
                            <a:rPr lang="en-US" altLang="zh-TW" dirty="0"/>
                            <a:t>         [1-1j , 0] ]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1655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9DE61E-1450-47CE-BD5B-5F8B57DA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973" y="644387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52</a:t>
            </a:fld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0EF0872-C38D-4F70-9850-C7275BF966C7}"/>
                  </a:ext>
                </a:extLst>
              </p:cNvPr>
              <p:cNvSpPr txBox="1"/>
              <p:nvPr/>
            </p:nvSpPr>
            <p:spPr>
              <a:xfrm>
                <a:off x="7953808" y="4495753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0EF0872-C38D-4F70-9850-C7275BF96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808" y="4495753"/>
                <a:ext cx="2281805" cy="307777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A66D6BE-F67E-4A77-83B9-282CE0FDE243}"/>
                  </a:ext>
                </a:extLst>
              </p:cNvPr>
              <p:cNvSpPr txBox="1"/>
              <p:nvPr/>
            </p:nvSpPr>
            <p:spPr>
              <a:xfrm>
                <a:off x="8055529" y="4789954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sSup>
                        <m:sSup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A66D6BE-F67E-4A77-83B9-282CE0FDE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29" y="4789954"/>
                <a:ext cx="2281805" cy="307777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D10F354-A052-4026-B7E0-31472A20737F}"/>
                  </a:ext>
                </a:extLst>
              </p:cNvPr>
              <p:cNvSpPr txBox="1"/>
              <p:nvPr/>
            </p:nvSpPr>
            <p:spPr>
              <a:xfrm>
                <a:off x="8454350" y="5037663"/>
                <a:ext cx="2281805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  </m:t>
                    </m:r>
                    <m:r>
                      <a:rPr lang="en-US" altLang="zh-TW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𝐼𝑑𝑒𝑛𝑡𝑖𝑡𝑦</m:t>
                    </m:r>
                    <m:r>
                      <a:rPr lang="en-US" altLang="zh-TW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</m:oMath>
                </a14:m>
                <a:r>
                  <a:rPr lang="en-US" altLang="zh-TW" sz="14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:</a:t>
                </a:r>
              </a:p>
              <a:p>
                <a:r>
                  <a:rPr lang="en-US" altLang="zh-TW" sz="1400" b="0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𝑒𝑦𝑒</m:t>
                    </m:r>
                    <m:r>
                      <a:rPr lang="en-US" altLang="zh-TW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(2)=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D10F354-A052-4026-B7E0-31472A20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50" y="5037663"/>
                <a:ext cx="2281805" cy="662104"/>
              </a:xfrm>
              <a:prstGeom prst="rect">
                <a:avLst/>
              </a:prstGeom>
              <a:blipFill>
                <a:blip r:embed="rId5"/>
                <a:stretch>
                  <a:fillRect t="-1835" b="-18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05A1D3C-CE59-4F0D-BBF4-F31FDC0C04C8}"/>
                  </a:ext>
                </a:extLst>
              </p:cNvPr>
              <p:cNvSpPr txBox="1"/>
              <p:nvPr/>
            </p:nvSpPr>
            <p:spPr>
              <a:xfrm>
                <a:off x="7052168" y="5750381"/>
                <a:ext cx="2281805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1+1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05A1D3C-CE59-4F0D-BBF4-F31FDC0C0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68" y="5750381"/>
                <a:ext cx="2281805" cy="514949"/>
              </a:xfrm>
              <a:prstGeom prst="rect">
                <a:avLst/>
              </a:prstGeom>
              <a:blipFill>
                <a:blip r:embed="rId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9C091A6-3964-4779-B55C-EF3A54FA0948}"/>
                  </a:ext>
                </a:extLst>
              </p:cNvPr>
              <p:cNvSpPr txBox="1"/>
              <p:nvPr/>
            </p:nvSpPr>
            <p:spPr>
              <a:xfrm>
                <a:off x="9094711" y="5755834"/>
                <a:ext cx="2281805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sSup>
                        <m:sSupPr>
                          <m:ctrlP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9C091A6-3964-4779-B55C-EF3A54FA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711" y="5755834"/>
                <a:ext cx="2281805" cy="514949"/>
              </a:xfrm>
              <a:prstGeom prst="rect">
                <a:avLst/>
              </a:prstGeom>
              <a:blipFill>
                <a:blip r:embed="rId7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763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B6AA26-9192-4BDF-9A87-5E354372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6" y="611171"/>
            <a:ext cx="11207692" cy="556579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陣列運算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 </a:t>
            </a:r>
            <a:r>
              <a:rPr lang="en-US" altLang="zh-TW" dirty="0">
                <a:solidFill>
                  <a:srgbClr val="FF0000"/>
                </a:solidFill>
              </a:rPr>
              <a:t>np.&lt;function&gt;(array) </a:t>
            </a:r>
            <a:r>
              <a:rPr lang="en-US" altLang="zh-TW" dirty="0"/>
              <a:t>:     (array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也包含</a:t>
            </a:r>
            <a:r>
              <a:rPr lang="en-US" altLang="zh-TW" dirty="0"/>
              <a:t>Matrix)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B0DFCA7-F744-46AC-97E7-00EFB6708D90}"/>
              </a:ext>
            </a:extLst>
          </p:cNvPr>
          <p:cNvSpPr txBox="1">
            <a:spLocks/>
          </p:cNvSpPr>
          <p:nvPr/>
        </p:nvSpPr>
        <p:spPr>
          <a:xfrm>
            <a:off x="1297846" y="167613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常用語法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3AAC70B-D71E-4DA1-B055-E087EFD04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21716"/>
              </p:ext>
            </p:extLst>
          </p:nvPr>
        </p:nvGraphicFramePr>
        <p:xfrm>
          <a:off x="310394" y="1671699"/>
          <a:ext cx="11425804" cy="468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2237">
                  <a:extLst>
                    <a:ext uri="{9D8B030D-6E8A-4147-A177-3AD203B41FA5}">
                      <a16:colId xmlns:a16="http://schemas.microsoft.com/office/drawing/2014/main" val="4150801761"/>
                    </a:ext>
                  </a:extLst>
                </a:gridCol>
                <a:gridCol w="2701255">
                  <a:extLst>
                    <a:ext uri="{9D8B030D-6E8A-4147-A177-3AD203B41FA5}">
                      <a16:colId xmlns:a16="http://schemas.microsoft.com/office/drawing/2014/main" val="3758184047"/>
                    </a:ext>
                  </a:extLst>
                </a:gridCol>
                <a:gridCol w="7382312">
                  <a:extLst>
                    <a:ext uri="{9D8B030D-6E8A-4147-A177-3AD203B41FA5}">
                      <a16:colId xmlns:a16="http://schemas.microsoft.com/office/drawing/2014/main" val="5765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5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add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陣列點對點相加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(1). &gt;&gt;&gt;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 err="1">
                          <a:solidFill>
                            <a:srgbClr val="FF0000"/>
                          </a:solidFill>
                        </a:rPr>
                        <a:t>np.add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([3,5],[1,2]) &gt;&gt;&gt; [3+1 , 5+2] &gt;&gt;&gt; [4,7] 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真正做點對點相加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dirty="0"/>
                        <a:t>(2). &gt;&gt;&gt; [3,5] + [1,2] &gt;&gt;&gt; [3, 5, 1, 2]     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會做</a:t>
                      </a:r>
                      <a:r>
                        <a:rPr lang="en-US" altLang="zh-TW" dirty="0"/>
                        <a:t>connection,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資料結構為</a:t>
                      </a:r>
                      <a:r>
                        <a:rPr lang="en-US" altLang="zh-TW" dirty="0"/>
                        <a:t>list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才行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4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subtract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陣列點對點相減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</a:t>
                      </a:r>
                      <a:r>
                        <a:rPr lang="en-US" altLang="zh-TW" dirty="0" err="1"/>
                        <a:t>np.subtract</a:t>
                      </a:r>
                      <a:r>
                        <a:rPr lang="en-US" altLang="zh-TW" dirty="0"/>
                        <a:t>([3,5],[1,2]) &gt;&gt;&gt; [3-1 , 5-2] &gt;&gt;&gt; [2,3]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4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multiply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陣列點對點相乘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 </a:t>
                      </a:r>
                      <a:r>
                        <a:rPr lang="en-US" altLang="zh-TW" dirty="0" err="1"/>
                        <a:t>np.multiply</a:t>
                      </a:r>
                      <a:r>
                        <a:rPr lang="en-US" altLang="zh-TW" dirty="0"/>
                        <a:t>([3,5],[1,2]) &gt;&gt;&gt; [3*1 , 5*2] &gt;&gt;&gt; [3,10]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0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divide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陣列點對點相除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 </a:t>
                      </a:r>
                      <a:r>
                        <a:rPr lang="en-US" altLang="zh-TW" dirty="0" err="1"/>
                        <a:t>np.divide</a:t>
                      </a:r>
                      <a:r>
                        <a:rPr lang="en-US" altLang="zh-TW" dirty="0"/>
                        <a:t>([3,5],[1,2]) &gt;&gt;&gt; [3/1 , 5/2] &gt;&gt;&gt; [3 , 2.5]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755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陣列點對點取餘數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altLang="zh-TW" dirty="0"/>
                        <a:t>(1). &gt;&gt;&gt; np.mod([3,5],2)  &gt;&gt;&gt; [3%2 , 5%2] &gt;&gt;&gt; [1 , 1]</a:t>
                      </a:r>
                    </a:p>
                    <a:p>
                      <a:r>
                        <a:rPr lang="da-DK" altLang="zh-TW" dirty="0"/>
                        <a:t>(2). &gt;&gt;&gt; np.mod([3,5],[1,2]) &gt;&gt;&gt; [3%1 , 5%2] &gt;&gt;&gt; [0 , 1]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7221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power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陣列中點對點次方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altLang="zh-TW" dirty="0"/>
                        <a:t>(1). &gt;&gt;&gt; np.power([3,5],3) &gt;&gt;&gt; [3**3 , 5**3] &gt;&gt;&gt; [27 , 125] </a:t>
                      </a:r>
                      <a:endParaRPr lang="zh-TW" altLang="en-US" dirty="0"/>
                    </a:p>
                    <a:p>
                      <a:r>
                        <a:rPr lang="en-US" altLang="zh-TW" dirty="0"/>
                        <a:t>(2).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&gt;&gt;&gt;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 err="1"/>
                        <a:t>np.power</a:t>
                      </a:r>
                      <a:r>
                        <a:rPr lang="en-US" altLang="zh-TW" dirty="0"/>
                        <a:t>([3,5],[2,3]) &gt;&gt;&gt; [3**2 , 5**3] &gt;&gt;&gt; [9 , 125]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8969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dot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陣列間的內積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+mn-lt"/>
                          <a:ea typeface="標楷體" panose="03000509000000000000" pitchFamily="65" charset="-120"/>
                        </a:rPr>
                        <a:t>(dot product)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 </a:t>
                      </a:r>
                      <a:r>
                        <a:rPr lang="fi-FI" altLang="zh-TW" dirty="0"/>
                        <a:t>np.dot([3,5] , [1,2]) = 3*1+5*2 = 13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0441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floor_divide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+mn-lt"/>
                          <a:ea typeface="標楷體" panose="03000509000000000000" pitchFamily="65" charset="-120"/>
                        </a:rPr>
                        <a:t>兩</a:t>
                      </a:r>
                      <a:r>
                        <a:rPr lang="en-US" altLang="zh-TW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dirty="0">
                          <a:latin typeface="+mn-lt"/>
                          <a:ea typeface="標楷體" panose="03000509000000000000" pitchFamily="65" charset="-120"/>
                        </a:rPr>
                        <a:t>陣列點對點相除並向下取整數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&gt;&gt;&gt; </a:t>
                      </a:r>
                      <a:r>
                        <a:rPr lang="en-US" altLang="zh-TW" dirty="0" err="1"/>
                        <a:t>np.floor_divide</a:t>
                      </a:r>
                      <a:r>
                        <a:rPr lang="en-US" altLang="zh-TW" dirty="0"/>
                        <a:t>([2,6,5] , [1,2,3]) = [2,3,1]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#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無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條件捨去小數點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36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1ACD9ED-AB33-49A7-A795-656036A771A6}"/>
                  </a:ext>
                </a:extLst>
              </p:cNvPr>
              <p:cNvSpPr txBox="1"/>
              <p:nvPr/>
            </p:nvSpPr>
            <p:spPr>
              <a:xfrm>
                <a:off x="10091696" y="4473237"/>
                <a:ext cx="18626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a:rPr lang="en-US" altLang="zh-TW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altLang="zh-TW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∗∗</m:t>
                    </m:r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altLang="zh-TW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python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中代表次方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1ACD9ED-AB33-49A7-A795-656036A77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696" y="4473237"/>
                <a:ext cx="1862614" cy="523220"/>
              </a:xfrm>
              <a:prstGeom prst="rect">
                <a:avLst/>
              </a:prstGeom>
              <a:blipFill>
                <a:blip r:embed="rId2"/>
                <a:stretch>
                  <a:fillRect l="-980" t="-1163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4834AC-88A4-484C-8FE3-59E51956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381" y="6410608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53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1850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08CBDD-8F5F-4DE5-96D4-0D9A2DE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010"/>
            <a:ext cx="10515600" cy="5421954"/>
          </a:xfrm>
        </p:spPr>
        <p:txBody>
          <a:bodyPr/>
          <a:lstStyle/>
          <a:p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CC02D7-57C2-4679-89B8-2C167D3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C62F3C5-56FD-40BC-A1B4-5438C5623D74}"/>
              </a:ext>
            </a:extLst>
          </p:cNvPr>
          <p:cNvSpPr txBox="1">
            <a:spLocks/>
          </p:cNvSpPr>
          <p:nvPr/>
        </p:nvSpPr>
        <p:spPr>
          <a:xfrm>
            <a:off x="1297846" y="167613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常用語法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D1D7B03-660B-4288-86C3-2EFC16337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37810"/>
              </p:ext>
            </p:extLst>
          </p:nvPr>
        </p:nvGraphicFramePr>
        <p:xfrm>
          <a:off x="383098" y="1319361"/>
          <a:ext cx="11425804" cy="50067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2237">
                  <a:extLst>
                    <a:ext uri="{9D8B030D-6E8A-4147-A177-3AD203B41FA5}">
                      <a16:colId xmlns:a16="http://schemas.microsoft.com/office/drawing/2014/main" val="4150801761"/>
                    </a:ext>
                  </a:extLst>
                </a:gridCol>
                <a:gridCol w="2357307">
                  <a:extLst>
                    <a:ext uri="{9D8B030D-6E8A-4147-A177-3AD203B41FA5}">
                      <a16:colId xmlns:a16="http://schemas.microsoft.com/office/drawing/2014/main" val="3758184047"/>
                    </a:ext>
                  </a:extLst>
                </a:gridCol>
                <a:gridCol w="7726260">
                  <a:extLst>
                    <a:ext uri="{9D8B030D-6E8A-4147-A177-3AD203B41FA5}">
                      <a16:colId xmlns:a16="http://schemas.microsoft.com/office/drawing/2014/main" val="57653968"/>
                    </a:ext>
                  </a:extLst>
                </a:gridCol>
              </a:tblGrid>
              <a:tr h="526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&lt;function&gt;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Example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56491"/>
                  </a:ext>
                </a:extLst>
              </a:tr>
              <a:tr h="9082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append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將兩個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陣列連接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1.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1D-Array:</a:t>
                      </a:r>
                    </a:p>
                    <a:p>
                      <a:r>
                        <a:rPr lang="en-US" altLang="zh-TW" sz="1800" dirty="0"/>
                        <a:t>&gt;&gt;&gt;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A1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=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 err="1"/>
                        <a:t>np.array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[0.02, 0.3]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) ; A2 = </a:t>
                      </a:r>
                      <a:r>
                        <a:rPr lang="en-US" altLang="zh-TW" sz="1800" dirty="0" err="1"/>
                        <a:t>np.array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[0.9, -0.6]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)</a:t>
                      </a:r>
                    </a:p>
                    <a:p>
                      <a:r>
                        <a:rPr lang="en-US" altLang="zh-TW" sz="1800" dirty="0"/>
                        <a:t>&gt;&gt;&gt; </a:t>
                      </a:r>
                      <a:r>
                        <a:rPr lang="en-US" altLang="zh-TW" sz="1800" dirty="0" err="1"/>
                        <a:t>np.append</a:t>
                      </a:r>
                      <a:r>
                        <a:rPr lang="en-US" altLang="zh-TW" sz="1800" dirty="0"/>
                        <a:t>(A1, A2)            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#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一次只能連接兩個</a:t>
                      </a:r>
                      <a:endParaRPr lang="en-US" altLang="zh-TW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[0.02, 0.3, 0.9, -0.6]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2. 2D-Array(Matrix)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列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(axis=0)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的連接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):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A1 = 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np.array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 [ [1,2,3] , [4,5,6] ]) ; A2 = 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np.array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 [ [ 7,8,9 ] ] )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np.append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(A1, A2,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axis=0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[ [1,2,3] ,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         [4,5,6] ,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         [7,8,9] 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3. 2D-Array(Matrix)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行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(axis=1)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的連接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):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A1 = 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np.array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 [ [1,2,3] , [4,5,6] ]) ; A2 = 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np.array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 [ [ 7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]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800" dirty="0"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] ] )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np.append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(A1, A2,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axis=1</a:t>
                      </a:r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&gt;&gt;&gt; [ [1,2,3,7] ,</a:t>
                      </a:r>
                    </a:p>
                    <a:p>
                      <a:r>
                        <a:rPr lang="en-US" altLang="zh-TW" sz="1800" dirty="0">
                          <a:latin typeface="+mn-lt"/>
                          <a:ea typeface="標楷體" panose="03000509000000000000" pitchFamily="65" charset="-120"/>
                        </a:rPr>
                        <a:t>          [4,5,6,8] ]</a:t>
                      </a:r>
                    </a:p>
                    <a:p>
                      <a:endParaRPr lang="zh-TW" altLang="en-US" sz="18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849815"/>
                  </a:ext>
                </a:extLst>
              </a:tr>
            </a:tbl>
          </a:graphicData>
        </a:graphic>
      </p:graphicFrame>
      <p:grpSp>
        <p:nvGrpSpPr>
          <p:cNvPr id="17" name="群組 16">
            <a:extLst>
              <a:ext uri="{FF2B5EF4-FFF2-40B4-BE49-F238E27FC236}">
                <a16:creationId xmlns:a16="http://schemas.microsoft.com/office/drawing/2014/main" id="{E6BE12F3-F58A-4DBD-8353-160CEBF8AB46}"/>
              </a:ext>
            </a:extLst>
          </p:cNvPr>
          <p:cNvGrpSpPr/>
          <p:nvPr/>
        </p:nvGrpSpPr>
        <p:grpSpPr>
          <a:xfrm>
            <a:off x="7436433" y="2466721"/>
            <a:ext cx="4836442" cy="829428"/>
            <a:chOff x="7436433" y="2466721"/>
            <a:chExt cx="4836442" cy="829428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E8E3F713-55FC-4AF1-B0DD-2B1D0DCFD8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8891" y="3097821"/>
              <a:ext cx="318600" cy="1428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59FA3008-730E-492C-9C19-2F0B1AA4E29D}"/>
                </a:ext>
              </a:extLst>
            </p:cNvPr>
            <p:cNvSpPr txBox="1"/>
            <p:nvPr/>
          </p:nvSpPr>
          <p:spPr>
            <a:xfrm>
              <a:off x="8941357" y="2466721"/>
              <a:ext cx="33315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solidFill>
                    <a:srgbClr val="FF0000"/>
                  </a:solidFill>
                </a:rPr>
                <a:t>A1,A2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一定都要相同資料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結構</a:t>
              </a:r>
              <a:r>
                <a:rPr lang="en-US" altLang="zh-TW" sz="1400" dirty="0">
                  <a:solidFill>
                    <a:srgbClr val="FF0000"/>
                  </a:solidFill>
                </a:rPr>
                <a:t>Matrix</a:t>
              </a:r>
              <a:r>
                <a:rPr lang="zh-TW" altLang="en-US" sz="1400" dirty="0">
                  <a:solidFill>
                    <a:srgbClr val="FF0000"/>
                  </a:solidFill>
                </a:rPr>
                <a:t> </a:t>
              </a:r>
              <a:r>
                <a:rPr lang="en-US" altLang="zh-TW" sz="1400" dirty="0">
                  <a:solidFill>
                    <a:srgbClr val="FF0000"/>
                  </a:solidFill>
                </a:rPr>
                <a:t>,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因此</a:t>
              </a:r>
              <a:r>
                <a:rPr lang="en-US" altLang="zh-TW" sz="1400" dirty="0">
                  <a:solidFill>
                    <a:srgbClr val="FF0000"/>
                  </a:solidFill>
                </a:rPr>
                <a:t>A2</a:t>
              </a:r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也要多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一個中括弧 </a:t>
              </a:r>
              <a:r>
                <a:rPr lang="en-US" altLang="zh-TW" sz="1400" dirty="0">
                  <a:solidFill>
                    <a:srgbClr val="FF0000"/>
                  </a:solidFill>
                </a:rPr>
                <a:t>[ ]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16315F24-7833-4AC9-9E50-8304107C07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6433" y="3097821"/>
              <a:ext cx="2391058" cy="1983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4C9F347-1C42-4AB7-91B2-0EAC22D1CF47}"/>
                  </a:ext>
                </a:extLst>
              </p:cNvPr>
              <p:cNvSpPr txBox="1"/>
              <p:nvPr/>
            </p:nvSpPr>
            <p:spPr>
              <a:xfrm>
                <a:off x="5680150" y="4035648"/>
                <a:ext cx="351256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𝑎𝑝𝑝𝑒𝑛𝑑</m:t>
                      </m:r>
                      <m:d>
                        <m:d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𝑎𝑥𝑖𝑠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4C9F347-1C42-4AB7-91B2-0EAC22D1C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150" y="4035648"/>
                <a:ext cx="3512565" cy="662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FB1EB11-012B-4163-BD0D-FB4CF304102C}"/>
                  </a:ext>
                </a:extLst>
              </p:cNvPr>
              <p:cNvSpPr txBox="1"/>
              <p:nvPr/>
            </p:nvSpPr>
            <p:spPr>
              <a:xfrm>
                <a:off x="7341083" y="3574631"/>
                <a:ext cx="145918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FB1EB11-012B-4163-BD0D-FB4CF3041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083" y="3574631"/>
                <a:ext cx="1459181" cy="451598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33A27C-0461-4DD2-A1D1-C2298AEAD785}"/>
                  </a:ext>
                </a:extLst>
              </p:cNvPr>
              <p:cNvSpPr txBox="1"/>
              <p:nvPr/>
            </p:nvSpPr>
            <p:spPr>
              <a:xfrm>
                <a:off x="8941357" y="3625768"/>
                <a:ext cx="14536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133A27C-0461-4DD2-A1D1-C2298AEA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357" y="3625768"/>
                <a:ext cx="145366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AD9D3A5-B21D-4E61-AD3D-E6C8D94BB900}"/>
                  </a:ext>
                </a:extLst>
              </p:cNvPr>
              <p:cNvSpPr txBox="1"/>
              <p:nvPr/>
            </p:nvSpPr>
            <p:spPr>
              <a:xfrm>
                <a:off x="7228059" y="5259923"/>
                <a:ext cx="145918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1AD9D3A5-B21D-4E61-AD3D-E6C8D94BB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59" y="5259923"/>
                <a:ext cx="1459181" cy="451598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2B3CC7F-8A52-46AE-A542-9F9C713B8ADA}"/>
                  </a:ext>
                </a:extLst>
              </p:cNvPr>
              <p:cNvSpPr txBox="1"/>
              <p:nvPr/>
            </p:nvSpPr>
            <p:spPr>
              <a:xfrm>
                <a:off x="9135014" y="5262103"/>
                <a:ext cx="901337" cy="449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2B3CC7F-8A52-46AE-A542-9F9C713B8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014" y="5262103"/>
                <a:ext cx="901337" cy="449418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FA807F27-74FB-443B-AFBC-FCC4C2423676}"/>
                  </a:ext>
                </a:extLst>
              </p:cNvPr>
              <p:cNvSpPr txBox="1"/>
              <p:nvPr/>
            </p:nvSpPr>
            <p:spPr>
              <a:xfrm>
                <a:off x="5887048" y="5728446"/>
                <a:ext cx="3845155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𝑎𝑝𝑝𝑒𝑛𝑑</m:t>
                      </m:r>
                      <m:d>
                        <m:dPr>
                          <m:ctrlP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𝑎𝑥𝑖𝑠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FA807F27-74FB-443B-AFBC-FCC4C2423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48" y="5728446"/>
                <a:ext cx="3845155" cy="451598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497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AA5898-36BE-47D6-A8C3-96DB1BB45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654686"/>
            <a:ext cx="11046691" cy="5522278"/>
          </a:xfrm>
        </p:spPr>
        <p:txBody>
          <a:bodyPr/>
          <a:lstStyle/>
          <a:p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C4DA85-F8FE-449E-8B1B-F3059AAC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DFA92F4-211E-4F80-881C-BA3FBDDA2C3F}"/>
              </a:ext>
            </a:extLst>
          </p:cNvPr>
          <p:cNvSpPr txBox="1">
            <a:spLocks/>
          </p:cNvSpPr>
          <p:nvPr/>
        </p:nvSpPr>
        <p:spPr>
          <a:xfrm>
            <a:off x="1297846" y="167613"/>
            <a:ext cx="9144000" cy="4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常用語法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64F9EF6-FAA6-4827-8702-DE7F58369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19305"/>
              </p:ext>
            </p:extLst>
          </p:nvPr>
        </p:nvGraphicFramePr>
        <p:xfrm>
          <a:off x="383098" y="1234290"/>
          <a:ext cx="11425804" cy="50982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2237">
                  <a:extLst>
                    <a:ext uri="{9D8B030D-6E8A-4147-A177-3AD203B41FA5}">
                      <a16:colId xmlns:a16="http://schemas.microsoft.com/office/drawing/2014/main" val="1083816751"/>
                    </a:ext>
                  </a:extLst>
                </a:gridCol>
                <a:gridCol w="2357307">
                  <a:extLst>
                    <a:ext uri="{9D8B030D-6E8A-4147-A177-3AD203B41FA5}">
                      <a16:colId xmlns:a16="http://schemas.microsoft.com/office/drawing/2014/main" val="4137954120"/>
                    </a:ext>
                  </a:extLst>
                </a:gridCol>
                <a:gridCol w="7726260">
                  <a:extLst>
                    <a:ext uri="{9D8B030D-6E8A-4147-A177-3AD203B41FA5}">
                      <a16:colId xmlns:a16="http://schemas.microsoft.com/office/drawing/2014/main" val="1061161049"/>
                    </a:ext>
                  </a:extLst>
                </a:gridCol>
              </a:tblGrid>
              <a:tr h="5262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&lt;function&gt;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Example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78965"/>
                  </a:ext>
                </a:extLst>
              </a:tr>
              <a:tr h="9082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delete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</a:t>
                      </a:r>
                      <a:r>
                        <a:rPr lang="en-US" altLang="zh-TW" sz="1800" dirty="0" err="1">
                          <a:latin typeface="+mn-lt"/>
                          <a:ea typeface="標楷體" panose="03000509000000000000" pitchFamily="65" charset="-120"/>
                        </a:rPr>
                        <a:t>numpy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陣列中的某元素或行列元素刪除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刪除一列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(axis=0)</a:t>
                      </a:r>
                    </a:p>
                    <a:p>
                      <a:r>
                        <a:rPr lang="en-US" altLang="zh-TW" sz="1400" dirty="0"/>
                        <a:t>&gt;&gt;&gt; A 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altLang="zh-TW" sz="1400" dirty="0"/>
                        <a:t> </a:t>
                      </a:r>
                      <a:r>
                        <a:rPr lang="en-US" altLang="zh-TW" sz="1400" dirty="0" err="1"/>
                        <a:t>np</a:t>
                      </a:r>
                      <a:r>
                        <a:rPr lang="en-US" altLang="zh-TW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 err="1"/>
                        <a:t>arange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TW" sz="1400" dirty="0"/>
                        <a:t>)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/>
                        <a:t>reshape(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sz="1400" dirty="0"/>
                        <a:t>, 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np.delete</a:t>
                      </a:r>
                      <a:r>
                        <a:rPr lang="en-US" altLang="zh-TW" sz="1400" dirty="0"/>
                        <a:t>(A, 1,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axis=0</a:t>
                      </a:r>
                      <a:r>
                        <a:rPr lang="en-US" altLang="zh-TW" sz="1400" dirty="0"/>
                        <a:t>)</a:t>
                      </a:r>
                      <a:r>
                        <a:rPr lang="zh-TW" altLang="en-US" sz="1400" dirty="0"/>
                        <a:t>          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#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代表刪除第一列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&gt;&gt;&gt; [ [0,1,2,3] ,</a:t>
                      </a:r>
                    </a:p>
                    <a:p>
                      <a:r>
                        <a:rPr lang="en-US" altLang="zh-TW" sz="1400" dirty="0"/>
                        <a:t>          [8,9,10,11] 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2.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刪除多列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(axis=0)</a:t>
                      </a:r>
                    </a:p>
                    <a:p>
                      <a:r>
                        <a:rPr lang="en-US" altLang="zh-TW" sz="1400" dirty="0"/>
                        <a:t>&gt;&gt;&gt; A 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altLang="zh-TW" sz="1400" dirty="0"/>
                        <a:t> </a:t>
                      </a:r>
                      <a:r>
                        <a:rPr lang="en-US" altLang="zh-TW" sz="1400" dirty="0" err="1"/>
                        <a:t>np</a:t>
                      </a:r>
                      <a:r>
                        <a:rPr lang="en-US" altLang="zh-TW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 err="1"/>
                        <a:t>arange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TW" sz="1400" dirty="0"/>
                        <a:t>)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/>
                        <a:t>reshape(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sz="1400" dirty="0"/>
                        <a:t>, 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np.delete</a:t>
                      </a:r>
                      <a:r>
                        <a:rPr lang="en-US" altLang="zh-TW" sz="1400" dirty="0"/>
                        <a:t>(A,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[1,2], axis=0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#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代表刪除第一列和第二列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/>
                        <a:t>&gt;&gt;&gt; [ [0,1,2,3] 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3.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刪除一行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(axis=1)</a:t>
                      </a:r>
                    </a:p>
                    <a:p>
                      <a:r>
                        <a:rPr lang="en-US" altLang="zh-TW" sz="1400" dirty="0"/>
                        <a:t>&gt;&gt;&gt; A 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altLang="zh-TW" sz="1400" dirty="0"/>
                        <a:t> </a:t>
                      </a:r>
                      <a:r>
                        <a:rPr lang="en-US" altLang="zh-TW" sz="1400" dirty="0" err="1"/>
                        <a:t>np</a:t>
                      </a:r>
                      <a:r>
                        <a:rPr lang="en-US" altLang="zh-TW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 err="1"/>
                        <a:t>arange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TW" sz="1400" dirty="0"/>
                        <a:t>)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/>
                        <a:t>reshape(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sz="1400" dirty="0"/>
                        <a:t>, 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np.delete</a:t>
                      </a:r>
                      <a:r>
                        <a:rPr lang="en-US" altLang="zh-TW" sz="1400" dirty="0"/>
                        <a:t>(A,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2, axis=1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#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代表刪除第二行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/>
                        <a:t>&gt;&gt;&gt;[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[ 0,  1,  3],</a:t>
                      </a:r>
                    </a:p>
                    <a:p>
                      <a:r>
                        <a:rPr lang="en-US" altLang="zh-TW" sz="1400" dirty="0"/>
                        <a:t>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[ 4,  5,  7],</a:t>
                      </a:r>
                    </a:p>
                    <a:p>
                      <a:r>
                        <a:rPr lang="en-US" altLang="zh-TW" sz="1400" dirty="0"/>
                        <a:t>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[ 8,  9, 11]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]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4.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刪除多行</a:t>
                      </a:r>
                      <a:r>
                        <a:rPr lang="en-US" altLang="zh-TW" sz="1400" dirty="0">
                          <a:latin typeface="+mn-lt"/>
                          <a:ea typeface="標楷體" panose="03000509000000000000" pitchFamily="65" charset="-120"/>
                        </a:rPr>
                        <a:t>(axis=1)</a:t>
                      </a:r>
                    </a:p>
                    <a:p>
                      <a:r>
                        <a:rPr lang="en-US" altLang="zh-TW" sz="1400" dirty="0"/>
                        <a:t>&gt;&gt;&gt; A 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altLang="zh-TW" sz="1400" dirty="0"/>
                        <a:t> </a:t>
                      </a:r>
                      <a:r>
                        <a:rPr lang="en-US" altLang="zh-TW" sz="1400" dirty="0" err="1"/>
                        <a:t>np</a:t>
                      </a:r>
                      <a:r>
                        <a:rPr lang="en-US" altLang="zh-TW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 err="1"/>
                        <a:t>arange</a:t>
                      </a:r>
                      <a:r>
                        <a:rPr lang="en-US" altLang="zh-TW" sz="1400" dirty="0"/>
                        <a:t>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TW" sz="1400" dirty="0"/>
                        <a:t>)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TW" sz="1400" dirty="0"/>
                        <a:t>reshape(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TW" sz="1400" dirty="0"/>
                        <a:t>, 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altLang="zh-TW" sz="1400" dirty="0"/>
                        <a:t>)</a:t>
                      </a:r>
                    </a:p>
                    <a:p>
                      <a:r>
                        <a:rPr lang="en-US" altLang="zh-TW" sz="1400" dirty="0"/>
                        <a:t>&gt;&gt;&gt; </a:t>
                      </a:r>
                      <a:r>
                        <a:rPr lang="en-US" altLang="zh-TW" sz="1400" dirty="0" err="1"/>
                        <a:t>np.delete</a:t>
                      </a:r>
                      <a:r>
                        <a:rPr lang="en-US" altLang="zh-TW" sz="1400" dirty="0"/>
                        <a:t>(A,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[1,3], axis=1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#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代表刪除第一行和第三行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400" dirty="0"/>
                        <a:t>&gt;&gt;&gt;[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[ 0,  2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]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,</a:t>
                      </a:r>
                    </a:p>
                    <a:p>
                      <a:r>
                        <a:rPr lang="en-US" altLang="zh-TW" sz="1400" dirty="0"/>
                        <a:t>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[ 4,  6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]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,</a:t>
                      </a:r>
                    </a:p>
                    <a:p>
                      <a:r>
                        <a:rPr lang="en-US" altLang="zh-TW" sz="1400" dirty="0"/>
                        <a:t>      </a:t>
                      </a:r>
                      <a:r>
                        <a:rPr lang="zh-TW" altLang="en-US" sz="1400" dirty="0"/>
                        <a:t>  </a:t>
                      </a:r>
                      <a:r>
                        <a:rPr lang="en-US" altLang="zh-TW" sz="1400" dirty="0"/>
                        <a:t> [ 8,  10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]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]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5829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955E3CE-E672-45A9-9BEF-B736EE07CDA0}"/>
                  </a:ext>
                </a:extLst>
              </p:cNvPr>
              <p:cNvSpPr txBox="1"/>
              <p:nvPr/>
            </p:nvSpPr>
            <p:spPr>
              <a:xfrm>
                <a:off x="9887528" y="1741374"/>
                <a:ext cx="18495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955E3CE-E672-45A9-9BEF-B736EE07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528" y="1741374"/>
                <a:ext cx="1849545" cy="662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2F48783-21A6-409D-8EF7-C0D2E9FA76AB}"/>
                  </a:ext>
                </a:extLst>
              </p:cNvPr>
              <p:cNvSpPr txBox="1"/>
              <p:nvPr/>
            </p:nvSpPr>
            <p:spPr>
              <a:xfrm>
                <a:off x="6507466" y="2403478"/>
                <a:ext cx="3266828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𝑑𝑒𝑙𝑒𝑡𝑒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𝑎𝑥𝑖𝑠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2F48783-21A6-409D-8EF7-C0D2E9FA7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66" y="2403478"/>
                <a:ext cx="3266828" cy="400302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8F1D28C-DAC6-4BBE-B98C-AA6821E524EC}"/>
                  </a:ext>
                </a:extLst>
              </p:cNvPr>
              <p:cNvSpPr txBox="1"/>
              <p:nvPr/>
            </p:nvSpPr>
            <p:spPr>
              <a:xfrm>
                <a:off x="6507466" y="3524334"/>
                <a:ext cx="3266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𝑑𝑒𝑙𝑒𝑡𝑒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,[1,2],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𝑎𝑥𝑖𝑠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8F1D28C-DAC6-4BBE-B98C-AA6821E5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66" y="3524334"/>
                <a:ext cx="3266828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C504039-BF03-4FF0-9DE7-1A5962F12494}"/>
                  </a:ext>
                </a:extLst>
              </p:cNvPr>
              <p:cNvSpPr txBox="1"/>
              <p:nvPr/>
            </p:nvSpPr>
            <p:spPr>
              <a:xfrm>
                <a:off x="6710488" y="4380937"/>
                <a:ext cx="2860783" cy="596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𝑑𝑒𝑙𝑒𝑡𝑒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2,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𝑎𝑥𝑖𝑠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C504039-BF03-4FF0-9DE7-1A5962F1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88" y="4380937"/>
                <a:ext cx="2860783" cy="596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1BB2EF5-51B8-48CE-8EE3-A1A6262079B9}"/>
                  </a:ext>
                </a:extLst>
              </p:cNvPr>
              <p:cNvSpPr txBox="1"/>
              <p:nvPr/>
            </p:nvSpPr>
            <p:spPr>
              <a:xfrm>
                <a:off x="6913511" y="5658038"/>
                <a:ext cx="2847959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𝑑𝑒𝑙𝑒𝑡𝑒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[1,3],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𝑎𝑥𝑖𝑠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=1)=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1BB2EF5-51B8-48CE-8EE3-A1A62620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511" y="5658038"/>
                <a:ext cx="2847959" cy="580736"/>
              </a:xfrm>
              <a:prstGeom prst="rect">
                <a:avLst/>
              </a:prstGeom>
              <a:blipFill>
                <a:blip r:embed="rId6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936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9584C0-F3C5-4079-8BD6-ECD2536F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6"/>
            <a:ext cx="10515600" cy="553673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162A7FC-7FB7-4E55-8B7A-F846C45F0EF4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AB47FFB-8E61-41A9-B109-2F410CE73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85"/>
              </p:ext>
            </p:extLst>
          </p:nvPr>
        </p:nvGraphicFramePr>
        <p:xfrm>
          <a:off x="329969" y="1955178"/>
          <a:ext cx="11632729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273">
                  <a:extLst>
                    <a:ext uri="{9D8B030D-6E8A-4147-A177-3AD203B41FA5}">
                      <a16:colId xmlns:a16="http://schemas.microsoft.com/office/drawing/2014/main" val="615837556"/>
                    </a:ext>
                  </a:extLst>
                </a:gridCol>
                <a:gridCol w="2013358">
                  <a:extLst>
                    <a:ext uri="{9D8B030D-6E8A-4147-A177-3AD203B41FA5}">
                      <a16:colId xmlns:a16="http://schemas.microsoft.com/office/drawing/2014/main" val="4175590290"/>
                    </a:ext>
                  </a:extLst>
                </a:gridCol>
                <a:gridCol w="8305098">
                  <a:extLst>
                    <a:ext uri="{9D8B030D-6E8A-4147-A177-3AD203B41FA5}">
                      <a16:colId xmlns:a16="http://schemas.microsoft.com/office/drawing/2014/main" val="810450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sum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所有元素加總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(a). Vector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總和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np.sum</a:t>
                      </a:r>
                      <a:r>
                        <a:rPr lang="en-US" altLang="zh-TW" dirty="0"/>
                        <a:t>([1,2]) &gt;&gt;&gt; 3     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TW" dirty="0"/>
                        <a:t>(b). A = </a:t>
                      </a:r>
                      <a:r>
                        <a:rPr lang="en-US" altLang="zh-TW" dirty="0" err="1"/>
                        <a:t>np.array</a:t>
                      </a:r>
                      <a:r>
                        <a:rPr lang="en-US" altLang="zh-TW" dirty="0"/>
                        <a:t>([ [1,2,3],[4,5,6] ])</a:t>
                      </a:r>
                    </a:p>
                    <a:p>
                      <a:r>
                        <a:rPr lang="en-US" altLang="zh-TW" dirty="0"/>
                        <a:t>       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總和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np.sum</a:t>
                      </a:r>
                      <a:r>
                        <a:rPr lang="en-US" altLang="zh-TW" dirty="0"/>
                        <a:t>(A) &gt;&gt;&gt; 21 </a:t>
                      </a:r>
                    </a:p>
                    <a:p>
                      <a:r>
                        <a:rPr lang="en-US" altLang="zh-TW" dirty="0"/>
                        <a:t>(c).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en-US" altLang="zh-TW" dirty="0"/>
                        <a:t>Column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總和</a:t>
                      </a:r>
                      <a:r>
                        <a:rPr lang="en-US" altLang="zh-TW" dirty="0"/>
                        <a:t>: </a:t>
                      </a:r>
                    </a:p>
                    <a:p>
                      <a:r>
                        <a:rPr lang="zh-TW" altLang="en-US" dirty="0"/>
                        <a:t>        </a:t>
                      </a:r>
                      <a:r>
                        <a:rPr lang="en-US" altLang="zh-TW" dirty="0" err="1"/>
                        <a:t>np.sum</a:t>
                      </a:r>
                      <a:r>
                        <a:rPr lang="en-US" altLang="zh-TW" dirty="0"/>
                        <a:t>(</a:t>
                      </a:r>
                      <a:r>
                        <a:rPr lang="en-US" altLang="zh-TW" dirty="0" err="1"/>
                        <a:t>A,axis</a:t>
                      </a:r>
                      <a:r>
                        <a:rPr lang="en-US" altLang="zh-TW" dirty="0"/>
                        <a:t>=0) &gt;&gt;&gt; [1+4,2+5,3+6] &gt;&gt;&gt; [5,7,9]       (1 by 3)</a:t>
                      </a:r>
                    </a:p>
                    <a:p>
                      <a:r>
                        <a:rPr lang="en-US" altLang="zh-TW" dirty="0"/>
                        <a:t>(d).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en-US" altLang="zh-TW" dirty="0"/>
                        <a:t>Row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總和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dirty="0"/>
                        <a:t>   </a:t>
                      </a:r>
                    </a:p>
                    <a:p>
                      <a:r>
                        <a:rPr lang="zh-TW" altLang="en-US" dirty="0"/>
                        <a:t>        </a:t>
                      </a:r>
                      <a:r>
                        <a:rPr lang="en-US" altLang="zh-TW" dirty="0" err="1"/>
                        <a:t>np.sum</a:t>
                      </a:r>
                      <a:r>
                        <a:rPr lang="en-US" altLang="zh-TW" dirty="0"/>
                        <a:t>(</a:t>
                      </a:r>
                      <a:r>
                        <a:rPr lang="en-US" altLang="zh-TW" dirty="0" err="1"/>
                        <a:t>A,axis</a:t>
                      </a:r>
                      <a:r>
                        <a:rPr lang="en-US" altLang="zh-TW" dirty="0"/>
                        <a:t>=1) &gt;&gt;&gt; [ [1+2+3],[4+5+6] ] &gt;&gt;&gt; [ [6] , [15] ]     (2 by 1)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2422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(a). Vector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np.mean</a:t>
                      </a:r>
                      <a:r>
                        <a:rPr lang="en-US" altLang="zh-TW" dirty="0"/>
                        <a:t>([1,2,3,4]) &gt;&gt;&gt; (1+2+3+4)/4&gt;&gt;&gt;2.5</a:t>
                      </a:r>
                    </a:p>
                    <a:p>
                      <a:r>
                        <a:rPr lang="en-US" altLang="zh-TW" dirty="0"/>
                        <a:t>(b).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np.mean</a:t>
                      </a:r>
                      <a:r>
                        <a:rPr lang="en-US" altLang="zh-TW" dirty="0"/>
                        <a:t>([ [1,2],[3,4] ]) &gt;&gt;&gt; (1+2+3+4)/4 &gt;&gt;&gt; 2.5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971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median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(a). Vector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dirty="0"/>
                        <a:t> </a:t>
                      </a:r>
                      <a:r>
                        <a:rPr lang="en-US" altLang="zh-TW" dirty="0" err="1"/>
                        <a:t>np.median</a:t>
                      </a:r>
                      <a:r>
                        <a:rPr lang="en-US" altLang="zh-TW" dirty="0"/>
                        <a:t>([1,2,3,4]) &gt;&gt;&gt; (2+3)/2=2.5</a:t>
                      </a:r>
                    </a:p>
                    <a:p>
                      <a:r>
                        <a:rPr lang="en-US" altLang="zh-TW" dirty="0"/>
                        <a:t>(b).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中位數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en-US" altLang="zh-TW" dirty="0"/>
                        <a:t> </a:t>
                      </a:r>
                      <a:r>
                        <a:rPr lang="en-US" altLang="zh-TW" dirty="0" err="1"/>
                        <a:t>np.median</a:t>
                      </a:r>
                      <a:r>
                        <a:rPr lang="en-US" altLang="zh-TW" dirty="0"/>
                        <a:t>([ [1,2],[3,4] ]) &gt;&gt;&gt; (2+3)/2 = 2.5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4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6F0D6C-FDDF-4F52-B0D7-B858CDF35604}"/>
                  </a:ext>
                </a:extLst>
              </p:cNvPr>
              <p:cNvSpPr txBox="1"/>
              <p:nvPr/>
            </p:nvSpPr>
            <p:spPr>
              <a:xfrm>
                <a:off x="7180557" y="2776057"/>
                <a:ext cx="3641239" cy="48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altLang="zh-TW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TW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altLang="zh-TW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altLang="zh-TW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6F0D6C-FDDF-4F52-B0D7-B858CDF3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57" y="2776057"/>
                <a:ext cx="3641239" cy="480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3667188-8785-4281-AF09-87F5157A4FDF}"/>
                  </a:ext>
                </a:extLst>
              </p:cNvPr>
              <p:cNvSpPr txBox="1"/>
              <p:nvPr/>
            </p:nvSpPr>
            <p:spPr>
              <a:xfrm>
                <a:off x="9680893" y="4569142"/>
                <a:ext cx="2281805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3667188-8785-4281-AF09-87F5157A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93" y="4569142"/>
                <a:ext cx="2281805" cy="451598"/>
              </a:xfrm>
              <a:prstGeom prst="rect">
                <a:avLst/>
              </a:prstGeom>
              <a:blipFill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AED2A8E-7AC2-4928-951F-EE6E435BB4CD}"/>
                  </a:ext>
                </a:extLst>
              </p:cNvPr>
              <p:cNvSpPr txBox="1"/>
              <p:nvPr/>
            </p:nvSpPr>
            <p:spPr>
              <a:xfrm>
                <a:off x="9580226" y="5237292"/>
                <a:ext cx="2281805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AED2A8E-7AC2-4928-951F-EE6E435B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226" y="5237292"/>
                <a:ext cx="2281805" cy="400302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2D4F951-CBF1-4D67-B0C6-8E50D4613820}"/>
                  </a:ext>
                </a:extLst>
              </p:cNvPr>
              <p:cNvSpPr txBox="1"/>
              <p:nvPr/>
            </p:nvSpPr>
            <p:spPr>
              <a:xfrm>
                <a:off x="9985342" y="3902402"/>
                <a:ext cx="2281805" cy="450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2D4F951-CBF1-4D67-B0C6-8E50D4613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342" y="3902402"/>
                <a:ext cx="2281805" cy="450188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F6982AF-1240-45F3-9728-D11AC7695A94}"/>
                  </a:ext>
                </a:extLst>
              </p:cNvPr>
              <p:cNvSpPr txBox="1"/>
              <p:nvPr/>
            </p:nvSpPr>
            <p:spPr>
              <a:xfrm>
                <a:off x="9833117" y="3451320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F6982AF-1240-45F3-9728-D11AC7695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117" y="3451320"/>
                <a:ext cx="228180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463D73A-7500-4F75-A832-2A3DDF77B70D}"/>
                  </a:ext>
                </a:extLst>
              </p:cNvPr>
              <p:cNvSpPr txBox="1"/>
              <p:nvPr/>
            </p:nvSpPr>
            <p:spPr>
              <a:xfrm>
                <a:off x="7777828" y="2356861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463D73A-7500-4F75-A832-2A3DDF77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828" y="2356861"/>
                <a:ext cx="228180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FD3B117-0BB2-4B2F-8ADE-ECB7F2ACCD97}"/>
                  </a:ext>
                </a:extLst>
              </p:cNvPr>
              <p:cNvSpPr txBox="1"/>
              <p:nvPr/>
            </p:nvSpPr>
            <p:spPr>
              <a:xfrm>
                <a:off x="9833116" y="4351764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FD3B117-0BB2-4B2F-8ADE-ECB7F2AC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116" y="4351764"/>
                <a:ext cx="22818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19C8FDD-AB36-4C04-8A39-1CBC71CC93DB}"/>
                  </a:ext>
                </a:extLst>
              </p:cNvPr>
              <p:cNvSpPr txBox="1"/>
              <p:nvPr/>
            </p:nvSpPr>
            <p:spPr>
              <a:xfrm>
                <a:off x="9833115" y="4963265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919C8FDD-AB36-4C04-8A39-1CBC71CC9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115" y="4963265"/>
                <a:ext cx="228180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007C89D-9DF8-4145-8DD4-E9B78CC85120}"/>
                  </a:ext>
                </a:extLst>
              </p:cNvPr>
              <p:cNvSpPr txBox="1"/>
              <p:nvPr/>
            </p:nvSpPr>
            <p:spPr>
              <a:xfrm>
                <a:off x="2295451" y="2749952"/>
                <a:ext cx="777842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007C89D-9DF8-4145-8DD4-E9B78CC8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451" y="2749952"/>
                <a:ext cx="777842" cy="871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54C402C-17AB-4ED5-AFE3-1091452B22A0}"/>
                  </a:ext>
                </a:extLst>
              </p:cNvPr>
              <p:cNvSpPr txBox="1"/>
              <p:nvPr/>
            </p:nvSpPr>
            <p:spPr>
              <a:xfrm>
                <a:off x="2223613" y="4659541"/>
                <a:ext cx="921517" cy="530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TW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54C402C-17AB-4ED5-AFE3-1091452B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13" y="4659541"/>
                <a:ext cx="921517" cy="5304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F8CD6012-5E1E-4ACB-B6FA-9A1F9390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024" y="6329641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56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9545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F11838-F93B-4B91-95D4-25BACA6F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3123"/>
            <a:ext cx="10515600" cy="520384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4825302-ACE0-45B7-9D1C-26A9F4E28AD4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C7FBFE1-55C5-44B7-9575-1DC287020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84536"/>
              </p:ext>
            </p:extLst>
          </p:nvPr>
        </p:nvGraphicFramePr>
        <p:xfrm>
          <a:off x="529391" y="2040495"/>
          <a:ext cx="10980304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3345">
                  <a:extLst>
                    <a:ext uri="{9D8B030D-6E8A-4147-A177-3AD203B41FA5}">
                      <a16:colId xmlns:a16="http://schemas.microsoft.com/office/drawing/2014/main" val="2478840276"/>
                    </a:ext>
                  </a:extLst>
                </a:gridCol>
                <a:gridCol w="1078541">
                  <a:extLst>
                    <a:ext uri="{9D8B030D-6E8A-4147-A177-3AD203B41FA5}">
                      <a16:colId xmlns:a16="http://schemas.microsoft.com/office/drawing/2014/main" val="2361056113"/>
                    </a:ext>
                  </a:extLst>
                </a:gridCol>
                <a:gridCol w="8448418">
                  <a:extLst>
                    <a:ext uri="{9D8B030D-6E8A-4147-A177-3AD203B41FA5}">
                      <a16:colId xmlns:a16="http://schemas.microsoft.com/office/drawing/2014/main" val="316676696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6978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var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變異數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 (a). Vector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變異數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np.var</a:t>
                      </a:r>
                      <a:r>
                        <a:rPr lang="en-US" altLang="zh-TW" dirty="0"/>
                        <a:t>([1,2,3,4]) &gt;&gt;&gt; 1.25</a:t>
                      </a:r>
                    </a:p>
                    <a:p>
                      <a:r>
                        <a:rPr lang="en-US" altLang="zh-TW" dirty="0"/>
                        <a:t> (b).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變異數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np.var</a:t>
                      </a:r>
                      <a:r>
                        <a:rPr lang="en-US" altLang="zh-TW" dirty="0"/>
                        <a:t>([ [1,2],[3,4] ]) &gt;&gt;&gt; 1.25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41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std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(a). Vector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np.std</a:t>
                      </a:r>
                      <a:r>
                        <a:rPr lang="en-US" altLang="zh-TW" dirty="0"/>
                        <a:t>([1,2,3,4]) &gt;&gt;&gt; 1.118033988749895 </a:t>
                      </a:r>
                    </a:p>
                    <a:p>
                      <a:r>
                        <a:rPr lang="en-US" altLang="zh-TW" dirty="0"/>
                        <a:t>(b). Matrix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標準差</a:t>
                      </a:r>
                      <a:r>
                        <a:rPr lang="en-US" altLang="zh-TW" dirty="0"/>
                        <a:t>: </a:t>
                      </a:r>
                      <a:r>
                        <a:rPr lang="en-US" altLang="zh-TW" dirty="0" err="1"/>
                        <a:t>np.std</a:t>
                      </a:r>
                      <a:r>
                        <a:rPr lang="en-US" altLang="zh-TW" dirty="0"/>
                        <a:t>([ [1,2],[3,4] ]) &gt;&gt;&gt; 1.118033988749895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24902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9EC30157-4FCB-4F2B-BAE9-F11485E05C02}"/>
              </a:ext>
            </a:extLst>
          </p:cNvPr>
          <p:cNvGrpSpPr/>
          <p:nvPr/>
        </p:nvGrpSpPr>
        <p:grpSpPr>
          <a:xfrm>
            <a:off x="7893342" y="4557680"/>
            <a:ext cx="1568742" cy="914400"/>
            <a:chOff x="8850385" y="1392572"/>
            <a:chExt cx="1568742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A6A67EE9-3774-4CE2-A75D-84D116B6E068}"/>
                    </a:ext>
                  </a:extLst>
                </p:cNvPr>
                <p:cNvSpPr txBox="1"/>
                <p:nvPr/>
              </p:nvSpPr>
              <p:spPr>
                <a:xfrm>
                  <a:off x="8951053" y="1470491"/>
                  <a:ext cx="140185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0" i="1" dirty="0">
                      <a:latin typeface="Cambria Math" panose="02040503050406030204" pitchFamily="18" charset="0"/>
                    </a:rPr>
                    <a:t>&lt;note&gt;: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𝑣𝑎𝑟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𝑠𝑡𝑑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A6A67EE9-3774-4CE2-A75D-84D116B6E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1053" y="1470491"/>
                  <a:ext cx="1401859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3478" t="-566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EBF8B36-986B-4629-A92A-3DDA0395C663}"/>
                </a:ext>
              </a:extLst>
            </p:cNvPr>
            <p:cNvSpPr/>
            <p:nvPr/>
          </p:nvSpPr>
          <p:spPr>
            <a:xfrm>
              <a:off x="8850385" y="1392572"/>
              <a:ext cx="1568742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2A357C5-80A8-4175-BBA4-F1E9F01EB880}"/>
                  </a:ext>
                </a:extLst>
              </p:cNvPr>
              <p:cNvSpPr txBox="1"/>
              <p:nvPr/>
            </p:nvSpPr>
            <p:spPr>
              <a:xfrm>
                <a:off x="8677713" y="2652977"/>
                <a:ext cx="2281805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2A357C5-80A8-4175-BBA4-F1E9F01EB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713" y="2652977"/>
                <a:ext cx="2281805" cy="400302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99E9962-E997-43AF-B11A-ECB33383CBE8}"/>
                  </a:ext>
                </a:extLst>
              </p:cNvPr>
              <p:cNvSpPr txBox="1"/>
              <p:nvPr/>
            </p:nvSpPr>
            <p:spPr>
              <a:xfrm>
                <a:off x="9030749" y="2374756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99E9962-E997-43AF-B11A-ECB33383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749" y="2374756"/>
                <a:ext cx="228180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698CE30-676F-4367-974C-1321F3324813}"/>
                  </a:ext>
                </a:extLst>
              </p:cNvPr>
              <p:cNvSpPr txBox="1"/>
              <p:nvPr/>
            </p:nvSpPr>
            <p:spPr>
              <a:xfrm>
                <a:off x="9071995" y="3037448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698CE30-676F-4367-974C-1321F332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995" y="3037448"/>
                <a:ext cx="228180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869C59C-9109-43D6-B8DC-86B10BC3B9C0}"/>
                  </a:ext>
                </a:extLst>
              </p:cNvPr>
              <p:cNvSpPr txBox="1"/>
              <p:nvPr/>
            </p:nvSpPr>
            <p:spPr>
              <a:xfrm>
                <a:off x="8763001" y="3312625"/>
                <a:ext cx="2281805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869C59C-9109-43D6-B8DC-86B10BC3B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1" y="3312625"/>
                <a:ext cx="2281805" cy="400302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>
            <a:extLst>
              <a:ext uri="{FF2B5EF4-FFF2-40B4-BE49-F238E27FC236}">
                <a16:creationId xmlns:a16="http://schemas.microsoft.com/office/drawing/2014/main" id="{B12E9EDE-2A7B-499E-89D6-BCD85CBF197F}"/>
              </a:ext>
            </a:extLst>
          </p:cNvPr>
          <p:cNvGrpSpPr/>
          <p:nvPr/>
        </p:nvGrpSpPr>
        <p:grpSpPr>
          <a:xfrm>
            <a:off x="663779" y="4145607"/>
            <a:ext cx="6136348" cy="1739993"/>
            <a:chOff x="616090" y="4144884"/>
            <a:chExt cx="6136348" cy="1739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2894886C-5F9C-45D9-B686-E35182163840}"/>
                    </a:ext>
                  </a:extLst>
                </p:cNvPr>
                <p:cNvSpPr txBox="1"/>
                <p:nvPr/>
              </p:nvSpPr>
              <p:spPr>
                <a:xfrm>
                  <a:off x="682305" y="4187447"/>
                  <a:ext cx="6070133" cy="1488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0" i="1" dirty="0">
                      <a:latin typeface="Cambria Math" panose="02040503050406030204" pitchFamily="18" charset="0"/>
                    </a:rPr>
                    <a:t>&lt;note&gt;: </a:t>
                  </a:r>
                </a:p>
                <a:p>
                  <a:r>
                    <a:rPr lang="zh-TW" altLang="en-US" b="0" i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當隨機變數</a:t>
                  </a:r>
                  <a:r>
                    <a:rPr lang="en-US" altLang="zh-TW" b="0" i="1" dirty="0">
                      <a:latin typeface="Cambria Math" panose="02040503050406030204" pitchFamily="18" charset="0"/>
                    </a:rPr>
                    <a:t>X</a:t>
                  </a:r>
                  <a:r>
                    <a:rPr lang="zh-TW" altLang="en-US" b="0" i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為有</a:t>
                  </a:r>
                  <a:r>
                    <a:rPr lang="en-US" altLang="zh-TW" b="0" i="1" dirty="0">
                      <a:latin typeface="Cambria Math" panose="02040503050406030204" pitchFamily="18" charset="0"/>
                    </a:rPr>
                    <a:t>N</a:t>
                  </a:r>
                  <a:r>
                    <a:rPr lang="zh-TW" altLang="en-US" b="0" i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個相等機率的元素時</a:t>
                  </a:r>
                  <a:r>
                    <a:rPr lang="en-US" altLang="zh-TW" b="0" i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,</a:t>
                  </a:r>
                  <a:r>
                    <a:rPr lang="zh-TW" altLang="en-US" b="0" i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其變異數為</a:t>
                  </a:r>
                  <a:r>
                    <a:rPr lang="en-US" altLang="zh-TW" b="0" i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TW" i="1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zh-TW" altLang="en-US" dirty="0"/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zh-TW" dirty="0"/>
                </a:p>
                <a:p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其中</a:t>
                  </a:r>
                  <a14:m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zh-TW" altLang="en-US" dirty="0"/>
                        <m:t> </m:t>
                      </m:r>
                    </m:oMath>
                  </a14:m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為隨機變數</a:t>
                  </a:r>
                  <a:r>
                    <a:rPr lang="en-US" altLang="zh-TW" dirty="0"/>
                    <a:t>X</a:t>
                  </a:r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的平均值</a:t>
                  </a:r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2894886C-5F9C-45D9-B686-E35182163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305" y="4187447"/>
                  <a:ext cx="6070133" cy="1488484"/>
                </a:xfrm>
                <a:prstGeom prst="rect">
                  <a:avLst/>
                </a:prstGeom>
                <a:blipFill>
                  <a:blip r:embed="rId7"/>
                  <a:stretch>
                    <a:fillRect l="-904" t="-2459" b="-5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1281151-E65E-487F-B6DF-6EAD1BF2D9E2}"/>
                </a:ext>
              </a:extLst>
            </p:cNvPr>
            <p:cNvSpPr/>
            <p:nvPr/>
          </p:nvSpPr>
          <p:spPr>
            <a:xfrm>
              <a:off x="616090" y="4144884"/>
              <a:ext cx="5616930" cy="17399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E7281975-B32D-4F1A-9AB9-32BC104C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939" y="634931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57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68766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2DA54-EF8D-4B85-9324-A2C11B82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5" y="1015068"/>
            <a:ext cx="11065079" cy="516189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4F0CBA7-C76F-4B9C-A00F-8018CA032D1B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7762309-6250-447D-8C68-9D0D4FD94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91283"/>
              </p:ext>
            </p:extLst>
          </p:nvPr>
        </p:nvGraphicFramePr>
        <p:xfrm>
          <a:off x="335560" y="1990251"/>
          <a:ext cx="10737908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954">
                  <a:extLst>
                    <a:ext uri="{9D8B030D-6E8A-4147-A177-3AD203B41FA5}">
                      <a16:colId xmlns:a16="http://schemas.microsoft.com/office/drawing/2014/main" val="3487231128"/>
                    </a:ext>
                  </a:extLst>
                </a:gridCol>
                <a:gridCol w="1921608">
                  <a:extLst>
                    <a:ext uri="{9D8B030D-6E8A-4147-A177-3AD203B41FA5}">
                      <a16:colId xmlns:a16="http://schemas.microsoft.com/office/drawing/2014/main" val="2225526496"/>
                    </a:ext>
                  </a:extLst>
                </a:gridCol>
                <a:gridCol w="7183346">
                  <a:extLst>
                    <a:ext uri="{9D8B030D-6E8A-4147-A177-3AD203B41FA5}">
                      <a16:colId xmlns:a16="http://schemas.microsoft.com/office/drawing/2014/main" val="26956483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78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cumsum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累加值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從第一項開始依序累加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(a). Vector: </a:t>
                      </a:r>
                      <a:r>
                        <a:rPr lang="en-US" altLang="zh-TW" dirty="0" err="1"/>
                        <a:t>np.cumsum</a:t>
                      </a:r>
                      <a:r>
                        <a:rPr lang="en-US" altLang="zh-TW" dirty="0"/>
                        <a:t>([1,2,3,4])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&gt;&gt;&gt; [1, 3, 6, 10]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(b). Matrix: </a:t>
                      </a:r>
                      <a:r>
                        <a:rPr lang="en-US" altLang="zh-TW" dirty="0" err="1">
                          <a:sym typeface="Wingdings" panose="05000000000000000000" pitchFamily="2" charset="2"/>
                        </a:rPr>
                        <a:t>np.cumsum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([ [1,2,3] , [4,5,6] ]) 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&gt;&gt;&gt; [1, 3, 6, 10, 15, 21]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(c). Matrix : #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sum over rows for each of the 3 columns</a:t>
                      </a:r>
                      <a:endParaRPr lang="en-US" altLang="zh-TW" dirty="0"/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</a:t>
                      </a:r>
                      <a:r>
                        <a:rPr lang="en-US" altLang="zh-TW" dirty="0" err="1">
                          <a:sym typeface="Wingdings" panose="05000000000000000000" pitchFamily="2" charset="2"/>
                        </a:rPr>
                        <a:t>np.cumsum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([ [1,2,3] , [4,5,6] ] ,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axis=0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&gt;&gt;&gt; [ [1, 2, 3],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         [5, 7, 9] 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(d). Matrix :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sum over columns for each of the 2 rows</a:t>
                      </a:r>
                    </a:p>
                    <a:p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               </a:t>
                      </a:r>
                      <a:r>
                        <a:rPr lang="en-US" altLang="zh-TW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np.cumsum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([ [1,2,3] , [4,5,6] ] ,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axis=1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&gt;&gt;&gt; [ [1, 3, 6],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          [4, 9, 15] 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1088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9224AA0-3346-4BEE-AA6A-B2A261F2DEA0}"/>
                  </a:ext>
                </a:extLst>
              </p:cNvPr>
              <p:cNvSpPr txBox="1"/>
              <p:nvPr/>
            </p:nvSpPr>
            <p:spPr>
              <a:xfrm>
                <a:off x="8401395" y="2624091"/>
                <a:ext cx="1876539" cy="42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9224AA0-3346-4BEE-AA6A-B2A261F2D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395" y="2624091"/>
                <a:ext cx="1876539" cy="425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5B85550-9BF7-4861-BCE9-5757713166E7}"/>
                  </a:ext>
                </a:extLst>
              </p:cNvPr>
              <p:cNvSpPr txBox="1"/>
              <p:nvPr/>
            </p:nvSpPr>
            <p:spPr>
              <a:xfrm>
                <a:off x="8401395" y="2999526"/>
                <a:ext cx="20158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array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=[1, 3, 6, 10, 15, 21]</m:t>
                    </m:r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5B85550-9BF7-4861-BCE9-57577131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395" y="2999526"/>
                <a:ext cx="2015873" cy="276999"/>
              </a:xfrm>
              <a:prstGeom prst="rect">
                <a:avLst/>
              </a:prstGeom>
              <a:blipFill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5A08DF1-D4C4-43A9-8112-B13DD5AFC365}"/>
                  </a:ext>
                </a:extLst>
              </p:cNvPr>
              <p:cNvSpPr txBox="1"/>
              <p:nvPr/>
            </p:nvSpPr>
            <p:spPr>
              <a:xfrm>
                <a:off x="8944296" y="2392767"/>
                <a:ext cx="1618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array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=[1, 3, 6, 10]</m:t>
                    </m:r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5A08DF1-D4C4-43A9-8112-B13DD5AFC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296" y="2392767"/>
                <a:ext cx="161832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A77BC434-D65F-453E-8236-AE541B41A980}"/>
              </a:ext>
            </a:extLst>
          </p:cNvPr>
          <p:cNvGrpSpPr/>
          <p:nvPr/>
        </p:nvGrpSpPr>
        <p:grpSpPr>
          <a:xfrm>
            <a:off x="6711363" y="3797891"/>
            <a:ext cx="1932645" cy="684936"/>
            <a:chOff x="6711363" y="3825728"/>
            <a:chExt cx="1932645" cy="684936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2BEF8280-58A4-4BB0-971C-8BD64F1FDB07}"/>
                </a:ext>
              </a:extLst>
            </p:cNvPr>
            <p:cNvGrpSpPr/>
            <p:nvPr/>
          </p:nvGrpSpPr>
          <p:grpSpPr>
            <a:xfrm>
              <a:off x="6711363" y="3825728"/>
              <a:ext cx="1932645" cy="425247"/>
              <a:chOff x="6526805" y="4771107"/>
              <a:chExt cx="1932645" cy="4252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字方塊 6">
                    <a:extLst>
                      <a:ext uri="{FF2B5EF4-FFF2-40B4-BE49-F238E27FC236}">
                        <a16:creationId xmlns:a16="http://schemas.microsoft.com/office/drawing/2014/main" id="{171BD888-4E7C-44FF-9E13-4CC75DE0AD40}"/>
                      </a:ext>
                    </a:extLst>
                  </p:cNvPr>
                  <p:cNvSpPr txBox="1"/>
                  <p:nvPr/>
                </p:nvSpPr>
                <p:spPr>
                  <a:xfrm>
                    <a:off x="6526805" y="4771109"/>
                    <a:ext cx="1932645" cy="425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200" b="0" dirty="0">
                        <a:solidFill>
                          <a:srgbClr val="FF0000"/>
                        </a:solidFill>
                      </a:rPr>
                      <a:t># </a:t>
                    </a:r>
                    <a14:m>
                      <m:oMath xmlns:m="http://schemas.openxmlformats.org/officeDocument/2006/math"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𝑀𝑎𝑡𝑟𝑖𝑥</m:t>
                        </m:r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zh-TW" alt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文字方塊 6">
                    <a:extLst>
                      <a:ext uri="{FF2B5EF4-FFF2-40B4-BE49-F238E27FC236}">
                        <a16:creationId xmlns:a16="http://schemas.microsoft.com/office/drawing/2014/main" id="{171BD888-4E7C-44FF-9E13-4CC75DE0AD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6805" y="4771109"/>
                    <a:ext cx="1932645" cy="4252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6C0775AF-AB33-493B-ABBB-00FD262836C4}"/>
                  </a:ext>
                </a:extLst>
              </p:cNvPr>
              <p:cNvCxnSpPr/>
              <p:nvPr/>
            </p:nvCxnSpPr>
            <p:spPr>
              <a:xfrm>
                <a:off x="7642371" y="4771108"/>
                <a:ext cx="0" cy="4252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單箭頭接點 9">
                <a:extLst>
                  <a:ext uri="{FF2B5EF4-FFF2-40B4-BE49-F238E27FC236}">
                    <a16:creationId xmlns:a16="http://schemas.microsoft.com/office/drawing/2014/main" id="{F1E10A1E-53B6-457B-A787-3668324942A0}"/>
                  </a:ext>
                </a:extLst>
              </p:cNvPr>
              <p:cNvCxnSpPr/>
              <p:nvPr/>
            </p:nvCxnSpPr>
            <p:spPr>
              <a:xfrm>
                <a:off x="7852266" y="4771107"/>
                <a:ext cx="0" cy="4252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1CD22474-1480-4B12-9B6C-E53285A996C7}"/>
                </a:ext>
              </a:extLst>
            </p:cNvPr>
            <p:cNvSpPr txBox="1"/>
            <p:nvPr/>
          </p:nvSpPr>
          <p:spPr>
            <a:xfrm>
              <a:off x="7915653" y="41413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+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C42764B9-0155-4D1C-A55D-DF4EACAAFDEC}"/>
                </a:ext>
              </a:extLst>
            </p:cNvPr>
            <p:cNvSpPr txBox="1"/>
            <p:nvPr/>
          </p:nvSpPr>
          <p:spPr>
            <a:xfrm>
              <a:off x="7686024" y="413821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+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1DF0D76-40BC-4712-AB9A-EBB3E32007FD}"/>
              </a:ext>
            </a:extLst>
          </p:cNvPr>
          <p:cNvGrpSpPr/>
          <p:nvPr/>
        </p:nvGrpSpPr>
        <p:grpSpPr>
          <a:xfrm>
            <a:off x="6711363" y="4791318"/>
            <a:ext cx="1961499" cy="875903"/>
            <a:chOff x="6711363" y="4791318"/>
            <a:chExt cx="1961499" cy="875903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6909F3F0-2D92-48D3-BEDE-883A2FCD6A79}"/>
                </a:ext>
              </a:extLst>
            </p:cNvPr>
            <p:cNvGrpSpPr/>
            <p:nvPr/>
          </p:nvGrpSpPr>
          <p:grpSpPr>
            <a:xfrm>
              <a:off x="6711363" y="5010420"/>
              <a:ext cx="1961499" cy="431472"/>
              <a:chOff x="6612093" y="5886202"/>
              <a:chExt cx="1961499" cy="4314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0">
                    <a:extLst>
                      <a:ext uri="{FF2B5EF4-FFF2-40B4-BE49-F238E27FC236}">
                        <a16:creationId xmlns:a16="http://schemas.microsoft.com/office/drawing/2014/main" id="{52D2E293-628A-4546-9E35-FD2AF0D1CBB4}"/>
                      </a:ext>
                    </a:extLst>
                  </p:cNvPr>
                  <p:cNvSpPr txBox="1"/>
                  <p:nvPr/>
                </p:nvSpPr>
                <p:spPr>
                  <a:xfrm>
                    <a:off x="6612093" y="5892429"/>
                    <a:ext cx="1961499" cy="425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200" b="0" dirty="0">
                        <a:solidFill>
                          <a:srgbClr val="FF0000"/>
                        </a:solidFill>
                      </a:rPr>
                      <a:t># </a:t>
                    </a:r>
                    <a14:m>
                      <m:oMath xmlns:m="http://schemas.openxmlformats.org/officeDocument/2006/math"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𝑀𝑎𝑡𝑟𝑖𝑥</m:t>
                        </m:r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zh-TW" alt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文字方塊 10">
                    <a:extLst>
                      <a:ext uri="{FF2B5EF4-FFF2-40B4-BE49-F238E27FC236}">
                        <a16:creationId xmlns:a16="http://schemas.microsoft.com/office/drawing/2014/main" id="{52D2E293-628A-4546-9E35-FD2AF0D1CB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2093" y="5892429"/>
                    <a:ext cx="1961499" cy="42524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B2A8BC7A-DB0F-4A44-A4D2-7516A40198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6664" y="6317674"/>
                <a:ext cx="69454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>
                <a:extLst>
                  <a:ext uri="{FF2B5EF4-FFF2-40B4-BE49-F238E27FC236}">
                    <a16:creationId xmlns:a16="http://schemas.microsoft.com/office/drawing/2014/main" id="{7547E128-84A3-44A0-9D9E-077BCB68B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4992" y="5886202"/>
                <a:ext cx="69454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188E5E9-EC8D-4900-994E-1914F22ED959}"/>
                </a:ext>
              </a:extLst>
            </p:cNvPr>
            <p:cNvSpPr txBox="1"/>
            <p:nvPr/>
          </p:nvSpPr>
          <p:spPr>
            <a:xfrm>
              <a:off x="8251354" y="47913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+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0C201E68-93A1-4159-88E3-A8FC7ABDAB62}"/>
                </a:ext>
              </a:extLst>
            </p:cNvPr>
            <p:cNvSpPr txBox="1"/>
            <p:nvPr/>
          </p:nvSpPr>
          <p:spPr>
            <a:xfrm>
              <a:off x="8253451" y="52978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+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投影片編號版面配置區 25">
            <a:extLst>
              <a:ext uri="{FF2B5EF4-FFF2-40B4-BE49-F238E27FC236}">
                <a16:creationId xmlns:a16="http://schemas.microsoft.com/office/drawing/2014/main" id="{11489FBD-D4DF-4C4D-AED3-F47A16B8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58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8559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8EE99A-B1C6-4189-8166-94A4006E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006680"/>
            <a:ext cx="10884017" cy="517028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984A263-1CE0-4B9A-9EED-493DA3275205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1F21E93-7933-4720-96BB-E51F02F5F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86002"/>
              </p:ext>
            </p:extLst>
          </p:nvPr>
        </p:nvGraphicFramePr>
        <p:xfrm>
          <a:off x="335560" y="1990251"/>
          <a:ext cx="10737908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954">
                  <a:extLst>
                    <a:ext uri="{9D8B030D-6E8A-4147-A177-3AD203B41FA5}">
                      <a16:colId xmlns:a16="http://schemas.microsoft.com/office/drawing/2014/main" val="3487231128"/>
                    </a:ext>
                  </a:extLst>
                </a:gridCol>
                <a:gridCol w="1921608">
                  <a:extLst>
                    <a:ext uri="{9D8B030D-6E8A-4147-A177-3AD203B41FA5}">
                      <a16:colId xmlns:a16="http://schemas.microsoft.com/office/drawing/2014/main" val="2225526496"/>
                    </a:ext>
                  </a:extLst>
                </a:gridCol>
                <a:gridCol w="7183346">
                  <a:extLst>
                    <a:ext uri="{9D8B030D-6E8A-4147-A177-3AD203B41FA5}">
                      <a16:colId xmlns:a16="http://schemas.microsoft.com/office/drawing/2014/main" val="26956483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7897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cumprod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累積值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從第一項開始依序累乘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(a). Vector: </a:t>
                      </a:r>
                      <a:r>
                        <a:rPr lang="en-US" altLang="zh-TW" dirty="0" err="1"/>
                        <a:t>np.cumprod</a:t>
                      </a:r>
                      <a:r>
                        <a:rPr lang="en-US" altLang="zh-TW" dirty="0"/>
                        <a:t>([1,2,3,4]) 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&gt;&gt;&gt; [1, 2, 6, 24]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(b). Matrix: </a:t>
                      </a:r>
                      <a:r>
                        <a:rPr lang="en-US" altLang="zh-TW" dirty="0" err="1">
                          <a:sym typeface="Wingdings" panose="05000000000000000000" pitchFamily="2" charset="2"/>
                        </a:rPr>
                        <a:t>np.cumprod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([ [1,2,3] , [4,5,6] ]) 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&gt;&gt;&gt; [1, 2, 6, 24, 120, 720]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(c). Matrix : #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 over rows for each of the 3 columns</a:t>
                      </a:r>
                      <a:endParaRPr lang="en-US" altLang="zh-TW" dirty="0"/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</a:t>
                      </a:r>
                      <a:r>
                        <a:rPr lang="en-US" altLang="zh-TW" dirty="0" err="1">
                          <a:sym typeface="Wingdings" panose="05000000000000000000" pitchFamily="2" charset="2"/>
                        </a:rPr>
                        <a:t>np.cumprod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([ [1,2,3] , [4,5,6] ] ,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axis=0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&gt;&gt;&gt; [ [1, 2, 3],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         [4, 10, 18] ]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(d). Matrix :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product over columns for each of the 2 rows</a:t>
                      </a:r>
                    </a:p>
                    <a:p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               </a:t>
                      </a:r>
                      <a:r>
                        <a:rPr lang="en-US" altLang="zh-TW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np.cumprod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([ [1,2,3] , [4,5,6] ] ,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axis=1</a:t>
                      </a:r>
                      <a:r>
                        <a:rPr lang="en-US" altLang="zh-TW" dirty="0"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&gt;&gt;&gt; [ [1, 2, 6],</a:t>
                      </a:r>
                    </a:p>
                    <a:p>
                      <a:r>
                        <a:rPr lang="en-US" altLang="zh-TW" dirty="0">
                          <a:sym typeface="Wingdings" panose="05000000000000000000" pitchFamily="2" charset="2"/>
                        </a:rPr>
                        <a:t>                                [4, 20, 120] ]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0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E566D1A-5029-4AA4-9772-28CAD9C98DAF}"/>
                  </a:ext>
                </a:extLst>
              </p:cNvPr>
              <p:cNvSpPr txBox="1"/>
              <p:nvPr/>
            </p:nvSpPr>
            <p:spPr>
              <a:xfrm>
                <a:off x="9066474" y="2375062"/>
                <a:ext cx="1618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array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=[1, 3, 6, 10]</m:t>
                    </m:r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E566D1A-5029-4AA4-9772-28CAD9C98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74" y="2375062"/>
                <a:ext cx="1618328" cy="276999"/>
              </a:xfrm>
              <a:prstGeom prst="rect">
                <a:avLst/>
              </a:prstGeom>
              <a:blipFill>
                <a:blip r:embed="rId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683B63E-C030-48F1-A029-CF75B0BA0B56}"/>
                  </a:ext>
                </a:extLst>
              </p:cNvPr>
              <p:cNvSpPr txBox="1"/>
              <p:nvPr/>
            </p:nvSpPr>
            <p:spPr>
              <a:xfrm>
                <a:off x="9066474" y="2606826"/>
                <a:ext cx="1876539" cy="42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𝑀𝑎𝑡𝑟𝑖𝑥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683B63E-C030-48F1-A029-CF75B0BA0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74" y="2606826"/>
                <a:ext cx="1876539" cy="42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0C0843D-4677-414C-910D-C831F0068E0B}"/>
                  </a:ext>
                </a:extLst>
              </p:cNvPr>
              <p:cNvSpPr txBox="1"/>
              <p:nvPr/>
            </p:nvSpPr>
            <p:spPr>
              <a:xfrm>
                <a:off x="7621218" y="2941601"/>
                <a:ext cx="21857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b="0" dirty="0">
                    <a:solidFill>
                      <a:srgbClr val="FF0000"/>
                    </a:solidFill>
                  </a:rPr>
                  <a:t>#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array</m:t>
                    </m:r>
                    <m:r>
                      <a:rPr lang="en-US" altLang="zh-TW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=[1, 2, 6, 24, 120, 720]</m:t>
                    </m:r>
                  </m:oMath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0C0843D-4677-414C-910D-C831F0068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218" y="2941601"/>
                <a:ext cx="2185791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FA0CA915-E43E-4959-AA59-76BD87F5B0E2}"/>
              </a:ext>
            </a:extLst>
          </p:cNvPr>
          <p:cNvGrpSpPr/>
          <p:nvPr/>
        </p:nvGrpSpPr>
        <p:grpSpPr>
          <a:xfrm>
            <a:off x="6790318" y="3791559"/>
            <a:ext cx="2046458" cy="651002"/>
            <a:chOff x="6711363" y="3825728"/>
            <a:chExt cx="2046458" cy="651002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A5EF4B89-C401-444E-8978-55C2D31C29B1}"/>
                </a:ext>
              </a:extLst>
            </p:cNvPr>
            <p:cNvGrpSpPr/>
            <p:nvPr/>
          </p:nvGrpSpPr>
          <p:grpSpPr>
            <a:xfrm>
              <a:off x="6711363" y="3825728"/>
              <a:ext cx="2046458" cy="425247"/>
              <a:chOff x="6526805" y="4771107"/>
              <a:chExt cx="2046458" cy="4252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5B33C4F0-743C-430E-B30E-BBDE68C5C139}"/>
                      </a:ext>
                    </a:extLst>
                  </p:cNvPr>
                  <p:cNvSpPr txBox="1"/>
                  <p:nvPr/>
                </p:nvSpPr>
                <p:spPr>
                  <a:xfrm>
                    <a:off x="6526805" y="4771109"/>
                    <a:ext cx="2046458" cy="425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200" b="0" dirty="0">
                        <a:solidFill>
                          <a:srgbClr val="FF0000"/>
                        </a:solidFill>
                      </a:rPr>
                      <a:t># </a:t>
                    </a:r>
                    <a14:m>
                      <m:oMath xmlns:m="http://schemas.openxmlformats.org/officeDocument/2006/math"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𝑀𝑎𝑡𝑟𝑖𝑥</m:t>
                        </m:r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zh-TW" alt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5B33C4F0-743C-430E-B30E-BBDE68C5C1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26805" y="4771109"/>
                    <a:ext cx="2046458" cy="4252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直線單箭頭接點 13">
                <a:extLst>
                  <a:ext uri="{FF2B5EF4-FFF2-40B4-BE49-F238E27FC236}">
                    <a16:creationId xmlns:a16="http://schemas.microsoft.com/office/drawing/2014/main" id="{E9AAE36E-2AA8-48C5-AC18-A1CCA709EA19}"/>
                  </a:ext>
                </a:extLst>
              </p:cNvPr>
              <p:cNvCxnSpPr/>
              <p:nvPr/>
            </p:nvCxnSpPr>
            <p:spPr>
              <a:xfrm>
                <a:off x="7642371" y="4771108"/>
                <a:ext cx="0" cy="4252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22E4744E-E1D4-4DBF-94FD-F0757D103AFB}"/>
                  </a:ext>
                </a:extLst>
              </p:cNvPr>
              <p:cNvCxnSpPr/>
              <p:nvPr/>
            </p:nvCxnSpPr>
            <p:spPr>
              <a:xfrm>
                <a:off x="7956062" y="4771107"/>
                <a:ext cx="0" cy="4252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D7933A0C-07AF-49DC-A8AE-63AFDA22EB3D}"/>
                    </a:ext>
                  </a:extLst>
                </p:cNvPr>
                <p:cNvSpPr txBox="1"/>
                <p:nvPr/>
              </p:nvSpPr>
              <p:spPr>
                <a:xfrm>
                  <a:off x="8011721" y="4199731"/>
                  <a:ext cx="3305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D7933A0C-07AF-49DC-A8AE-63AFDA22EB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721" y="4199731"/>
                  <a:ext cx="33054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7A9E5745-F5A7-4715-A0D3-655CD9DE3CE8}"/>
                    </a:ext>
                  </a:extLst>
                </p:cNvPr>
                <p:cNvSpPr txBox="1"/>
                <p:nvPr/>
              </p:nvSpPr>
              <p:spPr>
                <a:xfrm>
                  <a:off x="7681181" y="4196618"/>
                  <a:ext cx="3305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7A9E5745-F5A7-4715-A0D3-655CD9DE3C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1181" y="4196618"/>
                  <a:ext cx="330540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90A76B3-0B3C-49BA-B868-6B4B8AB8DBC2}"/>
              </a:ext>
            </a:extLst>
          </p:cNvPr>
          <p:cNvGrpSpPr/>
          <p:nvPr/>
        </p:nvGrpSpPr>
        <p:grpSpPr>
          <a:xfrm>
            <a:off x="7238826" y="4789763"/>
            <a:ext cx="2131417" cy="875903"/>
            <a:chOff x="6711363" y="4791318"/>
            <a:chExt cx="2131417" cy="875903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475F3EB3-A3CE-4476-9CDE-FA513217992D}"/>
                </a:ext>
              </a:extLst>
            </p:cNvPr>
            <p:cNvGrpSpPr/>
            <p:nvPr/>
          </p:nvGrpSpPr>
          <p:grpSpPr>
            <a:xfrm>
              <a:off x="6711363" y="5010420"/>
              <a:ext cx="2131417" cy="431472"/>
              <a:chOff x="6612093" y="5886202"/>
              <a:chExt cx="2131417" cy="4314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6025DBFE-F176-4055-B40C-8A796B17D4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12093" y="5892429"/>
                    <a:ext cx="2131417" cy="425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200" b="0" dirty="0">
                        <a:solidFill>
                          <a:srgbClr val="FF0000"/>
                        </a:solidFill>
                      </a:rPr>
                      <a:t># </a:t>
                    </a:r>
                    <a14:m>
                      <m:oMath xmlns:m="http://schemas.openxmlformats.org/officeDocument/2006/math"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𝑀𝑎𝑡𝑟𝑖𝑥</m:t>
                        </m:r>
                        <m:r>
                          <a:rPr lang="en-US" altLang="zh-TW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  <m:e>
                                      <m:r>
                                        <a:rPr lang="en-US" altLang="zh-TW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120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zh-TW" alt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文字方塊 20">
                    <a:extLst>
                      <a:ext uri="{FF2B5EF4-FFF2-40B4-BE49-F238E27FC236}">
                        <a16:creationId xmlns:a16="http://schemas.microsoft.com/office/drawing/2014/main" id="{6025DBFE-F176-4055-B40C-8A796B17D4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2093" y="5892429"/>
                    <a:ext cx="2131417" cy="4252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單箭頭接點 21">
                <a:extLst>
                  <a:ext uri="{FF2B5EF4-FFF2-40B4-BE49-F238E27FC236}">
                    <a16:creationId xmlns:a16="http://schemas.microsoft.com/office/drawing/2014/main" id="{CACA9FCF-CA1F-4D57-A647-E3577A5E1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6664" y="6317674"/>
                <a:ext cx="69454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>
                <a:extLst>
                  <a:ext uri="{FF2B5EF4-FFF2-40B4-BE49-F238E27FC236}">
                    <a16:creationId xmlns:a16="http://schemas.microsoft.com/office/drawing/2014/main" id="{E629E358-AC76-455F-A892-554368602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4992" y="5886202"/>
                <a:ext cx="69454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8EBC53AE-6369-4632-BD0B-C3DAA802FAE2}"/>
                    </a:ext>
                  </a:extLst>
                </p:cNvPr>
                <p:cNvSpPr txBox="1"/>
                <p:nvPr/>
              </p:nvSpPr>
              <p:spPr>
                <a:xfrm>
                  <a:off x="8251354" y="4791318"/>
                  <a:ext cx="3305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8EBC53AE-6369-4632-BD0B-C3DAA802F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54" y="4791318"/>
                  <a:ext cx="33053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9F83F14-1415-4731-8ECB-4F1C3B63D618}"/>
                    </a:ext>
                  </a:extLst>
                </p:cNvPr>
                <p:cNvSpPr txBox="1"/>
                <p:nvPr/>
              </p:nvSpPr>
              <p:spPr>
                <a:xfrm>
                  <a:off x="8251354" y="5390222"/>
                  <a:ext cx="3305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9F83F14-1415-4731-8ECB-4F1C3B63D6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54" y="5390222"/>
                  <a:ext cx="33053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3450D229-24FA-481B-ADDF-A0F22318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59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217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220731-48B3-42B6-9591-1F58897E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模組簡介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4B3D5F-A376-4A44-A889-C7AEB421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260" y="6429904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</a:t>
            </a:fld>
            <a:endParaRPr lang="zh-TW" altLang="en-US" sz="2000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925E41C-4BB0-4C86-863F-D57119E580E0}"/>
              </a:ext>
            </a:extLst>
          </p:cNvPr>
          <p:cNvGrpSpPr/>
          <p:nvPr/>
        </p:nvGrpSpPr>
        <p:grpSpPr>
          <a:xfrm>
            <a:off x="452581" y="1218910"/>
            <a:ext cx="11102701" cy="2521527"/>
            <a:chOff x="926242" y="3555793"/>
            <a:chExt cx="8294235" cy="2521527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216A12C9-EECB-45F4-971F-366E2EE0D44B}"/>
                </a:ext>
              </a:extLst>
            </p:cNvPr>
            <p:cNvGrpSpPr/>
            <p:nvPr/>
          </p:nvGrpSpPr>
          <p:grpSpPr>
            <a:xfrm>
              <a:off x="1207655" y="3768875"/>
              <a:ext cx="7970981" cy="2058403"/>
              <a:chOff x="997528" y="3800044"/>
              <a:chExt cx="7970981" cy="2058403"/>
            </a:xfrm>
          </p:grpSpPr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E088BDC-E17C-479B-8955-37BE36075E9E}"/>
                  </a:ext>
                </a:extLst>
              </p:cNvPr>
              <p:cNvSpPr txBox="1"/>
              <p:nvPr/>
            </p:nvSpPr>
            <p:spPr>
              <a:xfrm>
                <a:off x="997528" y="4248727"/>
                <a:ext cx="12240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/>
                  <a:t>Python</a:t>
                </a:r>
                <a:endParaRPr lang="zh-TW" altLang="en-US" sz="2800" dirty="0"/>
              </a:p>
            </p:txBody>
          </p: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FA5C2D4E-41DC-4354-9C58-F32CCCEA7023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V="1">
                <a:off x="2221581" y="4030063"/>
                <a:ext cx="497491" cy="4802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單箭頭接點 9">
                <a:extLst>
                  <a:ext uri="{FF2B5EF4-FFF2-40B4-BE49-F238E27FC236}">
                    <a16:creationId xmlns:a16="http://schemas.microsoft.com/office/drawing/2014/main" id="{A6122882-E6B5-45A2-A0EF-1890DCCB0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6806" y="4510337"/>
                <a:ext cx="416042" cy="6470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E0C528A-C942-4B05-AF60-7CD86A727C73}"/>
                  </a:ext>
                </a:extLst>
              </p:cNvPr>
              <p:cNvSpPr txBox="1"/>
              <p:nvPr/>
            </p:nvSpPr>
            <p:spPr>
              <a:xfrm>
                <a:off x="2733847" y="3800044"/>
                <a:ext cx="60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標準庫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不用透過</a:t>
                </a:r>
                <a:r>
                  <a:rPr lang="en-US" altLang="zh-TW" dirty="0"/>
                  <a:t>pip install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來安裝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 err="1"/>
                  <a:t>os</a:t>
                </a:r>
                <a:r>
                  <a:rPr lang="en-US" altLang="zh-TW" dirty="0"/>
                  <a:t> , sys , time , csv……</a:t>
                </a:r>
                <a:endParaRPr lang="zh-TW" altLang="en-US" dirty="0"/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F895F7B-A627-41EA-8D6F-85A2434E9E6A}"/>
                  </a:ext>
                </a:extLst>
              </p:cNvPr>
              <p:cNvSpPr txBox="1"/>
              <p:nvPr/>
            </p:nvSpPr>
            <p:spPr>
              <a:xfrm>
                <a:off x="2664690" y="4935117"/>
                <a:ext cx="630381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額外庫</a:t>
                </a: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需透過</a:t>
                </a:r>
                <a:r>
                  <a:rPr lang="en-US" altLang="zh-TW" dirty="0"/>
                  <a:t>pip install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來安裝</a:t>
                </a:r>
                <a:r>
                  <a:rPr lang="en-US" altLang="zh-TW" dirty="0"/>
                  <a:t>) : </a:t>
                </a:r>
                <a:r>
                  <a:rPr lang="en-US" altLang="zh-TW" dirty="0" err="1"/>
                  <a:t>numpy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sympy</a:t>
                </a:r>
                <a:r>
                  <a:rPr lang="en-US" altLang="zh-TW" dirty="0"/>
                  <a:t> , pandas , matplotlib , </a:t>
                </a:r>
                <a:r>
                  <a:rPr lang="en-US" altLang="zh-TW" dirty="0" err="1"/>
                  <a:t>scipy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jupyter</a:t>
                </a:r>
                <a:r>
                  <a:rPr lang="en-US" altLang="zh-TW" dirty="0"/>
                  <a:t> , cv2 , </a:t>
                </a:r>
                <a:r>
                  <a:rPr lang="en-US" altLang="zh-TW" dirty="0" err="1"/>
                  <a:t>soundfile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sounddevice</a:t>
                </a:r>
                <a:r>
                  <a:rPr lang="en-US" altLang="zh-TW" dirty="0"/>
                  <a:t> ,</a:t>
                </a:r>
                <a:r>
                  <a:rPr lang="zh-TW" altLang="en-US" dirty="0"/>
                  <a:t> </a:t>
                </a:r>
                <a:r>
                  <a:rPr lang="en-US" altLang="zh-TW" dirty="0" err="1"/>
                  <a:t>tensorflow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pytorch</a:t>
                </a:r>
                <a:r>
                  <a:rPr lang="en-US" altLang="zh-TW" dirty="0"/>
                  <a:t> , </a:t>
                </a:r>
                <a:r>
                  <a:rPr lang="en-US" altLang="zh-TW" dirty="0" err="1">
                    <a:ea typeface="標楷體" panose="03000509000000000000" pitchFamily="65" charset="-120"/>
                  </a:rPr>
                  <a:t>sciKit</a:t>
                </a:r>
                <a:r>
                  <a:rPr lang="en-US" altLang="zh-TW" dirty="0">
                    <a:ea typeface="標楷體" panose="03000509000000000000" pitchFamily="65" charset="-120"/>
                  </a:rPr>
                  <a:t>-learn</a:t>
                </a:r>
                <a:r>
                  <a:rPr lang="zh-TW" altLang="en-US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dirty="0">
                    <a:ea typeface="標楷體" panose="03000509000000000000" pitchFamily="65" charset="-120"/>
                  </a:rPr>
                  <a:t>, </a:t>
                </a:r>
                <a:r>
                  <a:rPr lang="en-US" altLang="zh-TW" dirty="0" err="1">
                    <a:ea typeface="標楷體" panose="03000509000000000000" pitchFamily="65" charset="-120"/>
                  </a:rPr>
                  <a:t>keras</a:t>
                </a:r>
                <a:r>
                  <a:rPr lang="en-US" altLang="zh-TW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dirty="0"/>
                  <a:t>……. </a:t>
                </a:r>
                <a:endParaRPr lang="zh-TW" altLang="en-US" dirty="0"/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F7D8B6-0B70-49F0-AEE8-EC07E2A2C660}"/>
                </a:ext>
              </a:extLst>
            </p:cNvPr>
            <p:cNvSpPr/>
            <p:nvPr/>
          </p:nvSpPr>
          <p:spPr>
            <a:xfrm>
              <a:off x="926242" y="3555793"/>
              <a:ext cx="8294235" cy="25215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77EDE67-825F-4BBC-89FB-187FDD57DD66}"/>
              </a:ext>
            </a:extLst>
          </p:cNvPr>
          <p:cNvSpPr txBox="1"/>
          <p:nvPr/>
        </p:nvSpPr>
        <p:spPr>
          <a:xfrm>
            <a:off x="6972344" y="4002047"/>
            <a:ext cx="39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&lt;note&gt; :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常見機器學習模組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err="1">
                <a:solidFill>
                  <a:srgbClr val="FF0000"/>
                </a:solidFill>
              </a:rPr>
              <a:t>tensorflow</a:t>
            </a:r>
            <a:r>
              <a:rPr lang="en-US" altLang="zh-TW" dirty="0">
                <a:solidFill>
                  <a:srgbClr val="FF0000"/>
                </a:solidFill>
              </a:rPr>
              <a:t> , </a:t>
            </a:r>
            <a:r>
              <a:rPr lang="en-US" altLang="zh-TW" dirty="0" err="1">
                <a:solidFill>
                  <a:srgbClr val="FF0000"/>
                </a:solidFill>
              </a:rPr>
              <a:t>pytorch</a:t>
            </a:r>
            <a:r>
              <a:rPr lang="en-US" altLang="zh-TW" dirty="0">
                <a:solidFill>
                  <a:srgbClr val="FF0000"/>
                </a:solidFill>
              </a:rPr>
              <a:t> ,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sciKit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-learn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,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keras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98F1DAD-9D73-4256-8D88-B928B29BADB3}"/>
              </a:ext>
            </a:extLst>
          </p:cNvPr>
          <p:cNvSpPr txBox="1"/>
          <p:nvPr/>
        </p:nvSpPr>
        <p:spPr>
          <a:xfrm>
            <a:off x="497382" y="4002047"/>
            <a:ext cx="603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&lt;note&gt; : </a:t>
            </a: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繪圖模組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matplotlib</a:t>
            </a: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影像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聲音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video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cv2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soundfile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sounddevice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Excel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資料模組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pandas , csv</a:t>
            </a: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計時模組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time</a:t>
            </a: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系統等處理模組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os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 , sys</a:t>
            </a: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數值資料分析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科學統計工具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  <a:r>
              <a:rPr lang="en-US" altLang="zh-TW" dirty="0" err="1">
                <a:solidFill>
                  <a:srgbClr val="FF0000"/>
                </a:solidFill>
                <a:ea typeface="PMingLiU" panose="02020500000000000000" pitchFamily="18" charset="-120"/>
              </a:rPr>
              <a:t>numpy</a:t>
            </a:r>
            <a:r>
              <a:rPr lang="zh-TW" altLang="en-US" dirty="0">
                <a:solidFill>
                  <a:srgbClr val="FF0000"/>
                </a:solidFill>
                <a:ea typeface="PMingLiU" panose="02020500000000000000" pitchFamily="18" charset="-120"/>
              </a:rPr>
              <a:t> 、</a:t>
            </a:r>
            <a:r>
              <a:rPr lang="en-US" altLang="zh-TW" dirty="0" err="1">
                <a:solidFill>
                  <a:srgbClr val="FF0000"/>
                </a:solidFill>
                <a:ea typeface="PMingLiU" panose="02020500000000000000" pitchFamily="18" charset="-120"/>
              </a:rPr>
              <a:t>scipy</a:t>
            </a:r>
            <a:endParaRPr lang="en-US" altLang="zh-TW" dirty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編輯程式介面模組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jupyter</a:t>
            </a:r>
            <a:endParaRPr lang="en-US" altLang="zh-TW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853AB9-3A95-4AE7-BFEB-010D3448E5C3}"/>
              </a:ext>
            </a:extLst>
          </p:cNvPr>
          <p:cNvSpPr/>
          <p:nvPr/>
        </p:nvSpPr>
        <p:spPr>
          <a:xfrm>
            <a:off x="430728" y="3908377"/>
            <a:ext cx="6034728" cy="2521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82EA2BA-4799-4B95-A7CA-0911E055502B}"/>
              </a:ext>
            </a:extLst>
          </p:cNvPr>
          <p:cNvSpPr/>
          <p:nvPr/>
        </p:nvSpPr>
        <p:spPr>
          <a:xfrm>
            <a:off x="6759954" y="3915175"/>
            <a:ext cx="4795328" cy="2521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4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236B10-2196-4F24-ADD5-4137195B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889233"/>
            <a:ext cx="11409027" cy="563740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7CF3AFA-B7CC-453F-86E0-F9CE0471D8BC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A39F4FB-BEB5-438C-A236-280FABF58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37008"/>
              </p:ext>
            </p:extLst>
          </p:nvPr>
        </p:nvGraphicFramePr>
        <p:xfrm>
          <a:off x="644088" y="1955178"/>
          <a:ext cx="10903823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701">
                  <a:extLst>
                    <a:ext uri="{9D8B030D-6E8A-4147-A177-3AD203B41FA5}">
                      <a16:colId xmlns:a16="http://schemas.microsoft.com/office/drawing/2014/main" val="615837556"/>
                    </a:ext>
                  </a:extLst>
                </a:gridCol>
                <a:gridCol w="3282499">
                  <a:extLst>
                    <a:ext uri="{9D8B030D-6E8A-4147-A177-3AD203B41FA5}">
                      <a16:colId xmlns:a16="http://schemas.microsoft.com/office/drawing/2014/main" val="4175590290"/>
                    </a:ext>
                  </a:extLst>
                </a:gridCol>
                <a:gridCol w="5620623">
                  <a:extLst>
                    <a:ext uri="{9D8B030D-6E8A-4147-A177-3AD203B41FA5}">
                      <a16:colId xmlns:a16="http://schemas.microsoft.com/office/drawing/2014/main" val="8104503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500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max , argmax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最大值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最大值的索引處</a:t>
                      </a:r>
                      <a:r>
                        <a:rPr lang="en-US" altLang="zh-TW" dirty="0"/>
                        <a:t>(index)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 (a). Vector:</a:t>
                      </a:r>
                    </a:p>
                    <a:p>
                      <a:r>
                        <a:rPr lang="en-US" altLang="zh-TW" dirty="0"/>
                        <a:t>&gt;&gt;&gt;Vector = </a:t>
                      </a:r>
                      <a:r>
                        <a:rPr lang="en-US" altLang="zh-TW" dirty="0" err="1"/>
                        <a:t>np.array</a:t>
                      </a:r>
                      <a:r>
                        <a:rPr lang="en-US" altLang="zh-TW" dirty="0"/>
                        <a:t>([1,2,3,4])</a:t>
                      </a:r>
                    </a:p>
                    <a:p>
                      <a:r>
                        <a:rPr lang="en-US" altLang="zh-TW" dirty="0"/>
                        <a:t>&gt;&gt;&gt;</a:t>
                      </a:r>
                      <a:r>
                        <a:rPr lang="en-US" altLang="zh-TW" dirty="0" err="1"/>
                        <a:t>np.max</a:t>
                      </a:r>
                      <a:r>
                        <a:rPr lang="en-US" altLang="zh-TW" dirty="0"/>
                        <a:t>(Vector) ; </a:t>
                      </a:r>
                      <a:r>
                        <a:rPr lang="en-US" altLang="zh-TW" dirty="0" err="1"/>
                        <a:t>np.argmax</a:t>
                      </a:r>
                      <a:r>
                        <a:rPr lang="en-US" altLang="zh-TW" dirty="0"/>
                        <a:t>(Vector) </a:t>
                      </a:r>
                    </a:p>
                    <a:p>
                      <a:r>
                        <a:rPr lang="en-US" altLang="zh-TW" dirty="0"/>
                        <a:t>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#argmax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代表找出最大值中的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/>
                        <a:t>&gt;&gt;&gt;4  ; 3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位於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 = 3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的地方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(Python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始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))      </a:t>
                      </a:r>
                    </a:p>
                    <a:p>
                      <a:r>
                        <a:rPr lang="en-US" altLang="zh-TW" dirty="0"/>
                        <a:t> (b). Matrix:</a:t>
                      </a:r>
                    </a:p>
                    <a:p>
                      <a:r>
                        <a:rPr lang="en-US" altLang="zh-TW" dirty="0"/>
                        <a:t>&gt;&gt;&gt;Matrix = </a:t>
                      </a:r>
                      <a:r>
                        <a:rPr lang="en-US" altLang="zh-TW" dirty="0" err="1"/>
                        <a:t>np.array</a:t>
                      </a:r>
                      <a:r>
                        <a:rPr lang="en-US" altLang="zh-TW" dirty="0"/>
                        <a:t>([ [1,2],[3,4] ])           </a:t>
                      </a:r>
                    </a:p>
                    <a:p>
                      <a:r>
                        <a:rPr lang="en-US" altLang="zh-TW" dirty="0"/>
                        <a:t>&gt;&gt;&gt;</a:t>
                      </a:r>
                      <a:r>
                        <a:rPr lang="en-US" altLang="zh-TW" dirty="0" err="1"/>
                        <a:t>np.max</a:t>
                      </a:r>
                      <a:r>
                        <a:rPr lang="en-US" altLang="zh-TW" dirty="0"/>
                        <a:t>(Matrix) ; </a:t>
                      </a:r>
                      <a:r>
                        <a:rPr lang="en-US" altLang="zh-TW" dirty="0" err="1"/>
                        <a:t>np.argmax</a:t>
                      </a:r>
                      <a:r>
                        <a:rPr lang="en-US" altLang="zh-TW" dirty="0"/>
                        <a:t>(Matrix,0) </a:t>
                      </a:r>
                    </a:p>
                    <a:p>
                      <a:r>
                        <a:rPr lang="en-US" altLang="zh-TW" dirty="0"/>
                        <a:t>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#argmax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代表找出最大值中的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/>
                        <a:t>&gt;&gt;&gt;4  ; [1,1] </a:t>
                      </a:r>
                    </a:p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位於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 = [1,1]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的地方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(Python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)) 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803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CF4783-13DB-430F-9FFF-A1DF92E7EB36}"/>
                  </a:ext>
                </a:extLst>
              </p:cNvPr>
              <p:cNvSpPr txBox="1"/>
              <p:nvPr/>
            </p:nvSpPr>
            <p:spPr>
              <a:xfrm>
                <a:off x="9571839" y="3916011"/>
                <a:ext cx="2281805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ACF4783-13DB-430F-9FFF-A1DF92E7E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839" y="3916011"/>
                <a:ext cx="2281805" cy="451598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B86772B-9C0D-43B0-93B6-5ED994FF587D}"/>
                  </a:ext>
                </a:extLst>
              </p:cNvPr>
              <p:cNvSpPr txBox="1"/>
              <p:nvPr/>
            </p:nvSpPr>
            <p:spPr>
              <a:xfrm>
                <a:off x="8993883" y="2545945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B86772B-9C0D-43B0-93B6-5ED994FF5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883" y="2545945"/>
                <a:ext cx="228180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6346BD86-1C25-45C3-9AB7-A21A7DFA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185" y="6326848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60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0302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537418-F8FE-406F-A624-13B12BD1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2789"/>
            <a:ext cx="10515600" cy="525417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>
                <a:solidFill>
                  <a:srgbClr val="FF0000"/>
                </a:solidFill>
              </a:rPr>
              <a:t>np.&lt;function&gt;(array):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5C37BEA-5091-4D7D-AE17-0FBA4F2694C3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DA30BA5-5843-4EA5-85A4-110D6291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90627"/>
              </p:ext>
            </p:extLst>
          </p:nvPr>
        </p:nvGraphicFramePr>
        <p:xfrm>
          <a:off x="644088" y="2144407"/>
          <a:ext cx="10903823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701">
                  <a:extLst>
                    <a:ext uri="{9D8B030D-6E8A-4147-A177-3AD203B41FA5}">
                      <a16:colId xmlns:a16="http://schemas.microsoft.com/office/drawing/2014/main" val="764677222"/>
                    </a:ext>
                  </a:extLst>
                </a:gridCol>
                <a:gridCol w="3282499">
                  <a:extLst>
                    <a:ext uri="{9D8B030D-6E8A-4147-A177-3AD203B41FA5}">
                      <a16:colId xmlns:a16="http://schemas.microsoft.com/office/drawing/2014/main" val="2355354623"/>
                    </a:ext>
                  </a:extLst>
                </a:gridCol>
                <a:gridCol w="5620623">
                  <a:extLst>
                    <a:ext uri="{9D8B030D-6E8A-4147-A177-3AD203B41FA5}">
                      <a16:colId xmlns:a16="http://schemas.microsoft.com/office/drawing/2014/main" val="587450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&lt;function&gt;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Example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04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min , </a:t>
                      </a:r>
                      <a:r>
                        <a:rPr lang="en-US" altLang="zh-TW" dirty="0" err="1"/>
                        <a:t>argmin</a:t>
                      </a:r>
                      <a:r>
                        <a:rPr lang="en-US" altLang="zh-TW" dirty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最小值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,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最小值的索引處</a:t>
                      </a:r>
                      <a:r>
                        <a:rPr lang="en-US" altLang="zh-TW" dirty="0"/>
                        <a:t>(index)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 (a). Vector:</a:t>
                      </a:r>
                    </a:p>
                    <a:p>
                      <a:r>
                        <a:rPr lang="en-US" altLang="zh-TW" dirty="0"/>
                        <a:t>&gt;&gt;&gt;Vector = </a:t>
                      </a:r>
                      <a:r>
                        <a:rPr lang="en-US" altLang="zh-TW" dirty="0" err="1"/>
                        <a:t>np.array</a:t>
                      </a:r>
                      <a:r>
                        <a:rPr lang="en-US" altLang="zh-TW" dirty="0"/>
                        <a:t>([1,2,3,4])</a:t>
                      </a:r>
                    </a:p>
                    <a:p>
                      <a:r>
                        <a:rPr lang="en-US" altLang="zh-TW" dirty="0"/>
                        <a:t>&gt;&gt;&gt;</a:t>
                      </a:r>
                      <a:r>
                        <a:rPr lang="en-US" altLang="zh-TW" dirty="0" err="1"/>
                        <a:t>np.min</a:t>
                      </a:r>
                      <a:r>
                        <a:rPr lang="en-US" altLang="zh-TW" dirty="0"/>
                        <a:t>(Vector) ; </a:t>
                      </a:r>
                      <a:r>
                        <a:rPr lang="en-US" altLang="zh-TW" dirty="0" err="1"/>
                        <a:t>np.argmin</a:t>
                      </a:r>
                      <a:r>
                        <a:rPr lang="en-US" altLang="zh-TW" dirty="0"/>
                        <a:t>(Vector) </a:t>
                      </a:r>
                    </a:p>
                    <a:p>
                      <a:r>
                        <a:rPr lang="en-US" altLang="zh-TW" dirty="0"/>
                        <a:t>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#</a:t>
                      </a:r>
                      <a:r>
                        <a:rPr lang="en-US" altLang="zh-TW" dirty="0" err="1">
                          <a:solidFill>
                            <a:srgbClr val="FF0000"/>
                          </a:solidFill>
                        </a:rPr>
                        <a:t>argmin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代表找出最小值中的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/>
                        <a:t>&gt;&gt;&gt;1  ; 0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位於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 = 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的地方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(Python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))      </a:t>
                      </a:r>
                    </a:p>
                    <a:p>
                      <a:r>
                        <a:rPr lang="en-US" altLang="zh-TW" dirty="0"/>
                        <a:t> (b). Matrix:</a:t>
                      </a:r>
                    </a:p>
                    <a:p>
                      <a:r>
                        <a:rPr lang="en-US" altLang="zh-TW" dirty="0"/>
                        <a:t>&gt;&gt;&gt;Matrix = </a:t>
                      </a:r>
                      <a:r>
                        <a:rPr lang="en-US" altLang="zh-TW" dirty="0" err="1"/>
                        <a:t>np.array</a:t>
                      </a:r>
                      <a:r>
                        <a:rPr lang="en-US" altLang="zh-TW" dirty="0"/>
                        <a:t>([ [1,2],[3,4] ])           </a:t>
                      </a:r>
                    </a:p>
                    <a:p>
                      <a:r>
                        <a:rPr lang="en-US" altLang="zh-TW" dirty="0"/>
                        <a:t>&gt;&gt;&gt;</a:t>
                      </a:r>
                      <a:r>
                        <a:rPr lang="en-US" altLang="zh-TW" dirty="0" err="1"/>
                        <a:t>np.min</a:t>
                      </a:r>
                      <a:r>
                        <a:rPr lang="en-US" altLang="zh-TW" dirty="0"/>
                        <a:t>(Matrix) ; </a:t>
                      </a:r>
                      <a:r>
                        <a:rPr lang="en-US" altLang="zh-TW" dirty="0" err="1"/>
                        <a:t>np.argmin</a:t>
                      </a:r>
                      <a:r>
                        <a:rPr lang="en-US" altLang="zh-TW" dirty="0"/>
                        <a:t>(Matrix,0) </a:t>
                      </a:r>
                    </a:p>
                    <a:p>
                      <a:r>
                        <a:rPr lang="en-US" altLang="zh-TW" dirty="0"/>
                        <a:t>     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#argmax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代表找出最大值中的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/>
                        <a:t>&gt;&gt;&gt;1  ; [0,0] </a:t>
                      </a:r>
                    </a:p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位於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index = [0,0]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的地方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(Python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開始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)) 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5146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E95E98-7B06-4876-A358-CEDA3A52F72A}"/>
                  </a:ext>
                </a:extLst>
              </p:cNvPr>
              <p:cNvSpPr txBox="1"/>
              <p:nvPr/>
            </p:nvSpPr>
            <p:spPr>
              <a:xfrm>
                <a:off x="9538283" y="4083791"/>
                <a:ext cx="2281805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E95E98-7B06-4876-A358-CEDA3A52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283" y="4083791"/>
                <a:ext cx="2281805" cy="451598"/>
              </a:xfrm>
              <a:prstGeom prst="rect">
                <a:avLst/>
              </a:prstGeom>
              <a:blipFill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1482319-8FD2-4724-9B59-BED75C283AEA}"/>
                  </a:ext>
                </a:extLst>
              </p:cNvPr>
              <p:cNvSpPr txBox="1"/>
              <p:nvPr/>
            </p:nvSpPr>
            <p:spPr>
              <a:xfrm>
                <a:off x="9169050" y="2806322"/>
                <a:ext cx="22818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1482319-8FD2-4724-9B59-BED75C283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050" y="2806322"/>
                <a:ext cx="228180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DA2968F9-6D13-488B-BBE9-CF0CEE9C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711" y="637279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61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1033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2A9E7C-EB91-458C-B764-3D32D989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575928"/>
            <a:ext cx="10833683" cy="6210766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sz="2000" dirty="0">
                <a:solidFill>
                  <a:srgbClr val="FF0000"/>
                </a:solidFill>
              </a:rPr>
              <a:t>np.&lt;function&gt;(array):</a:t>
            </a:r>
          </a:p>
          <a:p>
            <a:r>
              <a:rPr lang="en-US" altLang="zh-TW" sz="2000" dirty="0"/>
              <a:t>Random number : </a:t>
            </a:r>
          </a:p>
          <a:p>
            <a:pPr marL="0" indent="0">
              <a:buNone/>
            </a:pPr>
            <a:r>
              <a:rPr lang="en-US" altLang="zh-TW" sz="2000" dirty="0"/>
              <a:t>&gt;&gt;&gt;</a:t>
            </a:r>
            <a:r>
              <a:rPr lang="zh-TW" altLang="en-US" sz="2000" dirty="0"/>
              <a:t> </a:t>
            </a:r>
            <a:r>
              <a:rPr lang="en-US" altLang="zh-TW" sz="2000" dirty="0"/>
              <a:t>import </a:t>
            </a:r>
            <a:r>
              <a:rPr lang="en-US" altLang="zh-TW" sz="2000" dirty="0" err="1"/>
              <a:t>numpy</a:t>
            </a:r>
            <a:r>
              <a:rPr lang="en-US" altLang="zh-TW" sz="2000" dirty="0"/>
              <a:t> as np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C0CCDBE-5ABC-48FD-9481-1207DB80145B}"/>
              </a:ext>
            </a:extLst>
          </p:cNvPr>
          <p:cNvSpPr txBox="1">
            <a:spLocks/>
          </p:cNvSpPr>
          <p:nvPr/>
        </p:nvSpPr>
        <p:spPr>
          <a:xfrm>
            <a:off x="1376679" y="136525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57AEBB-9452-4AF4-BB67-182A6326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62</a:t>
            </a:fld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內容版面配置區 3">
                <a:extLst>
                  <a:ext uri="{FF2B5EF4-FFF2-40B4-BE49-F238E27FC236}">
                    <a16:creationId xmlns:a16="http://schemas.microsoft.com/office/drawing/2014/main" id="{1D82695E-C044-49A6-94A9-1514CC961C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0558391"/>
                  </p:ext>
                </p:extLst>
              </p:nvPr>
            </p:nvGraphicFramePr>
            <p:xfrm>
              <a:off x="362645" y="1822093"/>
              <a:ext cx="10158034" cy="47168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80562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2517273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5460199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16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500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random.randn</a:t>
                          </a:r>
                          <a:r>
                            <a:rPr lang="en-US" altLang="zh-TW" sz="1500" dirty="0"/>
                            <a:t>()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任意的數字</a:t>
                          </a: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，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可能正、負或零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() 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() </a:t>
                          </a:r>
                        </a:p>
                        <a:p>
                          <a:r>
                            <a:rPr lang="en-US" altLang="zh-TW" sz="1500" dirty="0"/>
                            <a:t>&gt;&gt;&gt; 1.0790891813100976 ; -1.8450087014732455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922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random.randn</a:t>
                          </a:r>
                          <a:r>
                            <a:rPr lang="en-US" altLang="zh-TW" sz="1500" dirty="0"/>
                            <a:t>(m)</a:t>
                          </a:r>
                          <a:endParaRPr lang="en-US" altLang="zh-TW" sz="1500" dirty="0">
                            <a:latin typeface="PMingLiU" panose="02020500000000000000" pitchFamily="18" charset="-120"/>
                            <a:ea typeface="PMingLiU" panose="02020500000000000000" pitchFamily="18" charset="-12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任意數字且</a:t>
                          </a:r>
                          <a:r>
                            <a:rPr lang="en-US" altLang="zh-TW" sz="1500" dirty="0"/>
                            <a:t>size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</a:t>
                          </a:r>
                          <a:r>
                            <a:rPr lang="en-US" altLang="zh-TW" sz="1500" dirty="0"/>
                            <a:t>m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的一維陣列</a:t>
                          </a:r>
                          <a:r>
                            <a:rPr lang="zh-TW" altLang="en-US" sz="1500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，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可能正、負或零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(2)</a:t>
                          </a:r>
                        </a:p>
                        <a:p>
                          <a:r>
                            <a:rPr lang="en-US" altLang="zh-TW" sz="1500" dirty="0"/>
                            <a:t>&gt;&gt;&gt; array([-0.20049236, -0.70248059])</a:t>
                          </a: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(4)</a:t>
                          </a:r>
                        </a:p>
                        <a:p>
                          <a:r>
                            <a:rPr lang="en-US" altLang="zh-TW" sz="1500" dirty="0"/>
                            <a:t>&gt;&gt;&gt; array([ 1.38921803, -0.62272913, -1.13228004, -0.08493643])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92205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 err="1"/>
                            <a:t>random.randn</a:t>
                          </a:r>
                          <a:r>
                            <a:rPr lang="en-US" altLang="zh-TW" sz="1500" dirty="0"/>
                            <a:t>(</a:t>
                          </a:r>
                          <a:r>
                            <a:rPr lang="en-US" altLang="zh-TW" sz="1500" dirty="0" err="1"/>
                            <a:t>m,n</a:t>
                          </a:r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任意數字且</a:t>
                          </a:r>
                          <a:r>
                            <a:rPr lang="en-US" altLang="zh-TW" sz="1500" dirty="0"/>
                            <a:t>size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的二維陣列</a:t>
                          </a:r>
                          <a:r>
                            <a:rPr lang="zh-TW" altLang="en-US" sz="1500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，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可能正、負或零</a:t>
                          </a:r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(2,2)</a:t>
                          </a:r>
                        </a:p>
                        <a:p>
                          <a:r>
                            <a:rPr lang="en-US" altLang="zh-TW" sz="1500" dirty="0"/>
                            <a:t>&gt;&gt;&gt; array([[ 0.49269931,  0.98187848],</a:t>
                          </a:r>
                        </a:p>
                        <a:p>
                          <a:r>
                            <a:rPr lang="en-US" altLang="zh-TW" sz="1500" dirty="0"/>
                            <a:t>        [-0.2291168 ,  0.17500949]])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2625630"/>
                      </a:ext>
                    </a:extLst>
                  </a:tr>
                  <a:tr h="176508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 err="1"/>
                            <a:t>random.randn</a:t>
                          </a:r>
                          <a:r>
                            <a:rPr lang="en-US" altLang="zh-TW" sz="1500" dirty="0"/>
                            <a:t>(</a:t>
                          </a:r>
                          <a:r>
                            <a:rPr lang="en-US" altLang="zh-TW" sz="1500" dirty="0" err="1"/>
                            <a:t>k,m,n</a:t>
                          </a:r>
                          <a:r>
                            <a:rPr lang="en-US" altLang="zh-TW" sz="1500" dirty="0"/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任意數字且</a:t>
                          </a:r>
                          <a:r>
                            <a:rPr lang="en-US" altLang="zh-TW" sz="1500" dirty="0"/>
                            <a:t>size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的三維陣列</a:t>
                          </a:r>
                          <a:r>
                            <a:rPr lang="zh-TW" altLang="en-US" sz="1500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，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可能正、負或零</a:t>
                          </a:r>
                          <a:endParaRPr lang="zh-TW" altLang="en-US" sz="1500" dirty="0"/>
                        </a:p>
                        <a:p>
                          <a:pPr algn="ctr"/>
                          <a:r>
                            <a:rPr lang="en-US" altLang="zh-TW" sz="1500" dirty="0"/>
                            <a:t>(k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+mn-lt"/>
                              <a:ea typeface="標楷體" panose="03000509000000000000" pitchFamily="65" charset="-120"/>
                            </a:rPr>
                            <a:t>矩陣</a:t>
                          </a:r>
                          <a:r>
                            <a:rPr lang="en-US" altLang="zh-TW" sz="1500" dirty="0"/>
                            <a:t>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(2,3,2)</a:t>
                          </a:r>
                        </a:p>
                        <a:p>
                          <a:r>
                            <a:rPr lang="en-US" altLang="zh-TW" sz="1500" dirty="0"/>
                            <a:t>&gt;&gt;&gt; array([[[-0.12076541, -0.2075487 ],</a:t>
                          </a:r>
                        </a:p>
                        <a:p>
                          <a:r>
                            <a:rPr lang="en-US" altLang="zh-TW" sz="1500" dirty="0"/>
                            <a:t>        [ 0.87619971,  1.15340648],</a:t>
                          </a:r>
                        </a:p>
                        <a:p>
                          <a:r>
                            <a:rPr lang="en-US" altLang="zh-TW" sz="1500" dirty="0"/>
                            <a:t>        [-1.68382226,  0.13350451]],</a:t>
                          </a:r>
                        </a:p>
                        <a:p>
                          <a:endParaRPr lang="en-US" altLang="zh-TW" sz="1500" dirty="0"/>
                        </a:p>
                        <a:p>
                          <a:r>
                            <a:rPr lang="en-US" altLang="zh-TW" sz="1500" dirty="0"/>
                            <a:t>       [[-0.02354942,  1.52979865],</a:t>
                          </a:r>
                        </a:p>
                        <a:p>
                          <a:r>
                            <a:rPr lang="en-US" altLang="zh-TW" sz="1500" dirty="0"/>
                            <a:t>        [-0.84111586,  1.59183578],</a:t>
                          </a:r>
                        </a:p>
                        <a:p>
                          <a:r>
                            <a:rPr lang="en-US" altLang="zh-TW" sz="1500" dirty="0"/>
                            <a:t>        [ 0.18122366,  2.4459094 ]]])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內容版面配置區 3">
                <a:extLst>
                  <a:ext uri="{FF2B5EF4-FFF2-40B4-BE49-F238E27FC236}">
                    <a16:creationId xmlns:a16="http://schemas.microsoft.com/office/drawing/2014/main" id="{1D82695E-C044-49A6-94A9-1514CC961C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0558391"/>
                  </p:ext>
                </p:extLst>
              </p:nvPr>
            </p:nvGraphicFramePr>
            <p:xfrm>
              <a:off x="362645" y="1822093"/>
              <a:ext cx="10158034" cy="471681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80562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2517273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5460199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random.randn</a:t>
                          </a:r>
                          <a:r>
                            <a:rPr lang="en-US" altLang="zh-TW" sz="1500" dirty="0"/>
                            <a:t>()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任意的數字</a:t>
                          </a: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，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可能正、負或零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() 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() </a:t>
                          </a:r>
                        </a:p>
                        <a:p>
                          <a:r>
                            <a:rPr lang="en-US" altLang="zh-TW" sz="1500" dirty="0"/>
                            <a:t>&gt;&gt;&gt; 1.0790891813100976 ; -1.8450087014732455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79" t="-87273" r="-366760" b="-28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任意數字且</a:t>
                          </a:r>
                          <a:r>
                            <a:rPr lang="en-US" altLang="zh-TW" sz="1500" dirty="0"/>
                            <a:t>size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</a:t>
                          </a:r>
                          <a:r>
                            <a:rPr lang="en-US" altLang="zh-TW" sz="1500" dirty="0"/>
                            <a:t>m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的一維陣列</a:t>
                          </a:r>
                          <a:r>
                            <a:rPr lang="zh-TW" altLang="en-US" sz="1500" dirty="0">
                              <a:latin typeface="PMingLiU" panose="02020500000000000000" pitchFamily="18" charset="-120"/>
                              <a:ea typeface="PMingLiU" panose="02020500000000000000" pitchFamily="18" charset="-120"/>
                            </a:rPr>
                            <a:t>，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可能正、負或零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(2)</a:t>
                          </a:r>
                        </a:p>
                        <a:p>
                          <a:r>
                            <a:rPr lang="en-US" altLang="zh-TW" sz="1500" dirty="0"/>
                            <a:t>&gt;&gt;&gt; array([-0.20049236, -0.70248059])</a:t>
                          </a: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(4)</a:t>
                          </a:r>
                        </a:p>
                        <a:p>
                          <a:r>
                            <a:rPr lang="en-US" altLang="zh-TW" sz="1500" dirty="0"/>
                            <a:t>&gt;&gt;&gt; array([ 1.38921803, -0.62272913, -1.13228004, -0.08493643])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92205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79" t="-204636" r="-366760" b="-216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6925" t="-204636" r="-217918" b="-216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(2,2)</a:t>
                          </a:r>
                        </a:p>
                        <a:p>
                          <a:r>
                            <a:rPr lang="en-US" altLang="zh-TW" sz="1500" dirty="0"/>
                            <a:t>&gt;&gt;&gt; array([[ 0.49269931,  0.98187848],</a:t>
                          </a:r>
                        </a:p>
                        <a:p>
                          <a:r>
                            <a:rPr lang="en-US" altLang="zh-TW" sz="1500" dirty="0"/>
                            <a:t>        [-0.2291168 ,  0.17500949]])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2625630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79" t="-145570" r="-366760" b="-3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6925" t="-145570" r="-217918" b="-3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np.random.randn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(2,3,2)</a:t>
                          </a:r>
                        </a:p>
                        <a:p>
                          <a:r>
                            <a:rPr lang="en-US" altLang="zh-TW" sz="1500" dirty="0"/>
                            <a:t>&gt;&gt;&gt; array([[[-0.12076541, -0.2075487 ],</a:t>
                          </a:r>
                        </a:p>
                        <a:p>
                          <a:r>
                            <a:rPr lang="en-US" altLang="zh-TW" sz="1500" dirty="0"/>
                            <a:t>        [ 0.87619971,  1.15340648],</a:t>
                          </a:r>
                        </a:p>
                        <a:p>
                          <a:r>
                            <a:rPr lang="en-US" altLang="zh-TW" sz="1500" dirty="0"/>
                            <a:t>        [-1.68382226,  0.13350451]],</a:t>
                          </a:r>
                        </a:p>
                        <a:p>
                          <a:endParaRPr lang="en-US" altLang="zh-TW" sz="1500" dirty="0"/>
                        </a:p>
                        <a:p>
                          <a:r>
                            <a:rPr lang="en-US" altLang="zh-TW" sz="1500" dirty="0"/>
                            <a:t>       [[-0.02354942,  1.52979865],</a:t>
                          </a:r>
                        </a:p>
                        <a:p>
                          <a:r>
                            <a:rPr lang="en-US" altLang="zh-TW" sz="1500" dirty="0"/>
                            <a:t>        [-0.84111586,  1.59183578],</a:t>
                          </a:r>
                        </a:p>
                        <a:p>
                          <a:r>
                            <a:rPr lang="en-US" altLang="zh-TW" sz="1500" dirty="0"/>
                            <a:t>        [ 0.18122366,  2.4459094 ]]])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群組 6">
            <a:extLst>
              <a:ext uri="{FF2B5EF4-FFF2-40B4-BE49-F238E27FC236}">
                <a16:creationId xmlns:a16="http://schemas.microsoft.com/office/drawing/2014/main" id="{E9C89458-A23D-4AFB-BED1-CA55751DF3F4}"/>
              </a:ext>
            </a:extLst>
          </p:cNvPr>
          <p:cNvGrpSpPr/>
          <p:nvPr/>
        </p:nvGrpSpPr>
        <p:grpSpPr>
          <a:xfrm>
            <a:off x="7727226" y="5386078"/>
            <a:ext cx="2819917" cy="694380"/>
            <a:chOff x="8264769" y="4818185"/>
            <a:chExt cx="2819917" cy="694380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8CBC2966-CB09-4559-A461-E684ACD9BAFC}"/>
                </a:ext>
              </a:extLst>
            </p:cNvPr>
            <p:cNvCxnSpPr/>
            <p:nvPr/>
          </p:nvCxnSpPr>
          <p:spPr>
            <a:xfrm flipH="1" flipV="1">
              <a:off x="8264769" y="4818185"/>
              <a:ext cx="1107831" cy="25497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95BECEE2-390B-47D3-9C6F-DEB338A32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7046" y="5073162"/>
              <a:ext cx="995554" cy="43940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22247CC0-E01F-44DB-A823-195D5FFE1F4D}"/>
                    </a:ext>
                  </a:extLst>
                </p:cNvPr>
                <p:cNvSpPr txBox="1"/>
                <p:nvPr/>
              </p:nvSpPr>
              <p:spPr>
                <a:xfrm>
                  <a:off x="9460523" y="4888496"/>
                  <a:ext cx="1624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個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的矩陣</a:t>
                  </a: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0523" y="4888496"/>
                  <a:ext cx="162416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383" t="-9836" r="-3008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337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1C79CA-53BB-4A45-A3BF-529B560F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679508"/>
            <a:ext cx="10842072" cy="5905850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sz="2000" dirty="0">
                <a:solidFill>
                  <a:srgbClr val="FF0000"/>
                </a:solidFill>
              </a:rPr>
              <a:t>np.&lt;function&gt;(array):</a:t>
            </a:r>
          </a:p>
          <a:p>
            <a:r>
              <a:rPr lang="en-US" altLang="zh-TW" sz="2000" dirty="0"/>
              <a:t>Random integer : </a:t>
            </a:r>
          </a:p>
          <a:p>
            <a:pPr marL="0" indent="0">
              <a:buNone/>
            </a:pPr>
            <a:r>
              <a:rPr lang="en-US" altLang="zh-TW" sz="2000" dirty="0"/>
              <a:t>&gt;&gt;&gt;</a:t>
            </a:r>
            <a:r>
              <a:rPr lang="zh-TW" altLang="en-US" sz="2000" dirty="0"/>
              <a:t> </a:t>
            </a:r>
            <a:r>
              <a:rPr lang="en-US" altLang="zh-TW" sz="2000" dirty="0"/>
              <a:t>import </a:t>
            </a:r>
            <a:r>
              <a:rPr lang="en-US" altLang="zh-TW" sz="2000" dirty="0" err="1"/>
              <a:t>numpy</a:t>
            </a:r>
            <a:r>
              <a:rPr lang="en-US" altLang="zh-TW" sz="2000" dirty="0"/>
              <a:t> as np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A39D7A-7B0A-4FC8-A060-24DA7745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163" y="640279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D1BE32E-5776-4C13-91FA-A1B883706960}"/>
              </a:ext>
            </a:extLst>
          </p:cNvPr>
          <p:cNvSpPr txBox="1">
            <a:spLocks/>
          </p:cNvSpPr>
          <p:nvPr/>
        </p:nvSpPr>
        <p:spPr>
          <a:xfrm>
            <a:off x="1376679" y="136525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內容版面配置區 3">
                <a:extLst>
                  <a:ext uri="{FF2B5EF4-FFF2-40B4-BE49-F238E27FC236}">
                    <a16:creationId xmlns:a16="http://schemas.microsoft.com/office/drawing/2014/main" id="{330E556C-35C5-4881-B5F8-B2F2F01640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991691"/>
                  </p:ext>
                </p:extLst>
              </p:nvPr>
            </p:nvGraphicFramePr>
            <p:xfrm>
              <a:off x="511728" y="1972616"/>
              <a:ext cx="9732764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81834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2471209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4479721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52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random.randint</a:t>
                          </a:r>
                          <a:r>
                            <a:rPr lang="en-US" altLang="zh-TW" sz="1500" dirty="0"/>
                            <a:t>(a, b,</a:t>
                          </a:r>
                          <a:r>
                            <a:rPr lang="en-US" altLang="zh-TW" sz="1500" baseline="0" dirty="0"/>
                            <a:t> size=k</a:t>
                          </a:r>
                          <a:r>
                            <a:rPr lang="en-US" altLang="zh-TW" sz="1500" dirty="0"/>
                            <a:t>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隨機產生</a:t>
                          </a: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小於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b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且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大於等於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a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的整數的一維陣列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np.random.randint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size=10)</a:t>
                          </a:r>
                        </a:p>
                        <a:p>
                          <a:r>
                            <a:rPr lang="en-US" altLang="zh-TW" sz="1500" dirty="0"/>
                            <a:t>&gt;&gt;&gt; array([-1,  3, -3, -3, -3,  3, -5,  4,  0, -1])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random.randint</a:t>
                          </a:r>
                          <a:r>
                            <a:rPr lang="en-US" altLang="zh-TW" sz="1500" dirty="0"/>
                            <a:t>(a,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/>
                            <a:t>b,</a:t>
                          </a:r>
                          <a:r>
                            <a:rPr lang="en-US" altLang="zh-TW" sz="1500" baseline="0" dirty="0"/>
                            <a:t> size=(m, n)</a:t>
                          </a:r>
                          <a:r>
                            <a:rPr lang="en-US" altLang="zh-TW" sz="1500" dirty="0"/>
                            <a:t>)</a:t>
                          </a:r>
                          <a:endParaRPr lang="zh-TW" altLang="en-US" sz="15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隨機產生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小於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b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且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大於等於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a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的整數的二維陣列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np.random.randint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size=(2,2))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/>
                            <a:t>array([[ 4, -3],</a:t>
                          </a:r>
                        </a:p>
                        <a:p>
                          <a:r>
                            <a:rPr lang="en-US" altLang="zh-TW" sz="1500" dirty="0"/>
                            <a:t>      </a:t>
                          </a:r>
                          <a:r>
                            <a:rPr lang="zh-TW" altLang="en-US" sz="1500" dirty="0"/>
                            <a:t>            </a:t>
                          </a:r>
                          <a:r>
                            <a:rPr lang="en-US" altLang="zh-TW" sz="1500" dirty="0"/>
                            <a:t> [-5,  1]])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random.randint(a, b, size=(</a:t>
                          </a:r>
                          <a:r>
                            <a:rPr lang="en-US" altLang="zh-TW" sz="1500" dirty="0" err="1"/>
                            <a:t>k,m,n</a:t>
                          </a:r>
                          <a:r>
                            <a:rPr lang="en-US" altLang="zh-TW" sz="1500" dirty="0"/>
                            <a:t>))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隨機產生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小於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b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且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大於等於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a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的整數的三維陣列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np.random.randint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size=(3,2,3))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/>
                            <a:t>array([[[-5,  0,  3],</a:t>
                          </a:r>
                        </a:p>
                        <a:p>
                          <a:r>
                            <a:rPr lang="en-US" altLang="zh-TW" sz="1500" dirty="0"/>
                            <a:t>   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[-5, -3,  0]],</a:t>
                          </a:r>
                        </a:p>
                        <a:p>
                          <a:endParaRPr lang="en-US" altLang="zh-TW" sz="1500" dirty="0"/>
                        </a:p>
                        <a:p>
                          <a:r>
                            <a:rPr lang="en-US" altLang="zh-TW" sz="1500" dirty="0"/>
                            <a:t>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  [[-2,  1, -4],</a:t>
                          </a:r>
                        </a:p>
                        <a:p>
                          <a:r>
                            <a:rPr lang="en-US" altLang="zh-TW" sz="1500" dirty="0"/>
                            <a:t>  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 [-1,  4,  4]],</a:t>
                          </a:r>
                        </a:p>
                        <a:p>
                          <a:endParaRPr lang="en-US" altLang="zh-TW" sz="1500" dirty="0"/>
                        </a:p>
                        <a:p>
                          <a:r>
                            <a:rPr lang="en-US" altLang="zh-TW" sz="1500" dirty="0"/>
                            <a:t>     </a:t>
                          </a:r>
                          <a:r>
                            <a:rPr lang="zh-TW" altLang="en-US" sz="1500" dirty="0"/>
                            <a:t>            </a:t>
                          </a:r>
                          <a:r>
                            <a:rPr lang="en-US" altLang="zh-TW" sz="1500" dirty="0"/>
                            <a:t>  [[ 3, -4, -1],</a:t>
                          </a:r>
                        </a:p>
                        <a:p>
                          <a:r>
                            <a:rPr lang="en-US" altLang="zh-TW" sz="1500" dirty="0"/>
                            <a:t>   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[ 1, -4, -4]]])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內容版面配置區 3">
                <a:extLst>
                  <a:ext uri="{FF2B5EF4-FFF2-40B4-BE49-F238E27FC236}">
                    <a16:creationId xmlns:a16="http://schemas.microsoft.com/office/drawing/2014/main" id="{330E556C-35C5-4881-B5F8-B2F2F01640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991691"/>
                  </p:ext>
                </p:extLst>
              </p:nvPr>
            </p:nvGraphicFramePr>
            <p:xfrm>
              <a:off x="511728" y="1972616"/>
              <a:ext cx="9732764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81834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2471209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4479721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Example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random.randint</a:t>
                          </a:r>
                          <a:r>
                            <a:rPr lang="en-US" altLang="zh-TW" sz="1500" dirty="0"/>
                            <a:t>(a, b,</a:t>
                          </a:r>
                          <a:r>
                            <a:rPr lang="en-US" altLang="zh-TW" sz="1500" baseline="0" dirty="0"/>
                            <a:t> size=k</a:t>
                          </a:r>
                          <a:r>
                            <a:rPr lang="en-US" altLang="zh-TW" sz="1500" dirty="0"/>
                            <a:t>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隨機產生</a:t>
                          </a: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小於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b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且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大於等於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a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的整數的一維陣列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np.random.randint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size=10)</a:t>
                          </a:r>
                        </a:p>
                        <a:p>
                          <a:r>
                            <a:rPr lang="en-US" altLang="zh-TW" sz="1500" dirty="0"/>
                            <a:t>&gt;&gt;&gt; array([-1,  3, -3, -3, -3,  3, -5,  4,  0, -1])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19" t="-121094" r="-250547" b="-2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13086" t="-121094" r="-182716" b="-2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np.random.randint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size=(2,2))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/>
                            <a:t>array([[ 4, -3],</a:t>
                          </a:r>
                        </a:p>
                        <a:p>
                          <a:r>
                            <a:rPr lang="en-US" altLang="zh-TW" sz="1500" dirty="0"/>
                            <a:t>      </a:t>
                          </a:r>
                          <a:r>
                            <a:rPr lang="zh-TW" altLang="en-US" sz="1500" dirty="0"/>
                            <a:t>            </a:t>
                          </a:r>
                          <a:r>
                            <a:rPr lang="en-US" altLang="zh-TW" sz="1500" dirty="0"/>
                            <a:t> [-5,  1]])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2148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19" t="-80170" r="-250547" b="-3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13086" t="-80170" r="-182716" b="-3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np.random.randint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zh-TW" altLang="en-US" sz="15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size=(3,2,3))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zh-TW" altLang="en-US" sz="1500" dirty="0"/>
                            <a:t> </a:t>
                          </a:r>
                          <a:r>
                            <a:rPr lang="en-US" altLang="zh-TW" sz="1500" dirty="0"/>
                            <a:t>array([[[-5,  0,  3],</a:t>
                          </a:r>
                        </a:p>
                        <a:p>
                          <a:r>
                            <a:rPr lang="en-US" altLang="zh-TW" sz="1500" dirty="0"/>
                            <a:t>   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[-5, -3,  0]],</a:t>
                          </a:r>
                        </a:p>
                        <a:p>
                          <a:endParaRPr lang="en-US" altLang="zh-TW" sz="1500" dirty="0"/>
                        </a:p>
                        <a:p>
                          <a:r>
                            <a:rPr lang="en-US" altLang="zh-TW" sz="1500" dirty="0"/>
                            <a:t>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  [[-2,  1, -4],</a:t>
                          </a:r>
                        </a:p>
                        <a:p>
                          <a:r>
                            <a:rPr lang="en-US" altLang="zh-TW" sz="1500" dirty="0"/>
                            <a:t>  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 [-1,  4,  4]],</a:t>
                          </a:r>
                        </a:p>
                        <a:p>
                          <a:endParaRPr lang="en-US" altLang="zh-TW" sz="1500" dirty="0"/>
                        </a:p>
                        <a:p>
                          <a:r>
                            <a:rPr lang="en-US" altLang="zh-TW" sz="1500" dirty="0"/>
                            <a:t>     </a:t>
                          </a:r>
                          <a:r>
                            <a:rPr lang="zh-TW" altLang="en-US" sz="1500" dirty="0"/>
                            <a:t>            </a:t>
                          </a:r>
                          <a:r>
                            <a:rPr lang="en-US" altLang="zh-TW" sz="1500" dirty="0"/>
                            <a:t>  [[ 3, -4, -1],</a:t>
                          </a:r>
                        </a:p>
                        <a:p>
                          <a:r>
                            <a:rPr lang="en-US" altLang="zh-TW" sz="1500" dirty="0"/>
                            <a:t>        </a:t>
                          </a:r>
                          <a:r>
                            <a:rPr lang="zh-TW" altLang="en-US" sz="1500" dirty="0"/>
                            <a:t>             </a:t>
                          </a:r>
                          <a:r>
                            <a:rPr lang="en-US" altLang="zh-TW" sz="1500" dirty="0"/>
                            <a:t>[ 1, -4, -4]]])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群組 6">
            <a:extLst>
              <a:ext uri="{FF2B5EF4-FFF2-40B4-BE49-F238E27FC236}">
                <a16:creationId xmlns:a16="http://schemas.microsoft.com/office/drawing/2014/main" id="{0D483ADE-6E62-401D-8EFD-1399CD22A10E}"/>
              </a:ext>
            </a:extLst>
          </p:cNvPr>
          <p:cNvGrpSpPr/>
          <p:nvPr/>
        </p:nvGrpSpPr>
        <p:grpSpPr>
          <a:xfrm>
            <a:off x="7636132" y="4030318"/>
            <a:ext cx="2007121" cy="1477775"/>
            <a:chOff x="7634655" y="3736703"/>
            <a:chExt cx="2007121" cy="147777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9BCC9101-875C-4656-B292-A0416C7AF9ED}"/>
                </a:ext>
              </a:extLst>
            </p:cNvPr>
            <p:cNvGrpSpPr/>
            <p:nvPr/>
          </p:nvGrpSpPr>
          <p:grpSpPr>
            <a:xfrm>
              <a:off x="7634655" y="3736703"/>
              <a:ext cx="2007121" cy="759796"/>
              <a:chOff x="7669824" y="4800572"/>
              <a:chExt cx="2007121" cy="759796"/>
            </a:xfrm>
          </p:grpSpPr>
          <p:cxnSp>
            <p:nvCxnSpPr>
              <p:cNvPr id="10" name="直線單箭頭接點 9">
                <a:extLst>
                  <a:ext uri="{FF2B5EF4-FFF2-40B4-BE49-F238E27FC236}">
                    <a16:creationId xmlns:a16="http://schemas.microsoft.com/office/drawing/2014/main" id="{30F2E6CA-A518-4E37-86EE-45DDE664CF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69824" y="4875942"/>
                <a:ext cx="1000857" cy="1092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>
                <a:extLst>
                  <a:ext uri="{FF2B5EF4-FFF2-40B4-BE49-F238E27FC236}">
                    <a16:creationId xmlns:a16="http://schemas.microsoft.com/office/drawing/2014/main" id="{FB50D35C-51FF-48EF-BE67-E21A165205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46023" y="4985238"/>
                <a:ext cx="924660" cy="57513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4E0C9221-9646-4832-A9E8-6CCF7D7D0B41}"/>
                      </a:ext>
                    </a:extLst>
                  </p:cNvPr>
                  <p:cNvSpPr txBox="1"/>
                  <p:nvPr/>
                </p:nvSpPr>
                <p:spPr>
                  <a:xfrm>
                    <a:off x="8746882" y="4800572"/>
                    <a:ext cx="93006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個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2</a:t>
                    </a:r>
                    <a14:m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altLang="zh-TW" dirty="0">
                        <a:solidFill>
                          <a:srgbClr val="FF0000"/>
                        </a:solidFill>
                        <a:ea typeface="標楷體" panose="03000509000000000000" pitchFamily="65" charset="-120"/>
                      </a:rPr>
                      <a:t>3</a:t>
                    </a:r>
                  </a:p>
                  <a:p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的矩陣</a:t>
                    </a:r>
                  </a:p>
                </p:txBody>
              </p:sp>
            </mc:Choice>
            <mc:Fallback xmlns="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4E0C9221-9646-4832-A9E8-6CCF7D7D0B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46882" y="4800572"/>
                    <a:ext cx="930063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229" t="-4717" r="-5229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1DD7DE33-236A-4F75-B6F8-994D1E8882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0854" y="3916617"/>
              <a:ext cx="924658" cy="129786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778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E681CE-4638-4AFB-A283-67C064B2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550" y="6373128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594A3AD-77B4-4C62-AD78-28297EDDBC99}"/>
              </a:ext>
            </a:extLst>
          </p:cNvPr>
          <p:cNvSpPr txBox="1">
            <a:spLocks/>
          </p:cNvSpPr>
          <p:nvPr/>
        </p:nvSpPr>
        <p:spPr>
          <a:xfrm>
            <a:off x="1376679" y="136525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87ED576-8D20-4FC5-B58B-629E3F91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679508"/>
            <a:ext cx="10842072" cy="5905850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sz="2000" dirty="0">
                <a:solidFill>
                  <a:srgbClr val="FF0000"/>
                </a:solidFill>
              </a:rPr>
              <a:t>np.&lt;function&gt;(array):</a:t>
            </a:r>
          </a:p>
          <a:p>
            <a:r>
              <a:rPr lang="en-US" altLang="zh-TW" sz="2000" dirty="0"/>
              <a:t>Normal Distribution (Gaussian Distribution) : </a:t>
            </a:r>
          </a:p>
          <a:p>
            <a:pPr marL="0" indent="0">
              <a:buNone/>
            </a:pPr>
            <a:r>
              <a:rPr lang="en-US" altLang="zh-TW" sz="2000" dirty="0"/>
              <a:t>&gt;&gt;&gt;</a:t>
            </a:r>
            <a:r>
              <a:rPr lang="zh-TW" altLang="en-US" sz="2000" dirty="0"/>
              <a:t> </a:t>
            </a:r>
            <a:r>
              <a:rPr lang="en-US" altLang="zh-TW" sz="2000" dirty="0"/>
              <a:t>import </a:t>
            </a:r>
            <a:r>
              <a:rPr lang="en-US" altLang="zh-TW" sz="2000" dirty="0" err="1"/>
              <a:t>numpy</a:t>
            </a:r>
            <a:r>
              <a:rPr lang="en-US" altLang="zh-TW" sz="2000" dirty="0"/>
              <a:t> as np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內容版面配置區 3">
                <a:extLst>
                  <a:ext uri="{FF2B5EF4-FFF2-40B4-BE49-F238E27FC236}">
                    <a16:creationId xmlns:a16="http://schemas.microsoft.com/office/drawing/2014/main" id="{21DB61F5-85A0-45BC-8D6E-2AEAC6235C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464977"/>
                  </p:ext>
                </p:extLst>
              </p:nvPr>
            </p:nvGraphicFramePr>
            <p:xfrm>
              <a:off x="511728" y="1920185"/>
              <a:ext cx="10443259" cy="382714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63699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1747071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6032489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52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random.normal(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15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為平均值</m:t>
                                </m:r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</a:rPr>
                                  <m:t>為標準差</m:t>
                                </m:r>
                              </m:oMath>
                            </m:oMathPara>
                          </a14:m>
                          <a:endParaRPr lang="en-US" altLang="zh-TW" sz="15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m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個常態分佈資料所形成的一維陣列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mu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 sigma = 0,</a:t>
                          </a:r>
                          <a:r>
                            <a:rPr lang="en-US" altLang="zh-TW" sz="1500" baseline="0" dirty="0">
                              <a:solidFill>
                                <a:srgbClr val="FF0000"/>
                              </a:solidFill>
                            </a:rPr>
                            <a:t> 0.1</a:t>
                          </a:r>
                          <a:endParaRPr lang="en-US" altLang="zh-TW" sz="15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np.random.normal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(mu, sigma,</a:t>
                          </a:r>
                          <a:r>
                            <a:rPr lang="en-US" altLang="zh-TW" sz="1500" baseline="0" dirty="0">
                              <a:solidFill>
                                <a:srgbClr val="FF0000"/>
                              </a:solidFill>
                            </a:rPr>
                            <a:t> 4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  <a:p>
                          <a:r>
                            <a:rPr lang="en-US" altLang="zh-TW" sz="1500" dirty="0"/>
                            <a:t>&gt;&gt;&gt; array([ 0.26451579, -0.12127602, -0.02253463,  0.11788316])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random.normal(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15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為平均值</m:t>
                                </m:r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</a:rPr>
                                  <m:t>為標準差</m:t>
                                </m:r>
                              </m:oMath>
                            </m:oMathPara>
                          </a14:m>
                          <a:endParaRPr lang="en-US" altLang="zh-TW" sz="15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zh-TW" altLang="en-US" sz="1500" dirty="0"/>
                            <a:t>   </a:t>
                          </a:r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個常態分佈資料所形成的二維陣列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mu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 sigma = 1,</a:t>
                          </a:r>
                          <a:r>
                            <a:rPr lang="en-US" altLang="zh-TW" sz="1500" baseline="0" dirty="0">
                              <a:solidFill>
                                <a:srgbClr val="FF0000"/>
                              </a:solidFill>
                            </a:rPr>
                            <a:t> 0.01</a:t>
                          </a:r>
                          <a:endParaRPr lang="en-US" altLang="zh-TW" sz="15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np.random.normal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(mu, sigma,</a:t>
                          </a:r>
                          <a:r>
                            <a:rPr lang="en-US" altLang="zh-TW" sz="1500" baseline="0" dirty="0">
                              <a:solidFill>
                                <a:srgbClr val="FF0000"/>
                              </a:solidFill>
                            </a:rPr>
                            <a:t> (2,3)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  <a:p>
                          <a:r>
                            <a:rPr lang="en-US" altLang="zh-TW" sz="1500" dirty="0"/>
                            <a:t>&gt;&gt;&gt; array([[1.01752332, 0.98948618, 1.00740824],</a:t>
                          </a:r>
                        </a:p>
                        <a:p>
                          <a:r>
                            <a:rPr lang="en-US" altLang="zh-TW" sz="1500" dirty="0"/>
                            <a:t>                   [1.00748415, 1.00302903, 0.99085072]])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random.normal(</a:t>
                          </a:r>
                          <a14:m>
                            <m:oMath xmlns:m="http://schemas.openxmlformats.org/officeDocument/2006/math">
                              <m:r>
                                <a:rPr lang="zh-TW" altLang="en-US" sz="15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15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為平均值</m:t>
                                </m:r>
                                <m:r>
                                  <a:rPr lang="zh-TW" altLang="en-US" sz="1500" i="1" smtClean="0">
                                    <a:latin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</a:rPr>
                                  <m:t>為標準差</m:t>
                                </m:r>
                              </m:oMath>
                            </m:oMathPara>
                          </a14:m>
                          <a:endParaRPr lang="en-US" altLang="zh-TW" sz="15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/>
                            <a:t>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個常態分佈資料所形成的三維陣列</a:t>
                          </a:r>
                        </a:p>
                        <a:p>
                          <a:pPr algn="ctr"/>
                          <a:r>
                            <a:rPr lang="en-US" altLang="zh-TW" sz="1500" dirty="0"/>
                            <a:t>(k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+mn-lt"/>
                              <a:ea typeface="標楷體" panose="03000509000000000000" pitchFamily="65" charset="-120"/>
                            </a:rPr>
                            <a:t>矩陣</a:t>
                          </a:r>
                          <a:r>
                            <a:rPr lang="en-US" altLang="zh-TW" sz="1500" dirty="0"/>
                            <a:t>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mu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 sigma = 1,</a:t>
                          </a:r>
                          <a:r>
                            <a:rPr lang="en-US" altLang="zh-TW" sz="1500" baseline="0" dirty="0">
                              <a:solidFill>
                                <a:srgbClr val="FF0000"/>
                              </a:solidFill>
                            </a:rPr>
                            <a:t> 0.01</a:t>
                          </a:r>
                          <a:endParaRPr lang="en-US" altLang="zh-TW" sz="15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np.random.normal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(mu, sigma,</a:t>
                          </a:r>
                          <a:r>
                            <a:rPr lang="en-US" altLang="zh-TW" sz="1500" baseline="0" dirty="0">
                              <a:solidFill>
                                <a:srgbClr val="FF0000"/>
                              </a:solidFill>
                            </a:rPr>
                            <a:t> (2,2,3)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en-US" altLang="zh-TW" sz="1500" baseline="0" dirty="0"/>
                            <a:t> array([[[1.00221755, 1.00947454, 0.99827809],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[1.01430954, 1.00767252, 0.97747528]],</a:t>
                          </a:r>
                        </a:p>
                        <a:p>
                          <a:endParaRPr lang="en-US" altLang="zh-TW" sz="1500" baseline="0" dirty="0"/>
                        </a:p>
                        <a:p>
                          <a:r>
                            <a:rPr lang="en-US" altLang="zh-TW" sz="1500" baseline="0" dirty="0"/>
                            <a:t>                   [[1.00067302, 0.99307442, 1.00371939],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[0.9975967 , 0.99892327, 0.99827459]]])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內容版面配置區 3">
                <a:extLst>
                  <a:ext uri="{FF2B5EF4-FFF2-40B4-BE49-F238E27FC236}">
                    <a16:creationId xmlns:a16="http://schemas.microsoft.com/office/drawing/2014/main" id="{21DB61F5-85A0-45BC-8D6E-2AEAC6235C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464977"/>
                  </p:ext>
                </p:extLst>
              </p:nvPr>
            </p:nvGraphicFramePr>
            <p:xfrm>
              <a:off x="511728" y="1920185"/>
              <a:ext cx="10443259" cy="382714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663699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1747071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6032489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52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9" t="-46094" r="-293364" b="-35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m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個常態分佈資料所形成的一維陣列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73158" t="-46094" r="-404" b="-354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9" t="-113333" r="-293364" b="-17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52613" t="-113333" r="-346690" b="-17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73158" t="-113333" r="-404" b="-17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16916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9" t="-126619" r="-293364" b="-3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52613" t="-126619" r="-346690" b="-3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73158" t="-126619" r="-404" b="-3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群組 7">
            <a:extLst>
              <a:ext uri="{FF2B5EF4-FFF2-40B4-BE49-F238E27FC236}">
                <a16:creationId xmlns:a16="http://schemas.microsoft.com/office/drawing/2014/main" id="{9B0D3A90-7035-485D-8F4C-9C9FB332CE0C}"/>
              </a:ext>
            </a:extLst>
          </p:cNvPr>
          <p:cNvGrpSpPr/>
          <p:nvPr/>
        </p:nvGrpSpPr>
        <p:grpSpPr>
          <a:xfrm>
            <a:off x="773976" y="5813833"/>
            <a:ext cx="7690516" cy="1084424"/>
            <a:chOff x="-330947" y="5543777"/>
            <a:chExt cx="8080130" cy="1482877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A699CC54-6061-4872-B256-82F108819884}"/>
                </a:ext>
              </a:extLst>
            </p:cNvPr>
            <p:cNvGrpSpPr/>
            <p:nvPr/>
          </p:nvGrpSpPr>
          <p:grpSpPr>
            <a:xfrm>
              <a:off x="-57269" y="5602046"/>
              <a:ext cx="6570986" cy="1424608"/>
              <a:chOff x="-57269" y="5602046"/>
              <a:chExt cx="6570986" cy="1424608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FB838E85-94DF-4174-9AB9-C6A7BA789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9936" y="5602046"/>
                <a:ext cx="2413781" cy="112426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82CE72BA-0D21-4C5F-9316-616A4A71F846}"/>
                      </a:ext>
                    </a:extLst>
                  </p:cNvPr>
                  <p:cNvSpPr txBox="1"/>
                  <p:nvPr/>
                </p:nvSpPr>
                <p:spPr>
                  <a:xfrm>
                    <a:off x="-57269" y="5764062"/>
                    <a:ext cx="3894606" cy="12625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600" dirty="0"/>
                      <a:t>Normal Distribution (Gaussian Distribution) :</a:t>
                    </a:r>
                  </a:p>
                  <a:p>
                    <a:r>
                      <a:rPr lang="en-US" altLang="zh-TW" sz="1600" dirty="0"/>
                      <a:t>(</a:t>
                    </a:r>
                    <a14:m>
                      <m:oMath xmlns:m="http://schemas.openxmlformats.org/officeDocument/2006/math"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為平均值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為標準差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altLang="zh-TW" sz="1600" i="1" dirty="0">
                      <a:latin typeface="Cambria Math" panose="02040503050406030204" pitchFamily="18" charset="0"/>
                    </a:endParaRPr>
                  </a:p>
                  <a:p>
                    <a:r>
                      <a:rPr lang="en-US" altLang="zh-TW" sz="2200" dirty="0"/>
                      <a:t> </a:t>
                    </a:r>
                    <a:endParaRPr lang="zh-TW" altLang="en-US" sz="2200" dirty="0"/>
                  </a:p>
                </p:txBody>
              </p:sp>
            </mc:Choice>
            <mc:Fallback xmlns=""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82CE72BA-0D21-4C5F-9316-616A4A71F8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7269" y="5764062"/>
                    <a:ext cx="3894606" cy="12625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87" t="-1974" r="-477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5B4274C-7BF3-434C-823A-4059706DB447}"/>
                </a:ext>
              </a:extLst>
            </p:cNvPr>
            <p:cNvSpPr/>
            <p:nvPr/>
          </p:nvSpPr>
          <p:spPr>
            <a:xfrm>
              <a:off x="-330947" y="5543777"/>
              <a:ext cx="8080130" cy="13100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41C8AB0-5DF7-48E8-BD6B-177188AEFF7D}"/>
              </a:ext>
            </a:extLst>
          </p:cNvPr>
          <p:cNvGrpSpPr/>
          <p:nvPr/>
        </p:nvGrpSpPr>
        <p:grpSpPr>
          <a:xfrm>
            <a:off x="9036598" y="4252921"/>
            <a:ext cx="1651963" cy="1240498"/>
            <a:chOff x="7968762" y="4477406"/>
            <a:chExt cx="1651963" cy="1240498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02DBF205-67BA-4CCE-AC6A-FC66F6207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763" y="4800572"/>
              <a:ext cx="701918" cy="18466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A32B34F8-6E71-49FB-B69E-242BF33893ED}"/>
                </a:ext>
              </a:extLst>
            </p:cNvPr>
            <p:cNvCxnSpPr/>
            <p:nvPr/>
          </p:nvCxnSpPr>
          <p:spPr>
            <a:xfrm flipH="1">
              <a:off x="7968762" y="4800572"/>
              <a:ext cx="701919" cy="9173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240AF2E-F150-4622-863A-97206C9A4661}"/>
                    </a:ext>
                  </a:extLst>
                </p:cNvPr>
                <p:cNvSpPr txBox="1"/>
                <p:nvPr/>
              </p:nvSpPr>
              <p:spPr>
                <a:xfrm>
                  <a:off x="8689060" y="4477406"/>
                  <a:ext cx="9316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個</a:t>
                  </a:r>
                  <a:r>
                    <a:rPr lang="en-US" altLang="zh-TW" dirty="0">
                      <a:solidFill>
                        <a:srgbClr val="FF0000"/>
                      </a:solidFill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altLang="zh-TW" dirty="0">
                      <a:solidFill>
                        <a:srgbClr val="FF0000"/>
                      </a:solidFill>
                      <a:ea typeface="標楷體" panose="03000509000000000000" pitchFamily="65" charset="-120"/>
                    </a:rPr>
                    <a:t>3</a:t>
                  </a:r>
                </a:p>
                <a:p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的矩陣</a:t>
                  </a:r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C240AF2E-F150-4622-863A-97206C9A4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9060" y="4477406"/>
                  <a:ext cx="9316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5921" t="-5660" r="-5263" b="-1509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8268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9A8153-4333-478A-8D81-C9230FFE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2996" y="640279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2CD2B0C-BF0F-4164-8317-559287A95958}"/>
              </a:ext>
            </a:extLst>
          </p:cNvPr>
          <p:cNvSpPr txBox="1">
            <a:spLocks/>
          </p:cNvSpPr>
          <p:nvPr/>
        </p:nvSpPr>
        <p:spPr>
          <a:xfrm>
            <a:off x="1376679" y="136525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E5B4808-85CC-441B-A791-06EA7EBC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679508"/>
            <a:ext cx="10842072" cy="5905850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常用統計函數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sz="2000" dirty="0">
                <a:solidFill>
                  <a:srgbClr val="FF0000"/>
                </a:solidFill>
              </a:rPr>
              <a:t>np.&lt;function&gt;(array):</a:t>
            </a:r>
          </a:p>
          <a:p>
            <a:r>
              <a:rPr lang="en-US" altLang="zh-TW" sz="2000" dirty="0"/>
              <a:t>Uniform Distribution : </a:t>
            </a:r>
          </a:p>
          <a:p>
            <a:pPr marL="0" indent="0">
              <a:buNone/>
            </a:pPr>
            <a:r>
              <a:rPr lang="en-US" altLang="zh-TW" sz="2000" dirty="0"/>
              <a:t>&gt;&gt;&gt;</a:t>
            </a:r>
            <a:r>
              <a:rPr lang="zh-TW" altLang="en-US" sz="2000" dirty="0"/>
              <a:t> </a:t>
            </a:r>
            <a:r>
              <a:rPr lang="en-US" altLang="zh-TW" sz="2000" dirty="0"/>
              <a:t>import </a:t>
            </a:r>
            <a:r>
              <a:rPr lang="en-US" altLang="zh-TW" sz="2000" dirty="0" err="1"/>
              <a:t>numpy</a:t>
            </a:r>
            <a:r>
              <a:rPr lang="en-US" altLang="zh-TW" sz="2000" dirty="0"/>
              <a:t> as np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內容版面配置區 3">
                <a:extLst>
                  <a:ext uri="{FF2B5EF4-FFF2-40B4-BE49-F238E27FC236}">
                    <a16:creationId xmlns:a16="http://schemas.microsoft.com/office/drawing/2014/main" id="{10F2D271-F4C0-4577-8E17-C2D84022F3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2127253"/>
                  </p:ext>
                </p:extLst>
              </p:nvPr>
            </p:nvGraphicFramePr>
            <p:xfrm>
              <a:off x="511728" y="1894147"/>
              <a:ext cx="10531856" cy="428434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73206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2409764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5348886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52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random.uniform(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為任意設定值</a:t>
                          </a:r>
                          <a:endParaRPr lang="en-US" altLang="zh-TW" sz="15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m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個均勻分佈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資料所形成的一維陣列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np</m:t>
                              </m:r>
                              <m:r>
                                <a:rPr lang="en-US" altLang="zh-TW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random</m:t>
                              </m:r>
                              <m:r>
                                <a:rPr lang="en-US" altLang="zh-TW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uniform</m:t>
                              </m:r>
                              <m:r>
                                <a:rPr lang="en-US" altLang="zh-TW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(0, 5, 10)</m:t>
                              </m:r>
                            </m:oMath>
                          </a14:m>
                          <a:endParaRPr lang="en-US" altLang="zh-TW" sz="15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en-US" altLang="zh-TW" sz="1500" baseline="0" dirty="0"/>
                            <a:t> array([2.18646983, 4.29818391, 2.77113417])</a:t>
                          </a:r>
                          <a:endParaRPr lang="en-US" altLang="zh-TW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random. uniform(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1500" dirty="0" smtClean="0"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m:t>為任意設定值</m:t>
                                </m:r>
                              </m:oMath>
                            </m:oMathPara>
                          </a14:m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個均勻分佈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資料所形成的二維陣列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np.random.uniform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(-2, 3, (2,3))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en-US" altLang="zh-TW" sz="1500" baseline="0" dirty="0"/>
                            <a:t> array([[-0.02481581,  0.31348347,  1.13769724],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[-1.67713455, -1.17961599,  1.44755993]])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random. uniform(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5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1500" dirty="0"/>
                            <a:t>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1500" dirty="0" smtClean="0"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m:t>為任意設定值</m:t>
                                </m:r>
                              </m:oMath>
                            </m:oMathPara>
                          </a14:m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15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zh-TW" alt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、</m:t>
                                </m:r>
                                <m:r>
                                  <a:rPr lang="en-US" altLang="zh-TW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TW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zh-TW" altLang="en-US" sz="1500" dirty="0"/>
                        </a:p>
                        <a:p>
                          <a:pPr algn="ctr"/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/>
                            <a:t>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個均勻分佈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𝑎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資料所形成的三維陣列</a:t>
                          </a:r>
                        </a:p>
                        <a:p>
                          <a:pPr algn="ctr"/>
                          <a:r>
                            <a:rPr lang="en-US" altLang="zh-TW" sz="1500" dirty="0"/>
                            <a:t>(k</a:t>
                          </a: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個</a:t>
                          </a:r>
                          <a:r>
                            <a:rPr lang="en-US" altLang="zh-TW" sz="1500" dirty="0"/>
                            <a:t>m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n</a:t>
                          </a:r>
                          <a:r>
                            <a:rPr lang="zh-TW" altLang="en-US" sz="1500" dirty="0">
                              <a:latin typeface="+mn-lt"/>
                              <a:ea typeface="標楷體" panose="03000509000000000000" pitchFamily="65" charset="-120"/>
                            </a:rPr>
                            <a:t>矩陣</a:t>
                          </a:r>
                          <a:r>
                            <a:rPr lang="en-US" altLang="zh-TW" sz="1500" dirty="0"/>
                            <a:t>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np.random.uniform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(-2, 3, (3,2,3))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en-US" altLang="zh-TW" sz="1500" baseline="0" dirty="0"/>
                            <a:t> array([[[ 1.28614851,  1.98728707,  0.01851783],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[ 1.9365449 , -0.64725692,  2.74821795]],</a:t>
                          </a:r>
                        </a:p>
                        <a:p>
                          <a:endParaRPr lang="en-US" altLang="zh-TW" sz="1500" baseline="0" dirty="0"/>
                        </a:p>
                        <a:p>
                          <a:r>
                            <a:rPr lang="en-US" altLang="zh-TW" sz="1500" baseline="0" dirty="0"/>
                            <a:t>                    [[ 1.93855561,  1.30691955,  0.88640534],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[ 2.23644977,  2.59441237, -1.9626768 ]],</a:t>
                          </a:r>
                        </a:p>
                        <a:p>
                          <a:endParaRPr lang="en-US" altLang="zh-TW" sz="1500" baseline="0" dirty="0"/>
                        </a:p>
                        <a:p>
                          <a:r>
                            <a:rPr lang="en-US" altLang="zh-TW" sz="1500" baseline="0" dirty="0"/>
                            <a:t>                    [[-0.11729326, -0.89873968,  0.53378057],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[ 0.31992459,  2.49873147, -0.4736929 ]]])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內容版面配置區 3">
                <a:extLst>
                  <a:ext uri="{FF2B5EF4-FFF2-40B4-BE49-F238E27FC236}">
                    <a16:creationId xmlns:a16="http://schemas.microsoft.com/office/drawing/2014/main" id="{10F2D271-F4C0-4577-8E17-C2D84022F3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2127253"/>
                  </p:ext>
                </p:extLst>
              </p:nvPr>
            </p:nvGraphicFramePr>
            <p:xfrm>
              <a:off x="511728" y="1894147"/>
              <a:ext cx="10531856" cy="428434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73206">
                      <a:extLst>
                        <a:ext uri="{9D8B030D-6E8A-4147-A177-3AD203B41FA5}">
                          <a16:colId xmlns:a16="http://schemas.microsoft.com/office/drawing/2014/main" val="2673004863"/>
                        </a:ext>
                      </a:extLst>
                    </a:gridCol>
                    <a:gridCol w="2409764">
                      <a:extLst>
                        <a:ext uri="{9D8B030D-6E8A-4147-A177-3AD203B41FA5}">
                          <a16:colId xmlns:a16="http://schemas.microsoft.com/office/drawing/2014/main" val="2257540577"/>
                        </a:ext>
                      </a:extLst>
                    </a:gridCol>
                    <a:gridCol w="5348886">
                      <a:extLst>
                        <a:ext uri="{9D8B030D-6E8A-4147-A177-3AD203B41FA5}">
                          <a16:colId xmlns:a16="http://schemas.microsoft.com/office/drawing/2014/main" val="2159394315"/>
                        </a:ext>
                      </a:extLst>
                    </a:gridCol>
                  </a:tblGrid>
                  <a:tr h="352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3131676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0" t="-46875" r="-280879" b="-413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15152" t="-46875" r="-222727" b="-413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7039" t="-46875" r="-456" b="-413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912109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0" t="-113939" r="-280879" b="-22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15152" t="-113939" r="-222727" b="-22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np.random.uniform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(-2, 3, (2,3))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en-US" altLang="zh-TW" sz="1500" baseline="0" dirty="0"/>
                            <a:t> array([[-0.02481581,  0.31348347,  1.13769724],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[-1.67713455, -1.17961599,  1.44755993]])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181155"/>
                      </a:ext>
                    </a:extLst>
                  </a:tr>
                  <a:tr h="2148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0" t="-100000" r="-280879" b="-3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15152" t="-100000" r="-222727" b="-3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</a:t>
                          </a:r>
                          <a:r>
                            <a:rPr lang="en-US" altLang="zh-TW" sz="1500" dirty="0" err="1">
                              <a:solidFill>
                                <a:srgbClr val="FF0000"/>
                              </a:solidFill>
                            </a:rPr>
                            <a:t>np.random.uniform</a:t>
                          </a:r>
                          <a:r>
                            <a:rPr lang="en-US" altLang="zh-TW" sz="1500" dirty="0">
                              <a:solidFill>
                                <a:srgbClr val="FF0000"/>
                              </a:solidFill>
                            </a:rPr>
                            <a:t>(-2, 3, (3,2,3))</a:t>
                          </a:r>
                        </a:p>
                        <a:p>
                          <a:r>
                            <a:rPr lang="en-US" altLang="zh-TW" sz="1500" dirty="0"/>
                            <a:t>&gt;&gt;&gt;</a:t>
                          </a:r>
                          <a:r>
                            <a:rPr lang="en-US" altLang="zh-TW" sz="1500" baseline="0" dirty="0"/>
                            <a:t> array([[[ 1.28614851,  1.98728707,  0.01851783],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[ 1.9365449 , -0.64725692,  2.74821795]],</a:t>
                          </a:r>
                        </a:p>
                        <a:p>
                          <a:endParaRPr lang="en-US" altLang="zh-TW" sz="1500" baseline="0" dirty="0"/>
                        </a:p>
                        <a:p>
                          <a:r>
                            <a:rPr lang="en-US" altLang="zh-TW" sz="1500" baseline="0" dirty="0"/>
                            <a:t>                    [[ 1.93855561,  1.30691955,  0.88640534],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[ 2.23644977,  2.59441237, -1.9626768 ]],</a:t>
                          </a:r>
                        </a:p>
                        <a:p>
                          <a:endParaRPr lang="en-US" altLang="zh-TW" sz="1500" baseline="0" dirty="0"/>
                        </a:p>
                        <a:p>
                          <a:r>
                            <a:rPr lang="en-US" altLang="zh-TW" sz="1500" baseline="0" dirty="0"/>
                            <a:t>                    [[-0.11729326, -0.89873968,  0.53378057],</a:t>
                          </a:r>
                        </a:p>
                        <a:p>
                          <a:r>
                            <a:rPr lang="en-US" altLang="zh-TW" sz="1500" baseline="0" dirty="0"/>
                            <a:t>                     [ 0.31992459,  2.49873147, -0.4736929 ]]])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16445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群組 7">
            <a:extLst>
              <a:ext uri="{FF2B5EF4-FFF2-40B4-BE49-F238E27FC236}">
                <a16:creationId xmlns:a16="http://schemas.microsoft.com/office/drawing/2014/main" id="{16774B99-0B22-497C-BEB7-2497A7F36D44}"/>
              </a:ext>
            </a:extLst>
          </p:cNvPr>
          <p:cNvGrpSpPr/>
          <p:nvPr/>
        </p:nvGrpSpPr>
        <p:grpSpPr>
          <a:xfrm>
            <a:off x="4987308" y="4664279"/>
            <a:ext cx="1580695" cy="1282329"/>
            <a:chOff x="8565629" y="2950950"/>
            <a:chExt cx="1580695" cy="1282329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0B2F192-2643-4B8C-B150-39070D91DB65}"/>
                </a:ext>
              </a:extLst>
            </p:cNvPr>
            <p:cNvGrpSpPr/>
            <p:nvPr/>
          </p:nvGrpSpPr>
          <p:grpSpPr>
            <a:xfrm>
              <a:off x="8565629" y="2950950"/>
              <a:ext cx="1580695" cy="1212277"/>
              <a:chOff x="8600798" y="4014819"/>
              <a:chExt cx="1580695" cy="1212277"/>
            </a:xfrm>
          </p:grpSpPr>
          <p:cxnSp>
            <p:nvCxnSpPr>
              <p:cNvPr id="11" name="直線單箭頭接點 10">
                <a:extLst>
                  <a:ext uri="{FF2B5EF4-FFF2-40B4-BE49-F238E27FC236}">
                    <a16:creationId xmlns:a16="http://schemas.microsoft.com/office/drawing/2014/main" id="{DF86CCB6-DB1E-4A22-BBB2-8C107E5107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30862" y="4014819"/>
                <a:ext cx="650631" cy="78575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>
                <a:extLst>
                  <a:ext uri="{FF2B5EF4-FFF2-40B4-BE49-F238E27FC236}">
                    <a16:creationId xmlns:a16="http://schemas.microsoft.com/office/drawing/2014/main" id="{FD2FAB38-DA96-4D14-94B6-7923D7AA2D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30863" y="4643993"/>
                <a:ext cx="650630" cy="14348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FFE34353-D6B1-4AEC-8691-54EBB3303A4A}"/>
                      </a:ext>
                    </a:extLst>
                  </p:cNvPr>
                  <p:cNvSpPr txBox="1"/>
                  <p:nvPr/>
                </p:nvSpPr>
                <p:spPr>
                  <a:xfrm>
                    <a:off x="8600798" y="4580765"/>
                    <a:ext cx="93006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個</a:t>
                    </a:r>
                    <a:r>
                      <a:rPr lang="en-US" altLang="zh-TW" dirty="0">
                        <a:solidFill>
                          <a:srgbClr val="FF0000"/>
                        </a:solidFill>
                      </a:rPr>
                      <a:t>2</a:t>
                    </a:r>
                    <a14:m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altLang="zh-TW" dirty="0">
                        <a:solidFill>
                          <a:srgbClr val="FF0000"/>
                        </a:solidFill>
                        <a:ea typeface="標楷體" panose="03000509000000000000" pitchFamily="65" charset="-120"/>
                      </a:rPr>
                      <a:t>3</a:t>
                    </a:r>
                  </a:p>
                  <a:p>
                    <a:r>
                      <a: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的矩陣</a:t>
                    </a:r>
                  </a:p>
                </p:txBody>
              </p:sp>
            </mc:Choice>
            <mc:Fallback xmlns="">
              <p:sp>
                <p:nvSpPr>
                  <p:cNvPr id="10" name="文字方塊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0798" y="4580765"/>
                    <a:ext cx="930063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921" t="-5660" r="-5263" b="-1509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5D321C41-D961-4FD4-B209-E1AB3ED6DC94}"/>
                </a:ext>
              </a:extLst>
            </p:cNvPr>
            <p:cNvCxnSpPr>
              <a:cxnSpLocks/>
            </p:cNvCxnSpPr>
            <p:nvPr/>
          </p:nvCxnSpPr>
          <p:spPr>
            <a:xfrm>
              <a:off x="9495694" y="3736703"/>
              <a:ext cx="650630" cy="49657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F556D69-61E9-4DFA-B5C2-E48ACD0F1FD5}"/>
              </a:ext>
            </a:extLst>
          </p:cNvPr>
          <p:cNvGrpSpPr/>
          <p:nvPr/>
        </p:nvGrpSpPr>
        <p:grpSpPr>
          <a:xfrm>
            <a:off x="5917371" y="981444"/>
            <a:ext cx="5609102" cy="790064"/>
            <a:chOff x="1732084" y="5725614"/>
            <a:chExt cx="6682153" cy="894994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7A604239-1302-4E9A-832A-D56346F8F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490" y="5725614"/>
              <a:ext cx="3412423" cy="859823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8C63E64-9FFA-4497-AEA5-35FA4D344B28}"/>
                </a:ext>
              </a:extLst>
            </p:cNvPr>
            <p:cNvSpPr txBox="1"/>
            <p:nvPr/>
          </p:nvSpPr>
          <p:spPr>
            <a:xfrm>
              <a:off x="1944886" y="5934328"/>
              <a:ext cx="2353293" cy="418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Uniform Distribution :</a:t>
              </a:r>
              <a:endParaRPr lang="zh-TW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BAF228A-78C7-4110-B6BC-2A54183F7FFC}"/>
                </a:ext>
              </a:extLst>
            </p:cNvPr>
            <p:cNvSpPr/>
            <p:nvPr/>
          </p:nvSpPr>
          <p:spPr>
            <a:xfrm>
              <a:off x="1732084" y="5725614"/>
              <a:ext cx="6682153" cy="8949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8185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9A8153-4333-478A-8D81-C9230FFE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2996" y="640279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2CD2B0C-BF0F-4164-8317-559287A95958}"/>
              </a:ext>
            </a:extLst>
          </p:cNvPr>
          <p:cNvSpPr txBox="1">
            <a:spLocks/>
          </p:cNvSpPr>
          <p:nvPr/>
        </p:nvSpPr>
        <p:spPr>
          <a:xfrm>
            <a:off x="1376679" y="136525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統計函數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2862" y="896645"/>
            <a:ext cx="2024109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補充：隨機選擇</a:t>
            </a:r>
          </a:p>
        </p:txBody>
      </p:sp>
      <p:sp>
        <p:nvSpPr>
          <p:cNvPr id="14" name="矩形 13"/>
          <p:cNvSpPr/>
          <p:nvPr/>
        </p:nvSpPr>
        <p:spPr>
          <a:xfrm>
            <a:off x="2396971" y="896645"/>
            <a:ext cx="245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c</a:t>
            </a:r>
            <a:r>
              <a:rPr lang="en-US" altLang="zh-TW" dirty="0" err="1"/>
              <a:t>ase</a:t>
            </a:r>
            <a:r>
              <a:rPr lang="zh-TW" altLang="en-US" dirty="0"/>
              <a:t>=['Try','Test','Again']</a:t>
            </a:r>
          </a:p>
        </p:txBody>
      </p:sp>
      <p:sp>
        <p:nvSpPr>
          <p:cNvPr id="15" name="矩形 14"/>
          <p:cNvSpPr/>
          <p:nvPr/>
        </p:nvSpPr>
        <p:spPr>
          <a:xfrm>
            <a:off x="2396971" y="1307219"/>
            <a:ext cx="213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random.choice(c</a:t>
            </a:r>
            <a:r>
              <a:rPr lang="en-US" altLang="zh-TW" dirty="0" err="1"/>
              <a:t>ase</a:t>
            </a:r>
            <a:r>
              <a:rPr lang="zh-TW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8909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E4319F-DC2A-47C4-9CDA-C4D373D0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1" y="743683"/>
            <a:ext cx="11202799" cy="607144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使用線性代數中的運算 </a:t>
            </a:r>
            <a:r>
              <a:rPr lang="en-US" altLang="zh-TW" dirty="0"/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 err="1">
                <a:solidFill>
                  <a:srgbClr val="FF0000"/>
                </a:solidFill>
              </a:rPr>
              <a:t>np.linalg</a:t>
            </a:r>
            <a:r>
              <a:rPr lang="en-US" altLang="zh-TW" dirty="0">
                <a:solidFill>
                  <a:srgbClr val="FF0000"/>
                </a:solidFill>
              </a:rPr>
              <a:t>.&lt;function&gt;(array):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BBCFAD8-5986-4076-8820-95ED62D461D0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600B29BF-FF02-4DE4-8F11-BCD95D440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384842"/>
                  </p:ext>
                </p:extLst>
              </p:nvPr>
            </p:nvGraphicFramePr>
            <p:xfrm>
              <a:off x="174259" y="3140039"/>
              <a:ext cx="11632729" cy="23317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21994">
                      <a:extLst>
                        <a:ext uri="{9D8B030D-6E8A-4147-A177-3AD203B41FA5}">
                          <a16:colId xmlns:a16="http://schemas.microsoft.com/office/drawing/2014/main" val="615837556"/>
                        </a:ext>
                      </a:extLst>
                    </a:gridCol>
                    <a:gridCol w="2105637">
                      <a:extLst>
                        <a:ext uri="{9D8B030D-6E8A-4147-A177-3AD203B41FA5}">
                          <a16:colId xmlns:a16="http://schemas.microsoft.com/office/drawing/2014/main" val="4175590290"/>
                        </a:ext>
                      </a:extLst>
                    </a:gridCol>
                    <a:gridCol w="8305098">
                      <a:extLst>
                        <a:ext uri="{9D8B030D-6E8A-4147-A177-3AD203B41FA5}">
                          <a16:colId xmlns:a16="http://schemas.microsoft.com/office/drawing/2014/main" val="8104503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35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inv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反矩陣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(inverse matrix)</a:t>
                          </a:r>
                          <a:endParaRPr lang="zh-TW" altLang="en-US" sz="1500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A = </a:t>
                          </a:r>
                          <a:r>
                            <a:rPr lang="en-US" altLang="zh-TW" sz="1500" dirty="0" err="1"/>
                            <a:t>np.array</a:t>
                          </a:r>
                          <a:r>
                            <a:rPr lang="en-US" altLang="zh-TW" sz="1500" dirty="0"/>
                            <a:t>([ [1, 2] , [3, 4] ])</a:t>
                          </a:r>
                        </a:p>
                        <a:p>
                          <a:r>
                            <a:rPr lang="en-US" altLang="zh-TW" sz="1500" dirty="0"/>
                            <a:t>&gt;&gt;&gt; B = </a:t>
                          </a:r>
                          <a:r>
                            <a:rPr lang="en-US" altLang="zh-TW" sz="1500" dirty="0" err="1"/>
                            <a:t>np.linalg.inv</a:t>
                          </a:r>
                          <a:r>
                            <a:rPr lang="en-US" altLang="zh-TW" sz="1500" dirty="0"/>
                            <a:t>(A)</a:t>
                          </a:r>
                        </a:p>
                        <a:p>
                          <a:r>
                            <a:rPr lang="en-US" altLang="zh-TW" sz="1500" dirty="0"/>
                            <a:t>&gt;&gt;&gt; print(B)</a:t>
                          </a:r>
                        </a:p>
                        <a:p>
                          <a:r>
                            <a:rPr lang="en-US" altLang="zh-TW" sz="1500" dirty="0"/>
                            <a:t>&gt;&gt;&gt; [ [-2, 1] , [1.5, -0.5]]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624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det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行列式值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(determinant)</a:t>
                          </a:r>
                        </a:p>
                        <a:p>
                          <a:pPr algn="l"/>
                          <a:endParaRPr lang="zh-TW" altLang="en-US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A = </a:t>
                          </a:r>
                          <a:r>
                            <a:rPr lang="en-US" altLang="zh-TW" sz="1500" dirty="0" err="1"/>
                            <a:t>np.array</a:t>
                          </a:r>
                          <a:r>
                            <a:rPr lang="en-US" altLang="zh-TW" sz="1500" dirty="0"/>
                            <a:t>([ [1, 2] , [3, 4] ])</a:t>
                          </a:r>
                        </a:p>
                        <a:p>
                          <a:r>
                            <a:rPr lang="en-US" altLang="zh-TW" sz="1500" dirty="0"/>
                            <a:t>&gt;&gt;&gt; b = </a:t>
                          </a:r>
                          <a:r>
                            <a:rPr lang="en-US" altLang="zh-TW" sz="1500" dirty="0" err="1"/>
                            <a:t>np.linalg.det</a:t>
                          </a:r>
                          <a:r>
                            <a:rPr lang="en-US" altLang="zh-TW" sz="1500" dirty="0"/>
                            <a:t>(A)</a:t>
                          </a:r>
                        </a:p>
                        <a:p>
                          <a:r>
                            <a:rPr lang="en-US" altLang="zh-TW" sz="1500" dirty="0"/>
                            <a:t>&gt;&gt;&gt; print(b)</a:t>
                          </a: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500" dirty="0"/>
                            <a:t>2.0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03971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600B29BF-FF02-4DE4-8F11-BCD95D440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3384842"/>
                  </p:ext>
                </p:extLst>
              </p:nvPr>
            </p:nvGraphicFramePr>
            <p:xfrm>
              <a:off x="174259" y="3140039"/>
              <a:ext cx="11632729" cy="23317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21994">
                      <a:extLst>
                        <a:ext uri="{9D8B030D-6E8A-4147-A177-3AD203B41FA5}">
                          <a16:colId xmlns:a16="http://schemas.microsoft.com/office/drawing/2014/main" val="615837556"/>
                        </a:ext>
                      </a:extLst>
                    </a:gridCol>
                    <a:gridCol w="2105637">
                      <a:extLst>
                        <a:ext uri="{9D8B030D-6E8A-4147-A177-3AD203B41FA5}">
                          <a16:colId xmlns:a16="http://schemas.microsoft.com/office/drawing/2014/main" val="4175590290"/>
                        </a:ext>
                      </a:extLst>
                    </a:gridCol>
                    <a:gridCol w="8305098">
                      <a:extLst>
                        <a:ext uri="{9D8B030D-6E8A-4147-A177-3AD203B41FA5}">
                          <a16:colId xmlns:a16="http://schemas.microsoft.com/office/drawing/2014/main" val="810450300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35005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inv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反矩陣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(inverse matrix)</a:t>
                          </a:r>
                          <a:endParaRPr lang="zh-TW" altLang="en-US" sz="1500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A = </a:t>
                          </a:r>
                          <a:r>
                            <a:rPr lang="en-US" altLang="zh-TW" sz="1500" dirty="0" err="1"/>
                            <a:t>np.array</a:t>
                          </a:r>
                          <a:r>
                            <a:rPr lang="en-US" altLang="zh-TW" sz="1500" dirty="0"/>
                            <a:t>([ [1, 2] , [3, 4] ])</a:t>
                          </a:r>
                        </a:p>
                        <a:p>
                          <a:r>
                            <a:rPr lang="en-US" altLang="zh-TW" sz="1500" dirty="0"/>
                            <a:t>&gt;&gt;&gt; B = </a:t>
                          </a:r>
                          <a:r>
                            <a:rPr lang="en-US" altLang="zh-TW" sz="1500" dirty="0" err="1"/>
                            <a:t>np.linalg.inv</a:t>
                          </a:r>
                          <a:r>
                            <a:rPr lang="en-US" altLang="zh-TW" sz="1500" dirty="0"/>
                            <a:t>(A)</a:t>
                          </a:r>
                        </a:p>
                        <a:p>
                          <a:r>
                            <a:rPr lang="en-US" altLang="zh-TW" sz="1500" dirty="0"/>
                            <a:t>&gt;&gt;&gt; print(B)</a:t>
                          </a:r>
                        </a:p>
                        <a:p>
                          <a:r>
                            <a:rPr lang="en-US" altLang="zh-TW" sz="1500" dirty="0"/>
                            <a:t>&gt;&gt;&gt; [ [-2, 1] , [1.5, -0.5]]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624227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/>
                            <a:t>det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行列式值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(determinant)</a:t>
                          </a:r>
                        </a:p>
                        <a:p>
                          <a:pPr algn="l"/>
                          <a:endParaRPr lang="zh-TW" altLang="en-US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0132" t="-133333" r="-367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03971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群組 6">
            <a:extLst>
              <a:ext uri="{FF2B5EF4-FFF2-40B4-BE49-F238E27FC236}">
                <a16:creationId xmlns:a16="http://schemas.microsoft.com/office/drawing/2014/main" id="{DD2C9BE0-11CB-4F0F-8EB1-7481FA174B89}"/>
              </a:ext>
            </a:extLst>
          </p:cNvPr>
          <p:cNvGrpSpPr/>
          <p:nvPr/>
        </p:nvGrpSpPr>
        <p:grpSpPr>
          <a:xfrm>
            <a:off x="8762361" y="2225532"/>
            <a:ext cx="3103736" cy="916563"/>
            <a:chOff x="8559758" y="1868582"/>
            <a:chExt cx="3103736" cy="916563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8D2746E-DD22-400D-A852-DBB8B95172C7}"/>
                </a:ext>
              </a:extLst>
            </p:cNvPr>
            <p:cNvSpPr txBox="1"/>
            <p:nvPr/>
          </p:nvSpPr>
          <p:spPr>
            <a:xfrm>
              <a:off x="8559759" y="1988191"/>
              <a:ext cx="3103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&lt;note&gt;:</a:t>
              </a:r>
            </a:p>
            <a:p>
              <a:r>
                <a:rPr lang="en-US" altLang="zh-TW" dirty="0" err="1"/>
                <a:t>linalg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dirty="0"/>
                <a:t>linear algorithm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的縮寫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8446D5A-0D13-4FC4-B2A2-61B35FB6CFF8}"/>
                </a:ext>
              </a:extLst>
            </p:cNvPr>
            <p:cNvSpPr/>
            <p:nvPr/>
          </p:nvSpPr>
          <p:spPr>
            <a:xfrm>
              <a:off x="8559758" y="1868582"/>
              <a:ext cx="3025437" cy="916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B35BE89-B975-4A3E-8A0A-229BA819E2A2}"/>
                  </a:ext>
                </a:extLst>
              </p:cNvPr>
              <p:cNvSpPr txBox="1"/>
              <p:nvPr/>
            </p:nvSpPr>
            <p:spPr>
              <a:xfrm>
                <a:off x="5925540" y="3418998"/>
                <a:ext cx="2281805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B35BE89-B975-4A3E-8A0A-229BA819E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540" y="3418998"/>
                <a:ext cx="2281805" cy="4003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07C4E84-8413-4F2D-8758-0990E887A812}"/>
                  </a:ext>
                </a:extLst>
              </p:cNvPr>
              <p:cNvSpPr txBox="1"/>
              <p:nvPr/>
            </p:nvSpPr>
            <p:spPr>
              <a:xfrm>
                <a:off x="6316316" y="3870173"/>
                <a:ext cx="1891030" cy="400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07C4E84-8413-4F2D-8758-0990E887A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16" y="3870173"/>
                <a:ext cx="1891030" cy="400302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BC2E565-620E-43BC-B168-2BA1DA001D24}"/>
                  </a:ext>
                </a:extLst>
              </p:cNvPr>
              <p:cNvSpPr txBox="1"/>
              <p:nvPr/>
            </p:nvSpPr>
            <p:spPr>
              <a:xfrm>
                <a:off x="5925541" y="4368285"/>
                <a:ext cx="2281805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𝑀𝑎𝑡𝑟𝑖𝑥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BC2E565-620E-43BC-B168-2BA1DA001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541" y="4368285"/>
                <a:ext cx="2281805" cy="400302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0FF7CA4-82B8-435C-93F1-AB8E054F422C}"/>
                  </a:ext>
                </a:extLst>
              </p:cNvPr>
              <p:cNvSpPr txBox="1"/>
              <p:nvPr/>
            </p:nvSpPr>
            <p:spPr>
              <a:xfrm>
                <a:off x="6383429" y="4912481"/>
                <a:ext cx="19187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=1×4−2×3=−2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0FF7CA4-82B8-435C-93F1-AB8E054F4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429" y="4912481"/>
                <a:ext cx="1918730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2710EAB4-868B-4E5D-BDE2-1DF608F1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76" y="6450002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24918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內容版面配置區 5">
                <a:extLst>
                  <a:ext uri="{FF2B5EF4-FFF2-40B4-BE49-F238E27FC236}">
                    <a16:creationId xmlns:a16="http://schemas.microsoft.com/office/drawing/2014/main" id="{73D46EC2-6826-41C6-8D30-915B0B902F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2493659"/>
                  </p:ext>
                </p:extLst>
              </p:nvPr>
            </p:nvGraphicFramePr>
            <p:xfrm>
              <a:off x="237515" y="1866561"/>
              <a:ext cx="11632729" cy="18516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21994">
                      <a:extLst>
                        <a:ext uri="{9D8B030D-6E8A-4147-A177-3AD203B41FA5}">
                          <a16:colId xmlns:a16="http://schemas.microsoft.com/office/drawing/2014/main" val="420001528"/>
                        </a:ext>
                      </a:extLst>
                    </a:gridCol>
                    <a:gridCol w="2105637">
                      <a:extLst>
                        <a:ext uri="{9D8B030D-6E8A-4147-A177-3AD203B41FA5}">
                          <a16:colId xmlns:a16="http://schemas.microsoft.com/office/drawing/2014/main" val="1484948921"/>
                        </a:ext>
                      </a:extLst>
                    </a:gridCol>
                    <a:gridCol w="8305098">
                      <a:extLst>
                        <a:ext uri="{9D8B030D-6E8A-4147-A177-3AD203B41FA5}">
                          <a16:colId xmlns:a16="http://schemas.microsoft.com/office/drawing/2014/main" val="2481131283"/>
                        </a:ext>
                      </a:extLst>
                    </a:gridCol>
                  </a:tblGrid>
                  <a:tr h="6172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206864"/>
                      </a:ext>
                    </a:extLst>
                  </a:tr>
                  <a:tr h="617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eig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特徵值及特徵向量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(eigenvalue</a:t>
                          </a:r>
                          <a:r>
                            <a:rPr lang="zh-TW" altLang="en-US" sz="1500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and eigenvector)</a:t>
                          </a:r>
                          <a:endParaRPr lang="zh-TW" altLang="en-US" sz="1500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500" dirty="0"/>
                            <a:t>&gt;&gt;&gt; A = </a:t>
                          </a:r>
                          <a:r>
                            <a:rPr lang="en-US" altLang="zh-TW" sz="1500" dirty="0" err="1"/>
                            <a:t>np.array</a:t>
                          </a:r>
                          <a:r>
                            <a:rPr lang="en-US" altLang="zh-TW" sz="1500" dirty="0"/>
                            <a:t>([ [1, 2] , [3, 2] ])</a:t>
                          </a:r>
                        </a:p>
                        <a:p>
                          <a:r>
                            <a:rPr lang="en-US" altLang="zh-TW" sz="1500" dirty="0"/>
                            <a:t>&gt;&gt;&gt; B = </a:t>
                          </a:r>
                          <a:r>
                            <a:rPr lang="en-US" altLang="zh-TW" sz="1500" dirty="0" err="1"/>
                            <a:t>np.linalg.eig</a:t>
                          </a:r>
                          <a:r>
                            <a:rPr lang="en-US" altLang="zh-TW" sz="1500" dirty="0"/>
                            <a:t>(A)</a:t>
                          </a:r>
                        </a:p>
                        <a:p>
                          <a:r>
                            <a:rPr lang="en-US" altLang="zh-TW" sz="1500" dirty="0"/>
                            <a:t>&gt;&gt;&gt; print(B)</a:t>
                          </a:r>
                        </a:p>
                        <a:p>
                          <a:r>
                            <a:rPr lang="en-US" altLang="zh-TW" sz="1500" dirty="0"/>
                            <a:t>&gt;&gt;&gt;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𝑎𝑟𝑟𝑎𝑦</m:t>
                              </m:r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−1, 4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altLang="zh-TW" sz="1500" b="0" dirty="0"/>
                        </a:p>
                        <a:p>
                          <a:r>
                            <a:rPr lang="en-US" altLang="zh-TW" sz="1500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500" b="0" i="1" smtClean="0">
                                  <a:latin typeface="Cambria Math" panose="02040503050406030204" pitchFamily="18" charset="0"/>
                                </a:rPr>
                                <m:t>𝑎𝑟𝑟𝑎𝑦</m:t>
                              </m:r>
                              <m:d>
                                <m:dPr>
                                  <m:ctrlP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[ [−0.70710678, −0.5547002 ],       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500" b="0" i="1" smtClean="0">
                                          <a:latin typeface="Cambria Math" panose="02040503050406030204" pitchFamily="18" charset="0"/>
                                        </a:rPr>
                                        <m:t> 0.70710678, −0.83205029</m:t>
                                      </m:r>
                                    </m:e>
                                  </m:d>
                                  <m:r>
                                    <a:rPr lang="en-US" altLang="zh-TW" sz="1500" b="0" i="1" smtClean="0">
                                      <a:latin typeface="Cambria Math" panose="02040503050406030204" pitchFamily="18" charset="0"/>
                                    </a:rPr>
                                    <m:t> ]</m:t>
                                  </m:r>
                                </m:e>
                              </m:d>
                            </m:oMath>
                          </a14:m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3462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內容版面配置區 5">
                <a:extLst>
                  <a:ext uri="{FF2B5EF4-FFF2-40B4-BE49-F238E27FC236}">
                    <a16:creationId xmlns:a16="http://schemas.microsoft.com/office/drawing/2014/main" id="{73D46EC2-6826-41C6-8D30-915B0B902F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2493659"/>
                  </p:ext>
                </p:extLst>
              </p:nvPr>
            </p:nvGraphicFramePr>
            <p:xfrm>
              <a:off x="237515" y="1866561"/>
              <a:ext cx="11632729" cy="18516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21994">
                      <a:extLst>
                        <a:ext uri="{9D8B030D-6E8A-4147-A177-3AD203B41FA5}">
                          <a16:colId xmlns:a16="http://schemas.microsoft.com/office/drawing/2014/main" val="420001528"/>
                        </a:ext>
                      </a:extLst>
                    </a:gridCol>
                    <a:gridCol w="2105637">
                      <a:extLst>
                        <a:ext uri="{9D8B030D-6E8A-4147-A177-3AD203B41FA5}">
                          <a16:colId xmlns:a16="http://schemas.microsoft.com/office/drawing/2014/main" val="1484948921"/>
                        </a:ext>
                      </a:extLst>
                    </a:gridCol>
                    <a:gridCol w="8305098">
                      <a:extLst>
                        <a:ext uri="{9D8B030D-6E8A-4147-A177-3AD203B41FA5}">
                          <a16:colId xmlns:a16="http://schemas.microsoft.com/office/drawing/2014/main" val="2481131283"/>
                        </a:ext>
                      </a:extLst>
                    </a:gridCol>
                  </a:tblGrid>
                  <a:tr h="6172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&lt;function&gt;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500" dirty="0"/>
                            <a:t>Example</a:t>
                          </a:r>
                          <a:endParaRPr lang="zh-TW" altLang="en-US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206864"/>
                      </a:ext>
                    </a:extLst>
                  </a:tr>
                  <a:tr h="1234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500" dirty="0" err="1"/>
                            <a:t>eig</a:t>
                          </a:r>
                          <a:endParaRPr lang="zh-TW" alt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5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特徵值及特徵向量</a:t>
                          </a:r>
                          <a:endParaRPr lang="en-US" altLang="zh-TW" sz="15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(eigenvalue</a:t>
                          </a:r>
                          <a:r>
                            <a:rPr lang="zh-TW" altLang="en-US" sz="1500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sz="1500" dirty="0">
                              <a:latin typeface="+mn-lt"/>
                              <a:ea typeface="標楷體" panose="03000509000000000000" pitchFamily="65" charset="-120"/>
                            </a:rPr>
                            <a:t>and eigenvector)</a:t>
                          </a:r>
                          <a:endParaRPr lang="zh-TW" altLang="en-US" sz="1500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40103" t="-50739" r="-293" b="-29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34620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F3CAB6-2140-4AEB-90FD-B7160409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552" y="6373128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68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F10DBD7-B8B6-414A-91B9-07B4A526A683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57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B2B5871-DBD6-4A8A-AF69-B4738CF9B6BC}"/>
              </a:ext>
            </a:extLst>
          </p:cNvPr>
          <p:cNvSpPr txBox="1">
            <a:spLocks/>
          </p:cNvSpPr>
          <p:nvPr/>
        </p:nvSpPr>
        <p:spPr>
          <a:xfrm>
            <a:off x="151001" y="743683"/>
            <a:ext cx="11202799" cy="607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使用線性代數中的運算 </a:t>
            </a:r>
            <a:r>
              <a:rPr lang="en-US" altLang="zh-TW" dirty="0"/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 err="1">
                <a:solidFill>
                  <a:srgbClr val="FF0000"/>
                </a:solidFill>
              </a:rPr>
              <a:t>np.linalg</a:t>
            </a:r>
            <a:r>
              <a:rPr lang="en-US" altLang="zh-TW" dirty="0">
                <a:solidFill>
                  <a:srgbClr val="FF0000"/>
                </a:solidFill>
              </a:rPr>
              <a:t>.&lt;function&gt;(array):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3EDA5C-2FD3-4C3F-8352-8298C93BB4C1}"/>
                  </a:ext>
                </a:extLst>
              </p:cNvPr>
              <p:cNvSpPr txBox="1"/>
              <p:nvPr/>
            </p:nvSpPr>
            <p:spPr>
              <a:xfrm>
                <a:off x="4789583" y="3187609"/>
                <a:ext cx="2850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𝑒𝑖𝑔𝑒𝑛𝑣𝑎𝑙𝑢𝑒𝑠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3EDA5C-2FD3-4C3F-8352-8298C93BB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83" y="3187609"/>
                <a:ext cx="2850395" cy="276999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A6D3476-432E-4A03-97AE-EE3DD7A673BF}"/>
                  </a:ext>
                </a:extLst>
              </p:cNvPr>
              <p:cNvSpPr txBox="1"/>
              <p:nvPr/>
            </p:nvSpPr>
            <p:spPr>
              <a:xfrm>
                <a:off x="8389436" y="2662069"/>
                <a:ext cx="3287340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𝑒𝑖𝑔𝑒𝑛𝑣𝑒𝑐𝑡𝑜𝑟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−0.70710678</m:t>
                                </m:r>
                              </m:e>
                              <m:e>
                                <m: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−0.5547002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0.70710678</m:t>
                                </m:r>
                              </m:e>
                              <m:e>
                                <m:r>
                                  <a:rPr lang="en-US" altLang="zh-TW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−0.83205029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A6D3476-432E-4A03-97AE-EE3DD7A67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36" y="2662069"/>
                <a:ext cx="3287340" cy="676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6DDC9A9-9A59-431A-931D-CF48CA5171AA}"/>
              </a:ext>
            </a:extLst>
          </p:cNvPr>
          <p:cNvCxnSpPr>
            <a:cxnSpLocks/>
          </p:cNvCxnSpPr>
          <p:nvPr/>
        </p:nvCxnSpPr>
        <p:spPr>
          <a:xfrm flipH="1">
            <a:off x="10033107" y="2786679"/>
            <a:ext cx="201462" cy="1511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457981C-0EEB-4A17-B20F-1818E967CC33}"/>
              </a:ext>
            </a:extLst>
          </p:cNvPr>
          <p:cNvCxnSpPr>
            <a:cxnSpLocks/>
          </p:cNvCxnSpPr>
          <p:nvPr/>
        </p:nvCxnSpPr>
        <p:spPr>
          <a:xfrm flipV="1">
            <a:off x="10696848" y="3333056"/>
            <a:ext cx="0" cy="3616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DDB253B-C987-47F6-87F6-C30CE4D0B03A}"/>
              </a:ext>
            </a:extLst>
          </p:cNvPr>
          <p:cNvSpPr txBox="1"/>
          <p:nvPr/>
        </p:nvSpPr>
        <p:spPr>
          <a:xfrm>
            <a:off x="10202236" y="2425348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第一行 </a:t>
            </a:r>
            <a:r>
              <a:rPr lang="en-US" altLang="zh-TW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特徵值</a:t>
            </a:r>
            <a:r>
              <a:rPr lang="en-US" altLang="zh-TW" sz="1100" dirty="0">
                <a:solidFill>
                  <a:srgbClr val="FF0000"/>
                </a:solidFill>
              </a:rPr>
              <a:t>-1</a:t>
            </a:r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所對應的特徵向量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EBAE11B-9F02-4F5D-8E0F-670BF41C05D5}"/>
              </a:ext>
            </a:extLst>
          </p:cNvPr>
          <p:cNvSpPr txBox="1"/>
          <p:nvPr/>
        </p:nvSpPr>
        <p:spPr>
          <a:xfrm>
            <a:off x="9868268" y="3639182"/>
            <a:ext cx="1808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第二行 </a:t>
            </a:r>
            <a:r>
              <a:rPr lang="en-US" altLang="zh-TW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特徵值</a:t>
            </a:r>
            <a:r>
              <a:rPr lang="en-US" altLang="zh-TW" sz="1100" dirty="0">
                <a:solidFill>
                  <a:srgbClr val="FF0000"/>
                </a:solidFill>
              </a:rPr>
              <a:t>4</a:t>
            </a:r>
            <a:r>
              <a:rPr lang="zh-TW" altLang="en-US" sz="1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所對應的特徵向量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141198A-CBE9-48DF-A9AF-E458597F3AB8}"/>
              </a:ext>
            </a:extLst>
          </p:cNvPr>
          <p:cNvSpPr/>
          <p:nvPr/>
        </p:nvSpPr>
        <p:spPr>
          <a:xfrm>
            <a:off x="318432" y="4070069"/>
            <a:ext cx="5285563" cy="1021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472487A-68C3-465C-B561-89298B51969E}"/>
              </a:ext>
            </a:extLst>
          </p:cNvPr>
          <p:cNvSpPr txBox="1"/>
          <p:nvPr/>
        </p:nvSpPr>
        <p:spPr>
          <a:xfrm>
            <a:off x="393435" y="4122867"/>
            <a:ext cx="5059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ea typeface="標楷體" panose="03000509000000000000" pitchFamily="65" charset="-120"/>
              </a:rPr>
              <a:t>&lt;note&gt;: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取第一個</a:t>
            </a:r>
            <a:r>
              <a:rPr lang="en-US" altLang="zh-TW" sz="1400" dirty="0"/>
              <a:t>eigenvalue :</a:t>
            </a:r>
          </a:p>
          <a:p>
            <a:r>
              <a:rPr lang="en-US" altLang="zh-TW" sz="1400" dirty="0"/>
              <a:t>&gt;&gt;&gt; </a:t>
            </a:r>
            <a:r>
              <a:rPr lang="en-US" altLang="zh-TW" sz="1400" dirty="0" err="1"/>
              <a:t>eigenvalue_array</a:t>
            </a:r>
            <a:r>
              <a:rPr lang="en-US" altLang="zh-TW" sz="1400" dirty="0"/>
              <a:t> = B[0]         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第一個</a:t>
            </a:r>
            <a:r>
              <a:rPr lang="en-US" altLang="zh-TW" sz="1400" dirty="0">
                <a:solidFill>
                  <a:srgbClr val="FF0000"/>
                </a:solidFill>
              </a:rPr>
              <a:t>(index = 0)Array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/>
              <a:t>&gt;&gt;&gt; 1</a:t>
            </a:r>
            <a:r>
              <a:rPr lang="en-US" altLang="zh-TW" sz="1400" baseline="30000" dirty="0"/>
              <a:t>st</a:t>
            </a:r>
            <a:r>
              <a:rPr lang="en-US" altLang="zh-TW" sz="1400" dirty="0"/>
              <a:t>_eigenvalue = </a:t>
            </a:r>
            <a:r>
              <a:rPr lang="en-US" altLang="zh-TW" sz="1400" dirty="0" err="1"/>
              <a:t>eigenvalue_array</a:t>
            </a:r>
            <a:r>
              <a:rPr lang="en-US" altLang="zh-TW" sz="1400" dirty="0"/>
              <a:t> [0]</a:t>
            </a:r>
            <a:r>
              <a:rPr lang="zh-TW" altLang="en-US" sz="1400" dirty="0"/>
              <a:t>   </a:t>
            </a:r>
            <a:endParaRPr lang="en-US" altLang="zh-TW" sz="1400" dirty="0"/>
          </a:p>
          <a:p>
            <a:r>
              <a:rPr lang="en-US" altLang="zh-TW" sz="1400" dirty="0"/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的第一個</a:t>
            </a:r>
            <a:r>
              <a:rPr lang="en-US" altLang="zh-TW" sz="1400" dirty="0">
                <a:solidFill>
                  <a:srgbClr val="FF0000"/>
                </a:solidFill>
                <a:ea typeface="標楷體" panose="03000509000000000000" pitchFamily="65" charset="-120"/>
              </a:rPr>
              <a:t>(index=0)</a:t>
            </a:r>
            <a:r>
              <a:rPr lang="en-US" altLang="zh-TW" sz="1400" dirty="0">
                <a:solidFill>
                  <a:srgbClr val="FF0000"/>
                </a:solidFill>
              </a:rPr>
              <a:t>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裡的第一個</a:t>
            </a:r>
            <a:r>
              <a:rPr lang="en-US" altLang="zh-TW" sz="1400" dirty="0">
                <a:solidFill>
                  <a:srgbClr val="FF0000"/>
                </a:solidFill>
              </a:rPr>
              <a:t>(index = 0) eigenvalue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4D27D12-B32B-48E2-8137-66967B164861}"/>
              </a:ext>
            </a:extLst>
          </p:cNvPr>
          <p:cNvSpPr txBox="1"/>
          <p:nvPr/>
        </p:nvSpPr>
        <p:spPr>
          <a:xfrm>
            <a:off x="383337" y="5228173"/>
            <a:ext cx="5059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ea typeface="標楷體" panose="03000509000000000000" pitchFamily="65" charset="-120"/>
              </a:rPr>
              <a:t>&lt;note&gt;: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取第二個</a:t>
            </a:r>
            <a:r>
              <a:rPr lang="en-US" altLang="zh-TW" sz="1400" dirty="0"/>
              <a:t>eigenvalue :</a:t>
            </a:r>
          </a:p>
          <a:p>
            <a:r>
              <a:rPr lang="en-US" altLang="zh-TW" sz="1400" dirty="0"/>
              <a:t>&gt;&gt;&gt; </a:t>
            </a:r>
            <a:r>
              <a:rPr lang="en-US" altLang="zh-TW" sz="1400" dirty="0" err="1"/>
              <a:t>eigenvalue_array</a:t>
            </a:r>
            <a:r>
              <a:rPr lang="en-US" altLang="zh-TW" sz="1400" dirty="0"/>
              <a:t> = B[0]         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第一個</a:t>
            </a:r>
            <a:r>
              <a:rPr lang="en-US" altLang="zh-TW" sz="1400" dirty="0">
                <a:solidFill>
                  <a:srgbClr val="FF0000"/>
                </a:solidFill>
              </a:rPr>
              <a:t>(index = 0)Array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/>
              <a:t>&gt;&gt;&gt; 2</a:t>
            </a:r>
            <a:r>
              <a:rPr lang="en-US" altLang="zh-TW" sz="1400" baseline="30000" dirty="0"/>
              <a:t>nd</a:t>
            </a:r>
            <a:r>
              <a:rPr lang="en-US" altLang="zh-TW" sz="1400" dirty="0"/>
              <a:t> _eigenvalue = </a:t>
            </a:r>
            <a:r>
              <a:rPr lang="en-US" altLang="zh-TW" sz="1400" dirty="0" err="1"/>
              <a:t>eigenvalue_array</a:t>
            </a:r>
            <a:r>
              <a:rPr lang="en-US" altLang="zh-TW" sz="1400" dirty="0"/>
              <a:t> [1]</a:t>
            </a:r>
            <a:r>
              <a:rPr lang="zh-TW" altLang="en-US" sz="1400" dirty="0"/>
              <a:t>   </a:t>
            </a:r>
            <a:endParaRPr lang="en-US" altLang="zh-TW" sz="1400" dirty="0"/>
          </a:p>
          <a:p>
            <a:r>
              <a:rPr lang="en-US" altLang="zh-TW" sz="1400" dirty="0"/>
              <a:t>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的第一個</a:t>
            </a:r>
            <a:r>
              <a:rPr lang="en-US" altLang="zh-TW" sz="1400" dirty="0">
                <a:solidFill>
                  <a:srgbClr val="FF0000"/>
                </a:solidFill>
                <a:ea typeface="標楷體" panose="03000509000000000000" pitchFamily="65" charset="-120"/>
              </a:rPr>
              <a:t>(index=0)</a:t>
            </a:r>
            <a:r>
              <a:rPr lang="en-US" altLang="zh-TW" sz="1400" dirty="0">
                <a:solidFill>
                  <a:srgbClr val="FF0000"/>
                </a:solidFill>
              </a:rPr>
              <a:t>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裡的第二個</a:t>
            </a:r>
            <a:r>
              <a:rPr lang="en-US" altLang="zh-TW" sz="1400" dirty="0">
                <a:solidFill>
                  <a:srgbClr val="FF0000"/>
                </a:solidFill>
              </a:rPr>
              <a:t>(index = 1) eigenvalue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B7F81A6-1BDF-4B9B-85A4-2DC94CD6C2D9}"/>
              </a:ext>
            </a:extLst>
          </p:cNvPr>
          <p:cNvSpPr/>
          <p:nvPr/>
        </p:nvSpPr>
        <p:spPr>
          <a:xfrm>
            <a:off x="318432" y="5248839"/>
            <a:ext cx="5285563" cy="1021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2CE8A97-0561-4C92-95CC-EAF9EB97FAC8}"/>
              </a:ext>
            </a:extLst>
          </p:cNvPr>
          <p:cNvSpPr txBox="1"/>
          <p:nvPr/>
        </p:nvSpPr>
        <p:spPr>
          <a:xfrm>
            <a:off x="6053879" y="4030085"/>
            <a:ext cx="5411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ea typeface="標楷體" panose="03000509000000000000" pitchFamily="65" charset="-120"/>
              </a:rPr>
              <a:t>&lt;note&gt;: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取第一個</a:t>
            </a:r>
            <a:r>
              <a:rPr lang="en-US" altLang="zh-TW" sz="1400" dirty="0"/>
              <a:t>eigenvalue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所對應的</a:t>
            </a:r>
            <a:r>
              <a:rPr lang="en-US" altLang="zh-TW" sz="1400" dirty="0"/>
              <a:t>eigenvector :</a:t>
            </a:r>
          </a:p>
          <a:p>
            <a:r>
              <a:rPr lang="en-US" altLang="zh-TW" sz="1400" dirty="0"/>
              <a:t>&gt;&gt;&gt; </a:t>
            </a:r>
            <a:r>
              <a:rPr lang="en-US" altLang="zh-TW" sz="1400" dirty="0" err="1"/>
              <a:t>eigenvector_matrix</a:t>
            </a:r>
            <a:r>
              <a:rPr lang="en-US" altLang="zh-TW" sz="1400" dirty="0"/>
              <a:t> = B[1]         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第二個</a:t>
            </a:r>
            <a:r>
              <a:rPr lang="en-US" altLang="zh-TW" sz="1400" dirty="0">
                <a:solidFill>
                  <a:srgbClr val="FF0000"/>
                </a:solidFill>
              </a:rPr>
              <a:t>(index = 1)Array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/>
              <a:t>&gt;&gt;&gt; 1</a:t>
            </a:r>
            <a:r>
              <a:rPr lang="en-US" altLang="zh-TW" sz="1400" baseline="30000" dirty="0"/>
              <a:t>st</a:t>
            </a:r>
            <a:r>
              <a:rPr lang="en-US" altLang="zh-TW" sz="1400" dirty="0"/>
              <a:t>_eigenvector = </a:t>
            </a:r>
            <a:r>
              <a:rPr lang="en-US" altLang="zh-TW" sz="1400" dirty="0" err="1"/>
              <a:t>eigenvalue_matrix</a:t>
            </a:r>
            <a:r>
              <a:rPr lang="en-US" altLang="zh-TW" sz="1400" dirty="0"/>
              <a:t> [ : , 0 ]</a:t>
            </a:r>
            <a:r>
              <a:rPr lang="zh-TW" altLang="en-US" sz="1400" dirty="0"/>
              <a:t>   </a:t>
            </a:r>
            <a:endParaRPr lang="en-US" altLang="zh-TW" sz="1400" dirty="0"/>
          </a:p>
          <a:p>
            <a:r>
              <a:rPr lang="en-US" altLang="zh-TW" sz="1400" dirty="0"/>
              <a:t>     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的第二個</a:t>
            </a:r>
            <a:r>
              <a:rPr lang="en-US" altLang="zh-TW" sz="1400" dirty="0">
                <a:solidFill>
                  <a:srgbClr val="FF0000"/>
                </a:solidFill>
              </a:rPr>
              <a:t>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裡的第一行</a:t>
            </a:r>
            <a:r>
              <a:rPr lang="en-US" altLang="zh-TW" sz="1400" dirty="0">
                <a:solidFill>
                  <a:srgbClr val="FF0000"/>
                </a:solidFill>
              </a:rPr>
              <a:t>( index = [ : , 0 ] )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就是第一個 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400" dirty="0">
                <a:solidFill>
                  <a:srgbClr val="FF0000"/>
                </a:solidFill>
              </a:rPr>
              <a:t>eigenvalue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所對應的</a:t>
            </a:r>
            <a:r>
              <a:rPr lang="en-US" altLang="zh-TW" sz="1400" dirty="0">
                <a:solidFill>
                  <a:srgbClr val="FF0000"/>
                </a:solidFill>
              </a:rPr>
              <a:t>eigenvector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DCB0D64-D598-4E2C-9746-BD6D82A8197C}"/>
              </a:ext>
            </a:extLst>
          </p:cNvPr>
          <p:cNvSpPr txBox="1"/>
          <p:nvPr/>
        </p:nvSpPr>
        <p:spPr>
          <a:xfrm>
            <a:off x="6053879" y="5342268"/>
            <a:ext cx="5411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ea typeface="標楷體" panose="03000509000000000000" pitchFamily="65" charset="-120"/>
              </a:rPr>
              <a:t>&lt;note&gt;: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取第二個</a:t>
            </a:r>
            <a:r>
              <a:rPr lang="en-US" altLang="zh-TW" sz="1400" dirty="0"/>
              <a:t>eigenvalue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所對應的</a:t>
            </a:r>
            <a:r>
              <a:rPr lang="en-US" altLang="zh-TW" sz="1400" dirty="0"/>
              <a:t>eigenvector :</a:t>
            </a:r>
          </a:p>
          <a:p>
            <a:r>
              <a:rPr lang="en-US" altLang="zh-TW" sz="1400" dirty="0"/>
              <a:t>&gt;&gt;&gt; </a:t>
            </a:r>
            <a:r>
              <a:rPr lang="en-US" altLang="zh-TW" sz="1400" dirty="0" err="1"/>
              <a:t>eigenvector_matrix</a:t>
            </a:r>
            <a:r>
              <a:rPr lang="en-US" altLang="zh-TW" sz="1400" dirty="0"/>
              <a:t> = B[1]         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第二個</a:t>
            </a:r>
            <a:r>
              <a:rPr lang="en-US" altLang="zh-TW" sz="1400" dirty="0">
                <a:solidFill>
                  <a:srgbClr val="FF0000"/>
                </a:solidFill>
              </a:rPr>
              <a:t>(index = 1)Array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出來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/>
              <a:t>&gt;&gt;&gt; 2</a:t>
            </a:r>
            <a:r>
              <a:rPr lang="en-US" altLang="zh-TW" sz="1400" baseline="30000" dirty="0"/>
              <a:t>nd</a:t>
            </a:r>
            <a:r>
              <a:rPr lang="en-US" altLang="zh-TW" sz="1400" dirty="0"/>
              <a:t> _eigenvector = </a:t>
            </a:r>
            <a:r>
              <a:rPr lang="en-US" altLang="zh-TW" sz="1400" dirty="0" err="1"/>
              <a:t>eigenvalue_matrix</a:t>
            </a:r>
            <a:r>
              <a:rPr lang="en-US" altLang="zh-TW" sz="1400" dirty="0"/>
              <a:t> [ : , 1 ]</a:t>
            </a:r>
            <a:r>
              <a:rPr lang="zh-TW" altLang="en-US" sz="1400" dirty="0"/>
              <a:t>   </a:t>
            </a:r>
            <a:endParaRPr lang="en-US" altLang="zh-TW" sz="1400" dirty="0"/>
          </a:p>
          <a:p>
            <a:r>
              <a:rPr lang="en-US" altLang="zh-TW" sz="1400" dirty="0"/>
              <a:t>       </a:t>
            </a:r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的第二個</a:t>
            </a:r>
            <a:r>
              <a:rPr lang="en-US" altLang="zh-TW" sz="1400" dirty="0">
                <a:solidFill>
                  <a:srgbClr val="FF0000"/>
                </a:solidFill>
              </a:rPr>
              <a:t>Array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裡的第二行</a:t>
            </a:r>
            <a:r>
              <a:rPr lang="en-US" altLang="zh-TW" sz="1400" dirty="0">
                <a:solidFill>
                  <a:srgbClr val="FF0000"/>
                </a:solidFill>
              </a:rPr>
              <a:t>( index = [ : , 1 ] )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就是第二個 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400" dirty="0">
                <a:solidFill>
                  <a:srgbClr val="FF0000"/>
                </a:solidFill>
              </a:rPr>
              <a:t>eigenvalue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所對應的</a:t>
            </a:r>
            <a:r>
              <a:rPr lang="en-US" altLang="zh-TW" sz="1400" dirty="0">
                <a:solidFill>
                  <a:srgbClr val="FF0000"/>
                </a:solidFill>
              </a:rPr>
              <a:t>eigenvector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371282A-3167-437D-BB5B-DFC6442393C8}"/>
              </a:ext>
            </a:extLst>
          </p:cNvPr>
          <p:cNvSpPr/>
          <p:nvPr/>
        </p:nvSpPr>
        <p:spPr>
          <a:xfrm>
            <a:off x="5990424" y="4070069"/>
            <a:ext cx="5285563" cy="1129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DDC7AB2-9F92-45EE-9045-C19E454FB831}"/>
              </a:ext>
            </a:extLst>
          </p:cNvPr>
          <p:cNvSpPr/>
          <p:nvPr/>
        </p:nvSpPr>
        <p:spPr>
          <a:xfrm>
            <a:off x="5990424" y="5342268"/>
            <a:ext cx="5285563" cy="1129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0699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A85AE8-C774-41EB-BA04-E3EDB423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838899"/>
            <a:ext cx="10976295" cy="533806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使用線性代數中的運算 </a:t>
            </a:r>
            <a:r>
              <a:rPr lang="en-US" altLang="zh-TW" dirty="0"/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使用語法</a:t>
            </a:r>
            <a:r>
              <a:rPr lang="en-US" altLang="zh-TW" dirty="0" err="1">
                <a:solidFill>
                  <a:srgbClr val="FF0000"/>
                </a:solidFill>
              </a:rPr>
              <a:t>np.linalg</a:t>
            </a:r>
            <a:r>
              <a:rPr lang="en-US" altLang="zh-TW" dirty="0">
                <a:solidFill>
                  <a:srgbClr val="FF0000"/>
                </a:solidFill>
              </a:rPr>
              <a:t>.&lt;function&gt;(array):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的多維陣列運算功能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A3CD23A-3EDC-4E3C-BA64-A66DB74627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4272023"/>
                  </p:ext>
                </p:extLst>
              </p:nvPr>
            </p:nvGraphicFramePr>
            <p:xfrm>
              <a:off x="1105436" y="2599330"/>
              <a:ext cx="9770376" cy="2834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07220">
                      <a:extLst>
                        <a:ext uri="{9D8B030D-6E8A-4147-A177-3AD203B41FA5}">
                          <a16:colId xmlns:a16="http://schemas.microsoft.com/office/drawing/2014/main" val="615837556"/>
                        </a:ext>
                      </a:extLst>
                    </a:gridCol>
                    <a:gridCol w="4479721">
                      <a:extLst>
                        <a:ext uri="{9D8B030D-6E8A-4147-A177-3AD203B41FA5}">
                          <a16:colId xmlns:a16="http://schemas.microsoft.com/office/drawing/2014/main" val="4175590290"/>
                        </a:ext>
                      </a:extLst>
                    </a:gridCol>
                    <a:gridCol w="3783435">
                      <a:extLst>
                        <a:ext uri="{9D8B030D-6E8A-4147-A177-3AD203B41FA5}">
                          <a16:colId xmlns:a16="http://schemas.microsoft.com/office/drawing/2014/main" val="23313118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寫法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35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qr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QR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分解</a:t>
                          </a:r>
                          <a:endParaRPr lang="en-US" altLang="zh-TW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(QR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Decomposition ; QR)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/>
                            <a:t>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 [1, 2] , [3, 4] ])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np.linalg.qr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(A)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624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svd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奇異值分解</a:t>
                          </a:r>
                          <a:endParaRPr lang="en-US" altLang="zh-TW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(Singular Value Decomposition ; SVD)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/>
                            <a:t>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 [1, 2] , [3, 4] ])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np.linalg.svd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(A)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039710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solve(</a:t>
                          </a:r>
                          <a:r>
                            <a:rPr lang="en-US" altLang="zh-TW" dirty="0" err="1"/>
                            <a:t>A,b</a:t>
                          </a:r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線性系統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A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𝑥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=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𝑏</m:t>
                              </m:r>
                              <m:r>
                                <a:rPr lang="zh-TW" altLang="en-US" b="0" i="1" dirty="0" smtClean="0"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之</m:t>
                              </m:r>
                            </m:oMath>
                          </a14:m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解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(A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要為方陣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(eigenvalue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and eigenvector)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/>
                            <a:t>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 [3, 1] , [1, 2] ])</a:t>
                          </a:r>
                        </a:p>
                        <a:p>
                          <a:pPr algn="l"/>
                          <a:r>
                            <a:rPr lang="en-US" altLang="zh-TW" dirty="0"/>
                            <a:t>&gt;&gt;&gt; b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([9, 8])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np.linalg.solve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A,b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[2, 3]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55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A3CD23A-3EDC-4E3C-BA64-A66DB74627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4272023"/>
                  </p:ext>
                </p:extLst>
              </p:nvPr>
            </p:nvGraphicFramePr>
            <p:xfrm>
              <a:off x="1105436" y="2599330"/>
              <a:ext cx="9770376" cy="2834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07220">
                      <a:extLst>
                        <a:ext uri="{9D8B030D-6E8A-4147-A177-3AD203B41FA5}">
                          <a16:colId xmlns:a16="http://schemas.microsoft.com/office/drawing/2014/main" val="615837556"/>
                        </a:ext>
                      </a:extLst>
                    </a:gridCol>
                    <a:gridCol w="4479721">
                      <a:extLst>
                        <a:ext uri="{9D8B030D-6E8A-4147-A177-3AD203B41FA5}">
                          <a16:colId xmlns:a16="http://schemas.microsoft.com/office/drawing/2014/main" val="4175590290"/>
                        </a:ext>
                      </a:extLst>
                    </a:gridCol>
                    <a:gridCol w="3783435">
                      <a:extLst>
                        <a:ext uri="{9D8B030D-6E8A-4147-A177-3AD203B41FA5}">
                          <a16:colId xmlns:a16="http://schemas.microsoft.com/office/drawing/2014/main" val="233131182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&lt;function&gt;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說明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寫法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35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qr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QR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分解</a:t>
                          </a:r>
                          <a:endParaRPr lang="en-US" altLang="zh-TW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(QR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Decomposition ; QR)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/>
                            <a:t>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 [1, 2] , [3, 4] ])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np.linalg.qr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(A)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62422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/>
                            <a:t>svd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奇異值分解</a:t>
                          </a:r>
                          <a:endParaRPr lang="en-US" altLang="zh-TW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(Singular Value Decomposition ; SVD)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/>
                            <a:t>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 [1, 2] , [3, 4] ])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np.linalg.svd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(A)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03971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solve(</a:t>
                          </a:r>
                          <a:r>
                            <a:rPr lang="en-US" altLang="zh-TW" dirty="0" err="1"/>
                            <a:t>A,b</a:t>
                          </a:r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3696" t="-141538" r="-84918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</a:t>
                          </a:r>
                          <a:r>
                            <a:rPr lang="zh-TW" altLang="en-US" dirty="0">
                              <a:latin typeface="+mn-lt"/>
                              <a:ea typeface="標楷體" panose="03000509000000000000" pitchFamily="65" charset="-120"/>
                            </a:rPr>
                            <a:t> </a:t>
                          </a:r>
                          <a:r>
                            <a:rPr lang="en-US" altLang="zh-TW" dirty="0"/>
                            <a:t>A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 [3, 1] , [1, 2] ])</a:t>
                          </a:r>
                        </a:p>
                        <a:p>
                          <a:pPr algn="l"/>
                          <a:r>
                            <a:rPr lang="en-US" altLang="zh-TW" dirty="0"/>
                            <a:t>&gt;&gt;&gt; b = </a:t>
                          </a:r>
                          <a:r>
                            <a:rPr lang="en-US" altLang="zh-TW" dirty="0" err="1"/>
                            <a:t>np.array</a:t>
                          </a:r>
                          <a:r>
                            <a:rPr lang="en-US" altLang="zh-TW" dirty="0"/>
                            <a:t>([9, 8])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np.linalg.solve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en-US" altLang="zh-TW" dirty="0" err="1">
                              <a:latin typeface="+mn-lt"/>
                              <a:ea typeface="標楷體" panose="03000509000000000000" pitchFamily="65" charset="-120"/>
                            </a:rPr>
                            <a:t>A,b</a:t>
                          </a:r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)</a:t>
                          </a:r>
                        </a:p>
                        <a:p>
                          <a:pPr algn="l"/>
                          <a:r>
                            <a:rPr lang="en-US" altLang="zh-TW" dirty="0">
                              <a:latin typeface="+mn-lt"/>
                              <a:ea typeface="標楷體" panose="03000509000000000000" pitchFamily="65" charset="-120"/>
                            </a:rPr>
                            <a:t>&gt;&gt;&gt; [2, 3]</a:t>
                          </a:r>
                          <a:endParaRPr lang="zh-TW" altLang="en-US" dirty="0">
                            <a:latin typeface="+mn-lt"/>
                            <a:ea typeface="標楷體" panose="03000509000000000000" pitchFamily="65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5545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343C1A0E-2FD0-4BDB-BC65-95BBF3774844}"/>
              </a:ext>
            </a:extLst>
          </p:cNvPr>
          <p:cNvGrpSpPr/>
          <p:nvPr/>
        </p:nvGrpSpPr>
        <p:grpSpPr>
          <a:xfrm>
            <a:off x="7846693" y="1682767"/>
            <a:ext cx="3103736" cy="916563"/>
            <a:chOff x="8559758" y="1868582"/>
            <a:chExt cx="3103736" cy="91656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4A38358-1F79-494C-A200-5FBD6A32D392}"/>
                </a:ext>
              </a:extLst>
            </p:cNvPr>
            <p:cNvSpPr txBox="1"/>
            <p:nvPr/>
          </p:nvSpPr>
          <p:spPr>
            <a:xfrm>
              <a:off x="8559759" y="1988191"/>
              <a:ext cx="3103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&lt;note&gt;:</a:t>
              </a:r>
            </a:p>
            <a:p>
              <a:r>
                <a:rPr lang="en-US" altLang="zh-TW" dirty="0" err="1"/>
                <a:t>linalg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en-US" altLang="zh-TW" dirty="0"/>
                <a:t>linear algorithm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的縮寫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A59D2A-A3D0-402A-92E3-4CD70249F5AF}"/>
                </a:ext>
              </a:extLst>
            </p:cNvPr>
            <p:cNvSpPr/>
            <p:nvPr/>
          </p:nvSpPr>
          <p:spPr>
            <a:xfrm>
              <a:off x="8559758" y="1868582"/>
              <a:ext cx="3025437" cy="916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871E634-A2B4-45A9-94FB-D90017C2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69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673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462745-20CD-4C04-9BD8-73EBE888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973123"/>
            <a:ext cx="11579290" cy="5195451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ea typeface="標楷體" panose="03000509000000000000" pitchFamily="65" charset="-120"/>
              </a:rPr>
              <a:t>讀取</a:t>
            </a:r>
            <a:r>
              <a:rPr lang="en-US" altLang="zh-TW" sz="2400" dirty="0"/>
              <a:t>read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2400" dirty="0">
                <a:ea typeface="PMingLiU" panose="02020500000000000000" pitchFamily="18" charset="-120"/>
              </a:rPr>
              <a:t>(.wav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) 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寫入</a:t>
            </a:r>
            <a:r>
              <a:rPr lang="en-US" altLang="zh-TW" sz="2400" dirty="0">
                <a:ea typeface="標楷體" panose="03000509000000000000" pitchFamily="65" charset="-120"/>
              </a:rPr>
              <a:t>write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音訊檔</a:t>
            </a:r>
            <a:r>
              <a:rPr lang="en-US" altLang="zh-TW" sz="2400" dirty="0">
                <a:ea typeface="PMingLiU" panose="02020500000000000000" pitchFamily="18" charset="-120"/>
              </a:rPr>
              <a:t>(.wav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en-US" altLang="zh-TW" sz="2400" dirty="0">
                <a:ea typeface="標楷體" panose="03000509000000000000" pitchFamily="65" charset="-120"/>
              </a:rPr>
              <a:t>play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音訊檔</a:t>
            </a:r>
            <a:r>
              <a:rPr lang="en-US" altLang="zh-TW" sz="2400" dirty="0">
                <a:ea typeface="標楷體" panose="03000509000000000000" pitchFamily="65" charset="-120"/>
              </a:rPr>
              <a:t>(.</a:t>
            </a:r>
            <a:r>
              <a:rPr lang="en-US" altLang="zh-TW" sz="2400" dirty="0">
                <a:ea typeface="PMingLiU" panose="02020500000000000000" pitchFamily="18" charset="-120"/>
              </a:rPr>
              <a:t>wav</a:t>
            </a:r>
            <a:r>
              <a:rPr lang="en-US" altLang="zh-TW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ea typeface="PMingLiU" panose="02020500000000000000" pitchFamily="18" charset="-120"/>
              </a:rPr>
              <a:t>&lt;Step.1&gt;</a:t>
            </a:r>
            <a:r>
              <a:rPr lang="zh-TW" altLang="en-US" sz="2400" dirty="0">
                <a:ea typeface="PMingLiU" panose="02020500000000000000" pitchFamily="18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sz="2400" dirty="0">
                <a:ea typeface="PMingLiU" panose="02020500000000000000" pitchFamily="18" charset="-120"/>
              </a:rPr>
              <a:t>(read)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和寫入</a:t>
            </a:r>
            <a:r>
              <a:rPr lang="en-US" altLang="zh-TW" sz="2400" dirty="0">
                <a:ea typeface="PMingLiU" panose="02020500000000000000" pitchFamily="18" charset="-120"/>
              </a:rPr>
              <a:t>(write)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音訊檔模組安裝</a:t>
            </a:r>
            <a:r>
              <a:rPr lang="en-US" altLang="zh-TW" sz="2400" dirty="0">
                <a:ea typeface="PMingLiU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需在指令框</a:t>
            </a:r>
            <a:r>
              <a:rPr lang="en-US" altLang="zh-TW" sz="2400" dirty="0" err="1">
                <a:ea typeface="標楷體" panose="03000509000000000000" pitchFamily="65" charset="-120"/>
              </a:rPr>
              <a:t>cmd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的目錄下安裝此模組</a:t>
            </a:r>
            <a:r>
              <a:rPr lang="en-US" altLang="zh-TW" sz="2400" dirty="0" err="1">
                <a:ea typeface="標楷體" panose="03000509000000000000" pitchFamily="65" charset="-120"/>
              </a:rPr>
              <a:t>scipy</a:t>
            </a:r>
            <a:r>
              <a:rPr lang="zh-TW" altLang="en-US" sz="2400" dirty="0">
                <a:ea typeface="標楷體" panose="03000509000000000000" pitchFamily="65" charset="-120"/>
              </a:rPr>
              <a:t>或者</a:t>
            </a:r>
            <a:r>
              <a:rPr lang="en-US" altLang="zh-TW" sz="2400" dirty="0" err="1">
                <a:ea typeface="標楷體" panose="03000509000000000000" pitchFamily="65" charset="-120"/>
              </a:rPr>
              <a:t>soundfile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並在</a:t>
            </a:r>
            <a:r>
              <a:rPr lang="en-US" altLang="zh-TW" sz="2400" dirty="0" err="1">
                <a:ea typeface="標楷體" panose="03000509000000000000" pitchFamily="65" charset="-120"/>
              </a:rPr>
              <a:t>cmd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框打入安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裝指令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即可安裝模組完成。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詳細可參考</a:t>
            </a:r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400" dirty="0">
                <a:ea typeface="標楷體" panose="03000509000000000000" pitchFamily="65" charset="-120"/>
              </a:rPr>
              <a:t>ppt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ea typeface="PMingLiU" panose="02020500000000000000" pitchFamily="18" charset="-120"/>
              </a:rPr>
              <a:t>&lt;Step.2&gt;</a:t>
            </a:r>
            <a:r>
              <a:rPr lang="zh-TW" altLang="en-US" sz="2400" dirty="0">
                <a:ea typeface="PMingLiU" panose="02020500000000000000" pitchFamily="18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en-US" altLang="zh-TW" sz="2400" dirty="0">
                <a:ea typeface="PMingLiU" panose="02020500000000000000" pitchFamily="18" charset="-120"/>
              </a:rPr>
              <a:t>play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音訊檔模組安裝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需在指令框</a:t>
            </a:r>
            <a:r>
              <a:rPr lang="en-US" altLang="zh-TW" sz="2400" dirty="0" err="1">
                <a:ea typeface="標楷體" panose="03000509000000000000" pitchFamily="65" charset="-120"/>
              </a:rPr>
              <a:t>cmd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的目錄下安裝此模組</a:t>
            </a:r>
            <a:r>
              <a:rPr lang="en-US" altLang="zh-TW" sz="2400" dirty="0" err="1">
                <a:ea typeface="標楷體" panose="03000509000000000000" pitchFamily="65" charset="-120"/>
              </a:rPr>
              <a:t>sounddevice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並在</a:t>
            </a:r>
            <a:r>
              <a:rPr lang="en-US" altLang="zh-TW" sz="2400" dirty="0" err="1">
                <a:ea typeface="標楷體" panose="03000509000000000000" pitchFamily="65" charset="-120"/>
              </a:rPr>
              <a:t>cmd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框打入安裝指令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即可安裝模組完成。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詳細可參考</a:t>
            </a:r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400" dirty="0">
                <a:ea typeface="標楷體" panose="03000509000000000000" pitchFamily="65" charset="-120"/>
              </a:rPr>
              <a:t>ppt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47DE741-4350-4F92-A859-3E1D3742F572}"/>
              </a:ext>
            </a:extLst>
          </p:cNvPr>
          <p:cNvSpPr txBox="1">
            <a:spLocks/>
          </p:cNvSpPr>
          <p:nvPr/>
        </p:nvSpPr>
        <p:spPr>
          <a:xfrm>
            <a:off x="1524000" y="127299"/>
            <a:ext cx="9144000" cy="6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音訊檔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B5B426D-E1C1-4477-8B59-70F990AA3B7C}"/>
              </a:ext>
            </a:extLst>
          </p:cNvPr>
          <p:cNvSpPr txBox="1"/>
          <p:nvPr/>
        </p:nvSpPr>
        <p:spPr>
          <a:xfrm>
            <a:off x="4229108" y="4878002"/>
            <a:ext cx="424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pip install </a:t>
            </a:r>
            <a:r>
              <a:rPr lang="en-US" altLang="zh-TW" sz="2800" dirty="0" err="1">
                <a:solidFill>
                  <a:srgbClr val="FF0000"/>
                </a:solidFill>
              </a:rPr>
              <a:t>sounddevice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4531C6E-71FE-4382-80BE-5AD468FC2F34}"/>
              </a:ext>
            </a:extLst>
          </p:cNvPr>
          <p:cNvGrpSpPr/>
          <p:nvPr/>
        </p:nvGrpSpPr>
        <p:grpSpPr>
          <a:xfrm>
            <a:off x="3333428" y="2182120"/>
            <a:ext cx="8619086" cy="1246880"/>
            <a:chOff x="4229108" y="2199324"/>
            <a:chExt cx="8619086" cy="1246880"/>
          </a:xfrm>
        </p:grpSpPr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2C1655B5-88B3-4758-8418-D0CC9E68EAF1}"/>
                </a:ext>
              </a:extLst>
            </p:cNvPr>
            <p:cNvCxnSpPr>
              <a:endCxn id="8" idx="3"/>
            </p:cNvCxnSpPr>
            <p:nvPr/>
          </p:nvCxnSpPr>
          <p:spPr>
            <a:xfrm>
              <a:off x="9333722" y="2583000"/>
              <a:ext cx="65657" cy="6015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B41599CF-A4AE-4FDE-97A3-2124EAD29F39}"/>
                </a:ext>
              </a:extLst>
            </p:cNvPr>
            <p:cNvGrpSpPr/>
            <p:nvPr/>
          </p:nvGrpSpPr>
          <p:grpSpPr>
            <a:xfrm>
              <a:off x="4229108" y="2199324"/>
              <a:ext cx="8619086" cy="1246880"/>
              <a:chOff x="4229108" y="2199324"/>
              <a:chExt cx="8619086" cy="1246880"/>
            </a:xfrm>
          </p:grpSpPr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509A503-8A25-4382-ADD3-1F992431ED4C}"/>
                  </a:ext>
                </a:extLst>
              </p:cNvPr>
              <p:cNvSpPr txBox="1"/>
              <p:nvPr/>
            </p:nvSpPr>
            <p:spPr>
              <a:xfrm>
                <a:off x="5155949" y="2199324"/>
                <a:ext cx="4243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pip install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scipy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3819975-1C09-4975-810A-452811E267D3}"/>
                  </a:ext>
                </a:extLst>
              </p:cNvPr>
              <p:cNvSpPr txBox="1"/>
              <p:nvPr/>
            </p:nvSpPr>
            <p:spPr>
              <a:xfrm>
                <a:off x="5155949" y="2922984"/>
                <a:ext cx="4243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pip install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soundfile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5486C49-118D-4685-9F59-612B73929BDF}"/>
                  </a:ext>
                </a:extLst>
              </p:cNvPr>
              <p:cNvSpPr txBox="1"/>
              <p:nvPr/>
            </p:nvSpPr>
            <p:spPr>
              <a:xfrm>
                <a:off x="4229108" y="2583000"/>
                <a:ext cx="4243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solidFill>
                      <a:srgbClr val="FF0000"/>
                    </a:solidFill>
                  </a:rPr>
                  <a:t>or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4719A213-B717-473D-A017-CA0250CDB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583000"/>
                <a:ext cx="144935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9B8BD79D-BBA5-4D15-A1D2-53D48628A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2709" y="3184594"/>
                <a:ext cx="116667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>
                <a:extLst>
                  <a:ext uri="{FF2B5EF4-FFF2-40B4-BE49-F238E27FC236}">
                    <a16:creationId xmlns:a16="http://schemas.microsoft.com/office/drawing/2014/main" id="{46978545-A220-4545-B504-37AF563D93B3}"/>
                  </a:ext>
                </a:extLst>
              </p:cNvPr>
              <p:cNvCxnSpPr/>
              <p:nvPr/>
            </p:nvCxnSpPr>
            <p:spPr>
              <a:xfrm>
                <a:off x="9366550" y="2922984"/>
                <a:ext cx="59854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B5DC70F-D6D6-4DD4-A207-59DEA492C2AA}"/>
                  </a:ext>
                </a:extLst>
              </p:cNvPr>
              <p:cNvSpPr txBox="1"/>
              <p:nvPr/>
            </p:nvSpPr>
            <p:spPr>
              <a:xfrm>
                <a:off x="10025915" y="2622187"/>
                <a:ext cx="2822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兩者擇一</a:t>
                </a: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2BBBEF6-9473-422B-B051-8C0347A5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7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22858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40776"/>
            <a:ext cx="10515600" cy="5415573"/>
          </a:xfrm>
        </p:spPr>
        <p:txBody>
          <a:bodyPr/>
          <a:lstStyle/>
          <a:p>
            <a:r>
              <a:rPr lang="en-US" altLang="zh-TW" dirty="0" err="1"/>
              <a:t>Sympy</a:t>
            </a:r>
            <a:r>
              <a:rPr lang="en-US" altLang="zh-TW" dirty="0"/>
              <a:t>(Symbol Python)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是符號運算套件，主要用來計算函數的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微分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函數的積分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函數的極限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求方程式的解、矩陣的特徵值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必須安裝模組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sympy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err="1">
                <a:ea typeface="標楷體" panose="03000509000000000000" pitchFamily="65" charset="-120"/>
              </a:rPr>
              <a:t>cmd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打入指令 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pip install </a:t>
            </a:r>
            <a:r>
              <a:rPr lang="en-US" altLang="zh-TW" dirty="0" err="1">
                <a:solidFill>
                  <a:srgbClr val="FF0000"/>
                </a:solidFill>
                <a:ea typeface="標楷體" panose="03000509000000000000" pitchFamily="65" charset="-120"/>
              </a:rPr>
              <a:t>sympy</a:t>
            </a:r>
            <a:endParaRPr lang="zh-TW" altLang="en-US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082454" y="6313327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70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27013" y="432566"/>
            <a:ext cx="9144000" cy="47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符號運算功能</a:t>
            </a:r>
            <a:endParaRPr lang="en-US" altLang="zh-TW" dirty="0">
              <a:ea typeface="標楷體" panose="03000509000000000000" pitchFamily="65" charset="-120"/>
            </a:endParaRPr>
          </a:p>
          <a:p>
            <a:pPr algn="ctr"/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>
            <a:stCxn id="16" idx="3"/>
            <a:endCxn id="11" idx="1"/>
          </p:cNvCxnSpPr>
          <p:nvPr/>
        </p:nvCxnSpPr>
        <p:spPr>
          <a:xfrm flipV="1">
            <a:off x="1901586" y="3338236"/>
            <a:ext cx="1026904" cy="1127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6" idx="3"/>
            <a:endCxn id="12" idx="1"/>
          </p:cNvCxnSpPr>
          <p:nvPr/>
        </p:nvCxnSpPr>
        <p:spPr>
          <a:xfrm flipV="1">
            <a:off x="1901586" y="3968142"/>
            <a:ext cx="1026904" cy="497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14" idx="1"/>
          </p:cNvCxnSpPr>
          <p:nvPr/>
        </p:nvCxnSpPr>
        <p:spPr>
          <a:xfrm>
            <a:off x="1927344" y="4459862"/>
            <a:ext cx="1001146" cy="8058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群組 36"/>
          <p:cNvGrpSpPr/>
          <p:nvPr/>
        </p:nvGrpSpPr>
        <p:grpSpPr>
          <a:xfrm>
            <a:off x="524064" y="3091407"/>
            <a:ext cx="10933120" cy="3880893"/>
            <a:chOff x="455229" y="2977107"/>
            <a:chExt cx="10933120" cy="3880893"/>
          </a:xfrm>
        </p:grpSpPr>
        <p:grpSp>
          <p:nvGrpSpPr>
            <p:cNvPr id="32" name="群組 31"/>
            <p:cNvGrpSpPr/>
            <p:nvPr/>
          </p:nvGrpSpPr>
          <p:grpSpPr>
            <a:xfrm>
              <a:off x="455229" y="2977107"/>
              <a:ext cx="10933120" cy="3880893"/>
              <a:chOff x="455229" y="2977107"/>
              <a:chExt cx="10933120" cy="3880893"/>
            </a:xfrm>
          </p:grpSpPr>
          <p:grpSp>
            <p:nvGrpSpPr>
              <p:cNvPr id="17" name="群組 16"/>
              <p:cNvGrpSpPr/>
              <p:nvPr/>
            </p:nvGrpSpPr>
            <p:grpSpPr>
              <a:xfrm>
                <a:off x="455229" y="2977107"/>
                <a:ext cx="10719794" cy="3880893"/>
                <a:chOff x="226629" y="2888560"/>
                <a:chExt cx="10719794" cy="3880893"/>
              </a:xfrm>
            </p:grpSpPr>
            <p:sp>
              <p:nvSpPr>
                <p:cNvPr id="6" name="文字方塊 5"/>
                <p:cNvSpPr txBox="1"/>
                <p:nvPr/>
              </p:nvSpPr>
              <p:spPr>
                <a:xfrm>
                  <a:off x="351692" y="3947746"/>
                  <a:ext cx="12524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3200" dirty="0" err="1"/>
                    <a:t>sympy</a:t>
                  </a:r>
                  <a:endParaRPr lang="zh-TW" altLang="en-US" sz="32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文字方塊 6"/>
                    <p:cNvSpPr txBox="1"/>
                    <p:nvPr/>
                  </p:nvSpPr>
                  <p:spPr>
                    <a:xfrm>
                      <a:off x="3735536" y="2937249"/>
                      <a:ext cx="628518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各種函數 </a:t>
                      </a:r>
                      <a:r>
                        <a:rPr lang="en-US" altLang="zh-TW" sz="2000" dirty="0"/>
                        <a:t>:</a:t>
                      </a:r>
                      <a:r>
                        <a:rPr lang="zh-TW" altLang="en-US" sz="2000" dirty="0"/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𝑡𝑎𝑛h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a14:m>
                      <a:endParaRPr lang="zh-TW" altLang="en-US" sz="2000" dirty="0"/>
                    </a:p>
                  </p:txBody>
                </p:sp>
              </mc:Choice>
              <mc:Fallback xmlns="">
                <p:sp>
                  <p:nvSpPr>
                    <p:cNvPr id="7" name="文字方塊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5536" y="2937249"/>
                      <a:ext cx="6285182" cy="40011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067" t="-9091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文字方塊 7"/>
                <p:cNvSpPr txBox="1"/>
                <p:nvPr/>
              </p:nvSpPr>
              <p:spPr>
                <a:xfrm>
                  <a:off x="5307472" y="3560015"/>
                  <a:ext cx="32464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常數 </a:t>
                  </a:r>
                  <a:r>
                    <a:rPr lang="en-US" altLang="zh-TW" sz="2000" dirty="0"/>
                    <a:t>:</a:t>
                  </a:r>
                  <a:r>
                    <a:rPr lang="zh-TW" altLang="en-US" sz="2000" dirty="0"/>
                    <a:t> </a:t>
                  </a:r>
                  <a:r>
                    <a:rPr lang="en-US" altLang="zh-TW" sz="2000" dirty="0"/>
                    <a:t>pi(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圓周率</a:t>
                  </a:r>
                  <a:r>
                    <a:rPr lang="en-US" altLang="zh-TW" sz="2000" dirty="0"/>
                    <a:t>), E(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尤拉數</a:t>
                  </a:r>
                  <a:r>
                    <a:rPr lang="en-US" altLang="zh-TW" sz="2000" dirty="0"/>
                    <a:t>)</a:t>
                  </a:r>
                  <a:endPara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9" name="文字方塊 8"/>
                <p:cNvSpPr txBox="1"/>
                <p:nvPr/>
              </p:nvSpPr>
              <p:spPr>
                <a:xfrm>
                  <a:off x="5400282" y="4860150"/>
                  <a:ext cx="27769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符號化函數 </a:t>
                  </a:r>
                  <a:r>
                    <a:rPr lang="en-US" altLang="zh-TW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: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 </a:t>
                  </a:r>
                  <a:r>
                    <a:rPr lang="en-US" altLang="zh-TW" sz="2000" dirty="0">
                      <a:ea typeface="標楷體" panose="03000509000000000000" pitchFamily="65" charset="-120"/>
                    </a:rPr>
                    <a:t>symbols</a:t>
                  </a:r>
                  <a:endParaRPr lang="zh-TW" altLang="en-US" sz="2000" dirty="0"/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3026889" y="5569124"/>
                  <a:ext cx="780756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先符號化才能使用以下函數 </a:t>
                  </a:r>
                  <a:r>
                    <a:rPr lang="en-US" altLang="zh-TW" sz="2000" dirty="0"/>
                    <a:t>:</a:t>
                  </a:r>
                  <a:r>
                    <a:rPr lang="zh-TW" altLang="en-US" sz="2000" dirty="0"/>
                    <a:t> </a:t>
                  </a:r>
                  <a:r>
                    <a:rPr lang="en-US" altLang="zh-TW" sz="2000" dirty="0"/>
                    <a:t>diff(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微分</a:t>
                  </a:r>
                  <a:r>
                    <a:rPr lang="en-US" altLang="zh-TW" sz="2000" dirty="0"/>
                    <a:t>), integrate(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積分</a:t>
                  </a:r>
                  <a:r>
                    <a:rPr lang="en-US" altLang="zh-TW" sz="2000" dirty="0"/>
                    <a:t>), limit(</a:t>
                  </a:r>
                  <a:r>
                    <a:rPr lang="zh-TW" altLang="en-US" sz="2000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極限</a:t>
                  </a:r>
                  <a:r>
                    <a:rPr lang="en-US" altLang="zh-TW" sz="2000" dirty="0"/>
                    <a:t>), </a:t>
                  </a:r>
                </a:p>
                <a:p>
                  <a:r>
                    <a:rPr lang="en-US" altLang="zh-TW" sz="2000" dirty="0"/>
                    <a:t>                                                          solve( f(x)=0 ), Matrix(matrix).</a:t>
                  </a:r>
                  <a:r>
                    <a:rPr lang="en-US" altLang="zh-TW" sz="2000" dirty="0" err="1"/>
                    <a:t>eigenvals</a:t>
                  </a:r>
                  <a:r>
                    <a:rPr lang="en-US" altLang="zh-TW" sz="2000" dirty="0"/>
                    <a:t>()</a:t>
                  </a:r>
                </a:p>
                <a:p>
                  <a:endParaRPr lang="zh-TW" altLang="en-US" sz="3200" dirty="0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2631055" y="2888560"/>
                  <a:ext cx="8315368" cy="49365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2631055" y="3518466"/>
                  <a:ext cx="8315368" cy="49365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2631055" y="4816042"/>
                  <a:ext cx="8315368" cy="49365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2631055" y="5550556"/>
                  <a:ext cx="8315368" cy="80579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26629" y="4016301"/>
                  <a:ext cx="1377522" cy="49365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6" name="文字方塊 25"/>
              <p:cNvSpPr txBox="1"/>
              <p:nvPr/>
            </p:nvSpPr>
            <p:spPr>
              <a:xfrm>
                <a:off x="2930200" y="4307730"/>
                <a:ext cx="84581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err="1">
                    <a:ea typeface="PMingLiU" panose="02020500000000000000" pitchFamily="18" charset="-120"/>
                  </a:rPr>
                  <a:t>oo</a:t>
                </a:r>
                <a:r>
                  <a:rPr lang="en-US" altLang="zh-TW" sz="2000" dirty="0">
                    <a:ea typeface="PMingLiU" panose="02020500000000000000" pitchFamily="18" charset="-120"/>
                  </a:rPr>
                  <a:t> 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代表正無限大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20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、</a:t>
                </a:r>
                <a:r>
                  <a:rPr lang="en-US" altLang="zh-TW" sz="2000" dirty="0">
                    <a:ea typeface="PMingLiU" panose="02020500000000000000" pitchFamily="18" charset="-120"/>
                  </a:rPr>
                  <a:t>-</a:t>
                </a:r>
                <a:r>
                  <a:rPr lang="en-US" altLang="zh-TW" sz="2000" dirty="0" err="1">
                    <a:ea typeface="PMingLiU" panose="02020500000000000000" pitchFamily="18" charset="-120"/>
                  </a:rPr>
                  <a:t>oo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代表負無限大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此表示法只適用於</a:t>
                </a:r>
                <a:r>
                  <a:rPr lang="en-US" altLang="zh-TW" sz="2000" dirty="0" err="1">
                    <a:ea typeface="標楷體" panose="03000509000000000000" pitchFamily="65" charset="-120"/>
                    <a:sym typeface="Wingdings" panose="05000000000000000000" pitchFamily="2" charset="2"/>
                  </a:rPr>
                  <a:t>Sympy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  <a:sym typeface="Wingdings" panose="05000000000000000000" pitchFamily="2" charset="2"/>
                  </a:rPr>
                  <a:t>模組</a:t>
                </a:r>
                <a:endPara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859655" y="4255224"/>
                <a:ext cx="8315368" cy="49365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3" name="直線單箭頭接點 32"/>
            <p:cNvCxnSpPr>
              <a:endCxn id="27" idx="1"/>
            </p:cNvCxnSpPr>
            <p:nvPr/>
          </p:nvCxnSpPr>
          <p:spPr>
            <a:xfrm>
              <a:off x="1858509" y="4320559"/>
              <a:ext cx="1001146" cy="181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endCxn id="15" idx="1"/>
            </p:cNvCxnSpPr>
            <p:nvPr/>
          </p:nvCxnSpPr>
          <p:spPr>
            <a:xfrm>
              <a:off x="1845598" y="4319683"/>
              <a:ext cx="1014057" cy="172231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394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67154"/>
            <a:ext cx="10515600" cy="553036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極限</a:t>
            </a:r>
            <a:r>
              <a:rPr lang="en-US" altLang="zh-TW" dirty="0"/>
              <a:t>(Limit):</a:t>
            </a:r>
          </a:p>
          <a:p>
            <a:pPr marL="0" indent="0">
              <a:buNone/>
            </a:pPr>
            <a:r>
              <a:rPr lang="en-US" altLang="zh-TW" dirty="0"/>
              <a:t>&gt;&gt;&gt; from </a:t>
            </a:r>
            <a:r>
              <a:rPr lang="en-US" altLang="zh-TW" dirty="0" err="1"/>
              <a:t>sympy</a:t>
            </a:r>
            <a:r>
              <a:rPr lang="en-US" altLang="zh-TW" dirty="0"/>
              <a:t> import *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#(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原本需要打入</a:t>
            </a:r>
            <a:r>
              <a:rPr lang="en-US" altLang="zh-TW" dirty="0">
                <a:solidFill>
                  <a:srgbClr val="FF0000"/>
                </a:solidFill>
              </a:rPr>
              <a:t>from </a:t>
            </a:r>
            <a:r>
              <a:rPr lang="en-US" altLang="zh-TW" dirty="0" err="1">
                <a:solidFill>
                  <a:srgbClr val="FF0000"/>
                </a:solidFill>
              </a:rPr>
              <a:t>sympy</a:t>
            </a:r>
            <a:r>
              <a:rPr lang="en-US" altLang="zh-TW" dirty="0">
                <a:solidFill>
                  <a:srgbClr val="FF0000"/>
                </a:solidFill>
              </a:rPr>
              <a:t> import limit, symbols</a:t>
            </a:r>
            <a:r>
              <a:rPr lang="zh-TW" altLang="en-US" dirty="0"/>
              <a:t> </a:t>
            </a:r>
            <a:r>
              <a:rPr lang="en-US" altLang="zh-TW" dirty="0"/>
              <a:t>,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但可以用一句話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solidFill>
                  <a:srgbClr val="FF0000"/>
                </a:solidFill>
              </a:rPr>
              <a:t>from </a:t>
            </a:r>
            <a:r>
              <a:rPr lang="en-US" altLang="zh-TW" dirty="0" err="1">
                <a:solidFill>
                  <a:srgbClr val="FF0000"/>
                </a:solidFill>
              </a:rPr>
              <a:t>sympy</a:t>
            </a:r>
            <a:r>
              <a:rPr lang="en-US" altLang="zh-TW" dirty="0">
                <a:solidFill>
                  <a:srgbClr val="FF0000"/>
                </a:solidFill>
              </a:rPr>
              <a:t> import *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取代上面句子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/>
              <a:t>,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就不用那麼麻煩打入所需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要的功能函數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 *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代表全部的意思 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&gt;&gt;&gt; x = </a:t>
            </a:r>
            <a:r>
              <a:rPr lang="en-US" altLang="zh-TW" dirty="0">
                <a:solidFill>
                  <a:srgbClr val="FF0000"/>
                </a:solidFill>
              </a:rPr>
              <a:t>symbols</a:t>
            </a:r>
            <a:r>
              <a:rPr lang="en-US" altLang="zh-TW" dirty="0"/>
              <a:t>('x')</a:t>
            </a:r>
          </a:p>
          <a:p>
            <a:pPr marL="0" indent="0">
              <a:buNone/>
            </a:pPr>
            <a:r>
              <a:rPr lang="en-US" altLang="zh-TW" dirty="0"/>
              <a:t>&gt;&gt;&gt; L = </a:t>
            </a:r>
            <a:r>
              <a:rPr lang="en-US" altLang="zh-TW" dirty="0">
                <a:solidFill>
                  <a:srgbClr val="FF0000"/>
                </a:solidFill>
              </a:rPr>
              <a:t>limit</a:t>
            </a:r>
            <a:r>
              <a:rPr lang="en-US" altLang="zh-TW" dirty="0"/>
              <a:t>(sin(x)/x, x, 0)</a:t>
            </a:r>
          </a:p>
          <a:p>
            <a:pPr marL="0" indent="0">
              <a:buNone/>
            </a:pPr>
            <a:r>
              <a:rPr lang="en-US" altLang="zh-TW" dirty="0"/>
              <a:t>&gt;&gt;&gt; print('The limit of sin(x)/x when x closes to zero is ' , L)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71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---Limit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7433" y="5684491"/>
            <a:ext cx="8499231" cy="925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239732" y="5409911"/>
            <a:ext cx="1249010" cy="274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488742" y="5130428"/>
            <a:ext cx="125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Result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482807" y="3388468"/>
                <a:ext cx="1662891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807" y="3388468"/>
                <a:ext cx="1662891" cy="619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9386664" y="3195242"/>
            <a:ext cx="1855178" cy="1074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4412220" y="3868615"/>
            <a:ext cx="380679" cy="232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27833" y="3644655"/>
                <a:ext cx="818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833" y="3644655"/>
                <a:ext cx="8184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5" y="5923631"/>
            <a:ext cx="7323829" cy="4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5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72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---Limit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07731" y="988280"/>
            <a:ext cx="11046069" cy="57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極限</a:t>
            </a:r>
            <a:r>
              <a:rPr lang="en-US" altLang="zh-TW" sz="2400" dirty="0"/>
              <a:t>(Limit):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400" dirty="0"/>
              <a:t>&gt;&gt;&gt; from </a:t>
            </a:r>
            <a:r>
              <a:rPr lang="en-US" altLang="zh-TW" sz="2400" dirty="0" err="1"/>
              <a:t>sympy</a:t>
            </a:r>
            <a:r>
              <a:rPr lang="en-US" altLang="zh-TW" sz="2400" dirty="0"/>
              <a:t> import *</a:t>
            </a:r>
          </a:p>
          <a:p>
            <a:pPr marL="0" indent="0">
              <a:buNone/>
            </a:pPr>
            <a:r>
              <a:rPr lang="en-US" altLang="zh-TW" sz="2400" dirty="0"/>
              <a:t>&gt;&gt;&gt; x , h = </a:t>
            </a:r>
            <a:r>
              <a:rPr lang="en-US" altLang="zh-TW" sz="2400" dirty="0">
                <a:solidFill>
                  <a:srgbClr val="FF0000"/>
                </a:solidFill>
              </a:rPr>
              <a:t>symbols</a:t>
            </a:r>
            <a:r>
              <a:rPr lang="en-US" altLang="zh-TW" sz="2400" dirty="0"/>
              <a:t>('x , h') </a:t>
            </a:r>
            <a:r>
              <a:rPr lang="zh-TW" altLang="en-US" sz="2400" dirty="0"/>
              <a:t> </a:t>
            </a:r>
            <a:r>
              <a:rPr lang="en-US" altLang="zh-TW" sz="2400" dirty="0"/>
              <a:t>     </a:t>
            </a:r>
            <a:r>
              <a:rPr lang="en-US" altLang="zh-TW" sz="2400" dirty="0">
                <a:solidFill>
                  <a:srgbClr val="FF0000"/>
                </a:solidFill>
              </a:rPr>
              <a:t>#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採用兩個變數</a:t>
            </a:r>
            <a:r>
              <a:rPr lang="en-US" altLang="zh-TW" sz="2400" dirty="0">
                <a:solidFill>
                  <a:srgbClr val="FF0000"/>
                </a:solidFill>
              </a:rPr>
              <a:t>x , h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符號化放入</a:t>
            </a:r>
            <a:r>
              <a:rPr lang="en-US" altLang="zh-TW" sz="2400" dirty="0">
                <a:solidFill>
                  <a:srgbClr val="FF0000"/>
                </a:solidFill>
              </a:rPr>
              <a:t>Input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400" dirty="0"/>
              <a:t>&gt;&gt;&gt; L = </a:t>
            </a:r>
            <a:r>
              <a:rPr lang="en-US" altLang="zh-TW" sz="2400" dirty="0">
                <a:solidFill>
                  <a:srgbClr val="FF0000"/>
                </a:solidFill>
              </a:rPr>
              <a:t>limit</a:t>
            </a:r>
            <a:r>
              <a:rPr lang="en-US" altLang="zh-TW" sz="2400" dirty="0"/>
              <a:t>( ( sin(</a:t>
            </a:r>
            <a:r>
              <a:rPr lang="en-US" altLang="zh-TW" sz="2400" dirty="0" err="1"/>
              <a:t>x+h</a:t>
            </a:r>
            <a:r>
              <a:rPr lang="en-US" altLang="zh-TW" sz="2400" dirty="0"/>
              <a:t>) - sin(x) ) / h, h, 0)</a:t>
            </a:r>
          </a:p>
          <a:p>
            <a:pPr marL="0" indent="0">
              <a:buNone/>
            </a:pPr>
            <a:r>
              <a:rPr lang="en-US" altLang="zh-TW" sz="2400" dirty="0"/>
              <a:t>&gt;&gt;&gt; print('The limit of ( sin(</a:t>
            </a:r>
            <a:r>
              <a:rPr lang="en-US" altLang="zh-TW" sz="2400" dirty="0" err="1"/>
              <a:t>x+h</a:t>
            </a:r>
            <a:r>
              <a:rPr lang="en-US" altLang="zh-TW" sz="2400" dirty="0"/>
              <a:t>) - sin(x) ) / h when h closes to zero is ' , L)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298249" y="3584693"/>
            <a:ext cx="8499231" cy="1597051"/>
            <a:chOff x="970084" y="3705744"/>
            <a:chExt cx="8499231" cy="159705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956" y="4537123"/>
              <a:ext cx="8119986" cy="57999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70084" y="4377791"/>
              <a:ext cx="8499231" cy="925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4019923" y="4061114"/>
              <a:ext cx="1249010" cy="2745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5219699" y="3705744"/>
              <a:ext cx="1254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Result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35926" y="5430870"/>
            <a:ext cx="4806462" cy="1074462"/>
            <a:chOff x="904142" y="5568083"/>
            <a:chExt cx="4806462" cy="788267"/>
          </a:xfrm>
        </p:grpSpPr>
        <p:sp>
          <p:nvSpPr>
            <p:cNvPr id="11" name="矩形 10"/>
            <p:cNvSpPr/>
            <p:nvPr/>
          </p:nvSpPr>
          <p:spPr>
            <a:xfrm>
              <a:off x="970084" y="5568083"/>
              <a:ext cx="4674578" cy="7882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904142" y="5621602"/>
                  <a:ext cx="4806462" cy="629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42" y="5621602"/>
                  <a:ext cx="4806462" cy="6298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群組 16"/>
          <p:cNvGrpSpPr/>
          <p:nvPr/>
        </p:nvGrpSpPr>
        <p:grpSpPr>
          <a:xfrm>
            <a:off x="4844561" y="5418025"/>
            <a:ext cx="6383216" cy="1100151"/>
            <a:chOff x="5108330" y="5405181"/>
            <a:chExt cx="6383216" cy="1100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5108330" y="5514675"/>
                  <a:ext cx="6383216" cy="906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導函數</a:t>
                  </a:r>
                  <a:r>
                    <a:rPr lang="en-US" altLang="zh-TW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(</a:t>
                  </a:r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微分</a:t>
                  </a:r>
                  <a:r>
                    <a:rPr lang="en-US" altLang="zh-TW" dirty="0"/>
                    <a:t>Differential)</a:t>
                  </a:r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定義</a:t>
                  </a:r>
                  <a:r>
                    <a:rPr lang="en-US" altLang="zh-TW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330" y="5514675"/>
                  <a:ext cx="6383216" cy="906851"/>
                </a:xfrm>
                <a:prstGeom prst="rect">
                  <a:avLst/>
                </a:prstGeom>
                <a:blipFill>
                  <a:blip r:embed="rId4"/>
                  <a:stretch>
                    <a:fillRect t="-40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/>
            <p:cNvSpPr/>
            <p:nvPr/>
          </p:nvSpPr>
          <p:spPr>
            <a:xfrm>
              <a:off x="5811634" y="5405181"/>
              <a:ext cx="4674578" cy="11001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464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678" y="839055"/>
            <a:ext cx="8883161" cy="5385654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微分</a:t>
            </a:r>
            <a:r>
              <a:rPr lang="en-US" altLang="zh-TW" dirty="0"/>
              <a:t>(Differential):</a:t>
            </a:r>
          </a:p>
          <a:p>
            <a:pPr marL="0" indent="0">
              <a:buNone/>
            </a:pPr>
            <a:r>
              <a:rPr lang="en-US" altLang="zh-TW" sz="2400" dirty="0"/>
              <a:t>&gt;&gt;&gt; from </a:t>
            </a:r>
            <a:r>
              <a:rPr lang="en-US" altLang="zh-TW" sz="2400" dirty="0" err="1"/>
              <a:t>sympy</a:t>
            </a:r>
            <a:r>
              <a:rPr lang="en-US" altLang="zh-TW" sz="2400" dirty="0"/>
              <a:t> import *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solidFill>
                  <a:srgbClr val="FF0000"/>
                </a:solidFill>
              </a:rPr>
              <a:t>  </a:t>
            </a:r>
            <a:r>
              <a:rPr lang="en-US" altLang="zh-TW" sz="2400" dirty="0">
                <a:solidFill>
                  <a:srgbClr val="FF0000"/>
                </a:solidFill>
              </a:rPr>
              <a:t>#(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原本需要打入</a:t>
            </a:r>
            <a:r>
              <a:rPr lang="en-US" altLang="zh-TW" sz="2400" dirty="0">
                <a:solidFill>
                  <a:srgbClr val="FF0000"/>
                </a:solidFill>
              </a:rPr>
              <a:t>from </a:t>
            </a:r>
            <a:r>
              <a:rPr lang="en-US" altLang="zh-TW" sz="2400" dirty="0" err="1">
                <a:solidFill>
                  <a:srgbClr val="FF0000"/>
                </a:solidFill>
              </a:rPr>
              <a:t>sympy</a:t>
            </a:r>
            <a:r>
              <a:rPr lang="en-US" altLang="zh-TW" sz="2400" dirty="0">
                <a:solidFill>
                  <a:srgbClr val="FF0000"/>
                </a:solidFill>
              </a:rPr>
              <a:t> import diff, symbols, sin, tan, </a:t>
            </a:r>
            <a:r>
              <a:rPr lang="en-US" altLang="zh-TW" sz="2400" dirty="0" err="1">
                <a:solidFill>
                  <a:srgbClr val="FF0000"/>
                </a:solidFill>
              </a:rPr>
              <a:t>asin</a:t>
            </a:r>
            <a:r>
              <a:rPr lang="en-US" altLang="zh-TW" sz="2400" dirty="0">
                <a:solidFill>
                  <a:srgbClr val="FF0000"/>
                </a:solidFill>
              </a:rPr>
              <a:t>, </a:t>
            </a:r>
            <a:r>
              <a:rPr lang="en-US" altLang="zh-TW" sz="2400" dirty="0" err="1">
                <a:solidFill>
                  <a:srgbClr val="FF0000"/>
                </a:solidFill>
              </a:rPr>
              <a:t>acos</a:t>
            </a:r>
            <a:r>
              <a:rPr lang="en-US" altLang="zh-TW" sz="2400" dirty="0">
                <a:solidFill>
                  <a:srgbClr val="FF0000"/>
                </a:solidFill>
              </a:rPr>
              <a:t>, log, </a:t>
            </a:r>
            <a:r>
              <a:rPr lang="en-US" altLang="zh-TW" sz="2400" dirty="0" err="1">
                <a:solidFill>
                  <a:srgbClr val="FF0000"/>
                </a:solidFill>
              </a:rPr>
              <a:t>exp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400" dirty="0"/>
              <a:t>        </a:t>
            </a:r>
            <a:r>
              <a:rPr lang="en-US" altLang="zh-TW" sz="2400" dirty="0"/>
              <a:t>,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但可以用一句話</a:t>
            </a:r>
            <a:r>
              <a:rPr lang="en-US" altLang="zh-TW" sz="2400" dirty="0">
                <a:solidFill>
                  <a:srgbClr val="FF0000"/>
                </a:solidFill>
              </a:rPr>
              <a:t>from </a:t>
            </a:r>
            <a:r>
              <a:rPr lang="en-US" altLang="zh-TW" sz="2400" dirty="0" err="1">
                <a:solidFill>
                  <a:srgbClr val="FF0000"/>
                </a:solidFill>
              </a:rPr>
              <a:t>sympy</a:t>
            </a:r>
            <a:r>
              <a:rPr lang="en-US" altLang="zh-TW" sz="2400" dirty="0">
                <a:solidFill>
                  <a:srgbClr val="FF0000"/>
                </a:solidFill>
              </a:rPr>
              <a:t> import *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取代上面句子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/>
              <a:t>,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就不用那麼麻煩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打入所需要的功能函數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, *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代表全部的意思 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en-US" altLang="zh-TW" sz="2400" dirty="0"/>
              <a:t>&gt;&gt;&gt; x = </a:t>
            </a:r>
            <a:r>
              <a:rPr lang="en-US" altLang="zh-TW" sz="2400" dirty="0">
                <a:solidFill>
                  <a:srgbClr val="FF0000"/>
                </a:solidFill>
              </a:rPr>
              <a:t>symbols</a:t>
            </a:r>
            <a:r>
              <a:rPr lang="en-US" altLang="zh-TW" sz="2400" dirty="0"/>
              <a:t>('x')</a:t>
            </a:r>
          </a:p>
          <a:p>
            <a:pPr marL="0" indent="0">
              <a:buNone/>
            </a:pPr>
            <a:r>
              <a:rPr lang="en-US" altLang="zh-TW" sz="2400" dirty="0"/>
              <a:t>&gt;&gt;&gt; y1 = sin(x) ; y2 = tan(x) ; y3 = </a:t>
            </a:r>
            <a:r>
              <a:rPr lang="en-US" altLang="zh-TW" sz="2400" dirty="0" err="1"/>
              <a:t>asin</a:t>
            </a:r>
            <a:r>
              <a:rPr lang="en-US" altLang="zh-TW" sz="2400" dirty="0"/>
              <a:t>(x) ; y4 = </a:t>
            </a:r>
            <a:r>
              <a:rPr lang="en-US" altLang="zh-TW" sz="2400" dirty="0" err="1"/>
              <a:t>acos</a:t>
            </a:r>
            <a:r>
              <a:rPr lang="en-US" altLang="zh-TW" sz="2400" dirty="0"/>
              <a:t>(x)</a:t>
            </a:r>
            <a:r>
              <a:rPr lang="zh-TW" altLang="en-US" sz="2400" dirty="0"/>
              <a:t> </a:t>
            </a:r>
            <a:r>
              <a:rPr lang="en-US" altLang="zh-TW" sz="2400" dirty="0"/>
              <a:t>; y5 = log(x) ; y6 = </a:t>
            </a:r>
            <a:r>
              <a:rPr lang="en-US" altLang="zh-TW" sz="2400" dirty="0" err="1"/>
              <a:t>exp</a:t>
            </a:r>
            <a:r>
              <a:rPr lang="en-US" altLang="zh-TW" sz="2400" dirty="0"/>
              <a:t>(x**2)                      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       # </a:t>
            </a:r>
            <a:r>
              <a:rPr lang="en-US" altLang="zh-TW" sz="2400" dirty="0" err="1">
                <a:solidFill>
                  <a:srgbClr val="FF0000"/>
                </a:solidFill>
              </a:rPr>
              <a:t>asin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r>
              <a:rPr lang="en-US" altLang="zh-TW" sz="2400" dirty="0" err="1">
                <a:solidFill>
                  <a:srgbClr val="FF0000"/>
                </a:solidFill>
              </a:rPr>
              <a:t>arcsin</a:t>
            </a:r>
            <a:r>
              <a:rPr lang="en-US" altLang="zh-TW" sz="2400" dirty="0">
                <a:solidFill>
                  <a:srgbClr val="FF0000"/>
                </a:solidFill>
              </a:rPr>
              <a:t>   ; # </a:t>
            </a:r>
            <a:r>
              <a:rPr lang="en-US" altLang="zh-TW" sz="2400" dirty="0" err="1">
                <a:solidFill>
                  <a:srgbClr val="FF0000"/>
                </a:solidFill>
              </a:rPr>
              <a:t>acos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r>
              <a:rPr lang="en-US" altLang="zh-TW" sz="2400" dirty="0" err="1">
                <a:solidFill>
                  <a:srgbClr val="FF0000"/>
                </a:solidFill>
              </a:rPr>
              <a:t>arccos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/>
              <a:t>&gt;&gt;&gt; y1_prime = </a:t>
            </a:r>
            <a:r>
              <a:rPr lang="en-US" altLang="zh-TW" sz="2400" dirty="0">
                <a:solidFill>
                  <a:srgbClr val="FF0000"/>
                </a:solidFill>
              </a:rPr>
              <a:t>diff</a:t>
            </a:r>
            <a:r>
              <a:rPr lang="en-US" altLang="zh-TW" sz="2400" dirty="0"/>
              <a:t>(y1,x) ; y2_prime = </a:t>
            </a:r>
            <a:r>
              <a:rPr lang="en-US" altLang="zh-TW" sz="2400" dirty="0">
                <a:solidFill>
                  <a:srgbClr val="FF0000"/>
                </a:solidFill>
              </a:rPr>
              <a:t>diff</a:t>
            </a:r>
            <a:r>
              <a:rPr lang="en-US" altLang="zh-TW" sz="2400" dirty="0"/>
              <a:t>(y2,x) ; y3_prime = </a:t>
            </a:r>
            <a:r>
              <a:rPr lang="en-US" altLang="zh-TW" sz="2400" dirty="0">
                <a:solidFill>
                  <a:srgbClr val="FF0000"/>
                </a:solidFill>
              </a:rPr>
              <a:t>diff</a:t>
            </a:r>
            <a:r>
              <a:rPr lang="en-US" altLang="zh-TW" sz="2400" dirty="0"/>
              <a:t>(y3,x) </a:t>
            </a:r>
          </a:p>
          <a:p>
            <a:pPr marL="0" indent="0">
              <a:buNone/>
            </a:pPr>
            <a:r>
              <a:rPr lang="en-US" altLang="zh-TW" sz="2400" dirty="0"/>
              <a:t>&gt;&gt;&gt; y4_prime = </a:t>
            </a:r>
            <a:r>
              <a:rPr lang="en-US" altLang="zh-TW" sz="2400" dirty="0">
                <a:solidFill>
                  <a:srgbClr val="FF0000"/>
                </a:solidFill>
              </a:rPr>
              <a:t>diff</a:t>
            </a:r>
            <a:r>
              <a:rPr lang="en-US" altLang="zh-TW" sz="2400" dirty="0"/>
              <a:t>(y4,x) ; y5_prime = </a:t>
            </a:r>
            <a:r>
              <a:rPr lang="en-US" altLang="zh-TW" sz="2400" dirty="0">
                <a:solidFill>
                  <a:srgbClr val="FF0000"/>
                </a:solidFill>
              </a:rPr>
              <a:t>diff</a:t>
            </a:r>
            <a:r>
              <a:rPr lang="en-US" altLang="zh-TW" sz="2400" dirty="0"/>
              <a:t>(y5,x) ; y6_prime = </a:t>
            </a:r>
            <a:r>
              <a:rPr lang="en-US" altLang="zh-TW" sz="2400" dirty="0">
                <a:solidFill>
                  <a:srgbClr val="FF0000"/>
                </a:solidFill>
              </a:rPr>
              <a:t>diff</a:t>
            </a:r>
            <a:r>
              <a:rPr lang="en-US" altLang="zh-TW" sz="2400" dirty="0"/>
              <a:t>(y6,x)</a:t>
            </a:r>
          </a:p>
          <a:p>
            <a:pPr marL="0" indent="0">
              <a:buNone/>
            </a:pPr>
            <a:r>
              <a:rPr lang="en-US" altLang="zh-TW" dirty="0"/>
              <a:t>&gt;&gt;&gt; print('The differential of y1=sin(x) is ',y1_prime)</a:t>
            </a:r>
          </a:p>
          <a:p>
            <a:pPr marL="0" indent="0">
              <a:buNone/>
            </a:pPr>
            <a:r>
              <a:rPr lang="en-US" altLang="zh-TW" dirty="0"/>
              <a:t>&gt;&gt;&gt; print('The differential of y2=tan(x) is ',y2_prime)</a:t>
            </a:r>
          </a:p>
          <a:p>
            <a:pPr marL="0" indent="0">
              <a:buNone/>
            </a:pPr>
            <a:r>
              <a:rPr lang="en-US" altLang="zh-TW" dirty="0"/>
              <a:t>&gt;&gt;&gt; print('The differential of y3=</a:t>
            </a:r>
            <a:r>
              <a:rPr lang="en-US" altLang="zh-TW" dirty="0" err="1"/>
              <a:t>arcsin</a:t>
            </a:r>
            <a:r>
              <a:rPr lang="en-US" altLang="zh-TW" dirty="0"/>
              <a:t>(x) is ',y3_prime)</a:t>
            </a:r>
          </a:p>
          <a:p>
            <a:pPr marL="0" indent="0">
              <a:buNone/>
            </a:pPr>
            <a:r>
              <a:rPr lang="en-US" altLang="zh-TW" dirty="0"/>
              <a:t>&gt;&gt;&gt; print('The differential of y4=</a:t>
            </a:r>
            <a:r>
              <a:rPr lang="en-US" altLang="zh-TW" dirty="0" err="1"/>
              <a:t>arccos</a:t>
            </a:r>
            <a:r>
              <a:rPr lang="en-US" altLang="zh-TW" dirty="0"/>
              <a:t>(x) is ',y4_prime)</a:t>
            </a:r>
          </a:p>
          <a:p>
            <a:pPr marL="0" indent="0">
              <a:buNone/>
            </a:pPr>
            <a:r>
              <a:rPr lang="en-US" altLang="zh-TW" dirty="0"/>
              <a:t>&gt;&gt;&gt; print('The differential of y5=</a:t>
            </a:r>
            <a:r>
              <a:rPr lang="en-US" altLang="zh-TW" dirty="0" err="1"/>
              <a:t>logx</a:t>
            </a:r>
            <a:r>
              <a:rPr lang="en-US" altLang="zh-TW" dirty="0"/>
              <a:t> is ',y5_prime)</a:t>
            </a:r>
          </a:p>
          <a:p>
            <a:pPr marL="0" indent="0">
              <a:buNone/>
            </a:pPr>
            <a:r>
              <a:rPr lang="en-US" altLang="zh-TW" dirty="0"/>
              <a:t>&gt;&gt;&gt; print('The differential of y6=</a:t>
            </a:r>
            <a:r>
              <a:rPr lang="en-US" altLang="zh-TW" dirty="0" err="1"/>
              <a:t>exp</a:t>
            </a:r>
            <a:r>
              <a:rPr lang="en-US" altLang="zh-TW" dirty="0"/>
              <a:t>(x^2) is ',y6_prime)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023839" y="6382727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73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---Differential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55" y="4086077"/>
            <a:ext cx="5475845" cy="20509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16155" y="4009292"/>
            <a:ext cx="5399645" cy="22154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9415978" y="3437230"/>
            <a:ext cx="2054164" cy="572062"/>
            <a:chOff x="9415978" y="3437230"/>
            <a:chExt cx="2054164" cy="572062"/>
          </a:xfrm>
        </p:grpSpPr>
        <p:cxnSp>
          <p:nvCxnSpPr>
            <p:cNvPr id="9" name="直線單箭頭接點 8"/>
            <p:cNvCxnSpPr>
              <a:endCxn id="7" idx="0"/>
            </p:cNvCxnSpPr>
            <p:nvPr/>
          </p:nvCxnSpPr>
          <p:spPr>
            <a:xfrm flipH="1">
              <a:off x="9415978" y="3763042"/>
              <a:ext cx="979461" cy="2462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10386063" y="3437230"/>
              <a:ext cx="1084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Result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607372" y="294960"/>
                <a:ext cx="3338158" cy="3180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&lt;note&gt;: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TW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372" y="294960"/>
                <a:ext cx="3338158" cy="3180101"/>
              </a:xfrm>
              <a:prstGeom prst="rect">
                <a:avLst/>
              </a:prstGeom>
              <a:blipFill>
                <a:blip r:embed="rId3"/>
                <a:stretch>
                  <a:fillRect l="-1642" t="-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8458200" y="272985"/>
            <a:ext cx="3492304" cy="3006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155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977" y="780645"/>
            <a:ext cx="11937023" cy="5583115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不定積分</a:t>
            </a:r>
            <a:r>
              <a:rPr lang="en-US" altLang="zh-TW" sz="1800" dirty="0"/>
              <a:t>(Indefinite Integration):</a:t>
            </a:r>
          </a:p>
          <a:p>
            <a:pPr marL="0" indent="0">
              <a:buNone/>
            </a:pPr>
            <a:r>
              <a:rPr lang="en-US" altLang="zh-TW" sz="1800" dirty="0"/>
              <a:t>&gt;&gt;&gt; from </a:t>
            </a:r>
            <a:r>
              <a:rPr lang="en-US" altLang="zh-TW" sz="1800" dirty="0" err="1"/>
              <a:t>sympy</a:t>
            </a:r>
            <a:r>
              <a:rPr lang="en-US" altLang="zh-TW" sz="1800" dirty="0"/>
              <a:t> import *</a:t>
            </a:r>
          </a:p>
          <a:p>
            <a:pPr marL="0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>
                <a:solidFill>
                  <a:srgbClr val="FF0000"/>
                </a:solidFill>
              </a:rPr>
              <a:t>#(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原本需要打入</a:t>
            </a:r>
            <a:r>
              <a:rPr lang="en-US" altLang="zh-TW" sz="1800" dirty="0">
                <a:solidFill>
                  <a:srgbClr val="FF0000"/>
                </a:solidFill>
              </a:rPr>
              <a:t>from </a:t>
            </a:r>
            <a:r>
              <a:rPr lang="en-US" altLang="zh-TW" sz="1800" dirty="0" err="1">
                <a:solidFill>
                  <a:srgbClr val="FF0000"/>
                </a:solidFill>
              </a:rPr>
              <a:t>sympy</a:t>
            </a:r>
            <a:r>
              <a:rPr lang="en-US" altLang="zh-TW" sz="1800" dirty="0">
                <a:solidFill>
                  <a:srgbClr val="FF0000"/>
                </a:solidFill>
              </a:rPr>
              <a:t> import integrate , symbols </a:t>
            </a:r>
            <a:r>
              <a:rPr lang="en-US" altLang="zh-TW" sz="1800" dirty="0"/>
              <a:t>, 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但可以用一句話</a:t>
            </a:r>
            <a:r>
              <a:rPr lang="en-US" altLang="zh-TW" sz="1800" dirty="0">
                <a:solidFill>
                  <a:srgbClr val="FF0000"/>
                </a:solidFill>
              </a:rPr>
              <a:t>from </a:t>
            </a:r>
            <a:r>
              <a:rPr lang="en-US" altLang="zh-TW" sz="1800" dirty="0" err="1">
                <a:solidFill>
                  <a:srgbClr val="FF0000"/>
                </a:solidFill>
              </a:rPr>
              <a:t>sympy</a:t>
            </a:r>
            <a:r>
              <a:rPr lang="en-US" altLang="zh-TW" sz="1800" dirty="0">
                <a:solidFill>
                  <a:srgbClr val="FF0000"/>
                </a:solidFill>
              </a:rPr>
              <a:t> import * 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取代上面句子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/>
              <a:t>,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就不用那麼麻煩打入所需要的功能函數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, *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代表全部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的意思 </a:t>
            </a:r>
            <a:r>
              <a:rPr lang="en-US" altLang="zh-TW" sz="1800" dirty="0"/>
              <a:t>)</a:t>
            </a:r>
          </a:p>
          <a:p>
            <a:pPr marL="0" indent="0">
              <a:buNone/>
            </a:pPr>
            <a:r>
              <a:rPr lang="en-US" altLang="zh-TW" sz="1800" dirty="0"/>
              <a:t>&gt;&gt;&gt; x = </a:t>
            </a:r>
            <a:r>
              <a:rPr lang="en-US" altLang="zh-TW" sz="1800" dirty="0">
                <a:solidFill>
                  <a:srgbClr val="FF0000"/>
                </a:solidFill>
              </a:rPr>
              <a:t>symbols</a:t>
            </a:r>
            <a:r>
              <a:rPr lang="en-US" altLang="zh-TW" sz="1800" dirty="0"/>
              <a:t>('x')</a:t>
            </a:r>
          </a:p>
          <a:p>
            <a:pPr marL="0" indent="0">
              <a:buNone/>
            </a:pPr>
            <a:r>
              <a:rPr lang="en-US" altLang="zh-TW" sz="1800" dirty="0"/>
              <a:t>&gt;&gt;&gt;</a:t>
            </a:r>
            <a:r>
              <a:rPr lang="zh-TW" altLang="en-US" sz="1800" dirty="0"/>
              <a:t> </a:t>
            </a:r>
            <a:r>
              <a:rPr lang="en-US" altLang="zh-TW" sz="1800" dirty="0"/>
              <a:t>y1 = </a:t>
            </a:r>
            <a:r>
              <a:rPr lang="en-US" altLang="zh-TW" sz="1800" dirty="0" err="1"/>
              <a:t>exp</a:t>
            </a:r>
            <a:r>
              <a:rPr lang="en-US" altLang="zh-TW" sz="1800" dirty="0"/>
              <a:t>(x)*sin(x) ; y2 = </a:t>
            </a:r>
            <a:r>
              <a:rPr lang="en-US" altLang="zh-TW" sz="1800" dirty="0" err="1"/>
              <a:t>exp</a:t>
            </a:r>
            <a:r>
              <a:rPr lang="en-US" altLang="zh-TW" sz="1800" dirty="0"/>
              <a:t>(x)*cos(x)</a:t>
            </a:r>
          </a:p>
          <a:p>
            <a:pPr marL="0" indent="0">
              <a:buNone/>
            </a:pPr>
            <a:r>
              <a:rPr lang="en-US" altLang="zh-TW" sz="1800" dirty="0"/>
              <a:t>&gt;&gt;&gt; I1 = </a:t>
            </a:r>
            <a:r>
              <a:rPr lang="en-US" altLang="zh-TW" sz="1800" dirty="0">
                <a:solidFill>
                  <a:srgbClr val="FF0000"/>
                </a:solidFill>
              </a:rPr>
              <a:t>integrate</a:t>
            </a:r>
            <a:r>
              <a:rPr lang="en-US" altLang="zh-TW" sz="1800" dirty="0"/>
              <a:t>(y1, x)</a:t>
            </a:r>
          </a:p>
          <a:p>
            <a:pPr marL="0" indent="0">
              <a:buNone/>
            </a:pPr>
            <a:r>
              <a:rPr lang="en-US" altLang="zh-TW" sz="1800" dirty="0"/>
              <a:t>&gt;&gt;&gt; I2 = </a:t>
            </a:r>
            <a:r>
              <a:rPr lang="en-US" altLang="zh-TW" sz="1800" dirty="0">
                <a:solidFill>
                  <a:srgbClr val="FF0000"/>
                </a:solidFill>
              </a:rPr>
              <a:t>integrate</a:t>
            </a:r>
            <a:r>
              <a:rPr lang="en-US" altLang="zh-TW" sz="1800" dirty="0"/>
              <a:t>(y2, x)</a:t>
            </a:r>
          </a:p>
          <a:p>
            <a:pPr marL="0" indent="0">
              <a:buNone/>
            </a:pPr>
            <a:r>
              <a:rPr lang="en-US" altLang="zh-TW" sz="1800" dirty="0"/>
              <a:t>&gt;&gt;&gt; print('The integral of </a:t>
            </a:r>
            <a:r>
              <a:rPr lang="en-US" altLang="zh-TW" sz="1800" dirty="0" err="1"/>
              <a:t>exp</a:t>
            </a:r>
            <a:r>
              <a:rPr lang="en-US" altLang="zh-TW" sz="1800" dirty="0"/>
              <a:t>(x)*sin(x) is ', I1)</a:t>
            </a:r>
          </a:p>
          <a:p>
            <a:pPr marL="0" indent="0">
              <a:buNone/>
            </a:pPr>
            <a:r>
              <a:rPr lang="en-US" altLang="zh-TW" sz="1800" dirty="0"/>
              <a:t>&gt;&gt;&gt; print('The integral of </a:t>
            </a:r>
            <a:r>
              <a:rPr lang="en-US" altLang="zh-TW" sz="1800" dirty="0" err="1"/>
              <a:t>exp</a:t>
            </a:r>
            <a:r>
              <a:rPr lang="en-US" altLang="zh-TW" sz="1800" dirty="0"/>
              <a:t>(x)*cos(x) is ', I2)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191024" y="6365142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74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---Integral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6814038" y="1392267"/>
            <a:ext cx="5810038" cy="4274167"/>
            <a:chOff x="6814038" y="1392267"/>
            <a:chExt cx="5810038" cy="4274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915234" y="2071049"/>
                  <a:ext cx="5276766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𝑏𝑐𝑜𝑠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234" y="2071049"/>
                  <a:ext cx="5276766" cy="8188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877532" y="2795689"/>
                  <a:ext cx="5314468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𝑎𝑥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𝑏𝑠𝑖𝑛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532" y="2795689"/>
                  <a:ext cx="5314468" cy="8188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 flipH="1">
                  <a:off x="6995114" y="1550070"/>
                  <a:ext cx="4659922" cy="412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By </a:t>
                  </a:r>
                  <a:r>
                    <a:rPr lang="zh-TW" altLang="en-US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分布積分法</a:t>
                  </a:r>
                  <a:r>
                    <a:rPr lang="en-US" altLang="zh-TW" dirty="0"/>
                    <a:t>(I.B.P)</a:t>
                  </a:r>
                  <a:r>
                    <a:rPr lang="zh-TW" altLang="en-US" dirty="0"/>
                    <a:t> </a:t>
                  </a:r>
                  <a:r>
                    <a:rPr lang="en-US" altLang="zh-TW" dirty="0"/>
                    <a:t>:</a:t>
                  </a:r>
                  <a:r>
                    <a:rPr lang="zh-TW" altLang="en-US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𝑢𝑑𝑣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𝑣𝑑𝑢</m:t>
                              </m:r>
                            </m:e>
                          </m:nary>
                        </m:e>
                      </m:nary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95114" y="1550070"/>
                  <a:ext cx="4659922" cy="412164"/>
                </a:xfrm>
                <a:prstGeom prst="rect">
                  <a:avLst/>
                </a:prstGeom>
                <a:blipFill>
                  <a:blip r:embed="rId4"/>
                  <a:stretch>
                    <a:fillRect l="-1046" t="-132353" b="-1911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64154" y="4076886"/>
                  <a:ext cx="3992118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154" y="4076886"/>
                  <a:ext cx="3992118" cy="8188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2786" y="4748647"/>
                  <a:ext cx="4154855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786" y="4748647"/>
                  <a:ext cx="4154855" cy="81887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字方塊 11"/>
            <p:cNvSpPr txBox="1"/>
            <p:nvPr/>
          </p:nvSpPr>
          <p:spPr>
            <a:xfrm flipH="1">
              <a:off x="7964154" y="3746906"/>
              <a:ext cx="4659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所以套用以上公式 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14038" y="1392267"/>
              <a:ext cx="5304681" cy="20685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856006" y="3597913"/>
              <a:ext cx="4181635" cy="20685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70336" y="4896476"/>
            <a:ext cx="7354674" cy="1829604"/>
            <a:chOff x="382557" y="4660796"/>
            <a:chExt cx="7354674" cy="182960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17" y="5394273"/>
              <a:ext cx="7200314" cy="93167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82557" y="5266592"/>
              <a:ext cx="7345869" cy="12238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5284560" y="4660796"/>
              <a:ext cx="2155018" cy="599443"/>
              <a:chOff x="11808453" y="3415033"/>
              <a:chExt cx="2155018" cy="599443"/>
            </a:xfrm>
          </p:grpSpPr>
          <p:cxnSp>
            <p:nvCxnSpPr>
              <p:cNvPr id="17" name="直線單箭頭接點 16"/>
              <p:cNvCxnSpPr/>
              <p:nvPr/>
            </p:nvCxnSpPr>
            <p:spPr>
              <a:xfrm flipH="1">
                <a:off x="11808453" y="3738735"/>
                <a:ext cx="1163406" cy="2757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/>
              <p:cNvSpPr txBox="1"/>
              <p:nvPr/>
            </p:nvSpPr>
            <p:spPr>
              <a:xfrm>
                <a:off x="12879392" y="3415033"/>
                <a:ext cx="10840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</a:rPr>
                  <a:t>Result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2915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523" y="967154"/>
            <a:ext cx="11037277" cy="520980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定積分</a:t>
            </a:r>
            <a:r>
              <a:rPr lang="en-US" altLang="zh-TW" dirty="0"/>
              <a:t>(Definite Integration):</a:t>
            </a:r>
          </a:p>
          <a:p>
            <a:pPr marL="0" indent="0">
              <a:buNone/>
            </a:pPr>
            <a:r>
              <a:rPr lang="en-US" altLang="zh-TW" dirty="0"/>
              <a:t>&gt;&gt;&gt; from </a:t>
            </a:r>
            <a:r>
              <a:rPr lang="en-US" altLang="zh-TW" dirty="0" err="1"/>
              <a:t>sympy</a:t>
            </a:r>
            <a:r>
              <a:rPr lang="en-US" altLang="zh-TW" dirty="0"/>
              <a:t> import *</a:t>
            </a:r>
          </a:p>
          <a:p>
            <a:pPr marL="0" indent="0">
              <a:buNone/>
            </a:pPr>
            <a:r>
              <a:rPr lang="en-US" altLang="zh-TW" dirty="0"/>
              <a:t>&gt;&gt;&gt; x = </a:t>
            </a:r>
            <a:r>
              <a:rPr lang="en-US" altLang="zh-TW" dirty="0">
                <a:solidFill>
                  <a:srgbClr val="FF0000"/>
                </a:solidFill>
              </a:rPr>
              <a:t>symbols</a:t>
            </a:r>
            <a:r>
              <a:rPr lang="en-US" altLang="zh-TW" dirty="0"/>
              <a:t>('x')</a:t>
            </a:r>
          </a:p>
          <a:p>
            <a:pPr marL="0" indent="0">
              <a:buNone/>
            </a:pPr>
            <a:r>
              <a:rPr lang="en-US" altLang="zh-TW" dirty="0"/>
              <a:t>&gt;&gt;&gt; y = </a:t>
            </a:r>
            <a:r>
              <a:rPr lang="en-US" altLang="zh-TW" dirty="0" err="1"/>
              <a:t>exp</a:t>
            </a:r>
            <a:r>
              <a:rPr lang="en-US" altLang="zh-TW" dirty="0"/>
              <a:t>(-x**2)</a:t>
            </a:r>
          </a:p>
          <a:p>
            <a:pPr marL="0" indent="0">
              <a:buNone/>
            </a:pPr>
            <a:r>
              <a:rPr lang="en-US" altLang="zh-TW" dirty="0"/>
              <a:t>&gt;&gt;&gt; I = integrate( y , (x, -</a:t>
            </a:r>
            <a:r>
              <a:rPr lang="en-US" altLang="zh-TW" dirty="0" err="1"/>
              <a:t>oo</a:t>
            </a:r>
            <a:r>
              <a:rPr lang="en-US" altLang="zh-TW" dirty="0"/>
              <a:t>, </a:t>
            </a:r>
            <a:r>
              <a:rPr lang="en-US" altLang="zh-TW" dirty="0" err="1"/>
              <a:t>oo</a:t>
            </a:r>
            <a:r>
              <a:rPr lang="en-US" altLang="zh-TW" dirty="0"/>
              <a:t>) 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print('The integral of e^(-x^2) from -</a:t>
            </a:r>
            <a:r>
              <a:rPr lang="en-US" altLang="zh-TW" dirty="0" err="1"/>
              <a:t>inf</a:t>
            </a:r>
            <a:r>
              <a:rPr lang="en-US" altLang="zh-TW" dirty="0"/>
              <a:t> to </a:t>
            </a:r>
            <a:r>
              <a:rPr lang="en-US" altLang="zh-TW" dirty="0" err="1"/>
              <a:t>inf</a:t>
            </a:r>
            <a:r>
              <a:rPr lang="en-US" altLang="zh-TW" dirty="0"/>
              <a:t> is ' , I 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076592" y="6280517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75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---Integral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4014466" y="2657724"/>
            <a:ext cx="397657" cy="437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835161" y="3031507"/>
            <a:ext cx="529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err="1">
                <a:solidFill>
                  <a:srgbClr val="FF0000"/>
                </a:solidFill>
              </a:rPr>
              <a:t>sympy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用兩個英文字母小寫</a:t>
            </a:r>
            <a:r>
              <a:rPr lang="en-US" altLang="zh-TW" dirty="0" err="1">
                <a:solidFill>
                  <a:srgbClr val="FF0000"/>
                </a:solidFill>
              </a:rPr>
              <a:t>oo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代表正無限大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5" y="5338482"/>
            <a:ext cx="6930393" cy="47961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0026" y="5072384"/>
            <a:ext cx="7345869" cy="925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2663567" y="4786267"/>
            <a:ext cx="1249010" cy="274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826971" y="4410594"/>
            <a:ext cx="108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Result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4633030" y="2876710"/>
            <a:ext cx="575464" cy="218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826971" y="2294236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Lower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 bound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143917" y="2294236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Upper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 bound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8897815" y="1027177"/>
            <a:ext cx="2126146" cy="1197278"/>
            <a:chOff x="8897815" y="1027177"/>
            <a:chExt cx="2126146" cy="1197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8984061" y="1097417"/>
                  <a:ext cx="1888594" cy="901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e>
                        </m:nary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061" y="1097417"/>
                  <a:ext cx="1888594" cy="9019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矩形 22"/>
            <p:cNvSpPr/>
            <p:nvPr/>
          </p:nvSpPr>
          <p:spPr>
            <a:xfrm>
              <a:off x="8897815" y="1027177"/>
              <a:ext cx="2126146" cy="11972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7978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522" y="838642"/>
            <a:ext cx="11037277" cy="5209809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解方程式</a:t>
            </a:r>
            <a:r>
              <a:rPr lang="en-US" altLang="zh-TW" sz="2000" dirty="0"/>
              <a:t>( Solve f(x)=0 ):</a:t>
            </a:r>
          </a:p>
          <a:p>
            <a:pPr marL="0" indent="0">
              <a:buNone/>
            </a:pPr>
            <a:r>
              <a:rPr lang="en-US" altLang="zh-TW" sz="2000" dirty="0"/>
              <a:t>&gt;&gt;&gt; from </a:t>
            </a:r>
            <a:r>
              <a:rPr lang="en-US" altLang="zh-TW" sz="2000" dirty="0" err="1"/>
              <a:t>sympy</a:t>
            </a:r>
            <a:r>
              <a:rPr lang="en-US" altLang="zh-TW" sz="2000" dirty="0"/>
              <a:t> import *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#(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原本需要打入</a:t>
            </a:r>
            <a:r>
              <a:rPr lang="en-US" altLang="zh-TW" sz="2000" dirty="0">
                <a:solidFill>
                  <a:srgbClr val="FF0000"/>
                </a:solidFill>
              </a:rPr>
              <a:t>from </a:t>
            </a:r>
            <a:r>
              <a:rPr lang="en-US" altLang="zh-TW" sz="2000" dirty="0" err="1">
                <a:solidFill>
                  <a:srgbClr val="FF0000"/>
                </a:solidFill>
              </a:rPr>
              <a:t>sympy</a:t>
            </a:r>
            <a:r>
              <a:rPr lang="en-US" altLang="zh-TW" sz="2000" dirty="0">
                <a:solidFill>
                  <a:srgbClr val="FF0000"/>
                </a:solidFill>
              </a:rPr>
              <a:t> import solve , symbols </a:t>
            </a:r>
            <a:r>
              <a:rPr lang="en-US" altLang="zh-TW" sz="2000" dirty="0"/>
              <a:t>, 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但可以用一句話</a:t>
            </a:r>
            <a:r>
              <a:rPr lang="en-US" altLang="zh-TW" sz="2000" dirty="0">
                <a:solidFill>
                  <a:srgbClr val="FF0000"/>
                </a:solidFill>
              </a:rPr>
              <a:t>from </a:t>
            </a:r>
            <a:r>
              <a:rPr lang="en-US" altLang="zh-TW" sz="2000" dirty="0" err="1">
                <a:solidFill>
                  <a:srgbClr val="FF0000"/>
                </a:solidFill>
              </a:rPr>
              <a:t>sympy</a:t>
            </a:r>
            <a:r>
              <a:rPr lang="en-US" altLang="zh-TW" sz="2000" dirty="0">
                <a:solidFill>
                  <a:srgbClr val="FF0000"/>
                </a:solidFill>
              </a:rPr>
              <a:t> import *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取代上面句子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/>
              <a:t>,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就不用那麼麻煩打入所需要的功能函數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*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代表全部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的意思 </a:t>
            </a:r>
            <a:r>
              <a:rPr lang="en-US" altLang="zh-TW" sz="2000" dirty="0"/>
              <a:t>)</a:t>
            </a:r>
          </a:p>
          <a:p>
            <a:pPr marL="0" indent="0">
              <a:buNone/>
            </a:pPr>
            <a:r>
              <a:rPr lang="en-US" altLang="zh-TW" sz="2000" dirty="0"/>
              <a:t>&gt;&gt;&gt; x = </a:t>
            </a:r>
            <a:r>
              <a:rPr lang="en-US" altLang="zh-TW" sz="2000" dirty="0">
                <a:solidFill>
                  <a:srgbClr val="FF0000"/>
                </a:solidFill>
              </a:rPr>
              <a:t>symbols</a:t>
            </a:r>
            <a:r>
              <a:rPr lang="en-US" altLang="zh-TW" sz="2000" dirty="0"/>
              <a:t>('x')</a:t>
            </a:r>
          </a:p>
          <a:p>
            <a:pPr marL="0" indent="0">
              <a:buNone/>
            </a:pPr>
            <a:r>
              <a:rPr lang="en-US" altLang="zh-TW" sz="2000" dirty="0"/>
              <a:t>&gt;&gt;&gt; y1 = x**2 – 3*x + 4  ;  y2 = sin(x)</a:t>
            </a:r>
          </a:p>
          <a:p>
            <a:pPr marL="0" indent="0">
              <a:buNone/>
            </a:pPr>
            <a:r>
              <a:rPr lang="en-US" altLang="zh-TW" sz="2000" dirty="0"/>
              <a:t>&gt;&gt;&gt; </a:t>
            </a:r>
            <a:r>
              <a:rPr lang="en-US" altLang="zh-TW" sz="2000" dirty="0">
                <a:solidFill>
                  <a:srgbClr val="FF0000"/>
                </a:solidFill>
              </a:rPr>
              <a:t>solve</a:t>
            </a:r>
            <a:r>
              <a:rPr lang="en-US" altLang="zh-TW" sz="2000" dirty="0"/>
              <a:t>(y1 , x)</a:t>
            </a:r>
          </a:p>
          <a:p>
            <a:pPr marL="0" indent="0">
              <a:buNone/>
            </a:pPr>
            <a:r>
              <a:rPr lang="en-US" altLang="zh-TW" sz="2000" dirty="0"/>
              <a:t>&gt;&gt;&gt; </a:t>
            </a:r>
            <a:r>
              <a:rPr lang="en-US" altLang="zh-TW" sz="2000" dirty="0">
                <a:solidFill>
                  <a:srgbClr val="FF0000"/>
                </a:solidFill>
              </a:rPr>
              <a:t>solve</a:t>
            </a:r>
            <a:r>
              <a:rPr lang="en-US" altLang="zh-TW" sz="2000" dirty="0"/>
              <a:t>(y2 , x)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76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1662036-FC9D-4A48-9FD3-6CFD1CD51C48}"/>
              </a:ext>
            </a:extLst>
          </p:cNvPr>
          <p:cNvSpPr txBox="1">
            <a:spLocks/>
          </p:cNvSpPr>
          <p:nvPr/>
        </p:nvSpPr>
        <p:spPr>
          <a:xfrm>
            <a:off x="1418624" y="241634"/>
            <a:ext cx="9144000" cy="439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Sympy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---Solve equation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120167" y="4488377"/>
            <a:ext cx="7357180" cy="1631182"/>
            <a:chOff x="3278428" y="4488377"/>
            <a:chExt cx="7357180" cy="16311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931" y="4680206"/>
              <a:ext cx="5178669" cy="124752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3278428" y="4488377"/>
              <a:ext cx="5332172" cy="16311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>
              <a:off x="8610600" y="5465892"/>
              <a:ext cx="982358" cy="66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9551529" y="5210966"/>
              <a:ext cx="1084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Result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40615" y="1027177"/>
                <a:ext cx="3305908" cy="12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+4=0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之</m:t>
                    </m:r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解為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為</m:t>
                      </m:r>
                      <m:r>
                        <a:rPr lang="zh-TW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虛數</m:t>
                      </m:r>
                    </m:oMath>
                  </m:oMathPara>
                </a14:m>
                <a:endPara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此處結果用大寫</a:t>
                </a:r>
                <a:r>
                  <a:rPr lang="en-US" altLang="zh-TW" dirty="0"/>
                  <a:t>I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來表示虛數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15" y="1027177"/>
                <a:ext cx="3305908" cy="1226811"/>
              </a:xfrm>
              <a:prstGeom prst="rect">
                <a:avLst/>
              </a:prstGeom>
              <a:blipFill>
                <a:blip r:embed="rId3"/>
                <a:stretch>
                  <a:fillRect l="-1661" t="-2488" b="-69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440615" y="2586812"/>
                <a:ext cx="33059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之</m:t>
                    </m:r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解為</a:t>
                </a:r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, </m:t>
                      </m:r>
                      <m:r>
                        <a:rPr lang="zh-TW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altLang="zh-TW" b="0" dirty="0">
                  <a:solidFill>
                    <a:srgbClr val="FF0000"/>
                  </a:solidFill>
                  <a:latin typeface="標楷體" panose="03000509000000000000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 , 2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15" y="2586812"/>
                <a:ext cx="3305908" cy="923330"/>
              </a:xfrm>
              <a:prstGeom prst="rect">
                <a:avLst/>
              </a:prstGeom>
              <a:blipFill>
                <a:blip r:embed="rId4"/>
                <a:stretch>
                  <a:fillRect t="-2632" b="-59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8360942" y="927873"/>
            <a:ext cx="3130603" cy="1372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360943" y="2442911"/>
            <a:ext cx="3130602" cy="1241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644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770299-6C8D-45B7-A75E-D8001657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dirty="0" err="1">
                <a:solidFill>
                  <a:srgbClr val="FF0000"/>
                </a:solidFill>
                <a:ea typeface="標楷體" panose="03000509000000000000" pitchFamily="65" charset="-120"/>
              </a:rPr>
              <a:t>Scipy</a:t>
            </a:r>
            <a:r>
              <a:rPr lang="en-US" altLang="zh-TW" sz="2000" dirty="0"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ea typeface="標楷體" panose="03000509000000000000" pitchFamily="65" charset="-120"/>
              </a:rPr>
              <a:t>(Science Python):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是一個為科學與工程設計的 </a:t>
            </a:r>
            <a:r>
              <a:rPr lang="en-US" altLang="zh-TW" sz="2000" dirty="0">
                <a:ea typeface="標楷體" panose="03000509000000000000" pitchFamily="65" charset="-120"/>
              </a:rPr>
              <a:t>Python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工具包，功能包括統計、優化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、整合、線性代數模組等等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TW" sz="2000" dirty="0">
                <a:ea typeface="標楷體" panose="03000509000000000000" pitchFamily="65" charset="-120"/>
              </a:rPr>
              <a:t>Reference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https://docs.scipy.org/doc/scipy/reference/</a:t>
            </a:r>
          </a:p>
          <a:p>
            <a:pPr marL="0" indent="0" algn="just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A5E777-DD1A-42BE-917C-E5BD49D4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77</a:t>
            </a:fld>
            <a:endParaRPr lang="zh-TW" altLang="en-US" sz="2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53EE793-1B2E-4F4D-8F0E-DCA8D9BAD3F0}"/>
              </a:ext>
            </a:extLst>
          </p:cNvPr>
          <p:cNvSpPr txBox="1">
            <a:spLocks/>
          </p:cNvSpPr>
          <p:nvPr/>
        </p:nvSpPr>
        <p:spPr>
          <a:xfrm>
            <a:off x="1443791" y="150884"/>
            <a:ext cx="9144000" cy="530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677FF21-1A9E-452C-A55A-DBD5032CF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4" y="1935784"/>
            <a:ext cx="8119724" cy="4785691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93ED64C-9EC8-4249-B644-4836F4E3D95C}"/>
              </a:ext>
            </a:extLst>
          </p:cNvPr>
          <p:cNvCxnSpPr>
            <a:cxnSpLocks/>
          </p:cNvCxnSpPr>
          <p:nvPr/>
        </p:nvCxnSpPr>
        <p:spPr>
          <a:xfrm flipV="1">
            <a:off x="7118610" y="3805298"/>
            <a:ext cx="563418" cy="692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956D8CD-69D8-4F8B-93C8-F344899112EC}"/>
              </a:ext>
            </a:extLst>
          </p:cNvPr>
          <p:cNvSpPr txBox="1"/>
          <p:nvPr/>
        </p:nvSpPr>
        <p:spPr>
          <a:xfrm>
            <a:off x="6489190" y="4467127"/>
            <a:ext cx="232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可從這搜尋</a:t>
            </a:r>
            <a:r>
              <a:rPr lang="en-US" altLang="zh-TW" sz="2000" dirty="0" err="1">
                <a:solidFill>
                  <a:srgbClr val="FF0000"/>
                </a:solidFill>
                <a:ea typeface="標楷體" panose="03000509000000000000" pitchFamily="65" charset="-120"/>
              </a:rPr>
              <a:t>Scipy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的任一函數或功能</a:t>
            </a:r>
          </a:p>
        </p:txBody>
      </p:sp>
    </p:spTree>
    <p:extLst>
      <p:ext uri="{BB962C8B-B14F-4D97-AF65-F5344CB8AC3E}">
        <p14:creationId xmlns:p14="http://schemas.microsoft.com/office/powerpoint/2010/main" val="2801742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1216B6-14BB-4E46-B835-B8694B3C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343"/>
            <a:ext cx="10515600" cy="537162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導數</a:t>
            </a:r>
            <a:r>
              <a:rPr lang="en-US" altLang="zh-TW" dirty="0"/>
              <a:t>(Derivative) 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/>
              <a:t>scipy.misc.derivative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74A1D9-7326-4365-86E3-848F14F2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1991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78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27420F4-A9F6-4BA3-AE26-D93F0249FCE1}"/>
              </a:ext>
            </a:extLst>
          </p:cNvPr>
          <p:cNvSpPr txBox="1">
            <a:spLocks/>
          </p:cNvSpPr>
          <p:nvPr/>
        </p:nvSpPr>
        <p:spPr>
          <a:xfrm>
            <a:off x="1443791" y="150884"/>
            <a:ext cx="9144000" cy="530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---Derivative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4BB730-C2B6-4823-9DFE-08A60FAB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23" y="1449563"/>
            <a:ext cx="7423777" cy="445596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E26763A-0DB5-425C-A1BF-77E8E74E7FB7}"/>
              </a:ext>
            </a:extLst>
          </p:cNvPr>
          <p:cNvSpPr txBox="1"/>
          <p:nvPr/>
        </p:nvSpPr>
        <p:spPr>
          <a:xfrm>
            <a:off x="1186823" y="6230860"/>
            <a:ext cx="878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Reference: https://docs.scipy.org/doc/scipy/reference/generated/scipy.misc.derivative.html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E7F7A421-6377-4F87-94E6-18DB8D3CFAFE}"/>
              </a:ext>
            </a:extLst>
          </p:cNvPr>
          <p:cNvGrpSpPr/>
          <p:nvPr/>
        </p:nvGrpSpPr>
        <p:grpSpPr>
          <a:xfrm>
            <a:off x="8073529" y="3091043"/>
            <a:ext cx="2931648" cy="400110"/>
            <a:chOff x="4308799" y="6256555"/>
            <a:chExt cx="2931648" cy="400110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0709C57-0145-49E0-BFA4-6C6423E1B7E4}"/>
                </a:ext>
              </a:extLst>
            </p:cNvPr>
            <p:cNvSpPr txBox="1"/>
            <p:nvPr/>
          </p:nvSpPr>
          <p:spPr>
            <a:xfrm>
              <a:off x="4308799" y="6256555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err="1"/>
                <a:t>scipy.misc.derivative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介紹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11D69F8-29DD-4AAF-8EE8-CB7385167F00}"/>
                </a:ext>
              </a:extLst>
            </p:cNvPr>
            <p:cNvSpPr/>
            <p:nvPr/>
          </p:nvSpPr>
          <p:spPr>
            <a:xfrm>
              <a:off x="4331088" y="6256555"/>
              <a:ext cx="290935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6283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3C3E20-C90F-41B5-B254-5A7502A4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79</a:t>
            </a:fld>
            <a:endParaRPr lang="zh-TW" altLang="en-US" sz="2000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266C7C8-064D-4BFE-9CDF-41E07DA5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872455"/>
            <a:ext cx="11213123" cy="557029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導數</a:t>
            </a:r>
            <a:r>
              <a:rPr lang="en-US" altLang="zh-TW" dirty="0"/>
              <a:t>(Derivative) 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/>
              <a:t>scipy.misc.derivative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6C42F9D-C6E4-4708-887B-6CBD26FF7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566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---Derivative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6D7C4E2-81E1-47F4-B77A-FB731C4D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9" y="1551526"/>
            <a:ext cx="6646182" cy="351542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DEB697F-7B21-4D37-AA06-F8161BF1D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3" y="5228645"/>
            <a:ext cx="5241246" cy="1034752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B5E60F81-7854-4F85-BDA9-F5BA4DDB7F40}"/>
              </a:ext>
            </a:extLst>
          </p:cNvPr>
          <p:cNvGrpSpPr/>
          <p:nvPr/>
        </p:nvGrpSpPr>
        <p:grpSpPr>
          <a:xfrm>
            <a:off x="6540759" y="2512202"/>
            <a:ext cx="3391806" cy="400110"/>
            <a:chOff x="6540759" y="2512202"/>
            <a:chExt cx="3391806" cy="400110"/>
          </a:xfrm>
        </p:grpSpPr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8133FC11-E297-4A01-A749-5F01CC9F3C0F}"/>
                </a:ext>
              </a:extLst>
            </p:cNvPr>
            <p:cNvGrpSpPr/>
            <p:nvPr/>
          </p:nvGrpSpPr>
          <p:grpSpPr>
            <a:xfrm>
              <a:off x="7888970" y="2512202"/>
              <a:ext cx="2043595" cy="400110"/>
              <a:chOff x="4308799" y="6256555"/>
              <a:chExt cx="2931648" cy="400110"/>
            </a:xfrm>
          </p:grpSpPr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723E543-5AA2-4E5B-83CF-27AA7428C2E1}"/>
                  </a:ext>
                </a:extLst>
              </p:cNvPr>
              <p:cNvSpPr txBox="1"/>
              <p:nvPr/>
            </p:nvSpPr>
            <p:spPr>
              <a:xfrm>
                <a:off x="4308799" y="6256555"/>
                <a:ext cx="2931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ea typeface="標楷體" panose="03000509000000000000" pitchFamily="65" charset="-120"/>
                  </a:rPr>
                  <a:t>Program.0 . 1</a:t>
                </a:r>
                <a:endParaRPr lang="zh-TW" altLang="en-US" sz="20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DC4B491-58B5-492A-BD69-79D9C2245A65}"/>
                  </a:ext>
                </a:extLst>
              </p:cNvPr>
              <p:cNvSpPr/>
              <p:nvPr/>
            </p:nvSpPr>
            <p:spPr>
              <a:xfrm>
                <a:off x="4331088" y="6256555"/>
                <a:ext cx="290935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E9D1113A-F97D-4DBB-93FC-D3EE81FA4B5C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6540759" y="2712257"/>
              <a:ext cx="13637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C56BDE5-75C2-4219-9443-0AFB81661A73}"/>
              </a:ext>
            </a:extLst>
          </p:cNvPr>
          <p:cNvGrpSpPr/>
          <p:nvPr/>
        </p:nvGrpSpPr>
        <p:grpSpPr>
          <a:xfrm>
            <a:off x="6590394" y="5545966"/>
            <a:ext cx="3391806" cy="400110"/>
            <a:chOff x="6590394" y="5545966"/>
            <a:chExt cx="3391806" cy="400110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ECCBE764-592E-4A79-B780-7FDDC071A7E9}"/>
                </a:ext>
              </a:extLst>
            </p:cNvPr>
            <p:cNvGrpSpPr/>
            <p:nvPr/>
          </p:nvGrpSpPr>
          <p:grpSpPr>
            <a:xfrm>
              <a:off x="7938605" y="5545966"/>
              <a:ext cx="2043595" cy="400110"/>
              <a:chOff x="4308799" y="6256555"/>
              <a:chExt cx="2931648" cy="400110"/>
            </a:xfrm>
          </p:grpSpPr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C069170-BCEE-4F19-9FB2-4CCC346DB508}"/>
                  </a:ext>
                </a:extLst>
              </p:cNvPr>
              <p:cNvSpPr txBox="1"/>
              <p:nvPr/>
            </p:nvSpPr>
            <p:spPr>
              <a:xfrm>
                <a:off x="4308799" y="6256555"/>
                <a:ext cx="2931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ea typeface="標楷體" panose="03000509000000000000" pitchFamily="65" charset="-120"/>
                  </a:rPr>
                  <a:t>Result.0 . 1</a:t>
                </a:r>
                <a:endParaRPr lang="zh-TW" altLang="en-US" sz="20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4C8C104-CCB1-4C73-9403-98772343519C}"/>
                  </a:ext>
                </a:extLst>
              </p:cNvPr>
              <p:cNvSpPr/>
              <p:nvPr/>
            </p:nvSpPr>
            <p:spPr>
              <a:xfrm>
                <a:off x="4331088" y="6256555"/>
                <a:ext cx="290935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438F28F0-6B88-4CD2-A010-A215620EFE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394" y="5719824"/>
              <a:ext cx="13637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650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4838C-D96E-40B5-AE68-2E1E2FD1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06" y="796534"/>
            <a:ext cx="11467749" cy="59658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>
                <a:ea typeface="PMingLiU" panose="02020500000000000000" pitchFamily="18" charset="-120"/>
              </a:rPr>
              <a:t>read(.wav)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和寫入</a:t>
            </a:r>
            <a:r>
              <a:rPr lang="en-US" altLang="zh-TW" dirty="0">
                <a:ea typeface="PMingLiU" panose="02020500000000000000" pitchFamily="18" charset="-120"/>
              </a:rPr>
              <a:t>write(.wav)</a:t>
            </a:r>
            <a:r>
              <a:rPr lang="zh-TW" altLang="en-US" dirty="0">
                <a:ea typeface="PMingLiU" panose="02020500000000000000" pitchFamily="18" charset="-120"/>
              </a:rPr>
              <a:t> </a:t>
            </a:r>
            <a:r>
              <a:rPr lang="en-US" altLang="zh-TW" dirty="0">
                <a:ea typeface="PMingLiU" panose="02020500000000000000" pitchFamily="18" charset="-120"/>
              </a:rPr>
              <a:t>:</a:t>
            </a:r>
            <a:r>
              <a:rPr lang="zh-TW" altLang="en-US" dirty="0">
                <a:ea typeface="PMingLiU" panose="02020500000000000000" pitchFamily="18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ea typeface="PMingLiU" panose="02020500000000000000" pitchFamily="18" charset="-120"/>
              </a:rPr>
              <a:t>scipy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以下可在</a:t>
            </a:r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指令框讀取</a:t>
            </a:r>
            <a:r>
              <a:rPr lang="en-US" altLang="zh-TW" dirty="0"/>
              <a:t>(read)wav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from scipy.io import </a:t>
            </a:r>
            <a:r>
              <a:rPr lang="en-US" altLang="zh-TW" dirty="0" err="1"/>
              <a:t>wavfile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wav_path_fname</a:t>
            </a:r>
            <a:r>
              <a:rPr lang="en-US" altLang="zh-TW" dirty="0"/>
              <a:t> = </a:t>
            </a:r>
            <a:r>
              <a:rPr lang="en-US" altLang="zh-TW" dirty="0" err="1"/>
              <a:t>r'C</a:t>
            </a:r>
            <a:r>
              <a:rPr lang="en-US" altLang="zh-TW" dirty="0"/>
              <a:t>:\Users\disp\Desktop\Python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/>
              <a:t>\Chord.wav'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[</a:t>
            </a:r>
            <a:r>
              <a:rPr lang="en-US" altLang="zh-TW" dirty="0" err="1"/>
              <a:t>sample_rate</a:t>
            </a:r>
            <a:r>
              <a:rPr lang="en-US" altLang="zh-TW" dirty="0"/>
              <a:t> , data] = </a:t>
            </a:r>
            <a:r>
              <a:rPr lang="en-US" altLang="zh-TW" dirty="0" err="1"/>
              <a:t>wavfile.read</a:t>
            </a:r>
            <a:r>
              <a:rPr lang="en-US" altLang="zh-TW" dirty="0"/>
              <a:t>(</a:t>
            </a:r>
            <a:r>
              <a:rPr lang="en-US" altLang="zh-TW" dirty="0" err="1"/>
              <a:t>wav_path_fname</a:t>
            </a:r>
            <a:r>
              <a:rPr lang="en-US" altLang="zh-TW" dirty="0"/>
              <a:t> )</a:t>
            </a:r>
          </a:p>
          <a:p>
            <a:pPr marL="0" indent="0">
              <a:buNone/>
            </a:pPr>
            <a:r>
              <a:rPr lang="en-US" altLang="zh-TW" dirty="0"/>
              <a:t>&gt;&gt;&gt;print(</a:t>
            </a:r>
            <a:r>
              <a:rPr lang="en-US" altLang="zh-TW" dirty="0" err="1"/>
              <a:t>sample_rate</a:t>
            </a:r>
            <a:r>
              <a:rPr lang="en-US" altLang="zh-TW" dirty="0"/>
              <a:t> , data)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印出</a:t>
            </a:r>
            <a:r>
              <a:rPr lang="en-US" altLang="zh-TW" dirty="0"/>
              <a:t>wav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的取樣頻率</a:t>
            </a:r>
            <a:r>
              <a:rPr lang="en-US" altLang="zh-TW" dirty="0" err="1"/>
              <a:t>sample_rate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和聲音的</a:t>
            </a:r>
            <a:r>
              <a:rPr lang="en-US" altLang="zh-TW" dirty="0"/>
              <a:t>data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以下可在</a:t>
            </a:r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指令框寫入</a:t>
            </a:r>
            <a:r>
              <a:rPr lang="en-US" altLang="zh-TW" dirty="0"/>
              <a:t>(write)wav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 y=data[:,0]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對上述讀取的</a:t>
            </a:r>
            <a:r>
              <a:rPr lang="en-US" altLang="zh-TW" dirty="0"/>
              <a:t>data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取第一聲道</a:t>
            </a:r>
            <a:r>
              <a:rPr lang="en-US" altLang="zh-TW" dirty="0"/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可能為雙聲道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save_path_name</a:t>
            </a:r>
            <a:r>
              <a:rPr lang="en-US" altLang="zh-TW" dirty="0"/>
              <a:t> = </a:t>
            </a:r>
            <a:r>
              <a:rPr lang="en-US" altLang="zh-TW" dirty="0" err="1"/>
              <a:t>r'C</a:t>
            </a:r>
            <a:r>
              <a:rPr lang="en-US" altLang="zh-TW" dirty="0"/>
              <a:t>:\Users\disp\Desktop\Python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/>
              <a:t>\test1.wav'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wavfile.write</a:t>
            </a:r>
            <a:r>
              <a:rPr lang="en-US" altLang="zh-TW" dirty="0"/>
              <a:t>(</a:t>
            </a:r>
            <a:r>
              <a:rPr lang="en-US" altLang="zh-TW" dirty="0" err="1"/>
              <a:t>save_path_name</a:t>
            </a:r>
            <a:r>
              <a:rPr lang="zh-TW" altLang="en-US" dirty="0"/>
              <a:t> 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sample_rate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y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BA603CCD-89EF-44D6-B099-280F5A146D8F}"/>
              </a:ext>
            </a:extLst>
          </p:cNvPr>
          <p:cNvGrpSpPr/>
          <p:nvPr/>
        </p:nvGrpSpPr>
        <p:grpSpPr>
          <a:xfrm>
            <a:off x="4152549" y="1114004"/>
            <a:ext cx="7370754" cy="5648417"/>
            <a:chOff x="4152549" y="806094"/>
            <a:chExt cx="7370754" cy="564841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E0B1BBF-5F87-4080-944A-8AE4AC413C7E}"/>
                </a:ext>
              </a:extLst>
            </p:cNvPr>
            <p:cNvSpPr/>
            <p:nvPr/>
          </p:nvSpPr>
          <p:spPr>
            <a:xfrm>
              <a:off x="4226767" y="1971413"/>
              <a:ext cx="5093402" cy="4781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2ABE2-D6FA-47C4-9FEB-971DF694667B}"/>
                </a:ext>
              </a:extLst>
            </p:cNvPr>
            <p:cNvSpPr/>
            <p:nvPr/>
          </p:nvSpPr>
          <p:spPr>
            <a:xfrm>
              <a:off x="4152549" y="5059960"/>
              <a:ext cx="5167619" cy="4781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0F9BD154-88FE-4698-A22C-9BBDAB77B884}"/>
                </a:ext>
              </a:extLst>
            </p:cNvPr>
            <p:cNvCxnSpPr/>
            <p:nvPr/>
          </p:nvCxnSpPr>
          <p:spPr>
            <a:xfrm flipH="1">
              <a:off x="7499758" y="1149292"/>
              <a:ext cx="713064" cy="8221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A5777AE-77FA-4AE1-871D-0AE939CC5358}"/>
                </a:ext>
              </a:extLst>
            </p:cNvPr>
            <p:cNvSpPr txBox="1"/>
            <p:nvPr/>
          </p:nvSpPr>
          <p:spPr>
            <a:xfrm>
              <a:off x="7350867" y="806094"/>
              <a:ext cx="2976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wav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檔的放置路徑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C484906-8796-472F-B58D-023DA6C5E5B5}"/>
                </a:ext>
              </a:extLst>
            </p:cNvPr>
            <p:cNvSpPr/>
            <p:nvPr/>
          </p:nvSpPr>
          <p:spPr>
            <a:xfrm>
              <a:off x="9450299" y="1971413"/>
              <a:ext cx="1531832" cy="4781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37D0300E-8E2E-4D74-B75D-80CBA73F1576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0216215" y="2449585"/>
              <a:ext cx="0" cy="6903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03C58A0-DD5A-44BA-8E93-158CCDDC1886}"/>
                </a:ext>
              </a:extLst>
            </p:cNvPr>
            <p:cNvSpPr txBox="1"/>
            <p:nvPr/>
          </p:nvSpPr>
          <p:spPr>
            <a:xfrm>
              <a:off x="9672990" y="3133082"/>
              <a:ext cx="1309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00B050"/>
                  </a:solidFill>
                </a:rPr>
                <a:t>wav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檔名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7DD8871-CFAD-482E-B045-7D36BB665A4A}"/>
                </a:ext>
              </a:extLst>
            </p:cNvPr>
            <p:cNvSpPr/>
            <p:nvPr/>
          </p:nvSpPr>
          <p:spPr>
            <a:xfrm>
              <a:off x="9320168" y="5059960"/>
              <a:ext cx="1466020" cy="4781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EA2E11A8-286C-45E3-A2AA-0DBADD26A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16215" y="5538132"/>
              <a:ext cx="0" cy="41479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D0ED301-6334-434D-997B-470963749EE7}"/>
                </a:ext>
              </a:extLst>
            </p:cNvPr>
            <p:cNvSpPr txBox="1"/>
            <p:nvPr/>
          </p:nvSpPr>
          <p:spPr>
            <a:xfrm>
              <a:off x="9582787" y="5903232"/>
              <a:ext cx="1940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欲命名的</a:t>
              </a:r>
              <a:r>
                <a:rPr lang="en-US" altLang="zh-TW" sz="2000" dirty="0">
                  <a:solidFill>
                    <a:srgbClr val="00B050"/>
                  </a:solidFill>
                </a:rPr>
                <a:t>wav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605CF199-292A-41B0-9F9B-AEF34D1BD6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70400" y="5538135"/>
              <a:ext cx="103127" cy="6116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7F528B1-2D4A-4817-A6D1-845748EF786A}"/>
                </a:ext>
              </a:extLst>
            </p:cNvPr>
            <p:cNvSpPr txBox="1"/>
            <p:nvPr/>
          </p:nvSpPr>
          <p:spPr>
            <a:xfrm>
              <a:off x="6287199" y="6054401"/>
              <a:ext cx="3295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欲放置處理過的</a:t>
              </a:r>
              <a:r>
                <a:rPr lang="en-US" altLang="zh-TW" sz="2000" dirty="0">
                  <a:solidFill>
                    <a:srgbClr val="FF0000"/>
                  </a:solidFill>
                </a:rPr>
                <a:t>wav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檔路徑</a:t>
              </a:r>
            </a:p>
          </p:txBody>
        </p:sp>
      </p:grpSp>
      <p:sp>
        <p:nvSpPr>
          <p:cNvPr id="23" name="標題 1">
            <a:extLst>
              <a:ext uri="{FF2B5EF4-FFF2-40B4-BE49-F238E27FC236}">
                <a16:creationId xmlns:a16="http://schemas.microsoft.com/office/drawing/2014/main" id="{276E00E2-FC3B-4E56-AA81-16371A94CAE7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音訊檔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C3E201-2BF2-4FC7-A7D0-ACCB7C79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1446" y="6389939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</a:t>
            </a:fld>
            <a:endParaRPr lang="zh-TW" altLang="en-US" sz="2000" dirty="0"/>
          </a:p>
        </p:txBody>
      </p:sp>
      <p:sp>
        <p:nvSpPr>
          <p:cNvPr id="20" name="文字方塊 19">
            <a:extLst/>
          </p:cNvPr>
          <p:cNvSpPr txBox="1"/>
          <p:nvPr/>
        </p:nvSpPr>
        <p:spPr>
          <a:xfrm>
            <a:off x="8022141" y="1821134"/>
            <a:ext cx="115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要加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3684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90F370-D9FD-455F-A9BC-37F996BD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6176962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數值定積分</a:t>
            </a:r>
            <a:r>
              <a:rPr lang="en-US" altLang="zh-TW" sz="2400" dirty="0"/>
              <a:t>(Numerical Definite Integration) :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E35127-FBDA-454A-AEB9-078DA6C9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80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902B064-E197-423F-8881-F54661B59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566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---Numerical Integral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6E0431-98AF-4E05-8BA2-444028F4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38" y="1173533"/>
            <a:ext cx="7123715" cy="5093124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0E63E7BF-8DDF-4E48-A6BA-68DC10FF9109}"/>
              </a:ext>
            </a:extLst>
          </p:cNvPr>
          <p:cNvGrpSpPr/>
          <p:nvPr/>
        </p:nvGrpSpPr>
        <p:grpSpPr>
          <a:xfrm>
            <a:off x="8898250" y="2671165"/>
            <a:ext cx="2931648" cy="400110"/>
            <a:chOff x="4331088" y="6256555"/>
            <a:chExt cx="2931648" cy="400110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B1D6A4C-19C5-471D-B1D2-AE6EB90689D6}"/>
                </a:ext>
              </a:extLst>
            </p:cNvPr>
            <p:cNvSpPr txBox="1"/>
            <p:nvPr/>
          </p:nvSpPr>
          <p:spPr>
            <a:xfrm>
              <a:off x="4331088" y="6256555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積分方法介紹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095477A-F4B2-431C-9F4D-90FD5ED8C9FA}"/>
                </a:ext>
              </a:extLst>
            </p:cNvPr>
            <p:cNvSpPr/>
            <p:nvPr/>
          </p:nvSpPr>
          <p:spPr>
            <a:xfrm>
              <a:off x="4331088" y="6256555"/>
              <a:ext cx="290935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AAFB329-C72C-4C79-B383-D2504105FEAC}"/>
              </a:ext>
            </a:extLst>
          </p:cNvPr>
          <p:cNvSpPr txBox="1"/>
          <p:nvPr/>
        </p:nvSpPr>
        <p:spPr>
          <a:xfrm>
            <a:off x="838200" y="6356350"/>
            <a:ext cx="904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Reference:</a:t>
            </a:r>
            <a:r>
              <a:rPr lang="zh-TW" altLang="en-US" dirty="0"/>
              <a:t> </a:t>
            </a:r>
            <a:r>
              <a:rPr lang="en-US" altLang="zh-TW" dirty="0"/>
              <a:t>https://docs.scipy.org/doc/scipy/reference/tutorial/integrate.html?highlight=integr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8030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A0B0AB-E50A-48A5-85D6-2B08085D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759" y="637844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81</a:t>
            </a:fld>
            <a:endParaRPr lang="zh-TW" altLang="en-US" sz="20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75EB0E6-9DED-49A9-B24B-C104A722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630572"/>
            <a:ext cx="11412894" cy="5841060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數值定積分</a:t>
            </a:r>
            <a:r>
              <a:rPr lang="en-US" altLang="zh-TW" sz="2000" dirty="0"/>
              <a:t>(Numerical Definite Integration) 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一般函數積分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常用數值積分函數 </a:t>
            </a:r>
            <a:r>
              <a:rPr lang="en-US" altLang="zh-TW" sz="2000" dirty="0">
                <a:ea typeface="標楷體" panose="03000509000000000000" pitchFamily="65" charset="-120"/>
              </a:rPr>
              <a:t>quad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9513B13-D9C7-44C1-8FE4-3C4579546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29" y="984608"/>
            <a:ext cx="6609481" cy="575896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E8EECC78-D7DB-494B-B7CF-9510D0579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5"/>
            <a:ext cx="10515600" cy="413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---Numerical Integral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69282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A0B0AB-E50A-48A5-85D6-2B08085D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759" y="637844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82</a:t>
            </a:fld>
            <a:endParaRPr lang="zh-TW" altLang="en-US" sz="20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75EB0E6-9DED-49A9-B24B-C104A722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630572"/>
            <a:ext cx="11412894" cy="5841060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數值定積分</a:t>
            </a:r>
            <a:r>
              <a:rPr lang="en-US" altLang="zh-TW" sz="2400" dirty="0"/>
              <a:t>(Numerical Definite Integration) :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含有兩個參數以上的積分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F790E7-734F-4F7D-B50B-0306DBAA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1880384"/>
            <a:ext cx="9196743" cy="3615347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4CB9A3A4-D7F7-45BA-8219-EFBA71DE0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8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---Numerical Integral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0451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A0B0AB-E50A-48A5-85D6-2B08085D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759" y="637844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83</a:t>
            </a:fld>
            <a:endParaRPr lang="zh-TW" altLang="en-US" sz="20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75EB0E6-9DED-49A9-B24B-C104A722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630572"/>
            <a:ext cx="11412894" cy="5841060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數值定積分</a:t>
            </a:r>
            <a:r>
              <a:rPr lang="en-US" altLang="zh-TW" sz="2400" dirty="0"/>
              <a:t>(Numerical Definite Integration) :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有無限大的</a:t>
            </a:r>
            <a:r>
              <a:rPr lang="en-US" altLang="zh-TW" sz="2400" dirty="0"/>
              <a:t>upper bound or </a:t>
            </a:r>
            <a:r>
              <a:rPr lang="en-US" altLang="zh-TW" sz="2400" dirty="0" err="1"/>
              <a:t>lowee</a:t>
            </a:r>
            <a:r>
              <a:rPr lang="en-US" altLang="zh-TW" sz="2400" dirty="0"/>
              <a:t> bound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A576142-17A8-466B-9D83-F3278EBE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" y="1269632"/>
            <a:ext cx="9308259" cy="520200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B5D80B38-78AA-40C9-A6F4-7BC24FE3D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5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---Numerical Integral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0251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86CF65-4EA4-494C-A6EA-695960D0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06" y="591322"/>
            <a:ext cx="10515600" cy="5402522"/>
          </a:xfrm>
        </p:spPr>
        <p:txBody>
          <a:bodyPr/>
          <a:lstStyle/>
          <a:p>
            <a:r>
              <a:rPr lang="en-US" altLang="zh-TW" dirty="0"/>
              <a:t>Fast Fourier Transform (FFT)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solidFill>
                  <a:srgbClr val="FF0000"/>
                </a:solidFill>
              </a:rPr>
              <a:t>scipy.fft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&lt;Reference&gt; :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>
                <a:hlinkClick r:id="rId2"/>
              </a:rPr>
              <a:t>https://docs.scipy.org/doc/scipy/reference/tutorial/fft.html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Discrete Fourier Transform (DFT) :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Inverse Discrete Fourier Transform (IDFT)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653339-4CA5-4F6F-BF5B-09CA7FA3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0437" y="6377891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8134B3E-7822-4159-AD5D-C32A2F5B1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D56BF14-9D06-4459-ACA9-943E4386F881}"/>
                  </a:ext>
                </a:extLst>
              </p:cNvPr>
              <p:cNvSpPr txBox="1"/>
              <p:nvPr/>
            </p:nvSpPr>
            <p:spPr>
              <a:xfrm>
                <a:off x="4586738" y="2623929"/>
                <a:ext cx="2612510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D56BF14-9D06-4459-ACA9-943E4386F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38" y="2623929"/>
                <a:ext cx="2612510" cy="871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3EC72C8-B015-4AEB-A935-FC87067FF3BB}"/>
                  </a:ext>
                </a:extLst>
              </p:cNvPr>
              <p:cNvSpPr txBox="1"/>
              <p:nvPr/>
            </p:nvSpPr>
            <p:spPr>
              <a:xfrm>
                <a:off x="4626080" y="4165977"/>
                <a:ext cx="2687852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3EC72C8-B015-4AEB-A935-FC87067FF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080" y="4165977"/>
                <a:ext cx="2687852" cy="871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EA8E11E3-651A-47CC-9C79-F59A1B5613F1}"/>
              </a:ext>
            </a:extLst>
          </p:cNvPr>
          <p:cNvGrpSpPr/>
          <p:nvPr/>
        </p:nvGrpSpPr>
        <p:grpSpPr>
          <a:xfrm>
            <a:off x="447869" y="5061584"/>
            <a:ext cx="10779937" cy="1602851"/>
            <a:chOff x="447869" y="5061584"/>
            <a:chExt cx="10779937" cy="1602851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4D17834-C1EC-4324-BD30-80B4072382D8}"/>
                </a:ext>
              </a:extLst>
            </p:cNvPr>
            <p:cNvSpPr txBox="1"/>
            <p:nvPr/>
          </p:nvSpPr>
          <p:spPr>
            <a:xfrm>
              <a:off x="558181" y="5061584"/>
              <a:ext cx="106696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FFT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只是</a:t>
              </a:r>
              <a:r>
                <a:rPr lang="en-US" altLang="zh-TW" dirty="0"/>
                <a:t>DFT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中所提出的快速演算法</a:t>
              </a:r>
              <a:r>
                <a:rPr lang="en-US" altLang="zh-TW" dirty="0"/>
                <a:t>,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為一個</a:t>
              </a:r>
              <a:r>
                <a:rPr lang="en-US" altLang="zh-TW" dirty="0"/>
                <a:t>Butterfly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的結構</a:t>
              </a:r>
              <a:b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en-US" altLang="zh-TW" dirty="0">
                  <a:ea typeface="標楷體" panose="03000509000000000000" pitchFamily="65" charset="-120"/>
                </a:rPr>
                <a:t>&lt;FFT Reference&gt;: </a:t>
              </a:r>
            </a:p>
            <a:p>
              <a:r>
                <a:rPr lang="en-US" altLang="zh-TW" dirty="0">
                  <a:ea typeface="標楷體" panose="03000509000000000000" pitchFamily="65" charset="-120"/>
                </a:rPr>
                <a:t>https://www.wikiwand.com/zh-tw/%E5%BA%93%E5%88%A9%EF%BC%8D%E5%9B%BE%E5%9F%BA%E5%BF%AB%E9%80%9F%E5%82%85%E9%87%8C%E5%8F%B6%E5%8F%98%E6%8D%A2%E7%AE%97%E6%B3%95</a:t>
              </a: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B456EA9-4053-40A8-AAE2-34A6591F88FF}"/>
                </a:ext>
              </a:extLst>
            </p:cNvPr>
            <p:cNvSpPr/>
            <p:nvPr/>
          </p:nvSpPr>
          <p:spPr>
            <a:xfrm>
              <a:off x="447869" y="5061584"/>
              <a:ext cx="10779937" cy="16028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0363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86CF65-4EA4-494C-A6EA-695960D0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4441"/>
            <a:ext cx="10515600" cy="440404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Fast Fourier Transform (FFT)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solidFill>
                  <a:srgbClr val="FF0000"/>
                </a:solidFill>
              </a:rPr>
              <a:t>scipy.fft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en-US" altLang="zh-TW" dirty="0" err="1">
                <a:solidFill>
                  <a:srgbClr val="FF0000"/>
                </a:solidFill>
              </a:rPr>
              <a:t>fft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Inverse Fast Fourier Transform (IFFT) :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solidFill>
                  <a:srgbClr val="FF0000"/>
                </a:solidFill>
              </a:rPr>
              <a:t>scipy.fft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en-US" altLang="zh-TW" dirty="0" err="1">
                <a:solidFill>
                  <a:srgbClr val="FF0000"/>
                </a:solidFill>
              </a:rPr>
              <a:t>ifft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>
                <a:solidFill>
                  <a:srgbClr val="FF0000"/>
                </a:solidFill>
              </a:rPr>
              <a:t>from </a:t>
            </a:r>
            <a:r>
              <a:rPr lang="en-US" altLang="zh-TW" dirty="0" err="1">
                <a:solidFill>
                  <a:srgbClr val="FF0000"/>
                </a:solidFill>
              </a:rPr>
              <a:t>scipy.fft</a:t>
            </a:r>
            <a:r>
              <a:rPr lang="en-US" altLang="zh-TW" dirty="0">
                <a:solidFill>
                  <a:srgbClr val="FF0000"/>
                </a:solidFill>
              </a:rPr>
              <a:t> import </a:t>
            </a:r>
            <a:r>
              <a:rPr lang="en-US" altLang="zh-TW" dirty="0" err="1">
                <a:solidFill>
                  <a:srgbClr val="FF0000"/>
                </a:solidFill>
              </a:rPr>
              <a:t>fft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ifft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&gt;&gt;&gt; 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/>
              <a:t>&gt;&gt;&gt; x = </a:t>
            </a:r>
            <a:r>
              <a:rPr lang="en-US" altLang="zh-TW" dirty="0" err="1"/>
              <a:t>np.array</a:t>
            </a:r>
            <a:r>
              <a:rPr lang="en-US" altLang="zh-TW" dirty="0"/>
              <a:t>([1.0, 2.0, 1.0, -1.0, 1.5])</a:t>
            </a:r>
          </a:p>
          <a:p>
            <a:pPr marL="0" indent="0">
              <a:buNone/>
            </a:pPr>
            <a:r>
              <a:rPr lang="en-US" altLang="zh-TW" dirty="0"/>
              <a:t>&gt;&gt;&gt; print('The data x is ‘, x)</a:t>
            </a:r>
          </a:p>
          <a:p>
            <a:pPr marL="0" indent="0">
              <a:buNone/>
            </a:pPr>
            <a:r>
              <a:rPr lang="en-US" altLang="zh-TW" dirty="0"/>
              <a:t>&gt;&gt;&gt; y = </a:t>
            </a:r>
            <a:r>
              <a:rPr lang="en-US" altLang="zh-TW" dirty="0" err="1"/>
              <a:t>fft</a:t>
            </a:r>
            <a:r>
              <a:rPr lang="en-US" altLang="zh-TW" dirty="0"/>
              <a:t>(x)</a:t>
            </a:r>
          </a:p>
          <a:p>
            <a:pPr marL="0" indent="0">
              <a:buNone/>
            </a:pPr>
            <a:r>
              <a:rPr lang="en-US" altLang="zh-TW" dirty="0"/>
              <a:t>&gt;&gt;&gt; print('The FFT of x is ‘ , y)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y_inv</a:t>
            </a:r>
            <a:r>
              <a:rPr lang="en-US" altLang="zh-TW" dirty="0"/>
              <a:t> = </a:t>
            </a:r>
            <a:r>
              <a:rPr lang="en-US" altLang="zh-TW" dirty="0" err="1"/>
              <a:t>ifft</a:t>
            </a:r>
            <a:r>
              <a:rPr lang="en-US" altLang="zh-TW" dirty="0"/>
              <a:t>(y)</a:t>
            </a:r>
          </a:p>
          <a:p>
            <a:pPr marL="0" indent="0">
              <a:buNone/>
            </a:pPr>
            <a:r>
              <a:rPr lang="en-US" altLang="zh-TW" dirty="0"/>
              <a:t>&gt;&gt;&gt; print('The inverse FFT of y is ',</a:t>
            </a:r>
            <a:r>
              <a:rPr lang="en-US" altLang="zh-TW" dirty="0" err="1"/>
              <a:t>y_inv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653339-4CA5-4F6F-BF5B-09CA7FA3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8469" y="6267154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85</a:t>
            </a:fld>
            <a:endParaRPr lang="zh-TW" altLang="en-US" sz="2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249A66B-E4C3-40C4-843F-7E418C3D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8489"/>
            <a:ext cx="6939777" cy="108235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FE8F54-9D96-4992-8026-C3087C348073}"/>
              </a:ext>
            </a:extLst>
          </p:cNvPr>
          <p:cNvSpPr/>
          <p:nvPr/>
        </p:nvSpPr>
        <p:spPr>
          <a:xfrm>
            <a:off x="503852" y="4918241"/>
            <a:ext cx="7274125" cy="134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7CC0A114-AB62-4AFE-B213-CF24FA0B3923}"/>
              </a:ext>
            </a:extLst>
          </p:cNvPr>
          <p:cNvGrpSpPr/>
          <p:nvPr/>
        </p:nvGrpSpPr>
        <p:grpSpPr>
          <a:xfrm>
            <a:off x="7997380" y="5319555"/>
            <a:ext cx="2931648" cy="400110"/>
            <a:chOff x="4863670" y="6256556"/>
            <a:chExt cx="2931648" cy="400110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26D5A2C-F29D-4AA1-8203-A667688A7832}"/>
                </a:ext>
              </a:extLst>
            </p:cNvPr>
            <p:cNvSpPr txBox="1"/>
            <p:nvPr/>
          </p:nvSpPr>
          <p:spPr>
            <a:xfrm>
              <a:off x="4863670" y="6256556"/>
              <a:ext cx="2931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Result</a:t>
              </a:r>
              <a:r>
                <a:rPr lang="zh-TW" altLang="en-US" sz="2000" dirty="0">
                  <a:ea typeface="標楷體" panose="03000509000000000000" pitchFamily="65" charset="-120"/>
                </a:rPr>
                <a:t> </a:t>
              </a:r>
              <a:r>
                <a:rPr lang="en-US" altLang="zh-TW" sz="2000" dirty="0">
                  <a:ea typeface="標楷體" panose="03000509000000000000" pitchFamily="65" charset="-120"/>
                </a:rPr>
                <a:t>of FFT and IFFT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EE87885-848F-472A-8CA8-A4885C959E44}"/>
                </a:ext>
              </a:extLst>
            </p:cNvPr>
            <p:cNvSpPr/>
            <p:nvPr/>
          </p:nvSpPr>
          <p:spPr>
            <a:xfrm>
              <a:off x="4957894" y="6256556"/>
              <a:ext cx="274320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A26BE0E-ABCE-4822-B330-F743991050F4}"/>
              </a:ext>
            </a:extLst>
          </p:cNvPr>
          <p:cNvCxnSpPr>
            <a:stCxn id="12" idx="1"/>
          </p:cNvCxnSpPr>
          <p:nvPr/>
        </p:nvCxnSpPr>
        <p:spPr>
          <a:xfrm flipH="1">
            <a:off x="7777977" y="5519610"/>
            <a:ext cx="3136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>
            <a:extLst>
              <a:ext uri="{FF2B5EF4-FFF2-40B4-BE49-F238E27FC236}">
                <a16:creationId xmlns:a16="http://schemas.microsoft.com/office/drawing/2014/main" id="{88DFCB41-F4EB-4C0F-ABE4-6AAFF84F78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0818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86CF65-4EA4-494C-A6EA-695960D0D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7" y="626584"/>
            <a:ext cx="11243721" cy="6060427"/>
          </a:xfrm>
        </p:spPr>
        <p:txBody>
          <a:bodyPr/>
          <a:lstStyle/>
          <a:p>
            <a:r>
              <a:rPr lang="en-US" altLang="zh-TW" sz="2400" dirty="0"/>
              <a:t>FFT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中如果頻率成分皆為正數的話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不會有倒置現象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r>
              <a:rPr lang="en-US" altLang="zh-TW" sz="2400" dirty="0"/>
              <a:t>&lt;Example&gt; :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653339-4CA5-4F6F-BF5B-09CA7FA3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22" y="6321887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86</a:t>
            </a:fld>
            <a:endParaRPr lang="zh-TW" altLang="en-US" sz="20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24B1702-7A08-41B9-B710-4FC090890A91}"/>
              </a:ext>
            </a:extLst>
          </p:cNvPr>
          <p:cNvSpPr txBox="1"/>
          <p:nvPr/>
        </p:nvSpPr>
        <p:spPr>
          <a:xfrm>
            <a:off x="668361" y="5892581"/>
            <a:ext cx="794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&lt;Print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函數字串格式化</a:t>
            </a:r>
            <a:r>
              <a:rPr lang="en-US" altLang="zh-TW" dirty="0"/>
              <a:t>Reference (.format)&gt; :</a:t>
            </a:r>
          </a:p>
          <a:p>
            <a:r>
              <a:rPr lang="en-US" altLang="zh-TW" dirty="0"/>
              <a:t>https://blog.techbridge.cc/2019/05/03/how-to-use-python-string-format-method/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007AE9D-CC56-4D54-B216-4CBDA073F392}"/>
              </a:ext>
            </a:extLst>
          </p:cNvPr>
          <p:cNvSpPr/>
          <p:nvPr/>
        </p:nvSpPr>
        <p:spPr>
          <a:xfrm>
            <a:off x="597158" y="5747657"/>
            <a:ext cx="8013442" cy="973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01595E9-C5F8-437D-8A62-74FDED49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29" y="1198108"/>
            <a:ext cx="5769920" cy="4368793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A3F3D1E7-7993-43B8-A125-CE5293750BB4}"/>
              </a:ext>
            </a:extLst>
          </p:cNvPr>
          <p:cNvGrpSpPr/>
          <p:nvPr/>
        </p:nvGrpSpPr>
        <p:grpSpPr>
          <a:xfrm>
            <a:off x="8180276" y="2341983"/>
            <a:ext cx="3668045" cy="1446245"/>
            <a:chOff x="8180276" y="2341983"/>
            <a:chExt cx="3668045" cy="1446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C405CB3D-7F14-4174-A8FB-EED1CED23978}"/>
                    </a:ext>
                  </a:extLst>
                </p:cNvPr>
                <p:cNvSpPr txBox="1"/>
                <p:nvPr/>
              </p:nvSpPr>
              <p:spPr>
                <a:xfrm>
                  <a:off x="8261446" y="2400487"/>
                  <a:ext cx="3505703" cy="4850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ample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𝐼𝑛𝑡𝑒𝑟𝑣𝑎𝑙</m:t>
                          </m:r>
                        </m:den>
                      </m:f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C405CB3D-7F14-4174-A8FB-EED1CED239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446" y="2400487"/>
                  <a:ext cx="3505703" cy="485005"/>
                </a:xfrm>
                <a:prstGeom prst="rect">
                  <a:avLst/>
                </a:prstGeom>
                <a:blipFill>
                  <a:blip r:embed="rId3"/>
                  <a:stretch>
                    <a:fillRect b="-379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8A53C9E-B4B6-4C02-941F-2742BECA8303}"/>
                </a:ext>
              </a:extLst>
            </p:cNvPr>
            <p:cNvSpPr/>
            <p:nvPr/>
          </p:nvSpPr>
          <p:spPr>
            <a:xfrm>
              <a:off x="8180276" y="2341983"/>
              <a:ext cx="3668045" cy="14462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2CBCE47E-C0BA-442C-B2B6-7EA80FAC42B2}"/>
                    </a:ext>
                  </a:extLst>
                </p:cNvPr>
                <p:cNvSpPr txBox="1"/>
                <p:nvPr/>
              </p:nvSpPr>
              <p:spPr>
                <a:xfrm>
                  <a:off x="9585205" y="3021264"/>
                  <a:ext cx="85818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2CBCE47E-C0BA-442C-B2B6-7EA80FAC4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205" y="3021264"/>
                  <a:ext cx="858184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64B4A745-2A1A-46EE-9815-A7A0117BA79B}"/>
              </a:ext>
            </a:extLst>
          </p:cNvPr>
          <p:cNvGrpSpPr/>
          <p:nvPr/>
        </p:nvGrpSpPr>
        <p:grpSpPr>
          <a:xfrm>
            <a:off x="8061649" y="4440294"/>
            <a:ext cx="3391806" cy="400110"/>
            <a:chOff x="6540759" y="2512202"/>
            <a:chExt cx="3391806" cy="400110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C5B746FD-7FE9-41D1-AA77-45CA3E87FE5B}"/>
                </a:ext>
              </a:extLst>
            </p:cNvPr>
            <p:cNvGrpSpPr/>
            <p:nvPr/>
          </p:nvGrpSpPr>
          <p:grpSpPr>
            <a:xfrm>
              <a:off x="7888970" y="2512202"/>
              <a:ext cx="2043595" cy="400110"/>
              <a:chOff x="4308799" y="6256555"/>
              <a:chExt cx="2931648" cy="400110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3996D75-1654-4BD8-8C85-D205A45DD63E}"/>
                  </a:ext>
                </a:extLst>
              </p:cNvPr>
              <p:cNvSpPr txBox="1"/>
              <p:nvPr/>
            </p:nvSpPr>
            <p:spPr>
              <a:xfrm>
                <a:off x="4308799" y="6256555"/>
                <a:ext cx="2931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ea typeface="標楷體" panose="03000509000000000000" pitchFamily="65" charset="-120"/>
                  </a:rPr>
                  <a:t>Program.0 . 2</a:t>
                </a:r>
                <a:endParaRPr lang="zh-TW" altLang="en-US" sz="20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4281646-48DC-4875-BAD2-009813AB5DD7}"/>
                  </a:ext>
                </a:extLst>
              </p:cNvPr>
              <p:cNvSpPr/>
              <p:nvPr/>
            </p:nvSpPr>
            <p:spPr>
              <a:xfrm>
                <a:off x="4331088" y="6256555"/>
                <a:ext cx="290935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BF5DFB75-AA2B-457B-9004-F22624392DC6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6540759" y="2712257"/>
              <a:ext cx="13637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5C45E007-ECC6-4BC5-B7EA-4A7157D21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1195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54D5A0-2C19-4759-9B47-9CCBFE15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85206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上述</a:t>
            </a:r>
            <a:r>
              <a:rPr lang="en-US" altLang="zh-TW" dirty="0"/>
              <a:t>Program. 0. 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的結果圖</a:t>
            </a:r>
            <a:r>
              <a:rPr lang="en-US" altLang="zh-TW" dirty="0">
                <a:ea typeface="標楷體" panose="03000509000000000000" pitchFamily="65" charset="-120"/>
              </a:rPr>
              <a:t>Result.0.2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327098-A7B1-403E-838D-DF25AD86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123" y="6377891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87</a:t>
            </a:fld>
            <a:endParaRPr lang="zh-TW" altLang="en-US" sz="2000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537160A-4E8A-4993-93CF-8966B07F8455}"/>
              </a:ext>
            </a:extLst>
          </p:cNvPr>
          <p:cNvGrpSpPr/>
          <p:nvPr/>
        </p:nvGrpSpPr>
        <p:grpSpPr>
          <a:xfrm>
            <a:off x="588137" y="1294525"/>
            <a:ext cx="11000166" cy="5313322"/>
            <a:chOff x="588137" y="1294525"/>
            <a:chExt cx="11000166" cy="5313322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7E04640A-30A7-47F5-9B54-9C19CEFCD309}"/>
                </a:ext>
              </a:extLst>
            </p:cNvPr>
            <p:cNvGrpSpPr/>
            <p:nvPr/>
          </p:nvGrpSpPr>
          <p:grpSpPr>
            <a:xfrm>
              <a:off x="588137" y="1294525"/>
              <a:ext cx="9801191" cy="5313322"/>
              <a:chOff x="588137" y="1294525"/>
              <a:chExt cx="9801191" cy="5313322"/>
            </a:xfrm>
          </p:grpSpPr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551D40AA-7149-4C95-8295-CE6D9DB76F76}"/>
                  </a:ext>
                </a:extLst>
              </p:cNvPr>
              <p:cNvGrpSpPr/>
              <p:nvPr/>
            </p:nvGrpSpPr>
            <p:grpSpPr>
              <a:xfrm>
                <a:off x="588137" y="1294525"/>
                <a:ext cx="7084429" cy="5313322"/>
                <a:chOff x="588137" y="1294525"/>
                <a:chExt cx="7084429" cy="5313322"/>
              </a:xfrm>
            </p:grpSpPr>
            <p:pic>
              <p:nvPicPr>
                <p:cNvPr id="14" name="圖片 13">
                  <a:extLst>
                    <a:ext uri="{FF2B5EF4-FFF2-40B4-BE49-F238E27FC236}">
                      <a16:creationId xmlns:a16="http://schemas.microsoft.com/office/drawing/2014/main" id="{79FA7F23-4777-451E-82A5-2DE1C16CF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137" y="1294525"/>
                  <a:ext cx="7084429" cy="5313322"/>
                </a:xfrm>
                <a:prstGeom prst="rect">
                  <a:avLst/>
                </a:prstGeom>
              </p:spPr>
            </p:pic>
            <p:sp>
              <p:nvSpPr>
                <p:cNvPr id="16" name="橢圓 15">
                  <a:extLst>
                    <a:ext uri="{FF2B5EF4-FFF2-40B4-BE49-F238E27FC236}">
                      <a16:creationId xmlns:a16="http://schemas.microsoft.com/office/drawing/2014/main" id="{3D9351BC-E4F2-437F-91E7-5CBBE76E170D}"/>
                    </a:ext>
                  </a:extLst>
                </p:cNvPr>
                <p:cNvSpPr/>
                <p:nvPr/>
              </p:nvSpPr>
              <p:spPr>
                <a:xfrm>
                  <a:off x="2127380" y="1927610"/>
                  <a:ext cx="475861" cy="475861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" name="橢圓 16">
                  <a:extLst>
                    <a:ext uri="{FF2B5EF4-FFF2-40B4-BE49-F238E27FC236}">
                      <a16:creationId xmlns:a16="http://schemas.microsoft.com/office/drawing/2014/main" id="{38E76926-9DEC-435C-8345-9273DD51B307}"/>
                    </a:ext>
                  </a:extLst>
                </p:cNvPr>
                <p:cNvSpPr/>
                <p:nvPr/>
              </p:nvSpPr>
              <p:spPr>
                <a:xfrm>
                  <a:off x="2457062" y="3036556"/>
                  <a:ext cx="475861" cy="475861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9" name="直線單箭頭接點 18">
                  <a:extLst>
                    <a:ext uri="{FF2B5EF4-FFF2-40B4-BE49-F238E27FC236}">
                      <a16:creationId xmlns:a16="http://schemas.microsoft.com/office/drawing/2014/main" id="{18CC891F-9B5B-4785-A078-A7B8DEA5CE45}"/>
                    </a:ext>
                  </a:extLst>
                </p:cNvPr>
                <p:cNvCxnSpPr>
                  <a:endCxn id="16" idx="6"/>
                </p:cNvCxnSpPr>
                <p:nvPr/>
              </p:nvCxnSpPr>
              <p:spPr>
                <a:xfrm flipH="1">
                  <a:off x="2603241" y="2165540"/>
                  <a:ext cx="905069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單箭頭接點 19">
                  <a:extLst>
                    <a:ext uri="{FF2B5EF4-FFF2-40B4-BE49-F238E27FC236}">
                      <a16:creationId xmlns:a16="http://schemas.microsoft.com/office/drawing/2014/main" id="{32A828DC-3C81-44B5-9B07-F7FF69987FCD}"/>
                    </a:ext>
                  </a:extLst>
                </p:cNvPr>
                <p:cNvCxnSpPr/>
                <p:nvPr/>
              </p:nvCxnSpPr>
              <p:spPr>
                <a:xfrm flipH="1">
                  <a:off x="2932923" y="3274485"/>
                  <a:ext cx="905069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8DFDE27A-8DBA-45D0-931F-B6DBA6CF9A5F}"/>
                    </a:ext>
                  </a:extLst>
                </p:cNvPr>
                <p:cNvSpPr txBox="1"/>
                <p:nvPr/>
              </p:nvSpPr>
              <p:spPr>
                <a:xfrm>
                  <a:off x="3538798" y="1980874"/>
                  <a:ext cx="707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0000"/>
                      </a:solidFill>
                    </a:rPr>
                    <a:t>50 Hz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88CA1DA0-8402-4058-8932-BF79E1730ACB}"/>
                    </a:ext>
                  </a:extLst>
                </p:cNvPr>
                <p:cNvSpPr txBox="1"/>
                <p:nvPr/>
              </p:nvSpPr>
              <p:spPr>
                <a:xfrm>
                  <a:off x="3847651" y="3036555"/>
                  <a:ext cx="707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srgbClr val="FF0000"/>
                      </a:solidFill>
                    </a:rPr>
                    <a:t>80 Hz</a:t>
                  </a:r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EB2DAD19-52C9-402F-B66A-6A9D38C9B704}"/>
                  </a:ext>
                </a:extLst>
              </p:cNvPr>
              <p:cNvGrpSpPr/>
              <p:nvPr/>
            </p:nvGrpSpPr>
            <p:grpSpPr>
              <a:xfrm>
                <a:off x="6997522" y="4263012"/>
                <a:ext cx="3391806" cy="400110"/>
                <a:chOff x="6540759" y="2512202"/>
                <a:chExt cx="3391806" cy="400110"/>
              </a:xfrm>
            </p:grpSpPr>
            <p:grpSp>
              <p:nvGrpSpPr>
                <p:cNvPr id="7" name="群組 6">
                  <a:extLst>
                    <a:ext uri="{FF2B5EF4-FFF2-40B4-BE49-F238E27FC236}">
                      <a16:creationId xmlns:a16="http://schemas.microsoft.com/office/drawing/2014/main" id="{418B1A65-E70B-4BA1-BD10-BB81B50DE7DE}"/>
                    </a:ext>
                  </a:extLst>
                </p:cNvPr>
                <p:cNvGrpSpPr/>
                <p:nvPr/>
              </p:nvGrpSpPr>
              <p:grpSpPr>
                <a:xfrm>
                  <a:off x="7888970" y="2512202"/>
                  <a:ext cx="2043595" cy="400110"/>
                  <a:chOff x="4308799" y="6256555"/>
                  <a:chExt cx="2931648" cy="400110"/>
                </a:xfrm>
              </p:grpSpPr>
              <p:sp>
                <p:nvSpPr>
                  <p:cNvPr id="9" name="文字方塊 8">
                    <a:extLst>
                      <a:ext uri="{FF2B5EF4-FFF2-40B4-BE49-F238E27FC236}">
                        <a16:creationId xmlns:a16="http://schemas.microsoft.com/office/drawing/2014/main" id="{A1EC87B3-A509-4EA6-9C19-00FCA071976F}"/>
                      </a:ext>
                    </a:extLst>
                  </p:cNvPr>
                  <p:cNvSpPr txBox="1"/>
                  <p:nvPr/>
                </p:nvSpPr>
                <p:spPr>
                  <a:xfrm>
                    <a:off x="4308799" y="6256555"/>
                    <a:ext cx="29316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000" dirty="0">
                        <a:ea typeface="標楷體" panose="03000509000000000000" pitchFamily="65" charset="-120"/>
                      </a:rPr>
                      <a:t>Result.0 . 2</a:t>
                    </a:r>
                    <a:endParaRPr lang="zh-TW" altLang="en-US" sz="2000" dirty="0"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10" name="矩形 9">
                    <a:extLst>
                      <a:ext uri="{FF2B5EF4-FFF2-40B4-BE49-F238E27FC236}">
                        <a16:creationId xmlns:a16="http://schemas.microsoft.com/office/drawing/2014/main" id="{1371BBA8-E831-4F90-B4DF-AAA26798BDF8}"/>
                      </a:ext>
                    </a:extLst>
                  </p:cNvPr>
                  <p:cNvSpPr/>
                  <p:nvPr/>
                </p:nvSpPr>
                <p:spPr>
                  <a:xfrm>
                    <a:off x="4331088" y="6256555"/>
                    <a:ext cx="2909359" cy="40011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8" name="直線單箭頭接點 7">
                  <a:extLst>
                    <a:ext uri="{FF2B5EF4-FFF2-40B4-BE49-F238E27FC236}">
                      <a16:creationId xmlns:a16="http://schemas.microsoft.com/office/drawing/2014/main" id="{6DB4B89E-6ABB-493E-8F44-20F1E24287F4}"/>
                    </a:ext>
                  </a:extLst>
                </p:cNvPr>
                <p:cNvCxnSpPr>
                  <a:cxnSpLocks/>
                  <a:stCxn id="10" idx="1"/>
                </p:cNvCxnSpPr>
                <p:nvPr/>
              </p:nvCxnSpPr>
              <p:spPr>
                <a:xfrm flipH="1">
                  <a:off x="6540759" y="2712257"/>
                  <a:ext cx="136374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5BF35827-1980-42E4-8D03-9F3E6CA91409}"/>
                    </a:ext>
                  </a:extLst>
                </p:cNvPr>
                <p:cNvSpPr txBox="1"/>
                <p:nvPr/>
              </p:nvSpPr>
              <p:spPr>
                <a:xfrm>
                  <a:off x="7438064" y="2287506"/>
                  <a:ext cx="415023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zh-TW" altLang="en-US" b="0" dirty="0">
                      <a:ea typeface="標楷體" panose="03000509000000000000" pitchFamily="65" charset="-120"/>
                    </a:rPr>
                    <a:t>，</a:t>
                  </a:r>
                  <a:r>
                    <a:rPr lang="en-US" altLang="zh-TW" b="0" dirty="0">
                      <a:ea typeface="標楷體" panose="03000509000000000000" pitchFamily="65" charset="-120"/>
                    </a:rPr>
                    <a:t>T is time interval</a:t>
                  </a:r>
                </a:p>
                <a:p>
                  <a:endParaRPr lang="en-US" altLang="zh-TW" dirty="0">
                    <a:ea typeface="標楷體" panose="03000509000000000000" pitchFamily="65" charset="-12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5BF35827-1980-42E4-8D03-9F3E6CA91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8064" y="2287506"/>
                  <a:ext cx="4150239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3289" b="-46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標題 1">
            <a:extLst>
              <a:ext uri="{FF2B5EF4-FFF2-40B4-BE49-F238E27FC236}">
                <a16:creationId xmlns:a16="http://schemas.microsoft.com/office/drawing/2014/main" id="{95106CB4-4EFA-4F5F-A0AF-A9E437D77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1725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314AF5-ACFD-4347-9A7F-99C85097E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681037"/>
            <a:ext cx="11457992" cy="5495926"/>
          </a:xfrm>
        </p:spPr>
        <p:txBody>
          <a:bodyPr/>
          <a:lstStyle/>
          <a:p>
            <a:r>
              <a:rPr lang="en-US" altLang="zh-TW" sz="2400" dirty="0"/>
              <a:t>FFT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中如果頻率成分有負數的話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會有倒置現象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必須使用</a:t>
            </a:r>
            <a:r>
              <a:rPr lang="en-US" altLang="zh-TW" sz="2400" dirty="0" err="1">
                <a:solidFill>
                  <a:srgbClr val="FF0000"/>
                </a:solidFill>
                <a:ea typeface="標楷體" panose="03000509000000000000" pitchFamily="65" charset="-120"/>
              </a:rPr>
              <a:t>fftshift</a:t>
            </a:r>
            <a:endParaRPr lang="en-US" altLang="zh-TW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1C8B8-8366-4E98-AB02-4C92421B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1642" y="635635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88</a:t>
            </a:fld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DE21687-9911-41B7-9B92-3B242439F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" y="1147916"/>
            <a:ext cx="6728835" cy="47024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1247310-AE9E-4D0B-8139-A40DDFECF72B}"/>
              </a:ext>
            </a:extLst>
          </p:cNvPr>
          <p:cNvSpPr/>
          <p:nvPr/>
        </p:nvSpPr>
        <p:spPr>
          <a:xfrm>
            <a:off x="597158" y="6029779"/>
            <a:ext cx="8013442" cy="691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7FDB799-C234-4C0B-94C8-2D47216C0E30}"/>
              </a:ext>
            </a:extLst>
          </p:cNvPr>
          <p:cNvSpPr txBox="1"/>
          <p:nvPr/>
        </p:nvSpPr>
        <p:spPr>
          <a:xfrm>
            <a:off x="668361" y="6033184"/>
            <a:ext cx="794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&lt;Print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函數字串格式化</a:t>
            </a:r>
            <a:r>
              <a:rPr lang="en-US" altLang="zh-TW" dirty="0"/>
              <a:t>Reference (.format)&gt; :</a:t>
            </a:r>
          </a:p>
          <a:p>
            <a:r>
              <a:rPr lang="en-US" altLang="zh-TW" dirty="0"/>
              <a:t>https://blog.techbridge.cc/2019/05/03/how-to-use-python-string-format-method/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0227028-DEBD-449D-9F17-4E80A3AA31C8}"/>
              </a:ext>
            </a:extLst>
          </p:cNvPr>
          <p:cNvGrpSpPr/>
          <p:nvPr/>
        </p:nvGrpSpPr>
        <p:grpSpPr>
          <a:xfrm>
            <a:off x="7926797" y="1539550"/>
            <a:ext cx="3668045" cy="1446245"/>
            <a:chOff x="8180276" y="2341983"/>
            <a:chExt cx="3668045" cy="1446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71BD98D7-8B9A-4B1F-AB34-C04853DDA9FB}"/>
                    </a:ext>
                  </a:extLst>
                </p:cNvPr>
                <p:cNvSpPr txBox="1"/>
                <p:nvPr/>
              </p:nvSpPr>
              <p:spPr>
                <a:xfrm>
                  <a:off x="8261446" y="2400487"/>
                  <a:ext cx="3505703" cy="4850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ample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𝐼𝑛𝑡𝑒𝑟𝑣𝑎𝑙</m:t>
                          </m:r>
                        </m:den>
                      </m:f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71BD98D7-8B9A-4B1F-AB34-C04853DDA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446" y="2400487"/>
                  <a:ext cx="3505703" cy="485005"/>
                </a:xfrm>
                <a:prstGeom prst="rect">
                  <a:avLst/>
                </a:prstGeom>
                <a:blipFill>
                  <a:blip r:embed="rId3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AA1DCED-A75F-4DBB-BFCF-0987D448FF67}"/>
                </a:ext>
              </a:extLst>
            </p:cNvPr>
            <p:cNvSpPr/>
            <p:nvPr/>
          </p:nvSpPr>
          <p:spPr>
            <a:xfrm>
              <a:off x="8180276" y="2341983"/>
              <a:ext cx="3668045" cy="14462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29713E9D-EE8C-4CD1-A1D2-29A1A9014C13}"/>
                    </a:ext>
                  </a:extLst>
                </p:cNvPr>
                <p:cNvSpPr txBox="1"/>
                <p:nvPr/>
              </p:nvSpPr>
              <p:spPr>
                <a:xfrm>
                  <a:off x="9585205" y="3021264"/>
                  <a:ext cx="85818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29713E9D-EE8C-4CD1-A1D2-29A1A9014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205" y="3021264"/>
                  <a:ext cx="858184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8D7F6EA5-FE51-4DC3-9D85-B1D03EAAC1C3}"/>
              </a:ext>
            </a:extLst>
          </p:cNvPr>
          <p:cNvGrpSpPr/>
          <p:nvPr/>
        </p:nvGrpSpPr>
        <p:grpSpPr>
          <a:xfrm>
            <a:off x="7325993" y="4381324"/>
            <a:ext cx="3391806" cy="400110"/>
            <a:chOff x="6540759" y="2512202"/>
            <a:chExt cx="3391806" cy="400110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5AD7BF70-68C4-4C0B-92A4-2701A0403050}"/>
                </a:ext>
              </a:extLst>
            </p:cNvPr>
            <p:cNvGrpSpPr/>
            <p:nvPr/>
          </p:nvGrpSpPr>
          <p:grpSpPr>
            <a:xfrm>
              <a:off x="7888970" y="2512202"/>
              <a:ext cx="2043595" cy="400110"/>
              <a:chOff x="4308799" y="6256555"/>
              <a:chExt cx="2931648" cy="400110"/>
            </a:xfrm>
          </p:grpSpPr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ED3A7A2-B850-4825-A80D-A158B3DBD230}"/>
                  </a:ext>
                </a:extLst>
              </p:cNvPr>
              <p:cNvSpPr txBox="1"/>
              <p:nvPr/>
            </p:nvSpPr>
            <p:spPr>
              <a:xfrm>
                <a:off x="4308799" y="6256555"/>
                <a:ext cx="2931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ea typeface="標楷體" panose="03000509000000000000" pitchFamily="65" charset="-120"/>
                  </a:rPr>
                  <a:t>Program.0 . 3</a:t>
                </a:r>
                <a:endParaRPr lang="zh-TW" altLang="en-US" sz="2000" dirty="0"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5E7B49E-5A62-433C-9C2F-CC4775B2B9B3}"/>
                  </a:ext>
                </a:extLst>
              </p:cNvPr>
              <p:cNvSpPr/>
              <p:nvPr/>
            </p:nvSpPr>
            <p:spPr>
              <a:xfrm>
                <a:off x="4331088" y="6256555"/>
                <a:ext cx="290935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3F37F88A-AC19-43DE-83BB-F297B1BACAEF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6540759" y="2712257"/>
              <a:ext cx="13637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8448E0A4-305C-4394-8F83-C64633AC9B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26429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A19B8D-3AF5-4D4E-A823-C39B695D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0436" y="6356350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89</a:t>
            </a:fld>
            <a:endParaRPr lang="zh-TW" altLang="en-US" sz="20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29E89BE-700D-47DE-92C5-60E97A6F0C7E}"/>
              </a:ext>
            </a:extLst>
          </p:cNvPr>
          <p:cNvSpPr txBox="1">
            <a:spLocks/>
          </p:cNvSpPr>
          <p:nvPr/>
        </p:nvSpPr>
        <p:spPr>
          <a:xfrm>
            <a:off x="408991" y="869408"/>
            <a:ext cx="11067661" cy="585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上述</a:t>
            </a:r>
            <a:r>
              <a:rPr lang="en-US" altLang="zh-TW" dirty="0"/>
              <a:t>Program. 0. 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的結果圖</a:t>
            </a:r>
            <a:r>
              <a:rPr lang="en-US" altLang="zh-TW" dirty="0">
                <a:ea typeface="標楷體" panose="03000509000000000000" pitchFamily="65" charset="-120"/>
              </a:rPr>
              <a:t>Result.0.3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1729ED-1308-46D5-AA8B-515AB9E70389}"/>
              </a:ext>
            </a:extLst>
          </p:cNvPr>
          <p:cNvSpPr/>
          <p:nvPr/>
        </p:nvSpPr>
        <p:spPr>
          <a:xfrm>
            <a:off x="8361270" y="4263012"/>
            <a:ext cx="20280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BE47E27-763E-48F5-B0FB-8DAC04EE1984}"/>
              </a:ext>
            </a:extLst>
          </p:cNvPr>
          <p:cNvGrpSpPr/>
          <p:nvPr/>
        </p:nvGrpSpPr>
        <p:grpSpPr>
          <a:xfrm>
            <a:off x="408992" y="1346402"/>
            <a:ext cx="11622217" cy="5175696"/>
            <a:chOff x="408992" y="1346402"/>
            <a:chExt cx="11622217" cy="517569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20B8514-0B6B-4BBF-98A8-88F62A30D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92" y="1346402"/>
              <a:ext cx="6900928" cy="51756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C20F677C-63B1-48A6-B9CB-3445A8CE6244}"/>
                    </a:ext>
                  </a:extLst>
                </p:cNvPr>
                <p:cNvSpPr txBox="1"/>
                <p:nvPr/>
              </p:nvSpPr>
              <p:spPr>
                <a:xfrm>
                  <a:off x="6761305" y="2422133"/>
                  <a:ext cx="526990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zh-TW" altLang="en-US" b="0" dirty="0">
                      <a:ea typeface="標楷體" panose="03000509000000000000" pitchFamily="65" charset="-120"/>
                    </a:rPr>
                    <a:t>，</a:t>
                  </a:r>
                  <a:r>
                    <a:rPr lang="en-US" altLang="zh-TW" b="0" dirty="0">
                      <a:ea typeface="標楷體" panose="03000509000000000000" pitchFamily="65" charset="-120"/>
                    </a:rPr>
                    <a:t>T is time interval</a:t>
                  </a:r>
                </a:p>
                <a:p>
                  <a:endParaRPr lang="en-US" altLang="zh-TW" dirty="0">
                    <a:ea typeface="標楷體" panose="03000509000000000000" pitchFamily="65" charset="-12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−80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)×2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C20F677C-63B1-48A6-B9CB-3445A8CE6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305" y="2422133"/>
                  <a:ext cx="5269904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3289" b="-46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9E3B38E5-2DDD-444B-8D3A-FAB56DD4509F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6624735" y="4463067"/>
              <a:ext cx="173653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28B2014-700E-43AD-9D2D-DAEDD1CFF58D}"/>
                </a:ext>
              </a:extLst>
            </p:cNvPr>
            <p:cNvSpPr txBox="1"/>
            <p:nvPr/>
          </p:nvSpPr>
          <p:spPr>
            <a:xfrm>
              <a:off x="8298708" y="4270158"/>
              <a:ext cx="2043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ea typeface="標楷體" panose="03000509000000000000" pitchFamily="65" charset="-120"/>
                </a:rPr>
                <a:t>Result.0 . 3</a:t>
              </a:r>
              <a:endParaRPr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1ECE5250-A439-4A55-89B5-2AB18D61DF33}"/>
                </a:ext>
              </a:extLst>
            </p:cNvPr>
            <p:cNvSpPr/>
            <p:nvPr/>
          </p:nvSpPr>
          <p:spPr>
            <a:xfrm>
              <a:off x="4021494" y="1946272"/>
              <a:ext cx="475861" cy="47586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D1DC8259-0306-4BE5-BFCD-F0A955AE73FB}"/>
                </a:ext>
              </a:extLst>
            </p:cNvPr>
            <p:cNvSpPr/>
            <p:nvPr/>
          </p:nvSpPr>
          <p:spPr>
            <a:xfrm>
              <a:off x="3219061" y="3696319"/>
              <a:ext cx="475861" cy="47586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D9244C49-7E77-45D6-A4DE-73D3211A9E1D}"/>
                </a:ext>
              </a:extLst>
            </p:cNvPr>
            <p:cNvCxnSpPr>
              <a:endCxn id="14" idx="3"/>
            </p:cNvCxnSpPr>
            <p:nvPr/>
          </p:nvCxnSpPr>
          <p:spPr>
            <a:xfrm flipV="1">
              <a:off x="2649894" y="4102492"/>
              <a:ext cx="638855" cy="3605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F58C18AF-1496-459F-AEEC-5274386F4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7355" y="2241846"/>
              <a:ext cx="419878" cy="324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6EFAF11-3FCE-4CD1-999B-47949FC5111F}"/>
                </a:ext>
              </a:extLst>
            </p:cNvPr>
            <p:cNvSpPr txBox="1"/>
            <p:nvPr/>
          </p:nvSpPr>
          <p:spPr>
            <a:xfrm>
              <a:off x="4763278" y="2548517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50 Hz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AA23F14-E179-4C81-98DB-973A61A9B230}"/>
                </a:ext>
              </a:extLst>
            </p:cNvPr>
            <p:cNvSpPr txBox="1"/>
            <p:nvPr/>
          </p:nvSpPr>
          <p:spPr>
            <a:xfrm>
              <a:off x="2283707" y="4481482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-80 Hz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標題 1">
            <a:extLst>
              <a:ext uri="{FF2B5EF4-FFF2-40B4-BE49-F238E27FC236}">
                <a16:creationId xmlns:a16="http://schemas.microsoft.com/office/drawing/2014/main" id="{B9CCB846-C784-4DBD-BA80-8BFE04960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---FFT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82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09C34D-EC80-49BE-93E0-5DCF0629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433"/>
            <a:ext cx="10746996" cy="53745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讀取</a:t>
            </a:r>
            <a:r>
              <a:rPr lang="en-US" altLang="zh-TW" dirty="0">
                <a:ea typeface="PMingLiU" panose="02020500000000000000" pitchFamily="18" charset="-120"/>
              </a:rPr>
              <a:t>read(.wav)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和寫入</a:t>
            </a:r>
            <a:r>
              <a:rPr lang="en-US" altLang="zh-TW" dirty="0">
                <a:ea typeface="PMingLiU" panose="02020500000000000000" pitchFamily="18" charset="-120"/>
              </a:rPr>
              <a:t>write(.wav)</a:t>
            </a:r>
            <a:r>
              <a:rPr lang="zh-TW" altLang="en-US" dirty="0">
                <a:ea typeface="PMingLiU" panose="02020500000000000000" pitchFamily="18" charset="-120"/>
              </a:rPr>
              <a:t> </a:t>
            </a:r>
            <a:r>
              <a:rPr lang="en-US" altLang="zh-TW" dirty="0">
                <a:ea typeface="PMingLiU" panose="02020500000000000000" pitchFamily="18" charset="-120"/>
              </a:rPr>
              <a:t>:</a:t>
            </a:r>
            <a:r>
              <a:rPr lang="zh-TW" altLang="en-US" dirty="0">
                <a:ea typeface="PMingLiU" panose="02020500000000000000" pitchFamily="18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 err="1">
                <a:ea typeface="PMingLiU" panose="02020500000000000000" pitchFamily="18" charset="-120"/>
              </a:rPr>
              <a:t>soundfile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模組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以下可在</a:t>
            </a:r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指令框讀取</a:t>
            </a:r>
            <a:r>
              <a:rPr lang="en-US" altLang="zh-TW" dirty="0"/>
              <a:t>(read)wav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import </a:t>
            </a:r>
            <a:r>
              <a:rPr lang="en-US" altLang="zh-TW" dirty="0" err="1"/>
              <a:t>soundfile</a:t>
            </a:r>
            <a:r>
              <a:rPr lang="en-US" altLang="zh-TW" dirty="0"/>
              <a:t> as sf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wav_path_fname</a:t>
            </a:r>
            <a:r>
              <a:rPr lang="en-US" altLang="zh-TW" dirty="0"/>
              <a:t> = </a:t>
            </a:r>
            <a:r>
              <a:rPr lang="en-US" altLang="zh-TW" dirty="0" err="1"/>
              <a:t>r'C</a:t>
            </a:r>
            <a:r>
              <a:rPr lang="en-US" altLang="zh-TW" dirty="0"/>
              <a:t>:\Users\disp\Desktop\Python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/>
              <a:t>\Chord.wav'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/>
              <a:t>[</a:t>
            </a:r>
            <a:r>
              <a:rPr lang="en-US" altLang="zh-TW" dirty="0" err="1"/>
              <a:t>sample_rate</a:t>
            </a:r>
            <a:r>
              <a:rPr lang="en-US" altLang="zh-TW" dirty="0"/>
              <a:t> , data] = </a:t>
            </a:r>
            <a:r>
              <a:rPr lang="en-US" altLang="zh-TW" dirty="0" err="1"/>
              <a:t>sf.read</a:t>
            </a:r>
            <a:r>
              <a:rPr lang="en-US" altLang="zh-TW" dirty="0"/>
              <a:t>(</a:t>
            </a:r>
            <a:r>
              <a:rPr lang="en-US" altLang="zh-TW" dirty="0" err="1"/>
              <a:t>wav_path_fname</a:t>
            </a:r>
            <a:r>
              <a:rPr lang="en-US" altLang="zh-TW" dirty="0"/>
              <a:t> )</a:t>
            </a:r>
          </a:p>
          <a:p>
            <a:pPr marL="0" indent="0">
              <a:buNone/>
            </a:pPr>
            <a:r>
              <a:rPr lang="en-US" altLang="zh-TW" dirty="0"/>
              <a:t>&gt;&gt;&gt;print(</a:t>
            </a:r>
            <a:r>
              <a:rPr lang="en-US" altLang="zh-TW" dirty="0" err="1"/>
              <a:t>sample_rate</a:t>
            </a:r>
            <a:r>
              <a:rPr lang="en-US" altLang="zh-TW" dirty="0"/>
              <a:t> , data)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印出</a:t>
            </a:r>
            <a:r>
              <a:rPr lang="en-US" altLang="zh-TW" dirty="0"/>
              <a:t>wav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的取樣頻率</a:t>
            </a:r>
            <a:r>
              <a:rPr lang="en-US" altLang="zh-TW" dirty="0" err="1"/>
              <a:t>sample_rate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和聲音的</a:t>
            </a:r>
            <a:r>
              <a:rPr lang="en-US" altLang="zh-TW" dirty="0"/>
              <a:t>data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以下可在</a:t>
            </a:r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指令框寫入</a:t>
            </a:r>
            <a:r>
              <a:rPr lang="en-US" altLang="zh-TW" dirty="0"/>
              <a:t>(write)wav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&gt;&gt;&gt; y=data[:,1]  #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對上述讀取的</a:t>
            </a:r>
            <a:r>
              <a:rPr lang="en-US" altLang="zh-TW" dirty="0"/>
              <a:t>data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取第一聲道</a:t>
            </a:r>
            <a:r>
              <a:rPr lang="en-US" altLang="zh-TW" dirty="0"/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可能為雙聲道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save_path_name</a:t>
            </a:r>
            <a:r>
              <a:rPr lang="en-US" altLang="zh-TW" dirty="0"/>
              <a:t> = </a:t>
            </a:r>
            <a:r>
              <a:rPr lang="en-US" altLang="zh-TW" dirty="0" err="1"/>
              <a:t>r'C</a:t>
            </a:r>
            <a:r>
              <a:rPr lang="en-US" altLang="zh-TW" dirty="0"/>
              <a:t>:\Users\disp\Desktop\Python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/>
              <a:t>\test1.wav'</a:t>
            </a: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r>
              <a:rPr lang="en-US" altLang="zh-TW" dirty="0" err="1"/>
              <a:t>sf.write</a:t>
            </a:r>
            <a:r>
              <a:rPr lang="en-US" altLang="zh-TW" dirty="0"/>
              <a:t>(</a:t>
            </a:r>
            <a:r>
              <a:rPr lang="en-US" altLang="zh-TW" dirty="0" err="1"/>
              <a:t>save_path_name</a:t>
            </a:r>
            <a:r>
              <a:rPr lang="zh-TW" altLang="en-US" dirty="0"/>
              <a:t> 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y ,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sample_rate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E123C05-5951-4F4D-BA53-16649CE97AC6}"/>
              </a:ext>
            </a:extLst>
          </p:cNvPr>
          <p:cNvSpPr txBox="1">
            <a:spLocks/>
          </p:cNvSpPr>
          <p:nvPr/>
        </p:nvSpPr>
        <p:spPr>
          <a:xfrm>
            <a:off x="1524000" y="117769"/>
            <a:ext cx="9144000" cy="52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音訊檔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Input and Output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63AC6D7-5FFF-4E8E-800B-3DD1BB8AC21C}"/>
              </a:ext>
            </a:extLst>
          </p:cNvPr>
          <p:cNvGrpSpPr/>
          <p:nvPr/>
        </p:nvGrpSpPr>
        <p:grpSpPr>
          <a:xfrm>
            <a:off x="4272507" y="1358652"/>
            <a:ext cx="7196547" cy="5175434"/>
            <a:chOff x="4169870" y="1144048"/>
            <a:chExt cx="7196547" cy="517543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1392975-5AD6-4E03-970E-4297F590EE7D}"/>
                </a:ext>
              </a:extLst>
            </p:cNvPr>
            <p:cNvSpPr/>
            <p:nvPr/>
          </p:nvSpPr>
          <p:spPr>
            <a:xfrm>
              <a:off x="4226767" y="1971413"/>
              <a:ext cx="4758612" cy="4781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00560CC-8857-4C8C-B0E6-B7918A3EADD5}"/>
                </a:ext>
              </a:extLst>
            </p:cNvPr>
            <p:cNvSpPr/>
            <p:nvPr/>
          </p:nvSpPr>
          <p:spPr>
            <a:xfrm>
              <a:off x="4169870" y="4884635"/>
              <a:ext cx="4758612" cy="4781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5769B441-C009-41F4-809A-8B6CC3D41D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9758" y="1549402"/>
              <a:ext cx="449923" cy="4220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8176FA4-3557-4E37-ADC1-7395EA812426}"/>
                </a:ext>
              </a:extLst>
            </p:cNvPr>
            <p:cNvSpPr txBox="1"/>
            <p:nvPr/>
          </p:nvSpPr>
          <p:spPr>
            <a:xfrm>
              <a:off x="7239522" y="1144048"/>
              <a:ext cx="2976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wav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檔的放置路徑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A15467E-5934-451C-8953-5134FE22EC1F}"/>
                </a:ext>
              </a:extLst>
            </p:cNvPr>
            <p:cNvSpPr/>
            <p:nvPr/>
          </p:nvSpPr>
          <p:spPr>
            <a:xfrm>
              <a:off x="9144000" y="1971413"/>
              <a:ext cx="1838131" cy="4781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890F024C-B52B-46CA-AFEF-745AE86B3FC0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H="1" flipV="1">
              <a:off x="10063066" y="2449585"/>
              <a:ext cx="153150" cy="6903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02E874B-5C97-44B0-B0BD-286491DD1B37}"/>
                </a:ext>
              </a:extLst>
            </p:cNvPr>
            <p:cNvSpPr txBox="1"/>
            <p:nvPr/>
          </p:nvSpPr>
          <p:spPr>
            <a:xfrm>
              <a:off x="9672990" y="3133082"/>
              <a:ext cx="13091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00B050"/>
                  </a:solidFill>
                </a:rPr>
                <a:t>wav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檔名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EDA22F0-CF99-4AB3-A515-9CC7DC8CFD09}"/>
                </a:ext>
              </a:extLst>
            </p:cNvPr>
            <p:cNvSpPr/>
            <p:nvPr/>
          </p:nvSpPr>
          <p:spPr>
            <a:xfrm>
              <a:off x="9087025" y="4908791"/>
              <a:ext cx="1309134" cy="4781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41E8B9D2-0D0D-40C9-A5B5-446D296A2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2261" y="5386963"/>
              <a:ext cx="0" cy="41479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90E764F-14DC-46AB-B06F-70D9CF6EF24D}"/>
                </a:ext>
              </a:extLst>
            </p:cNvPr>
            <p:cNvSpPr txBox="1"/>
            <p:nvPr/>
          </p:nvSpPr>
          <p:spPr>
            <a:xfrm>
              <a:off x="9425901" y="5727927"/>
              <a:ext cx="1940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欲命名的</a:t>
              </a:r>
              <a:r>
                <a:rPr lang="en-US" altLang="zh-TW" sz="2000" dirty="0">
                  <a:solidFill>
                    <a:srgbClr val="00B050"/>
                  </a:solidFill>
                </a:rPr>
                <a:t>wav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129296C2-06F1-424A-9700-C287146ACA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47844" y="5353372"/>
              <a:ext cx="103127" cy="6116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CEFAAD6-18A6-433F-BE70-A35F240DB30A}"/>
                </a:ext>
              </a:extLst>
            </p:cNvPr>
            <p:cNvSpPr txBox="1"/>
            <p:nvPr/>
          </p:nvSpPr>
          <p:spPr>
            <a:xfrm>
              <a:off x="6301886" y="5919372"/>
              <a:ext cx="3295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欲放置處理過的</a:t>
              </a:r>
              <a:r>
                <a:rPr lang="en-US" altLang="zh-TW" sz="2000" dirty="0">
                  <a:solidFill>
                    <a:srgbClr val="FF0000"/>
                  </a:solidFill>
                </a:rPr>
                <a:t>wav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檔路徑</a:t>
              </a:r>
            </a:p>
          </p:txBody>
        </p:sp>
      </p:grp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1171D22-EF57-4460-8900-E446C16BD2E7}"/>
              </a:ext>
            </a:extLst>
          </p:cNvPr>
          <p:cNvCxnSpPr>
            <a:cxnSpLocks/>
          </p:cNvCxnSpPr>
          <p:nvPr/>
        </p:nvCxnSpPr>
        <p:spPr>
          <a:xfrm flipV="1">
            <a:off x="4329404" y="6028227"/>
            <a:ext cx="834655" cy="305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B2D3714-39A9-4B0F-A97F-53B2D5329F10}"/>
              </a:ext>
            </a:extLst>
          </p:cNvPr>
          <p:cNvCxnSpPr>
            <a:cxnSpLocks/>
          </p:cNvCxnSpPr>
          <p:nvPr/>
        </p:nvCxnSpPr>
        <p:spPr>
          <a:xfrm flipV="1">
            <a:off x="4329404" y="6028228"/>
            <a:ext cx="1385610" cy="31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C385FB3-F123-48DA-AA98-9CB73A701675}"/>
              </a:ext>
            </a:extLst>
          </p:cNvPr>
          <p:cNvSpPr txBox="1"/>
          <p:nvPr/>
        </p:nvSpPr>
        <p:spPr>
          <a:xfrm>
            <a:off x="888618" y="6055567"/>
            <a:ext cx="573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與上頁的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wavfile.write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600" dirty="0" err="1"/>
              <a:t>save_path_name</a:t>
            </a:r>
            <a:r>
              <a:rPr lang="zh-TW" altLang="en-US" sz="1600" dirty="0"/>
              <a:t> </a:t>
            </a:r>
            <a:r>
              <a:rPr lang="en-US" altLang="zh-TW" sz="1600" dirty="0"/>
              <a:t>,</a:t>
            </a:r>
            <a:r>
              <a:rPr lang="zh-TW" altLang="en-US" sz="1600" dirty="0"/>
              <a:t> </a:t>
            </a:r>
            <a:r>
              <a:rPr lang="en-US" altLang="zh-TW" sz="1600" dirty="0" err="1">
                <a:solidFill>
                  <a:srgbClr val="FF0000"/>
                </a:solidFill>
              </a:rPr>
              <a:t>sample_rate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,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y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順序稍有不同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0742149-9DEF-4002-9803-E8FE0034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1119" y="637328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9</a:t>
            </a:fld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461941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78AFFB-2F35-41C1-9CC0-37EBAC87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604008"/>
            <a:ext cx="10959517" cy="5572956"/>
          </a:xfrm>
        </p:spPr>
        <p:txBody>
          <a:bodyPr/>
          <a:lstStyle/>
          <a:p>
            <a:r>
              <a:rPr lang="en-US" altLang="zh-TW" sz="2000" dirty="0"/>
              <a:t>&lt;Reference&gt;:</a:t>
            </a:r>
          </a:p>
          <a:p>
            <a:r>
              <a:rPr lang="en-US" altLang="zh-TW" sz="2000" dirty="0">
                <a:hlinkClick r:id="rId2"/>
              </a:rPr>
              <a:t>https://docs.scipy.org/doc/scipy/reference/generated/scipy.signal.stft.html#scipy.signal.stft</a:t>
            </a:r>
            <a:endParaRPr lang="en-US" altLang="zh-TW" sz="20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96925D-E494-43C8-8284-E780273D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90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A7D9DB9-7702-42BD-B896-C51B7F6A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E17D9AC-3C24-432E-92AB-D3AE6E075105}"/>
                  </a:ext>
                </a:extLst>
              </p:cNvPr>
              <p:cNvSpPr txBox="1"/>
              <p:nvPr/>
            </p:nvSpPr>
            <p:spPr>
              <a:xfrm>
                <a:off x="586530" y="1417956"/>
                <a:ext cx="8473580" cy="5368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/>
                  <a:t>&lt;Ex.1&gt; : </a:t>
                </a:r>
              </a:p>
              <a:p>
                <a:r>
                  <a:rPr lang="en-US" altLang="zh-TW" sz="1400" dirty="0"/>
                  <a:t>from </a:t>
                </a:r>
                <a:r>
                  <a:rPr lang="en-US" altLang="zh-TW" sz="1400" dirty="0" err="1"/>
                  <a:t>scipy</a:t>
                </a:r>
                <a:r>
                  <a:rPr lang="en-US" altLang="zh-TW" sz="1400" dirty="0"/>
                  <a:t> import signal</a:t>
                </a:r>
              </a:p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matplotlib.pyplot</a:t>
                </a:r>
                <a:r>
                  <a:rPr lang="en-US" altLang="zh-TW" sz="1400" dirty="0"/>
                  <a:t> as </a:t>
                </a:r>
                <a:r>
                  <a:rPr lang="en-US" altLang="zh-TW" sz="1400" dirty="0" err="1"/>
                  <a:t>plt</a:t>
                </a:r>
                <a:endParaRPr lang="en-US" altLang="zh-TW" sz="1400" dirty="0"/>
              </a:p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/>
                  <a:t>fs = 0.4*1e4   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取樣頻率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fs</a:t>
                </a:r>
              </a:p>
              <a:p>
                <a:r>
                  <a:rPr lang="en-US" altLang="zh-TW" sz="1400" dirty="0"/>
                  <a:t>N = 1e5           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時間軸點數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N</a:t>
                </a:r>
              </a:p>
              <a:p>
                <a:r>
                  <a:rPr lang="en-US" altLang="zh-TW" sz="1400" dirty="0"/>
                  <a:t>amp = 2 * </a:t>
                </a:r>
                <a:r>
                  <a:rPr lang="en-US" altLang="zh-TW" sz="1400" dirty="0" err="1"/>
                  <a:t>np.sqrt</a:t>
                </a:r>
                <a:r>
                  <a:rPr lang="en-US" altLang="zh-TW" sz="1400" dirty="0"/>
                  <a:t>(2)</a:t>
                </a:r>
                <a:r>
                  <a:rPr lang="zh-TW" altLang="en-US" sz="1400" dirty="0"/>
                  <a:t>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振幅</a:t>
                </a:r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n-US" altLang="zh-TW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≥2×</m:t>
                      </m:r>
                      <m:r>
                        <a:rPr lang="zh-TW" alt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訊</m:t>
                      </m:r>
                      <m:r>
                        <a:rPr lang="zh-TW" alt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號頻寬</m:t>
                      </m:r>
                    </m:oMath>
                  </m:oMathPara>
                </a14:m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𝑖𝑛𝑠𝑡𝑎𝑛𝑡𝑎𝑛𝑒𝑜𝑢𝑠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d>
                          <m:dPr>
                            <m:ctrlPr>
                              <a:rPr lang="en-US" altLang="zh-TW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altLang="zh-TW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TW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為</m:t>
                    </m:r>
                  </m:oMath>
                </a14:m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訊號相位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(phase)</a:t>
                </a:r>
              </a:p>
              <a:p>
                <a:endPara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400" dirty="0"/>
                  <a:t>time = </a:t>
                </a:r>
                <a:r>
                  <a:rPr lang="en-US" altLang="zh-TW" sz="1400" dirty="0" err="1"/>
                  <a:t>np.arange</a:t>
                </a:r>
                <a:r>
                  <a:rPr lang="en-US" altLang="zh-TW" sz="1400" dirty="0"/>
                  <a:t>(N) / float(fs)</a:t>
                </a:r>
              </a:p>
              <a:p>
                <a:r>
                  <a:rPr lang="en-US" altLang="zh-TW" sz="1400" dirty="0"/>
                  <a:t>x = amp * </a:t>
                </a:r>
                <a:r>
                  <a:rPr lang="en-US" altLang="zh-TW" sz="1400" dirty="0" err="1"/>
                  <a:t>np.sin</a:t>
                </a:r>
                <a:r>
                  <a:rPr lang="en-US" altLang="zh-TW" sz="1400" dirty="0"/>
                  <a:t>(2*</a:t>
                </a:r>
                <a:r>
                  <a:rPr lang="en-US" altLang="zh-TW" sz="1400" dirty="0" err="1"/>
                  <a:t>np.pi</a:t>
                </a:r>
                <a:r>
                  <a:rPr lang="en-US" altLang="zh-TW" sz="1400" dirty="0"/>
                  <a:t>*3e1*(time**2))</a:t>
                </a:r>
              </a:p>
              <a:p>
                <a:endParaRPr lang="en-US" altLang="zh-TW" sz="1400" dirty="0"/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[f, t,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Zxx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] =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signal.stft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(x, fs 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nfft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 = 500 ,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nperseg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=500)   #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nperseg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代表分成多少段來計算</a:t>
                </a:r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400" dirty="0"/>
                  <a:t>                                                                        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#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nfft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代表取多少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FFT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點數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通常</a:t>
                </a:r>
                <a:r>
                  <a:rPr lang="en-US" altLang="zh-TW" sz="14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nfft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=</a:t>
                </a:r>
                <a:r>
                  <a:rPr lang="en-US" altLang="zh-TW" sz="14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nperseg</a:t>
                </a:r>
                <a:endParaRPr lang="en-US" altLang="zh-TW" sz="1400" dirty="0">
                  <a:solidFill>
                    <a:srgbClr val="FF0000"/>
                  </a:solidFill>
                  <a:ea typeface="標楷體" panose="03000509000000000000" pitchFamily="65" charset="-120"/>
                </a:endParaRPr>
              </a:p>
              <a:p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            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#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為頻率軸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; t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為時間軸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; </a:t>
                </a:r>
                <a:r>
                  <a:rPr lang="en-US" altLang="zh-TW" sz="1400" dirty="0" err="1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Zxx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為所算時頻分析矩陣</a:t>
                </a:r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400" dirty="0"/>
                  <a:t>C=1e3</a:t>
                </a:r>
              </a:p>
              <a:p>
                <a:r>
                  <a:rPr lang="en-US" altLang="zh-TW" sz="1400" dirty="0"/>
                  <a:t>cm = </a:t>
                </a:r>
                <a:r>
                  <a:rPr lang="en-US" altLang="zh-TW" sz="1400" dirty="0" err="1"/>
                  <a:t>plt.cm.get_cmap</a:t>
                </a:r>
                <a:r>
                  <a:rPr lang="en-US" altLang="zh-TW" sz="1400" dirty="0"/>
                  <a:t>('gray')</a:t>
                </a:r>
              </a:p>
              <a:p>
                <a:r>
                  <a:rPr lang="en-US" altLang="zh-TW" sz="1400" dirty="0" err="1"/>
                  <a:t>plt.pcolormesh</a:t>
                </a:r>
                <a:r>
                  <a:rPr lang="en-US" altLang="zh-TW" sz="1400" dirty="0"/>
                  <a:t>(t, f, </a:t>
                </a:r>
                <a:r>
                  <a:rPr lang="en-US" altLang="zh-TW" sz="1400" dirty="0" err="1"/>
                  <a:t>np.abs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Zxx</a:t>
                </a:r>
                <a:r>
                  <a:rPr lang="en-US" altLang="zh-TW" sz="1400" dirty="0"/>
                  <a:t>)/</a:t>
                </a:r>
                <a:r>
                  <a:rPr lang="en-US" altLang="zh-TW" sz="1400" dirty="0" err="1"/>
                  <a:t>np.max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np.abs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Zxx</a:t>
                </a:r>
                <a:r>
                  <a:rPr lang="en-US" altLang="zh-TW" sz="1400" dirty="0"/>
                  <a:t>))*C, </a:t>
                </a:r>
                <a:r>
                  <a:rPr lang="en-US" altLang="zh-TW" sz="1400" dirty="0" err="1"/>
                  <a:t>cmap</a:t>
                </a:r>
                <a:r>
                  <a:rPr lang="en-US" altLang="zh-TW" sz="1400" dirty="0"/>
                  <a:t>=cm, shading='</a:t>
                </a:r>
                <a:r>
                  <a:rPr lang="en-US" altLang="zh-TW" sz="1400" dirty="0" err="1"/>
                  <a:t>gouraud</a:t>
                </a:r>
                <a:r>
                  <a:rPr lang="en-US" altLang="zh-TW" sz="1400" dirty="0"/>
                  <a:t>')</a:t>
                </a:r>
              </a:p>
              <a:p>
                <a:r>
                  <a:rPr lang="en-US" altLang="zh-TW" sz="1400" dirty="0" err="1"/>
                  <a:t>plt.title</a:t>
                </a:r>
                <a:r>
                  <a:rPr lang="en-US" altLang="zh-TW" sz="1400" dirty="0"/>
                  <a:t>('STFT Magnitude')</a:t>
                </a:r>
              </a:p>
              <a:p>
                <a:r>
                  <a:rPr lang="en-US" altLang="zh-TW" sz="1400" dirty="0" err="1"/>
                  <a:t>plt.ylabel</a:t>
                </a:r>
                <a:r>
                  <a:rPr lang="en-US" altLang="zh-TW" sz="1400" dirty="0"/>
                  <a:t>('Frequency [Hz]')</a:t>
                </a:r>
              </a:p>
              <a:p>
                <a:r>
                  <a:rPr lang="en-US" altLang="zh-TW" sz="1400" dirty="0" err="1"/>
                  <a:t>plt.xlabel</a:t>
                </a:r>
                <a:r>
                  <a:rPr lang="en-US" altLang="zh-TW" sz="1400" dirty="0"/>
                  <a:t>('Time [sec]')</a:t>
                </a:r>
              </a:p>
              <a:p>
                <a:r>
                  <a:rPr lang="en-US" altLang="zh-TW" sz="1400" dirty="0" err="1"/>
                  <a:t>plt.show</a:t>
                </a:r>
                <a:r>
                  <a:rPr lang="en-US" altLang="zh-TW" sz="1400" dirty="0"/>
                  <a:t>()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E17D9AC-3C24-432E-92AB-D3AE6E075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30" y="1417956"/>
                <a:ext cx="8473580" cy="5368521"/>
              </a:xfrm>
              <a:prstGeom prst="rect">
                <a:avLst/>
              </a:prstGeom>
              <a:blipFill>
                <a:blip r:embed="rId3"/>
                <a:stretch>
                  <a:fillRect l="-216" t="-227" b="-2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B4AC3159-AB9D-4520-9AD0-D41BB700263D}"/>
              </a:ext>
            </a:extLst>
          </p:cNvPr>
          <p:cNvGrpSpPr/>
          <p:nvPr/>
        </p:nvGrpSpPr>
        <p:grpSpPr>
          <a:xfrm>
            <a:off x="3758268" y="3994592"/>
            <a:ext cx="5874216" cy="401970"/>
            <a:chOff x="3808602" y="3851979"/>
            <a:chExt cx="5874216" cy="401970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7FF8EAA0-284E-4330-9E52-6EA1B17CC21C}"/>
                </a:ext>
              </a:extLst>
            </p:cNvPr>
            <p:cNvCxnSpPr/>
            <p:nvPr/>
          </p:nvCxnSpPr>
          <p:spPr>
            <a:xfrm flipH="1">
              <a:off x="3808602" y="4102217"/>
              <a:ext cx="184557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AAE9916-A7F1-4B16-93FE-EF24D631D359}"/>
                    </a:ext>
                  </a:extLst>
                </p:cNvPr>
                <p:cNvSpPr txBox="1"/>
                <p:nvPr/>
              </p:nvSpPr>
              <p:spPr>
                <a:xfrm>
                  <a:off x="5801884" y="3851979"/>
                  <a:ext cx="3880934" cy="401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)=2</m:t>
                        </m:r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⁡(2</m:t>
                        </m:r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𝑡𝑖𝑚𝑒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AAE9916-A7F1-4B16-93FE-EF24D631D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884" y="3851979"/>
                  <a:ext cx="3880934" cy="401970"/>
                </a:xfrm>
                <a:prstGeom prst="rect">
                  <a:avLst/>
                </a:prstGeom>
                <a:blipFill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0D556A5-BC16-4670-94BA-5744907792B7}"/>
              </a:ext>
            </a:extLst>
          </p:cNvPr>
          <p:cNvSpPr txBox="1"/>
          <p:nvPr/>
        </p:nvSpPr>
        <p:spPr>
          <a:xfrm>
            <a:off x="4462943" y="5208740"/>
            <a:ext cx="442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#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預設使用</a:t>
            </a:r>
            <a:r>
              <a:rPr lang="en-US" altLang="zh-TW" sz="1400" dirty="0" err="1">
                <a:solidFill>
                  <a:srgbClr val="FF0000"/>
                </a:solidFill>
              </a:rPr>
              <a:t>Hanning</a:t>
            </a:r>
            <a:r>
              <a:rPr lang="en-US" altLang="zh-TW" sz="1400" dirty="0">
                <a:solidFill>
                  <a:srgbClr val="FF0000"/>
                </a:solidFill>
              </a:rPr>
              <a:t> window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67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7D9DB9-7702-42BD-B896-C51B7F6A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3828968-BE6E-4F41-BA27-C5C9518541DF}"/>
              </a:ext>
            </a:extLst>
          </p:cNvPr>
          <p:cNvSpPr txBox="1"/>
          <p:nvPr/>
        </p:nvSpPr>
        <p:spPr>
          <a:xfrm>
            <a:off x="269705" y="3197204"/>
            <a:ext cx="2324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/>
              <a:t>plt.figure</a:t>
            </a:r>
            <a:r>
              <a:rPr lang="en-US" altLang="zh-TW" sz="1400" dirty="0"/>
              <a:t>(2)</a:t>
            </a:r>
          </a:p>
          <a:p>
            <a:r>
              <a:rPr lang="en-US" altLang="zh-TW" sz="1400" dirty="0" err="1"/>
              <a:t>plt.plot</a:t>
            </a:r>
            <a:r>
              <a:rPr lang="en-US" altLang="zh-TW" sz="1400" dirty="0"/>
              <a:t>(</a:t>
            </a:r>
            <a:r>
              <a:rPr lang="en-US" altLang="zh-TW" sz="1400" dirty="0" err="1"/>
              <a:t>time,x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err="1"/>
              <a:t>plt.title</a:t>
            </a:r>
            <a:r>
              <a:rPr lang="en-US" altLang="zh-TW" sz="1400" dirty="0"/>
              <a:t>('Time domain signal')</a:t>
            </a:r>
          </a:p>
          <a:p>
            <a:r>
              <a:rPr lang="en-US" altLang="zh-TW" sz="1400" dirty="0" err="1"/>
              <a:t>plt.xlabel</a:t>
            </a:r>
            <a:r>
              <a:rPr lang="en-US" altLang="zh-TW" sz="1400" dirty="0"/>
              <a:t>('time(sec)')</a:t>
            </a:r>
          </a:p>
          <a:p>
            <a:r>
              <a:rPr lang="en-US" altLang="zh-TW" sz="1400" dirty="0" err="1"/>
              <a:t>plt.ylabel</a:t>
            </a:r>
            <a:r>
              <a:rPr lang="en-US" altLang="zh-TW" sz="1400" dirty="0"/>
              <a:t>('Amplitude')</a:t>
            </a:r>
          </a:p>
          <a:p>
            <a:r>
              <a:rPr lang="en-US" altLang="zh-TW" sz="1400" dirty="0" err="1"/>
              <a:t>plt.show</a:t>
            </a:r>
            <a:r>
              <a:rPr lang="en-US" altLang="zh-TW" sz="1400" dirty="0"/>
              <a:t>()</a:t>
            </a:r>
            <a:endParaRPr lang="zh-TW" altLang="en-US" sz="1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D513054-616E-4267-9466-B63CA4BE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27" y="1798642"/>
            <a:ext cx="9627765" cy="4899128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B87E32F3-6576-4D0B-AC0C-FE9A1D56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1617770"/>
            <a:ext cx="10984684" cy="5019709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&lt;Ex.1&gt;: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時域結果圖一個密密麻麻的震盪函數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96925D-E494-43C8-8284-E780273D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774" y="6392936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91</a:t>
            </a:fld>
            <a:endParaRPr lang="zh-TW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331520-C52E-44B8-8EE3-F9FBEE2610BF}"/>
              </a:ext>
            </a:extLst>
          </p:cNvPr>
          <p:cNvSpPr/>
          <p:nvPr/>
        </p:nvSpPr>
        <p:spPr>
          <a:xfrm>
            <a:off x="178337" y="3020037"/>
            <a:ext cx="2506769" cy="1786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94E42D5-FD11-4349-AFDD-5B427EF0A737}"/>
                  </a:ext>
                </a:extLst>
              </p:cNvPr>
              <p:cNvSpPr txBox="1"/>
              <p:nvPr/>
            </p:nvSpPr>
            <p:spPr>
              <a:xfrm>
                <a:off x="7766240" y="1617770"/>
                <a:ext cx="368697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zh-TW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94E42D5-FD11-4349-AFDD-5B427EF0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240" y="1617770"/>
                <a:ext cx="3686971" cy="40197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0296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78AFFB-2F35-41C1-9CC0-37EBAC87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964734"/>
            <a:ext cx="11585196" cy="5212229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&lt;Ex.1&gt;: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時域放大之後為一個密密麻麻的震盪函數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96925D-E494-43C8-8284-E780273D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92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A7D9DB9-7702-42BD-B896-C51B7F6A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B64F704-8623-454D-B1F2-9AFD4B48A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4" y="1563877"/>
            <a:ext cx="9257553" cy="4975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35832B0-CC0A-4283-972F-5BAC0F3B3A7F}"/>
                  </a:ext>
                </a:extLst>
              </p:cNvPr>
              <p:cNvSpPr txBox="1"/>
              <p:nvPr/>
            </p:nvSpPr>
            <p:spPr>
              <a:xfrm>
                <a:off x="8253359" y="964734"/>
                <a:ext cx="368697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zh-TW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35832B0-CC0A-4283-972F-5BAC0F3B3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359" y="964734"/>
                <a:ext cx="3686971" cy="40197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1050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78AFFB-2F35-41C1-9CC0-37EBAC87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721454"/>
            <a:ext cx="10884017" cy="5805182"/>
          </a:xfrm>
        </p:spPr>
        <p:txBody>
          <a:bodyPr/>
          <a:lstStyle/>
          <a:p>
            <a:r>
              <a:rPr lang="en-US" altLang="zh-TW" dirty="0"/>
              <a:t>&lt;Ex.1&gt;:STFT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時頻分析結果圖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96925D-E494-43C8-8284-E780273D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93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A7D9DB9-7702-42BD-B896-C51B7F6A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B8C45F-BC75-4D5D-8A00-09E3BF43A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46" y="1764161"/>
            <a:ext cx="6452258" cy="4839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C87077-51A4-42C0-BF2C-CCB5DAD9C21C}"/>
                  </a:ext>
                </a:extLst>
              </p:cNvPr>
              <p:cNvSpPr txBox="1"/>
              <p:nvPr/>
            </p:nvSpPr>
            <p:spPr>
              <a:xfrm>
                <a:off x="5270378" y="682646"/>
                <a:ext cx="368697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zh-TW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C87077-51A4-42C0-BF2C-CCB5DAD9C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8" y="682646"/>
                <a:ext cx="3686971" cy="40197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35BE685-439B-42EF-8297-AA7B2E549553}"/>
                  </a:ext>
                </a:extLst>
              </p:cNvPr>
              <p:cNvSpPr txBox="1"/>
              <p:nvPr/>
            </p:nvSpPr>
            <p:spPr>
              <a:xfrm>
                <a:off x="5180202" y="1084616"/>
                <a:ext cx="5964572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𝑖𝑛𝑠𝑡𝑎𝑛𝑡𝑎𝑛𝑒𝑜𝑢𝑠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zh-TW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𝑡𝑖𝑚𝑒</m:t>
                              </m:r>
                            </m:e>
                            <m:sup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altLang="zh-TW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35BE685-439B-42EF-8297-AA7B2E54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202" y="1084616"/>
                <a:ext cx="5964572" cy="630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9CB8B514-6B97-45ED-B43F-EB7E9CDFB371}"/>
              </a:ext>
            </a:extLst>
          </p:cNvPr>
          <p:cNvGrpSpPr/>
          <p:nvPr/>
        </p:nvGrpSpPr>
        <p:grpSpPr>
          <a:xfrm>
            <a:off x="7446126" y="3381908"/>
            <a:ext cx="2649750" cy="369332"/>
            <a:chOff x="7446126" y="3381908"/>
            <a:chExt cx="2649750" cy="369332"/>
          </a:xfrm>
        </p:grpSpPr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87158B85-CA4B-4B5D-B9EB-2EA180EDBD83}"/>
                </a:ext>
              </a:extLst>
            </p:cNvPr>
            <p:cNvCxnSpPr/>
            <p:nvPr/>
          </p:nvCxnSpPr>
          <p:spPr>
            <a:xfrm flipH="1">
              <a:off x="7446126" y="3566574"/>
              <a:ext cx="184557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E90743F4-DC15-4E56-9F87-B6DD9D7156D4}"/>
                </a:ext>
              </a:extLst>
            </p:cNvPr>
            <p:cNvSpPr txBox="1"/>
            <p:nvPr/>
          </p:nvSpPr>
          <p:spPr>
            <a:xfrm>
              <a:off x="9332525" y="3381908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Linear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9277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16147E-03AA-40D8-8ADB-846AF25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2435" y="6377891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94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8834D76-C452-43CB-A9CE-CF4903F41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4DDD798-2EC9-43BD-BBCF-852E62EFE1A1}"/>
                  </a:ext>
                </a:extLst>
              </p:cNvPr>
              <p:cNvSpPr txBox="1"/>
              <p:nvPr/>
            </p:nvSpPr>
            <p:spPr>
              <a:xfrm>
                <a:off x="192947" y="792511"/>
                <a:ext cx="11383859" cy="5799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/>
                  <a:t>&lt;Ex.2&gt; : </a:t>
                </a:r>
              </a:p>
              <a:p>
                <a:r>
                  <a:rPr lang="en-US" altLang="zh-TW" sz="1400" dirty="0"/>
                  <a:t>from </a:t>
                </a:r>
                <a:r>
                  <a:rPr lang="en-US" altLang="zh-TW" sz="1400" dirty="0" err="1"/>
                  <a:t>scipy</a:t>
                </a:r>
                <a:r>
                  <a:rPr lang="en-US" altLang="zh-TW" sz="1400" dirty="0"/>
                  <a:t> import signal</a:t>
                </a:r>
              </a:p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matplotlib.pyplot</a:t>
                </a:r>
                <a:r>
                  <a:rPr lang="en-US" altLang="zh-TW" sz="1400" dirty="0"/>
                  <a:t> as </a:t>
                </a:r>
                <a:r>
                  <a:rPr lang="en-US" altLang="zh-TW" sz="1400" dirty="0" err="1"/>
                  <a:t>plt</a:t>
                </a:r>
                <a:endParaRPr lang="en-US" altLang="zh-TW" sz="1400" dirty="0"/>
              </a:p>
              <a:p>
                <a:r>
                  <a:rPr lang="en-US" altLang="zh-TW" sz="1400" dirty="0"/>
                  <a:t>import </a:t>
                </a:r>
                <a:r>
                  <a:rPr lang="en-US" altLang="zh-TW" sz="1400" dirty="0" err="1"/>
                  <a:t>numpy</a:t>
                </a:r>
                <a:r>
                  <a:rPr lang="en-US" altLang="zh-TW" sz="1400" dirty="0"/>
                  <a:t> as np</a:t>
                </a:r>
              </a:p>
              <a:p>
                <a:r>
                  <a:rPr lang="en-US" altLang="zh-TW" sz="1400" dirty="0"/>
                  <a:t>fs = 1.45*1e4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取樣頻率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fs</a:t>
                </a:r>
              </a:p>
              <a:p>
                <a:r>
                  <a:rPr lang="en-US" altLang="zh-TW" sz="1400" dirty="0"/>
                  <a:t>N = 1e5           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時間軸點數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N</a:t>
                </a:r>
              </a:p>
              <a:p>
                <a:r>
                  <a:rPr lang="en-US" altLang="zh-TW" sz="1400" dirty="0"/>
                  <a:t>amp = 2 * </a:t>
                </a:r>
                <a:r>
                  <a:rPr lang="en-US" altLang="zh-TW" sz="1400" dirty="0" err="1"/>
                  <a:t>np.sqrt</a:t>
                </a:r>
                <a:r>
                  <a:rPr lang="en-US" altLang="zh-TW" sz="1400" dirty="0"/>
                  <a:t>(2)</a:t>
                </a:r>
                <a:r>
                  <a:rPr lang="zh-TW" altLang="en-US" sz="1400" dirty="0"/>
                  <a:t>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#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振幅</a:t>
                </a:r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endParaRPr lang="en-US" altLang="zh-TW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altLang="zh-TW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n-US" altLang="zh-TW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≥2×</m:t>
                      </m:r>
                      <m:r>
                        <a:rPr lang="zh-TW" alt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訊</m:t>
                      </m:r>
                      <m:r>
                        <a:rPr lang="zh-TW" alt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號頻寬</m:t>
                      </m:r>
                    </m:oMath>
                  </m:oMathPara>
                </a14:m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𝑖𝑛𝑠𝑡𝑎𝑛𝑡𝑎𝑛𝑒𝑜𝑢𝑠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d>
                          <m:dPr>
                            <m:ctrlPr>
                              <a:rPr lang="en-US" altLang="zh-TW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TW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TW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altLang="zh-TW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TW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為</m:t>
                    </m:r>
                  </m:oMath>
                </a14:m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訊號相位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(phase)</a:t>
                </a:r>
              </a:p>
              <a:p>
                <a:endParaRPr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400" dirty="0"/>
                  <a:t>time = </a:t>
                </a:r>
                <a:r>
                  <a:rPr lang="en-US" altLang="zh-TW" sz="1400" dirty="0" err="1"/>
                  <a:t>np.arange</a:t>
                </a:r>
                <a:r>
                  <a:rPr lang="en-US" altLang="zh-TW" sz="1400" dirty="0"/>
                  <a:t>(N) / float(fs)</a:t>
                </a:r>
              </a:p>
              <a:p>
                <a:r>
                  <a:rPr lang="en-US" altLang="zh-TW" sz="1400" dirty="0"/>
                  <a:t>x = amp * </a:t>
                </a:r>
                <a:r>
                  <a:rPr lang="en-US" altLang="zh-TW" sz="1400" dirty="0" err="1"/>
                  <a:t>np.exp</a:t>
                </a:r>
                <a:r>
                  <a:rPr lang="en-US" altLang="zh-TW" sz="1400" dirty="0"/>
                  <a:t>(-1j*2*</a:t>
                </a:r>
                <a:r>
                  <a:rPr lang="en-US" altLang="zh-TW" sz="1400" dirty="0" err="1"/>
                  <a:t>np.pi</a:t>
                </a:r>
                <a:r>
                  <a:rPr lang="en-US" altLang="zh-TW" sz="1400" dirty="0"/>
                  <a:t>*3e1*(time**3))</a:t>
                </a:r>
              </a:p>
              <a:p>
                <a:r>
                  <a:rPr lang="en-US" altLang="zh-TW" sz="1400" dirty="0" err="1"/>
                  <a:t>N_fft</a:t>
                </a:r>
                <a:r>
                  <a:rPr lang="en-US" altLang="zh-TW" sz="1400" dirty="0"/>
                  <a:t> = 1024</a:t>
                </a:r>
              </a:p>
              <a:p>
                <a:r>
                  <a:rPr lang="en-US" altLang="zh-TW" sz="1400" dirty="0"/>
                  <a:t>win = </a:t>
                </a:r>
                <a:r>
                  <a:rPr lang="en-US" altLang="zh-TW" sz="1400" dirty="0" err="1"/>
                  <a:t>signal.gaussian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N_fft</a:t>
                </a:r>
                <a:r>
                  <a:rPr lang="en-US" altLang="zh-TW" sz="1400" dirty="0"/>
                  <a:t> , std=35)</a:t>
                </a:r>
              </a:p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[f, t,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Zxx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] =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signal.stft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(x,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fs,window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=win 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nfft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 =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N_fft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 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return_onesided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=False  ,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nperseg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=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N_fft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 )     #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nperseg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代表分成多少段來計算</a:t>
                </a:r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400" dirty="0"/>
                  <a:t>                                                                                                                                                                              </a:t>
                </a:r>
                <a:r>
                  <a:rPr lang="zh-TW" altLang="en-US" sz="1400" dirty="0"/>
                  <a:t>  </a:t>
                </a:r>
                <a:r>
                  <a:rPr lang="en-US" altLang="zh-TW" sz="1400" dirty="0">
                    <a:solidFill>
                      <a:srgbClr val="FF0000"/>
                    </a:solidFill>
                  </a:rPr>
                  <a:t># </a:t>
                </a:r>
                <a:r>
                  <a:rPr lang="en-US" altLang="zh-TW" sz="1400" dirty="0" err="1">
                    <a:solidFill>
                      <a:srgbClr val="FF0000"/>
                    </a:solidFill>
                  </a:rPr>
                  <a:t>nfft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代表取多少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FFT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點數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通常</a:t>
                </a:r>
                <a:r>
                  <a:rPr lang="en-US" altLang="zh-TW" sz="14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nfft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=</a:t>
                </a:r>
                <a:r>
                  <a:rPr lang="en-US" altLang="zh-TW" sz="1400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nperseg</a:t>
                </a:r>
                <a:endParaRPr lang="en-US" altLang="zh-TW" sz="1400" dirty="0">
                  <a:solidFill>
                    <a:srgbClr val="FF0000"/>
                  </a:solidFill>
                  <a:ea typeface="標楷體" panose="03000509000000000000" pitchFamily="65" charset="-120"/>
                </a:endParaRPr>
              </a:p>
              <a:p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                                                                       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   </a:t>
                </a:r>
                <a:r>
                  <a:rPr lang="zh-TW" altLang="en-US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  </a:t>
                </a:r>
                <a:r>
                  <a:rPr lang="en-US" altLang="zh-TW" sz="14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#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為頻率軸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; t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為時間軸 </a:t>
                </a:r>
                <a:r>
                  <a:rPr lang="en-US" altLang="zh-TW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; </a:t>
                </a:r>
                <a:r>
                  <a:rPr lang="en-US" altLang="zh-TW" sz="1400" dirty="0" err="1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Zxx</a:t>
                </a:r>
                <a:r>
                  <a:rPr lang="zh-TW" altLang="en-US" sz="14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為所算時頻分析矩陣</a:t>
                </a:r>
                <a:endParaRPr lang="en-US" altLang="zh-TW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altLang="zh-TW" sz="1400" dirty="0"/>
                  <a:t>C=1e3</a:t>
                </a:r>
              </a:p>
              <a:p>
                <a:r>
                  <a:rPr lang="en-US" altLang="zh-TW" sz="1400" dirty="0"/>
                  <a:t>cm = </a:t>
                </a:r>
                <a:r>
                  <a:rPr lang="en-US" altLang="zh-TW" sz="1400" dirty="0" err="1"/>
                  <a:t>plt.cm.get_cmap</a:t>
                </a:r>
                <a:r>
                  <a:rPr lang="en-US" altLang="zh-TW" sz="1400" dirty="0"/>
                  <a:t>('gray')</a:t>
                </a:r>
              </a:p>
              <a:p>
                <a:r>
                  <a:rPr lang="en-US" altLang="zh-TW" sz="1400" dirty="0" err="1"/>
                  <a:t>plt.pcolormesh</a:t>
                </a:r>
                <a:r>
                  <a:rPr lang="en-US" altLang="zh-TW" sz="1400" dirty="0"/>
                  <a:t>(t, f, </a:t>
                </a:r>
                <a:r>
                  <a:rPr lang="en-US" altLang="zh-TW" sz="1400" dirty="0" err="1"/>
                  <a:t>np.abs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Zxx</a:t>
                </a:r>
                <a:r>
                  <a:rPr lang="en-US" altLang="zh-TW" sz="1400" dirty="0"/>
                  <a:t>)/</a:t>
                </a:r>
                <a:r>
                  <a:rPr lang="en-US" altLang="zh-TW" sz="1400" dirty="0" err="1"/>
                  <a:t>np.max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np.abs</a:t>
                </a:r>
                <a:r>
                  <a:rPr lang="en-US" altLang="zh-TW" sz="1400" dirty="0"/>
                  <a:t>(</a:t>
                </a:r>
                <a:r>
                  <a:rPr lang="en-US" altLang="zh-TW" sz="1400" dirty="0" err="1"/>
                  <a:t>Zxx</a:t>
                </a:r>
                <a:r>
                  <a:rPr lang="en-US" altLang="zh-TW" sz="1400" dirty="0"/>
                  <a:t>))*C, </a:t>
                </a:r>
                <a:r>
                  <a:rPr lang="en-US" altLang="zh-TW" sz="1400" dirty="0" err="1"/>
                  <a:t>cmap</a:t>
                </a:r>
                <a:r>
                  <a:rPr lang="en-US" altLang="zh-TW" sz="1400" dirty="0"/>
                  <a:t>=cm, shading='</a:t>
                </a:r>
                <a:r>
                  <a:rPr lang="en-US" altLang="zh-TW" sz="1400" dirty="0" err="1"/>
                  <a:t>gouraud</a:t>
                </a:r>
                <a:r>
                  <a:rPr lang="en-US" altLang="zh-TW" sz="1400" dirty="0"/>
                  <a:t>')</a:t>
                </a:r>
              </a:p>
              <a:p>
                <a:r>
                  <a:rPr lang="en-US" altLang="zh-TW" sz="1400" dirty="0" err="1"/>
                  <a:t>plt.title</a:t>
                </a:r>
                <a:r>
                  <a:rPr lang="en-US" altLang="zh-TW" sz="1400" dirty="0"/>
                  <a:t>('STFT Magnitude')</a:t>
                </a:r>
              </a:p>
              <a:p>
                <a:r>
                  <a:rPr lang="en-US" altLang="zh-TW" sz="1400" dirty="0" err="1"/>
                  <a:t>plt.ylabel</a:t>
                </a:r>
                <a:r>
                  <a:rPr lang="en-US" altLang="zh-TW" sz="1400" dirty="0"/>
                  <a:t>('Frequency [Hz]')</a:t>
                </a:r>
              </a:p>
              <a:p>
                <a:r>
                  <a:rPr lang="en-US" altLang="zh-TW" sz="1400" dirty="0" err="1"/>
                  <a:t>plt.xlabel</a:t>
                </a:r>
                <a:r>
                  <a:rPr lang="en-US" altLang="zh-TW" sz="1400" dirty="0"/>
                  <a:t>('Time [sec]')</a:t>
                </a:r>
              </a:p>
              <a:p>
                <a:r>
                  <a:rPr lang="en-US" altLang="zh-TW" sz="1400" dirty="0" err="1"/>
                  <a:t>plt.show</a:t>
                </a:r>
                <a:r>
                  <a:rPr lang="en-US" altLang="zh-TW" sz="1400" dirty="0"/>
                  <a:t>()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4DDD798-2EC9-43BD-BBCF-852E62EF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47" y="792511"/>
                <a:ext cx="11383859" cy="5799408"/>
              </a:xfrm>
              <a:prstGeom prst="rect">
                <a:avLst/>
              </a:prstGeom>
              <a:blipFill>
                <a:blip r:embed="rId2"/>
                <a:stretch>
                  <a:fillRect l="-161" t="-2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>
            <a:extLst>
              <a:ext uri="{FF2B5EF4-FFF2-40B4-BE49-F238E27FC236}">
                <a16:creationId xmlns:a16="http://schemas.microsoft.com/office/drawing/2014/main" id="{F04355C4-CA91-4E9F-8AE6-7FD23E748361}"/>
              </a:ext>
            </a:extLst>
          </p:cNvPr>
          <p:cNvGrpSpPr/>
          <p:nvPr/>
        </p:nvGrpSpPr>
        <p:grpSpPr>
          <a:xfrm>
            <a:off x="3838860" y="3429000"/>
            <a:ext cx="5155523" cy="333168"/>
            <a:chOff x="3956306" y="3851979"/>
            <a:chExt cx="5155523" cy="333168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8E14E213-D8D8-4D4A-B5A0-EDF6B06B7033}"/>
                </a:ext>
              </a:extLst>
            </p:cNvPr>
            <p:cNvCxnSpPr/>
            <p:nvPr/>
          </p:nvCxnSpPr>
          <p:spPr>
            <a:xfrm flipH="1">
              <a:off x="3956306" y="4023109"/>
              <a:ext cx="184557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9913D985-28B7-4466-8D37-24067B510728}"/>
                    </a:ext>
                  </a:extLst>
                </p:cNvPr>
                <p:cNvSpPr txBox="1"/>
                <p:nvPr/>
              </p:nvSpPr>
              <p:spPr>
                <a:xfrm>
                  <a:off x="5801884" y="3851979"/>
                  <a:ext cx="3309945" cy="3331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zh-TW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)=2</m:t>
                        </m:r>
                        <m:rad>
                          <m:radPr>
                            <m:degHide m:val="on"/>
                            <m:ctrlPr>
                              <a:rPr lang="en-US" altLang="zh-TW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TW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TW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𝑡𝑖𝑚𝑒</m:t>
                            </m:r>
                          </m:e>
                          <m:sup>
                            <m:r>
                              <a:rPr lang="en-US" altLang="zh-TW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9913D985-28B7-4466-8D37-24067B510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884" y="3851979"/>
                  <a:ext cx="3309945" cy="333168"/>
                </a:xfrm>
                <a:prstGeom prst="rect">
                  <a:avLst/>
                </a:prstGeom>
                <a:blipFill>
                  <a:blip r:embed="rId3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44AE393-E35E-4AC8-A559-E17E78249D3E}"/>
              </a:ext>
            </a:extLst>
          </p:cNvPr>
          <p:cNvCxnSpPr>
            <a:cxnSpLocks/>
          </p:cNvCxnSpPr>
          <p:nvPr/>
        </p:nvCxnSpPr>
        <p:spPr>
          <a:xfrm flipV="1">
            <a:off x="4690844" y="4427256"/>
            <a:ext cx="0" cy="2789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3549C47-03D7-4F9E-B4EA-B5C6919DD705}"/>
              </a:ext>
            </a:extLst>
          </p:cNvPr>
          <p:cNvSpPr txBox="1"/>
          <p:nvPr/>
        </p:nvSpPr>
        <p:spPr>
          <a:xfrm>
            <a:off x="2859830" y="4688224"/>
            <a:ext cx="399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en-US" altLang="zh-TW" sz="1400" dirty="0">
                <a:solidFill>
                  <a:srgbClr val="FF0000"/>
                </a:solidFill>
              </a:rPr>
              <a:t>Input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訊號是</a:t>
            </a:r>
            <a:r>
              <a:rPr lang="en-US" altLang="zh-TW" sz="1400" dirty="0">
                <a:solidFill>
                  <a:srgbClr val="FF0000"/>
                </a:solidFill>
              </a:rPr>
              <a:t>Complex,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en-US" altLang="zh-TW" sz="1400" dirty="0">
                <a:solidFill>
                  <a:srgbClr val="FF0000"/>
                </a:solidFill>
              </a:rPr>
              <a:t>FFT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1400" dirty="0">
                <a:solidFill>
                  <a:srgbClr val="FF0000"/>
                </a:solidFill>
              </a:rPr>
              <a:t>Two-sided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訊號</a:t>
            </a:r>
            <a:r>
              <a:rPr lang="en-US" altLang="zh-TW" sz="1400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所以必須把</a:t>
            </a:r>
            <a:r>
              <a:rPr lang="en-US" altLang="zh-TW" sz="1400" dirty="0" err="1">
                <a:solidFill>
                  <a:srgbClr val="FF0000"/>
                </a:solidFill>
              </a:rPr>
              <a:t>return_onesided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設為</a:t>
            </a:r>
            <a:r>
              <a:rPr lang="en-US" altLang="zh-TW" sz="1400" dirty="0">
                <a:solidFill>
                  <a:srgbClr val="FF0000"/>
                </a:solidFill>
              </a:rPr>
              <a:t>False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E330D43-BBD8-48C7-8313-AD2DCBFB6095}"/>
              </a:ext>
            </a:extLst>
          </p:cNvPr>
          <p:cNvGrpSpPr/>
          <p:nvPr/>
        </p:nvGrpSpPr>
        <p:grpSpPr>
          <a:xfrm>
            <a:off x="2919651" y="3785684"/>
            <a:ext cx="4628991" cy="307777"/>
            <a:chOff x="2919651" y="3785684"/>
            <a:chExt cx="4628991" cy="307777"/>
          </a:xfrm>
        </p:grpSpPr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0956A2ED-8BFD-4A4B-B106-AF8A69148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9651" y="3939572"/>
              <a:ext cx="366860" cy="931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3D42AC93-F569-459F-A3C7-271A39C3663F}"/>
                    </a:ext>
                  </a:extLst>
                </p:cNvPr>
                <p:cNvSpPr txBox="1"/>
                <p:nvPr/>
              </p:nvSpPr>
              <p:spPr>
                <a:xfrm>
                  <a:off x="3226690" y="3785684"/>
                  <a:ext cx="4321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0" dirty="0">
                      <a:solidFill>
                        <a:srgbClr val="FF0000"/>
                      </a:solidFill>
                    </a:rPr>
                    <a:t>#G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aussian</m:t>
                      </m:r>
                      <m:r>
                        <a:rPr lang="en-US" altLang="zh-TW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window</m:t>
                      </m:r>
                      <m:r>
                        <a:rPr lang="en-US" altLang="zh-TW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zh-TW" alt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使用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𝑓𝑓𝑡</m:t>
                      </m:r>
                      <m:r>
                        <a:rPr lang="zh-TW" alt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點</m:t>
                      </m:r>
                    </m:oMath>
                  </a14:m>
                  <a:r>
                    <a:rPr lang="en-US" altLang="zh-TW" sz="1400" dirty="0">
                      <a:solidFill>
                        <a:srgbClr val="FF0000"/>
                      </a:solidFill>
                    </a:rPr>
                    <a:t>,</a:t>
                  </a:r>
                  <a:r>
                    <a:rPr lang="zh-TW" altLang="en-US" sz="1400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並設定標準差為</a:t>
                  </a:r>
                  <a:r>
                    <a:rPr lang="en-US" altLang="zh-TW" sz="1400" dirty="0">
                      <a:solidFill>
                        <a:srgbClr val="FF0000"/>
                      </a:solidFill>
                    </a:rPr>
                    <a:t>35</a:t>
                  </a:r>
                  <a:endParaRPr lang="zh-TW" altLang="en-US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3D42AC93-F569-459F-A3C7-271A39C36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690" y="3785684"/>
                  <a:ext cx="4321952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23" t="-6000" b="-22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46609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A7D9DB9-7702-42BD-B896-C51B7F6A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3828968-BE6E-4F41-BA27-C5C9518541DF}"/>
              </a:ext>
            </a:extLst>
          </p:cNvPr>
          <p:cNvSpPr txBox="1"/>
          <p:nvPr/>
        </p:nvSpPr>
        <p:spPr>
          <a:xfrm>
            <a:off x="269705" y="3197204"/>
            <a:ext cx="2324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/>
              <a:t>plt.figure</a:t>
            </a:r>
            <a:r>
              <a:rPr lang="en-US" altLang="zh-TW" sz="1400" dirty="0"/>
              <a:t>(2)</a:t>
            </a:r>
          </a:p>
          <a:p>
            <a:r>
              <a:rPr lang="en-US" altLang="zh-TW" sz="1400" dirty="0" err="1"/>
              <a:t>plt.plot</a:t>
            </a:r>
            <a:r>
              <a:rPr lang="en-US" altLang="zh-TW" sz="1400" dirty="0"/>
              <a:t>(</a:t>
            </a:r>
            <a:r>
              <a:rPr lang="en-US" altLang="zh-TW" sz="1400" dirty="0" err="1"/>
              <a:t>time,x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err="1"/>
              <a:t>plt.title</a:t>
            </a:r>
            <a:r>
              <a:rPr lang="en-US" altLang="zh-TW" sz="1400" dirty="0"/>
              <a:t>('Time domain signal')</a:t>
            </a:r>
          </a:p>
          <a:p>
            <a:r>
              <a:rPr lang="en-US" altLang="zh-TW" sz="1400" dirty="0" err="1"/>
              <a:t>plt.xlabel</a:t>
            </a:r>
            <a:r>
              <a:rPr lang="en-US" altLang="zh-TW" sz="1400" dirty="0"/>
              <a:t>('time(sec)')</a:t>
            </a:r>
          </a:p>
          <a:p>
            <a:r>
              <a:rPr lang="en-US" altLang="zh-TW" sz="1400" dirty="0" err="1"/>
              <a:t>plt.ylabel</a:t>
            </a:r>
            <a:r>
              <a:rPr lang="en-US" altLang="zh-TW" sz="1400" dirty="0"/>
              <a:t>('Amplitude')</a:t>
            </a:r>
          </a:p>
          <a:p>
            <a:r>
              <a:rPr lang="en-US" altLang="zh-TW" sz="1400" dirty="0" err="1"/>
              <a:t>plt.show</a:t>
            </a:r>
            <a:r>
              <a:rPr lang="en-US" altLang="zh-TW" sz="1400" dirty="0"/>
              <a:t>()</a:t>
            </a:r>
            <a:endParaRPr lang="zh-TW" altLang="en-US" sz="1400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B87E32F3-6576-4D0B-AC0C-FE9A1D56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847288"/>
            <a:ext cx="10984684" cy="5790191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&lt;Ex.2&gt;: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時域結果圖一個密密麻麻的震盪函數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96925D-E494-43C8-8284-E780273D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774" y="6392936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95</a:t>
            </a:fld>
            <a:endParaRPr lang="zh-TW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331520-C52E-44B8-8EE3-F9FBEE2610BF}"/>
              </a:ext>
            </a:extLst>
          </p:cNvPr>
          <p:cNvSpPr/>
          <p:nvPr/>
        </p:nvSpPr>
        <p:spPr>
          <a:xfrm>
            <a:off x="178337" y="3020037"/>
            <a:ext cx="2506769" cy="1786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94E42D5-FD11-4349-AFDD-5B427EF0A737}"/>
                  </a:ext>
                </a:extLst>
              </p:cNvPr>
              <p:cNvSpPr txBox="1"/>
              <p:nvPr/>
            </p:nvSpPr>
            <p:spPr>
              <a:xfrm>
                <a:off x="6784878" y="794282"/>
                <a:ext cx="4759701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𝑒𝑎𝑙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{2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𝑒𝑥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𝑡𝑖𝑚𝑒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694E42D5-FD11-4349-AFDD-5B427EF0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78" y="794282"/>
                <a:ext cx="4759701" cy="40229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C310051A-9FF2-471E-863E-2014DD5AB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61" y="1458008"/>
            <a:ext cx="6419128" cy="48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2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16147E-03AA-40D8-8ADB-846AF25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96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8834D76-C452-43CB-A9CE-CF4903F41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B55764FB-51B5-4AA8-B452-86618B67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713064"/>
            <a:ext cx="11585196" cy="546389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&lt;Ex.2&gt;: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時域放大之後為一個密密麻麻的震盪函數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8393E7A-D740-4D5F-B0A2-EA16E7C3583D}"/>
                  </a:ext>
                </a:extLst>
              </p:cNvPr>
              <p:cNvSpPr txBox="1"/>
              <p:nvPr/>
            </p:nvSpPr>
            <p:spPr>
              <a:xfrm>
                <a:off x="7180629" y="681037"/>
                <a:ext cx="4759701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TW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𝑒𝑎𝑙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{2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𝑒𝑥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𝑡𝑖𝑚𝑒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8393E7A-D740-4D5F-B0A2-EA16E7C3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629" y="681037"/>
                <a:ext cx="4759701" cy="40229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1BCEE5BD-AB98-4FDA-B745-64614B7A8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7" y="1083327"/>
            <a:ext cx="10486239" cy="57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11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16147E-03AA-40D8-8ADB-846AF25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49D5-C0FD-4373-9340-235F4A4BFEA9}" type="slidenum">
              <a:rPr lang="zh-TW" altLang="en-US" sz="2000" smtClean="0"/>
              <a:t>97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8834D76-C452-43CB-A9CE-CF4903F41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---STFT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B420F00D-79A3-4416-B7EE-16EAEB4F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721454"/>
            <a:ext cx="10884017" cy="5805182"/>
          </a:xfrm>
        </p:spPr>
        <p:txBody>
          <a:bodyPr/>
          <a:lstStyle/>
          <a:p>
            <a:r>
              <a:rPr lang="en-US" altLang="zh-TW" dirty="0"/>
              <a:t>&lt;Ex.2&gt;:STFT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時頻分析結果圖</a:t>
            </a:r>
            <a:r>
              <a:rPr lang="en-US" altLang="zh-TW" dirty="0"/>
              <a:t>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C96E09-0BBC-4460-8C7B-F9426D1B49CA}"/>
                  </a:ext>
                </a:extLst>
              </p:cNvPr>
              <p:cNvSpPr txBox="1"/>
              <p:nvPr/>
            </p:nvSpPr>
            <p:spPr>
              <a:xfrm>
                <a:off x="5139154" y="646192"/>
                <a:ext cx="4493859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C96E09-0BBC-4460-8C7B-F9426D1B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54" y="646192"/>
                <a:ext cx="4493859" cy="436402"/>
              </a:xfrm>
              <a:prstGeom prst="rect">
                <a:avLst/>
              </a:prstGeom>
              <a:blipFill>
                <a:blip r:embed="rId2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BFC7115-6B0E-4183-9673-B1D2F279C5E7}"/>
                  </a:ext>
                </a:extLst>
              </p:cNvPr>
              <p:cNvSpPr txBox="1"/>
              <p:nvPr/>
            </p:nvSpPr>
            <p:spPr>
              <a:xfrm>
                <a:off x="5222147" y="1082594"/>
                <a:ext cx="5964572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𝑖𝑛𝑠𝑡𝑎𝑛𝑡𝑎𝑛𝑒𝑜𝑢𝑠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(−2</m:t>
                          </m:r>
                          <m:r>
                            <a:rPr lang="zh-TW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𝑡𝑖𝑚𝑒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en-US" altLang="zh-TW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𝑡𝑖𝑚𝑒</m:t>
                          </m:r>
                        </m:e>
                        <m:sup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BFC7115-6B0E-4183-9673-B1D2F279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47" y="1082594"/>
                <a:ext cx="5964572" cy="63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544FC677-78A6-4C9F-972C-BD39EECB1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2" y="1867829"/>
            <a:ext cx="9303391" cy="4734069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9D96CDD6-9932-4F21-9627-69288593B124}"/>
              </a:ext>
            </a:extLst>
          </p:cNvPr>
          <p:cNvGrpSpPr/>
          <p:nvPr/>
        </p:nvGrpSpPr>
        <p:grpSpPr>
          <a:xfrm>
            <a:off x="7479679" y="4785516"/>
            <a:ext cx="3707040" cy="369332"/>
            <a:chOff x="7446126" y="3381908"/>
            <a:chExt cx="2653954" cy="369332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4DDE9D40-13A4-413D-888C-5CC71EB85187}"/>
                </a:ext>
              </a:extLst>
            </p:cNvPr>
            <p:cNvCxnSpPr/>
            <p:nvPr/>
          </p:nvCxnSpPr>
          <p:spPr>
            <a:xfrm flipH="1">
              <a:off x="7446126" y="3566574"/>
              <a:ext cx="184557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23B1C9E-B78F-49AB-B206-87CFD3EC0893}"/>
                </a:ext>
              </a:extLst>
            </p:cNvPr>
            <p:cNvSpPr txBox="1"/>
            <p:nvPr/>
          </p:nvSpPr>
          <p:spPr>
            <a:xfrm>
              <a:off x="9332525" y="3381908"/>
              <a:ext cx="767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Parabola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9532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4A75AD-72BA-4A13-8F76-131168E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745"/>
            <a:ext cx="10515600" cy="5327218"/>
          </a:xfrm>
        </p:spPr>
        <p:txBody>
          <a:bodyPr/>
          <a:lstStyle/>
          <a:p>
            <a:r>
              <a:rPr lang="en-US" altLang="zh-TW" dirty="0"/>
              <a:t>mat.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檔是</a:t>
            </a:r>
            <a:r>
              <a:rPr lang="en-US" altLang="zh-TW" dirty="0" err="1"/>
              <a:t>MatLab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儲存矩陣資料的一種格式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讀取</a:t>
            </a:r>
            <a:r>
              <a:rPr lang="en-US" altLang="zh-TW" dirty="0"/>
              <a:t>(read)  mat.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dirty="0">
                <a:ea typeface="標楷體" panose="03000509000000000000" pitchFamily="65" charset="-120"/>
              </a:rPr>
              <a:t>scipy.io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中的模組</a:t>
            </a:r>
            <a:r>
              <a:rPr lang="en-US" altLang="zh-TW" dirty="0" err="1"/>
              <a:t>loadmat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>
                <a:solidFill>
                  <a:srgbClr val="FF0000"/>
                </a:solidFill>
              </a:rPr>
              <a:t>import scipy.io as </a:t>
            </a:r>
            <a:r>
              <a:rPr lang="en-US" altLang="zh-TW" dirty="0" err="1">
                <a:solidFill>
                  <a:srgbClr val="FF0000"/>
                </a:solidFill>
              </a:rPr>
              <a:t>sio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dirty="0"/>
              <a:t>&gt;&gt;&gt; </a:t>
            </a:r>
            <a:r>
              <a:rPr lang="en-US" altLang="zh-TW" dirty="0" err="1"/>
              <a:t>matfn</a:t>
            </a:r>
            <a:r>
              <a:rPr lang="en-US" altLang="zh-TW" dirty="0"/>
              <a:t> = r</a:t>
            </a:r>
            <a:r>
              <a:rPr lang="en-US" altLang="zh-TW" dirty="0">
                <a:solidFill>
                  <a:srgbClr val="FF0000"/>
                </a:solidFill>
              </a:rPr>
              <a:t>'\home\</a:t>
            </a:r>
            <a:r>
              <a:rPr lang="en-US" altLang="zh-TW" dirty="0" err="1">
                <a:solidFill>
                  <a:srgbClr val="FF0000"/>
                </a:solidFill>
              </a:rPr>
              <a:t>weiliu</a:t>
            </a:r>
            <a:r>
              <a:rPr lang="en-US" altLang="zh-TW" dirty="0">
                <a:solidFill>
                  <a:srgbClr val="FF0000"/>
                </a:solidFill>
              </a:rPr>
              <a:t>\workspace\python\</a:t>
            </a:r>
            <a:r>
              <a:rPr lang="en-US" altLang="zh-TW" dirty="0" err="1">
                <a:solidFill>
                  <a:srgbClr val="FF0000"/>
                </a:solidFill>
              </a:rPr>
              <a:t>matlab</a:t>
            </a:r>
            <a:r>
              <a:rPr lang="en-US" altLang="zh-TW" dirty="0">
                <a:solidFill>
                  <a:srgbClr val="FF0000"/>
                </a:solidFill>
              </a:rPr>
              <a:t>\</a:t>
            </a:r>
            <a:r>
              <a:rPr lang="en-US" altLang="zh-TW" dirty="0" err="1">
                <a:solidFill>
                  <a:srgbClr val="FF0000"/>
                </a:solidFill>
              </a:rPr>
              <a:t>data_cv.mat</a:t>
            </a:r>
            <a:r>
              <a:rPr lang="en-US" altLang="zh-TW" dirty="0">
                <a:solidFill>
                  <a:srgbClr val="FF0000"/>
                </a:solidFill>
              </a:rPr>
              <a:t>'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&gt;&gt;&gt; data = </a:t>
            </a:r>
            <a:r>
              <a:rPr lang="en-US" altLang="zh-TW" dirty="0" err="1">
                <a:solidFill>
                  <a:srgbClr val="FF0000"/>
                </a:solidFill>
              </a:rPr>
              <a:t>sio.loadmat</a:t>
            </a:r>
            <a:r>
              <a:rPr lang="en-US" altLang="zh-TW" dirty="0"/>
              <a:t>(</a:t>
            </a:r>
            <a:r>
              <a:rPr lang="en-US" altLang="zh-TW" dirty="0" err="1"/>
              <a:t>matfn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&gt;&gt;&gt; print data[‘A’]     </a:t>
            </a:r>
            <a:r>
              <a:rPr lang="en-US" altLang="zh-TW" dirty="0">
                <a:solidFill>
                  <a:srgbClr val="FF0000"/>
                </a:solidFill>
              </a:rPr>
              <a:t>#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找尋</a:t>
            </a:r>
            <a:r>
              <a:rPr lang="en-US" altLang="zh-TW" dirty="0" err="1">
                <a:solidFill>
                  <a:srgbClr val="FF0000"/>
                </a:solidFill>
              </a:rPr>
              <a:t>data_cv.mat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矩陣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&gt;&gt;&gt;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0DA0B5-BEDD-48A8-870A-B8FA05AB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415" y="6275575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98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78A07F7-1852-47A6-A6FA-FFDD44C377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---Load and Save mat.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413D61A-165D-415F-8971-0DD644758258}"/>
              </a:ext>
            </a:extLst>
          </p:cNvPr>
          <p:cNvGrpSpPr/>
          <p:nvPr/>
        </p:nvGrpSpPr>
        <p:grpSpPr>
          <a:xfrm>
            <a:off x="7740109" y="2844800"/>
            <a:ext cx="2996047" cy="584200"/>
            <a:chOff x="7632551" y="1441192"/>
            <a:chExt cx="2144932" cy="584200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03E22D14-7FAF-42C6-AE99-FF7607781921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7632551" y="1441192"/>
              <a:ext cx="700075" cy="399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BDCE275-BF05-4F3D-9057-E25DFD60831B}"/>
                </a:ext>
              </a:extLst>
            </p:cNvPr>
            <p:cNvSpPr txBox="1"/>
            <p:nvPr/>
          </p:nvSpPr>
          <p:spPr>
            <a:xfrm>
              <a:off x="8332625" y="1656060"/>
              <a:ext cx="144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>
                  <a:solidFill>
                    <a:srgbClr val="FF0000"/>
                  </a:solidFill>
                </a:rPr>
                <a:t>data_cv.mat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的路徑</a:t>
              </a: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64699638-9B8F-4400-ADFA-28D0493FA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5" y="3963830"/>
            <a:ext cx="5228705" cy="2646191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D48F219C-9C0B-444A-8801-7E2F2647C41E}"/>
              </a:ext>
            </a:extLst>
          </p:cNvPr>
          <p:cNvGrpSpPr/>
          <p:nvPr/>
        </p:nvGrpSpPr>
        <p:grpSpPr>
          <a:xfrm>
            <a:off x="1753985" y="3979045"/>
            <a:ext cx="9894341" cy="2646191"/>
            <a:chOff x="1753985" y="3979045"/>
            <a:chExt cx="9894341" cy="2646191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BDC27A0B-EB85-4909-85C4-A7E81253C5A4}"/>
                </a:ext>
              </a:extLst>
            </p:cNvPr>
            <p:cNvGrpSpPr/>
            <p:nvPr/>
          </p:nvGrpSpPr>
          <p:grpSpPr>
            <a:xfrm>
              <a:off x="6982694" y="4992592"/>
              <a:ext cx="4665632" cy="646331"/>
              <a:chOff x="7873801" y="1379061"/>
              <a:chExt cx="2366337" cy="646331"/>
            </a:xfrm>
          </p:grpSpPr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3B6340F7-8534-4F3D-9471-741A8B08690D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 flipV="1">
                <a:off x="7873801" y="1574227"/>
                <a:ext cx="417467" cy="128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914CEDD-5303-4CA4-A283-4C0E402F030A}"/>
                  </a:ext>
                </a:extLst>
              </p:cNvPr>
              <p:cNvSpPr txBox="1"/>
              <p:nvPr/>
            </p:nvSpPr>
            <p:spPr>
              <a:xfrm>
                <a:off x="8291267" y="1379061"/>
                <a:ext cx="1948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顯示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矩陣的值</a:t>
                </a:r>
                <a:r>
                  <a:rPr lang="en-US" altLang="zh-TW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,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其資料型態為 </a:t>
                </a:r>
                <a:endPara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en-US" altLang="zh-TW" dirty="0"/>
                  <a:t>'</a:t>
                </a:r>
                <a:r>
                  <a:rPr lang="en-US" altLang="zh-TW" dirty="0" err="1"/>
                  <a:t>numpy.ndarray</a:t>
                </a:r>
                <a:r>
                  <a:rPr lang="en-US" altLang="zh-TW" dirty="0"/>
                  <a:t>’, 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為</a:t>
                </a:r>
                <a:r>
                  <a:rPr lang="en-US" altLang="zh-TW" dirty="0" err="1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numpy</a:t>
                </a:r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的矩陣格式</a:t>
                </a: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B005420-3048-4A4B-A4F8-035B482EE910}"/>
                </a:ext>
              </a:extLst>
            </p:cNvPr>
            <p:cNvSpPr/>
            <p:nvPr/>
          </p:nvSpPr>
          <p:spPr>
            <a:xfrm>
              <a:off x="1753985" y="3979045"/>
              <a:ext cx="5228705" cy="26461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7442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4A75AD-72BA-4A13-8F76-131168E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849745"/>
            <a:ext cx="10891982" cy="5327218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寫入</a:t>
            </a:r>
            <a:r>
              <a:rPr lang="en-US" altLang="zh-TW" sz="2400" dirty="0"/>
              <a:t>(write)  mat.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sz="2400" dirty="0"/>
              <a:t>:</a:t>
            </a:r>
          </a:p>
          <a:p>
            <a:pPr marL="0" indent="0">
              <a:buNone/>
            </a:pPr>
            <a:r>
              <a:rPr lang="en-US" altLang="zh-TW" sz="2400" dirty="0"/>
              <a:t>&gt;&gt;&gt; </a:t>
            </a:r>
            <a:r>
              <a:rPr lang="en-US" altLang="zh-TW" sz="2400" dirty="0">
                <a:solidFill>
                  <a:srgbClr val="FF0000"/>
                </a:solidFill>
              </a:rPr>
              <a:t>import scipy.io as </a:t>
            </a:r>
            <a:r>
              <a:rPr lang="en-US" altLang="zh-TW" sz="2400" dirty="0" err="1">
                <a:solidFill>
                  <a:srgbClr val="FF0000"/>
                </a:solidFill>
              </a:rPr>
              <a:t>sio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sz="2400" dirty="0"/>
              <a:t>&gt;&gt;&gt;</a:t>
            </a:r>
            <a:r>
              <a:rPr lang="zh-TW" altLang="en-US" sz="2400" dirty="0"/>
              <a:t> </a:t>
            </a:r>
            <a:r>
              <a:rPr lang="en-US" altLang="zh-TW" sz="2400" dirty="0"/>
              <a:t>import </a:t>
            </a:r>
            <a:r>
              <a:rPr lang="en-US" altLang="zh-TW" sz="2400" dirty="0" err="1"/>
              <a:t>numpy</a:t>
            </a:r>
            <a:r>
              <a:rPr lang="en-US" altLang="zh-TW" sz="2400" dirty="0"/>
              <a:t> as np</a:t>
            </a:r>
          </a:p>
          <a:p>
            <a:pPr marL="0" indent="0">
              <a:buNone/>
            </a:pPr>
            <a:r>
              <a:rPr lang="en-US" altLang="zh-TW" sz="2400" dirty="0"/>
              <a:t>&gt;&gt;&gt; </a:t>
            </a:r>
            <a:r>
              <a:rPr lang="pl-PL" altLang="zh-TW" sz="2400" dirty="0"/>
              <a:t>x = </a:t>
            </a:r>
            <a:r>
              <a:rPr lang="en-US" altLang="zh-TW" sz="2400" dirty="0" err="1"/>
              <a:t>np.array</a:t>
            </a:r>
            <a:r>
              <a:rPr lang="en-US" altLang="zh-TW" sz="2400" dirty="0"/>
              <a:t>( </a:t>
            </a:r>
            <a:r>
              <a:rPr lang="pl-PL" altLang="zh-TW" sz="2400" dirty="0"/>
              <a:t>[1, 2, 3]</a:t>
            </a:r>
            <a:r>
              <a:rPr lang="en-US" altLang="zh-TW" sz="2400" dirty="0"/>
              <a:t> )</a:t>
            </a:r>
            <a:endParaRPr lang="pl-PL" altLang="zh-TW" sz="2400" dirty="0"/>
          </a:p>
          <a:p>
            <a:pPr marL="0" indent="0">
              <a:buNone/>
            </a:pPr>
            <a:r>
              <a:rPr lang="en-US" altLang="zh-TW" sz="2400" dirty="0"/>
              <a:t>&gt;&gt;&gt;</a:t>
            </a:r>
            <a:r>
              <a:rPr lang="zh-TW" altLang="en-US" sz="2400" dirty="0"/>
              <a:t> </a:t>
            </a:r>
            <a:r>
              <a:rPr lang="pl-PL" altLang="zh-TW" sz="2400" dirty="0"/>
              <a:t>y = </a:t>
            </a:r>
            <a:r>
              <a:rPr lang="en-US" altLang="zh-TW" sz="2400" dirty="0" err="1"/>
              <a:t>np.array</a:t>
            </a:r>
            <a:r>
              <a:rPr lang="en-US" altLang="zh-TW" sz="2400" dirty="0"/>
              <a:t>( </a:t>
            </a:r>
            <a:r>
              <a:rPr lang="pl-PL" altLang="zh-TW" sz="2400" dirty="0"/>
              <a:t>[4, 5, 6]</a:t>
            </a:r>
            <a:r>
              <a:rPr lang="en-US" altLang="zh-TW" sz="2400" dirty="0"/>
              <a:t> )</a:t>
            </a:r>
            <a:endParaRPr lang="pl-PL" altLang="zh-TW" sz="2400" dirty="0"/>
          </a:p>
          <a:p>
            <a:pPr marL="0" indent="0">
              <a:buNone/>
            </a:pPr>
            <a:r>
              <a:rPr lang="en-US" altLang="zh-TW" sz="2400" dirty="0"/>
              <a:t>&gt;&gt;&gt;</a:t>
            </a:r>
            <a:r>
              <a:rPr lang="zh-TW" altLang="en-US" sz="2400" dirty="0"/>
              <a:t> </a:t>
            </a:r>
            <a:r>
              <a:rPr lang="pl-PL" altLang="zh-TW" sz="2400" dirty="0"/>
              <a:t>z = </a:t>
            </a:r>
            <a:r>
              <a:rPr lang="en-US" altLang="zh-TW" sz="2400" dirty="0" err="1"/>
              <a:t>np.array</a:t>
            </a:r>
            <a:r>
              <a:rPr lang="en-US" altLang="zh-TW" sz="2400" dirty="0"/>
              <a:t>( </a:t>
            </a:r>
            <a:r>
              <a:rPr lang="pl-PL" altLang="zh-TW" sz="2400" dirty="0"/>
              <a:t>[7, 8, 9]</a:t>
            </a:r>
            <a:r>
              <a:rPr lang="en-US" altLang="zh-TW" sz="2400" dirty="0"/>
              <a:t> )</a:t>
            </a:r>
          </a:p>
          <a:p>
            <a:pPr marL="0" indent="0">
              <a:buNone/>
            </a:pPr>
            <a:r>
              <a:rPr lang="en-US" altLang="zh-TW" sz="2400" dirty="0"/>
              <a:t>&gt;&gt;&gt; </a:t>
            </a:r>
            <a:r>
              <a:rPr lang="en-US" altLang="zh-TW" sz="2400" dirty="0" err="1">
                <a:solidFill>
                  <a:srgbClr val="FF0000"/>
                </a:solidFill>
              </a:rPr>
              <a:t>sio.savemat</a:t>
            </a:r>
            <a:r>
              <a:rPr lang="en-US" altLang="zh-TW" sz="2400" dirty="0"/>
              <a:t>('</a:t>
            </a:r>
            <a:r>
              <a:rPr lang="en-US" altLang="zh-TW" sz="2400" dirty="0" err="1"/>
              <a:t>saveddata.mat</a:t>
            </a:r>
            <a:r>
              <a:rPr lang="en-US" altLang="zh-TW" sz="2400" dirty="0"/>
              <a:t>', {'x': </a:t>
            </a:r>
            <a:r>
              <a:rPr lang="en-US" altLang="zh-TW" sz="2400" dirty="0" err="1"/>
              <a:t>x,'y</a:t>
            </a:r>
            <a:r>
              <a:rPr lang="en-US" altLang="zh-TW" sz="2400" dirty="0"/>
              <a:t>': </a:t>
            </a:r>
            <a:r>
              <a:rPr lang="en-US" altLang="zh-TW" sz="2400" dirty="0" err="1"/>
              <a:t>y,'z</a:t>
            </a:r>
            <a:r>
              <a:rPr lang="en-US" altLang="zh-TW" sz="2400" dirty="0"/>
              <a:t>': z}) </a:t>
            </a:r>
            <a:endParaRPr lang="pl-PL" altLang="zh-TW" sz="24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0DA0B5-BEDD-48A8-870A-B8FA05AB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164" y="6362484"/>
            <a:ext cx="2743200" cy="365125"/>
          </a:xfrm>
        </p:spPr>
        <p:txBody>
          <a:bodyPr/>
          <a:lstStyle/>
          <a:p>
            <a:fld id="{996949D5-C0FD-4373-9340-235F4A4BFEA9}" type="slidenum">
              <a:rPr lang="zh-TW" altLang="en-US" sz="2000" smtClean="0"/>
              <a:t>99</a:t>
            </a:fld>
            <a:endParaRPr lang="zh-TW" altLang="en-US" sz="2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78A07F7-1852-47A6-A6FA-FFDD44C377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4984"/>
            <a:ext cx="10515600" cy="366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+mn-lt"/>
                <a:ea typeface="標楷體" panose="03000509000000000000" pitchFamily="65" charset="-120"/>
              </a:rPr>
              <a:t>Python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en-US" altLang="zh-TW" dirty="0" err="1">
                <a:latin typeface="+mn-lt"/>
                <a:ea typeface="標楷體" panose="03000509000000000000" pitchFamily="65" charset="-120"/>
              </a:rPr>
              <a:t>Scipy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---Load and Save mat.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72C2E90-25F0-4EFC-BC09-2B0B9F45C5E8}"/>
              </a:ext>
            </a:extLst>
          </p:cNvPr>
          <p:cNvGrpSpPr/>
          <p:nvPr/>
        </p:nvGrpSpPr>
        <p:grpSpPr>
          <a:xfrm>
            <a:off x="4184150" y="2256698"/>
            <a:ext cx="5008814" cy="1380117"/>
            <a:chOff x="7784648" y="-273747"/>
            <a:chExt cx="3585905" cy="1380117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5A572AB8-CB4A-4B52-A63E-0A0EF43F6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4648" y="228806"/>
              <a:ext cx="727319" cy="8775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1D57575-3E41-4B8F-9090-132ECF6DF567}"/>
                </a:ext>
              </a:extLst>
            </p:cNvPr>
            <p:cNvSpPr txBox="1"/>
            <p:nvPr/>
          </p:nvSpPr>
          <p:spPr>
            <a:xfrm>
              <a:off x="8312237" y="-273747"/>
              <a:ext cx="3058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</a:t>
              </a:r>
              <a:r>
                <a:rPr lang="en-US" altLang="zh-TW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x,y,z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分別寫入</a:t>
              </a:r>
              <a:r>
                <a:rPr lang="en-US" altLang="zh-TW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saveddata.mat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</a:t>
              </a:r>
              <a:r>
                <a:rPr lang="en-US" altLang="zh-TW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之後打</a:t>
              </a:r>
              <a:endPara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</a:t>
              </a:r>
              <a:r>
                <a:rPr lang="en-US" altLang="zh-TW" dirty="0" err="1">
                  <a:solidFill>
                    <a:srgbClr val="FF0000"/>
                  </a:solidFill>
                  <a:ea typeface="標楷體" panose="03000509000000000000" pitchFamily="65" charset="-120"/>
                </a:rPr>
                <a:t>saveddata.mat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檔就會顯示</a:t>
              </a:r>
              <a:r>
                <a:rPr lang="en-US" altLang="zh-TW" dirty="0">
                  <a:solidFill>
                    <a:srgbClr val="FF0000"/>
                  </a:solidFill>
                  <a:ea typeface="標楷體" panose="03000509000000000000" pitchFamily="65" charset="-120"/>
                </a:rPr>
                <a:t>x , y , z</a:t>
              </a:r>
              <a:endParaRPr lang="zh-TW" altLang="en-US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8AEE35-EE0F-49E3-B891-0CEA50E58CAE}"/>
              </a:ext>
            </a:extLst>
          </p:cNvPr>
          <p:cNvGrpSpPr/>
          <p:nvPr/>
        </p:nvGrpSpPr>
        <p:grpSpPr>
          <a:xfrm>
            <a:off x="1010090" y="4278794"/>
            <a:ext cx="3358788" cy="1507788"/>
            <a:chOff x="1333324" y="4669175"/>
            <a:chExt cx="3358788" cy="1507788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5685FB8B-DEB8-4D02-A824-E0FC03703E7F}"/>
                </a:ext>
              </a:extLst>
            </p:cNvPr>
            <p:cNvSpPr txBox="1"/>
            <p:nvPr/>
          </p:nvSpPr>
          <p:spPr>
            <a:xfrm>
              <a:off x="1397940" y="4759580"/>
              <a:ext cx="32941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saveddata.mat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的文件內容如下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</a:p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x = [1;2;3]</a:t>
              </a:r>
            </a:p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y = [4;5;6]</a:t>
              </a:r>
            </a:p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z = [7;8;9] 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3C7C044-CD37-4D85-9B2F-5E7D717DA150}"/>
                </a:ext>
              </a:extLst>
            </p:cNvPr>
            <p:cNvSpPr/>
            <p:nvPr/>
          </p:nvSpPr>
          <p:spPr>
            <a:xfrm>
              <a:off x="1333324" y="4669175"/>
              <a:ext cx="3358787" cy="15077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5F29877-4F1E-4EDB-A17D-FD6A2B99D81D}"/>
              </a:ext>
            </a:extLst>
          </p:cNvPr>
          <p:cNvSpPr txBox="1"/>
          <p:nvPr/>
        </p:nvSpPr>
        <p:spPr>
          <a:xfrm>
            <a:off x="4985964" y="4445224"/>
            <a:ext cx="6573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&lt;Reference&gt; :</a:t>
            </a:r>
          </a:p>
          <a:p>
            <a:pPr marL="342900" indent="-342900">
              <a:buAutoNum type="arabicPeriod"/>
            </a:pPr>
            <a:r>
              <a:rPr lang="en-US" altLang="zh-TW" dirty="0">
                <a:hlinkClick r:id="rId2"/>
              </a:rPr>
              <a:t>https://blog.csdn.net/breeze5428/article/details/41725153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en-US" altLang="zh-TW" dirty="0">
                <a:hlinkClick r:id="rId3"/>
              </a:rPr>
              <a:t>https://blog.csdn.net/google19890102/article/details/45672305</a:t>
            </a:r>
            <a:endParaRPr lang="en-US" altLang="zh-TW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D9A536-2439-49CB-BE5A-67830CFA489D}"/>
              </a:ext>
            </a:extLst>
          </p:cNvPr>
          <p:cNvSpPr/>
          <p:nvPr/>
        </p:nvSpPr>
        <p:spPr>
          <a:xfrm>
            <a:off x="4710662" y="4278794"/>
            <a:ext cx="6848833" cy="1507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56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25367</TotalTime>
  <Words>22246</Words>
  <Application>Microsoft Office PowerPoint</Application>
  <PresentationFormat>寬螢幕</PresentationFormat>
  <Paragraphs>2581</Paragraphs>
  <Slides>172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172</vt:i4>
      </vt:variant>
    </vt:vector>
  </HeadingPairs>
  <TitlesOfParts>
    <vt:vector size="183" baseType="lpstr">
      <vt:lpstr>等线</vt:lpstr>
      <vt:lpstr>新細明體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Python常用模組語言介紹</vt:lpstr>
      <vt:lpstr>Python常用模組語言介紹</vt:lpstr>
      <vt:lpstr>PowerPoint 簡報</vt:lpstr>
      <vt:lpstr>PowerPoint 簡報</vt:lpstr>
      <vt:lpstr>PowerPoint 簡報</vt:lpstr>
      <vt:lpstr>Python模組簡介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Python—Scipy---Derivative</vt:lpstr>
      <vt:lpstr>Python—Scipy---Numerical Integral</vt:lpstr>
      <vt:lpstr>Python—Scipy---Numerical Integral</vt:lpstr>
      <vt:lpstr>Python—Scipy---Numerical Integral</vt:lpstr>
      <vt:lpstr>Python—Scipy---Numerical Integral</vt:lpstr>
      <vt:lpstr>Python—Scipy---FFT</vt:lpstr>
      <vt:lpstr>Python—Scipy---FFT</vt:lpstr>
      <vt:lpstr>Python—Scipy---FFT</vt:lpstr>
      <vt:lpstr>Python—Scipy---FFT</vt:lpstr>
      <vt:lpstr>Python—Scipy---FFT</vt:lpstr>
      <vt:lpstr>Python—Scipy---FFT</vt:lpstr>
      <vt:lpstr>Python—Scipy---STFT</vt:lpstr>
      <vt:lpstr>Python—Scipy---STFT</vt:lpstr>
      <vt:lpstr>Python—Scipy---STFT</vt:lpstr>
      <vt:lpstr>Python—Scipy---STFT</vt:lpstr>
      <vt:lpstr>Python—Scipy---STFT</vt:lpstr>
      <vt:lpstr>Python—Scipy---STFT</vt:lpstr>
      <vt:lpstr>Python—Scipy---STFT</vt:lpstr>
      <vt:lpstr>Python—Scipy---STFT</vt:lpstr>
      <vt:lpstr>Python—Scipy---Load and Save mat.</vt:lpstr>
      <vt:lpstr>Python—Scipy---Load and Save mat.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Python — Jupyter </vt:lpstr>
      <vt:lpstr>Python — Jupyter---介面介紹 </vt:lpstr>
      <vt:lpstr>Python — Jupyter---介面介紹 </vt:lpstr>
      <vt:lpstr>Python — Jupyter---介面介紹 </vt:lpstr>
      <vt:lpstr>Python — Jupyter---介面介紹 </vt:lpstr>
      <vt:lpstr>Python — Jupyter---介面功能 </vt:lpstr>
      <vt:lpstr>Python — Jupyter---介面功能 </vt:lpstr>
      <vt:lpstr>Python — Jupyter---介面功能 </vt:lpstr>
      <vt:lpstr>Python — Jupyter---介面功能 </vt:lpstr>
      <vt:lpstr>Python — Jupyter---介面功能 </vt:lpstr>
      <vt:lpstr>Python — Jupyter---介面功能 </vt:lpstr>
      <vt:lpstr>Python — Jupyter---快捷鍵 </vt:lpstr>
      <vt:lpstr>Python — Jupyter---快捷鍵 </vt:lpstr>
      <vt:lpstr>Python — Jupyter and Shell---比較表 </vt:lpstr>
      <vt:lpstr>Python — Pandas </vt:lpstr>
      <vt:lpstr>Python — Pandas---Series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Python — Pandas---Series </vt:lpstr>
      <vt:lpstr>Python — Pandas---DataFrame </vt:lpstr>
      <vt:lpstr>Python — Pandas---DataFrame </vt:lpstr>
      <vt:lpstr>Python — Pandas---DataFrame </vt:lpstr>
      <vt:lpstr>Python — Pandas---DataFrame </vt:lpstr>
      <vt:lpstr>Python — Pandas---DataFrame </vt:lpstr>
      <vt:lpstr>Python — Pandas---DataFrame </vt:lpstr>
      <vt:lpstr>Python —read and write Excel .CSV </vt:lpstr>
      <vt:lpstr>Python — Pandas---read and write Excel.CSV </vt:lpstr>
      <vt:lpstr>Python — Pandas---read and write Excel.CSV </vt:lpstr>
      <vt:lpstr>Python — Pandas---read and write Excel.CSV </vt:lpstr>
      <vt:lpstr>Python — Pandas---read and write Excel.CSV </vt:lpstr>
      <vt:lpstr>Python — Pandas---read and write Excel.CSV </vt:lpstr>
      <vt:lpstr>Python — Pandas---read and write Excel.CSV </vt:lpstr>
      <vt:lpstr>Python — Pandas---read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csv---read and write Excel.CSV </vt:lpstr>
      <vt:lpstr>Python — csv and pandas---比較表 </vt:lpstr>
      <vt:lpstr>Python —Tensorflow</vt:lpstr>
      <vt:lpstr>Python —Tensorflow</vt:lpstr>
      <vt:lpstr>Python —Tensorflow</vt:lpstr>
      <vt:lpstr>Python —Tensorflow</vt:lpstr>
      <vt:lpstr>Python —Tensorflow</vt:lpstr>
      <vt:lpstr>Python —Tensorflow</vt:lpstr>
      <vt:lpstr>Python —Tensorflow</vt:lpstr>
      <vt:lpstr>Python —Tensorflow</vt:lpstr>
      <vt:lpstr>Python —Tensorflow</vt:lpstr>
      <vt:lpstr>Python —Tensorflow</vt:lpstr>
      <vt:lpstr>Python —Tensorflow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disp</dc:creator>
  <cp:lastModifiedBy>user</cp:lastModifiedBy>
  <cp:revision>485</cp:revision>
  <dcterms:created xsi:type="dcterms:W3CDTF">2020-09-03T21:09:24Z</dcterms:created>
  <dcterms:modified xsi:type="dcterms:W3CDTF">2022-02-06T07:05:30Z</dcterms:modified>
</cp:coreProperties>
</file>