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4" r:id="rId13"/>
    <p:sldId id="265" r:id="rId14"/>
    <p:sldId id="266" r:id="rId15"/>
    <p:sldId id="278" r:id="rId16"/>
    <p:sldId id="280" r:id="rId17"/>
    <p:sldId id="259" r:id="rId18"/>
    <p:sldId id="260" r:id="rId19"/>
    <p:sldId id="279" r:id="rId20"/>
    <p:sldId id="281" r:id="rId21"/>
    <p:sldId id="283" r:id="rId22"/>
    <p:sldId id="284" r:id="rId23"/>
    <p:sldId id="285" r:id="rId24"/>
    <p:sldId id="282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9" r:id="rId40"/>
    <p:sldId id="321" r:id="rId41"/>
    <p:sldId id="322" r:id="rId42"/>
    <p:sldId id="306" r:id="rId43"/>
    <p:sldId id="310" r:id="rId44"/>
    <p:sldId id="311" r:id="rId45"/>
    <p:sldId id="312" r:id="rId46"/>
    <p:sldId id="313" r:id="rId47"/>
    <p:sldId id="303" r:id="rId48"/>
    <p:sldId id="304" r:id="rId49"/>
    <p:sldId id="305" r:id="rId50"/>
    <p:sldId id="261" r:id="rId51"/>
    <p:sldId id="262" r:id="rId52"/>
    <p:sldId id="286" r:id="rId53"/>
    <p:sldId id="315" r:id="rId54"/>
    <p:sldId id="287" r:id="rId55"/>
    <p:sldId id="314" r:id="rId56"/>
    <p:sldId id="318" r:id="rId57"/>
    <p:sldId id="319" r:id="rId58"/>
    <p:sldId id="316" r:id="rId59"/>
    <p:sldId id="317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45" autoAdjust="0"/>
    <p:restoredTop sz="85862" autoAdjust="0"/>
  </p:normalViewPr>
  <p:slideViewPr>
    <p:cSldViewPr>
      <p:cViewPr varScale="1">
        <p:scale>
          <a:sx n="95" d="100"/>
          <a:sy n="95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9EE4-944F-48DF-B2C0-68206A3E325D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A95C1-9505-4277-9F40-845B65BEDA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95C1-9505-4277-9F40-845B65BEDAE2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19D6D-B7D4-4B40-B92B-683FB110F3BC}" type="slidenum">
              <a:rPr lang="en-US" altLang="zh-TW" smtClean="0">
                <a:latin typeface="Arial" pitchFamily="34" charset="0"/>
              </a:rPr>
              <a:pPr/>
              <a:t>43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7F130-2EA0-419D-97CA-D34BB2E64C37}" type="slidenum">
              <a:rPr lang="en-US" altLang="zh-TW" smtClean="0">
                <a:latin typeface="Arial" pitchFamily="34" charset="0"/>
              </a:rPr>
              <a:pPr/>
              <a:t>44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16FCA-4CAB-410B-B7F4-263149B1ED2E}" type="slidenum">
              <a:rPr lang="en-US" altLang="zh-TW" smtClean="0">
                <a:latin typeface="Arial" pitchFamily="34" charset="0"/>
              </a:rPr>
              <a:pPr/>
              <a:t>45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B96D4-11B5-4A78-88D7-189F909249B0}" type="slidenum">
              <a:rPr lang="en-US" altLang="zh-TW" smtClean="0">
                <a:latin typeface="Arial" pitchFamily="34" charset="0"/>
              </a:rPr>
              <a:pPr/>
              <a:t>46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5F96CE-18BA-4871-A23E-2F8A25E0A332}" type="datetimeFigureOut">
              <a:rPr lang="zh-TW" altLang="en-US" smtClean="0"/>
              <a:pPr/>
              <a:t>2011/4/14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0B0E8B-8738-4A8F-8A19-3A3ABB2050F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400" dirty="0" smtClean="0"/>
              <a:t>2011.4.14</a:t>
            </a:r>
          </a:p>
          <a:p>
            <a:r>
              <a:rPr lang="en-US" altLang="zh-TW" sz="1200" dirty="0" smtClean="0"/>
              <a:t>Reporter: Fei-Fei Chen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SIFT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(scale invariant feature transform)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400" dirty="0" smtClean="0">
                <a:solidFill>
                  <a:srgbClr val="FF0000"/>
                </a:solidFill>
                <a:ea typeface="Gulim" pitchFamily="34" charset="-127"/>
              </a:rPr>
              <a:t>Automatic image stitching (1/2)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94" y="1645632"/>
            <a:ext cx="3352824" cy="24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42" y="1645632"/>
            <a:ext cx="3352824" cy="24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17645" y="4286256"/>
            <a:ext cx="6825806" cy="2234702"/>
            <a:chOff x="528" y="2472"/>
            <a:chExt cx="4715" cy="1678"/>
          </a:xfrm>
        </p:grpSpPr>
        <p:pic>
          <p:nvPicPr>
            <p:cNvPr id="9" name="Picture 8" descr="SIFT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2472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SIFT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2472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064" y="2976"/>
              <a:ext cx="120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658" y="3146"/>
              <a:ext cx="1144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2338" y="3840"/>
              <a:ext cx="1070" cy="9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626" y="3552"/>
              <a:ext cx="1094" cy="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62" y="3288"/>
              <a:ext cx="1150" cy="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4000" dirty="0" smtClean="0">
                <a:solidFill>
                  <a:srgbClr val="FF0000"/>
                </a:solidFill>
                <a:ea typeface="Gulim" pitchFamily="34" charset="-127"/>
              </a:rPr>
              <a:t>Automatic image stitching (2/2)</a:t>
            </a:r>
            <a:endParaRPr lang="zh-TW" altLang="en-US" dirty="0"/>
          </a:p>
        </p:txBody>
      </p:sp>
      <p:pic>
        <p:nvPicPr>
          <p:cNvPr id="4" name="Picture 3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70801"/>
            <a:ext cx="3495700" cy="25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6" y="1470801"/>
            <a:ext cx="3495700" cy="25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8430" y="4071942"/>
            <a:ext cx="5411090" cy="27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143372" y="3834771"/>
            <a:ext cx="881065" cy="451485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Motivation: Matching Problem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corresponding features across two or more views.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5372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4572000"/>
          </a:xfrm>
        </p:spPr>
        <p:txBody>
          <a:bodyPr/>
          <a:lstStyle/>
          <a:p>
            <a:r>
              <a:rPr lang="en-US" altLang="zh-TW" dirty="0" smtClean="0"/>
              <a:t>Elements to be matched are image patches of fixed size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Task: Find the best (most similar) patch in a second image.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Motivation: Patch Matching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2679"/>
            <a:ext cx="6220875" cy="17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214950"/>
            <a:ext cx="432123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Intuition: This would be a good match for matching, since it is very distinctive.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Not all patches are created equal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1217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214950"/>
            <a:ext cx="425742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Intuition:  This would be a BAD patch for matching, since it is not very distinctive.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Not all patches are created equal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869149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143512"/>
            <a:ext cx="48715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85958"/>
            <a:ext cx="8472518" cy="4572000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Intuitively, junctions of contours.</a:t>
            </a:r>
          </a:p>
          <a:p>
            <a:r>
              <a:rPr lang="en-US" altLang="zh-TW" dirty="0" smtClean="0"/>
              <a:t>Generally more stable features over change of viewpoint.</a:t>
            </a:r>
          </a:p>
          <a:p>
            <a:r>
              <a:rPr lang="en-US" altLang="zh-TW" dirty="0" smtClean="0"/>
              <a:t>Intuitively, large variations in the neighborhood of the point in all directions.</a:t>
            </a:r>
          </a:p>
          <a:p>
            <a:r>
              <a:rPr lang="en-US" altLang="zh-TW" dirty="0" smtClean="0"/>
              <a:t>They are good features to match!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What are corners?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38304"/>
            <a:ext cx="5114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SIFT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1643050"/>
            <a:ext cx="8229600" cy="22320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altLang="zh-TW" sz="2800" dirty="0" smtClean="0"/>
              <a:t>Detection of Scale-Space Extrema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altLang="zh-TW" sz="2800" dirty="0" smtClean="0"/>
              <a:t>Accuracy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Keypoint localization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 assignment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Keypoint descriptor</a:t>
            </a: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511147" y="1643050"/>
            <a:ext cx="8135937" cy="1081087"/>
            <a:chOff x="295" y="663"/>
            <a:chExt cx="5125" cy="681"/>
          </a:xfrm>
        </p:grpSpPr>
        <p:sp>
          <p:nvSpPr>
            <p:cNvPr id="13" name="Rectangle 46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4309" y="835"/>
              <a:ext cx="102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800">
                  <a:solidFill>
                    <a:srgbClr val="FF0000"/>
                  </a:solidFill>
                  <a:latin typeface="Trebuchet MS" pitchFamily="34" charset="0"/>
                </a:rPr>
                <a:t>detector</a:t>
              </a:r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511147" y="2722550"/>
            <a:ext cx="8135937" cy="1081087"/>
            <a:chOff x="295" y="663"/>
            <a:chExt cx="5125" cy="681"/>
          </a:xfrm>
        </p:grpSpPr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solidFill>
                  <a:srgbClr val="0000FF"/>
                </a:solidFill>
              </a:endParaRPr>
            </a:p>
          </p:txBody>
        </p:sp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4225" y="835"/>
              <a:ext cx="119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800">
                  <a:solidFill>
                    <a:srgbClr val="0000FF"/>
                  </a:solidFill>
                  <a:latin typeface="Trebuchet MS" pitchFamily="34" charset="0"/>
                </a:rPr>
                <a:t>descriptor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>
                <a:solidFill>
                  <a:srgbClr val="FF0000"/>
                </a:solidFill>
              </a:rPr>
              <a:t>For scale invariance</a:t>
            </a:r>
            <a:r>
              <a:rPr lang="en-US" altLang="zh-TW" dirty="0" smtClean="0"/>
              <a:t>, search for stable features across all possible scales using a continuous function of scale, scale space.</a:t>
            </a:r>
          </a:p>
          <a:p>
            <a:pPr algn="just"/>
            <a:r>
              <a:rPr lang="en-US" altLang="zh-TW" dirty="0" smtClean="0"/>
              <a:t>SIFT uses </a:t>
            </a:r>
            <a:r>
              <a:rPr lang="en-US" altLang="zh-TW" dirty="0" err="1" smtClean="0">
                <a:solidFill>
                  <a:srgbClr val="FF0000"/>
                </a:solidFill>
              </a:rPr>
              <a:t>DoG</a:t>
            </a:r>
            <a:r>
              <a:rPr lang="en-US" altLang="zh-TW" dirty="0" smtClean="0">
                <a:solidFill>
                  <a:srgbClr val="FF0000"/>
                </a:solidFill>
              </a:rPr>
              <a:t> filter </a:t>
            </a:r>
            <a:r>
              <a:rPr lang="en-US" altLang="zh-TW" dirty="0" smtClean="0"/>
              <a:t>for scale space because it is efficient and as stable as scale-normalized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of Gaussian.</a:t>
            </a:r>
          </a:p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1. Detection of scale-space extrema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err="1" smtClean="0">
                <a:solidFill>
                  <a:schemeClr val="bg1"/>
                </a:solidFill>
              </a:rPr>
              <a:t>DoG</a:t>
            </a:r>
            <a:r>
              <a:rPr lang="en-US" altLang="zh-TW" sz="4400" dirty="0" smtClean="0">
                <a:solidFill>
                  <a:schemeClr val="bg1"/>
                </a:solidFill>
              </a:rPr>
              <a:t> filtering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63" y="1781168"/>
            <a:ext cx="5781675" cy="71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63" y="2428868"/>
            <a:ext cx="6583363" cy="857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518" y="3875077"/>
            <a:ext cx="4143375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500089" y="1420806"/>
            <a:ext cx="7786687" cy="504825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Convolution with a variable-scale Gaussian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3418" y="3429000"/>
            <a:ext cx="7786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400" b="0" dirty="0">
                <a:solidFill>
                  <a:srgbClr val="FF0000"/>
                </a:solidFill>
                <a:latin typeface="Trebuchet MS" pitchFamily="34" charset="0"/>
              </a:rPr>
              <a:t>Difference-of-Gaussian (</a:t>
            </a:r>
            <a:r>
              <a:rPr kumimoji="1" lang="en-US" altLang="zh-TW" sz="2400" b="0" dirty="0" err="1">
                <a:solidFill>
                  <a:srgbClr val="FF0000"/>
                </a:solidFill>
                <a:latin typeface="Trebuchet MS" pitchFamily="34" charset="0"/>
              </a:rPr>
              <a:t>DoG</a:t>
            </a:r>
            <a:r>
              <a:rPr kumimoji="1" lang="en-US" altLang="zh-TW" sz="2400" b="0" dirty="0">
                <a:solidFill>
                  <a:srgbClr val="FF0000"/>
                </a:solidFill>
                <a:latin typeface="Trebuchet MS" pitchFamily="34" charset="0"/>
              </a:rPr>
              <a:t>) filter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33418" y="4738677"/>
            <a:ext cx="7786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400" b="0" dirty="0">
                <a:solidFill>
                  <a:srgbClr val="FF0000"/>
                </a:solidFill>
                <a:latin typeface="Trebuchet MS" pitchFamily="34" charset="0"/>
              </a:rPr>
              <a:t>Convolution with the </a:t>
            </a:r>
            <a:r>
              <a:rPr kumimoji="1" lang="en-US" altLang="zh-TW" sz="2400" b="0" dirty="0" err="1">
                <a:solidFill>
                  <a:srgbClr val="FF0000"/>
                </a:solidFill>
                <a:latin typeface="Trebuchet MS" pitchFamily="34" charset="0"/>
              </a:rPr>
              <a:t>DoG</a:t>
            </a:r>
            <a:r>
              <a:rPr kumimoji="1" lang="en-US" altLang="zh-TW" sz="2400" b="0" dirty="0">
                <a:solidFill>
                  <a:srgbClr val="FF0000"/>
                </a:solidFill>
                <a:latin typeface="Trebuchet MS" pitchFamily="34" charset="0"/>
              </a:rPr>
              <a:t> filter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43" y="5219709"/>
            <a:ext cx="8389937" cy="1195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94299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What is Computer Vision?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Scale space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729" y="1545727"/>
            <a:ext cx="6383237" cy="46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6726" y="1714488"/>
            <a:ext cx="2200303" cy="63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 </a:t>
            </a: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</a:rPr>
              <a:t>doubles for 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</a:rPr>
              <a:t>the next octave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111" y="3497795"/>
            <a:ext cx="1070343" cy="2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K=2</a:t>
            </a:r>
            <a:r>
              <a:rPr kumimoji="1" lang="en-US" altLang="zh-TW" b="0" baseline="30000" dirty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(1/s)</a:t>
            </a:r>
            <a:endParaRPr kumimoji="1" lang="en-US" altLang="zh-TW" b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67435" y="6290531"/>
            <a:ext cx="6539907" cy="40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Dividing into</a:t>
            </a:r>
            <a:r>
              <a:rPr kumimoji="1" lang="en-US" altLang="zh-TW" b="0" dirty="0">
                <a:solidFill>
                  <a:srgbClr val="FF0000"/>
                </a:solidFill>
                <a:latin typeface="Trebuchet MS" pitchFamily="34" charset="0"/>
              </a:rPr>
              <a:t> octave is for efficiency 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Detection of scale-space extrema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85151"/>
            <a:ext cx="6313508" cy="2375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143380"/>
            <a:ext cx="5027023" cy="2366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Keypoint localization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524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8313" y="5157788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400" b="0" dirty="0">
                <a:solidFill>
                  <a:srgbClr val="FF0000"/>
                </a:solidFill>
                <a:latin typeface="Trebuchet MS" pitchFamily="34" charset="0"/>
                <a:sym typeface="Symbol" pitchFamily="18" charset="2"/>
              </a:rPr>
              <a:t>X is selected if it is larger or smaller than all 26 neighbors</a:t>
            </a:r>
            <a:endParaRPr kumimoji="1" lang="en-US" altLang="zh-TW" sz="2400" b="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2. Accurate keypoint localization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6050" y="3344863"/>
            <a:ext cx="3587750" cy="2892425"/>
            <a:chOff x="975" y="2107"/>
            <a:chExt cx="2260" cy="182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975" y="2108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 flipH="1">
              <a:off x="2101" y="2107"/>
              <a:ext cx="1134" cy="1821"/>
            </a:xfrm>
            <a:custGeom>
              <a:avLst/>
              <a:gdLst>
                <a:gd name="T0" fmla="*/ 0 w 1134"/>
                <a:gd name="T1" fmla="*/ 1821 h 1821"/>
                <a:gd name="T2" fmla="*/ 363 w 1134"/>
                <a:gd name="T3" fmla="*/ 868 h 1821"/>
                <a:gd name="T4" fmla="*/ 816 w 1134"/>
                <a:gd name="T5" fmla="*/ 188 h 1821"/>
                <a:gd name="T6" fmla="*/ 1134 w 1134"/>
                <a:gd name="T7" fmla="*/ 7 h 1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1821"/>
                <a:gd name="T14" fmla="*/ 1134 w 1134"/>
                <a:gd name="T15" fmla="*/ 1821 h 1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1821">
                  <a:moveTo>
                    <a:pt x="0" y="1821"/>
                  </a:moveTo>
                  <a:cubicBezTo>
                    <a:pt x="113" y="1480"/>
                    <a:pt x="227" y="1140"/>
                    <a:pt x="363" y="868"/>
                  </a:cubicBezTo>
                  <a:cubicBezTo>
                    <a:pt x="499" y="596"/>
                    <a:pt x="688" y="331"/>
                    <a:pt x="816" y="188"/>
                  </a:cubicBezTo>
                  <a:cubicBezTo>
                    <a:pt x="944" y="45"/>
                    <a:pt x="1066" y="0"/>
                    <a:pt x="1134" y="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500174"/>
            <a:ext cx="8229600" cy="48815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Reject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TW" sz="2600" dirty="0" smtClean="0"/>
              <a:t>(1)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 with low contrast (flat) 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       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poorly localized along an edge (edge)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 a 3D quadratic function for sub-pixel maxima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55650" y="5734050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770188" y="3500438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728788" y="5300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801938" y="3571875"/>
            <a:ext cx="0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44938" y="3933825"/>
            <a:ext cx="0" cy="18018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11600" y="3900488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673225" y="5273675"/>
            <a:ext cx="107950" cy="10795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90688" y="3565525"/>
            <a:ext cx="2276475" cy="1808163"/>
            <a:chOff x="1519" y="2246"/>
            <a:chExt cx="1434" cy="1139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519" y="2253"/>
              <a:ext cx="705" cy="11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2238" y="2246"/>
              <a:ext cx="715" cy="2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167063" y="3284538"/>
            <a:ext cx="107950" cy="2449512"/>
            <a:chOff x="2449" y="2069"/>
            <a:chExt cx="68" cy="154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472" y="2115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449" y="2069"/>
              <a:ext cx="68" cy="68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03350" y="501332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11413" y="3141663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995738" y="350043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627313" y="580548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497013" y="5780088"/>
            <a:ext cx="43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671888" y="5780088"/>
            <a:ext cx="50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imes New Roman" pitchFamily="18" charset="0"/>
              </a:rPr>
              <a:t>+1</a:t>
            </a:r>
          </a:p>
        </p:txBody>
      </p:sp>
      <p:grpSp>
        <p:nvGrpSpPr>
          <p:cNvPr id="39" name="Group 24"/>
          <p:cNvGrpSpPr>
            <a:grpSpLocks/>
          </p:cNvGrpSpPr>
          <p:nvPr/>
        </p:nvGrpSpPr>
        <p:grpSpPr bwMode="auto">
          <a:xfrm>
            <a:off x="3059113" y="2857522"/>
            <a:ext cx="5616575" cy="3633788"/>
            <a:chOff x="1927" y="1761"/>
            <a:chExt cx="3538" cy="2289"/>
          </a:xfrm>
        </p:grpSpPr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4422" y="2953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1927" y="1761"/>
              <a:ext cx="3538" cy="2289"/>
              <a:chOff x="1927" y="1761"/>
              <a:chExt cx="3538" cy="2289"/>
            </a:xfrm>
          </p:grpSpPr>
          <p:graphicFrame>
            <p:nvGraphicFramePr>
              <p:cNvPr id="42" name="Object 27"/>
              <p:cNvGraphicFramePr>
                <a:graphicFrameLocks noChangeAspect="1"/>
              </p:cNvGraphicFramePr>
              <p:nvPr/>
            </p:nvGraphicFramePr>
            <p:xfrm>
              <a:off x="4694" y="2715"/>
              <a:ext cx="416" cy="443"/>
            </p:xfrm>
            <a:graphic>
              <a:graphicData uri="http://schemas.openxmlformats.org/presentationml/2006/ole">
                <p:oleObj spid="_x0000_s10248" name="方程式" r:id="rId3" imgW="368280" imgH="393480" progId="Equation.3">
                  <p:embed/>
                </p:oleObj>
              </a:graphicData>
            </a:graphic>
          </p:graphicFrame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1927" y="1761"/>
                <a:ext cx="3538" cy="2289"/>
                <a:chOff x="1927" y="1761"/>
                <a:chExt cx="3538" cy="2289"/>
              </a:xfrm>
            </p:grpSpPr>
            <p:grpSp>
              <p:nvGrpSpPr>
                <p:cNvPr id="44" name="Group 29"/>
                <p:cNvGrpSpPr>
                  <a:grpSpLocks/>
                </p:cNvGrpSpPr>
                <p:nvPr/>
              </p:nvGrpSpPr>
              <p:grpSpPr bwMode="auto">
                <a:xfrm>
                  <a:off x="2953" y="2115"/>
                  <a:ext cx="2512" cy="1528"/>
                  <a:chOff x="2953" y="2115"/>
                  <a:chExt cx="2512" cy="1528"/>
                </a:xfrm>
              </p:grpSpPr>
              <p:graphicFrame>
                <p:nvGraphicFramePr>
                  <p:cNvPr id="48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2953" y="2115"/>
                  <a:ext cx="2512" cy="445"/>
                </p:xfrm>
                <a:graphic>
                  <a:graphicData uri="http://schemas.openxmlformats.org/presentationml/2006/ole">
                    <p:oleObj spid="_x0000_s10249" name="方程式" r:id="rId4" imgW="2222280" imgH="3934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49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3121" y="2840"/>
                  <a:ext cx="1263" cy="229"/>
                </p:xfrm>
                <a:graphic>
                  <a:graphicData uri="http://schemas.openxmlformats.org/presentationml/2006/ole">
                    <p:oleObj spid="_x0000_s10250" name="方程式" r:id="rId5" imgW="1117440" imgH="20304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50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3097" y="3113"/>
                  <a:ext cx="2096" cy="530"/>
                </p:xfrm>
                <a:graphic>
                  <a:graphicData uri="http://schemas.openxmlformats.org/presentationml/2006/ole">
                    <p:oleObj spid="_x0000_s10251" name="方程式" r:id="rId6" imgW="1854000" imgH="4698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45" name="Group 33"/>
                <p:cNvGrpSpPr>
                  <a:grpSpLocks/>
                </p:cNvGrpSpPr>
                <p:nvPr/>
              </p:nvGrpSpPr>
              <p:grpSpPr bwMode="auto">
                <a:xfrm>
                  <a:off x="1927" y="1761"/>
                  <a:ext cx="458" cy="2289"/>
                  <a:chOff x="1927" y="1761"/>
                  <a:chExt cx="458" cy="2289"/>
                </a:xfrm>
              </p:grpSpPr>
              <p:graphicFrame>
                <p:nvGraphicFramePr>
                  <p:cNvPr id="46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127" y="1761"/>
                  <a:ext cx="258" cy="444"/>
                </p:xfrm>
                <a:graphic>
                  <a:graphicData uri="http://schemas.openxmlformats.org/presentationml/2006/ole">
                    <p:oleObj spid="_x0000_s10252" name="方程式" r:id="rId7" imgW="228600" imgH="39348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47" name="Object 35"/>
                  <p:cNvGraphicFramePr>
                    <a:graphicFrameLocks noChangeAspect="1"/>
                  </p:cNvGraphicFramePr>
                  <p:nvPr/>
                </p:nvGraphicFramePr>
                <p:xfrm>
                  <a:off x="1927" y="3606"/>
                  <a:ext cx="157" cy="444"/>
                </p:xfrm>
                <a:graphic>
                  <a:graphicData uri="http://schemas.openxmlformats.org/presentationml/2006/ole">
                    <p:oleObj spid="_x0000_s10253" name="方程式" r:id="rId8" imgW="139680" imgH="393480" progId="Equation.3">
                      <p:embed/>
                    </p:oleObj>
                  </a:graphicData>
                </a:graphic>
              </p:graphicFrame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19200"/>
          </a:xfrm>
        </p:spPr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2. Accurate keypoint localization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52513"/>
            <a:ext cx="8229600" cy="5472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Taylor series of several variables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variables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3388"/>
            <a:ext cx="813593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8313" y="3141663"/>
          <a:ext cx="8351837" cy="958850"/>
        </p:xfrm>
        <a:graphic>
          <a:graphicData uri="http://schemas.openxmlformats.org/presentationml/2006/ole">
            <p:oleObj spid="_x0000_s11266" name="方程式" r:id="rId4" imgW="4203360" imgH="4824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1188" y="4038600"/>
          <a:ext cx="7696200" cy="1766888"/>
        </p:xfrm>
        <a:graphic>
          <a:graphicData uri="http://schemas.openxmlformats.org/presentationml/2006/ole">
            <p:oleObj spid="_x0000_s11267" name="方程式" r:id="rId5" imgW="3873240" imgH="8888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65200" y="5589588"/>
          <a:ext cx="4038600" cy="857250"/>
        </p:xfrm>
        <a:graphic>
          <a:graphicData uri="http://schemas.openxmlformats.org/presentationml/2006/ole">
            <p:oleObj spid="_x0000_s11268" name="方程式" r:id="rId6" imgW="2031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00120"/>
          </a:xfrm>
        </p:spPr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2. Accurate keypoint localization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52513"/>
            <a:ext cx="8229600" cy="5472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Taylor expansion in a matrix form,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vector, </a:t>
            </a:r>
            <a:r>
              <a:rPr kumimoji="0" lang="en-US" altLang="zh-TW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maps </a:t>
            </a: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 scalar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4968875" cy="966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8175" y="3213100"/>
          <a:ext cx="950913" cy="3168650"/>
        </p:xfrm>
        <a:graphic>
          <a:graphicData uri="http://schemas.openxmlformats.org/presentationml/2006/ole">
            <p:oleObj spid="_x0000_s12290" name="方程式" r:id="rId4" imgW="419040" imgH="1396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51275" y="3141663"/>
          <a:ext cx="4524375" cy="3282950"/>
        </p:xfrm>
        <a:graphic>
          <a:graphicData uri="http://schemas.openxmlformats.org/presentationml/2006/ole">
            <p:oleObj spid="_x0000_s12291" name="方程式" r:id="rId5" imgW="1993680" imgH="1447560" progId="Equation.3">
              <p:embed/>
            </p:oleObj>
          </a:graphicData>
        </a:graphic>
      </p:graphicFrame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555875" y="2924175"/>
            <a:ext cx="360363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292725" y="2997200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84888" y="2349500"/>
            <a:ext cx="26558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rebuchet MS" pitchFamily="34" charset="0"/>
              </a:rPr>
              <a:t>Hessian matrix</a:t>
            </a:r>
          </a:p>
          <a:p>
            <a:r>
              <a:rPr lang="en-US" altLang="zh-TW" b="0">
                <a:solidFill>
                  <a:schemeClr val="tx1"/>
                </a:solidFill>
                <a:latin typeface="Trebuchet MS" pitchFamily="34" charset="0"/>
              </a:rPr>
              <a:t>(often symmetric)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1188" y="3429000"/>
            <a:ext cx="1327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rebuchet MS" pitchFamily="34" charset="0"/>
              </a:rPr>
              <a:t>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2D illustration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2659062" cy="266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33533"/>
            <a:ext cx="4968875" cy="966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54435" y="3146420"/>
            <a:ext cx="4679950" cy="3252788"/>
            <a:chOff x="521" y="2243"/>
            <a:chExt cx="2948" cy="204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243"/>
              <a:ext cx="2948" cy="2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02" y="404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Derivation of matrix form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62" y="1776409"/>
            <a:ext cx="4968875" cy="966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99" y="4368796"/>
            <a:ext cx="3629025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28662" y="2857496"/>
          <a:ext cx="6534150" cy="1333500"/>
        </p:xfrm>
        <a:graphic>
          <a:graphicData uri="http://schemas.openxmlformats.org/presentationml/2006/ole">
            <p:oleObj spid="_x0000_s13314" name="方程式" r:id="rId5" imgW="261612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Accurate keypoint localization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8921" y="2500306"/>
            <a:ext cx="8229600" cy="3571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3-vector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sample point if offset is larger than 0.5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 out low contrast (&lt;0.03)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968875" cy="827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Eliminating edge responses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186" y="5487981"/>
            <a:ext cx="2628900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24523" y="5668956"/>
            <a:ext cx="936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0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r=10</a:t>
            </a:r>
            <a:endParaRPr kumimoji="1" lang="en-US" altLang="zh-TW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11" y="1492243"/>
            <a:ext cx="258127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00306"/>
            <a:ext cx="456247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973" y="4264018"/>
            <a:ext cx="5438775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8886" y="4479918"/>
            <a:ext cx="89535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55648" y="4408481"/>
            <a:ext cx="936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0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Let</a:t>
            </a:r>
            <a:endParaRPr kumimoji="1" lang="en-US" altLang="zh-TW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8673" y="5668956"/>
            <a:ext cx="4103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sz="2000" b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Keep the points with </a:t>
            </a:r>
            <a:endParaRPr kumimoji="1" lang="en-US" altLang="zh-TW" sz="20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76598" y="1636706"/>
            <a:ext cx="5318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0">
                <a:solidFill>
                  <a:schemeClr val="tx1"/>
                </a:solidFill>
                <a:latin typeface="Trebuchet MS" pitchFamily="34" charset="0"/>
              </a:rPr>
              <a:t>Hessian matrix at keypoint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94299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Local Invariant Feature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Orientation assignment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643446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67" y="3087712"/>
            <a:ext cx="8208963" cy="1295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557242" y="1287487"/>
            <a:ext cx="8229600" cy="22320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assigning a consistent orientation, the keypoint descriptor can be orientation invariant.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keypoint, L is the Gaussian-smoothed image with the closest scale,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21125" y="6215082"/>
            <a:ext cx="4422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orientation histogram (36 bins)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V="1">
            <a:off x="5464205" y="4672037"/>
            <a:ext cx="936625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103842" y="6040462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327805" y="4311674"/>
            <a:ext cx="1149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 i="1">
                <a:solidFill>
                  <a:schemeClr val="tx1"/>
                </a:solidFill>
                <a:latin typeface="Times New Roman" pitchFamily="18" charset="0"/>
              </a:rPr>
              <a:t>(Lx, Ly)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535642" y="4959374"/>
            <a:ext cx="404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 i="1">
                <a:solidFill>
                  <a:schemeClr val="tx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926167" y="5465787"/>
            <a:ext cx="48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0" i="1">
                <a:solidFill>
                  <a:schemeClr val="tx1"/>
                </a:solidFill>
              </a:rPr>
              <a:t>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550173" cy="5062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740674" cy="4923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538934" cy="5084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8208962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14546" y="5429264"/>
            <a:ext cx="40830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σ=1.5*scale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</a:rPr>
              <a:t>of the </a:t>
            </a: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</a:rPr>
              <a:t>keypoint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26349" cy="510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608912" cy="5222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384946" cy="4686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628" y="1857364"/>
            <a:ext cx="3327650" cy="671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solidFill>
                  <a:srgbClr val="FF0000"/>
                </a:solidFill>
              </a:rPr>
              <a:t>accurate peak position </a:t>
            </a:r>
          </a:p>
          <a:p>
            <a:pPr algn="l"/>
            <a:r>
              <a:rPr lang="en-US" altLang="zh-TW" dirty="0">
                <a:solidFill>
                  <a:srgbClr val="FF0000"/>
                </a:solidFill>
              </a:rPr>
              <a:t>is determined by 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Orientation assignment</a:t>
            </a:r>
            <a:endParaRPr lang="zh-TW" altLang="en-US" dirty="0"/>
          </a:p>
        </p:txBody>
      </p:sp>
      <p:pic>
        <p:nvPicPr>
          <p:cNvPr id="4" name="Picture 3" descr="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66882"/>
            <a:ext cx="2974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1346" y="2430482"/>
            <a:ext cx="55800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36-bin orientation histogram over 360°, 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weighted by m and 1.5*scale </a:t>
            </a:r>
            <a:r>
              <a:rPr kumimoji="1" lang="en-US" altLang="zh-TW" b="0" dirty="0" smtClean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falloff</a:t>
            </a:r>
          </a:p>
          <a:p>
            <a:pPr marL="342900" indent="-342900" algn="l" eaLnBrk="1" hangingPunct="1">
              <a:spcBef>
                <a:spcPct val="20000"/>
              </a:spcBef>
            </a:pPr>
            <a:endParaRPr kumimoji="1" lang="en-US" altLang="zh-TW" b="0" dirty="0">
              <a:solidFill>
                <a:schemeClr val="tx1"/>
              </a:solidFill>
              <a:latin typeface="Trebuchet MS" pitchFamily="34" charset="0"/>
              <a:sym typeface="Symbol" pitchFamily="18" charset="2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Peak is the </a:t>
            </a:r>
            <a:r>
              <a:rPr kumimoji="1" lang="en-US" altLang="zh-TW" b="0" dirty="0" smtClean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orientation</a:t>
            </a:r>
          </a:p>
          <a:p>
            <a:pPr marL="342900" indent="-342900" algn="l" eaLnBrk="1" hangingPunct="1">
              <a:spcBef>
                <a:spcPct val="20000"/>
              </a:spcBef>
            </a:pPr>
            <a:endParaRPr kumimoji="1" lang="en-US" altLang="zh-TW" b="0" dirty="0">
              <a:solidFill>
                <a:schemeClr val="tx1"/>
              </a:solidFill>
              <a:latin typeface="Trebuchet MS" pitchFamily="34" charset="0"/>
              <a:sym typeface="Symbol" pitchFamily="18" charset="2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Local peak within 80% creates multiple orientations</a:t>
            </a:r>
          </a:p>
          <a:p>
            <a:pPr marL="342900" indent="-342900" algn="l" eaLnBrk="1" hangingPunct="1">
              <a:spcBef>
                <a:spcPct val="20000"/>
              </a:spcBef>
            </a:pP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About 15% has multiple orientations and </a:t>
            </a:r>
            <a:r>
              <a:rPr kumimoji="1" lang="en-US" altLang="zh-TW" b="0" dirty="0" smtClean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they contribute </a:t>
            </a:r>
            <a:r>
              <a:rPr kumimoji="1" lang="en-US" altLang="zh-TW" b="0" dirty="0">
                <a:solidFill>
                  <a:schemeClr val="tx1"/>
                </a:solidFill>
                <a:latin typeface="Trebuchet MS" pitchFamily="34" charset="0"/>
                <a:sym typeface="Symbol" pitchFamily="18" charset="2"/>
              </a:rPr>
              <a:t>a lot to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4. Local image descriptor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7429552" cy="35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48038" y="5229225"/>
            <a:ext cx="19415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tx1"/>
                </a:solidFill>
                <a:latin typeface="Times New Roman" pitchFamily="18" charset="0"/>
              </a:rPr>
              <a:t>σ=0.5*width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467" y="1431927"/>
            <a:ext cx="813593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>
              <a:buFontTx/>
              <a:buChar char="•"/>
            </a:pPr>
            <a:r>
              <a:rPr lang="en-US" altLang="zh-TW" b="0" dirty="0" err="1">
                <a:solidFill>
                  <a:schemeClr val="tx1"/>
                </a:solidFill>
                <a:latin typeface="Trebuchet MS" pitchFamily="34" charset="0"/>
              </a:rPr>
              <a:t>Thresholded</a:t>
            </a:r>
            <a:r>
              <a:rPr lang="en-US" altLang="zh-TW" b="0" dirty="0">
                <a:solidFill>
                  <a:schemeClr val="tx1"/>
                </a:solidFill>
                <a:latin typeface="Trebuchet MS" pitchFamily="34" charset="0"/>
              </a:rPr>
              <a:t> image gradients are sampled over 16x16 array of locations in scale space</a:t>
            </a:r>
          </a:p>
          <a:p>
            <a:pPr marL="266700" indent="-266700" algn="l">
              <a:buFontTx/>
              <a:buChar char="•"/>
            </a:pPr>
            <a:r>
              <a:rPr lang="en-US" altLang="zh-TW" b="0" dirty="0">
                <a:solidFill>
                  <a:schemeClr val="tx1"/>
                </a:solidFill>
                <a:latin typeface="Trebuchet MS" pitchFamily="34" charset="0"/>
              </a:rPr>
              <a:t>Create array of orientation histograms (</a:t>
            </a:r>
            <a:r>
              <a:rPr lang="en-US" altLang="zh-TW" b="0" dirty="0" err="1">
                <a:solidFill>
                  <a:schemeClr val="tx1"/>
                </a:solidFill>
                <a:latin typeface="Trebuchet MS" pitchFamily="34" charset="0"/>
              </a:rPr>
              <a:t>w.r.t</a:t>
            </a:r>
            <a:r>
              <a:rPr lang="en-US" altLang="zh-TW" b="0" dirty="0">
                <a:solidFill>
                  <a:schemeClr val="tx1"/>
                </a:solidFill>
                <a:latin typeface="Trebuchet MS" pitchFamily="34" charset="0"/>
              </a:rPr>
              <a:t>. key orientation)</a:t>
            </a:r>
          </a:p>
          <a:p>
            <a:pPr marL="266700" indent="-266700" algn="l">
              <a:buFontTx/>
              <a:buChar char="•"/>
            </a:pPr>
            <a:r>
              <a:rPr lang="en-US" altLang="zh-TW" b="0" dirty="0">
                <a:solidFill>
                  <a:schemeClr val="tx1"/>
                </a:solidFill>
                <a:latin typeface="Trebuchet MS" pitchFamily="34" charset="0"/>
              </a:rPr>
              <a:t>8 orientations x 4x4 histogram array = 128 dimensions</a:t>
            </a:r>
          </a:p>
          <a:p>
            <a:pPr marL="266700" indent="-266700" algn="l">
              <a:buFontTx/>
              <a:buChar char="•"/>
            </a:pPr>
            <a:r>
              <a:rPr lang="en-US" altLang="zh-TW" b="0" dirty="0" smtClean="0">
                <a:solidFill>
                  <a:schemeClr val="tx1"/>
                </a:solidFill>
                <a:latin typeface="Trebuchet MS" pitchFamily="34" charset="0"/>
              </a:rPr>
              <a:t>Normalized </a:t>
            </a:r>
            <a:r>
              <a:rPr lang="en-US" altLang="zh-TW" b="0" dirty="0" smtClean="0">
                <a:solidFill>
                  <a:srgbClr val="FF0000"/>
                </a:solidFill>
                <a:latin typeface="Trebuchet MS" pitchFamily="34" charset="0"/>
              </a:rPr>
              <a:t>for intensity variance</a:t>
            </a:r>
            <a:r>
              <a:rPr lang="en-US" altLang="zh-TW" b="0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en-US" altLang="zh-TW" b="0" dirty="0">
                <a:solidFill>
                  <a:schemeClr val="tx1"/>
                </a:solidFill>
                <a:latin typeface="Trebuchet MS" pitchFamily="34" charset="0"/>
              </a:rPr>
              <a:t>clip values larger than 0.2, renormalize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Wide-baseline matching</a:t>
            </a:r>
          </a:p>
          <a:p>
            <a:r>
              <a:rPr lang="en-US" altLang="zh-TW" dirty="0" smtClean="0"/>
              <a:t>Object recognition</a:t>
            </a:r>
          </a:p>
          <a:p>
            <a:r>
              <a:rPr lang="en-US" altLang="zh-TW" dirty="0" smtClean="0"/>
              <a:t>Texture recognition</a:t>
            </a:r>
          </a:p>
          <a:p>
            <a:r>
              <a:rPr lang="en-US" altLang="zh-TW" dirty="0" smtClean="0"/>
              <a:t>Scene classification</a:t>
            </a:r>
          </a:p>
          <a:p>
            <a:r>
              <a:rPr lang="en-US" altLang="zh-TW" dirty="0" smtClean="0"/>
              <a:t>Robot </a:t>
            </a:r>
            <a:r>
              <a:rPr lang="en-US" altLang="zh-TW" dirty="0" smtClean="0"/>
              <a:t>wandering</a:t>
            </a:r>
          </a:p>
          <a:p>
            <a:r>
              <a:rPr lang="en-US" altLang="zh-TW" dirty="0" smtClean="0"/>
              <a:t>Motion tracking</a:t>
            </a:r>
          </a:p>
          <a:p>
            <a:r>
              <a:rPr lang="en-US" altLang="zh-TW" dirty="0" smtClean="0"/>
              <a:t>Change in illumination</a:t>
            </a:r>
          </a:p>
          <a:p>
            <a:r>
              <a:rPr lang="en-US" altLang="zh-TW" dirty="0" smtClean="0"/>
              <a:t>3D camera viewpoint</a:t>
            </a:r>
            <a:endParaRPr lang="en-US" altLang="zh-TW" dirty="0" smtClean="0"/>
          </a:p>
          <a:p>
            <a:r>
              <a:rPr lang="en-US" altLang="zh-TW" dirty="0" smtClean="0"/>
              <a:t>etc.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Applications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Conclusions for SIFT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1643050"/>
            <a:ext cx="8229600" cy="223202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altLang="zh-TW" sz="2800" dirty="0" smtClean="0"/>
              <a:t>Detection of Scale-Space </a:t>
            </a:r>
            <a:r>
              <a:rPr lang="en-US" altLang="zh-TW" sz="2800" dirty="0" err="1" smtClean="0"/>
              <a:t>Extrema</a:t>
            </a:r>
            <a:endParaRPr lang="en-US" altLang="zh-TW" sz="28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altLang="zh-TW" sz="2800" dirty="0" smtClean="0"/>
              <a:t>Accuracy </a:t>
            </a:r>
            <a:r>
              <a:rPr kumimoji="0" lang="en-US" altLang="zh-TW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Keypoint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</a:t>
            </a: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Orientation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Keypoint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altLang="zh-TW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altLang="zh-TW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1147" y="1428736"/>
            <a:ext cx="8135937" cy="1256650"/>
            <a:chOff x="295" y="663"/>
            <a:chExt cx="5125" cy="681"/>
          </a:xfrm>
        </p:grpSpPr>
        <p:sp>
          <p:nvSpPr>
            <p:cNvPr id="13" name="Rectangle 46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2943" y="719"/>
              <a:ext cx="18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  <a:latin typeface="Trebuchet MS" pitchFamily="34" charset="0"/>
                </a:rPr>
                <a:t>For scale invariance</a:t>
              </a:r>
              <a:endParaRPr lang="en-US" altLang="zh-TW" sz="2400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11147" y="2786058"/>
            <a:ext cx="8135936" cy="1081087"/>
            <a:chOff x="295" y="663"/>
            <a:chExt cx="5125" cy="681"/>
          </a:xfrm>
        </p:grpSpPr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295" y="663"/>
              <a:ext cx="5125" cy="681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solidFill>
                  <a:srgbClr val="0000FF"/>
                </a:solidFill>
              </a:endParaRPr>
            </a:p>
          </p:txBody>
        </p:sp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2087" y="703"/>
              <a:ext cx="2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  <a:latin typeface="Trebuchet MS" pitchFamily="34" charset="0"/>
                </a:rPr>
                <a:t>For rotation invariance</a:t>
              </a:r>
              <a:endParaRPr lang="en-US" altLang="zh-TW" sz="2400" dirty="0">
                <a:solidFill>
                  <a:srgbClr val="0000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4138189" y="2181517"/>
            <a:ext cx="45772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rebuchet MS" pitchFamily="34" charset="0"/>
              </a:rPr>
              <a:t>Remove unstable feature points</a:t>
            </a:r>
            <a:endParaRPr lang="en-US" altLang="zh-TW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070776" y="3324525"/>
            <a:ext cx="39020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Trebuchet MS" pitchFamily="34" charset="0"/>
              </a:rPr>
              <a:t>For illumination invariance</a:t>
            </a:r>
            <a:endParaRPr lang="en-US" altLang="zh-TW" sz="2400" dirty="0">
              <a:solidFill>
                <a:srgbClr val="0000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Image scale invariance. 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Image rotation invariance.</a:t>
            </a:r>
          </a:p>
          <a:p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Robust matching across a substantial range of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(1) affine distortion,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(2) change in 3D viewpoint,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(3) addition of noise,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(4) change in illumination.</a:t>
            </a:r>
          </a:p>
          <a:p>
            <a:endParaRPr lang="zh-TW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zh-TW" dirty="0" smtClean="0">
                <a:solidFill>
                  <a:schemeClr val="bg1"/>
                </a:solidFill>
              </a:rPr>
              <a:t>Conclusions for SIFT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For a feature x, he found the closest feature 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and the second closest feature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. If the distance ratio of d(x, 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and d(x,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is smaller than 0.8, then it is accepted as a match. </a:t>
            </a:r>
          </a:p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Feature matching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214290"/>
            <a:ext cx="3143272" cy="942996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</a:rPr>
              <a:t>Maxima in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DoG</a:t>
            </a:r>
            <a:endParaRPr lang="en-US" altLang="zh-TW" sz="3200" dirty="0" smtClean="0">
              <a:solidFill>
                <a:schemeClr val="bg1"/>
              </a:solidFill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285728"/>
            <a:ext cx="4043362" cy="871558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</a:rPr>
              <a:t>Remove low contrast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357166"/>
            <a:ext cx="2686040" cy="80012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</a:rPr>
              <a:t>Remove  edges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5860"/>
            <a:ext cx="4876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285728"/>
            <a:ext cx="2971792" cy="80012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bg1"/>
                </a:solidFill>
              </a:rPr>
              <a:t>SIFT descriptor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1150938"/>
            <a:ext cx="4876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</a:rPr>
              <a:t>SIFT descriptor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286544" cy="406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SIFT descriptor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0623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SIFT descriptor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056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Object recognition</a:t>
            </a:r>
            <a:endParaRPr lang="zh-TW" altLang="en-US" dirty="0"/>
          </a:p>
        </p:txBody>
      </p:sp>
      <p:pic>
        <p:nvPicPr>
          <p:cNvPr id="4" name="Picture 3" descr="sift-f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1534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319852" cy="519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976952" cy="51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0012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06957"/>
            <a:ext cx="5643546" cy="575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424627" cy="49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4484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531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722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Matching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91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381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4800" dirty="0" smtClean="0">
                <a:solidFill>
                  <a:schemeClr val="bg1"/>
                </a:solidFill>
              </a:rPr>
              <a:t>Thanks for your attention!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381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8000" dirty="0" smtClean="0"/>
              <a:t>Q&amp;A</a:t>
            </a:r>
            <a:endParaRPr lang="zh-TW" altLang="en-US" sz="8000" dirty="0">
              <a:solidFill>
                <a:schemeClr val="bg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solidFill>
                  <a:srgbClr val="FF0000"/>
                </a:solidFill>
              </a:rPr>
              <a:t>3D object recognition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1571612"/>
          <a:ext cx="4000528" cy="4748875"/>
        </p:xfrm>
        <a:graphic>
          <a:graphicData uri="http://schemas.openxmlformats.org/presentationml/2006/ole">
            <p:oleObj spid="_x0000_s3074" name="CorelPhotoPaint.Image.8" r:id="rId3" imgW="3796825" imgH="4507937" progId="">
              <p:embed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3846" t="24330" r="12308" b="13106"/>
          <a:stretch>
            <a:fillRect/>
          </a:stretch>
        </p:blipFill>
        <p:spPr bwMode="auto">
          <a:xfrm>
            <a:off x="4929190" y="1500174"/>
            <a:ext cx="3214710" cy="24110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13637" t="24706" r="12122" b="11978"/>
          <a:stretch>
            <a:fillRect/>
          </a:stretch>
        </p:blipFill>
        <p:spPr bwMode="auto">
          <a:xfrm>
            <a:off x="4929190" y="4056464"/>
            <a:ext cx="3237901" cy="24443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7140" y="1704846"/>
            <a:ext cx="7821561" cy="4035037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retrieval (1/3)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116828" y="1412746"/>
            <a:ext cx="10561" cy="4757981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45791" dir="3378596" algn="ctr" rotWithShape="0">
              <a:srgbClr val="333399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69840" y="3175280"/>
            <a:ext cx="9475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altLang="zh-TW" sz="6400" b="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90478" y="4153894"/>
            <a:ext cx="953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zh-TW" sz="2000" b="0">
                <a:solidFill>
                  <a:schemeClr val="tx2"/>
                </a:solidFill>
              </a:rPr>
              <a:t>&gt; 5000</a:t>
            </a:r>
          </a:p>
          <a:p>
            <a:pPr algn="l">
              <a:lnSpc>
                <a:spcPct val="80000"/>
              </a:lnSpc>
            </a:pPr>
            <a:r>
              <a:rPr lang="en-US" altLang="zh-TW" sz="2000" b="0">
                <a:solidFill>
                  <a:schemeClr val="tx2"/>
                </a:solidFill>
              </a:rPr>
              <a:t>images</a:t>
            </a:r>
            <a:endParaRPr lang="en-US" altLang="zh-TW" sz="2000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" name="Picture 5" descr="inria_re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214950"/>
            <a:ext cx="1834330" cy="12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mage3982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214950"/>
            <a:ext cx="2038374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748528" y="4176584"/>
            <a:ext cx="71818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" name="Picture 8" descr="base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5340" y="3105021"/>
            <a:ext cx="1425806" cy="1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base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591" y="1504821"/>
            <a:ext cx="2038374" cy="13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base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2591" y="3427285"/>
            <a:ext cx="2038374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base4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3078" y="1500060"/>
            <a:ext cx="2038373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4564" y="5325935"/>
            <a:ext cx="2960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altLang="zh-TW" sz="2000" b="0" dirty="0">
                <a:solidFill>
                  <a:schemeClr val="tx1"/>
                </a:solidFill>
              </a:rPr>
              <a:t>change in viewing angle</a:t>
            </a:r>
            <a:endParaRPr lang="fr-FR" altLang="zh-TW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" name="Picture 13" descr="val9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1478" y="3108196"/>
            <a:ext cx="1425805" cy="1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902640" y="3087559"/>
            <a:ext cx="1434859" cy="1911038"/>
          </a:xfrm>
          <a:prstGeom prst="rect">
            <a:avLst/>
          </a:prstGeom>
          <a:noFill/>
          <a:ln w="476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retrieval (2/3)</a:t>
            </a:r>
            <a:endParaRPr lang="zh-TW" altLang="en-US" dirty="0"/>
          </a:p>
        </p:txBody>
      </p:sp>
      <p:pic>
        <p:nvPicPr>
          <p:cNvPr id="4" name="Picture 2" descr="valb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063" y="1582738"/>
            <a:ext cx="2717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valb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1536700"/>
            <a:ext cx="27209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9125" y="6024563"/>
            <a:ext cx="536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altLang="zh-TW" sz="2000" b="0" dirty="0">
                <a:solidFill>
                  <a:schemeClr val="tx1"/>
                </a:solidFill>
              </a:rPr>
              <a:t>22 correct matches</a:t>
            </a:r>
            <a:endParaRPr lang="fr-FR" altLang="zh-TW" sz="28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Image retrieval (3/3)</a:t>
            </a:r>
            <a:endParaRPr lang="zh-TW" alt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3011474" y="1428736"/>
            <a:ext cx="9451" cy="4757981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45791" dir="3378596" algn="ctr" rotWithShape="0">
              <a:srgbClr val="333399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64486" y="3191270"/>
            <a:ext cx="8478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altLang="zh-TW" sz="6400" b="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38290" y="4169884"/>
            <a:ext cx="1062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altLang="zh-TW" sz="2000" b="0" dirty="0">
                <a:solidFill>
                  <a:schemeClr val="tx2"/>
                </a:solidFill>
              </a:rPr>
              <a:t>&gt; 5000</a:t>
            </a:r>
          </a:p>
          <a:p>
            <a:pPr algn="l">
              <a:lnSpc>
                <a:spcPct val="80000"/>
              </a:lnSpc>
            </a:pPr>
            <a:r>
              <a:rPr lang="en-US" altLang="zh-TW" sz="2000" b="0" dirty="0">
                <a:solidFill>
                  <a:schemeClr val="tx2"/>
                </a:solidFill>
              </a:rPr>
              <a:t>images</a:t>
            </a:r>
          </a:p>
        </p:txBody>
      </p:sp>
      <p:pic>
        <p:nvPicPr>
          <p:cNvPr id="7" name="Picture 5" descr="inria_re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12" y="5375261"/>
            <a:ext cx="1892824" cy="132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3982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37" y="5373675"/>
            <a:ext cx="1824060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43174" y="4192574"/>
            <a:ext cx="642674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" name="Picture 8" descr="base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86" y="3121011"/>
            <a:ext cx="1275897" cy="18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base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237" y="1520811"/>
            <a:ext cx="1824060" cy="13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base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37" y="3443275"/>
            <a:ext cx="1824060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base4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7724" y="1516050"/>
            <a:ext cx="1824059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2596" y="5073636"/>
            <a:ext cx="28106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altLang="zh-TW" sz="2000" b="0" dirty="0">
                <a:solidFill>
                  <a:schemeClr val="tx1"/>
                </a:solidFill>
              </a:rPr>
              <a:t>change in viewing angle</a:t>
            </a:r>
          </a:p>
          <a:p>
            <a:pPr>
              <a:spcBef>
                <a:spcPct val="20000"/>
              </a:spcBef>
            </a:pPr>
            <a:r>
              <a:rPr lang="fr-FR" altLang="zh-TW" sz="2000" b="0" dirty="0">
                <a:solidFill>
                  <a:schemeClr val="tx1"/>
                </a:solidFill>
              </a:rPr>
              <a:t>+ scale change</a:t>
            </a:r>
          </a:p>
        </p:txBody>
      </p:sp>
      <p:pic>
        <p:nvPicPr>
          <p:cNvPr id="15" name="Picture 13" descr="query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48" y="3443275"/>
            <a:ext cx="1824060" cy="13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929322" y="1500175"/>
            <a:ext cx="1857388" cy="1357322"/>
          </a:xfrm>
          <a:prstGeom prst="rect">
            <a:avLst/>
          </a:prstGeom>
          <a:noFill/>
          <a:ln w="476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758</Words>
  <Application>Microsoft Office PowerPoint</Application>
  <PresentationFormat>如螢幕大小 (4:3)</PresentationFormat>
  <Paragraphs>199</Paragraphs>
  <Slides>59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2" baseType="lpstr">
      <vt:lpstr>宣紙</vt:lpstr>
      <vt:lpstr>CorelPhotoPaint.Image.8</vt:lpstr>
      <vt:lpstr>方程式</vt:lpstr>
      <vt:lpstr>SIFT  (scale invariant feature transform)</vt:lpstr>
      <vt:lpstr>What is Computer Vision?</vt:lpstr>
      <vt:lpstr>Local Invariant Feature</vt:lpstr>
      <vt:lpstr>Applications</vt:lpstr>
      <vt:lpstr>Object recognition</vt:lpstr>
      <vt:lpstr>3D object recognition</vt:lpstr>
      <vt:lpstr>Image retrieval (1/3)</vt:lpstr>
      <vt:lpstr>Image retrieval (2/3)</vt:lpstr>
      <vt:lpstr>Image retrieval (3/3)</vt:lpstr>
      <vt:lpstr>Automatic image stitching (1/2)</vt:lpstr>
      <vt:lpstr>Automatic image stitching (2/2)</vt:lpstr>
      <vt:lpstr>Motivation: Matching Problem</vt:lpstr>
      <vt:lpstr>Motivation: Patch Matching</vt:lpstr>
      <vt:lpstr>Not all patches are created equal</vt:lpstr>
      <vt:lpstr>Not all patches are created equal</vt:lpstr>
      <vt:lpstr>What are corners?</vt:lpstr>
      <vt:lpstr>SIFT</vt:lpstr>
      <vt:lpstr>1. Detection of scale-space extrema</vt:lpstr>
      <vt:lpstr>DoG filtering</vt:lpstr>
      <vt:lpstr>Scale space</vt:lpstr>
      <vt:lpstr>Detection of scale-space extrema</vt:lpstr>
      <vt:lpstr>Keypoint localization</vt:lpstr>
      <vt:lpstr>2. Accurate keypoint localization</vt:lpstr>
      <vt:lpstr>2. Accurate keypoint localization</vt:lpstr>
      <vt:lpstr>2. Accurate keypoint localization</vt:lpstr>
      <vt:lpstr>2D illustration</vt:lpstr>
      <vt:lpstr>Derivation of matrix form</vt:lpstr>
      <vt:lpstr>2. Accurate keypoint localization</vt:lpstr>
      <vt:lpstr>Eliminating edge responses</vt:lpstr>
      <vt:lpstr>3. 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Orientation assignment</vt:lpstr>
      <vt:lpstr>4. Local image descriptor</vt:lpstr>
      <vt:lpstr>Conclusions for SIFT</vt:lpstr>
      <vt:lpstr>Conclusions for SIFT</vt:lpstr>
      <vt:lpstr>Feature matching</vt:lpstr>
      <vt:lpstr>Maxima in DoG</vt:lpstr>
      <vt:lpstr>Remove low contrast</vt:lpstr>
      <vt:lpstr>Remove  edges</vt:lpstr>
      <vt:lpstr>SIFT descriptor</vt:lpstr>
      <vt:lpstr>SIFT descriptor</vt:lpstr>
      <vt:lpstr>SIFT descriptor</vt:lpstr>
      <vt:lpstr>SIFT descriptor</vt:lpstr>
      <vt:lpstr>Image Matching</vt:lpstr>
      <vt:lpstr>Image Matching</vt:lpstr>
      <vt:lpstr>Image Matching</vt:lpstr>
      <vt:lpstr>Image Matching</vt:lpstr>
      <vt:lpstr>Image Matching</vt:lpstr>
      <vt:lpstr>Image Matching</vt:lpstr>
      <vt:lpstr>Image Matching</vt:lpstr>
      <vt:lpstr>Image Matching</vt:lpstr>
      <vt:lpstr>投影片 58</vt:lpstr>
      <vt:lpstr>投影片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SIFT</dc:title>
  <dc:creator>aaa</dc:creator>
  <cp:lastModifiedBy>aaa</cp:lastModifiedBy>
  <cp:revision>84</cp:revision>
  <dcterms:created xsi:type="dcterms:W3CDTF">2011-04-13T13:44:40Z</dcterms:created>
  <dcterms:modified xsi:type="dcterms:W3CDTF">2011-04-14T07:53:05Z</dcterms:modified>
</cp:coreProperties>
</file>