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78" r:id="rId8"/>
    <p:sldId id="293" r:id="rId9"/>
    <p:sldId id="279" r:id="rId10"/>
    <p:sldId id="281" r:id="rId11"/>
    <p:sldId id="282" r:id="rId12"/>
    <p:sldId id="283" r:id="rId13"/>
    <p:sldId id="298" r:id="rId14"/>
    <p:sldId id="294" r:id="rId15"/>
    <p:sldId id="296" r:id="rId16"/>
    <p:sldId id="284" r:id="rId17"/>
    <p:sldId id="286" r:id="rId18"/>
    <p:sldId id="285" r:id="rId19"/>
    <p:sldId id="287" r:id="rId20"/>
    <p:sldId id="297" r:id="rId21"/>
    <p:sldId id="280" r:id="rId22"/>
    <p:sldId id="273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22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21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7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6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4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1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01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44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54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2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0D6E-0C2F-47A1-9FE1-1D27FED514FC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517D-333E-43C2-A20A-90EAFB95C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93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SPECTRAL NORMALIZATION FOR GENERATIVE ADVERSARIAL NETWORKS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zh-TW" dirty="0"/>
          </a:p>
          <a:p>
            <a:pPr algn="r"/>
            <a:r>
              <a:rPr lang="en-US" altLang="zh-TW" dirty="0">
                <a:ea typeface="標楷體" panose="03000509000000000000" pitchFamily="65" charset="-120"/>
              </a:rPr>
              <a:t>Speaker: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華祥志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81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6913BD-4BA2-43FC-A8A6-38CE7430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Spectral norm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B9496B-1E47-464B-8F6B-6C56BA32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matrix A, spectral norm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</a:p>
          <a:p>
            <a:pPr marL="0" indent="0">
              <a:buNone/>
            </a:pPr>
            <a:r>
              <a:rPr lang="en-US" altLang="zh-TW" dirty="0"/>
              <a:t>   which is equivalent to the largest singular value of A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Each layer</a:t>
            </a:r>
          </a:p>
          <a:p>
            <a:endParaRPr lang="en-US" altLang="zh-TW" dirty="0"/>
          </a:p>
          <a:p>
            <a:r>
              <a:rPr lang="en-US" altLang="zh-TW" dirty="0"/>
              <a:t>Linear layer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6EFFCD-EF10-41E2-B3C4-86134C72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06" y="3914486"/>
            <a:ext cx="1933575" cy="3714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A79C7D1-8D29-4769-B862-E15BF46C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81" y="1584344"/>
            <a:ext cx="4972050" cy="9048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65853AA-EB2C-4BCC-BB25-A1239D61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90" y="4901306"/>
            <a:ext cx="1543050" cy="4191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63FCD3F-3652-4CAF-98D4-D123D2D7A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947" y="5398268"/>
            <a:ext cx="6210300" cy="3619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B8DDD09-7CAF-466C-85CD-68A0EED46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114" y="4370115"/>
            <a:ext cx="31623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0B03E-24D1-406F-AC3E-EFCF47DE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Spectral norm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AE9BD2-2AC1-4399-A5CD-FD089EB7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</a:p>
          <a:p>
            <a:endParaRPr lang="en-US" altLang="zh-TW" dirty="0"/>
          </a:p>
          <a:p>
            <a:r>
              <a:rPr lang="zh-TW" altLang="en-US" dirty="0"/>
              <a:t>             </a:t>
            </a:r>
            <a:r>
              <a:rPr lang="en-US" altLang="zh-TW" dirty="0"/>
              <a:t>are all equal to 1, (e.g. leaky </a:t>
            </a:r>
            <a:r>
              <a:rPr lang="en-US" altLang="zh-TW" dirty="0" err="1"/>
              <a:t>ReLU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Upper bound 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4AB323-9AC5-4257-9808-2F9A107D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8" y="2301875"/>
            <a:ext cx="3895725" cy="4000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FDBAA3-2364-4AF7-ACEB-86B4FD1A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36" y="1825625"/>
            <a:ext cx="7372350" cy="476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C2C6F83-AAED-4233-A129-FDFBA3C1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10" y="2879777"/>
            <a:ext cx="933450" cy="381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E232A0-8FA6-492F-8431-1F87E2DA9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56076"/>
            <a:ext cx="10934700" cy="15525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A5C324-FE54-4B70-8B83-0C7161102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508" y="3389836"/>
            <a:ext cx="8858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B24FD-D99D-45D9-8FCC-D2B324C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Spectral Normalization (SN)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5DEDD9-D51B-41E8-A0C5-BBEBDBEA5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Normalizes the spectral norm of the weight matrix W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          is bounded from above by 1</a:t>
            </a:r>
          </a:p>
          <a:p>
            <a:r>
              <a:rPr lang="en-US" altLang="zh-TW" dirty="0"/>
              <a:t>Use power method to produce the first left and right singular vectors</a:t>
            </a:r>
          </a:p>
          <a:p>
            <a:endParaRPr lang="zh-TW" altLang="en-US" dirty="0"/>
          </a:p>
          <a:p>
            <a:r>
              <a:rPr lang="en-US" altLang="zh-TW" dirty="0"/>
              <a:t>Approximate the spectral norm by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86F51BF-734E-41AD-BAF1-BD6B6C0F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76" y="2383041"/>
            <a:ext cx="2876550" cy="4476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0E9048-0B0E-49FE-8472-6AAC164D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30" y="3388132"/>
            <a:ext cx="885825" cy="3905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4B9D62-FC37-484D-A70F-A9C1708F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076" y="2913222"/>
            <a:ext cx="2266950" cy="409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D81F1E-BCAE-4877-ACE4-F69B24E62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076" y="4331310"/>
            <a:ext cx="5191125" cy="457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FCFD44-0ADF-43D2-BB07-141A8DAF3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242" y="5341164"/>
            <a:ext cx="20669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56E1D4-C29B-4500-873B-68A41868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8265A-3D60-4677-9F9F-977D1C13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F437C8-24F3-4049-8AC7-6C4ACA12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3159125"/>
            <a:ext cx="10048875" cy="22098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2656EB-6A87-4A7D-8DDE-1D04C992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28" y="1758157"/>
            <a:ext cx="8115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C9315-2E25-46F2-98BC-4E125234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with spectral normalization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EAA1167-7FE3-4D49-AABF-2CE51D96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0331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DB64D-C314-4222-A908-8FDC8C1E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Accuracy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70ADB-1E38-49CC-8EC1-5CE364B02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Spectral norms of all 7 convolutional layers in the standard CNN during course of the training on CIFAR-10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D824D9-2A47-4D6B-906A-E89E9FEF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2606675"/>
            <a:ext cx="60293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A98ED-22A0-484B-B1F4-6756B0DB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on CIFAR-10 and STL-10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948582-D979-40F1-9F9C-4B4A7E7C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Weight clipping (WC)</a:t>
            </a:r>
          </a:p>
          <a:p>
            <a:r>
              <a:rPr lang="en-US" altLang="zh-TW" dirty="0"/>
              <a:t>WGAN-GP</a:t>
            </a:r>
          </a:p>
          <a:p>
            <a:r>
              <a:rPr lang="en-US" altLang="zh-TW" dirty="0"/>
              <a:t>Batch normalization (BN)</a:t>
            </a:r>
          </a:p>
          <a:p>
            <a:r>
              <a:rPr lang="en-US" altLang="zh-TW" dirty="0"/>
              <a:t>Layer normalization (LN)</a:t>
            </a:r>
          </a:p>
          <a:p>
            <a:r>
              <a:rPr lang="en-US" altLang="zh-TW" dirty="0"/>
              <a:t>Weight normalization (WN)</a:t>
            </a:r>
          </a:p>
          <a:p>
            <a:r>
              <a:rPr lang="en-US" altLang="zh-TW" dirty="0"/>
              <a:t>Orthonormal regularization</a:t>
            </a:r>
          </a:p>
          <a:p>
            <a:r>
              <a:rPr lang="en-US" altLang="zh-TW" dirty="0"/>
              <a:t>SN-GAN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39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04D46-EFF2-4478-ABF4-5AED1B80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on CIFAR-10 and STL-10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38E8EF-F582-424A-9FCA-E4D3BF20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Hyper-parameter settings</a:t>
            </a:r>
          </a:p>
          <a:p>
            <a:r>
              <a:rPr lang="zh-TW" altLang="en-US" dirty="0"/>
              <a:t>    </a:t>
            </a:r>
            <a:r>
              <a:rPr lang="en-US" altLang="zh-TW" dirty="0"/>
              <a:t>: learning rate</a:t>
            </a:r>
          </a:p>
          <a:p>
            <a:r>
              <a:rPr lang="zh-TW" altLang="en-US" dirty="0"/>
              <a:t>         </a:t>
            </a:r>
            <a:r>
              <a:rPr lang="en-US" altLang="zh-TW" dirty="0"/>
              <a:t>: first, second order momentum</a:t>
            </a:r>
          </a:p>
          <a:p>
            <a:pPr marL="0" indent="0">
              <a:buNone/>
            </a:pPr>
            <a:r>
              <a:rPr lang="en-US" altLang="zh-TW" dirty="0"/>
              <a:t>   (Adam Optimizer)</a:t>
            </a:r>
          </a:p>
          <a:p>
            <a:endParaRPr lang="en-US" altLang="zh-TW" dirty="0"/>
          </a:p>
          <a:p>
            <a:r>
              <a:rPr lang="en-US" altLang="zh-TW" dirty="0"/>
              <a:t>      : number of updates of the discriminator </a:t>
            </a:r>
          </a:p>
          <a:p>
            <a:pPr marL="0" indent="0">
              <a:buNone/>
            </a:pPr>
            <a:r>
              <a:rPr lang="en-US" altLang="zh-TW" dirty="0"/>
              <a:t>           per one update of the generator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AD4477-AE1F-4CEC-8500-9EA4DA08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757798"/>
            <a:ext cx="4857750" cy="2638425"/>
          </a:xfrm>
          <a:prstGeom prst="rect">
            <a:avLst/>
          </a:prstGeom>
        </p:spPr>
      </p:pic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5AF9079D-B6F3-4152-A34E-BAFA23EFC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205797"/>
              </p:ext>
            </p:extLst>
          </p:nvPr>
        </p:nvGraphicFramePr>
        <p:xfrm>
          <a:off x="1134509" y="2451537"/>
          <a:ext cx="2952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8" name="物件 7">
                        <a:extLst>
                          <a:ext uri="{FF2B5EF4-FFF2-40B4-BE49-F238E27FC236}">
                            <a16:creationId xmlns:a16="http://schemas.microsoft.com/office/drawing/2014/main" id="{662D1B0A-4402-4951-AA01-7C1ECD635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4509" y="2451537"/>
                        <a:ext cx="295275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4E78E4E2-F793-4535-B9FF-5B7F68D6C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35760"/>
              </p:ext>
            </p:extLst>
          </p:nvPr>
        </p:nvGraphicFramePr>
        <p:xfrm>
          <a:off x="1116101" y="2856349"/>
          <a:ext cx="7397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6" name="物件 5">
                        <a:extLst>
                          <a:ext uri="{FF2B5EF4-FFF2-40B4-BE49-F238E27FC236}">
                            <a16:creationId xmlns:a16="http://schemas.microsoft.com/office/drawing/2014/main" id="{5AF9079D-B6F3-4152-A34E-BAFA23EFC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6101" y="2856349"/>
                        <a:ext cx="7397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>
            <a:extLst>
              <a:ext uri="{FF2B5EF4-FFF2-40B4-BE49-F238E27FC236}">
                <a16:creationId xmlns:a16="http://schemas.microsoft.com/office/drawing/2014/main" id="{A45B8356-F124-4321-B400-B0731CB1A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17785"/>
              </p:ext>
            </p:extLst>
          </p:nvPr>
        </p:nvGraphicFramePr>
        <p:xfrm>
          <a:off x="1134509" y="4373738"/>
          <a:ext cx="4429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6" name="物件 5">
                        <a:extLst>
                          <a:ext uri="{FF2B5EF4-FFF2-40B4-BE49-F238E27FC236}">
                            <a16:creationId xmlns:a16="http://schemas.microsoft.com/office/drawing/2014/main" id="{5AF9079D-B6F3-4152-A34E-BAFA23EFC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4509" y="4373738"/>
                        <a:ext cx="44291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28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6A157-9DBD-4CA0-8D0A-F6E2CA29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Inception Score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7ACA8F-FC0C-451A-94C8-329FA443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 Quality &amp; Image Diversity</a:t>
            </a:r>
          </a:p>
          <a:p>
            <a:r>
              <a:rPr lang="en-US" altLang="zh-TW" dirty="0"/>
              <a:t>higher is better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51B49F-3D84-4AE7-A4DC-8AA7A092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936846"/>
            <a:ext cx="10629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00F5C-471A-4CA2-BC71-AB041899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Frechet</a:t>
            </a:r>
            <a:r>
              <a:rPr lang="en-US" altLang="zh-TW" dirty="0"/>
              <a:t> Inception Distance (FID)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60D1D3-C779-4289-A5FB-465C7AB54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</a:p>
          <a:p>
            <a:r>
              <a:rPr lang="en-US" altLang="zh-TW" dirty="0"/>
              <a:t>                                      are the mean and covariance matrix</a:t>
            </a:r>
          </a:p>
          <a:p>
            <a:r>
              <a:rPr lang="en-US" altLang="zh-TW" dirty="0"/>
              <a:t>lower is better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00672C-77C7-4BDB-9C36-AE4721DF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1732633"/>
            <a:ext cx="8172450" cy="6667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070A669-1D46-42FA-BCAB-44D379E8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08" y="2360598"/>
            <a:ext cx="2952750" cy="381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E56315-4002-4B9C-A4B6-285A7D203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302000"/>
            <a:ext cx="10801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 of GAN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/>
              <a:t>Spectral Normalization </a:t>
            </a:r>
          </a:p>
          <a:p>
            <a:r>
              <a:rPr lang="en-US" altLang="zh-TW" dirty="0"/>
              <a:t>Results on CIFAR-10 and STL-10</a:t>
            </a:r>
          </a:p>
          <a:p>
            <a:r>
              <a:rPr lang="en-US" altLang="zh-TW" dirty="0"/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7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BD72E2-B76A-45A6-A94A-FD3410D7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time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370B30-DE06-4B38-89FE-75741187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Computational time for 100 updates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A9706D-CCDB-43C9-9820-62C9DCC1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2591594"/>
            <a:ext cx="4991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A15E-885D-4153-86BD-0E55E5A3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C053A-E2CB-46E7-ADF9-F1A3F3D8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Spectral normalization (SN) as a stabilizer of training of GANs.</a:t>
            </a:r>
          </a:p>
          <a:p>
            <a:r>
              <a:rPr lang="en-US" altLang="zh-TW" dirty="0"/>
              <a:t>The generated examples are more diverse than the conventional weight normalization and achieve better or comparative inception scores relative to previous studies.</a:t>
            </a:r>
          </a:p>
          <a:p>
            <a:r>
              <a:rPr lang="en-US" altLang="zh-TW" dirty="0"/>
              <a:t>The method imposes global regularization on the discriminator as opposed to local regularization introduced by WGAN-GP, and can possibly used in combinations.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438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83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TW" dirty="0" err="1"/>
              <a:t>Miyato</a:t>
            </a:r>
            <a:r>
              <a:rPr lang="en-US" altLang="zh-TW" dirty="0"/>
              <a:t>, </a:t>
            </a:r>
            <a:r>
              <a:rPr lang="en-US" altLang="zh-TW" dirty="0" err="1"/>
              <a:t>Takeru</a:t>
            </a:r>
            <a:r>
              <a:rPr lang="en-US" altLang="zh-TW" dirty="0"/>
              <a:t>, et al. "Spectral normalization for generative adversarial networks." </a:t>
            </a:r>
            <a:r>
              <a:rPr lang="en-US" altLang="zh-TW" i="1" dirty="0" err="1"/>
              <a:t>arXiv</a:t>
            </a:r>
            <a:r>
              <a:rPr lang="en-US" altLang="zh-TW" i="1" dirty="0"/>
              <a:t> preprint arXiv:1802.05957</a:t>
            </a:r>
            <a:r>
              <a:rPr lang="en-US" altLang="zh-TW" dirty="0"/>
              <a:t> (2018).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TW" dirty="0"/>
              <a:t>Goodfellow, Ian, et al. "Generative adversarial nets." </a:t>
            </a:r>
            <a:r>
              <a:rPr lang="en-US" altLang="zh-TW" i="1" dirty="0"/>
              <a:t>Advances in neural information processing systems</a:t>
            </a:r>
            <a:r>
              <a:rPr lang="en-US" altLang="zh-TW" dirty="0"/>
              <a:t>. 2014.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TW" dirty="0" err="1"/>
              <a:t>Gulrajani</a:t>
            </a:r>
            <a:r>
              <a:rPr lang="en-US" altLang="zh-TW" dirty="0"/>
              <a:t>, Ishaan, et al. "Improved training of </a:t>
            </a:r>
            <a:r>
              <a:rPr lang="en-US" altLang="zh-TW" dirty="0" err="1"/>
              <a:t>wasserstein</a:t>
            </a:r>
            <a:r>
              <a:rPr lang="en-US" altLang="zh-TW" dirty="0"/>
              <a:t> </a:t>
            </a:r>
            <a:r>
              <a:rPr lang="en-US" altLang="zh-TW" dirty="0" err="1"/>
              <a:t>gans</a:t>
            </a:r>
            <a:r>
              <a:rPr lang="en-US" altLang="zh-TW" dirty="0"/>
              <a:t>." </a:t>
            </a:r>
            <a:r>
              <a:rPr lang="en-US" altLang="zh-TW" i="1" dirty="0"/>
              <a:t>Advances in neural information processing systems</a:t>
            </a:r>
            <a:r>
              <a:rPr lang="en-US" altLang="zh-TW" dirty="0"/>
              <a:t>. 2017.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TW" dirty="0" err="1"/>
              <a:t>Warde</a:t>
            </a:r>
            <a:r>
              <a:rPr lang="en-US" altLang="zh-TW" dirty="0"/>
              <a:t>-Farley, David, and </a:t>
            </a:r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r>
              <a:rPr lang="en-US" altLang="zh-TW" dirty="0"/>
              <a:t>. "Improving generative adversarial networks with denoising feature matching." (2016).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TW" dirty="0"/>
              <a:t>Radford, Alec, Luke Metz, and </a:t>
            </a:r>
            <a:r>
              <a:rPr lang="en-US" altLang="zh-TW" dirty="0" err="1"/>
              <a:t>Soumith</a:t>
            </a:r>
            <a:r>
              <a:rPr lang="en-US" altLang="zh-TW" dirty="0"/>
              <a:t> </a:t>
            </a:r>
            <a:r>
              <a:rPr lang="en-US" altLang="zh-TW" dirty="0" err="1"/>
              <a:t>Chintala</a:t>
            </a:r>
            <a:r>
              <a:rPr lang="en-US" altLang="zh-TW" dirty="0"/>
              <a:t>. "Unsupervised representation learning with deep convolutional generative adversarial networks." </a:t>
            </a:r>
            <a:r>
              <a:rPr lang="en-US" altLang="zh-TW" i="1" dirty="0" err="1"/>
              <a:t>arXiv</a:t>
            </a:r>
            <a:r>
              <a:rPr lang="en-US" altLang="zh-TW" i="1" dirty="0"/>
              <a:t> preprint arXiv:1511.06434</a:t>
            </a:r>
            <a:r>
              <a:rPr lang="en-US" altLang="zh-TW" dirty="0"/>
              <a:t> (2015).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A160A0-54FC-4886-9F60-AE112076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Network (GAN)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C86E53-EED8-42FD-ABA4-B1B222573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F7491A92-FFAB-456F-BEEC-1F98B690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825625"/>
            <a:ext cx="96393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4EA19-7F52-4F4C-8BC1-CC921EE4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Network (GAN)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E061E1-2757-40B6-BBEC-6AD081E7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Generated bedrooms 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34B1CC-8C35-466A-9D32-B4596BC8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51" y="2250403"/>
            <a:ext cx="8050897" cy="40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94B34-D2BD-4AE7-96A5-A893C69A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Network (GAN)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A9A500-3C9C-4FCC-87EC-E7B9BA3B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Style Transfer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7B88F0-FA06-49D3-BF6D-412A9A0E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51" y="1506221"/>
            <a:ext cx="6277149" cy="51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9EAE4-5561-4929-BDF3-A85DA8D3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Disadvantages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07D1A-E9A3-4411-AFDE-2C54F613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344"/>
            <a:ext cx="10788942" cy="4608731"/>
          </a:xfrm>
        </p:spPr>
        <p:txBody>
          <a:bodyPr>
            <a:normAutofit/>
          </a:bodyPr>
          <a:lstStyle/>
          <a:p>
            <a:r>
              <a:rPr lang="en-US" altLang="zh-TW" dirty="0"/>
              <a:t>Non-convergence:</a:t>
            </a:r>
          </a:p>
          <a:p>
            <a:pPr marL="0" indent="0">
              <a:buNone/>
            </a:pPr>
            <a:r>
              <a:rPr lang="en-US" altLang="zh-TW" dirty="0"/>
              <a:t>   the model parameters oscillate, destabilize and never converge</a:t>
            </a:r>
          </a:p>
          <a:p>
            <a:r>
              <a:rPr lang="en-US" altLang="zh-TW" dirty="0"/>
              <a:t>Mode collapse:</a:t>
            </a:r>
          </a:p>
          <a:p>
            <a:pPr marL="0" indent="0">
              <a:buNone/>
            </a:pPr>
            <a:r>
              <a:rPr lang="en-US" altLang="zh-TW" dirty="0"/>
              <a:t>   the generator collapses which produces limited varieties of samples</a:t>
            </a:r>
          </a:p>
          <a:p>
            <a:r>
              <a:rPr lang="en-US" altLang="zh-TW" dirty="0"/>
              <a:t>Diminished gradient:</a:t>
            </a:r>
          </a:p>
          <a:p>
            <a:pPr marL="0" indent="0">
              <a:buNone/>
            </a:pPr>
            <a:r>
              <a:rPr lang="en-US" altLang="zh-TW" dirty="0"/>
              <a:t>   the discriminator gets too successful that the generator gradient</a:t>
            </a:r>
          </a:p>
          <a:p>
            <a:pPr marL="0" indent="0">
              <a:buNone/>
            </a:pPr>
            <a:r>
              <a:rPr lang="en-US" altLang="zh-TW" dirty="0"/>
              <a:t>   vanishes and learns nothing</a:t>
            </a:r>
          </a:p>
          <a:p>
            <a:r>
              <a:rPr lang="en-US" altLang="zh-TW" dirty="0"/>
              <a:t>Unbalance between the generator and discriminator causing overfitting</a:t>
            </a:r>
          </a:p>
          <a:p>
            <a:r>
              <a:rPr lang="en-US" altLang="zh-TW" dirty="0"/>
              <a:t>Highly sensitive to the hyperparameter selections.</a:t>
            </a:r>
          </a:p>
        </p:txBody>
      </p:sp>
    </p:spTree>
    <p:extLst>
      <p:ext uri="{BB962C8B-B14F-4D97-AF65-F5344CB8AC3E}">
        <p14:creationId xmlns:p14="http://schemas.microsoft.com/office/powerpoint/2010/main" val="266591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68F1D-F102-4FC4-915E-9BC1C341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364040-C3A1-4FA1-B90C-94B2F28C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Discriminator network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x : input image</a:t>
            </a:r>
          </a:p>
          <a:p>
            <a:r>
              <a:rPr lang="en-US" altLang="zh-TW" dirty="0"/>
              <a:t>                                              , learning parameters set</a:t>
            </a:r>
          </a:p>
          <a:p>
            <a:r>
              <a:rPr lang="en-US" altLang="zh-TW" dirty="0" err="1"/>
              <a:t>a</a:t>
            </a:r>
            <a:r>
              <a:rPr lang="en-US" altLang="zh-TW" baseline="-25000" dirty="0" err="1"/>
              <a:t>k</a:t>
            </a:r>
            <a:r>
              <a:rPr lang="en-US" altLang="zh-TW" dirty="0"/>
              <a:t> : element-wise non-linear activation function</a:t>
            </a:r>
          </a:p>
          <a:p>
            <a:r>
              <a:rPr lang="en-US" altLang="zh-TW" dirty="0"/>
              <a:t>Final output of the discriminator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A7DD81-DF58-46A9-8F42-397C0971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92" y="2529325"/>
            <a:ext cx="7372350" cy="476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03B7D3-2E89-4EE8-9459-DC184B1D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59" y="3895332"/>
            <a:ext cx="3676650" cy="409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BD6E3F7-6626-4603-BC5C-B7F137265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492" y="5377911"/>
            <a:ext cx="27622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E7C1E-BDA4-4F30-B8D0-A86F7E42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B89DF3-AFE1-49A6-9805-8BA86C8A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standard formulation of GANs =</a:t>
            </a:r>
          </a:p>
          <a:p>
            <a:r>
              <a:rPr lang="en-US" altLang="zh-TW" dirty="0"/>
              <a:t>Usually</a:t>
            </a:r>
          </a:p>
          <a:p>
            <a:r>
              <a:rPr lang="en-US" altLang="zh-TW" dirty="0"/>
              <a:t>x is real image, x’ is fake image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4976BD-EE83-4DA0-A993-3F900253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53" y="1859181"/>
            <a:ext cx="2390775" cy="5524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FACCACD-CCA7-4FC6-BCE6-BD9E5A57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47" y="2434701"/>
            <a:ext cx="7324725" cy="3619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1FB0271-9817-49D4-A64C-44E458DB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0" y="3390835"/>
            <a:ext cx="5934075" cy="809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E60C901-6449-47C6-956B-BD6FC68A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5" y="4384086"/>
            <a:ext cx="4238625" cy="3905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CEB3A01-D7A5-4458-8474-6061B8665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65" y="4887323"/>
            <a:ext cx="66198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914E5C-60F1-46BA-AFC3-00707CC1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Lipschitz continuous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6A4582-A403-4DBD-BB8D-1952055D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                               , for any x, x’</a:t>
            </a:r>
          </a:p>
          <a:p>
            <a:endParaRPr lang="en-US" altLang="zh-TW" dirty="0"/>
          </a:p>
          <a:p>
            <a:r>
              <a:rPr lang="en-US" altLang="zh-TW" dirty="0"/>
              <a:t>           = the smallest possible value M</a:t>
            </a:r>
          </a:p>
          <a:p>
            <a:endParaRPr lang="en-US" altLang="zh-TW" dirty="0"/>
          </a:p>
          <a:p>
            <a:r>
              <a:rPr lang="en-US" altLang="zh-TW" dirty="0"/>
              <a:t> f = </a:t>
            </a:r>
            <a:r>
              <a:rPr lang="en-US" altLang="zh-TW" dirty="0" err="1"/>
              <a:t>ReLU</a:t>
            </a:r>
            <a:r>
              <a:rPr lang="en-US" altLang="zh-TW" dirty="0"/>
              <a:t>, leaky </a:t>
            </a:r>
            <a:r>
              <a:rPr lang="en-US" altLang="zh-TW" dirty="0" err="1"/>
              <a:t>ReLU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</a:t>
            </a: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B9B00749-DE79-4629-ADE1-A8936D06D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87242"/>
              </p:ext>
            </p:extLst>
          </p:nvPr>
        </p:nvGraphicFramePr>
        <p:xfrm>
          <a:off x="1241570" y="1576067"/>
          <a:ext cx="2454274" cy="95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3" imgW="1269720" imgH="495000" progId="Equation.DSMT4">
                  <p:embed/>
                </p:oleObj>
              </mc:Choice>
              <mc:Fallback>
                <p:oleObj name="Equation" r:id="rId3" imgW="12697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570" y="1576067"/>
                        <a:ext cx="2454274" cy="95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D10DD012-21B9-4158-8428-B7EE926F8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03980"/>
              </p:ext>
            </p:extLst>
          </p:nvPr>
        </p:nvGraphicFramePr>
        <p:xfrm>
          <a:off x="1241570" y="2808725"/>
          <a:ext cx="712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5" imgW="368280" imgH="279360" progId="Equation.DSMT4">
                  <p:embed/>
                </p:oleObj>
              </mc:Choice>
              <mc:Fallback>
                <p:oleObj name="Equation" r:id="rId5" imgW="368280" imgH="279360" progId="Equation.DSMT4">
                  <p:embed/>
                  <p:pic>
                    <p:nvPicPr>
                      <p:cNvPr id="4" name="物件 3">
                        <a:extLst>
                          <a:ext uri="{FF2B5EF4-FFF2-40B4-BE49-F238E27FC236}">
                            <a16:creationId xmlns:a16="http://schemas.microsoft.com/office/drawing/2014/main" id="{B9B00749-DE79-4629-ADE1-A8936D06D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1570" y="2808725"/>
                        <a:ext cx="7127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C62BE466-3786-48D0-BD1A-1D2D86C95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165" y="3244924"/>
            <a:ext cx="4866758" cy="2159686"/>
          </a:xfrm>
          <a:prstGeom prst="rect">
            <a:avLst/>
          </a:prstGeom>
        </p:spPr>
      </p:pic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662D1B0A-4402-4951-AA01-7C1ECD635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34732"/>
              </p:ext>
            </p:extLst>
          </p:nvPr>
        </p:nvGraphicFramePr>
        <p:xfrm>
          <a:off x="1241570" y="4324767"/>
          <a:ext cx="1131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8" imgW="583920" imgH="279360" progId="Equation.DSMT4">
                  <p:embed/>
                </p:oleObj>
              </mc:Choice>
              <mc:Fallback>
                <p:oleObj name="Equation" r:id="rId8" imgW="583920" imgH="279360" progId="Equation.DSMT4">
                  <p:embed/>
                  <p:pic>
                    <p:nvPicPr>
                      <p:cNvPr id="6" name="物件 5">
                        <a:extLst>
                          <a:ext uri="{FF2B5EF4-FFF2-40B4-BE49-F238E27FC236}">
                            <a16:creationId xmlns:a16="http://schemas.microsoft.com/office/drawing/2014/main" id="{D10DD012-21B9-4158-8428-B7EE926F8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1570" y="4324767"/>
                        <a:ext cx="11318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0C1105AB-E87C-4530-9A24-6C93B8BE64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1570" y="5390736"/>
            <a:ext cx="38957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576</Words>
  <Application>Microsoft Office PowerPoint</Application>
  <PresentationFormat>寬螢幕</PresentationFormat>
  <Paragraphs>107</Paragraphs>
  <Slides>22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標楷體</vt:lpstr>
      <vt:lpstr>Arial</vt:lpstr>
      <vt:lpstr>Calibri</vt:lpstr>
      <vt:lpstr>Calibri Light</vt:lpstr>
      <vt:lpstr>Times New Roman</vt:lpstr>
      <vt:lpstr>Office 佈景主題</vt:lpstr>
      <vt:lpstr>MathType 6.0 Equation</vt:lpstr>
      <vt:lpstr>SPECTRAL NORMALIZATION FOR GENERATIVE ADVERSARIAL NETWORKS</vt:lpstr>
      <vt:lpstr>Outline</vt:lpstr>
      <vt:lpstr>Generative Adversarial Network (GAN)</vt:lpstr>
      <vt:lpstr>Generative Adversarial Network (GAN)</vt:lpstr>
      <vt:lpstr>Generative Adversarial Network (GAN)</vt:lpstr>
      <vt:lpstr>Disadvantages</vt:lpstr>
      <vt:lpstr>Notations</vt:lpstr>
      <vt:lpstr>Objective function</vt:lpstr>
      <vt:lpstr>Lipschitz continuous</vt:lpstr>
      <vt:lpstr>Spectral norm</vt:lpstr>
      <vt:lpstr>Spectral norm</vt:lpstr>
      <vt:lpstr>Spectral Normalization (SN)</vt:lpstr>
      <vt:lpstr>Gradient</vt:lpstr>
      <vt:lpstr>Algorithm with spectral normalization</vt:lpstr>
      <vt:lpstr>Accuracy</vt:lpstr>
      <vt:lpstr>Results on CIFAR-10 and STL-10</vt:lpstr>
      <vt:lpstr>Results on CIFAR-10 and STL-10</vt:lpstr>
      <vt:lpstr>Inception Score</vt:lpstr>
      <vt:lpstr>Frechet Inception Distance (FID)</vt:lpstr>
      <vt:lpstr>Training time</vt:lpstr>
      <vt:lpstr>Conclusion</vt:lpstr>
      <vt:lpstr>Reference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Ramanujan Transform</dc:title>
  <dc:creator>User</dc:creator>
  <cp:lastModifiedBy>USER</cp:lastModifiedBy>
  <cp:revision>99</cp:revision>
  <dcterms:created xsi:type="dcterms:W3CDTF">2020-04-08T22:35:35Z</dcterms:created>
  <dcterms:modified xsi:type="dcterms:W3CDTF">2020-09-29T01:31:45Z</dcterms:modified>
</cp:coreProperties>
</file>