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5"/>
  </p:notesMasterIdLst>
  <p:sldIdLst>
    <p:sldId id="256" r:id="rId2"/>
    <p:sldId id="258" r:id="rId3"/>
    <p:sldId id="259" r:id="rId4"/>
    <p:sldId id="262" r:id="rId5"/>
    <p:sldId id="260" r:id="rId6"/>
    <p:sldId id="290" r:id="rId7"/>
    <p:sldId id="261" r:id="rId8"/>
    <p:sldId id="263" r:id="rId9"/>
    <p:sldId id="267" r:id="rId10"/>
    <p:sldId id="268" r:id="rId11"/>
    <p:sldId id="273" r:id="rId12"/>
    <p:sldId id="291" r:id="rId13"/>
    <p:sldId id="292" r:id="rId14"/>
    <p:sldId id="272" r:id="rId15"/>
    <p:sldId id="293" r:id="rId16"/>
    <p:sldId id="275" r:id="rId17"/>
    <p:sldId id="264" r:id="rId18"/>
    <p:sldId id="269" r:id="rId19"/>
    <p:sldId id="280" r:id="rId20"/>
    <p:sldId id="265" r:id="rId21"/>
    <p:sldId id="270" r:id="rId22"/>
    <p:sldId id="281" r:id="rId23"/>
    <p:sldId id="282" r:id="rId24"/>
    <p:sldId id="284" r:id="rId25"/>
    <p:sldId id="285" r:id="rId26"/>
    <p:sldId id="279" r:id="rId27"/>
    <p:sldId id="278" r:id="rId28"/>
    <p:sldId id="271" r:id="rId29"/>
    <p:sldId id="286" r:id="rId30"/>
    <p:sldId id="287" r:id="rId31"/>
    <p:sldId id="289" r:id="rId32"/>
    <p:sldId id="288" r:id="rId33"/>
    <p:sldId id="274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23" autoAdjust="0"/>
    <p:restoredTop sz="76479" autoAdjust="0"/>
  </p:normalViewPr>
  <p:slideViewPr>
    <p:cSldViewPr snapToGrid="0">
      <p:cViewPr varScale="1">
        <p:scale>
          <a:sx n="74" d="100"/>
          <a:sy n="74" d="100"/>
        </p:scale>
        <p:origin x="4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352FFB-6202-47E2-9273-F19FA7F36B1C}" type="datetimeFigureOut">
              <a:rPr lang="zh-TW" altLang="en-US" smtClean="0"/>
              <a:t>2016/1/20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65677A-45A3-4BAA-BF2F-93F9FB584A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5971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lphaLcParenBoth"/>
            </a:pP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HDR:</a:t>
            </a:r>
            <a:r>
              <a:rPr lang="en-US" altLang="zh-TW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將多張曝光不同的照片疊加處理成一張保有細節、又更明亮的圖像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       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過度曝光處能增高彩度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天空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，低度曝光處能增加輪廓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細節。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AutoNum type="alphaLcParenBoth" startAt="2"/>
            </a:pP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Edge Preserving: 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讓圖像上的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Texture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變的平滑但保留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Structure Edges</a:t>
            </a:r>
          </a:p>
          <a:p>
            <a:pPr marL="0" indent="0">
              <a:buNone/>
            </a:pP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                             讓處理後的圖形仍保有大致的結構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5677A-45A3-4BAA-BF2F-93F9FB584A90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6641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r>
                  <a:rPr lang="en-US" altLang="zh-TW" sz="2000" baseline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columns of </a:t>
                </a:r>
                <a14:m>
                  <m:oMath xmlns:m="http://schemas.openxmlformats.org/officeDocument/2006/math">
                    <m:r>
                      <a:rPr lang="en-US" altLang="zh-TW" sz="20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𝑼</m:t>
                    </m:r>
                  </m:oMath>
                </a14:m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called the left singular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vectors</a:t>
                </a:r>
                <a:r>
                  <a:rPr lang="en-US" altLang="zh-TW" sz="2000" baseline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zh-TW" altLang="en-US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，他是矩陣</a:t>
                </a:r>
                <a:r>
                  <a:rPr lang="en-US" altLang="zh-TW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A</a:t>
                </a:r>
                <a:r>
                  <a:rPr lang="zh-TW" altLang="en-US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的</a:t>
                </a:r>
                <a:r>
                  <a:rPr lang="en-US" altLang="zh-TW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column</a:t>
                </a:r>
                <a:r>
                  <a:rPr lang="zh-TW" altLang="en-US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altLang="zh-TW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space</a:t>
                </a:r>
                <a:r>
                  <a:rPr lang="zh-TW" altLang="en-US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的 </a:t>
                </a:r>
                <a:r>
                  <a:rPr lang="en-US" altLang="zh-TW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orthogonal basis</a:t>
                </a:r>
              </a:p>
              <a:p>
                <a:pPr marL="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  <a:r>
                  <a:rPr lang="en-US" altLang="zh-TW" sz="1200" baseline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columns of </a:t>
                </a:r>
                <a14:m>
                  <m:oMath xmlns:m="http://schemas.openxmlformats.org/officeDocument/2006/math">
                    <m:r>
                      <a:rPr lang="en-US" altLang="zh-TW" sz="1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𝑉</m:t>
                    </m:r>
                  </m:oMath>
                </a14:m>
                <a:r>
                  <a:rPr lang="en-US" altLang="zh-TW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are </a:t>
                </a:r>
                <a:r>
                  <a:rPr lang="en-US" altLang="zh-TW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called the right singular </a:t>
                </a:r>
                <a:r>
                  <a:rPr lang="en-US" altLang="zh-TW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vectors</a:t>
                </a:r>
                <a:r>
                  <a:rPr lang="en-US" altLang="zh-TW" sz="1200" baseline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zh-TW" altLang="en-US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，他是矩陣</a:t>
                </a:r>
                <a:r>
                  <a:rPr lang="en-US" altLang="zh-TW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A</a:t>
                </a:r>
                <a:r>
                  <a:rPr lang="zh-TW" altLang="en-US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的</a:t>
                </a:r>
                <a:r>
                  <a:rPr lang="en-US" altLang="zh-TW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row</a:t>
                </a:r>
                <a:r>
                  <a:rPr lang="zh-TW" altLang="en-US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altLang="zh-TW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space</a:t>
                </a:r>
                <a:r>
                  <a:rPr lang="zh-TW" altLang="en-US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的 </a:t>
                </a:r>
                <a:r>
                  <a:rPr lang="en-US" altLang="zh-TW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orthogonal basis</a:t>
                </a:r>
              </a:p>
              <a:p>
                <a:pPr marL="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(3) </a:t>
                </a:r>
                <a:r>
                  <a:rPr lang="zh-TW" altLang="en-US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中間的</a:t>
                </a:r>
                <a:r>
                  <a:rPr lang="en-US" altLang="zh-TW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S</a:t>
                </a:r>
                <a:r>
                  <a:rPr lang="zh-TW" altLang="en-US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則是一個對角矩陣，而他們的值都是奇異值</a:t>
                </a:r>
                <a:r>
                  <a:rPr lang="en-US" altLang="zh-TW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(Singular values)</a:t>
                </a:r>
              </a:p>
              <a:p>
                <a:pPr marL="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sz="1200" b="1" i="1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     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457200" marR="0" lvl="1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Both"/>
                  <a:tabLst/>
                  <a:defRPr/>
                </a:pP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columns of </a:t>
                </a:r>
                <a:r>
                  <a:rPr lang="en-US" altLang="zh-TW" sz="2000" b="1" i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𝑼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called the left singular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vectors</a:t>
                </a:r>
                <a:r>
                  <a:rPr lang="en-US" altLang="zh-TW" sz="2000" baseline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which form an orthonormal basis for column space of </a:t>
                </a:r>
                <a:r>
                  <a:rPr lang="en-US" altLang="zh-TW" sz="1200" b="1" i="1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A</a:t>
                </a:r>
                <a:r>
                  <a:rPr lang="en-US" altLang="zh-TW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. </a:t>
                </a:r>
              </a:p>
              <a:p>
                <a:pPr marL="228600" marR="0" lvl="1" indent="-2286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Both"/>
                  <a:tabLst/>
                  <a:defRPr/>
                </a:pPr>
                <a:r>
                  <a:rPr lang="en-US" altLang="zh-TW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      </a:t>
                </a:r>
                <a:r>
                  <a:rPr lang="en-US" altLang="zh-TW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columns of </a:t>
                </a:r>
                <a:r>
                  <a:rPr lang="en-US" altLang="zh-TW" sz="1200" b="0" i="0" smtClean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𝑉</a:t>
                </a:r>
                <a:r>
                  <a:rPr lang="en-US" altLang="zh-TW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are </a:t>
                </a:r>
                <a:r>
                  <a:rPr lang="en-US" altLang="zh-TW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called the right singular </a:t>
                </a:r>
                <a:r>
                  <a:rPr lang="en-US" altLang="zh-TW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vectors</a:t>
                </a:r>
                <a:r>
                  <a:rPr lang="en-US" altLang="zh-TW" sz="1200" baseline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which form an orthonormal basis for row space of </a:t>
                </a:r>
                <a:r>
                  <a:rPr lang="en-US" altLang="zh-TW" sz="1200" b="1" i="1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A </a:t>
                </a:r>
              </a:p>
              <a:p>
                <a:pPr marL="228600" marR="0" lvl="1" indent="-2286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Both"/>
                  <a:tabLst/>
                  <a:defRPr/>
                </a:pPr>
                <a:r>
                  <a:rPr lang="en-US" altLang="zh-TW" sz="1200" b="1" i="1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      </a:t>
                </a:r>
                <a:endParaRPr lang="zh-TW" altLang="en-US" dirty="0"/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5677A-45A3-4BAA-BF2F-93F9FB584A90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2745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Traditional camera can’t capture the full spectral content and dynamic range like the HDR image. </a:t>
            </a:r>
          </a:p>
          <a:p>
            <a:r>
              <a:rPr lang="en-US" altLang="zh-TW" dirty="0" smtClean="0"/>
              <a:t>In order to solve this problem, we have to do some post-processing via reconstructing the camera response curve </a:t>
            </a:r>
          </a:p>
          <a:p>
            <a:r>
              <a:rPr lang="en-US" altLang="zh-TW" dirty="0" smtClean="0"/>
              <a:t>from multiple exposures, thus we reconstruct the radiance map (E).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5677A-45A3-4BAA-BF2F-93F9FB584A90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1265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5677A-45A3-4BAA-BF2F-93F9FB584A90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7347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這個方法就是利用取出</a:t>
            </a:r>
            <a:r>
              <a:rPr lang="en-US" altLang="zh-TW" dirty="0" smtClean="0"/>
              <a:t>local extrema(</a:t>
            </a:r>
            <a:r>
              <a:rPr lang="zh-TW" altLang="en-US" dirty="0" smtClean="0"/>
              <a:t>區域極值</a:t>
            </a:r>
            <a:r>
              <a:rPr lang="en-US" altLang="zh-TW" dirty="0" smtClean="0"/>
              <a:t>)</a:t>
            </a:r>
            <a:r>
              <a:rPr lang="zh-TW" altLang="en-US" dirty="0" smtClean="0"/>
              <a:t>的準則，來達到區別</a:t>
            </a:r>
            <a:r>
              <a:rPr lang="en-US" altLang="zh-TW" dirty="0" smtClean="0"/>
              <a:t>texture(</a:t>
            </a:r>
            <a:r>
              <a:rPr lang="zh-TW" altLang="en-US" dirty="0" smtClean="0"/>
              <a:t>紋理</a:t>
            </a:r>
            <a:r>
              <a:rPr lang="en-US" altLang="zh-TW" dirty="0" smtClean="0"/>
              <a:t>)</a:t>
            </a:r>
            <a:r>
              <a:rPr lang="zh-TW" altLang="en-US" dirty="0" smtClean="0"/>
              <a:t>和</a:t>
            </a:r>
            <a:r>
              <a:rPr lang="en-US" altLang="zh-TW" dirty="0" smtClean="0"/>
              <a:t>individual edges</a:t>
            </a:r>
          </a:p>
          <a:p>
            <a:r>
              <a:rPr lang="en-US" altLang="zh-TW" dirty="0" smtClean="0"/>
              <a:t>Step 1: </a:t>
            </a:r>
            <a:r>
              <a:rPr lang="zh-TW" altLang="en-US" dirty="0" smtClean="0"/>
              <a:t>找出</a:t>
            </a:r>
            <a:r>
              <a:rPr lang="en-US" altLang="zh-TW" dirty="0" smtClean="0"/>
              <a:t>Image</a:t>
            </a:r>
            <a:r>
              <a:rPr lang="zh-TW" altLang="en-US" dirty="0" smtClean="0"/>
              <a:t> </a:t>
            </a:r>
            <a:r>
              <a:rPr lang="en-US" altLang="zh-TW" dirty="0" smtClean="0"/>
              <a:t>I</a:t>
            </a:r>
            <a:r>
              <a:rPr lang="zh-TW" altLang="en-US" dirty="0" smtClean="0"/>
              <a:t>的最大值和最小值</a:t>
            </a:r>
            <a:endParaRPr lang="en-US" altLang="zh-TW" dirty="0" smtClean="0"/>
          </a:p>
          <a:p>
            <a:r>
              <a:rPr lang="en-US" altLang="zh-TW" dirty="0" smtClean="0"/>
              <a:t>Step 2: </a:t>
            </a:r>
            <a:r>
              <a:rPr lang="zh-TW" altLang="en-US" dirty="0" smtClean="0"/>
              <a:t>用</a:t>
            </a:r>
            <a:r>
              <a:rPr lang="en-US" altLang="zh-TW" dirty="0" smtClean="0"/>
              <a:t>interpolation</a:t>
            </a:r>
            <a:r>
              <a:rPr lang="zh-TW" altLang="en-US" dirty="0" smtClean="0"/>
              <a:t>的方式，找出兩</a:t>
            </a:r>
            <a:r>
              <a:rPr lang="zh-TW" altLang="en-US" dirty="0" smtClean="0"/>
              <a:t>個極值的</a:t>
            </a:r>
            <a:r>
              <a:rPr lang="en-US" altLang="zh-TW" dirty="0" smtClean="0"/>
              <a:t>envelope</a:t>
            </a:r>
          </a:p>
          <a:p>
            <a:r>
              <a:rPr lang="en-US" altLang="zh-TW" dirty="0" smtClean="0"/>
              <a:t>Step</a:t>
            </a:r>
            <a:r>
              <a:rPr lang="en-US" altLang="zh-TW" baseline="0" dirty="0" smtClean="0"/>
              <a:t> 3:</a:t>
            </a:r>
            <a:r>
              <a:rPr lang="zh-TW" altLang="en-US" baseline="0" dirty="0" smtClean="0"/>
              <a:t> 求出兩個極值</a:t>
            </a:r>
            <a:r>
              <a:rPr lang="en-US" altLang="zh-TW" baseline="0" dirty="0" smtClean="0"/>
              <a:t>envelope</a:t>
            </a:r>
            <a:r>
              <a:rPr lang="zh-TW" altLang="en-US" baseline="0" dirty="0" smtClean="0"/>
              <a:t>的</a:t>
            </a:r>
            <a:r>
              <a:rPr lang="en-US" altLang="zh-TW" baseline="0" dirty="0" smtClean="0"/>
              <a:t>mean</a:t>
            </a:r>
            <a:r>
              <a:rPr lang="zh-TW" altLang="en-US" baseline="0" dirty="0" smtClean="0"/>
              <a:t>，就能有效去除</a:t>
            </a:r>
            <a:r>
              <a:rPr lang="en-US" altLang="zh-TW" baseline="0" dirty="0" smtClean="0"/>
              <a:t>Image</a:t>
            </a:r>
            <a:r>
              <a:rPr lang="zh-TW" altLang="en-US" baseline="0" dirty="0" smtClean="0"/>
              <a:t>的</a:t>
            </a:r>
            <a:r>
              <a:rPr lang="en-US" altLang="zh-TW" baseline="0" dirty="0" smtClean="0"/>
              <a:t>Texture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5677A-45A3-4BAA-BF2F-93F9FB584A90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6885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07067" y="1099595"/>
            <a:ext cx="8331414" cy="2951241"/>
          </a:xfrm>
        </p:spPr>
        <p:txBody>
          <a:bodyPr/>
          <a:lstStyle/>
          <a:p>
            <a:r>
              <a:rPr lang="en-US" altLang="zh-TW" sz="4400" dirty="0"/>
              <a:t>Singular </a:t>
            </a:r>
            <a:r>
              <a:rPr lang="en-US" altLang="zh-TW" sz="4400" dirty="0" smtClean="0"/>
              <a:t>Value Decomposition </a:t>
            </a:r>
            <a:r>
              <a:rPr lang="en-US" altLang="zh-TW" sz="3600" dirty="0"/>
              <a:t>on </a:t>
            </a:r>
            <a:r>
              <a:rPr lang="en-US" altLang="zh-TW" sz="3600" dirty="0" smtClean="0"/>
              <a:t>solving</a:t>
            </a:r>
            <a:r>
              <a:rPr lang="en-US" altLang="zh-TW" sz="4400" dirty="0" smtClean="0"/>
              <a:t> Least Square optimization </a:t>
            </a:r>
            <a:r>
              <a:rPr lang="en-US" altLang="zh-TW" sz="3600" dirty="0" smtClean="0"/>
              <a:t>and</a:t>
            </a:r>
            <a:r>
              <a:rPr lang="en-US" altLang="zh-TW" sz="4400" dirty="0" smtClean="0"/>
              <a:t> Implementation  </a:t>
            </a:r>
            <a:endParaRPr lang="zh-TW" altLang="en-US" sz="44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8331414" cy="1096899"/>
          </a:xfrm>
        </p:spPr>
        <p:txBody>
          <a:bodyPr>
            <a:normAutofit/>
          </a:bodyPr>
          <a:lstStyle/>
          <a:p>
            <a:r>
              <a:rPr lang="zh-TW" altLang="en-US" sz="2400" dirty="0" smtClean="0"/>
              <a:t>陳宏毅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85926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50605" y="211785"/>
            <a:ext cx="8596668" cy="1320800"/>
          </a:xfrm>
        </p:spPr>
        <p:txBody>
          <a:bodyPr/>
          <a:lstStyle/>
          <a:p>
            <a:r>
              <a:rPr lang="en-US" altLang="zh-TW" dirty="0" err="1"/>
              <a:t>Debevec’s</a:t>
            </a:r>
            <a:r>
              <a:rPr lang="en-US" altLang="zh-TW" dirty="0"/>
              <a:t> HDR imaging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t="2736" r="577" b="1914"/>
          <a:stretch/>
        </p:blipFill>
        <p:spPr>
          <a:xfrm>
            <a:off x="377739" y="1017433"/>
            <a:ext cx="9214369" cy="282047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/>
          <a:srcRect l="414" t="1217" b="-1"/>
          <a:stretch/>
        </p:blipFill>
        <p:spPr>
          <a:xfrm>
            <a:off x="341755" y="1017432"/>
            <a:ext cx="9286338" cy="282047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272" y="3821050"/>
            <a:ext cx="8210060" cy="303695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6259" y="4968051"/>
            <a:ext cx="2014672" cy="41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84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313386"/>
            <a:ext cx="8596668" cy="1320800"/>
          </a:xfrm>
        </p:spPr>
        <p:txBody>
          <a:bodyPr/>
          <a:lstStyle/>
          <a:p>
            <a:r>
              <a:rPr lang="en-US" altLang="zh-TW" dirty="0" err="1"/>
              <a:t>Debevec’s</a:t>
            </a:r>
            <a:r>
              <a:rPr lang="en-US" altLang="zh-TW" dirty="0"/>
              <a:t> HDR imaging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3" y="1012990"/>
            <a:ext cx="9638643" cy="584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60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756079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56079"/>
            <a:ext cx="12192000" cy="410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273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11380"/>
            <a:ext cx="12192000" cy="434662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251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0889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181236"/>
            <a:ext cx="8596668" cy="1320800"/>
          </a:xfrm>
        </p:spPr>
        <p:txBody>
          <a:bodyPr/>
          <a:lstStyle/>
          <a:p>
            <a:r>
              <a:rPr lang="en-US" altLang="zh-TW" dirty="0" err="1"/>
              <a:t>Debevec’s</a:t>
            </a:r>
            <a:r>
              <a:rPr lang="en-US" altLang="zh-TW" dirty="0"/>
              <a:t> HDR imaging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841636"/>
                <a:ext cx="8596668" cy="3880773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sz="2200" b="1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Camera response curve reconstruction</a:t>
                </a:r>
              </a:p>
              <a:p>
                <a:pPr marL="0" indent="0">
                  <a:buNone/>
                </a:pPr>
                <a:r>
                  <a:rPr lang="en-US" altLang="zh-TW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𝒁</m:t>
                        </m:r>
                      </m:e>
                      <m:sub>
                        <m:r>
                          <a:rPr lang="en-US" altLang="zh-TW" sz="2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altLang="zh-TW" sz="2000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zh-TW" sz="20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altLang="zh-TW" sz="20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TW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altLang="zh-TW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∙∆</m:t>
                        </m:r>
                        <m:r>
                          <a:rPr lang="en-US" altLang="zh-TW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TW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TW" sz="20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altLang="zh-TW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altLang="zh-TW" sz="2200" dirty="0" smtClean="0"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zh-TW" sz="235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𝒈</m:t>
                    </m:r>
                    <m:d>
                      <m:dPr>
                        <m:ctrlPr>
                          <a:rPr lang="en-US" altLang="zh-TW" sz="235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35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35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en-US" altLang="zh-TW" sz="235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𝒊𝒋</m:t>
                            </m:r>
                          </m:sub>
                        </m:sSub>
                      </m:e>
                    </m:d>
                    <m:r>
                      <a:rPr lang="en-US" altLang="zh-TW" sz="235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TW" sz="235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altLang="zh-TW" sz="2350" b="1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𝐥𝐧</m:t>
                        </m:r>
                      </m:fName>
                      <m:e>
                        <m:d>
                          <m:dPr>
                            <m:ctrlPr>
                              <a:rPr lang="en-US" altLang="zh-TW" sz="235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35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𝑬</m:t>
                            </m:r>
                            <m:r>
                              <a:rPr lang="en-US" altLang="zh-TW" sz="235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∙∆</m:t>
                            </m:r>
                            <m:r>
                              <a:rPr lang="en-US" altLang="zh-TW" sz="235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e>
                        </m:d>
                        <m:r>
                          <a:rPr lang="en-US" altLang="zh-TW" sz="235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altLang="zh-TW" sz="235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altLang="zh-TW" sz="2350" b="1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𝐥𝐧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TW" sz="2350" b="1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sz="2350" b="1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350" b="1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𝑬</m:t>
                                    </m:r>
                                  </m:e>
                                  <m:sub>
                                    <m:r>
                                      <a:rPr lang="en-US" altLang="zh-TW" sz="2350" b="1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zh-TW" sz="235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e>
                        </m:func>
                      </m:e>
                    </m:func>
                    <m:r>
                      <a:rPr lang="en-US" altLang="zh-TW" sz="2350" b="1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𝐥𝐧</m:t>
                    </m:r>
                    <m:r>
                      <a:rPr lang="en-US" altLang="zh-TW" sz="235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⁡(</m:t>
                    </m:r>
                    <m:r>
                      <a:rPr lang="en-US" altLang="zh-TW" sz="235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sSub>
                      <m:sSubPr>
                        <m:ctrlPr>
                          <a:rPr lang="en-US" altLang="zh-TW" sz="235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35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𝒕</m:t>
                        </m:r>
                      </m:e>
                      <m:sub>
                        <m:r>
                          <a:rPr lang="en-US" altLang="zh-TW" sz="235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𝒋</m:t>
                        </m:r>
                      </m:sub>
                    </m:sSub>
                    <m:r>
                      <a:rPr lang="en-US" altLang="zh-TW" sz="235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altLang="zh-TW" sz="235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altLang="zh-TW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TW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pixel value (</a:t>
                </a:r>
                <a:r>
                  <a:rPr lang="en-US" altLang="zh-TW" sz="2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altLang="zh-TW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from multiple exposures images,</a:t>
                </a:r>
              </a:p>
              <a:p>
                <a:pPr marL="0" indent="0">
                  <a:buNone/>
                </a:pPr>
                <a:r>
                  <a:rPr lang="en-US" altLang="zh-TW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TW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radiance (</a:t>
                </a:r>
                <a:r>
                  <a:rPr lang="en-US" altLang="zh-TW" sz="2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altLang="zh-TW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and Shutter speed (</a:t>
                </a:r>
                <a14:m>
                  <m:oMath xmlns:m="http://schemas.openxmlformats.org/officeDocument/2006/math">
                    <m:r>
                      <a:rPr lang="en-US" altLang="zh-TW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altLang="zh-TW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𝒕</m:t>
                    </m:r>
                  </m:oMath>
                </a14:m>
                <a:r>
                  <a:rPr lang="en-US" altLang="zh-TW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r>
                  <a:rPr lang="en-US" altLang="zh-TW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Optimizing the following </a:t>
                </a:r>
                <a:r>
                  <a:rPr lang="en-US" altLang="zh-TW" sz="2200" b="1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objective function</a:t>
                </a:r>
                <a:endParaRPr lang="zh-TW" altLang="en-US" sz="2200" b="1" u="sng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841636"/>
                <a:ext cx="8596668" cy="3880773"/>
              </a:xfrm>
              <a:blipFill rotWithShape="0">
                <a:blip r:embed="rId3"/>
                <a:stretch>
                  <a:fillRect l="-426" t="-109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38" y="3752215"/>
            <a:ext cx="8543419" cy="1940387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5647386" y="2975019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938" y="5885645"/>
            <a:ext cx="7225796" cy="97235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73488" y="3644721"/>
            <a:ext cx="8900514" cy="2150772"/>
          </a:xfrm>
          <a:prstGeom prst="rect">
            <a:avLst/>
          </a:prstGeom>
          <a:noFill/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348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64456" y="313386"/>
            <a:ext cx="8596668" cy="1320800"/>
          </a:xfrm>
        </p:spPr>
        <p:txBody>
          <a:bodyPr/>
          <a:lstStyle/>
          <a:p>
            <a:r>
              <a:rPr lang="en-US" altLang="zh-TW" dirty="0" smtClean="0"/>
              <a:t>Least Square Optimization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994" y="1271789"/>
            <a:ext cx="7219950" cy="505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6236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64455" y="145961"/>
            <a:ext cx="8596668" cy="1320800"/>
          </a:xfrm>
        </p:spPr>
        <p:txBody>
          <a:bodyPr/>
          <a:lstStyle/>
          <a:p>
            <a:r>
              <a:rPr lang="en-US" altLang="zh-TW" dirty="0" err="1"/>
              <a:t>Debevec’s</a:t>
            </a:r>
            <a:r>
              <a:rPr lang="en-US" altLang="zh-TW" dirty="0"/>
              <a:t> HDR imaging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454" y="1333969"/>
            <a:ext cx="8810817" cy="461607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506828" y="4159875"/>
            <a:ext cx="6877318" cy="2021983"/>
          </a:xfrm>
          <a:prstGeom prst="rect">
            <a:avLst/>
          </a:prstGeom>
          <a:noFill/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85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749933"/>
            <a:ext cx="8596668" cy="4575876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sz="2400" b="1" dirty="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r>
              <a:rPr lang="en-US" altLang="zh-TW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Theorems and Algorithms</a:t>
            </a:r>
          </a:p>
          <a:p>
            <a:pPr lvl="1"/>
            <a:r>
              <a:rPr lang="en-US" altLang="zh-TW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Singular Value Decomposition</a:t>
            </a:r>
          </a:p>
          <a:p>
            <a:pPr lvl="1"/>
            <a:r>
              <a:rPr lang="en-US" altLang="zh-TW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S.V.D on Least Square Optimization</a:t>
            </a:r>
          </a:p>
          <a:p>
            <a:pPr lvl="1"/>
            <a:r>
              <a:rPr lang="en-US" altLang="zh-TW" sz="2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Applications of Least Square Optimization</a:t>
            </a:r>
          </a:p>
          <a:p>
            <a:pPr lvl="2"/>
            <a:r>
              <a:rPr lang="en-US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Debevec’s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HDR imaging</a:t>
            </a:r>
          </a:p>
          <a:p>
            <a:pPr lvl="2"/>
            <a:r>
              <a:rPr lang="en-US" altLang="zh-TW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Edge-Preserving </a:t>
            </a:r>
            <a:r>
              <a:rPr lang="en-US" altLang="zh-TW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Filtering based on Local </a:t>
            </a:r>
            <a:r>
              <a:rPr lang="en-US" altLang="zh-TW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Extrema</a:t>
            </a:r>
          </a:p>
          <a:p>
            <a:pPr lvl="2"/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Several Edge-preserving Filtering Methods </a:t>
            </a:r>
            <a:r>
              <a:rPr lang="en-US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Comparisonms</a:t>
            </a:r>
            <a:endParaRPr lang="en-US" altLang="zh-TW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400" b="1" dirty="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Simulation Results</a:t>
            </a:r>
          </a:p>
          <a:p>
            <a:r>
              <a:rPr lang="en-US" altLang="zh-TW" sz="2400" b="1" dirty="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  <a:p>
            <a:r>
              <a:rPr lang="en-US" altLang="zh-TW" sz="2400" b="1" dirty="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</a:t>
            </a:r>
            <a:endParaRPr lang="zh-TW" altLang="en-US" sz="2400" b="1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68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3" y="184038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n-US" altLang="zh-TW" sz="3100" dirty="0"/>
              <a:t>Edge-Preserving Filtering based on Local Extrema</a:t>
            </a:r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3" y="844438"/>
            <a:ext cx="8596668" cy="3880773"/>
          </a:xfrm>
        </p:spPr>
        <p:txBody>
          <a:bodyPr>
            <a:normAutofit/>
          </a:bodyPr>
          <a:lstStyle/>
          <a:p>
            <a:r>
              <a:rPr lang="en-US" altLang="zh-TW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TW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moothing </a:t>
            </a:r>
            <a:r>
              <a:rPr lang="en-US" altLang="zh-TW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texture 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Preserving 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TW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 </a:t>
            </a:r>
            <a:r>
              <a:rPr lang="en-US" altLang="zh-TW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edges</a:t>
            </a:r>
          </a:p>
          <a:p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Capture 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oscillations between </a:t>
            </a:r>
            <a:r>
              <a:rPr lang="en-US" altLang="zh-TW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 extrema 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altLang="zh-TW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distinguish textures 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individual edges</a:t>
            </a:r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zh-TW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Envelope </a:t>
            </a:r>
            <a:r>
              <a:rPr lang="en-US" altLang="zh-TW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Computing</a:t>
            </a:r>
            <a:endParaRPr lang="zh-TW" alt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885" y="2768958"/>
            <a:ext cx="10805374" cy="408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38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9550" y="609600"/>
            <a:ext cx="9079605" cy="1320800"/>
          </a:xfrm>
        </p:spPr>
        <p:txBody>
          <a:bodyPr>
            <a:normAutofit/>
          </a:bodyPr>
          <a:lstStyle/>
          <a:p>
            <a:r>
              <a:rPr lang="en-US" altLang="zh-TW" sz="3000" dirty="0"/>
              <a:t>Edge-Preserving Filtering based on Local </a:t>
            </a:r>
            <a:r>
              <a:rPr lang="en-US" altLang="zh-TW" sz="3000" dirty="0" smtClean="0"/>
              <a:t>Extrema</a:t>
            </a:r>
            <a:br>
              <a:rPr lang="en-US" altLang="zh-TW" sz="3000" dirty="0" smtClean="0"/>
            </a:br>
            <a:r>
              <a:rPr lang="zh-TW" altLang="en-US" sz="3000" dirty="0" smtClean="0"/>
              <a:t>─ </a:t>
            </a:r>
            <a:r>
              <a:rPr lang="en-US" altLang="zh-TW" sz="3000" dirty="0"/>
              <a:t>Envelope Computing</a:t>
            </a:r>
            <a:endParaRPr lang="zh-TW" altLang="en-US" sz="30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550" y="1799889"/>
            <a:ext cx="8611870" cy="2537229"/>
          </a:xfrm>
          <a:prstGeom prst="rect">
            <a:avLst/>
          </a:prstGeom>
        </p:spPr>
      </p:pic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594752" y="4581817"/>
            <a:ext cx="8596668" cy="3880773"/>
          </a:xfrm>
        </p:spPr>
        <p:txBody>
          <a:bodyPr>
            <a:normAutofit/>
          </a:bodyPr>
          <a:lstStyle/>
          <a:p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Express the cost function to be a sparse linear system (Least Square problem) and apply S.V.D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7675" y="1930400"/>
            <a:ext cx="2619375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22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2033268"/>
            <a:ext cx="8596668" cy="4575876"/>
          </a:xfrm>
        </p:spPr>
        <p:txBody>
          <a:bodyPr>
            <a:normAutofit/>
          </a:bodyPr>
          <a:lstStyle/>
          <a:p>
            <a:r>
              <a:rPr lang="en-US" altLang="zh-TW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r>
              <a:rPr lang="en-US" altLang="zh-TW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Theorems and Algorithms</a:t>
            </a:r>
          </a:p>
          <a:p>
            <a:pPr lvl="1"/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Singular Value Decomposition</a:t>
            </a:r>
          </a:p>
          <a:p>
            <a:pPr lvl="1"/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S.V.D on Least Square Optimization</a:t>
            </a:r>
          </a:p>
          <a:p>
            <a:pPr lvl="1"/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Applications of Least Square Optimization</a:t>
            </a:r>
          </a:p>
          <a:p>
            <a:r>
              <a:rPr lang="en-US" altLang="zh-TW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Simulation Results</a:t>
            </a:r>
          </a:p>
          <a:p>
            <a:r>
              <a:rPr lang="en-US" altLang="zh-TW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  <a:p>
            <a:r>
              <a:rPr lang="en-US" altLang="zh-TW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</a:t>
            </a:r>
            <a:endParaRPr lang="zh-TW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69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749933"/>
            <a:ext cx="8596668" cy="4575876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sz="2400" b="1" dirty="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r>
              <a:rPr lang="en-US" altLang="zh-TW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Theorems and Algorithms</a:t>
            </a:r>
          </a:p>
          <a:p>
            <a:pPr lvl="1"/>
            <a:r>
              <a:rPr lang="en-US" altLang="zh-TW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Singular Value Decomposition</a:t>
            </a:r>
          </a:p>
          <a:p>
            <a:pPr lvl="1"/>
            <a:r>
              <a:rPr lang="en-US" altLang="zh-TW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S.V.D on Least Square Optimization</a:t>
            </a:r>
          </a:p>
          <a:p>
            <a:pPr lvl="1"/>
            <a:r>
              <a:rPr lang="en-US" altLang="zh-TW" sz="2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Applications of Least Square Optimization</a:t>
            </a:r>
          </a:p>
          <a:p>
            <a:pPr lvl="2"/>
            <a:r>
              <a:rPr lang="en-US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Debevec’s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HDR imaging</a:t>
            </a:r>
          </a:p>
          <a:p>
            <a:pPr lvl="2"/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Edge-Preserving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Filtering based on Local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Extrema</a:t>
            </a:r>
          </a:p>
          <a:p>
            <a:pPr lvl="2"/>
            <a:r>
              <a:rPr lang="en-US" altLang="zh-TW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Several Edge-preserving Filtering Methods </a:t>
            </a:r>
            <a:r>
              <a:rPr lang="en-US" altLang="zh-TW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Comparisonms</a:t>
            </a:r>
            <a:endParaRPr lang="en-US" altLang="zh-TW" sz="20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400" b="1" dirty="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Simulation Results</a:t>
            </a:r>
          </a:p>
          <a:p>
            <a:r>
              <a:rPr lang="en-US" altLang="zh-TW" sz="2400" b="1" dirty="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  <a:p>
            <a:r>
              <a:rPr lang="en-US" altLang="zh-TW" sz="2400" b="1" dirty="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</a:t>
            </a:r>
            <a:endParaRPr lang="zh-TW" altLang="en-US" sz="2400" b="1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37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Several Edge-Preserving Filtering methods Comparisons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emphasize the shortage of S.V.D-based Edge Preserving</a:t>
            </a:r>
          </a:p>
          <a:p>
            <a:r>
              <a:rPr lang="en-US" altLang="zh-TW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Bilateral Texture Filtering 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(SIGGRAPH </a:t>
            </a:r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2014)</a:t>
            </a:r>
          </a:p>
          <a:p>
            <a:r>
              <a:rPr lang="en-US" altLang="zh-TW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Two-level joint local </a:t>
            </a:r>
            <a:r>
              <a:rPr lang="en-US" altLang="zh-TW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Laplacian </a:t>
            </a:r>
            <a:r>
              <a:rPr lang="en-US" altLang="zh-TW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texture filtering </a:t>
            </a:r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Journal of Computer Graphics 2015</a:t>
            </a:r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250000"/>
              </a:lnSpc>
            </a:pPr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Better </a:t>
            </a:r>
            <a:r>
              <a:rPr lang="en-US" altLang="zh-TW" sz="2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processing efficiency</a:t>
            </a:r>
            <a:r>
              <a:rPr lang="en-US" altLang="zh-TW" sz="2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Better </a:t>
            </a:r>
            <a:r>
              <a:rPr lang="en-US" altLang="zh-TW" sz="2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details-preserving</a:t>
            </a:r>
            <a:r>
              <a:rPr lang="en-US" altLang="zh-TW" sz="2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lang="en-US" altLang="zh-TW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definition of edge</a:t>
            </a:r>
            <a:r>
              <a:rPr lang="en-US" altLang="zh-TW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81558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61424" y="631022"/>
            <a:ext cx="8596668" cy="1320800"/>
          </a:xfrm>
        </p:spPr>
        <p:txBody>
          <a:bodyPr/>
          <a:lstStyle/>
          <a:p>
            <a:r>
              <a:rPr lang="en-US" altLang="zh-TW" dirty="0"/>
              <a:t>Bilateral Texture Filtering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494" y="3211266"/>
            <a:ext cx="7413737" cy="364673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495" y="3050280"/>
            <a:ext cx="7413737" cy="3807720"/>
          </a:xfrm>
          <a:prstGeom prst="rect">
            <a:avLst/>
          </a:prstGeom>
        </p:spPr>
      </p:pic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561424" y="1661263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zh-TW" sz="2400" dirty="0" smtClean="0"/>
              <a:t>Capture the texture information from the most representative texture patch clear of prominent structure edges via </a:t>
            </a:r>
            <a:r>
              <a:rPr lang="en-US" altLang="zh-TW" sz="2400" dirty="0" smtClean="0">
                <a:solidFill>
                  <a:srgbClr val="FF0000"/>
                </a:solidFill>
              </a:rPr>
              <a:t>Patch shift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611" y="3385448"/>
            <a:ext cx="5522662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542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120203"/>
            <a:ext cx="8596668" cy="1320800"/>
          </a:xfrm>
        </p:spPr>
        <p:txBody>
          <a:bodyPr/>
          <a:lstStyle/>
          <a:p>
            <a:r>
              <a:rPr lang="en-US" altLang="zh-TW" dirty="0"/>
              <a:t>Two-level joint local Laplacian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texture </a:t>
            </a:r>
            <a:r>
              <a:rPr lang="en-US" altLang="zh-TW" dirty="0"/>
              <a:t>filtering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604" y="3219718"/>
            <a:ext cx="9162125" cy="3638282"/>
          </a:xfrm>
          <a:prstGeom prst="rect">
            <a:avLst/>
          </a:prstGeom>
        </p:spPr>
      </p:pic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zh-TW" sz="2400" dirty="0" smtClean="0"/>
              <a:t>Introduce local </a:t>
            </a:r>
            <a:r>
              <a:rPr lang="en-US" altLang="zh-TW" sz="2400" dirty="0" err="1" smtClean="0"/>
              <a:t>Laplacian</a:t>
            </a:r>
            <a:r>
              <a:rPr lang="en-US" altLang="zh-TW" sz="2400" dirty="0" smtClean="0"/>
              <a:t> filters into the joint filtering</a:t>
            </a:r>
          </a:p>
          <a:p>
            <a:pPr>
              <a:lnSpc>
                <a:spcPct val="200000"/>
              </a:lnSpc>
            </a:pPr>
            <a:r>
              <a:rPr lang="en-US" altLang="zh-TW" sz="2400" dirty="0" smtClean="0"/>
              <a:t>Preserve structure edges better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20255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Performance Comparison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270000"/>
            <a:ext cx="7874238" cy="493229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73487" y="4958367"/>
            <a:ext cx="1893195" cy="12439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9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Edge-Preserving </a:t>
            </a:r>
            <a:r>
              <a:rPr lang="en-US" altLang="zh-TW" sz="19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Filtering </a:t>
            </a:r>
            <a:r>
              <a:rPr lang="en-US" altLang="zh-TW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based on </a:t>
            </a:r>
            <a:r>
              <a:rPr lang="en-US" altLang="zh-TW" sz="19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 Extrema</a:t>
            </a:r>
            <a:endParaRPr lang="en-US" altLang="zh-TW" sz="19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65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90968" y="107324"/>
            <a:ext cx="8596668" cy="1320800"/>
          </a:xfrm>
        </p:spPr>
        <p:txBody>
          <a:bodyPr/>
          <a:lstStyle/>
          <a:p>
            <a:r>
              <a:rPr lang="en-US" altLang="zh-TW" dirty="0"/>
              <a:t>Performance Comparison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2202675"/>
            <a:ext cx="8596668" cy="3880773"/>
          </a:xfrm>
        </p:spPr>
        <p:txBody>
          <a:bodyPr>
            <a:normAutofit/>
          </a:bodyPr>
          <a:lstStyle/>
          <a:p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S.V.D method is compared with others</a:t>
            </a:r>
          </a:p>
          <a:p>
            <a:r>
              <a:rPr lang="en-US" altLang="zh-TW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Processing Time</a:t>
            </a:r>
          </a:p>
          <a:p>
            <a:r>
              <a:rPr lang="en-US" altLang="zh-TW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Details-preserving</a:t>
            </a:r>
          </a:p>
          <a:p>
            <a:r>
              <a:rPr lang="en-US" altLang="zh-TW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 of Edges</a:t>
            </a:r>
            <a:endParaRPr lang="zh-TW" alt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5189" y="0"/>
            <a:ext cx="65768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84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749933"/>
            <a:ext cx="8596668" cy="4575876"/>
          </a:xfrm>
        </p:spPr>
        <p:txBody>
          <a:bodyPr>
            <a:normAutofit/>
          </a:bodyPr>
          <a:lstStyle/>
          <a:p>
            <a:r>
              <a:rPr lang="en-US" altLang="zh-TW" sz="2800" b="1" dirty="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r>
              <a:rPr lang="en-US" altLang="zh-TW" sz="28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Theorems and Algorithms</a:t>
            </a:r>
          </a:p>
          <a:p>
            <a:pPr lvl="1"/>
            <a:r>
              <a:rPr lang="en-US" altLang="zh-TW" sz="24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Singular Value Decomposition</a:t>
            </a:r>
          </a:p>
          <a:p>
            <a:pPr lvl="1"/>
            <a:r>
              <a:rPr lang="en-US" altLang="zh-TW" sz="24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S.V.D on Least Square Optimization</a:t>
            </a:r>
          </a:p>
          <a:p>
            <a:pPr lvl="1"/>
            <a:r>
              <a:rPr lang="en-US" altLang="zh-TW" sz="24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Applications of Least Square Optimization</a:t>
            </a:r>
          </a:p>
          <a:p>
            <a:r>
              <a:rPr lang="en-US" altLang="zh-TW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Simulation Results</a:t>
            </a:r>
          </a:p>
          <a:p>
            <a:r>
              <a:rPr lang="en-US" altLang="zh-TW" sz="2800" b="1" dirty="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  <a:p>
            <a:r>
              <a:rPr lang="en-US" altLang="zh-TW" sz="2800" b="1" dirty="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</a:t>
            </a:r>
            <a:endParaRPr lang="zh-TW" altLang="en-US" sz="2800" b="1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67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529" y="0"/>
            <a:ext cx="7101221" cy="6843609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829" y="959542"/>
            <a:ext cx="6874620" cy="432079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829" y="959542"/>
            <a:ext cx="6874620" cy="432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30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3183" y="133082"/>
            <a:ext cx="9543245" cy="1320800"/>
          </a:xfrm>
        </p:spPr>
        <p:txBody>
          <a:bodyPr>
            <a:normAutofit/>
          </a:bodyPr>
          <a:lstStyle/>
          <a:p>
            <a:r>
              <a:rPr lang="en-US" altLang="zh-TW" sz="3200" dirty="0"/>
              <a:t>Edge-Preserving Filtering based on Local Extrema</a:t>
            </a:r>
            <a:endParaRPr lang="zh-TW" altLang="en-US" sz="32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732" y="793481"/>
            <a:ext cx="8397026" cy="589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21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3183" y="133082"/>
            <a:ext cx="9543245" cy="1320800"/>
          </a:xfrm>
        </p:spPr>
        <p:txBody>
          <a:bodyPr>
            <a:normAutofit/>
          </a:bodyPr>
          <a:lstStyle/>
          <a:p>
            <a:r>
              <a:rPr lang="en-US" altLang="zh-TW" sz="3200" dirty="0"/>
              <a:t>Edge-Preserving Filtering based on Local Extrema</a:t>
            </a:r>
            <a:endParaRPr lang="zh-TW" altLang="en-US" sz="3200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326" y="677572"/>
            <a:ext cx="8208224" cy="312169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325" y="3799268"/>
            <a:ext cx="8113221" cy="272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38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b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621308"/>
            <a:ext cx="8596668" cy="3880773"/>
          </a:xfrm>
        </p:spPr>
        <p:txBody>
          <a:bodyPr/>
          <a:lstStyle/>
          <a:p>
            <a:pPr marL="342900" lvl="1" indent="-342900"/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Singular Value </a:t>
            </a:r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Decomposition could solving data fitting and </a:t>
            </a:r>
            <a:r>
              <a:rPr lang="en-US" altLang="zh-TW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Least Square Optimization problem</a:t>
            </a:r>
          </a:p>
          <a:p>
            <a:pPr marL="342900" lvl="1" indent="-342900"/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Dynamic Range (</a:t>
            </a:r>
            <a:r>
              <a:rPr lang="en-US" altLang="zh-TW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H.D.R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Image </a:t>
            </a:r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Processing</a:t>
            </a:r>
          </a:p>
          <a:p>
            <a:pPr marL="342900" lvl="1" indent="-342900"/>
            <a:r>
              <a:rPr lang="en-US" altLang="zh-TW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Edge-Preserving Filtering 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Local </a:t>
            </a:r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Extrema</a:t>
            </a:r>
            <a:endParaRPr lang="en-US" altLang="zh-TW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3332065"/>
            <a:ext cx="3819525" cy="284797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334" y="3332065"/>
            <a:ext cx="3819525" cy="284797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320948" y="6313734"/>
            <a:ext cx="223490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(a) HDR processing</a:t>
            </a:r>
            <a:endParaRPr lang="zh-TW" alt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1874" y="3333789"/>
            <a:ext cx="3911600" cy="2846252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1874" y="3332065"/>
            <a:ext cx="3911600" cy="2833532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885940" y="6313734"/>
            <a:ext cx="221887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(b) Edge preserving</a:t>
            </a:r>
            <a:endParaRPr lang="zh-TW" alt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71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749933"/>
            <a:ext cx="8596668" cy="4575876"/>
          </a:xfrm>
        </p:spPr>
        <p:txBody>
          <a:bodyPr>
            <a:normAutofit/>
          </a:bodyPr>
          <a:lstStyle/>
          <a:p>
            <a:r>
              <a:rPr lang="en-US" altLang="zh-TW" sz="3600" b="1" dirty="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r>
              <a:rPr lang="en-US" altLang="zh-TW" sz="36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Theorems and Algorithms</a:t>
            </a:r>
          </a:p>
          <a:p>
            <a:r>
              <a:rPr lang="en-US" altLang="zh-TW" sz="36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Simulation Results</a:t>
            </a:r>
          </a:p>
          <a:p>
            <a:r>
              <a:rPr lang="en-US" altLang="zh-TW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  <a:p>
            <a:r>
              <a:rPr lang="en-US" altLang="zh-TW" sz="3600" b="1" dirty="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</a:t>
            </a:r>
            <a:endParaRPr lang="zh-TW" altLang="en-US" sz="3600" b="1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54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Conclusion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3880773"/>
          </a:xfrm>
        </p:spPr>
        <p:txBody>
          <a:bodyPr>
            <a:normAutofit/>
          </a:bodyPr>
          <a:lstStyle/>
          <a:p>
            <a:r>
              <a:rPr lang="en-US" altLang="zh-TW" sz="2400" dirty="0" smtClean="0"/>
              <a:t>S.V.D</a:t>
            </a:r>
            <a:r>
              <a:rPr lang="zh-TW" altLang="en-US" sz="2400" dirty="0" smtClean="0"/>
              <a:t> </a:t>
            </a:r>
            <a:r>
              <a:rPr lang="en-US" altLang="zh-TW" sz="2400" dirty="0"/>
              <a:t>performs well on least square optimization </a:t>
            </a:r>
            <a:r>
              <a:rPr lang="en-US" altLang="zh-TW" sz="2400" dirty="0" smtClean="0"/>
              <a:t>problem</a:t>
            </a:r>
          </a:p>
          <a:p>
            <a:r>
              <a:rPr lang="en-US" altLang="zh-TW" sz="2400" dirty="0"/>
              <a:t>High Dynamic Range </a:t>
            </a:r>
            <a:r>
              <a:rPr lang="en-US" altLang="zh-TW" sz="2400" dirty="0" smtClean="0"/>
              <a:t>Imaging</a:t>
            </a:r>
          </a:p>
          <a:p>
            <a:r>
              <a:rPr lang="en-US" altLang="zh-TW" sz="2400" dirty="0"/>
              <a:t>Edge-Preserving </a:t>
            </a:r>
            <a:r>
              <a:rPr lang="en-US" altLang="zh-TW" sz="2400" dirty="0" smtClean="0"/>
              <a:t>Filtering</a:t>
            </a:r>
          </a:p>
          <a:p>
            <a:pPr>
              <a:lnSpc>
                <a:spcPct val="200000"/>
              </a:lnSpc>
            </a:pPr>
            <a:r>
              <a:rPr lang="en-US" altLang="zh-TW" sz="2400" dirty="0" smtClean="0"/>
              <a:t>Processing time is too much</a:t>
            </a:r>
          </a:p>
          <a:p>
            <a:r>
              <a:rPr lang="en-US" altLang="zh-TW" sz="2400" dirty="0" smtClean="0"/>
              <a:t>Performance </a:t>
            </a:r>
            <a:r>
              <a:rPr lang="en-US" altLang="zh-TW" sz="2000" dirty="0"/>
              <a:t>(the details-preserving and definition of edges</a:t>
            </a:r>
            <a:r>
              <a:rPr lang="en-US" altLang="zh-TW" sz="2000" dirty="0" smtClean="0"/>
              <a:t>)</a:t>
            </a:r>
            <a:r>
              <a:rPr lang="en-US" altLang="zh-TW" sz="2400" dirty="0" smtClean="0"/>
              <a:t> is not enough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33975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749933"/>
            <a:ext cx="8596668" cy="4575876"/>
          </a:xfrm>
        </p:spPr>
        <p:txBody>
          <a:bodyPr>
            <a:normAutofit/>
          </a:bodyPr>
          <a:lstStyle/>
          <a:p>
            <a:r>
              <a:rPr lang="en-US" altLang="zh-TW" sz="3600" b="1" dirty="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r>
              <a:rPr lang="en-US" altLang="zh-TW" sz="36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Theorems and Algorithms</a:t>
            </a:r>
          </a:p>
          <a:p>
            <a:r>
              <a:rPr lang="en-US" altLang="zh-TW" sz="36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Simulation Results</a:t>
            </a:r>
          </a:p>
          <a:p>
            <a:r>
              <a:rPr lang="en-US" altLang="zh-TW" sz="3600" b="1" dirty="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  <a:p>
            <a:r>
              <a:rPr lang="en-US" altLang="zh-TW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</a:t>
            </a:r>
            <a:endParaRPr lang="zh-TW" altLang="en-US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20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Reference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671192"/>
            <a:ext cx="9123489" cy="4472031"/>
          </a:xfrm>
        </p:spPr>
        <p:txBody>
          <a:bodyPr>
            <a:noAutofit/>
          </a:bodyPr>
          <a:lstStyle/>
          <a:p>
            <a:r>
              <a:rPr lang="en-US" altLang="zh-TW" sz="2000" dirty="0"/>
              <a:t>[1] Paul E. </a:t>
            </a:r>
            <a:r>
              <a:rPr lang="en-US" altLang="zh-TW" sz="2000" dirty="0" err="1"/>
              <a:t>Debevec</a:t>
            </a:r>
            <a:r>
              <a:rPr lang="en-US" altLang="zh-TW" sz="2000" dirty="0"/>
              <a:t>, </a:t>
            </a:r>
            <a:r>
              <a:rPr lang="en-US" altLang="zh-TW" sz="2000" dirty="0" err="1"/>
              <a:t>Jitendra</a:t>
            </a:r>
            <a:r>
              <a:rPr lang="en-US" altLang="zh-TW" sz="2000" dirty="0"/>
              <a:t> Malik, “Recovering High Dynamic Range Radiance Maps from Photographs”, SIGGRAPH 1997. </a:t>
            </a:r>
          </a:p>
          <a:p>
            <a:r>
              <a:rPr lang="en-US" altLang="zh-TW" sz="2000" dirty="0"/>
              <a:t>[2] </a:t>
            </a:r>
            <a:r>
              <a:rPr lang="en-US" altLang="zh-TW" sz="2000" dirty="0" err="1"/>
              <a:t>Kartic</a:t>
            </a:r>
            <a:r>
              <a:rPr lang="en-US" altLang="zh-TW" sz="2000" dirty="0"/>
              <a:t> </a:t>
            </a:r>
            <a:r>
              <a:rPr lang="en-US" altLang="zh-TW" sz="2000" dirty="0" err="1"/>
              <a:t>Subr</a:t>
            </a:r>
            <a:r>
              <a:rPr lang="en-US" altLang="zh-TW" sz="2000" dirty="0"/>
              <a:t>, Cyril </a:t>
            </a:r>
            <a:r>
              <a:rPr lang="en-US" altLang="zh-TW" sz="2000" dirty="0" err="1"/>
              <a:t>Soler</a:t>
            </a:r>
            <a:r>
              <a:rPr lang="en-US" altLang="zh-TW" sz="2000" dirty="0"/>
              <a:t>, </a:t>
            </a:r>
            <a:r>
              <a:rPr lang="en-US" altLang="zh-TW" sz="2000" dirty="0" err="1"/>
              <a:t>Fredo</a:t>
            </a:r>
            <a:r>
              <a:rPr lang="en-US" altLang="zh-TW" sz="2000" dirty="0"/>
              <a:t> Durand, “Edge-preserving multiscale image decomposition based on local extrema”, </a:t>
            </a:r>
            <a:r>
              <a:rPr lang="en-US" altLang="zh-TW" sz="2000" i="1" dirty="0"/>
              <a:t>ACM Transactions on Graphics (TOG)</a:t>
            </a:r>
            <a:r>
              <a:rPr lang="en-US" altLang="zh-TW" sz="2000" dirty="0"/>
              <a:t>. Vol. 28. No. 5. ACM, 2009. </a:t>
            </a:r>
          </a:p>
          <a:p>
            <a:r>
              <a:rPr lang="en-US" altLang="zh-TW" sz="2000" dirty="0"/>
              <a:t>[3] </a:t>
            </a:r>
            <a:r>
              <a:rPr lang="en-US" altLang="zh-TW" sz="2000" dirty="0" err="1"/>
              <a:t>Hojin</a:t>
            </a:r>
            <a:r>
              <a:rPr lang="en-US" altLang="zh-TW" sz="2000" dirty="0"/>
              <a:t> Cho, </a:t>
            </a:r>
            <a:r>
              <a:rPr lang="en-US" altLang="zh-TW" sz="2000" dirty="0" err="1"/>
              <a:t>Hyunjoon</a:t>
            </a:r>
            <a:r>
              <a:rPr lang="en-US" altLang="zh-TW" sz="2000" dirty="0"/>
              <a:t> Lee, Henry Kang and </a:t>
            </a:r>
            <a:r>
              <a:rPr lang="en-US" altLang="zh-TW" sz="2000" dirty="0" err="1"/>
              <a:t>Seungyong</a:t>
            </a:r>
            <a:r>
              <a:rPr lang="en-US" altLang="zh-TW" sz="2000" dirty="0"/>
              <a:t> Lee, “Bilateral Texture Filtering”, Volume 33 Issue 4, July 2014 , Article No. 128 </a:t>
            </a:r>
          </a:p>
          <a:p>
            <a:r>
              <a:rPr lang="en-US" altLang="zh-TW" sz="2000" dirty="0"/>
              <a:t>[4] Hui Du, </a:t>
            </a:r>
            <a:r>
              <a:rPr lang="en-US" altLang="zh-TW" sz="2000" dirty="0" err="1"/>
              <a:t>Xiaogang</a:t>
            </a:r>
            <a:r>
              <a:rPr lang="en-US" altLang="zh-TW" sz="2000" dirty="0"/>
              <a:t> </a:t>
            </a:r>
            <a:r>
              <a:rPr lang="en-US" altLang="zh-TW" sz="2000" dirty="0" err="1"/>
              <a:t>Jin</a:t>
            </a:r>
            <a:r>
              <a:rPr lang="en-US" altLang="zh-TW" sz="2000" dirty="0"/>
              <a:t> and Philip J. Willis, “Two-level joint local </a:t>
            </a:r>
            <a:r>
              <a:rPr lang="en-US" altLang="zh-TW" sz="2000" dirty="0" err="1"/>
              <a:t>laplacian</a:t>
            </a:r>
            <a:r>
              <a:rPr lang="en-US" altLang="zh-TW" sz="2000" dirty="0"/>
              <a:t> texture filtering”, International Journal of Computer Graphics, 2015 </a:t>
            </a:r>
          </a:p>
          <a:p>
            <a:r>
              <a:rPr lang="en-US" altLang="zh-TW" sz="2000" dirty="0"/>
              <a:t>[5] https://ccjou.wordpress.com/ (Website Resource: </a:t>
            </a:r>
            <a:r>
              <a:rPr lang="zh-TW" altLang="en-US" sz="2000" dirty="0"/>
              <a:t>線代啟示錄</a:t>
            </a:r>
            <a:r>
              <a:rPr lang="en-US" altLang="zh-TW" sz="2000" dirty="0"/>
              <a:t>) </a:t>
            </a:r>
            <a:endParaRPr lang="en-US" altLang="zh-TW" sz="2000" dirty="0" smtClean="0"/>
          </a:p>
          <a:p>
            <a:r>
              <a:rPr lang="en-US" altLang="zh-TW" sz="2000" dirty="0" smtClean="0"/>
              <a:t>[6] VFX Chapter 03 H.D.R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04088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749933"/>
            <a:ext cx="8596668" cy="4575876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sz="2400" b="1" dirty="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r>
              <a:rPr lang="en-US" altLang="zh-TW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Theorems and Algorithms</a:t>
            </a:r>
          </a:p>
          <a:p>
            <a:pPr lvl="1"/>
            <a:r>
              <a:rPr lang="en-US" altLang="zh-TW" sz="2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Singular Value Decomposition</a:t>
            </a:r>
          </a:p>
          <a:p>
            <a:pPr lvl="1"/>
            <a:r>
              <a:rPr lang="en-US" altLang="zh-TW" sz="2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S.V.D on Least Square Optimization</a:t>
            </a:r>
          </a:p>
          <a:p>
            <a:pPr lvl="1"/>
            <a:r>
              <a:rPr lang="en-US" altLang="zh-TW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Applications of Least Square Optimization</a:t>
            </a:r>
          </a:p>
          <a:p>
            <a:pPr lvl="2"/>
            <a:r>
              <a:rPr lang="en-US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Debevec’s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HDR imaging</a:t>
            </a:r>
          </a:p>
          <a:p>
            <a:pPr lvl="2"/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Edge-Preserving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Filtering based on Local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Extrema</a:t>
            </a:r>
          </a:p>
          <a:p>
            <a:pPr lvl="2"/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Several Edge-preserving Filtering Methods </a:t>
            </a:r>
            <a:r>
              <a:rPr lang="en-US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Comparisonms</a:t>
            </a:r>
            <a:endParaRPr lang="en-US" altLang="zh-TW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400" b="1" dirty="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Simulation Results</a:t>
            </a:r>
          </a:p>
          <a:p>
            <a:r>
              <a:rPr lang="en-US" altLang="zh-TW" sz="2400" b="1" dirty="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  <a:p>
            <a:r>
              <a:rPr lang="en-US" altLang="zh-TW" sz="2400" b="1" dirty="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</a:t>
            </a:r>
            <a:endParaRPr lang="zh-TW" altLang="en-US" sz="2400" b="1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20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471" y="4917613"/>
            <a:ext cx="4857147" cy="1940387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Singular Value Decomposition (S.V.D)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610260" y="1595549"/>
                <a:ext cx="8596668" cy="3880773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Given an </a:t>
                </a:r>
                <a14:m>
                  <m:oMath xmlns:m="http://schemas.openxmlformats.org/officeDocument/2006/math">
                    <m:r>
                      <a:rPr lang="en-US" altLang="zh-TW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altLang="zh-TW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altLang="zh-TW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altLang="zh-TW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TW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matrix </a:t>
                </a:r>
                <a14:m>
                  <m:oMath xmlns:m="http://schemas.openxmlformats.org/officeDocument/2006/math">
                    <m:r>
                      <a:rPr lang="en-US" altLang="zh-TW" sz="22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altLang="zh-TW" sz="22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TW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rank </a:t>
                </a:r>
                <a14:m>
                  <m:oMath xmlns:m="http://schemas.openxmlformats.org/officeDocument/2006/math">
                    <m:r>
                      <a:rPr lang="en-US" altLang="zh-TW" sz="22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𝒓</m:t>
                    </m:r>
                  </m:oMath>
                </a14:m>
                <a:r>
                  <a:rPr lang="en-US" altLang="zh-TW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altLang="zh-TW" sz="22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altLang="zh-TW" sz="22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TW" sz="22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𝑼</m:t>
                    </m:r>
                    <m:r>
                      <a:rPr lang="en-US" altLang="zh-TW" sz="22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zh-TW" sz="22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𝑺</m:t>
                    </m:r>
                    <m:sSup>
                      <m:sSupPr>
                        <m:ctrlPr>
                          <a:rPr lang="en-US" altLang="zh-TW" sz="2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TW" sz="2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TW" sz="2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𝑽</m:t>
                        </m:r>
                      </m:e>
                      <m:sup>
                        <m:r>
                          <a:rPr lang="en-US" altLang="zh-TW" sz="2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𝑻</m:t>
                        </m:r>
                      </m:sup>
                    </m:sSup>
                  </m:oMath>
                </a14:m>
                <a:endParaRPr lang="en-US" altLang="zh-TW" sz="2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columns of </a:t>
                </a:r>
                <a14:m>
                  <m:oMath xmlns:m="http://schemas.openxmlformats.org/officeDocument/2006/math">
                    <m:r>
                      <a:rPr lang="en-US" altLang="zh-TW" sz="20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𝑼</m:t>
                    </m:r>
                  </m:oMath>
                </a14:m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called the left singular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vectors</a:t>
                </a:r>
              </a:p>
              <a:p>
                <a:pPr lvl="1"/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columns of </a:t>
                </a:r>
                <a14:m>
                  <m:oMath xmlns:m="http://schemas.openxmlformats.org/officeDocument/2006/math">
                    <m:r>
                      <a:rPr lang="en-US" altLang="zh-TW" sz="20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𝑽</m:t>
                    </m:r>
                  </m:oMath>
                </a14:m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called the right singular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vectors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sz="20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𝑺</m:t>
                    </m:r>
                  </m:oMath>
                </a14:m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only has values on its diagonal that are singular values</a:t>
                </a:r>
                <a:endParaRPr lang="en-US" altLang="zh-TW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TW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 transformation between the basis of row space and column space</a:t>
                </a:r>
                <a:endParaRPr lang="zh-TW" alt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0260" y="1595549"/>
                <a:ext cx="8596668" cy="3880773"/>
              </a:xfrm>
              <a:blipFill rotWithShape="0">
                <a:blip r:embed="rId4"/>
                <a:stretch>
                  <a:fillRect l="-426" t="-9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圖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885059"/>
            <a:ext cx="4805700" cy="198130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74557" y="4301171"/>
            <a:ext cx="243207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2000" b="0" cap="none" spc="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(a) Data Compression</a:t>
            </a:r>
            <a:endParaRPr lang="zh-TW" altLang="en-US" sz="2000" b="0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7147" y="4376198"/>
            <a:ext cx="7216332" cy="24901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4241114" y="3954297"/>
                <a:ext cx="5903604" cy="405624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TW" sz="2000" b="0" cap="none" spc="0" dirty="0" smtClean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(b) Rotation: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TW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TW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𝑽</m:t>
                        </m:r>
                      </m:e>
                      <m:sup>
                        <m:r>
                          <a:rPr lang="en-US" altLang="zh-TW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𝑻</m:t>
                        </m:r>
                      </m:sup>
                    </m:sSup>
                  </m:oMath>
                </a14:m>
                <a:r>
                  <a:rPr lang="en-US" altLang="zh-TW" sz="2000" b="0" cap="none" spc="0" dirty="0" smtClean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Retraction/Extension:</a:t>
                </a:r>
                <a:r>
                  <a:rPr lang="en-US" altLang="zh-TW" sz="2000" b="1" dirty="0">
                    <a:solidFill>
                      <a:srgbClr val="7030A0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𝑺</m:t>
                    </m:r>
                  </m:oMath>
                </a14:m>
                <a:r>
                  <a:rPr lang="en-US" altLang="zh-TW" sz="2000" b="0" cap="none" spc="0" dirty="0" smtClean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Rotation:</a:t>
                </a:r>
                <a:r>
                  <a:rPr lang="en-US" altLang="zh-TW" sz="2000" b="1" dirty="0">
                    <a:solidFill>
                      <a:srgbClr val="7030A0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𝑼</m:t>
                    </m:r>
                  </m:oMath>
                </a14:m>
                <a:endParaRPr lang="zh-TW" altLang="en-US" sz="2000" b="0" cap="none" spc="0" dirty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1114" y="3954297"/>
                <a:ext cx="5903604" cy="405624"/>
              </a:xfrm>
              <a:prstGeom prst="rect">
                <a:avLst/>
              </a:prstGeom>
              <a:blipFill rotWithShape="0">
                <a:blip r:embed="rId7"/>
                <a:stretch>
                  <a:fillRect l="-826" t="-10606" b="-318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9201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8850" y="107324"/>
            <a:ext cx="8596668" cy="1320800"/>
          </a:xfrm>
        </p:spPr>
        <p:txBody>
          <a:bodyPr/>
          <a:lstStyle/>
          <a:p>
            <a:r>
              <a:rPr lang="en-US" altLang="zh-TW" dirty="0"/>
              <a:t>Singular Value Decomposition (S.V.D)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071" y="1078452"/>
            <a:ext cx="2296397" cy="1247753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903" y="2983939"/>
            <a:ext cx="2259207" cy="134422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290" y="4549729"/>
            <a:ext cx="3788335" cy="522131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164684" y="3471387"/>
            <a:ext cx="87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 1:</a:t>
            </a:r>
            <a:endParaRPr lang="zh-TW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675" y="5234051"/>
            <a:ext cx="4552950" cy="1066800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164685" y="4711920"/>
            <a:ext cx="87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 2:</a:t>
            </a:r>
            <a:endParaRPr lang="zh-TW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5497" y="4360571"/>
            <a:ext cx="3520480" cy="2497429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6021314" y="4700780"/>
            <a:ext cx="87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 3:</a:t>
            </a:r>
            <a:endParaRPr lang="zh-TW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98592" y="2989032"/>
            <a:ext cx="1926926" cy="1186782"/>
          </a:xfrm>
          <a:prstGeom prst="rect">
            <a:avLst/>
          </a:prstGeom>
        </p:spPr>
      </p:pic>
      <p:sp>
        <p:nvSpPr>
          <p:cNvPr id="13" name="文字方塊 12"/>
          <p:cNvSpPr txBox="1"/>
          <p:nvPr/>
        </p:nvSpPr>
        <p:spPr>
          <a:xfrm>
            <a:off x="6021313" y="3481070"/>
            <a:ext cx="87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 4:</a:t>
            </a:r>
            <a:endParaRPr lang="zh-TW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2672809" y="995824"/>
                <a:ext cx="6484789" cy="143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e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ad>
                                              <m:radPr>
                                                <m:degHide m:val="on"/>
                                                <m:ctrlPr>
                                                  <a:rPr lang="en-US" altLang="zh-TW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radPr>
                                              <m:deg/>
                                              <m:e>
                                                <m:r>
                                                  <a:rPr lang="en-US" altLang="zh-TW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5</m:t>
                                                </m:r>
                                              </m:e>
                                            </m:rad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n-US" altLang="zh-TW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n-US" altLang="zh-TW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en-US" altLang="zh-TW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n-US" altLang="zh-TW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n-US" altLang="zh-TW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en-US" altLang="zh-TW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ad>
                                              <m:radPr>
                                                <m:degHide m:val="on"/>
                                                <m:ctrlPr>
                                                  <a:rPr lang="en-US" altLang="zh-TW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radPr>
                                              <m:deg/>
                                              <m:e>
                                                <m:r>
                                                  <a:rPr lang="en-US" altLang="zh-TW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0.2</m:t>
                                                </m:r>
                                              </m:e>
                                            </m:rad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n-US" altLang="zh-TW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n-US" altLang="zh-TW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en-US" altLang="zh-TW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en-US" altLang="zh-TW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n-US" altLang="zh-TW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n-US" altLang="zh-TW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rad>
                                                    <m:radPr>
                                                      <m:degHide m:val="on"/>
                                                      <m:ctrlPr>
                                                        <a:rPr lang="en-US" altLang="zh-TW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radPr>
                                                    <m:deg/>
                                                    <m:e>
                                                      <m:r>
                                                        <a:rPr lang="en-US" altLang="zh-TW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0.8</m:t>
                                                      </m:r>
                                                    </m:e>
                                                  </m:rad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en-US" altLang="zh-TW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en-US" altLang="zh-TW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ad>
                                              <m:radPr>
                                                <m:degHide m:val="on"/>
                                                <m:ctrlPr>
                                                  <a:rPr lang="en-US" altLang="zh-TW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radPr>
                                              <m:deg/>
                                              <m:e>
                                                <m:r>
                                                  <a:rPr lang="en-US" altLang="zh-TW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0.8</m:t>
                                                </m:r>
                                              </m:e>
                                            </m:rad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n-US" altLang="zh-TW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n-US" altLang="zh-TW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en-US" altLang="zh-TW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n-US" altLang="zh-TW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n-US" altLang="zh-TW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ad>
                                                    <m:radPr>
                                                      <m:degHide m:val="on"/>
                                                      <m:ctrlPr>
                                                        <a:rPr lang="en-US" altLang="zh-TW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radPr>
                                                    <m:deg/>
                                                    <m:e>
                                                      <m:r>
                                                        <a:rPr lang="en-US" altLang="zh-TW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0.2</m:t>
                                                      </m:r>
                                                    </m:e>
                                                  </m:rad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2809" y="995824"/>
                <a:ext cx="6484789" cy="143564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向下箭號 14"/>
          <p:cNvSpPr/>
          <p:nvPr/>
        </p:nvSpPr>
        <p:spPr>
          <a:xfrm>
            <a:off x="1146220" y="4018208"/>
            <a:ext cx="669701" cy="5315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向右箭號 15"/>
          <p:cNvSpPr/>
          <p:nvPr/>
        </p:nvSpPr>
        <p:spPr>
          <a:xfrm>
            <a:off x="4984124" y="5081252"/>
            <a:ext cx="811369" cy="7271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向上箭號 16"/>
          <p:cNvSpPr/>
          <p:nvPr/>
        </p:nvSpPr>
        <p:spPr>
          <a:xfrm>
            <a:off x="6143223" y="4018208"/>
            <a:ext cx="652274" cy="53152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109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S.V.D on Least Square Optimization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2765402"/>
                <a:ext cx="8596668" cy="3880773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Given that: </a:t>
                </a:r>
                <a14:m>
                  <m:oMath xmlns:m="http://schemas.openxmlformats.org/officeDocument/2006/math">
                    <m:r>
                      <a:rPr lang="en-US" altLang="zh-TW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zh-TW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TW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p>
                        <m:r>
                          <a:rPr lang="en-US" altLang="zh-TW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TW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zh-TW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altLang="zh-TW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altLang="zh-TW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TW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𝑈</m:t>
                        </m:r>
                      </m:e>
                      <m:sup>
                        <m:r>
                          <a:rPr lang="en-US" altLang="zh-TW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TW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altLang="zh-TW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begChr m:val="‖"/>
                        <m:endChr m:val="‖"/>
                        <m:ctrlPr>
                          <a:rPr lang="en-US" altLang="zh-TW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TW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𝑈</m:t>
                        </m:r>
                      </m:e>
                    </m:d>
                    <m:r>
                      <a:rPr lang="en-US" altLang="zh-TW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endParaRPr lang="en-US" altLang="zh-TW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TW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 </a:t>
                </a:r>
                <a14:m>
                  <m:oMath xmlns:m="http://schemas.openxmlformats.org/officeDocument/2006/math">
                    <m:r>
                      <a:rPr lang="en-US" altLang="zh-TW" sz="22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en-US" altLang="zh-TW" sz="22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TW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an diagonal matrix,  </a:t>
                </a:r>
                <a14:m>
                  <m:oMath xmlns:m="http://schemas.openxmlformats.org/officeDocument/2006/math">
                    <m:r>
                      <a:rPr lang="en-US" altLang="zh-TW" sz="22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altLang="zh-TW" sz="22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sz="2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TW" sz="2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𝑺</m:t>
                        </m:r>
                      </m:e>
                      <m:sup>
                        <m:r>
                          <a:rPr lang="en-US" altLang="zh-TW" sz="2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TW" sz="22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altLang="zh-TW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  </m:t>
                    </m:r>
                    <m:r>
                      <a:rPr lang="en-US" altLang="zh-TW" sz="22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altLang="zh-TW" sz="22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TW" sz="22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𝑽</m:t>
                    </m:r>
                    <m:sSup>
                      <m:sSupPr>
                        <m:ctrlPr>
                          <a:rPr lang="en-US" altLang="zh-TW" sz="2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TW" sz="2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𝑺</m:t>
                        </m:r>
                      </m:e>
                      <m:sup>
                        <m:r>
                          <a:rPr lang="en-US" altLang="zh-TW" sz="2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TW" sz="2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TW" sz="2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𝑼</m:t>
                        </m:r>
                      </m:e>
                      <m:sup>
                        <m:r>
                          <a:rPr lang="en-US" altLang="zh-TW" sz="2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𝑻</m:t>
                        </m:r>
                      </m:sup>
                    </m:sSup>
                    <m:r>
                      <a:rPr lang="en-US" altLang="zh-TW" sz="22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𝒃</m:t>
                    </m:r>
                  </m:oMath>
                </a14:m>
                <a:endParaRPr lang="zh-TW" altLang="en-US" sz="2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2765402"/>
                <a:ext cx="8596668" cy="3880773"/>
              </a:xfrm>
              <a:blipFill rotWithShape="0">
                <a:blip r:embed="rId2"/>
                <a:stretch>
                  <a:fillRect l="-426" t="-110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94" y="1271073"/>
            <a:ext cx="9493948" cy="131865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4258" y="3780894"/>
            <a:ext cx="5941856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89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749933"/>
            <a:ext cx="8596668" cy="4575876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sz="2400" b="1" dirty="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r>
              <a:rPr lang="en-US" altLang="zh-TW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Theorems and Algorithms</a:t>
            </a:r>
          </a:p>
          <a:p>
            <a:pPr lvl="1"/>
            <a:r>
              <a:rPr lang="en-US" altLang="zh-TW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Singular Value Decomposition</a:t>
            </a:r>
          </a:p>
          <a:p>
            <a:pPr lvl="1"/>
            <a:r>
              <a:rPr lang="en-US" altLang="zh-TW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S.V.D on Least Square Optimization</a:t>
            </a:r>
          </a:p>
          <a:p>
            <a:pPr lvl="1"/>
            <a:r>
              <a:rPr lang="en-US" altLang="zh-TW" sz="2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Applications of Least Square Optimization</a:t>
            </a:r>
          </a:p>
          <a:p>
            <a:pPr lvl="2"/>
            <a:r>
              <a:rPr lang="en-US" altLang="zh-TW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Debevec’s</a:t>
            </a:r>
            <a:r>
              <a:rPr lang="en-US" altLang="zh-TW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HDR imaging</a:t>
            </a:r>
          </a:p>
          <a:p>
            <a:pPr lvl="2"/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Edge-Preserving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Filtering based on Local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Extrema</a:t>
            </a:r>
          </a:p>
          <a:p>
            <a:pPr lvl="2"/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Several Edge-preserving Filtering Methods </a:t>
            </a:r>
            <a:r>
              <a:rPr lang="en-US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Comparisonms</a:t>
            </a:r>
            <a:endParaRPr lang="en-US" altLang="zh-TW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400" b="1" dirty="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Simulation Results</a:t>
            </a:r>
          </a:p>
          <a:p>
            <a:r>
              <a:rPr lang="en-US" altLang="zh-TW" sz="2400" b="1" dirty="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  <a:p>
            <a:r>
              <a:rPr lang="en-US" altLang="zh-TW" sz="2400" b="1" dirty="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</a:t>
            </a:r>
            <a:endParaRPr lang="zh-TW" altLang="en-US" sz="2400" b="1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93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Debevec’s</a:t>
            </a:r>
            <a:r>
              <a:rPr lang="en-US" altLang="zh-TW" dirty="0"/>
              <a:t> HDR imaging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632555"/>
            <a:ext cx="8596668" cy="3880773"/>
          </a:xfrm>
        </p:spPr>
        <p:txBody>
          <a:bodyPr>
            <a:normAutofit/>
          </a:bodyPr>
          <a:lstStyle/>
          <a:p>
            <a:r>
              <a:rPr lang="en-US" altLang="zh-TW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Camera pipeline</a:t>
            </a:r>
            <a:endParaRPr lang="zh-TW" alt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2343150"/>
            <a:ext cx="8067675" cy="4514850"/>
          </a:xfrm>
          <a:prstGeom prst="rect">
            <a:avLst/>
          </a:prstGeom>
        </p:spPr>
      </p:pic>
      <p:sp>
        <p:nvSpPr>
          <p:cNvPr id="5" name="圓角矩形 4"/>
          <p:cNvSpPr/>
          <p:nvPr/>
        </p:nvSpPr>
        <p:spPr>
          <a:xfrm>
            <a:off x="3567447" y="2678674"/>
            <a:ext cx="1584101" cy="1043189"/>
          </a:xfrm>
          <a:prstGeom prst="roundRect">
            <a:avLst/>
          </a:prstGeom>
          <a:noFill/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圓角矩形 6"/>
          <p:cNvSpPr/>
          <p:nvPr/>
        </p:nvSpPr>
        <p:spPr>
          <a:xfrm>
            <a:off x="6633354" y="2678674"/>
            <a:ext cx="1584101" cy="1043189"/>
          </a:xfrm>
          <a:prstGeom prst="roundRect">
            <a:avLst/>
          </a:prstGeom>
          <a:noFill/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圓角矩形 7"/>
          <p:cNvSpPr/>
          <p:nvPr/>
        </p:nvSpPr>
        <p:spPr>
          <a:xfrm>
            <a:off x="7789571" y="5142474"/>
            <a:ext cx="1058216" cy="1258326"/>
          </a:xfrm>
          <a:prstGeom prst="roundRect">
            <a:avLst/>
          </a:prstGeom>
          <a:noFill/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1770046" y="3987482"/>
                <a:ext cx="6411242" cy="83356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4400" b="1" i="1" cap="none" spc="0" dirty="0" smtClean="0">
                              <a:ln w="13462">
                                <a:solidFill>
                                  <a:schemeClr val="bg1"/>
                                </a:solidFill>
                                <a:prstDash val="solid"/>
                              </a:ln>
                              <a:solidFill>
                                <a:srgbClr val="7030A0"/>
                              </a:solidFill>
                              <a:effectLst>
                                <a:outerShdw dist="38100" dir="2700000" algn="bl" rotWithShape="0">
                                  <a:schemeClr val="accent5"/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4400" b="1" i="1" cap="none" spc="0" dirty="0" smtClean="0">
                              <a:ln w="13462">
                                <a:solidFill>
                                  <a:schemeClr val="bg1"/>
                                </a:solidFill>
                                <a:prstDash val="solid"/>
                              </a:ln>
                              <a:solidFill>
                                <a:srgbClr val="7030A0"/>
                              </a:solidFill>
                              <a:effectLst>
                                <a:outerShdw dist="38100" dir="2700000" algn="bl" rotWithShape="0">
                                  <a:schemeClr val="accent5"/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en-US" altLang="zh-TW" sz="4400" b="1" i="1" cap="none" spc="0" dirty="0" smtClean="0">
                              <a:ln w="13462">
                                <a:solidFill>
                                  <a:schemeClr val="bg1"/>
                                </a:solidFill>
                                <a:prstDash val="solid"/>
                              </a:ln>
                              <a:solidFill>
                                <a:srgbClr val="7030A0"/>
                              </a:solidFill>
                              <a:effectLst>
                                <a:outerShdw dist="38100" dir="2700000" algn="bl" rotWithShape="0">
                                  <a:schemeClr val="accent5"/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𝒊𝒋</m:t>
                          </m:r>
                        </m:sub>
                      </m:sSub>
                      <m:r>
                        <a:rPr lang="en-US" altLang="zh-TW" sz="4400" b="1" i="1" cap="none" spc="0" dirty="0" smtClean="0">
                          <a:ln w="13462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rgbClr val="7030A0"/>
                          </a:solidFill>
                          <a:effectLst>
                            <a:outerShdw dist="38100" dir="2700000" algn="bl" rotWithShape="0">
                              <a:schemeClr val="accent5"/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4400" b="1" i="1" cap="none" spc="0" dirty="0" smtClean="0">
                          <a:ln w="13462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rgbClr val="7030A0"/>
                          </a:solidFill>
                          <a:effectLst>
                            <a:outerShdw dist="38100" dir="2700000" algn="bl" rotWithShape="0">
                              <a:schemeClr val="accent5"/>
                            </a:outerShdw>
                          </a:effectLst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altLang="zh-TW" sz="4400" b="1" i="1" cap="none" spc="0" dirty="0" smtClean="0">
                          <a:ln w="13462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rgbClr val="7030A0"/>
                          </a:solidFill>
                          <a:effectLst>
                            <a:outerShdw dist="38100" dir="2700000" algn="bl" rotWithShape="0">
                              <a:schemeClr val="accent5"/>
                            </a:outerShdw>
                          </a:effectLst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4400" b="1" i="1" cap="none" spc="0" dirty="0" smtClean="0">
                          <a:ln w="13462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rgbClr val="7030A0"/>
                          </a:solidFill>
                          <a:effectLst>
                            <a:outerShdw dist="38100" dir="2700000" algn="bl" rotWithShape="0">
                              <a:schemeClr val="accent5"/>
                            </a:outerShdw>
                          </a:effectLst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altLang="zh-TW" sz="4400" b="1" i="1" cap="none" spc="0" dirty="0" smtClean="0">
                          <a:ln w="13462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rgbClr val="7030A0"/>
                          </a:solidFill>
                          <a:effectLst>
                            <a:outerShdw dist="38100" dir="2700000" algn="bl" rotWithShape="0">
                              <a:schemeClr val="accent5"/>
                            </a:outerShdw>
                          </a:effectLst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altLang="zh-TW" sz="4400" b="1" i="1" cap="none" spc="0" dirty="0" smtClean="0">
                          <a:ln w="13462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rgbClr val="7030A0"/>
                          </a:solidFill>
                          <a:effectLst>
                            <a:outerShdw dist="38100" dir="2700000" algn="bl" rotWithShape="0">
                              <a:schemeClr val="accent5"/>
                            </a:outerShdw>
                          </a:effectLst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altLang="zh-TW" sz="4400" b="1" i="1" cap="none" spc="0" dirty="0" smtClean="0">
                          <a:ln w="13462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rgbClr val="7030A0"/>
                          </a:solidFill>
                          <a:effectLst>
                            <a:outerShdw dist="38100" dir="2700000" algn="bl" rotWithShape="0">
                              <a:schemeClr val="accent5"/>
                            </a:outerShdw>
                          </a:effectLst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TW" sz="4400" b="1" i="1" cap="none" spc="0" dirty="0" smtClean="0">
                              <a:ln w="13462">
                                <a:solidFill>
                                  <a:schemeClr val="bg1"/>
                                </a:solidFill>
                                <a:prstDash val="solid"/>
                              </a:ln>
                              <a:solidFill>
                                <a:srgbClr val="7030A0"/>
                              </a:solidFill>
                              <a:effectLst>
                                <a:outerShdw dist="38100" dir="2700000" algn="bl" rotWithShape="0">
                                  <a:schemeClr val="accent5"/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4400" b="1" i="1" cap="none" spc="0" dirty="0" smtClean="0">
                              <a:ln w="13462">
                                <a:solidFill>
                                  <a:schemeClr val="bg1"/>
                                </a:solidFill>
                                <a:prstDash val="solid"/>
                              </a:ln>
                              <a:solidFill>
                                <a:srgbClr val="7030A0"/>
                              </a:solidFill>
                              <a:effectLst>
                                <a:outerShdw dist="38100" dir="2700000" algn="bl" rotWithShape="0">
                                  <a:schemeClr val="accent5"/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altLang="zh-TW" sz="4400" b="1" i="1" cap="none" spc="0" dirty="0" smtClean="0">
                              <a:ln w="13462">
                                <a:solidFill>
                                  <a:schemeClr val="bg1"/>
                                </a:solidFill>
                                <a:prstDash val="solid"/>
                              </a:ln>
                              <a:solidFill>
                                <a:srgbClr val="7030A0"/>
                              </a:solidFill>
                              <a:effectLst>
                                <a:outerShdw dist="38100" dir="2700000" algn="bl" rotWithShape="0">
                                  <a:schemeClr val="accent5"/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altLang="zh-TW" sz="4400" b="1" i="1" cap="none" spc="0" dirty="0" smtClean="0">
                          <a:ln w="13462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rgbClr val="7030A0"/>
                          </a:solidFill>
                          <a:effectLst>
                            <a:outerShdw dist="38100" dir="2700000" algn="bl" rotWithShape="0">
                              <a:schemeClr val="accent5"/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∙∆</m:t>
                      </m:r>
                      <m:sSub>
                        <m:sSubPr>
                          <m:ctrlPr>
                            <a:rPr lang="en-US" altLang="zh-TW" sz="4400" b="1" i="1" cap="none" spc="0" dirty="0" smtClean="0">
                              <a:ln w="13462">
                                <a:solidFill>
                                  <a:schemeClr val="bg1"/>
                                </a:solidFill>
                                <a:prstDash val="solid"/>
                              </a:ln>
                              <a:solidFill>
                                <a:srgbClr val="7030A0"/>
                              </a:solidFill>
                              <a:effectLst>
                                <a:outerShdw dist="38100" dir="2700000" algn="bl" rotWithShape="0">
                                  <a:schemeClr val="accent5"/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4400" b="1" i="1" cap="none" spc="0" dirty="0" smtClean="0">
                              <a:ln w="13462">
                                <a:solidFill>
                                  <a:schemeClr val="bg1"/>
                                </a:solidFill>
                                <a:prstDash val="solid"/>
                              </a:ln>
                              <a:solidFill>
                                <a:srgbClr val="7030A0"/>
                              </a:solidFill>
                              <a:effectLst>
                                <a:outerShdw dist="38100" dir="2700000" algn="bl" rotWithShape="0">
                                  <a:schemeClr val="accent5"/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n-US" altLang="zh-TW" sz="4400" b="1" i="1" cap="none" spc="0" dirty="0" smtClean="0">
                              <a:ln w="13462">
                                <a:solidFill>
                                  <a:schemeClr val="bg1"/>
                                </a:solidFill>
                                <a:prstDash val="solid"/>
                              </a:ln>
                              <a:solidFill>
                                <a:srgbClr val="7030A0"/>
                              </a:solidFill>
                              <a:effectLst>
                                <a:outerShdw dist="38100" dir="2700000" algn="bl" rotWithShape="0">
                                  <a:schemeClr val="accent5"/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r>
                        <a:rPr lang="en-US" altLang="zh-TW" sz="4400" b="1" i="1" cap="none" spc="0" dirty="0" smtClean="0">
                          <a:ln w="13462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rgbClr val="7030A0"/>
                          </a:solidFill>
                          <a:effectLst>
                            <a:outerShdw dist="38100" dir="2700000" algn="bl" rotWithShape="0">
                              <a:schemeClr val="accent5"/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4400" b="1" cap="none" spc="0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7030A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0046" y="3987482"/>
                <a:ext cx="6411242" cy="83356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493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多面向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1025</TotalTime>
  <Words>939</Words>
  <Application>Microsoft Office PowerPoint</Application>
  <PresentationFormat>寬螢幕</PresentationFormat>
  <Paragraphs>177</Paragraphs>
  <Slides>33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33</vt:i4>
      </vt:variant>
    </vt:vector>
  </HeadingPairs>
  <TitlesOfParts>
    <vt:vector size="42" baseType="lpstr">
      <vt:lpstr>微軟正黑體</vt:lpstr>
      <vt:lpstr>新細明體</vt:lpstr>
      <vt:lpstr>Arial</vt:lpstr>
      <vt:lpstr>Calibri</vt:lpstr>
      <vt:lpstr>Cambria Math</vt:lpstr>
      <vt:lpstr>Times New Roman</vt:lpstr>
      <vt:lpstr>Trebuchet MS</vt:lpstr>
      <vt:lpstr>Wingdings 3</vt:lpstr>
      <vt:lpstr>多面向</vt:lpstr>
      <vt:lpstr>Singular Value Decomposition on solving Least Square optimization and Implementation  </vt:lpstr>
      <vt:lpstr>Outline</vt:lpstr>
      <vt:lpstr>Introduction </vt:lpstr>
      <vt:lpstr>Outline</vt:lpstr>
      <vt:lpstr>Singular Value Decomposition (S.V.D)</vt:lpstr>
      <vt:lpstr>Singular Value Decomposition (S.V.D)</vt:lpstr>
      <vt:lpstr>S.V.D on Least Square Optimization</vt:lpstr>
      <vt:lpstr>Outline</vt:lpstr>
      <vt:lpstr>Debevec’s HDR imaging </vt:lpstr>
      <vt:lpstr>Debevec’s HDR imaging</vt:lpstr>
      <vt:lpstr>Debevec’s HDR imaging</vt:lpstr>
      <vt:lpstr>PowerPoint 簡報</vt:lpstr>
      <vt:lpstr>PowerPoint 簡報</vt:lpstr>
      <vt:lpstr>Debevec’s HDR imaging</vt:lpstr>
      <vt:lpstr>Least Square Optimization</vt:lpstr>
      <vt:lpstr>Debevec’s HDR imaging</vt:lpstr>
      <vt:lpstr>Outline</vt:lpstr>
      <vt:lpstr>Edge-Preserving Filtering based on Local Extrema </vt:lpstr>
      <vt:lpstr>Edge-Preserving Filtering based on Local Extrema ─ Envelope Computing</vt:lpstr>
      <vt:lpstr>Outline</vt:lpstr>
      <vt:lpstr>Several Edge-Preserving Filtering methods Comparisons</vt:lpstr>
      <vt:lpstr>Bilateral Texture Filtering</vt:lpstr>
      <vt:lpstr>Two-level joint local Laplacian  texture filtering</vt:lpstr>
      <vt:lpstr>Performance Comparison</vt:lpstr>
      <vt:lpstr>Performance Comparison</vt:lpstr>
      <vt:lpstr>Outline</vt:lpstr>
      <vt:lpstr>PowerPoint 簡報</vt:lpstr>
      <vt:lpstr>Edge-Preserving Filtering based on Local Extrema</vt:lpstr>
      <vt:lpstr>Edge-Preserving Filtering based on Local Extrema</vt:lpstr>
      <vt:lpstr>Outline</vt:lpstr>
      <vt:lpstr>Conclusion </vt:lpstr>
      <vt:lpstr>Outline</vt:lpstr>
      <vt:lpstr>Reference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joey1149</dc:creator>
  <cp:lastModifiedBy>joey1149</cp:lastModifiedBy>
  <cp:revision>59</cp:revision>
  <dcterms:created xsi:type="dcterms:W3CDTF">2016-01-18T13:21:52Z</dcterms:created>
  <dcterms:modified xsi:type="dcterms:W3CDTF">2016-01-20T07:47:01Z</dcterms:modified>
</cp:coreProperties>
</file>