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0" r:id="rId6"/>
    <p:sldId id="283" r:id="rId7"/>
    <p:sldId id="271" r:id="rId8"/>
    <p:sldId id="272" r:id="rId9"/>
    <p:sldId id="269" r:id="rId10"/>
    <p:sldId id="267" r:id="rId11"/>
    <p:sldId id="268" r:id="rId12"/>
    <p:sldId id="274" r:id="rId13"/>
    <p:sldId id="273" r:id="rId14"/>
    <p:sldId id="276" r:id="rId15"/>
    <p:sldId id="277" r:id="rId16"/>
    <p:sldId id="278" r:id="rId17"/>
    <p:sldId id="285" r:id="rId18"/>
    <p:sldId id="279" r:id="rId19"/>
    <p:sldId id="284" r:id="rId20"/>
    <p:sldId id="281" r:id="rId21"/>
    <p:sldId id="282" r:id="rId22"/>
    <p:sldId id="287" r:id="rId23"/>
    <p:sldId id="286" r:id="rId24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F92ACA-5C5C-4D68-B31E-A860F8A724EC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2023/5/30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7A8559F-A42D-4841-92F1-29245F046611}" type="datetime1">
              <a:rPr lang="zh-TW" altLang="en-US" noProof="0" smtClean="0"/>
              <a:t>2023/5/30</a:t>
            </a:fld>
            <a:endParaRPr lang="zh-TW" alt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F6B3765-1535-41FB-A927-AAD2D1E8538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2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12" name="文字預留位置 3"/>
          <p:cNvSpPr>
            <a:spLocks noGrp="1"/>
          </p:cNvSpPr>
          <p:nvPr>
            <p:ph type="body" sz="half" idx="13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 sz="8000" noProof="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7" name="文字預留位置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文字預留位置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9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zh-TW" altLang="en-US" noProof="0" smtClean="0"/>
              <a:t>編輯母片文字樣式</a:t>
            </a:r>
          </a:p>
        </p:txBody>
      </p:sp>
      <p:sp>
        <p:nvSpPr>
          <p:cNvPr id="10" name="文字預留位置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11" name="文字預留位置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zh-TW" altLang="en-US" noProof="0" smtClean="0"/>
              <a:t>編輯母片文字樣式</a:t>
            </a:r>
          </a:p>
        </p:txBody>
      </p:sp>
      <p:sp>
        <p:nvSpPr>
          <p:cNvPr id="12" name="文字預留位置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19" name="文字版面配置區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20" name="圖片預留位置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21" name="文字預留位置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22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23" name="圖片預留位置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24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25" name="文字預留位置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26" name="圖片預留位置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27" name="文字預留位置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16"/>
          <p:cNvSpPr>
            <a:spLocks noGrp="1"/>
          </p:cNvSpPr>
          <p:nvPr>
            <p:ph sz="quarter" idx="22"/>
          </p:nvPr>
        </p:nvSpPr>
        <p:spPr>
          <a:xfrm>
            <a:off x="743405" y="1493786"/>
            <a:ext cx="11113235" cy="5085564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l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defRPr>
            </a:lvl1pPr>
            <a:lvl2pPr>
              <a:buFont typeface="Wingdings" panose="05000000000000000000" pitchFamily="2" charset="2"/>
              <a:buChar char="Ø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</a:lstStyle>
          <a:p>
            <a:pPr lvl="0"/>
            <a:endParaRPr lang="en-US" altLang="zh-TW" dirty="0"/>
          </a:p>
          <a:p>
            <a:pPr lvl="1"/>
            <a:endParaRPr lang="en-US" altLang="zh-TW" dirty="0"/>
          </a:p>
          <a:p>
            <a:pPr lvl="2"/>
            <a:endParaRPr lang="en-US" altLang="zh-TW" dirty="0"/>
          </a:p>
          <a:p>
            <a:pPr lvl="3"/>
            <a:endParaRPr lang="en-US" altLang="zh-TW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079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 smtClean="0"/>
              <a:t>‹#›</a:t>
            </a:r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波浪特寫影像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</a:rPr>
              <a:t>葉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明昌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rtlCol="0">
            <a:normAutofit/>
          </a:bodyPr>
          <a:lstStyle/>
          <a:p>
            <a:r>
              <a:rPr lang="en-US" altLang="zh-TW" sz="3600" dirty="0" smtClean="0">
                <a:effectLst/>
                <a:latin typeface="Lucida Sans" panose="020B0602030504020204" pitchFamily="34" charset="0"/>
              </a:rPr>
              <a:t>Simple Eye Tracking </a:t>
            </a:r>
            <a:r>
              <a:rPr lang="en-US" altLang="zh-TW" sz="3600" dirty="0" smtClean="0">
                <a:effectLst/>
                <a:latin typeface="Lucida Sans" panose="020B0602030504020204" pitchFamily="34" charset="0"/>
              </a:rPr>
              <a:t>by </a:t>
            </a:r>
            <a:r>
              <a:rPr lang="en-US" altLang="zh-TW" sz="3600" dirty="0" smtClean="0">
                <a:effectLst/>
                <a:latin typeface="Lucida Sans" panose="020B0602030504020204" pitchFamily="34" charset="0"/>
              </a:rPr>
              <a:t>Depth Information</a:t>
            </a:r>
            <a:br>
              <a:rPr lang="en-US" altLang="zh-TW" sz="3600" dirty="0" smtClean="0">
                <a:effectLst/>
                <a:latin typeface="Lucida Sans" panose="020B0602030504020204" pitchFamily="34" charset="0"/>
              </a:rPr>
            </a:br>
            <a:r>
              <a:rPr lang="en-US" altLang="zh-TW" sz="3000" dirty="0" smtClean="0">
                <a:effectLst/>
                <a:latin typeface="Lucida Sans" panose="020B0602030504020204" pitchFamily="34" charset="0"/>
              </a:rPr>
              <a:t>And </a:t>
            </a:r>
            <a:r>
              <a:rPr lang="en-US" altLang="zh-TW" sz="3000" dirty="0" smtClean="0">
                <a:effectLst/>
                <a:latin typeface="Lucida Sans" panose="020B0602030504020204" pitchFamily="34" charset="0"/>
              </a:rPr>
              <a:t>introduction to </a:t>
            </a:r>
            <a:r>
              <a:rPr lang="en-US" altLang="zh-TW" sz="3000" dirty="0" smtClean="0">
                <a:effectLst/>
                <a:latin typeface="Lucida Sans" panose="020B0602030504020204" pitchFamily="34" charset="0"/>
              </a:rPr>
              <a:t>methods</a:t>
            </a:r>
            <a:endParaRPr lang="en-US" altLang="zh-TW" sz="3000" dirty="0">
              <a:effectLst/>
              <a:latin typeface="Lucida Sans" panose="020B0602030504020204" pitchFamily="34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pPr rtl="0"/>
              <a:t>1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altLang="zh-TW" dirty="0">
                <a:latin typeface="Lucida Sans" panose="020B0602030504020204" pitchFamily="34" charset="0"/>
              </a:rPr>
              <a:t>I</a:t>
            </a:r>
            <a:r>
              <a:rPr lang="en-US" altLang="zh-TW" dirty="0" smtClean="0">
                <a:latin typeface="Lucida Sans" panose="020B0602030504020204" pitchFamily="34" charset="0"/>
              </a:rPr>
              <a:t>ntegral image and </a:t>
            </a:r>
            <a:r>
              <a:rPr lang="en-US" altLang="zh-TW" dirty="0" err="1" smtClean="0">
                <a:latin typeface="Lucida Sans" panose="020B0602030504020204" pitchFamily="34" charset="0"/>
              </a:rPr>
              <a:t>Haar</a:t>
            </a:r>
            <a:r>
              <a:rPr lang="en-US" altLang="zh-TW" dirty="0" smtClean="0">
                <a:latin typeface="Lucida Sans" panose="020B0602030504020204" pitchFamily="34" charset="0"/>
              </a:rPr>
              <a:t>-like </a:t>
            </a:r>
            <a:r>
              <a:rPr lang="en-US" altLang="zh-TW" dirty="0" smtClean="0">
                <a:latin typeface="Lucida Sans" panose="020B0602030504020204" pitchFamily="34" charset="0"/>
              </a:rPr>
              <a:t>feature (ref: [1])</a:t>
            </a:r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  <a:p>
            <a:r>
              <a:rPr lang="en-US" altLang="zh-TW" dirty="0" smtClean="0">
                <a:latin typeface="Lucida Sans" panose="020B0602030504020204" pitchFamily="34" charset="0"/>
              </a:rPr>
              <a:t>Make sure that the sum of filter elements is 0</a:t>
            </a: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altLang="zh-TW" dirty="0" smtClean="0">
              <a:latin typeface="Lucida Sans" panose="020B0602030504020204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1005111"/>
          </a:xfrm>
        </p:spPr>
        <p:txBody>
          <a:bodyPr/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Convolution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40" y="2013130"/>
            <a:ext cx="5572619" cy="31503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65" y="2125706"/>
            <a:ext cx="3674829" cy="235104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105021" y="4476750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Source: Figure.5 in [1]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10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53706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內容版面配置區 1"/>
              <p:cNvSpPr>
                <a:spLocks noGrp="1"/>
              </p:cNvSpPr>
              <p:nvPr>
                <p:ph sz="quarter" idx="22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latin typeface="Lucida Sans" panose="020B0602030504020204" pitchFamily="34" charset="0"/>
                  </a:rPr>
                  <a:t>2. Convolute the gray scale image with 2 3-block </a:t>
                </a:r>
                <a:r>
                  <a:rPr lang="en-US" altLang="zh-TW" dirty="0" err="1">
                    <a:latin typeface="Lucida Sans" panose="020B0602030504020204" pitchFamily="34" charset="0"/>
                  </a:rPr>
                  <a:t>haar</a:t>
                </a:r>
                <a:r>
                  <a:rPr lang="en-US" altLang="zh-TW" dirty="0">
                    <a:latin typeface="Lucida Sans" panose="020B0602030504020204" pitchFamily="34" charset="0"/>
                  </a:rPr>
                  <a:t>-like feature</a:t>
                </a:r>
              </a:p>
              <a:p>
                <a:pPr lvl="1"/>
                <a:r>
                  <a:rPr lang="en-US" altLang="zh-TW" dirty="0">
                    <a:latin typeface="Lucida Sans" panose="020B0602030504020204" pitchFamily="34" charset="0"/>
                  </a:rPr>
                  <a:t>One is horizontal, use the property that human eyes structure is white-black-white</a:t>
                </a:r>
              </a:p>
              <a:p>
                <a:pPr lvl="1"/>
                <a:r>
                  <a:rPr lang="en-US" altLang="zh-TW" dirty="0">
                    <a:latin typeface="Lucida Sans" panose="020B0602030504020204" pitchFamily="34" charset="0"/>
                  </a:rPr>
                  <a:t>One is vertical, use the property that skin is lighter than eyeball</a:t>
                </a:r>
              </a:p>
              <a:p>
                <a:pPr lvl="1"/>
                <a:r>
                  <a:rPr lang="en-US" altLang="zh-TW" dirty="0">
                    <a:latin typeface="Lucida Sans" panose="020B0602030504020204" pitchFamily="34" charset="0"/>
                  </a:rPr>
                  <a:t>O(MN) + 2*O(1)*O(MN),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M=N=64</a:t>
                </a:r>
              </a:p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If the constant is restricted to be 1 and -1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Trick 1: introduced in last page, 12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addition for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each element</a:t>
                </a:r>
                <a:endParaRPr lang="en-US" altLang="zh-TW" dirty="0" smtClean="0">
                  <a:latin typeface="Lucida Sans" panose="020B0602030504020204" pitchFamily="34" charset="0"/>
                </a:endParaRP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Trick 2: Add/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Substract</a:t>
                </a:r>
                <a:r>
                  <a:rPr lang="en-US" altLang="zh-TW" dirty="0">
                    <a:latin typeface="Lucida Sans" panose="020B0602030504020204" pitchFamily="34" charset="0"/>
                  </a:rPr>
                  <a:t>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newest column/row, and 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Substract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/Add oldest column/row</a:t>
                </a:r>
              </a:p>
              <a:p>
                <a:pPr lvl="2"/>
                <a:r>
                  <a:rPr lang="en-US" altLang="zh-TW" dirty="0" smtClean="0">
                    <a:latin typeface="Lucida Sans" panose="020B0602030504020204" pitchFamily="34" charset="0"/>
                  </a:rPr>
                  <a:t>2C( or 2R) addition for each element, R and C is the filter size</a:t>
                </a:r>
                <a:endParaRPr lang="en-US" altLang="zh-TW" dirty="0">
                  <a:latin typeface="Lucida Sans" panose="020B0602030504020204" pitchFamily="34" charset="0"/>
                </a:endParaRPr>
              </a:p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If not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At most, we only need 3MN multiplication</a:t>
                </a:r>
              </a:p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Typical 2D convolution is O(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MNlog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(MN))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Like some filter based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⁡{−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dirty="0" smtClean="0">
                  <a:latin typeface="Lucida Sans" panose="020B0602030504020204" pitchFamily="34" charset="0"/>
                </a:endParaRPr>
              </a:p>
              <a:p>
                <a:endParaRPr lang="en-US" altLang="zh-TW" dirty="0">
                  <a:latin typeface="Lucida Sans" panose="020B0602030504020204" pitchFamily="34" charset="0"/>
                </a:endParaRPr>
              </a:p>
              <a:p>
                <a:pPr marL="0" indent="0">
                  <a:buNone/>
                </a:pPr>
                <a:endParaRPr lang="en-US" altLang="zh-TW" dirty="0" smtClean="0">
                  <a:latin typeface="Lucida Sans" panose="020B0602030504020204" pitchFamily="34" charset="0"/>
                </a:endParaRPr>
              </a:p>
            </p:txBody>
          </p:sp>
        </mc:Choice>
        <mc:Fallback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2"/>
              </p:nvPr>
            </p:nvSpPr>
            <p:spPr>
              <a:blipFill>
                <a:blip r:embed="rId2"/>
                <a:stretch>
                  <a:fillRect l="-494" t="-1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1005111"/>
          </a:xfrm>
        </p:spPr>
        <p:txBody>
          <a:bodyPr/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Convolution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11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81006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3. After convolution: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(1). </a:t>
            </a:r>
            <a:r>
              <a:rPr lang="en-US" altLang="zh-TW" dirty="0" err="1" smtClean="0">
                <a:latin typeface="Lucida Sans" panose="020B0602030504020204" pitchFamily="34" charset="0"/>
              </a:rPr>
              <a:t>thresholding</a:t>
            </a:r>
            <a:r>
              <a:rPr lang="en-US" altLang="zh-TW" dirty="0" smtClean="0">
                <a:latin typeface="Lucida Sans" panose="020B0602030504020204" pitchFamily="34" charset="0"/>
              </a:rPr>
              <a:t> the vertical and horizontal result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(2). AND the two binary image, then we get eye candidates</a:t>
            </a:r>
          </a:p>
          <a:p>
            <a:r>
              <a:rPr lang="en-US" altLang="zh-TW" dirty="0" smtClean="0">
                <a:latin typeface="Lucida Sans" panose="020B0602030504020204" pitchFamily="34" charset="0"/>
              </a:rPr>
              <a:t>Issue: eye size may vary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Use multiple filter in the same structure but different size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Convolute the filter with images in different </a:t>
            </a:r>
            <a:r>
              <a:rPr lang="en-US" altLang="zh-TW" dirty="0" smtClean="0">
                <a:latin typeface="Lucida Sans" panose="020B0602030504020204" pitchFamily="34" charset="0"/>
              </a:rPr>
              <a:t>size</a:t>
            </a:r>
          </a:p>
          <a:p>
            <a:pPr lvl="1"/>
            <a:endParaRPr lang="en-US" altLang="zh-TW" dirty="0">
              <a:latin typeface="Lucida Sans" panose="020B0602030504020204" pitchFamily="34" charset="0"/>
            </a:endParaRPr>
          </a:p>
          <a:p>
            <a:r>
              <a:rPr lang="en-US" altLang="zh-TW" dirty="0" smtClean="0">
                <a:latin typeface="Lucida Sans" panose="020B0602030504020204" pitchFamily="34" charset="0"/>
              </a:rPr>
              <a:t>Issue: False Positive or False Negative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For false negative, we </a:t>
            </a:r>
            <a:r>
              <a:rPr lang="en-US" altLang="zh-TW" dirty="0" smtClean="0">
                <a:latin typeface="Lucida Sans" panose="020B0602030504020204" pitchFamily="34" charset="0"/>
              </a:rPr>
              <a:t>can </a:t>
            </a:r>
            <a:r>
              <a:rPr lang="en-US" altLang="zh-TW" b="1" i="1" dirty="0" smtClean="0">
                <a:latin typeface="Lucida Sans" panose="020B0602030504020204" pitchFamily="34" charset="0"/>
              </a:rPr>
              <a:t>adaptively</a:t>
            </a:r>
            <a:r>
              <a:rPr lang="en-US" altLang="zh-TW" dirty="0" smtClean="0">
                <a:latin typeface="Lucida Sans" panose="020B0602030504020204" pitchFamily="34" charset="0"/>
              </a:rPr>
              <a:t> adjust </a:t>
            </a:r>
            <a:r>
              <a:rPr lang="en-US" altLang="zh-TW" dirty="0" smtClean="0">
                <a:latin typeface="Lucida Sans" panose="020B0602030504020204" pitchFamily="34" charset="0"/>
              </a:rPr>
              <a:t>the threshold for step.3 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For false positive case, we can </a:t>
            </a:r>
            <a:r>
              <a:rPr lang="en-US" altLang="zh-TW" dirty="0" smtClean="0">
                <a:latin typeface="Lucida Sans" panose="020B0602030504020204" pitchFamily="34" charset="0"/>
              </a:rPr>
              <a:t>use </a:t>
            </a:r>
            <a:r>
              <a:rPr lang="en-US" altLang="zh-TW" dirty="0" smtClean="0">
                <a:latin typeface="Lucida Sans" panose="020B0602030504020204" pitchFamily="34" charset="0"/>
              </a:rPr>
              <a:t>the following method as post-processing</a:t>
            </a:r>
            <a:endParaRPr lang="en-US" altLang="zh-TW" dirty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altLang="zh-TW" dirty="0" smtClean="0">
              <a:latin typeface="Lucida Sans" panose="020B0602030504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49863" y="2871309"/>
            <a:ext cx="514350" cy="561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448675" y="2705100"/>
            <a:ext cx="866775" cy="838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646363" y="2600325"/>
            <a:ext cx="1102473" cy="110394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1005111"/>
          </a:xfrm>
        </p:spPr>
        <p:txBody>
          <a:bodyPr/>
          <a:lstStyle/>
          <a:p>
            <a:r>
              <a:rPr lang="en-US" altLang="zh-TW" dirty="0" err="1" smtClean="0">
                <a:latin typeface="Lucida Sans" panose="020B0602030504020204" pitchFamily="34" charset="0"/>
              </a:rPr>
              <a:t>Thresholding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82062" y="2381251"/>
            <a:ext cx="1557338" cy="15668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12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0906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內容版面配置區 1"/>
              <p:cNvSpPr>
                <a:spLocks noGrp="1"/>
              </p:cNvSpPr>
              <p:nvPr>
                <p:ph sz="quarter" idx="22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Use color information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Fast and doesn’t need further processing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Property 1: Above and below the eye pixels are skin pixels</a:t>
                </a:r>
              </a:p>
              <a:p>
                <a:pPr lvl="1"/>
                <a:r>
                  <a:rPr lang="en-US" altLang="zh-TW" dirty="0">
                    <a:latin typeface="Lucida Sans" panose="020B0602030504020204" pitchFamily="34" charset="0"/>
                  </a:rPr>
                  <a:t>Property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2: Next to the </a:t>
                </a:r>
                <a:r>
                  <a:rPr lang="en-US" altLang="zh-TW" dirty="0">
                    <a:latin typeface="Lucida Sans" panose="020B0602030504020204" pitchFamily="34" charset="0"/>
                  </a:rPr>
                  <a:t>eye pixels are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sclera </a:t>
                </a:r>
                <a:r>
                  <a:rPr lang="en-US" altLang="zh-TW" dirty="0">
                    <a:latin typeface="Lucida Sans" panose="020B0602030504020204" pitchFamily="34" charset="0"/>
                  </a:rPr>
                  <a:t>pixels</a:t>
                </a:r>
              </a:p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HSV Color Space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(cone image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&amp; formula source: 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Wikipedia:HSL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 and HSV)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Can be formulated as a cone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R at 0, G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dirty="0">
                    <a:latin typeface="Lucida Sans" panose="020B0602030504020204" pitchFamily="34" charset="0"/>
                  </a:rPr>
                  <a:t>, B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dirty="0" smtClean="0">
                    <a:latin typeface="Lucida Sans" panose="020B0602030504020204" pitchFamily="34" charset="0"/>
                  </a:rPr>
                  <a:t> 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S = 1-min(R,G,B)/max(R,G,B)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V = max(R,G,B)</a:t>
                </a:r>
              </a:p>
              <a:p>
                <a:pPr lvl="1"/>
                <a:r>
                  <a:rPr lang="en-US" altLang="zh-TW" b="0" dirty="0" smtClean="0"/>
                  <a:t>L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𝑆𝑉𝑡𝑎𝑛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𝑆𝑉𝑡𝑎𝑛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Lucida Sans" panose="020B0602030504020204" pitchFamily="34" charset="0"/>
                </a:endParaRPr>
              </a:p>
              <a:p>
                <a:pPr lvl="2"/>
                <a:r>
                  <a:rPr lang="en-US" altLang="zh-TW" dirty="0" smtClean="0">
                    <a:latin typeface="Lucida Sans" panose="020B0602030504020204" pitchFamily="34" charset="0"/>
                  </a:rPr>
                  <a:t>Norm of (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x,y,z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) can be used as another gray level value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2"/>
              </p:nvPr>
            </p:nvSpPr>
            <p:spPr>
              <a:blipFill>
                <a:blip r:embed="rId2"/>
                <a:stretch>
                  <a:fillRect l="-494" t="-1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1185132"/>
          </a:xfrm>
        </p:spPr>
        <p:txBody>
          <a:bodyPr/>
          <a:lstStyle/>
          <a:p>
            <a:r>
              <a:rPr lang="en-US" altLang="zh-TW" dirty="0" err="1" smtClean="0">
                <a:latin typeface="Lucida Sans" panose="020B0602030504020204" pitchFamily="34" charset="0"/>
              </a:rPr>
              <a:t>Postprocessing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36" y="3165138"/>
            <a:ext cx="3902654" cy="31213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869" y="5153757"/>
            <a:ext cx="3124200" cy="89535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13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13710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1185132"/>
          </a:xfrm>
        </p:spPr>
        <p:txBody>
          <a:bodyPr/>
          <a:lstStyle/>
          <a:p>
            <a:r>
              <a:rPr lang="en-US" altLang="zh-TW" dirty="0" err="1" smtClean="0">
                <a:latin typeface="Lucida Sans" panose="020B0602030504020204" pitchFamily="34" charset="0"/>
              </a:rPr>
              <a:t>Postprocessing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1" y="3636799"/>
            <a:ext cx="1107596" cy="11075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2" y="2516252"/>
            <a:ext cx="1107595" cy="11075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41" y="3636799"/>
            <a:ext cx="1107596" cy="11075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00" y="2516252"/>
            <a:ext cx="1107595" cy="110759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38" y="3636799"/>
            <a:ext cx="1107596" cy="110759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38" y="2516251"/>
            <a:ext cx="1107595" cy="110759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18" y="3636799"/>
            <a:ext cx="1107596" cy="110759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18" y="2516250"/>
            <a:ext cx="1112089" cy="111208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37" y="3636799"/>
            <a:ext cx="1107596" cy="110759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7" y="2517899"/>
            <a:ext cx="1102865" cy="11028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98" y="3636799"/>
            <a:ext cx="1107596" cy="110759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98" y="2516250"/>
            <a:ext cx="1107596" cy="110759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14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6915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sz="quarter" idx="22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Center of Mass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For left eye part: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>
                    <a:latin typeface="Lucida Sans" panose="020B0602030504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𝐴𝑙𝑙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𝑐𝑜𝑜𝑟𝑑𝑖𝑛𝑎𝑡𝑒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1−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𝑝𝑖𝑥𝑒𝑙</m:t>
                            </m:r>
                          </m:e>
                        </m:nary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𝐴𝑙𝑙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𝑐𝑜𝑜𝑟𝑑𝑖𝑛𝑎𝑡𝑒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1−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𝑝𝑖𝑥𝑒𝑙</m:t>
                            </m:r>
                          </m:e>
                        </m:nary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𝐴𝑟𝑒𝑎</m:t>
                        </m:r>
                      </m:den>
                    </m:f>
                  </m:oMath>
                </a14:m>
                <a:endParaRPr lang="en-US" altLang="zh-TW" dirty="0" smtClean="0">
                  <a:latin typeface="Lucida Sans" panose="020B0602030504020204" pitchFamily="34" charset="0"/>
                </a:endParaRPr>
              </a:p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Circle Fitting</a:t>
                </a:r>
              </a:p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After finding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dirty="0">
                    <a:latin typeface="Lucida Sans" panose="020B06020305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Lucida Sans" panose="020B0602030504020204" pitchFamily="34" charset="0"/>
                  </a:rPr>
                  <a:t>), 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𝐿h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>
                    <a:latin typeface="Lucida Sans" panose="020B0602030504020204" pitchFamily="34" charset="0"/>
                  </a:rPr>
                  <a:t>to it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By this way, we can approximate the position of eyes in original picture</a:t>
                </a:r>
              </a:p>
              <a:p>
                <a:r>
                  <a:rPr lang="en-US" altLang="zh-TW" smtClean="0">
                    <a:latin typeface="Lucida Sans" panose="020B0602030504020204" pitchFamily="34" charset="0"/>
                  </a:rPr>
                  <a:t>Overall Performance</a:t>
                </a:r>
                <a:endParaRPr lang="en-US" altLang="zh-TW" dirty="0" smtClean="0">
                  <a:latin typeface="Lucida Sans" panose="020B0602030504020204" pitchFamily="34" charset="0"/>
                </a:endParaRP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Execution time: 0.9s for 11 frames </a:t>
                </a:r>
                <a:r>
                  <a:rPr lang="zh-TW" altLang="en-US" dirty="0" smtClean="0">
                    <a:latin typeface="Lucida Sans" panose="020B0602030504020204" pitchFamily="34" charset="0"/>
                  </a:rPr>
                  <a:t>→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Try more cases (ongoing)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Platform: MATLAB R2019b</a:t>
                </a:r>
                <a:r>
                  <a:rPr lang="zh-TW" altLang="en-US" dirty="0" smtClean="0">
                    <a:latin typeface="Lucida Sans" panose="020B0602030504020204" pitchFamily="34" charset="0"/>
                  </a:rPr>
                  <a:t> →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Transplant to C# code can increase speed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CPU: </a:t>
                </a:r>
                <a:r>
                  <a:rPr lang="zh-TW" altLang="en-US" dirty="0" smtClean="0">
                    <a:latin typeface="Lucida Sans" panose="020B0602030504020204" pitchFamily="34" charset="0"/>
                  </a:rPr>
                  <a:t>Intel(R) Core(TM) i5-8300H CPU @ 2.30GHz</a:t>
                </a:r>
              </a:p>
              <a:p>
                <a:pPr lvl="1"/>
                <a:endParaRPr lang="en-US" altLang="zh-TW" dirty="0" smtClean="0">
                  <a:latin typeface="Lucida Sans" panose="020B0602030504020204" pitchFamily="34" charset="0"/>
                </a:endParaRP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2"/>
              </p:nvPr>
            </p:nvSpPr>
            <p:spPr>
              <a:blipFill>
                <a:blip r:embed="rId2"/>
                <a:stretch>
                  <a:fillRect l="-494" t="-1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825091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Absolute Position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15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6129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Circle </a:t>
            </a:r>
            <a:r>
              <a:rPr lang="en-US" altLang="zh-TW" dirty="0" smtClean="0"/>
              <a:t>Fitting(Ref: [2])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84" y="1525911"/>
            <a:ext cx="3934974" cy="3582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93531" y="1690688"/>
                <a:ext cx="7029553" cy="5277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𝐹𝑖𝑛𝑑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𝐶𝑒𝑛𝑡𝑒𝑟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𝑅𝑎𝑑𝑖𝑢𝑠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𝑀𝑖𝑛𝑖𝑚𝑖𝑧𝑒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Small</m:t>
                      </m:r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error</m:t>
                      </m:r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constant</m:t>
                      </m:r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Modified</m:t>
                      </m:r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</m:t>
                      </m:r>
                      <m: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𝐦𝐢𝐧𝐢𝐦𝐢𝐳𝐞</m:t>
                      </m:r>
                      <m:r>
                        <a:rPr lang="en-US" altLang="zh-TW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zh-TW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TW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altLang="zh-TW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  <m:sup>
                          <m:r>
                            <a:rPr lang="en-US" altLang="zh-TW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r>
                        <a:rPr lang="en-US" altLang="zh-TW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a:rPr lang="en-US" altLang="zh-TW" b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  <m:sup>
                                      <m:r>
                                        <a:rPr lang="en-US" altLang="zh-TW" b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altLang="zh-TW" b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𝐑</m:t>
                                      </m:r>
                                    </m:e>
                                    <m:sup>
                                      <m:r>
                                        <a:rPr lang="en-US" altLang="zh-TW" b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b="1" i="1" dirty="0" smtClean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TW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TW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TW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altLang="zh-TW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TW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b="1" i="1" dirty="0" smtClean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𝒐𝒑𝒕𝒊𝒎𝒊𝒛𝒆</m:t>
                      </m:r>
                      <m:r>
                        <a:rPr lang="en-US" altLang="zh-T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zh-TW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TW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lvl="1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31" y="1690688"/>
                <a:ext cx="7029553" cy="5277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7001458" y="5945950"/>
                <a:ext cx="20432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458" y="5945950"/>
                <a:ext cx="204325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8308731" y="5215333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Image source: [2]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16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584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sz="quarter" idx="22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Need information of white part of eye to determine the relative position of eyeball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Can use HSV to find white part in the 64*64 image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Unlikely to have interference </a:t>
                </a:r>
              </a:p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Now, we have 4 binary image: 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LeftWhite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, 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LeftBlack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, 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RightWhite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 and 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RightBlack</a:t>
                </a:r>
                <a:endParaRPr lang="en-US" altLang="zh-TW" dirty="0" smtClean="0">
                  <a:latin typeface="Lucida Sans" panose="020B0602030504020204" pitchFamily="34" charset="0"/>
                </a:endParaRP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OR the white and black image, get the whole eye image E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Use XOR(E, dilate(E)) to get boundary of eye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Separate E to get upper boundary UB and lower boundary LB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Use quadratic approximation to get the parabola that fit UB and LB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𝑟𝑜𝑤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𝑐𝑜𝑙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𝑐𝑜𝑙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TW" dirty="0" smtClean="0">
                  <a:latin typeface="Lucida Sans" panose="020B0602030504020204" pitchFamily="34" charset="0"/>
                </a:endParaRPr>
              </a:p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By ‘a’, we can determine looking upward/downward</a:t>
                </a:r>
              </a:p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Calculate the intersection of UB and LB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zh-TW" dirty="0" smtClean="0">
                  <a:latin typeface="Lucida Sans" panose="020B0602030504020204" pitchFamily="34" charset="0"/>
                </a:endParaRP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Use this information to determine looking leftward/rightward</a:t>
                </a:r>
                <a:endParaRPr lang="zh-TW" altLang="en-US" dirty="0">
                  <a:latin typeface="Lucida Sans" panose="020B0602030504020204" pitchFamily="34" charset="0"/>
                </a:endParaRP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2"/>
              </p:nvPr>
            </p:nvSpPr>
            <p:spPr>
              <a:blipFill>
                <a:blip r:embed="rId2"/>
                <a:stretch>
                  <a:fillRect l="-494" t="-1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825091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Relative Position(sight)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44" y="3341902"/>
            <a:ext cx="1108611" cy="11086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697" y="4456892"/>
            <a:ext cx="1125125" cy="1125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822" y="4469650"/>
            <a:ext cx="1112367" cy="1112367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17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0970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13" y="1233487"/>
            <a:ext cx="4804818" cy="5097383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825091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Relative Position(sight)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18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48006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825091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Relative Position(sight)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altLang="zh-TW" dirty="0">
                <a:latin typeface="Lucida Sans" panose="020B0602030504020204" pitchFamily="34" charset="0"/>
              </a:rPr>
              <a:t>Grading policy</a:t>
            </a:r>
          </a:p>
          <a:p>
            <a:pPr lvl="1"/>
            <a:r>
              <a:rPr lang="en-US" altLang="zh-TW" dirty="0">
                <a:latin typeface="Lucida Sans" panose="020B0602030504020204" pitchFamily="34" charset="0"/>
              </a:rPr>
              <a:t>If eye look at “center”</a:t>
            </a:r>
          </a:p>
          <a:p>
            <a:pPr lvl="2"/>
            <a:r>
              <a:rPr lang="en-US" altLang="zh-TW" dirty="0">
                <a:latin typeface="Lucida Sans" panose="020B0602030504020204" pitchFamily="34" charset="0"/>
              </a:rPr>
              <a:t>Any answer that is different from “center” gets 0, otherwise gets 1</a:t>
            </a:r>
          </a:p>
          <a:p>
            <a:pPr lvl="1"/>
            <a:r>
              <a:rPr lang="en-US" altLang="zh-TW" dirty="0">
                <a:latin typeface="Lucida Sans" panose="020B0602030504020204" pitchFamily="34" charset="0"/>
              </a:rPr>
              <a:t>If eye look at 3, 6, 9, 12 o’clock direction</a:t>
            </a:r>
          </a:p>
          <a:p>
            <a:pPr lvl="2"/>
            <a:r>
              <a:rPr lang="en-US" altLang="zh-TW" dirty="0">
                <a:latin typeface="Lucida Sans" panose="020B0602030504020204" pitchFamily="34" charset="0"/>
              </a:rPr>
              <a:t>1: correct “right”, “down”, “left”, “up”</a:t>
            </a:r>
          </a:p>
          <a:p>
            <a:pPr lvl="2"/>
            <a:r>
              <a:rPr lang="en-US" altLang="zh-TW" dirty="0">
                <a:latin typeface="Lucida Sans" panose="020B0602030504020204" pitchFamily="34" charset="0"/>
              </a:rPr>
              <a:t>0.5: one correct term, but a redundant direction (e.g. up left)</a:t>
            </a:r>
          </a:p>
          <a:p>
            <a:pPr lvl="1"/>
            <a:r>
              <a:rPr lang="en-US" altLang="zh-TW" dirty="0">
                <a:latin typeface="Lucida Sans" panose="020B0602030504020204" pitchFamily="34" charset="0"/>
              </a:rPr>
              <a:t>If eye look at 1.5, 4.5, 7.5, 10.5 direction</a:t>
            </a:r>
          </a:p>
          <a:p>
            <a:pPr lvl="2"/>
            <a:r>
              <a:rPr lang="en-US" altLang="zh-TW" dirty="0">
                <a:latin typeface="Lucida Sans" panose="020B0602030504020204" pitchFamily="34" charset="0"/>
              </a:rPr>
              <a:t>1: correct combination of “up, down” and “left, right”</a:t>
            </a:r>
          </a:p>
          <a:p>
            <a:pPr lvl="2"/>
            <a:r>
              <a:rPr lang="en-US" altLang="zh-TW" dirty="0">
                <a:latin typeface="Lucida Sans" panose="020B0602030504020204" pitchFamily="34" charset="0"/>
              </a:rPr>
              <a:t>0.5: miss a direction in x or y dimension</a:t>
            </a:r>
          </a:p>
          <a:p>
            <a:r>
              <a:rPr lang="en-US" altLang="zh-TW" dirty="0" smtClean="0">
                <a:latin typeface="Lucida Sans" panose="020B0602030504020204" pitchFamily="34" charset="0"/>
              </a:rPr>
              <a:t>Result: 14/18</a:t>
            </a:r>
          </a:p>
          <a:p>
            <a:pPr lvl="1"/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19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9167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143635"/>
            <a:ext cx="7419510" cy="1050116"/>
          </a:xfrm>
        </p:spPr>
        <p:txBody>
          <a:bodyPr/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Flow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1500" y="1193751"/>
            <a:ext cx="2160240" cy="66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Lucida Sans" panose="020B0602030504020204" pitchFamily="34" charset="0"/>
              </a:rPr>
              <a:t>Camera Capture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5761620" y="1853822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681500" y="2258869"/>
            <a:ext cx="2160240" cy="67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Lucida Sans" panose="020B0602030504020204" pitchFamily="34" charset="0"/>
              </a:rPr>
              <a:t>Preprocessing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761620" y="2929843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681500" y="3336746"/>
            <a:ext cx="2160240" cy="66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Lucida Sans" panose="020B0602030504020204" pitchFamily="34" charset="0"/>
              </a:rPr>
              <a:t>Convolution &amp;</a:t>
            </a:r>
          </a:p>
          <a:p>
            <a:pPr algn="ctr"/>
            <a:r>
              <a:rPr lang="en-US" altLang="zh-TW" dirty="0" err="1">
                <a:latin typeface="Lucida Sans" panose="020B0602030504020204" pitchFamily="34" charset="0"/>
              </a:rPr>
              <a:t>Thresholding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761620" y="3996818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697619" y="4403721"/>
            <a:ext cx="2160240" cy="66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latin typeface="Lucida Sans" panose="020B0602030504020204" pitchFamily="34" charset="0"/>
              </a:rPr>
              <a:t>Postprocessing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5761620" y="5063793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697619" y="5479741"/>
            <a:ext cx="2160240" cy="660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Lucida Sans" panose="020B0602030504020204" pitchFamily="34" charset="0"/>
              </a:rPr>
              <a:t>Approximation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cxnSp>
        <p:nvCxnSpPr>
          <p:cNvPr id="18" name="直線接點 17"/>
          <p:cNvCxnSpPr>
            <a:stCxn id="4" idx="3"/>
          </p:cNvCxnSpPr>
          <p:nvPr/>
        </p:nvCxnSpPr>
        <p:spPr>
          <a:xfrm flipV="1">
            <a:off x="6841741" y="1315813"/>
            <a:ext cx="649415" cy="207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4" idx="3"/>
          </p:cNvCxnSpPr>
          <p:nvPr/>
        </p:nvCxnSpPr>
        <p:spPr>
          <a:xfrm>
            <a:off x="6841741" y="1523787"/>
            <a:ext cx="649415" cy="240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503985" y="1127704"/>
            <a:ext cx="273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Lucida Sans" panose="020B0602030504020204" pitchFamily="34" charset="0"/>
              </a:rPr>
              <a:t>Large RGB (target)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503984" y="1588171"/>
            <a:ext cx="248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Lucida Sans" panose="020B0602030504020204" pitchFamily="34" charset="0"/>
              </a:rPr>
              <a:t>Depth (assistance)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cxnSp>
        <p:nvCxnSpPr>
          <p:cNvPr id="25" name="直線接點 24"/>
          <p:cNvCxnSpPr>
            <a:stCxn id="10" idx="3"/>
          </p:cNvCxnSpPr>
          <p:nvPr/>
        </p:nvCxnSpPr>
        <p:spPr>
          <a:xfrm flipV="1">
            <a:off x="6841741" y="2594356"/>
            <a:ext cx="64941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7494148" y="2332745"/>
            <a:ext cx="440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Lucida Sans" panose="020B0602030504020204" pitchFamily="34" charset="0"/>
              </a:rPr>
              <a:t>Main goal: Shrink the original image significantly by reasonable ways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24254" y="2936714"/>
            <a:ext cx="522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  <a:latin typeface="Lucida Sans" panose="020B0602030504020204" pitchFamily="34" charset="0"/>
              </a:rPr>
              <a:t>Two gray-level image: Left eye and Right eye</a:t>
            </a:r>
          </a:p>
          <a:p>
            <a:r>
              <a:rPr lang="en-US" altLang="zh-TW" dirty="0">
                <a:solidFill>
                  <a:srgbClr val="00B0F0"/>
                </a:solidFill>
                <a:latin typeface="Lucida Sans" panose="020B0602030504020204" pitchFamily="34" charset="0"/>
              </a:rPr>
              <a:t>and their neighborhoods</a:t>
            </a:r>
            <a:endParaRPr lang="zh-TW" altLang="en-US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524336" y="3969778"/>
            <a:ext cx="354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  <a:latin typeface="Lucida Sans" panose="020B0602030504020204" pitchFamily="34" charset="0"/>
              </a:rPr>
              <a:t>Two binary image: Left eye and Right eye candidates</a:t>
            </a:r>
            <a:endParaRPr lang="zh-TW" altLang="en-US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  <p:cxnSp>
        <p:nvCxnSpPr>
          <p:cNvPr id="29" name="直線接點 28"/>
          <p:cNvCxnSpPr/>
          <p:nvPr/>
        </p:nvCxnSpPr>
        <p:spPr>
          <a:xfrm flipV="1">
            <a:off x="6877974" y="4735247"/>
            <a:ext cx="64941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547503" y="4472147"/>
            <a:ext cx="4260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Lucida Sans" panose="020B0602030504020204" pitchFamily="34" charset="0"/>
              </a:rPr>
              <a:t>Exclude the non-eye candidate region by color information (</a:t>
            </a:r>
            <a:r>
              <a:rPr lang="en-US" altLang="zh-TW" dirty="0" err="1">
                <a:latin typeface="Lucida Sans" panose="020B0602030504020204" pitchFamily="34" charset="0"/>
              </a:rPr>
              <a:t>hsv</a:t>
            </a:r>
            <a:r>
              <a:rPr lang="en-US" altLang="zh-TW" dirty="0">
                <a:latin typeface="Lucida Sans" panose="020B0602030504020204" pitchFamily="34" charset="0"/>
              </a:rPr>
              <a:t>)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53915" y="5002842"/>
            <a:ext cx="432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  <a:latin typeface="Lucida Sans" panose="020B0602030504020204" pitchFamily="34" charset="0"/>
              </a:rPr>
              <a:t>Two binary image that both have exact one connected-component</a:t>
            </a:r>
            <a:endParaRPr lang="zh-TW" altLang="en-US" dirty="0">
              <a:solidFill>
                <a:srgbClr val="00B0F0"/>
              </a:solidFill>
              <a:latin typeface="Lucida Sans" panose="020B0602030504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2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35350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Lucida Sans" panose="020B0602030504020204" pitchFamily="34" charset="0"/>
              </a:rPr>
              <a:t>[1]</a:t>
            </a:r>
            <a:r>
              <a:rPr lang="en-US" altLang="zh-TW" dirty="0"/>
              <a:t> </a:t>
            </a:r>
            <a:r>
              <a:rPr lang="en-US" altLang="zh-TW" dirty="0" smtClean="0"/>
              <a:t>Paul Viola and </a:t>
            </a:r>
            <a:r>
              <a:rPr lang="en-US" altLang="zh-TW" dirty="0"/>
              <a:t>M</a:t>
            </a:r>
            <a:r>
              <a:rPr lang="en-US" altLang="zh-TW" dirty="0" smtClean="0"/>
              <a:t>ichael </a:t>
            </a:r>
            <a:r>
              <a:rPr lang="en-US" altLang="zh-TW" dirty="0"/>
              <a:t>J</a:t>
            </a:r>
            <a:r>
              <a:rPr lang="en-US" altLang="zh-TW" dirty="0" smtClean="0"/>
              <a:t>. Jones</a:t>
            </a:r>
            <a:r>
              <a:rPr lang="en-US" altLang="zh-TW" dirty="0"/>
              <a:t>, “Robust Real-Time Face Detection”, </a:t>
            </a:r>
            <a:r>
              <a:rPr lang="en-US" altLang="zh-TW" i="1" dirty="0"/>
              <a:t>International Journal of Computer Vision 57(2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, 2004, pp. 137-154</a:t>
            </a:r>
            <a:endParaRPr lang="en-US" altLang="zh-TW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altLang="zh-TW" smtClean="0">
                <a:latin typeface="Lucida Sans" panose="020B0602030504020204" pitchFamily="34" charset="0"/>
              </a:rPr>
              <a:t>[2]</a:t>
            </a:r>
            <a:r>
              <a:rPr lang="en-US" altLang="zh-TW" smtClean="0"/>
              <a:t> </a:t>
            </a:r>
            <a:r>
              <a:rPr lang="en-US" altLang="zh-TW" dirty="0" smtClean="0"/>
              <a:t>I.KASA, “A </a:t>
            </a:r>
            <a:r>
              <a:rPr lang="en-US" altLang="zh-TW" dirty="0"/>
              <a:t>Circle Fitting Procedure and Its Error </a:t>
            </a:r>
            <a:r>
              <a:rPr lang="en-US" altLang="zh-TW" dirty="0" smtClean="0"/>
              <a:t>Analysis”,  </a:t>
            </a:r>
            <a:r>
              <a:rPr lang="en-US" altLang="zh-TW" dirty="0" err="1"/>
              <a:t>i</a:t>
            </a:r>
            <a:r>
              <a:rPr lang="en-US" altLang="zh-TW" i="1" dirty="0" err="1"/>
              <a:t>eee</a:t>
            </a:r>
            <a:r>
              <a:rPr lang="en-US" altLang="zh-TW" i="1" dirty="0"/>
              <a:t> transactions on instrumentation and </a:t>
            </a:r>
            <a:r>
              <a:rPr lang="en-US" altLang="zh-TW" i="1" dirty="0" smtClean="0"/>
              <a:t>measurement</a:t>
            </a:r>
            <a:r>
              <a:rPr lang="en-US" altLang="zh-TW" dirty="0" smtClean="0"/>
              <a:t>, March 1976, pp. 8-14</a:t>
            </a:r>
          </a:p>
          <a:p>
            <a:pPr marL="0" indent="0">
              <a:buNone/>
            </a:pP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825091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References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20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80767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" y="1712404"/>
            <a:ext cx="6646802" cy="373882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62" y="1712404"/>
            <a:ext cx="4154251" cy="3738826"/>
          </a:xfrm>
          <a:prstGeom prst="rect">
            <a:avLst/>
          </a:prstGeom>
        </p:spPr>
      </p:pic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2051865" y="143635"/>
            <a:ext cx="7419510" cy="1050116"/>
          </a:xfrm>
        </p:spPr>
        <p:txBody>
          <a:bodyPr/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Captures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3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3194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22"/>
          </p:nvPr>
        </p:nvSpPr>
        <p:spPr>
          <a:xfrm>
            <a:off x="2081554" y="1193752"/>
            <a:ext cx="8334926" cy="5385599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Captured by camera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I use Azure Kinect now, which might be replaced later</a:t>
            </a:r>
          </a:p>
          <a:p>
            <a:r>
              <a:rPr lang="en-US" altLang="zh-TW" dirty="0" smtClean="0">
                <a:latin typeface="Lucida Sans" panose="020B0602030504020204" pitchFamily="34" charset="0"/>
              </a:rPr>
              <a:t>The task is to find eyes in this input</a:t>
            </a:r>
          </a:p>
          <a:p>
            <a:r>
              <a:rPr lang="en-US" altLang="zh-TW" dirty="0" smtClean="0">
                <a:latin typeface="Lucida Sans" panose="020B0602030504020204" pitchFamily="34" charset="0"/>
              </a:rPr>
              <a:t>Issue 1: too large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1920*1080</a:t>
            </a:r>
            <a:r>
              <a:rPr lang="en-US" altLang="zh-TW" dirty="0">
                <a:latin typeface="Lucida Sans" panose="020B0602030504020204" pitchFamily="34" charset="0"/>
              </a:rPr>
              <a:t> </a:t>
            </a:r>
            <a:r>
              <a:rPr lang="en-US" altLang="zh-TW" dirty="0" smtClean="0">
                <a:latin typeface="Lucida Sans" panose="020B0602030504020204" pitchFamily="34" charset="0"/>
              </a:rPr>
              <a:t>by the camera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Many cv algorithms are O(MN)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Cropping or simply </a:t>
            </a:r>
            <a:r>
              <a:rPr lang="en-US" altLang="zh-TW" dirty="0">
                <a:latin typeface="Lucida Sans" panose="020B0602030504020204" pitchFamily="34" charset="0"/>
              </a:rPr>
              <a:t>r</a:t>
            </a:r>
            <a:r>
              <a:rPr lang="en-US" altLang="zh-TW" dirty="0" smtClean="0">
                <a:latin typeface="Lucida Sans" panose="020B0602030504020204" pitchFamily="34" charset="0"/>
              </a:rPr>
              <a:t>esize?</a:t>
            </a:r>
          </a:p>
          <a:p>
            <a:r>
              <a:rPr lang="en-US" altLang="zh-TW" dirty="0" smtClean="0">
                <a:latin typeface="Lucida Sans" panose="020B0602030504020204" pitchFamily="34" charset="0"/>
              </a:rPr>
              <a:t>Issue 2: Contain many non-face regions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Increase the execution time to no purpose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Even worse, it can cause error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Simply resize cannot remove the regions</a:t>
            </a:r>
          </a:p>
          <a:p>
            <a:r>
              <a:rPr lang="en-US" altLang="zh-TW" dirty="0" smtClean="0">
                <a:latin typeface="Lucida Sans" panose="020B0602030504020204" pitchFamily="34" charset="0"/>
              </a:rPr>
              <a:t>How to crop?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143635"/>
            <a:ext cx="7419510" cy="1050116"/>
          </a:xfrm>
        </p:spPr>
        <p:txBody>
          <a:bodyPr/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RGB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4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51402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22"/>
          </p:nvPr>
        </p:nvSpPr>
        <p:spPr>
          <a:xfrm>
            <a:off x="2081554" y="1193752"/>
            <a:ext cx="8334926" cy="538559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Typical way to highlight the face area: face detection</a:t>
            </a:r>
          </a:p>
          <a:p>
            <a:pPr lvl="1"/>
            <a:r>
              <a:rPr lang="en-US" altLang="zh-TW" dirty="0" smtClean="0"/>
              <a:t>However, face detection usually need eye detection itself to implement</a:t>
            </a:r>
          </a:p>
          <a:p>
            <a:pPr lvl="2"/>
            <a:r>
              <a:rPr lang="en-US" altLang="zh-TW" dirty="0" smtClean="0"/>
              <a:t>Take the branch for the root</a:t>
            </a:r>
          </a:p>
          <a:p>
            <a:r>
              <a:rPr lang="en-US" altLang="zh-TW" dirty="0" smtClean="0"/>
              <a:t>Another fast way: depth information</a:t>
            </a:r>
          </a:p>
          <a:p>
            <a:pPr lvl="1"/>
            <a:r>
              <a:rPr lang="en-US" altLang="zh-TW" dirty="0" smtClean="0"/>
              <a:t>People in camera should have “shallow” depth value</a:t>
            </a:r>
          </a:p>
          <a:p>
            <a:r>
              <a:rPr lang="en-US" altLang="zh-TW" dirty="0" smtClean="0"/>
              <a:t> Depth image is take with Azure Kinect depth</a:t>
            </a:r>
            <a:r>
              <a:rPr lang="zh-TW" altLang="en-US" dirty="0" smtClean="0"/>
              <a:t> </a:t>
            </a:r>
            <a:r>
              <a:rPr lang="en-US" altLang="zh-TW" dirty="0" smtClean="0"/>
              <a:t>sensor</a:t>
            </a:r>
          </a:p>
          <a:p>
            <a:pPr marL="457200" lvl="1" indent="0">
              <a:buNone/>
            </a:pP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4" y="143635"/>
            <a:ext cx="8006535" cy="1050116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Depth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992926" y="6550223"/>
            <a:ext cx="67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5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307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4" y="308655"/>
            <a:ext cx="8736529" cy="667050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Preprocessing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0595" y="1261018"/>
            <a:ext cx="3456000" cy="194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890756" y="960983"/>
            <a:ext cx="112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1920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88033" y="2086871"/>
            <a:ext cx="112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1080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3638535" y="1524309"/>
            <a:ext cx="1080120" cy="1125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3445140" y="2475346"/>
            <a:ext cx="323297" cy="729673"/>
          </a:xfrm>
          <a:custGeom>
            <a:avLst/>
            <a:gdLst>
              <a:gd name="connsiteX0" fmla="*/ 323297 w 323297"/>
              <a:gd name="connsiteY0" fmla="*/ 0 h 729673"/>
              <a:gd name="connsiteX1" fmla="*/ 92388 w 323297"/>
              <a:gd name="connsiteY1" fmla="*/ 332510 h 729673"/>
              <a:gd name="connsiteX2" fmla="*/ 64679 w 323297"/>
              <a:gd name="connsiteY2" fmla="*/ 424873 h 729673"/>
              <a:gd name="connsiteX3" fmla="*/ 46206 w 323297"/>
              <a:gd name="connsiteY3" fmla="*/ 480291 h 729673"/>
              <a:gd name="connsiteX4" fmla="*/ 18497 w 323297"/>
              <a:gd name="connsiteY4" fmla="*/ 646546 h 729673"/>
              <a:gd name="connsiteX5" fmla="*/ 9261 w 323297"/>
              <a:gd name="connsiteY5" fmla="*/ 692728 h 729673"/>
              <a:gd name="connsiteX6" fmla="*/ 25 w 323297"/>
              <a:gd name="connsiteY6" fmla="*/ 729673 h 72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297" h="729673">
                <a:moveTo>
                  <a:pt x="323297" y="0"/>
                </a:moveTo>
                <a:cubicBezTo>
                  <a:pt x="246327" y="110837"/>
                  <a:pt x="165358" y="219000"/>
                  <a:pt x="92388" y="332510"/>
                </a:cubicBezTo>
                <a:cubicBezTo>
                  <a:pt x="80146" y="351553"/>
                  <a:pt x="71961" y="400602"/>
                  <a:pt x="64679" y="424873"/>
                </a:cubicBezTo>
                <a:cubicBezTo>
                  <a:pt x="59084" y="443524"/>
                  <a:pt x="50025" y="461197"/>
                  <a:pt x="46206" y="480291"/>
                </a:cubicBezTo>
                <a:cubicBezTo>
                  <a:pt x="6258" y="680042"/>
                  <a:pt x="44759" y="475846"/>
                  <a:pt x="18497" y="646546"/>
                </a:cubicBezTo>
                <a:cubicBezTo>
                  <a:pt x="16110" y="662062"/>
                  <a:pt x="13068" y="677498"/>
                  <a:pt x="9261" y="692728"/>
                </a:cubicBezTo>
                <a:cubicBezTo>
                  <a:pt x="-949" y="733568"/>
                  <a:pt x="25" y="707472"/>
                  <a:pt x="25" y="729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rot="8181412">
            <a:off x="4557007" y="2487840"/>
            <a:ext cx="323297" cy="729673"/>
          </a:xfrm>
          <a:custGeom>
            <a:avLst/>
            <a:gdLst>
              <a:gd name="connsiteX0" fmla="*/ 323297 w 323297"/>
              <a:gd name="connsiteY0" fmla="*/ 0 h 729673"/>
              <a:gd name="connsiteX1" fmla="*/ 92388 w 323297"/>
              <a:gd name="connsiteY1" fmla="*/ 332510 h 729673"/>
              <a:gd name="connsiteX2" fmla="*/ 64679 w 323297"/>
              <a:gd name="connsiteY2" fmla="*/ 424873 h 729673"/>
              <a:gd name="connsiteX3" fmla="*/ 46206 w 323297"/>
              <a:gd name="connsiteY3" fmla="*/ 480291 h 729673"/>
              <a:gd name="connsiteX4" fmla="*/ 18497 w 323297"/>
              <a:gd name="connsiteY4" fmla="*/ 646546 h 729673"/>
              <a:gd name="connsiteX5" fmla="*/ 9261 w 323297"/>
              <a:gd name="connsiteY5" fmla="*/ 692728 h 729673"/>
              <a:gd name="connsiteX6" fmla="*/ 25 w 323297"/>
              <a:gd name="connsiteY6" fmla="*/ 729673 h 72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297" h="729673">
                <a:moveTo>
                  <a:pt x="323297" y="0"/>
                </a:moveTo>
                <a:cubicBezTo>
                  <a:pt x="246327" y="110837"/>
                  <a:pt x="165358" y="219000"/>
                  <a:pt x="92388" y="332510"/>
                </a:cubicBezTo>
                <a:cubicBezTo>
                  <a:pt x="80146" y="351553"/>
                  <a:pt x="71961" y="400602"/>
                  <a:pt x="64679" y="424873"/>
                </a:cubicBezTo>
                <a:cubicBezTo>
                  <a:pt x="59084" y="443524"/>
                  <a:pt x="50025" y="461197"/>
                  <a:pt x="46206" y="480291"/>
                </a:cubicBezTo>
                <a:cubicBezTo>
                  <a:pt x="6258" y="680042"/>
                  <a:pt x="44759" y="475846"/>
                  <a:pt x="18497" y="646546"/>
                </a:cubicBezTo>
                <a:cubicBezTo>
                  <a:pt x="16110" y="662062"/>
                  <a:pt x="13068" y="677498"/>
                  <a:pt x="9261" y="692728"/>
                </a:cubicBezTo>
                <a:cubicBezTo>
                  <a:pt x="-949" y="733568"/>
                  <a:pt x="25" y="707472"/>
                  <a:pt x="25" y="729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349879" y="1921089"/>
            <a:ext cx="170946" cy="1127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890755" y="1921089"/>
            <a:ext cx="170946" cy="1127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50795" y="1786074"/>
            <a:ext cx="360040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453317" y="1977467"/>
            <a:ext cx="72000" cy="7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095689" y="1315165"/>
                <a:ext cx="41249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Lucida Sans" panose="020B0602030504020204" pitchFamily="34" charset="0"/>
                  </a:rPr>
                  <a:t>Some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Lucida Sans" panose="020B0602030504020204" pitchFamily="34" charset="0"/>
                  </a:rPr>
                  <a:t> </a:t>
                </a:r>
              </a:p>
              <a:p>
                <a:r>
                  <a:rPr lang="en-US" altLang="zh-TW" dirty="0">
                    <a:latin typeface="Lucida Sans" panose="020B0602030504020204" pitchFamily="34" charset="0"/>
                  </a:rPr>
                  <a:t>in original image</a:t>
                </a:r>
                <a:endParaRPr lang="zh-TW" altLang="en-US" dirty="0">
                  <a:latin typeface="Lucida Sans" panose="020B0602030504020204" pitchFamily="34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689" y="1315165"/>
                <a:ext cx="4124935" cy="646331"/>
              </a:xfrm>
              <a:prstGeom prst="rect">
                <a:avLst/>
              </a:prstGeom>
              <a:blipFill>
                <a:blip r:embed="rId2"/>
                <a:stretch>
                  <a:fillRect l="-1329" t="-47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5906596" y="4193577"/>
            <a:ext cx="889723" cy="877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接點 23"/>
          <p:cNvCxnSpPr/>
          <p:nvPr/>
        </p:nvCxnSpPr>
        <p:spPr>
          <a:xfrm>
            <a:off x="4262769" y="2146075"/>
            <a:ext cx="1643826" cy="2924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610836" y="1786075"/>
            <a:ext cx="2185483" cy="2407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5502783" y="4475769"/>
            <a:ext cx="112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64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167551" y="3824247"/>
            <a:ext cx="112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64</a:t>
            </a:r>
            <a:endParaRPr lang="zh-TW" altLang="en-US" dirty="0"/>
          </a:p>
        </p:txBody>
      </p:sp>
      <p:sp>
        <p:nvSpPr>
          <p:cNvPr id="30" name="橢圓 29"/>
          <p:cNvSpPr/>
          <p:nvPr/>
        </p:nvSpPr>
        <p:spPr>
          <a:xfrm>
            <a:off x="6481460" y="4726980"/>
            <a:ext cx="146448" cy="1505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061429" y="4475770"/>
            <a:ext cx="566478" cy="3264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941026" y="4357486"/>
                <a:ext cx="28000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Lucida Sans" panose="020B0602030504020204" pitchFamily="34" charset="0"/>
                  </a:rPr>
                  <a:t>Some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Lucida Sans" panose="020B0602030504020204" pitchFamily="34" charset="0"/>
                  </a:rPr>
                  <a:t> </a:t>
                </a:r>
              </a:p>
              <a:p>
                <a:r>
                  <a:rPr lang="en-US" altLang="zh-TW" dirty="0">
                    <a:latin typeface="Lucida Sans" panose="020B0602030504020204" pitchFamily="34" charset="0"/>
                  </a:rPr>
                  <a:t>in left eye image</a:t>
                </a:r>
                <a:endParaRPr lang="zh-TW" altLang="en-US" dirty="0">
                  <a:latin typeface="Lucida Sans" panose="020B0602030504020204" pitchFamily="34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026" y="4357486"/>
                <a:ext cx="2800093" cy="646331"/>
              </a:xfrm>
              <a:prstGeom prst="rect">
                <a:avLst/>
              </a:prstGeom>
              <a:blipFill>
                <a:blip r:embed="rId3"/>
                <a:stretch>
                  <a:fillRect l="-1961" t="-47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6213729" y="2102592"/>
                <a:ext cx="4512886" cy="1100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>
                    <a:latin typeface="Lucida Sans" panose="020B0602030504020204" pitchFamily="34" charset="0"/>
                  </a:rPr>
                  <a:t>Denote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𝐿h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𝐿h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400" dirty="0">
                  <a:latin typeface="Lucida Sans" panose="020B0602030504020204" pitchFamily="34" charset="0"/>
                </a:endParaRPr>
              </a:p>
              <a:p>
                <a:r>
                  <a:rPr lang="en-US" altLang="zh-TW" dirty="0" err="1">
                    <a:latin typeface="Lucida Sans" panose="020B0602030504020204" pitchFamily="34" charset="0"/>
                  </a:rPr>
                  <a:t>Lh</a:t>
                </a:r>
                <a:r>
                  <a:rPr lang="en-US" altLang="zh-TW" dirty="0">
                    <a:latin typeface="Lucida Sans" panose="020B0602030504020204" pitchFamily="34" charset="0"/>
                  </a:rPr>
                  <a:t>( and Rh) is a series of transformation</a:t>
                </a:r>
                <a:endParaRPr lang="zh-TW" altLang="en-US" dirty="0">
                  <a:latin typeface="Lucida Sans" panose="020B0602030504020204" pitchFamily="34" charset="0"/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729" y="2102592"/>
                <a:ext cx="4512886" cy="1100814"/>
              </a:xfrm>
              <a:prstGeom prst="rect">
                <a:avLst/>
              </a:prstGeom>
              <a:blipFill>
                <a:blip r:embed="rId4"/>
                <a:stretch>
                  <a:fillRect l="-4049" r="-2294" b="-1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6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65928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Three thing to do</a:t>
            </a:r>
          </a:p>
          <a:p>
            <a:pPr lvl="1"/>
            <a:r>
              <a:rPr lang="en-US" altLang="zh-TW" dirty="0" smtClean="0">
                <a:latin typeface="Lucida Sans" panose="020B0602030504020204" pitchFamily="34" charset="0"/>
              </a:rPr>
              <a:t>1. Get two small enough image (64*64), </a:t>
            </a:r>
            <a:r>
              <a:rPr lang="en-US" altLang="zh-TW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L</a:t>
            </a:r>
            <a:r>
              <a:rPr lang="en-US" altLang="zh-TW" dirty="0" smtClean="0">
                <a:latin typeface="Lucida Sans" panose="020B0602030504020204" pitchFamily="34" charset="0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2. </a:t>
            </a:r>
            <a:r>
              <a:rPr lang="en-US" altLang="zh-TW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L</a:t>
            </a:r>
            <a:r>
              <a:rPr lang="en-US" altLang="zh-TW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 should include left eye, </a:t>
            </a:r>
            <a:r>
              <a:rPr lang="en-US" altLang="zh-TW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R</a:t>
            </a:r>
            <a:r>
              <a:rPr lang="en-US" altLang="zh-TW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 should include right eye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3. Record the parameter that used for the preprocessing</a:t>
            </a:r>
          </a:p>
          <a:p>
            <a:r>
              <a:rPr lang="en-US" altLang="zh-TW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Following is cascade of transformation to </a:t>
            </a:r>
            <a:r>
              <a:rPr lang="en-US" altLang="zh-TW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h</a:t>
            </a:r>
            <a:r>
              <a:rPr lang="en-US" altLang="zh-TW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ighlight </a:t>
            </a:r>
            <a:r>
              <a:rPr lang="en-US" altLang="zh-TW" dirty="0" smtClean="0">
                <a:solidFill>
                  <a:srgbClr val="00B0F0"/>
                </a:solidFill>
                <a:latin typeface="Lucida Sans" panose="020B0602030504020204" pitchFamily="34" charset="0"/>
              </a:rPr>
              <a:t>L/R</a:t>
            </a:r>
            <a:r>
              <a:rPr lang="en-US" altLang="zh-TW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 eye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Let’s call them </a:t>
            </a:r>
            <a:r>
              <a:rPr lang="en-US" altLang="zh-TW" dirty="0" err="1" smtClean="0">
                <a:solidFill>
                  <a:schemeClr val="tx1"/>
                </a:solidFill>
                <a:latin typeface="Lucida Sans" panose="020B0602030504020204" pitchFamily="34" charset="0"/>
              </a:rPr>
              <a:t>Lh</a:t>
            </a:r>
            <a:r>
              <a:rPr lang="en-US" altLang="zh-TW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{} and Rh{}, respectively  </a:t>
            </a:r>
          </a:p>
          <a:p>
            <a:pPr lvl="1"/>
            <a:endParaRPr lang="en-US" altLang="zh-TW" dirty="0" smtClean="0">
              <a:latin typeface="Lucida Sans" panose="020B0602030504020204" pitchFamily="34" charset="0"/>
            </a:endParaRPr>
          </a:p>
          <a:p>
            <a:endParaRPr lang="en-US" altLang="zh-TW" dirty="0" smtClean="0">
              <a:latin typeface="Lucida Sans" panose="020B0602030504020204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780086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Preprocessing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7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581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sz="quarter" idx="22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For depth image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Lucida Sans" panose="020B0602030504020204" pitchFamily="34" charset="0"/>
                  </a:rPr>
                  <a:t>D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:</a:t>
                </a:r>
                <a:endParaRPr lang="en-US" altLang="zh-TW" dirty="0">
                  <a:latin typeface="Lucida Sans" panose="020B0602030504020204" pitchFamily="34" charset="0"/>
                </a:endParaRPr>
              </a:p>
              <a:p>
                <a:pPr lvl="1"/>
                <a:r>
                  <a:rPr lang="en-US" altLang="zh-TW" dirty="0">
                    <a:latin typeface="Lucida Sans" panose="020B0602030504020204" pitchFamily="34" charset="0"/>
                  </a:rPr>
                  <a:t>1. </a:t>
                </a:r>
                <a:r>
                  <a:rPr lang="en-US" altLang="zh-TW" dirty="0" err="1">
                    <a:latin typeface="Lucida Sans" panose="020B0602030504020204" pitchFamily="34" charset="0"/>
                  </a:rPr>
                  <a:t>Thresholding</a:t>
                </a:r>
                <a:r>
                  <a:rPr lang="en-US" altLang="zh-TW" dirty="0">
                    <a:latin typeface="Lucida Sans" panose="020B0602030504020204" pitchFamily="34" charset="0"/>
                  </a:rPr>
                  <a:t> by the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3rd percentile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Lucida Sans" panose="020B0602030504020204" pitchFamily="34" charset="0"/>
                  </a:rPr>
                  <a:t>p3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 , get binary image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Lucida Sans" panose="020B0602030504020204" pitchFamily="34" charset="0"/>
                  </a:rPr>
                  <a:t>B = ( p3-k&lt;= D &lt;= p3+k</a:t>
                </a:r>
                <a:r>
                  <a:rPr lang="zh-TW" altLang="en-US" dirty="0" smtClean="0">
                    <a:solidFill>
                      <a:srgbClr val="FF0000"/>
                    </a:solidFill>
                    <a:latin typeface="Lucida Sans" panose="020B0602030504020204" pitchFamily="34" charset="0"/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Lucida Sans" panose="020B0602030504020204" pitchFamily="34" charset="0"/>
                  </a:rPr>
                  <a:t>)</a:t>
                </a:r>
                <a:endParaRPr lang="en-US" altLang="zh-TW" dirty="0">
                  <a:solidFill>
                    <a:srgbClr val="FF0000"/>
                  </a:solidFill>
                  <a:latin typeface="Lucida Sans" panose="020B0602030504020204" pitchFamily="34" charset="0"/>
                </a:endParaRPr>
              </a:p>
              <a:p>
                <a:pPr lvl="1"/>
                <a:r>
                  <a:rPr lang="en-US" altLang="zh-TW" dirty="0">
                    <a:latin typeface="Lucida Sans" panose="020B0602030504020204" pitchFamily="34" charset="0"/>
                  </a:rPr>
                  <a:t>2.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Find center </a:t>
                </a:r>
                <a:r>
                  <a:rPr lang="en-US" altLang="zh-TW" dirty="0">
                    <a:latin typeface="Lucida Sans" panose="020B0602030504020204" pitchFamily="34" charset="0"/>
                  </a:rPr>
                  <a:t>of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mass </a:t>
                </a:r>
                <a:r>
                  <a:rPr lang="en-US" altLang="zh-TW" dirty="0">
                    <a:solidFill>
                      <a:schemeClr val="tx1"/>
                    </a:solidFill>
                    <a:latin typeface="Lucida Sans" panose="020B0602030504020204" pitchFamily="34" charset="0"/>
                  </a:rPr>
                  <a:t>(</a:t>
                </a:r>
                <a:r>
                  <a:rPr lang="en-US" altLang="zh-TW" dirty="0" err="1">
                    <a:solidFill>
                      <a:schemeClr val="tx1"/>
                    </a:solidFill>
                    <a:latin typeface="Lucida Sans" panose="020B0602030504020204" pitchFamily="34" charset="0"/>
                  </a:rPr>
                  <a:t>Cx</a:t>
                </a:r>
                <a:r>
                  <a:rPr lang="en-US" altLang="zh-TW" dirty="0">
                    <a:solidFill>
                      <a:schemeClr val="tx1"/>
                    </a:solidFill>
                    <a:latin typeface="Lucida Sans" panose="020B0602030504020204" pitchFamily="34" charset="0"/>
                  </a:rPr>
                  <a:t>, Cy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Lucida Sans" panose="020B0602030504020204" pitchFamily="34" charset="0"/>
                  </a:rPr>
                  <a:t>)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for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Lucida Sans" panose="020B0602030504020204" pitchFamily="34" charset="0"/>
                  </a:rPr>
                  <a:t>B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𝐴𝑙𝑙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𝑐𝑜𝑜𝑟𝑑𝑖𝑛𝑎𝑡𝑒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1−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𝑝𝑖𝑥𝑒𝑙</m:t>
                            </m:r>
                          </m:e>
                        </m:nary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𝐴𝑟𝑒𝑎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𝐴𝑙𝑙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𝑐𝑜𝑜𝑟𝑑𝑖𝑛𝑎𝑡𝑒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1−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𝑝𝑖𝑥𝑒𝑙</m:t>
                            </m:r>
                          </m:e>
                        </m:nary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𝐴𝑟𝑒𝑎</m:t>
                        </m:r>
                      </m:den>
                    </m:f>
                  </m:oMath>
                </a14:m>
                <a:endParaRPr lang="en-US" altLang="zh-TW" dirty="0" smtClean="0">
                  <a:solidFill>
                    <a:srgbClr val="FF0000"/>
                  </a:solidFill>
                  <a:latin typeface="Lucida Sans" panose="020B0602030504020204" pitchFamily="34" charset="0"/>
                </a:endParaRPr>
              </a:p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The binary image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Lucida Sans" panose="020B0602030504020204" pitchFamily="34" charset="0"/>
                  </a:rPr>
                  <a:t>B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 might contain body part</a:t>
                </a:r>
                <a:endParaRPr lang="en-US" altLang="zh-TW" dirty="0">
                  <a:latin typeface="Lucida Sans" panose="020B0602030504020204" pitchFamily="34" charset="0"/>
                </a:endParaRP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Then we can take like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Lucida Sans" panose="020B0602030504020204" pitchFamily="34" charset="0"/>
                  </a:rPr>
                  <a:t>RGB(Cx:Cx+63, Max(y)+32:Max(y)+95)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for left eye part</a:t>
                </a:r>
              </a:p>
              <a:p>
                <a:pPr marL="0" indent="0">
                  <a:buNone/>
                </a:pPr>
                <a:endParaRPr lang="en-US" altLang="zh-TW" dirty="0" smtClean="0">
                  <a:latin typeface="Lucida Sans" panose="020B0602030504020204" pitchFamily="34" charset="0"/>
                </a:endParaRPr>
              </a:p>
              <a:p>
                <a:endParaRPr lang="en-US" altLang="zh-TW" dirty="0" smtClean="0">
                  <a:latin typeface="Lucida Sans" panose="020B0602030504020204" pitchFamily="34" charset="0"/>
                </a:endParaRPr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2"/>
              </p:nvPr>
            </p:nvSpPr>
            <p:spPr>
              <a:blipFill>
                <a:blip r:embed="rId2"/>
                <a:stretch>
                  <a:fillRect l="-494" t="-1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780086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Preprocessing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8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28831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內容版面配置區 1"/>
              <p:cNvSpPr>
                <a:spLocks noGrp="1"/>
              </p:cNvSpPr>
              <p:nvPr>
                <p:ph sz="quarter" idx="22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Lucida Sans" panose="020B0602030504020204" pitchFamily="34" charset="0"/>
                  </a:rPr>
                  <a:t>1. Special gray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level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– skin color projection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We want to make the difference between skin and the eyes as large as possible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Select a point S=(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rs,gs,bs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) in white part (skin) of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Lucida Sans" panose="020B0602030504020204" pitchFamily="34" charset="0"/>
                  </a:rPr>
                  <a:t>B</a:t>
                </a:r>
              </a:p>
              <a:p>
                <a:pPr lvl="2"/>
                <a:r>
                  <a:rPr lang="en-US" altLang="zh-TW" dirty="0" smtClean="0">
                    <a:latin typeface="Lucida Sans" panose="020B0602030504020204" pitchFamily="34" charset="0"/>
                  </a:rPr>
                  <a:t>Upper, leftmost or rightmost (most likely to be face) may be a good choice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Project all pixels P onto (</a:t>
                </a:r>
                <a:r>
                  <a:rPr lang="en-US" altLang="zh-TW" dirty="0" err="1" smtClean="0">
                    <a:latin typeface="Lucida Sans" panose="020B0602030504020204" pitchFamily="34" charset="0"/>
                  </a:rPr>
                  <a:t>rs,gs,bs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)</a:t>
                </a:r>
              </a:p>
              <a:p>
                <a:pPr lvl="1"/>
                <a:r>
                  <a:rPr lang="en-US" altLang="zh-TW" dirty="0" smtClean="0">
                    <a:latin typeface="Lucida Sans" panose="020B0602030504020204" pitchFamily="34" charset="0"/>
                  </a:rPr>
                  <a:t>Use its length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zh-TW" altLang="en-US" dirty="0" smtClean="0">
                    <a:latin typeface="Lucida Sans" panose="020B0602030504020204" pitchFamily="34" charset="0"/>
                  </a:rPr>
                  <a:t>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as the gray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level </a:t>
                </a:r>
                <a:r>
                  <a:rPr lang="en-US" altLang="zh-TW" dirty="0" smtClean="0">
                    <a:latin typeface="Lucida Sans" panose="020B0602030504020204" pitchFamily="34" charset="0"/>
                  </a:rPr>
                  <a:t>value</a:t>
                </a:r>
              </a:p>
            </p:txBody>
          </p:sp>
        </mc:Choice>
        <mc:Fallback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2"/>
              </p:nvPr>
            </p:nvSpPr>
            <p:spPr>
              <a:blipFill>
                <a:blip r:embed="rId2"/>
                <a:stretch>
                  <a:fillRect l="-494" t="-1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051865" y="308655"/>
            <a:ext cx="7419510" cy="825091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Lucida Sans" panose="020B0602030504020204" pitchFamily="34" charset="0"/>
              </a:rPr>
              <a:t>Convolution</a:t>
            </a:r>
            <a:endParaRPr lang="zh-TW" altLang="en-US" dirty="0">
              <a:latin typeface="Lucida Sans" panose="020B0602030504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D22F896-40B5-4ADD-8801-0D06FADFA095}" type="slidenum">
              <a:rPr lang="en-US" altLang="zh-TW" noProof="0" smtClean="0"/>
              <a:pPr/>
              <a:t>9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5685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深度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244_TF77929380.potx" id="{EBCA3B65-2477-4903-AC54-33768BA59A57}" vid="{EE92DFA1-99C2-4F1A-906C-E577A04C6E3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深度設計</Template>
  <TotalTime>0</TotalTime>
  <Words>1004</Words>
  <Application>Microsoft Office PowerPoint</Application>
  <PresentationFormat>寬螢幕</PresentationFormat>
  <Paragraphs>201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Microsoft JhengHei UI</vt:lpstr>
      <vt:lpstr>微軟正黑體</vt:lpstr>
      <vt:lpstr>新細明體</vt:lpstr>
      <vt:lpstr>Arial</vt:lpstr>
      <vt:lpstr>Cambria Math</vt:lpstr>
      <vt:lpstr>Corbel</vt:lpstr>
      <vt:lpstr>Lucida Sans</vt:lpstr>
      <vt:lpstr>Wingdings</vt:lpstr>
      <vt:lpstr>深度</vt:lpstr>
      <vt:lpstr>Simple Eye Tracking by Depth Information And introduction to methods</vt:lpstr>
      <vt:lpstr>Flow</vt:lpstr>
      <vt:lpstr>Captures</vt:lpstr>
      <vt:lpstr>RGB</vt:lpstr>
      <vt:lpstr>Depth</vt:lpstr>
      <vt:lpstr>Preprocessing</vt:lpstr>
      <vt:lpstr>Preprocessing</vt:lpstr>
      <vt:lpstr>Preprocessing</vt:lpstr>
      <vt:lpstr>Convolution</vt:lpstr>
      <vt:lpstr>Convolution</vt:lpstr>
      <vt:lpstr>Convolution</vt:lpstr>
      <vt:lpstr>Thresholding</vt:lpstr>
      <vt:lpstr>Postprocessing</vt:lpstr>
      <vt:lpstr>Postprocessing</vt:lpstr>
      <vt:lpstr>Absolute Position</vt:lpstr>
      <vt:lpstr>Circle Fitting(Ref: [2])</vt:lpstr>
      <vt:lpstr>Relative Position(sight)</vt:lpstr>
      <vt:lpstr>Relative Position(sight)</vt:lpstr>
      <vt:lpstr>Relative Position(sight)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2023-05-27T18:46:00Z</dcterms:created>
  <dcterms:modified xsi:type="dcterms:W3CDTF">2023-05-30T03:39:55Z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