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62" r:id="rId1"/>
  </p:sldMasterIdLst>
  <p:notesMasterIdLst>
    <p:notesMasterId r:id="rId19"/>
  </p:notesMasterIdLst>
  <p:handoutMasterIdLst>
    <p:handoutMasterId r:id="rId20"/>
  </p:handoutMasterIdLst>
  <p:sldIdLst>
    <p:sldId id="721" r:id="rId2"/>
    <p:sldId id="723" r:id="rId3"/>
    <p:sldId id="725" r:id="rId4"/>
    <p:sldId id="724" r:id="rId5"/>
    <p:sldId id="726" r:id="rId6"/>
    <p:sldId id="730" r:id="rId7"/>
    <p:sldId id="727" r:id="rId8"/>
    <p:sldId id="734" r:id="rId9"/>
    <p:sldId id="736" r:id="rId10"/>
    <p:sldId id="737" r:id="rId11"/>
    <p:sldId id="738" r:id="rId12"/>
    <p:sldId id="741" r:id="rId13"/>
    <p:sldId id="742" r:id="rId14"/>
    <p:sldId id="739" r:id="rId15"/>
    <p:sldId id="729" r:id="rId16"/>
    <p:sldId id="728" r:id="rId17"/>
    <p:sldId id="740" r:id="rId18"/>
  </p:sldIdLst>
  <p:sldSz cx="9144000" cy="6858000" type="screen4x3"/>
  <p:notesSz cx="7104063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FF00FF"/>
    <a:srgbClr val="FF8601"/>
    <a:srgbClr val="D6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81" autoAdjust="0"/>
    <p:restoredTop sz="94444" autoAdjust="0"/>
  </p:normalViewPr>
  <p:slideViewPr>
    <p:cSldViewPr snapToGrid="0">
      <p:cViewPr varScale="1">
        <p:scale>
          <a:sx n="120" d="100"/>
          <a:sy n="120" d="100"/>
        </p:scale>
        <p:origin x="54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12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400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3993" y="1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CF92CC43-4807-4FDE-AAD1-264B0094B124}" type="datetimeFigureOut">
              <a:rPr lang="zh-TW" altLang="en-US" smtClean="0"/>
              <a:pPr/>
              <a:t>2023/12/5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3993" y="9721106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8728DA5D-E023-4681-94E2-9E14AEA671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2611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3993" y="1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698AEC18-3AF6-4BDE-8132-E1F50750B75C}" type="datetimeFigureOut">
              <a:rPr lang="zh-TW" altLang="en-US" smtClean="0"/>
              <a:pPr/>
              <a:t>2023/12/5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7938"/>
            <a:ext cx="4605337" cy="3455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3993" y="9721106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386D273B-746D-404E-B476-669F0056B49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4886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000" b="1">
                <a:solidFill>
                  <a:schemeClr val="accent2"/>
                </a:solidFill>
                <a:effectLst/>
                <a:latin typeface="+mj-lt"/>
                <a:ea typeface="+mj-ea"/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zh-TW" altLang="en-US" dirty="0"/>
              <a:t>按一下以編輯母片標題樣式</a:t>
            </a:r>
            <a:endParaRPr lang="en-US" altLang="zh-TW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921D77-F9D5-49FE-9A05-A86C31BCC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16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82BF40-4DEF-4826-AFC3-DD4E39B3DE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989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62750" y="476250"/>
            <a:ext cx="2057400" cy="59769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90550" y="476250"/>
            <a:ext cx="6019800" cy="59769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82BF40-4DEF-4826-AFC3-DD4E39B3DE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2429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90400" y="1196975"/>
            <a:ext cx="8229600" cy="4525963"/>
          </a:xfrm>
        </p:spPr>
        <p:txBody>
          <a:bodyPr/>
          <a:lstStyle>
            <a:lvl1pPr>
              <a:lnSpc>
                <a:spcPct val="150000"/>
              </a:lnSpc>
              <a:defRPr sz="24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>
              <a:lnSpc>
                <a:spcPct val="150000"/>
              </a:lnSpc>
              <a:defRPr sz="20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>
              <a:lnSpc>
                <a:spcPct val="150000"/>
              </a:lnSpc>
              <a:defRPr sz="20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>
              <a:lnSpc>
                <a:spcPct val="150000"/>
              </a:lnSpc>
              <a:defRPr sz="2000" baseline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>
              <a:lnSpc>
                <a:spcPct val="150000"/>
              </a:lnSpc>
              <a:defRPr sz="2000" baseline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8172400" y="6165304"/>
            <a:ext cx="971600" cy="293117"/>
          </a:xfrm>
          <a:prstGeom prst="rect">
            <a:avLst/>
          </a:prstGeom>
        </p:spPr>
        <p:txBody>
          <a:bodyPr/>
          <a:lstStyle>
            <a:lvl1pPr algn="r">
              <a:defRPr sz="1600" b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4A82BF40-4DEF-4826-AFC3-DD4E39B3DE0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F72161FA-5D6D-4E75-9D7B-2A8D071DA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400" y="475200"/>
            <a:ext cx="8229600" cy="637200"/>
          </a:xfrm>
        </p:spPr>
        <p:txBody>
          <a:bodyPr/>
          <a:lstStyle>
            <a:lvl1pPr algn="ctr">
              <a:defRPr sz="36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186450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>
              <a:defRPr sz="20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>
              <a:defRPr sz="1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>
              <a:defRPr sz="16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>
              <a:defRPr sz="16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>
              <a:defRPr sz="20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>
              <a:defRPr sz="1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>
              <a:defRPr sz="16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>
              <a:defRPr sz="16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7B3E8B61-F0F9-442C-904C-6421CF533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549" y="257205"/>
            <a:ext cx="6419478" cy="379849"/>
          </a:xfrm>
        </p:spPr>
        <p:txBody>
          <a:bodyPr/>
          <a:lstStyle>
            <a:lvl1pPr algn="ctr">
              <a:defRPr sz="36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8" name="投影片編號版面配置區 3">
            <a:extLst>
              <a:ext uri="{FF2B5EF4-FFF2-40B4-BE49-F238E27FC236}">
                <a16:creationId xmlns:a16="http://schemas.microsoft.com/office/drawing/2014/main" id="{746E51B1-D61E-4266-A6E7-3E0F309F26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72400" y="6165304"/>
            <a:ext cx="971600" cy="293117"/>
          </a:xfrm>
          <a:prstGeom prst="rect">
            <a:avLst/>
          </a:prstGeom>
        </p:spPr>
        <p:txBody>
          <a:bodyPr/>
          <a:lstStyle>
            <a:lvl1pPr algn="r">
              <a:defRPr sz="16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itchFamily="18" charset="0"/>
              </a:defRPr>
            </a:lvl1pPr>
          </a:lstStyle>
          <a:p>
            <a:fld id="{4A82BF40-4DEF-4826-AFC3-DD4E39B3DE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1953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E493C192-ADE8-4843-AA82-2A478B550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549" y="257205"/>
            <a:ext cx="6419478" cy="379849"/>
          </a:xfrm>
        </p:spPr>
        <p:txBody>
          <a:bodyPr/>
          <a:lstStyle>
            <a:lvl1pPr algn="ctr">
              <a:defRPr sz="36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093525D-0F3D-4430-9B28-960010BD8B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2400" y="6165304"/>
            <a:ext cx="971600" cy="293117"/>
          </a:xfrm>
          <a:prstGeom prst="rect">
            <a:avLst/>
          </a:prstGeom>
        </p:spPr>
        <p:txBody>
          <a:bodyPr/>
          <a:lstStyle>
            <a:lvl1pPr algn="r">
              <a:defRPr sz="16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itchFamily="18" charset="0"/>
              </a:defRPr>
            </a:lvl1pPr>
          </a:lstStyle>
          <a:p>
            <a:fld id="{4A82BF40-4DEF-4826-AFC3-DD4E39B3DE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9891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B5AC8BC5-CE63-4AFF-8FF7-05522F5D3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549" y="257205"/>
            <a:ext cx="6419478" cy="379849"/>
          </a:xfrm>
        </p:spPr>
        <p:txBody>
          <a:bodyPr/>
          <a:lstStyle>
            <a:lvl1pPr algn="ctr"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投影片編號版面配置區 3">
            <a:extLst>
              <a:ext uri="{FF2B5EF4-FFF2-40B4-BE49-F238E27FC236}">
                <a16:creationId xmlns:a16="http://schemas.microsoft.com/office/drawing/2014/main" id="{33DD6882-E66C-4E97-97DE-28B1F8C9CE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2400" y="6165304"/>
            <a:ext cx="971600" cy="293117"/>
          </a:xfrm>
          <a:prstGeom prst="rect">
            <a:avLst/>
          </a:prstGeom>
        </p:spPr>
        <p:txBody>
          <a:bodyPr/>
          <a:lstStyle>
            <a:lvl1pPr algn="r">
              <a:defRPr sz="16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itchFamily="18" charset="0"/>
              </a:defRPr>
            </a:lvl1pPr>
          </a:lstStyle>
          <a:p>
            <a:fld id="{4A82BF40-4DEF-4826-AFC3-DD4E39B3DE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7974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82BF40-4DEF-4826-AFC3-DD4E39B3DE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5857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921D77-F9D5-49FE-9A05-A86C31BCC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25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90550" y="1196977"/>
            <a:ext cx="4038600" cy="5256213"/>
          </a:xfrm>
        </p:spPr>
        <p:txBody>
          <a:bodyPr/>
          <a:lstStyle>
            <a:lvl1pPr>
              <a:lnSpc>
                <a:spcPct val="150000"/>
              </a:lnSpc>
              <a:defRPr sz="2100"/>
            </a:lvl1pPr>
            <a:lvl2pPr>
              <a:lnSpc>
                <a:spcPct val="150000"/>
              </a:lnSpc>
              <a:defRPr sz="1800"/>
            </a:lvl2pPr>
            <a:lvl3pPr>
              <a:lnSpc>
                <a:spcPct val="150000"/>
              </a:lnSpc>
              <a:defRPr sz="1500"/>
            </a:lvl3pPr>
            <a:lvl4pPr>
              <a:lnSpc>
                <a:spcPct val="150000"/>
              </a:lnSpc>
              <a:defRPr sz="1350"/>
            </a:lvl4pPr>
            <a:lvl5pPr>
              <a:lnSpc>
                <a:spcPct val="150000"/>
              </a:lnSpc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81550" y="1196977"/>
            <a:ext cx="4038600" cy="5256213"/>
          </a:xfrm>
        </p:spPr>
        <p:txBody>
          <a:bodyPr/>
          <a:lstStyle>
            <a:lvl1pPr>
              <a:lnSpc>
                <a:spcPct val="150000"/>
              </a:lnSpc>
              <a:defRPr sz="2100"/>
            </a:lvl1pPr>
            <a:lvl2pPr>
              <a:lnSpc>
                <a:spcPct val="150000"/>
              </a:lnSpc>
              <a:defRPr sz="1800"/>
            </a:lvl2pPr>
            <a:lvl3pPr>
              <a:lnSpc>
                <a:spcPct val="150000"/>
              </a:lnSpc>
              <a:defRPr sz="1500"/>
            </a:lvl3pPr>
            <a:lvl4pPr>
              <a:lnSpc>
                <a:spcPct val="150000"/>
              </a:lnSpc>
              <a:defRPr sz="1350"/>
            </a:lvl4pPr>
            <a:lvl5pPr>
              <a:lnSpc>
                <a:spcPct val="150000"/>
              </a:lnSpc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82BF40-4DEF-4826-AFC3-DD4E39B3DE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4502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82BF40-4DEF-4826-AFC3-DD4E39B3DE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2570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82BF40-4DEF-4826-AFC3-DD4E39B3DE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8200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82BF40-4DEF-4826-AFC3-DD4E39B3DE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875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82BF40-4DEF-4826-AFC3-DD4E39B3DE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2926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82BF40-4DEF-4826-AFC3-DD4E39B3DE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7290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1042988" y="265497"/>
            <a:ext cx="7705725" cy="278635"/>
          </a:xfrm>
          <a:prstGeom prst="rect">
            <a:avLst/>
          </a:prstGeom>
          <a:gradFill rotWithShape="0">
            <a:gsLst>
              <a:gs pos="0">
                <a:srgbClr val="618FFD">
                  <a:gamma/>
                  <a:tint val="0"/>
                  <a:invGamma/>
                </a:srgbClr>
              </a:gs>
              <a:gs pos="100000">
                <a:srgbClr val="618FFD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19191"/>
                  </a:outerShdw>
                </a:effectLst>
              </a14:hiddenEffects>
            </a:ext>
          </a:extLst>
        </p:spPr>
        <p:txBody>
          <a:bodyPr lIns="67500" tIns="35100" rIns="67500" bIns="35100" anchor="ctr">
            <a:spAutoFit/>
          </a:bodyPr>
          <a:lstStyle/>
          <a:p>
            <a:endParaRPr lang="zh-TW" altLang="en-US" sz="1350"/>
          </a:p>
        </p:txBody>
      </p:sp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971551" y="188914"/>
            <a:ext cx="301556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900" b="1" dirty="0">
                <a:solidFill>
                  <a:srgbClr val="B2B2B2"/>
                </a:solidFill>
              </a:rPr>
              <a:t>Graduate Institute of Communication Engineering , NTU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476252"/>
            <a:ext cx="82296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0550" y="1196977"/>
            <a:ext cx="8229600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pic>
        <p:nvPicPr>
          <p:cNvPr id="1042" name="Picture 18" descr="logo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5"/>
            <a:ext cx="792162" cy="78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395288" y="6566285"/>
            <a:ext cx="8353425" cy="278635"/>
          </a:xfrm>
          <a:prstGeom prst="rect">
            <a:avLst/>
          </a:prstGeom>
          <a:gradFill rotWithShape="0">
            <a:gsLst>
              <a:gs pos="0">
                <a:srgbClr val="618FFD"/>
              </a:gs>
              <a:gs pos="100000">
                <a:srgbClr val="618FFD">
                  <a:gamma/>
                  <a:tint val="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19191"/>
                  </a:outerShdw>
                </a:effectLst>
              </a14:hiddenEffects>
            </a:ext>
          </a:extLst>
        </p:spPr>
        <p:txBody>
          <a:bodyPr lIns="67500" tIns="35100" rIns="67500" bIns="35100" anchor="ctr">
            <a:spAutoFit/>
          </a:bodyPr>
          <a:lstStyle/>
          <a:p>
            <a:endParaRPr lang="zh-TW" altLang="en-US" sz="1350"/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524625"/>
            <a:ext cx="21336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 b="1" i="0">
                <a:latin typeface="+mn-lt"/>
              </a:defRPr>
            </a:lvl1pPr>
          </a:lstStyle>
          <a:p>
            <a:fld id="{4A82BF40-4DEF-4826-AFC3-DD4E39B3DE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485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3" r:id="rId1"/>
    <p:sldLayoutId id="2147484564" r:id="rId2"/>
    <p:sldLayoutId id="2147484565" r:id="rId3"/>
    <p:sldLayoutId id="2147484566" r:id="rId4"/>
    <p:sldLayoutId id="2147484567" r:id="rId5"/>
    <p:sldLayoutId id="2147484568" r:id="rId6"/>
    <p:sldLayoutId id="2147484569" r:id="rId7"/>
    <p:sldLayoutId id="2147484570" r:id="rId8"/>
    <p:sldLayoutId id="2147484571" r:id="rId9"/>
    <p:sldLayoutId id="2147484572" r:id="rId10"/>
    <p:sldLayoutId id="2147484573" r:id="rId11"/>
    <p:sldLayoutId id="2147484552" r:id="rId12"/>
    <p:sldLayoutId id="2147484555" r:id="rId13"/>
    <p:sldLayoutId id="2147484556" r:id="rId14"/>
    <p:sldLayoutId id="2147484560" r:id="rId15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kumimoji="1"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books/NBK526132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F2FF1C45-59F7-4F2F-AFB8-5C9C593DE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27264"/>
            <a:ext cx="7772400" cy="1493398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Group Meeting</a:t>
            </a:r>
            <a:br>
              <a:rPr lang="en-US" altLang="zh-TW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</a:br>
            <a:r>
              <a:rPr lang="en-US" altLang="zh-TW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Contactless Sleep Stage on Smartphones</a:t>
            </a:r>
            <a:endParaRPr lang="zh-TW" alt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副標題 2">
            <a:extLst>
              <a:ext uri="{FF2B5EF4-FFF2-40B4-BE49-F238E27FC236}">
                <a16:creationId xmlns:a16="http://schemas.microsoft.com/office/drawing/2014/main" id="{0E168A47-D2A5-4E62-AE30-B7983ADA02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7667" y="3941772"/>
            <a:ext cx="6488666" cy="2041453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endParaRPr lang="en-US" altLang="zh-TW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altLang="zh-TW" sz="2400" b="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Advisor : Jian-</a:t>
            </a:r>
            <a:r>
              <a:rPr lang="en-US" altLang="zh-TW" sz="2400" b="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Jiun</a:t>
            </a:r>
            <a:r>
              <a:rPr lang="en-US" altLang="zh-TW" sz="2400" b="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Ding</a:t>
            </a: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altLang="zh-TW" sz="2400" b="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Student : Chang-Fu Hong</a:t>
            </a: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altLang="zh-TW" sz="2400" b="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2023.12.05</a:t>
            </a:r>
          </a:p>
          <a:p>
            <a:pPr algn="ctr"/>
            <a:endParaRPr lang="en-US" altLang="zh-TW" dirty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2F984B4-84E2-2472-1B1D-3B17224998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21D77-F9D5-49FE-9A05-A86C31BCCA2D}" type="slidenum">
              <a:rPr lang="en-US" smtClean="0"/>
              <a:t>1</a:t>
            </a:fld>
            <a:endParaRPr 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E824A968-4D73-26C1-DD53-09E291C4C7D4}"/>
              </a:ext>
            </a:extLst>
          </p:cNvPr>
          <p:cNvSpPr txBox="1"/>
          <p:nvPr/>
        </p:nvSpPr>
        <p:spPr>
          <a:xfrm>
            <a:off x="3452142" y="6546692"/>
            <a:ext cx="2310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000" b="1" dirty="0">
                <a:solidFill>
                  <a:schemeClr val="bg1">
                    <a:lumMod val="65000"/>
                  </a:schemeClr>
                </a:solidFill>
              </a:rPr>
              <a:t>Digital Image &amp; Signal Processing Lab</a:t>
            </a:r>
            <a:endParaRPr kumimoji="1" lang="zh-TW" altLang="en-US" sz="10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225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187B48-8853-421C-FA98-C5232EB9D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/>
              <a:t>Motivation(1/1)</a:t>
            </a:r>
            <a:endParaRPr kumimoji="1" lang="zh-TW" altLang="en-US" sz="24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4106B44-EE65-CC3F-0018-851956B81E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702421" y="6358074"/>
            <a:ext cx="2133600" cy="268288"/>
          </a:xfrm>
        </p:spPr>
        <p:txBody>
          <a:bodyPr/>
          <a:lstStyle/>
          <a:p>
            <a:fld id="{4A82BF40-4DEF-4826-AFC3-DD4E39B3DE0F}" type="slidenum">
              <a:rPr lang="zh-TW" altLang="en-US" smtClean="0"/>
              <a:pPr/>
              <a:t>10</a:t>
            </a:fld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90A955D-200C-A500-E389-7907C4CA1C9A}"/>
              </a:ext>
            </a:extLst>
          </p:cNvPr>
          <p:cNvSpPr txBox="1"/>
          <p:nvPr/>
        </p:nvSpPr>
        <p:spPr>
          <a:xfrm>
            <a:off x="3331527" y="6576120"/>
            <a:ext cx="2310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000" b="1" dirty="0">
                <a:solidFill>
                  <a:schemeClr val="bg1">
                    <a:lumMod val="65000"/>
                  </a:schemeClr>
                </a:solidFill>
              </a:rPr>
              <a:t>Digital Image &amp; Signal Processing Lab</a:t>
            </a:r>
            <a:endParaRPr kumimoji="1" lang="zh-TW" altLang="en-US" sz="1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030" name="群組 1029">
            <a:extLst>
              <a:ext uri="{FF2B5EF4-FFF2-40B4-BE49-F238E27FC236}">
                <a16:creationId xmlns:a16="http://schemas.microsoft.com/office/drawing/2014/main" id="{894973C1-5B0D-7839-21B4-1E234580257F}"/>
              </a:ext>
            </a:extLst>
          </p:cNvPr>
          <p:cNvGrpSpPr/>
          <p:nvPr/>
        </p:nvGrpSpPr>
        <p:grpSpPr>
          <a:xfrm>
            <a:off x="837172" y="1038601"/>
            <a:ext cx="7508421" cy="4950658"/>
            <a:chOff x="590550" y="1330399"/>
            <a:chExt cx="8327050" cy="5244895"/>
          </a:xfrm>
        </p:grpSpPr>
        <p:pic>
          <p:nvPicPr>
            <p:cNvPr id="1028" name="Picture 4" descr="Sleep and mental health - Beyond Blue">
              <a:extLst>
                <a:ext uri="{FF2B5EF4-FFF2-40B4-BE49-F238E27FC236}">
                  <a16:creationId xmlns:a16="http://schemas.microsoft.com/office/drawing/2014/main" id="{F1388563-F1A1-FEE3-3291-98F6260D08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4085" y="1424943"/>
              <a:ext cx="2245353" cy="1620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Phone Logo&quot; 影像– 瀏覽543 個素材庫相片、向量圖和影片| Adobe Stock">
              <a:extLst>
                <a:ext uri="{FF2B5EF4-FFF2-40B4-BE49-F238E27FC236}">
                  <a16:creationId xmlns:a16="http://schemas.microsoft.com/office/drawing/2014/main" id="{F2B4FD13-2632-0313-8ABA-459334381D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550" y="1330399"/>
              <a:ext cx="2618120" cy="1919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群組 9">
              <a:extLst>
                <a:ext uri="{FF2B5EF4-FFF2-40B4-BE49-F238E27FC236}">
                  <a16:creationId xmlns:a16="http://schemas.microsoft.com/office/drawing/2014/main" id="{D98B413A-466B-343E-6E26-69DA9DC689F6}"/>
                </a:ext>
              </a:extLst>
            </p:cNvPr>
            <p:cNvGrpSpPr/>
            <p:nvPr/>
          </p:nvGrpSpPr>
          <p:grpSpPr>
            <a:xfrm>
              <a:off x="3114454" y="1480477"/>
              <a:ext cx="1402119" cy="646331"/>
              <a:chOff x="2925578" y="4197138"/>
              <a:chExt cx="1402119" cy="646331"/>
            </a:xfrm>
          </p:grpSpPr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0E62A1B2-E45A-75D3-6EDD-2059A26602F3}"/>
                  </a:ext>
                </a:extLst>
              </p:cNvPr>
              <p:cNvSpPr/>
              <p:nvPr/>
            </p:nvSpPr>
            <p:spPr>
              <a:xfrm>
                <a:off x="2925578" y="4197138"/>
                <a:ext cx="1402119" cy="64633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7DAA69B6-7DF5-E309-02E3-5EB504CC9FC0}"/>
                  </a:ext>
                </a:extLst>
              </p:cNvPr>
              <p:cNvSpPr txBox="1"/>
              <p:nvPr/>
            </p:nvSpPr>
            <p:spPr>
              <a:xfrm>
                <a:off x="2925578" y="4197139"/>
                <a:ext cx="14021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600" dirty="0"/>
                  <a:t>Sonar Signal Transmitted</a:t>
                </a:r>
                <a:endParaRPr lang="zh-TW" altLang="en-US" sz="1600" dirty="0"/>
              </a:p>
            </p:txBody>
          </p:sp>
        </p:grpSp>
        <p:sp>
          <p:nvSpPr>
            <p:cNvPr id="11" name="箭號: 向右 48">
              <a:extLst>
                <a:ext uri="{FF2B5EF4-FFF2-40B4-BE49-F238E27FC236}">
                  <a16:creationId xmlns:a16="http://schemas.microsoft.com/office/drawing/2014/main" id="{7D1751C5-97DC-2BA3-FD80-9955E379F60D}"/>
                </a:ext>
              </a:extLst>
            </p:cNvPr>
            <p:cNvSpPr/>
            <p:nvPr/>
          </p:nvSpPr>
          <p:spPr>
            <a:xfrm>
              <a:off x="2320669" y="1611700"/>
              <a:ext cx="693337" cy="383886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箭號: 向右 48">
              <a:extLst>
                <a:ext uri="{FF2B5EF4-FFF2-40B4-BE49-F238E27FC236}">
                  <a16:creationId xmlns:a16="http://schemas.microsoft.com/office/drawing/2014/main" id="{D8781A6F-FBA7-6195-90EE-BDE45BB0346E}"/>
                </a:ext>
              </a:extLst>
            </p:cNvPr>
            <p:cNvSpPr/>
            <p:nvPr/>
          </p:nvSpPr>
          <p:spPr>
            <a:xfrm>
              <a:off x="4617021" y="1611699"/>
              <a:ext cx="693337" cy="383886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4" name="群組 13">
              <a:extLst>
                <a:ext uri="{FF2B5EF4-FFF2-40B4-BE49-F238E27FC236}">
                  <a16:creationId xmlns:a16="http://schemas.microsoft.com/office/drawing/2014/main" id="{38D76A9C-97D1-3439-CC62-22CD154C9D7A}"/>
                </a:ext>
              </a:extLst>
            </p:cNvPr>
            <p:cNvGrpSpPr/>
            <p:nvPr/>
          </p:nvGrpSpPr>
          <p:grpSpPr>
            <a:xfrm>
              <a:off x="3099355" y="2290199"/>
              <a:ext cx="1417218" cy="646331"/>
              <a:chOff x="2910479" y="4197138"/>
              <a:chExt cx="1417218" cy="646331"/>
            </a:xfrm>
          </p:grpSpPr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F1C92562-8CD7-C2A6-7274-8A62A7CD74B3}"/>
                  </a:ext>
                </a:extLst>
              </p:cNvPr>
              <p:cNvSpPr/>
              <p:nvPr/>
            </p:nvSpPr>
            <p:spPr>
              <a:xfrm>
                <a:off x="2925578" y="4197138"/>
                <a:ext cx="1402119" cy="64633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2FB6C5BA-2BC3-F030-65FA-86677DEC800D}"/>
                  </a:ext>
                </a:extLst>
              </p:cNvPr>
              <p:cNvSpPr txBox="1"/>
              <p:nvPr/>
            </p:nvSpPr>
            <p:spPr>
              <a:xfrm>
                <a:off x="2910479" y="4220133"/>
                <a:ext cx="140211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600" dirty="0"/>
                  <a:t>Sound Record</a:t>
                </a:r>
                <a:endParaRPr lang="zh-TW" altLang="en-US" sz="1600" dirty="0"/>
              </a:p>
            </p:txBody>
          </p:sp>
        </p:grpSp>
        <p:sp>
          <p:nvSpPr>
            <p:cNvPr id="17" name="箭號: 向右 48">
              <a:extLst>
                <a:ext uri="{FF2B5EF4-FFF2-40B4-BE49-F238E27FC236}">
                  <a16:creationId xmlns:a16="http://schemas.microsoft.com/office/drawing/2014/main" id="{C59AB01B-37FB-BC5F-6FF2-3BD905E00B41}"/>
                </a:ext>
              </a:extLst>
            </p:cNvPr>
            <p:cNvSpPr/>
            <p:nvPr/>
          </p:nvSpPr>
          <p:spPr>
            <a:xfrm rot="10800000">
              <a:off x="4601922" y="2421421"/>
              <a:ext cx="693337" cy="383886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箭號: 向右 48">
              <a:extLst>
                <a:ext uri="{FF2B5EF4-FFF2-40B4-BE49-F238E27FC236}">
                  <a16:creationId xmlns:a16="http://schemas.microsoft.com/office/drawing/2014/main" id="{FD43005D-2140-7919-CE36-4C5CECCC4BBB}"/>
                </a:ext>
              </a:extLst>
            </p:cNvPr>
            <p:cNvSpPr/>
            <p:nvPr/>
          </p:nvSpPr>
          <p:spPr>
            <a:xfrm rot="10800000">
              <a:off x="2320668" y="2418598"/>
              <a:ext cx="693337" cy="383886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箭號: 向右 48">
              <a:extLst>
                <a:ext uri="{FF2B5EF4-FFF2-40B4-BE49-F238E27FC236}">
                  <a16:creationId xmlns:a16="http://schemas.microsoft.com/office/drawing/2014/main" id="{3AA3C2E2-580E-E770-E968-4E4470F06CFF}"/>
                </a:ext>
              </a:extLst>
            </p:cNvPr>
            <p:cNvSpPr/>
            <p:nvPr/>
          </p:nvSpPr>
          <p:spPr>
            <a:xfrm rot="5400000">
              <a:off x="1682121" y="3101689"/>
              <a:ext cx="434976" cy="296620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23" name="群組 22">
              <a:extLst>
                <a:ext uri="{FF2B5EF4-FFF2-40B4-BE49-F238E27FC236}">
                  <a16:creationId xmlns:a16="http://schemas.microsoft.com/office/drawing/2014/main" id="{F1029C0B-3C0E-5B0E-93A3-A723CB4F37A5}"/>
                </a:ext>
              </a:extLst>
            </p:cNvPr>
            <p:cNvGrpSpPr/>
            <p:nvPr/>
          </p:nvGrpSpPr>
          <p:grpSpPr>
            <a:xfrm>
              <a:off x="1265217" y="3554036"/>
              <a:ext cx="1402119" cy="646331"/>
              <a:chOff x="2925578" y="4197138"/>
              <a:chExt cx="1402119" cy="646331"/>
            </a:xfrm>
          </p:grpSpPr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DB048B62-0766-060B-FF9E-B349732361DA}"/>
                  </a:ext>
                </a:extLst>
              </p:cNvPr>
              <p:cNvSpPr/>
              <p:nvPr/>
            </p:nvSpPr>
            <p:spPr>
              <a:xfrm>
                <a:off x="2925578" y="4197138"/>
                <a:ext cx="1402119" cy="64633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0B104DC1-F92D-74BF-53AA-1AD4F5E4BB77}"/>
                  </a:ext>
                </a:extLst>
              </p:cNvPr>
              <p:cNvSpPr txBox="1"/>
              <p:nvPr/>
            </p:nvSpPr>
            <p:spPr>
              <a:xfrm>
                <a:off x="2925578" y="4197139"/>
                <a:ext cx="14021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600" dirty="0"/>
                  <a:t>Noise Reduction</a:t>
                </a:r>
                <a:endParaRPr lang="zh-TW" altLang="en-US" sz="1600" dirty="0"/>
              </a:p>
            </p:txBody>
          </p:sp>
        </p:grpSp>
        <p:grpSp>
          <p:nvGrpSpPr>
            <p:cNvPr id="29" name="群組 28">
              <a:extLst>
                <a:ext uri="{FF2B5EF4-FFF2-40B4-BE49-F238E27FC236}">
                  <a16:creationId xmlns:a16="http://schemas.microsoft.com/office/drawing/2014/main" id="{B70A1E78-C5D7-C71D-9F4D-8753896474AC}"/>
                </a:ext>
              </a:extLst>
            </p:cNvPr>
            <p:cNvGrpSpPr/>
            <p:nvPr/>
          </p:nvGrpSpPr>
          <p:grpSpPr>
            <a:xfrm>
              <a:off x="1236007" y="4825906"/>
              <a:ext cx="2338672" cy="646331"/>
              <a:chOff x="2925578" y="4197138"/>
              <a:chExt cx="1402119" cy="646331"/>
            </a:xfrm>
          </p:grpSpPr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18D813B7-13EE-E41C-7784-A94F1275C0A1}"/>
                  </a:ext>
                </a:extLst>
              </p:cNvPr>
              <p:cNvSpPr/>
              <p:nvPr/>
            </p:nvSpPr>
            <p:spPr>
              <a:xfrm>
                <a:off x="2925578" y="4197138"/>
                <a:ext cx="1402119" cy="64633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491C2EBD-6C19-58B1-41EB-0F6822A89CB8}"/>
                  </a:ext>
                </a:extLst>
              </p:cNvPr>
              <p:cNvSpPr txBox="1"/>
              <p:nvPr/>
            </p:nvSpPr>
            <p:spPr>
              <a:xfrm>
                <a:off x="2925578" y="4197139"/>
                <a:ext cx="14021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zh-TW" altLang="en-US" dirty="0"/>
              </a:p>
            </p:txBody>
          </p:sp>
        </p:grpSp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ED21BFDE-4F95-6043-60CA-D774ACBF3209}"/>
                </a:ext>
              </a:extLst>
            </p:cNvPr>
            <p:cNvSpPr txBox="1"/>
            <p:nvPr/>
          </p:nvSpPr>
          <p:spPr>
            <a:xfrm>
              <a:off x="1187130" y="4846433"/>
              <a:ext cx="24718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dirty="0"/>
                <a:t>Sonar Signal and</a:t>
              </a:r>
              <a:r>
                <a:rPr lang="zh-TW" altLang="en-US" sz="1600" dirty="0"/>
                <a:t> </a:t>
              </a:r>
              <a:r>
                <a:rPr lang="en-US" altLang="zh-TW" sz="1600" dirty="0"/>
                <a:t>Sleep Sound Separation </a:t>
              </a:r>
              <a:endParaRPr lang="zh-TW" altLang="en-US" sz="1600" dirty="0"/>
            </a:p>
          </p:txBody>
        </p:sp>
        <p:cxnSp>
          <p:nvCxnSpPr>
            <p:cNvPr id="34" name="直線接點 33">
              <a:extLst>
                <a:ext uri="{FF2B5EF4-FFF2-40B4-BE49-F238E27FC236}">
                  <a16:creationId xmlns:a16="http://schemas.microsoft.com/office/drawing/2014/main" id="{08367E29-3BBB-0D01-7C94-20BAB2DFCBD2}"/>
                </a:ext>
              </a:extLst>
            </p:cNvPr>
            <p:cNvCxnSpPr>
              <a:cxnSpLocks/>
            </p:cNvCxnSpPr>
            <p:nvPr/>
          </p:nvCxnSpPr>
          <p:spPr>
            <a:xfrm>
              <a:off x="3632380" y="5138234"/>
              <a:ext cx="59436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單箭頭接點 19">
              <a:extLst>
                <a:ext uri="{FF2B5EF4-FFF2-40B4-BE49-F238E27FC236}">
                  <a16:creationId xmlns:a16="http://schemas.microsoft.com/office/drawing/2014/main" id="{2B25A20E-5170-8378-BE44-C1785EB5086F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3469682" y="4429673"/>
              <a:ext cx="2093782" cy="579666"/>
            </a:xfrm>
            <a:prstGeom prst="bentConnector3">
              <a:avLst>
                <a:gd name="adj1" fmla="val 99603"/>
              </a:avLst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單箭頭接點 25">
              <a:extLst>
                <a:ext uri="{FF2B5EF4-FFF2-40B4-BE49-F238E27FC236}">
                  <a16:creationId xmlns:a16="http://schemas.microsoft.com/office/drawing/2014/main" id="{6303EBC0-DA3C-4147-2D73-9C1E68F2D2D0}"/>
                </a:ext>
              </a:extLst>
            </p:cNvPr>
            <p:cNvCxnSpPr>
              <a:cxnSpLocks/>
            </p:cNvCxnSpPr>
            <p:nvPr/>
          </p:nvCxnSpPr>
          <p:spPr>
            <a:xfrm>
              <a:off x="4226740" y="5759721"/>
              <a:ext cx="579666" cy="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箭號: 向右 48">
              <a:extLst>
                <a:ext uri="{FF2B5EF4-FFF2-40B4-BE49-F238E27FC236}">
                  <a16:creationId xmlns:a16="http://schemas.microsoft.com/office/drawing/2014/main" id="{1BFB0B03-B1D0-D743-1865-7A9E3BC3D3BF}"/>
                </a:ext>
              </a:extLst>
            </p:cNvPr>
            <p:cNvSpPr/>
            <p:nvPr/>
          </p:nvSpPr>
          <p:spPr>
            <a:xfrm rot="5400000">
              <a:off x="1682121" y="4353708"/>
              <a:ext cx="434976" cy="296620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46" name="群組 45">
              <a:extLst>
                <a:ext uri="{FF2B5EF4-FFF2-40B4-BE49-F238E27FC236}">
                  <a16:creationId xmlns:a16="http://schemas.microsoft.com/office/drawing/2014/main" id="{FA3ED7ED-32A3-22CA-6AC7-4079C3DD5518}"/>
                </a:ext>
              </a:extLst>
            </p:cNvPr>
            <p:cNvGrpSpPr/>
            <p:nvPr/>
          </p:nvGrpSpPr>
          <p:grpSpPr>
            <a:xfrm>
              <a:off x="4849315" y="3355685"/>
              <a:ext cx="1402119" cy="646331"/>
              <a:chOff x="2925578" y="4197138"/>
              <a:chExt cx="1402119" cy="646331"/>
            </a:xfrm>
          </p:grpSpPr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4CF00392-9580-2EF3-DD46-4A802201B0A8}"/>
                  </a:ext>
                </a:extLst>
              </p:cNvPr>
              <p:cNvSpPr/>
              <p:nvPr/>
            </p:nvSpPr>
            <p:spPr>
              <a:xfrm>
                <a:off x="2925578" y="4197138"/>
                <a:ext cx="1402119" cy="64633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8" name="文字方塊 47">
                <a:extLst>
                  <a:ext uri="{FF2B5EF4-FFF2-40B4-BE49-F238E27FC236}">
                    <a16:creationId xmlns:a16="http://schemas.microsoft.com/office/drawing/2014/main" id="{11C9CB3C-3C8D-5A72-FE1B-97F9D812F970}"/>
                  </a:ext>
                </a:extLst>
              </p:cNvPr>
              <p:cNvSpPr txBox="1"/>
              <p:nvPr/>
            </p:nvSpPr>
            <p:spPr>
              <a:xfrm>
                <a:off x="2925578" y="4197139"/>
                <a:ext cx="14021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600" dirty="0"/>
                  <a:t>Sonar Signal Analysis</a:t>
                </a:r>
                <a:endParaRPr lang="zh-TW" altLang="en-US" sz="1600" dirty="0"/>
              </a:p>
            </p:txBody>
          </p:sp>
        </p:grpSp>
        <p:grpSp>
          <p:nvGrpSpPr>
            <p:cNvPr id="49" name="群組 48">
              <a:extLst>
                <a:ext uri="{FF2B5EF4-FFF2-40B4-BE49-F238E27FC236}">
                  <a16:creationId xmlns:a16="http://schemas.microsoft.com/office/drawing/2014/main" id="{AE447F20-2D7E-022F-133A-C441297AD007}"/>
                </a:ext>
              </a:extLst>
            </p:cNvPr>
            <p:cNvGrpSpPr/>
            <p:nvPr/>
          </p:nvGrpSpPr>
          <p:grpSpPr>
            <a:xfrm>
              <a:off x="4849315" y="5411008"/>
              <a:ext cx="1402119" cy="646331"/>
              <a:chOff x="2925578" y="4197138"/>
              <a:chExt cx="1402119" cy="646331"/>
            </a:xfrm>
          </p:grpSpPr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B70A4477-F488-A548-9329-300FD7AE472F}"/>
                  </a:ext>
                </a:extLst>
              </p:cNvPr>
              <p:cNvSpPr/>
              <p:nvPr/>
            </p:nvSpPr>
            <p:spPr>
              <a:xfrm>
                <a:off x="2925578" y="4197138"/>
                <a:ext cx="1402119" cy="64633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B9D100F2-A622-E948-E854-457B51677727}"/>
                  </a:ext>
                </a:extLst>
              </p:cNvPr>
              <p:cNvSpPr txBox="1"/>
              <p:nvPr/>
            </p:nvSpPr>
            <p:spPr>
              <a:xfrm>
                <a:off x="2925578" y="4197139"/>
                <a:ext cx="14021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600" dirty="0"/>
                  <a:t>Sleep Sound Analysis</a:t>
                </a:r>
                <a:endParaRPr lang="zh-TW" altLang="en-US" sz="1600" dirty="0"/>
              </a:p>
            </p:txBody>
          </p:sp>
        </p:grpSp>
        <p:sp>
          <p:nvSpPr>
            <p:cNvPr id="52" name="文字方塊 51">
              <a:extLst>
                <a:ext uri="{FF2B5EF4-FFF2-40B4-BE49-F238E27FC236}">
                  <a16:creationId xmlns:a16="http://schemas.microsoft.com/office/drawing/2014/main" id="{FC401F2E-F546-7313-CFB6-B61DC427B29D}"/>
                </a:ext>
              </a:extLst>
            </p:cNvPr>
            <p:cNvSpPr txBox="1"/>
            <p:nvPr/>
          </p:nvSpPr>
          <p:spPr>
            <a:xfrm>
              <a:off x="4704045" y="3965159"/>
              <a:ext cx="16227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dirty="0">
                  <a:solidFill>
                    <a:srgbClr val="FF0000"/>
                  </a:solidFill>
                </a:rPr>
                <a:t>Breathing Inform.</a:t>
              </a:r>
              <a:endParaRPr lang="zh-TW" alt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53" name="文字方塊 52">
              <a:extLst>
                <a:ext uri="{FF2B5EF4-FFF2-40B4-BE49-F238E27FC236}">
                  <a16:creationId xmlns:a16="http://schemas.microsoft.com/office/drawing/2014/main" id="{9CC1F7D9-DD67-7BDC-EA75-553C62305135}"/>
                </a:ext>
              </a:extLst>
            </p:cNvPr>
            <p:cNvSpPr txBox="1"/>
            <p:nvPr/>
          </p:nvSpPr>
          <p:spPr>
            <a:xfrm>
              <a:off x="4739016" y="5990519"/>
              <a:ext cx="16227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dirty="0">
                  <a:solidFill>
                    <a:srgbClr val="FF0000"/>
                  </a:solidFill>
                </a:rPr>
                <a:t>Humming</a:t>
              </a:r>
            </a:p>
            <a:p>
              <a:pPr algn="ctr"/>
              <a:r>
                <a:rPr lang="en-US" altLang="zh-TW" sz="1600" dirty="0">
                  <a:solidFill>
                    <a:srgbClr val="FF0000"/>
                  </a:solidFill>
                </a:rPr>
                <a:t>Inform.</a:t>
              </a:r>
              <a:endParaRPr lang="zh-TW" altLang="en-US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54" name="直線接點 53">
              <a:extLst>
                <a:ext uri="{FF2B5EF4-FFF2-40B4-BE49-F238E27FC236}">
                  <a16:creationId xmlns:a16="http://schemas.microsoft.com/office/drawing/2014/main" id="{28F4526C-D1F1-4680-8782-E33D8F757AF4}"/>
                </a:ext>
              </a:extLst>
            </p:cNvPr>
            <p:cNvCxnSpPr>
              <a:cxnSpLocks/>
            </p:cNvCxnSpPr>
            <p:nvPr/>
          </p:nvCxnSpPr>
          <p:spPr>
            <a:xfrm>
              <a:off x="6326761" y="3672615"/>
              <a:ext cx="59436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接點 54">
              <a:extLst>
                <a:ext uri="{FF2B5EF4-FFF2-40B4-BE49-F238E27FC236}">
                  <a16:creationId xmlns:a16="http://schemas.microsoft.com/office/drawing/2014/main" id="{04B69493-5DC4-E939-66E3-34C996FF8222}"/>
                </a:ext>
              </a:extLst>
            </p:cNvPr>
            <p:cNvCxnSpPr>
              <a:cxnSpLocks/>
            </p:cNvCxnSpPr>
            <p:nvPr/>
          </p:nvCxnSpPr>
          <p:spPr>
            <a:xfrm>
              <a:off x="6326761" y="5733288"/>
              <a:ext cx="59436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接點 55">
              <a:extLst>
                <a:ext uri="{FF2B5EF4-FFF2-40B4-BE49-F238E27FC236}">
                  <a16:creationId xmlns:a16="http://schemas.microsoft.com/office/drawing/2014/main" id="{5D02C7FA-964C-95AF-88BA-3CC0E9EB4A55}"/>
                </a:ext>
              </a:extLst>
            </p:cNvPr>
            <p:cNvCxnSpPr>
              <a:cxnSpLocks/>
            </p:cNvCxnSpPr>
            <p:nvPr/>
          </p:nvCxnSpPr>
          <p:spPr>
            <a:xfrm>
              <a:off x="6921121" y="3667793"/>
              <a:ext cx="0" cy="206549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單箭頭接點 25">
              <a:extLst>
                <a:ext uri="{FF2B5EF4-FFF2-40B4-BE49-F238E27FC236}">
                  <a16:creationId xmlns:a16="http://schemas.microsoft.com/office/drawing/2014/main" id="{EBE9913E-0371-4C90-1BB6-3AE64BF05C5A}"/>
                </a:ext>
              </a:extLst>
            </p:cNvPr>
            <p:cNvCxnSpPr>
              <a:cxnSpLocks/>
            </p:cNvCxnSpPr>
            <p:nvPr/>
          </p:nvCxnSpPr>
          <p:spPr>
            <a:xfrm>
              <a:off x="6921121" y="3678850"/>
              <a:ext cx="579666" cy="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群組 59">
              <a:extLst>
                <a:ext uri="{FF2B5EF4-FFF2-40B4-BE49-F238E27FC236}">
                  <a16:creationId xmlns:a16="http://schemas.microsoft.com/office/drawing/2014/main" id="{5C8BEEF9-B975-3F6C-D66C-5ABAE1462158}"/>
                </a:ext>
              </a:extLst>
            </p:cNvPr>
            <p:cNvGrpSpPr/>
            <p:nvPr/>
          </p:nvGrpSpPr>
          <p:grpSpPr>
            <a:xfrm>
              <a:off x="7515481" y="3355685"/>
              <a:ext cx="1402119" cy="646331"/>
              <a:chOff x="2925578" y="4197138"/>
              <a:chExt cx="1402119" cy="646331"/>
            </a:xfrm>
          </p:grpSpPr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A7AAC01A-8130-E057-7605-B85013DD4127}"/>
                  </a:ext>
                </a:extLst>
              </p:cNvPr>
              <p:cNvSpPr/>
              <p:nvPr/>
            </p:nvSpPr>
            <p:spPr>
              <a:xfrm>
                <a:off x="2925578" y="4197138"/>
                <a:ext cx="1402119" cy="64633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2" name="文字方塊 61">
                <a:extLst>
                  <a:ext uri="{FF2B5EF4-FFF2-40B4-BE49-F238E27FC236}">
                    <a16:creationId xmlns:a16="http://schemas.microsoft.com/office/drawing/2014/main" id="{3E6A805A-409D-40FC-4838-2CCAEB3EAB75}"/>
                  </a:ext>
                </a:extLst>
              </p:cNvPr>
              <p:cNvSpPr txBox="1"/>
              <p:nvPr/>
            </p:nvSpPr>
            <p:spPr>
              <a:xfrm>
                <a:off x="2925578" y="4197139"/>
                <a:ext cx="14021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600" dirty="0"/>
                  <a:t>Decision</a:t>
                </a:r>
              </a:p>
              <a:p>
                <a:pPr algn="ctr"/>
                <a:r>
                  <a:rPr lang="en-US" altLang="zh-TW" sz="1600" dirty="0"/>
                  <a:t>Algorithm</a:t>
                </a:r>
                <a:endParaRPr lang="zh-TW" altLang="en-US" sz="1600" dirty="0"/>
              </a:p>
            </p:txBody>
          </p:sp>
        </p:grpSp>
        <p:sp>
          <p:nvSpPr>
            <p:cNvPr id="63" name="箭號: 向右 48">
              <a:extLst>
                <a:ext uri="{FF2B5EF4-FFF2-40B4-BE49-F238E27FC236}">
                  <a16:creationId xmlns:a16="http://schemas.microsoft.com/office/drawing/2014/main" id="{E67D8FB9-7A2B-8935-8C00-9EDC7E3F88EE}"/>
                </a:ext>
              </a:extLst>
            </p:cNvPr>
            <p:cNvSpPr/>
            <p:nvPr/>
          </p:nvSpPr>
          <p:spPr>
            <a:xfrm rot="5400000">
              <a:off x="7999052" y="4136220"/>
              <a:ext cx="434976" cy="296620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025" name="群組 1024">
              <a:extLst>
                <a:ext uri="{FF2B5EF4-FFF2-40B4-BE49-F238E27FC236}">
                  <a16:creationId xmlns:a16="http://schemas.microsoft.com/office/drawing/2014/main" id="{893A9DAA-5E97-E444-FCDA-D311D9A8D3CE}"/>
                </a:ext>
              </a:extLst>
            </p:cNvPr>
            <p:cNvGrpSpPr/>
            <p:nvPr/>
          </p:nvGrpSpPr>
          <p:grpSpPr>
            <a:xfrm>
              <a:off x="7515480" y="4571175"/>
              <a:ext cx="1402119" cy="646331"/>
              <a:chOff x="2925578" y="4197138"/>
              <a:chExt cx="1402119" cy="646331"/>
            </a:xfrm>
          </p:grpSpPr>
          <p:sp>
            <p:nvSpPr>
              <p:cNvPr id="1027" name="矩形 1026">
                <a:extLst>
                  <a:ext uri="{FF2B5EF4-FFF2-40B4-BE49-F238E27FC236}">
                    <a16:creationId xmlns:a16="http://schemas.microsoft.com/office/drawing/2014/main" id="{D062449B-DD57-5E16-A427-73867F995B52}"/>
                  </a:ext>
                </a:extLst>
              </p:cNvPr>
              <p:cNvSpPr/>
              <p:nvPr/>
            </p:nvSpPr>
            <p:spPr>
              <a:xfrm>
                <a:off x="2925578" y="4197138"/>
                <a:ext cx="1402119" cy="64633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29" name="文字方塊 1028">
                <a:extLst>
                  <a:ext uri="{FF2B5EF4-FFF2-40B4-BE49-F238E27FC236}">
                    <a16:creationId xmlns:a16="http://schemas.microsoft.com/office/drawing/2014/main" id="{70E60498-F666-DE5F-AB12-4EA6D5C7E055}"/>
                  </a:ext>
                </a:extLst>
              </p:cNvPr>
              <p:cNvSpPr txBox="1"/>
              <p:nvPr/>
            </p:nvSpPr>
            <p:spPr>
              <a:xfrm>
                <a:off x="2925578" y="4197139"/>
                <a:ext cx="14021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600" dirty="0"/>
                  <a:t>Sleep Stage</a:t>
                </a:r>
              </a:p>
              <a:p>
                <a:pPr algn="ctr"/>
                <a:r>
                  <a:rPr lang="en-US" altLang="zh-TW" sz="1600" dirty="0"/>
                  <a:t>Prediction</a:t>
                </a:r>
              </a:p>
            </p:txBody>
          </p:sp>
        </p:grpSp>
      </p:grpSp>
      <p:sp>
        <p:nvSpPr>
          <p:cNvPr id="1036" name="文字方塊 1035">
            <a:extLst>
              <a:ext uri="{FF2B5EF4-FFF2-40B4-BE49-F238E27FC236}">
                <a16:creationId xmlns:a16="http://schemas.microsoft.com/office/drawing/2014/main" id="{4931907B-0128-FCE0-C872-024701315E75}"/>
              </a:ext>
            </a:extLst>
          </p:cNvPr>
          <p:cNvSpPr txBox="1"/>
          <p:nvPr/>
        </p:nvSpPr>
        <p:spPr>
          <a:xfrm>
            <a:off x="3068599" y="6059832"/>
            <a:ext cx="451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chemeClr val="bg1"/>
                </a:solidFill>
                <a:highlight>
                  <a:srgbClr val="FF0000"/>
                </a:highlight>
                <a:ea typeface="標楷體" panose="03000509000000000000" pitchFamily="65" charset="-120"/>
              </a:rPr>
              <a:t>Parameters can be added freely !</a:t>
            </a:r>
            <a:endParaRPr lang="zh-TW" altLang="en-US" sz="2400" b="1" dirty="0">
              <a:solidFill>
                <a:schemeClr val="bg1"/>
              </a:solidFill>
              <a:highlight>
                <a:srgbClr val="FF0000"/>
              </a:highlight>
              <a:ea typeface="標楷體" panose="03000509000000000000" pitchFamily="65" charset="-120"/>
            </a:endParaRPr>
          </a:p>
        </p:txBody>
      </p:sp>
      <p:sp>
        <p:nvSpPr>
          <p:cNvPr id="1037" name="矩形: 圓角 194">
            <a:extLst>
              <a:ext uri="{FF2B5EF4-FFF2-40B4-BE49-F238E27FC236}">
                <a16:creationId xmlns:a16="http://schemas.microsoft.com/office/drawing/2014/main" id="{B5573D65-99DB-74EB-E3DA-F6A2064441AD}"/>
              </a:ext>
            </a:extLst>
          </p:cNvPr>
          <p:cNvSpPr/>
          <p:nvPr/>
        </p:nvSpPr>
        <p:spPr>
          <a:xfrm>
            <a:off x="3913448" y="2811398"/>
            <a:ext cx="2788974" cy="3191263"/>
          </a:xfrm>
          <a:prstGeom prst="round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07013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187B48-8853-421C-FA98-C5232EB9D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/>
              <a:t>Method Proposed(1/3)</a:t>
            </a:r>
            <a:endParaRPr kumimoji="1" lang="zh-TW" altLang="en-US" sz="2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C9ABC4A-0545-37E4-2E65-D9E76337E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125535"/>
            <a:ext cx="8229600" cy="5256213"/>
          </a:xfrm>
        </p:spPr>
        <p:txBody>
          <a:bodyPr/>
          <a:lstStyle/>
          <a:p>
            <a:r>
              <a:rPr lang="en-US" altLang="zh-TW" sz="2000" dirty="0"/>
              <a:t>Sleep Sound Part (Main)</a:t>
            </a:r>
          </a:p>
          <a:p>
            <a:pPr lvl="1"/>
            <a:r>
              <a:rPr lang="en-US" altLang="zh-TW" sz="1600" dirty="0"/>
              <a:t>Due to the absence of Ground Truth, traditional algorithms are required to substitute for ML/DL.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4106B44-EE65-CC3F-0018-851956B81E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722441" y="6342320"/>
            <a:ext cx="2133600" cy="268288"/>
          </a:xfrm>
        </p:spPr>
        <p:txBody>
          <a:bodyPr/>
          <a:lstStyle/>
          <a:p>
            <a:fld id="{4A82BF40-4DEF-4826-AFC3-DD4E39B3DE0F}" type="slidenum">
              <a:rPr lang="zh-TW" altLang="en-US" smtClean="0"/>
              <a:pPr/>
              <a:t>11</a:t>
            </a:fld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90A955D-200C-A500-E389-7907C4CA1C9A}"/>
              </a:ext>
            </a:extLst>
          </p:cNvPr>
          <p:cNvSpPr txBox="1"/>
          <p:nvPr/>
        </p:nvSpPr>
        <p:spPr>
          <a:xfrm>
            <a:off x="3331527" y="6576120"/>
            <a:ext cx="2310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000" b="1" dirty="0">
                <a:solidFill>
                  <a:schemeClr val="bg1">
                    <a:lumMod val="65000"/>
                  </a:schemeClr>
                </a:solidFill>
              </a:rPr>
              <a:t>Digital Image &amp; Signal Processing Lab</a:t>
            </a:r>
            <a:endParaRPr kumimoji="1" lang="zh-TW" altLang="en-US" sz="1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6D4129B2-3D22-0A0E-FF19-46639B2F4F7B}"/>
              </a:ext>
            </a:extLst>
          </p:cNvPr>
          <p:cNvGrpSpPr/>
          <p:nvPr/>
        </p:nvGrpSpPr>
        <p:grpSpPr>
          <a:xfrm>
            <a:off x="990949" y="2810822"/>
            <a:ext cx="7562501" cy="865931"/>
            <a:chOff x="1293540" y="2414837"/>
            <a:chExt cx="7562501" cy="865931"/>
          </a:xfrm>
        </p:grpSpPr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C9EAE85F-D285-C867-012B-7CFB25A47DDC}"/>
                </a:ext>
              </a:extLst>
            </p:cNvPr>
            <p:cNvSpPr txBox="1"/>
            <p:nvPr/>
          </p:nvSpPr>
          <p:spPr>
            <a:xfrm>
              <a:off x="1553509" y="2572662"/>
              <a:ext cx="17654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Sleep Sound </a:t>
              </a:r>
            </a:p>
          </p:txBody>
        </p:sp>
        <p:sp>
          <p:nvSpPr>
            <p:cNvPr id="8" name="平行四邊形 7">
              <a:extLst>
                <a:ext uri="{FF2B5EF4-FFF2-40B4-BE49-F238E27FC236}">
                  <a16:creationId xmlns:a16="http://schemas.microsoft.com/office/drawing/2014/main" id="{E0915FCE-BF01-1452-25FE-631C067F3478}"/>
                </a:ext>
              </a:extLst>
            </p:cNvPr>
            <p:cNvSpPr/>
            <p:nvPr/>
          </p:nvSpPr>
          <p:spPr>
            <a:xfrm>
              <a:off x="1293540" y="2421493"/>
              <a:ext cx="2285402" cy="671671"/>
            </a:xfrm>
            <a:prstGeom prst="parallelogram">
              <a:avLst>
                <a:gd name="adj" fmla="val 8035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A5D6B2D-E066-AE76-0C92-2DD24C1F6CBA}"/>
                </a:ext>
              </a:extLst>
            </p:cNvPr>
            <p:cNvSpPr/>
            <p:nvPr/>
          </p:nvSpPr>
          <p:spPr>
            <a:xfrm>
              <a:off x="4522490" y="2414837"/>
              <a:ext cx="1647751" cy="86593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AF0CAAAF-01F6-C052-179F-342934A2B2BD}"/>
                </a:ext>
              </a:extLst>
            </p:cNvPr>
            <p:cNvSpPr txBox="1"/>
            <p:nvPr/>
          </p:nvSpPr>
          <p:spPr>
            <a:xfrm>
              <a:off x="4463633" y="2663136"/>
              <a:ext cx="17654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Humming Detect</a:t>
              </a: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DB15E1DE-F9AA-BD28-B5B9-EC1470E109D2}"/>
                </a:ext>
              </a:extLst>
            </p:cNvPr>
            <p:cNvSpPr/>
            <p:nvPr/>
          </p:nvSpPr>
          <p:spPr>
            <a:xfrm>
              <a:off x="7164755" y="2414837"/>
              <a:ext cx="1554882" cy="86593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DEA01354-2048-1B07-8933-6C1D3DA14EAD}"/>
                </a:ext>
              </a:extLst>
            </p:cNvPr>
            <p:cNvSpPr txBox="1"/>
            <p:nvPr/>
          </p:nvSpPr>
          <p:spPr>
            <a:xfrm>
              <a:off x="7090578" y="2500114"/>
              <a:ext cx="17654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Sleep Stage Prediction</a:t>
              </a:r>
            </a:p>
          </p:txBody>
        </p:sp>
        <p:sp>
          <p:nvSpPr>
            <p:cNvPr id="13" name="箭號: 向右 51">
              <a:extLst>
                <a:ext uri="{FF2B5EF4-FFF2-40B4-BE49-F238E27FC236}">
                  <a16:creationId xmlns:a16="http://schemas.microsoft.com/office/drawing/2014/main" id="{AF578A83-3C2F-255D-9069-37FCEEB6056D}"/>
                </a:ext>
              </a:extLst>
            </p:cNvPr>
            <p:cNvSpPr/>
            <p:nvPr/>
          </p:nvSpPr>
          <p:spPr>
            <a:xfrm>
              <a:off x="3647789" y="2642864"/>
              <a:ext cx="693337" cy="383886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箭號: 向右 51">
              <a:extLst>
                <a:ext uri="{FF2B5EF4-FFF2-40B4-BE49-F238E27FC236}">
                  <a16:creationId xmlns:a16="http://schemas.microsoft.com/office/drawing/2014/main" id="{EB19B3C1-F01A-134B-D552-FF50BFC97AAD}"/>
                </a:ext>
              </a:extLst>
            </p:cNvPr>
            <p:cNvSpPr/>
            <p:nvPr/>
          </p:nvSpPr>
          <p:spPr>
            <a:xfrm>
              <a:off x="6361350" y="2642864"/>
              <a:ext cx="693337" cy="383886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25" name="圖片 24" descr="一張含有 螢幕擷取畫面, 黑與白, 黑色, 單色 的圖片&#10;&#10;自動產生的描述">
            <a:extLst>
              <a:ext uri="{FF2B5EF4-FFF2-40B4-BE49-F238E27FC236}">
                <a16:creationId xmlns:a16="http://schemas.microsoft.com/office/drawing/2014/main" id="{E3351C55-3867-4A54-A93B-AC41313F3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760" y="4078807"/>
            <a:ext cx="3196876" cy="2397657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78163257-3775-6AE9-266B-66F483A1D408}"/>
              </a:ext>
            </a:extLst>
          </p:cNvPr>
          <p:cNvSpPr/>
          <p:nvPr/>
        </p:nvSpPr>
        <p:spPr>
          <a:xfrm>
            <a:off x="5165358" y="4627490"/>
            <a:ext cx="1647751" cy="10772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1AC75054-27FD-5F6C-0EE8-C408427DDEF7}"/>
              </a:ext>
            </a:extLst>
          </p:cNvPr>
          <p:cNvSpPr txBox="1"/>
          <p:nvPr/>
        </p:nvSpPr>
        <p:spPr>
          <a:xfrm>
            <a:off x="5185213" y="4627491"/>
            <a:ext cx="17654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Power</a:t>
            </a:r>
          </a:p>
          <a:p>
            <a:r>
              <a:rPr lang="en-US" altLang="zh-TW" sz="1600" dirty="0"/>
              <a:t>Time Duration</a:t>
            </a:r>
          </a:p>
          <a:p>
            <a:r>
              <a:rPr lang="en-US" altLang="zh-TW" sz="1600" dirty="0"/>
              <a:t>Periodic</a:t>
            </a:r>
          </a:p>
          <a:p>
            <a:r>
              <a:rPr lang="en-US" altLang="zh-TW" sz="1600" dirty="0" err="1"/>
              <a:t>Frequecy</a:t>
            </a:r>
            <a:r>
              <a:rPr lang="en-US" altLang="zh-TW" sz="1600" dirty="0"/>
              <a:t> Feature</a:t>
            </a:r>
          </a:p>
        </p:txBody>
      </p:sp>
    </p:spTree>
    <p:extLst>
      <p:ext uri="{BB962C8B-B14F-4D97-AF65-F5344CB8AC3E}">
        <p14:creationId xmlns:p14="http://schemas.microsoft.com/office/powerpoint/2010/main" val="3878884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187B48-8853-421C-FA98-C5232EB9D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/>
              <a:t>Method Proposed(2/3)</a:t>
            </a:r>
            <a:endParaRPr kumimoji="1" lang="zh-TW" altLang="en-US" sz="2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C9ABC4A-0545-37E4-2E65-D9E76337E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125535"/>
            <a:ext cx="8229600" cy="5256213"/>
          </a:xfrm>
        </p:spPr>
        <p:txBody>
          <a:bodyPr/>
          <a:lstStyle/>
          <a:p>
            <a:r>
              <a:rPr lang="en-US" altLang="zh-TW" sz="2000" dirty="0"/>
              <a:t>Sleep Sound Part (Main)</a:t>
            </a:r>
          </a:p>
          <a:p>
            <a:pPr lvl="1"/>
            <a:r>
              <a:rPr lang="en-US" altLang="zh-TW" sz="1600" dirty="0"/>
              <a:t>Initiating sound emissions without disrupting sleep, actively testing participant’s responses, and estimating Sleep Stages based on reactions, which may include sound and movement.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4106B44-EE65-CC3F-0018-851956B81E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722441" y="6342320"/>
            <a:ext cx="2133600" cy="268288"/>
          </a:xfrm>
        </p:spPr>
        <p:txBody>
          <a:bodyPr/>
          <a:lstStyle/>
          <a:p>
            <a:fld id="{4A82BF40-4DEF-4826-AFC3-DD4E39B3DE0F}" type="slidenum">
              <a:rPr lang="zh-TW" altLang="en-US" smtClean="0"/>
              <a:pPr/>
              <a:t>12</a:t>
            </a:fld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90A955D-200C-A500-E389-7907C4CA1C9A}"/>
              </a:ext>
            </a:extLst>
          </p:cNvPr>
          <p:cNvSpPr txBox="1"/>
          <p:nvPr/>
        </p:nvSpPr>
        <p:spPr>
          <a:xfrm>
            <a:off x="3331527" y="6576120"/>
            <a:ext cx="2310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000" b="1" dirty="0">
                <a:solidFill>
                  <a:schemeClr val="bg1">
                    <a:lumMod val="65000"/>
                  </a:schemeClr>
                </a:solidFill>
              </a:rPr>
              <a:t>Digital Image &amp; Signal Processing Lab</a:t>
            </a:r>
            <a:endParaRPr kumimoji="1" lang="zh-TW" altLang="en-US" sz="1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62" name="群組 61">
            <a:extLst>
              <a:ext uri="{FF2B5EF4-FFF2-40B4-BE49-F238E27FC236}">
                <a16:creationId xmlns:a16="http://schemas.microsoft.com/office/drawing/2014/main" id="{8CEAB177-87B5-7F23-8007-618BA2B8AE16}"/>
              </a:ext>
            </a:extLst>
          </p:cNvPr>
          <p:cNvGrpSpPr/>
          <p:nvPr/>
        </p:nvGrpSpPr>
        <p:grpSpPr>
          <a:xfrm>
            <a:off x="746970" y="2467581"/>
            <a:ext cx="8073180" cy="3874739"/>
            <a:chOff x="746970" y="2467581"/>
            <a:chExt cx="8073180" cy="3874739"/>
          </a:xfrm>
        </p:grpSpPr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C9EAE85F-D285-C867-012B-7CFB25A47DDC}"/>
                </a:ext>
              </a:extLst>
            </p:cNvPr>
            <p:cNvSpPr txBox="1"/>
            <p:nvPr/>
          </p:nvSpPr>
          <p:spPr>
            <a:xfrm>
              <a:off x="1429921" y="3040304"/>
              <a:ext cx="17654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Active Sound </a:t>
              </a:r>
            </a:p>
          </p:txBody>
        </p:sp>
        <p:sp>
          <p:nvSpPr>
            <p:cNvPr id="8" name="平行四邊形 7">
              <a:extLst>
                <a:ext uri="{FF2B5EF4-FFF2-40B4-BE49-F238E27FC236}">
                  <a16:creationId xmlns:a16="http://schemas.microsoft.com/office/drawing/2014/main" id="{E0915FCE-BF01-1452-25FE-631C067F3478}"/>
                </a:ext>
              </a:extLst>
            </p:cNvPr>
            <p:cNvSpPr/>
            <p:nvPr/>
          </p:nvSpPr>
          <p:spPr>
            <a:xfrm>
              <a:off x="1169952" y="2889135"/>
              <a:ext cx="2285402" cy="671671"/>
            </a:xfrm>
            <a:prstGeom prst="parallelogram">
              <a:avLst>
                <a:gd name="adj" fmla="val 8035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A5D6B2D-E066-AE76-0C92-2DD24C1F6CBA}"/>
                </a:ext>
              </a:extLst>
            </p:cNvPr>
            <p:cNvSpPr/>
            <p:nvPr/>
          </p:nvSpPr>
          <p:spPr>
            <a:xfrm>
              <a:off x="4154976" y="4282854"/>
              <a:ext cx="1647751" cy="86593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AF0CAAAF-01F6-C052-179F-342934A2B2BD}"/>
                </a:ext>
              </a:extLst>
            </p:cNvPr>
            <p:cNvSpPr txBox="1"/>
            <p:nvPr/>
          </p:nvSpPr>
          <p:spPr>
            <a:xfrm>
              <a:off x="4096119" y="4392653"/>
              <a:ext cx="17654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Sound Reaction Detection</a:t>
              </a: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DB15E1DE-F9AA-BD28-B5B9-EC1470E109D2}"/>
                </a:ext>
              </a:extLst>
            </p:cNvPr>
            <p:cNvSpPr/>
            <p:nvPr/>
          </p:nvSpPr>
          <p:spPr>
            <a:xfrm>
              <a:off x="7128864" y="2811724"/>
              <a:ext cx="1554882" cy="86593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DEA01354-2048-1B07-8933-6C1D3DA14EAD}"/>
                </a:ext>
              </a:extLst>
            </p:cNvPr>
            <p:cNvSpPr txBox="1"/>
            <p:nvPr/>
          </p:nvSpPr>
          <p:spPr>
            <a:xfrm>
              <a:off x="7054687" y="3060023"/>
              <a:ext cx="17654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Object Reaction</a:t>
              </a:r>
            </a:p>
          </p:txBody>
        </p:sp>
        <p:sp>
          <p:nvSpPr>
            <p:cNvPr id="13" name="箭號: 向右 51">
              <a:extLst>
                <a:ext uri="{FF2B5EF4-FFF2-40B4-BE49-F238E27FC236}">
                  <a16:creationId xmlns:a16="http://schemas.microsoft.com/office/drawing/2014/main" id="{AF578A83-3C2F-255D-9069-37FCEEB6056D}"/>
                </a:ext>
              </a:extLst>
            </p:cNvPr>
            <p:cNvSpPr/>
            <p:nvPr/>
          </p:nvSpPr>
          <p:spPr>
            <a:xfrm>
              <a:off x="3520550" y="3040304"/>
              <a:ext cx="693337" cy="383886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箭號: 向右 51">
              <a:extLst>
                <a:ext uri="{FF2B5EF4-FFF2-40B4-BE49-F238E27FC236}">
                  <a16:creationId xmlns:a16="http://schemas.microsoft.com/office/drawing/2014/main" id="{EB19B3C1-F01A-134B-D552-FF50BFC97AAD}"/>
                </a:ext>
              </a:extLst>
            </p:cNvPr>
            <p:cNvSpPr/>
            <p:nvPr/>
          </p:nvSpPr>
          <p:spPr>
            <a:xfrm>
              <a:off x="6295904" y="3086468"/>
              <a:ext cx="693337" cy="383886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5" name="Picture 4" descr="Sleep and mental health - Beyond Blue">
              <a:extLst>
                <a:ext uri="{FF2B5EF4-FFF2-40B4-BE49-F238E27FC236}">
                  <a16:creationId xmlns:a16="http://schemas.microsoft.com/office/drawing/2014/main" id="{5000D785-8329-4227-4921-5432FC21BE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1291" y="2467581"/>
              <a:ext cx="2024613" cy="1529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直線接點 15">
              <a:extLst>
                <a:ext uri="{FF2B5EF4-FFF2-40B4-BE49-F238E27FC236}">
                  <a16:creationId xmlns:a16="http://schemas.microsoft.com/office/drawing/2014/main" id="{3076C54A-2B98-7B68-802B-48BB1BEECB4F}"/>
                </a:ext>
              </a:extLst>
            </p:cNvPr>
            <p:cNvCxnSpPr>
              <a:cxnSpLocks/>
            </p:cNvCxnSpPr>
            <p:nvPr/>
          </p:nvCxnSpPr>
          <p:spPr>
            <a:xfrm>
              <a:off x="7929096" y="3677655"/>
              <a:ext cx="0" cy="226837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單箭頭接點 19">
              <a:extLst>
                <a:ext uri="{FF2B5EF4-FFF2-40B4-BE49-F238E27FC236}">
                  <a16:creationId xmlns:a16="http://schemas.microsoft.com/office/drawing/2014/main" id="{83DE4F99-7167-9AB1-FE3F-9202B26E6A5F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804163" y="4697277"/>
              <a:ext cx="2133255" cy="2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單箭頭接點 19">
              <a:extLst>
                <a:ext uri="{FF2B5EF4-FFF2-40B4-BE49-F238E27FC236}">
                  <a16:creationId xmlns:a16="http://schemas.microsoft.com/office/drawing/2014/main" id="{0A25CD1E-8AEE-3F63-361A-18D41473D1F4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804163" y="5946034"/>
              <a:ext cx="2133255" cy="2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9CA7E5D5-538F-DAA7-5F1F-65B11619565F}"/>
                </a:ext>
              </a:extLst>
            </p:cNvPr>
            <p:cNvSpPr/>
            <p:nvPr/>
          </p:nvSpPr>
          <p:spPr>
            <a:xfrm>
              <a:off x="3736361" y="5476389"/>
              <a:ext cx="2066078" cy="86593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2E538C85-63FA-2569-352D-2E32532C3F21}"/>
                </a:ext>
              </a:extLst>
            </p:cNvPr>
            <p:cNvSpPr txBox="1"/>
            <p:nvPr/>
          </p:nvSpPr>
          <p:spPr>
            <a:xfrm>
              <a:off x="3702184" y="5586188"/>
              <a:ext cx="21591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Movement Reaction Detection</a:t>
              </a:r>
            </a:p>
          </p:txBody>
        </p:sp>
        <p:cxnSp>
          <p:nvCxnSpPr>
            <p:cNvPr id="32" name="直線接點 31">
              <a:extLst>
                <a:ext uri="{FF2B5EF4-FFF2-40B4-BE49-F238E27FC236}">
                  <a16:creationId xmlns:a16="http://schemas.microsoft.com/office/drawing/2014/main" id="{2F64EC09-C035-6D1E-0491-75B695555C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95193" y="4697277"/>
              <a:ext cx="1235012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接點 35">
              <a:extLst>
                <a:ext uri="{FF2B5EF4-FFF2-40B4-BE49-F238E27FC236}">
                  <a16:creationId xmlns:a16="http://schemas.microsoft.com/office/drawing/2014/main" id="{0BB787A2-4C9B-F6B1-C9A4-74C7D45FD93D}"/>
                </a:ext>
              </a:extLst>
            </p:cNvPr>
            <p:cNvCxnSpPr>
              <a:cxnSpLocks/>
            </p:cNvCxnSpPr>
            <p:nvPr/>
          </p:nvCxnSpPr>
          <p:spPr>
            <a:xfrm>
              <a:off x="2895193" y="4697277"/>
              <a:ext cx="0" cy="124875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>
              <a:extLst>
                <a:ext uri="{FF2B5EF4-FFF2-40B4-BE49-F238E27FC236}">
                  <a16:creationId xmlns:a16="http://schemas.microsoft.com/office/drawing/2014/main" id="{AA7C3F3C-CDE5-DB16-9921-B499D7407C4D}"/>
                </a:ext>
              </a:extLst>
            </p:cNvPr>
            <p:cNvCxnSpPr>
              <a:cxnSpLocks/>
              <a:stCxn id="31" idx="1"/>
            </p:cNvCxnSpPr>
            <p:nvPr/>
          </p:nvCxnSpPr>
          <p:spPr>
            <a:xfrm flipH="1">
              <a:off x="2909115" y="5909354"/>
              <a:ext cx="793069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6AD5947F-2732-E2EA-F73B-2A86A076BCD0}"/>
                </a:ext>
              </a:extLst>
            </p:cNvPr>
            <p:cNvSpPr/>
            <p:nvPr/>
          </p:nvSpPr>
          <p:spPr>
            <a:xfrm>
              <a:off x="807897" y="4720257"/>
              <a:ext cx="1647751" cy="86593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8" name="文字方塊 57">
              <a:extLst>
                <a:ext uri="{FF2B5EF4-FFF2-40B4-BE49-F238E27FC236}">
                  <a16:creationId xmlns:a16="http://schemas.microsoft.com/office/drawing/2014/main" id="{300BFD7E-7AA1-3C14-B32E-53F05C03A36A}"/>
                </a:ext>
              </a:extLst>
            </p:cNvPr>
            <p:cNvSpPr txBox="1"/>
            <p:nvPr/>
          </p:nvSpPr>
          <p:spPr>
            <a:xfrm>
              <a:off x="746970" y="4830406"/>
              <a:ext cx="17654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Sleep Stage Prediction</a:t>
              </a:r>
            </a:p>
          </p:txBody>
        </p:sp>
        <p:cxnSp>
          <p:nvCxnSpPr>
            <p:cNvPr id="59" name="直線單箭頭接點 19">
              <a:extLst>
                <a:ext uri="{FF2B5EF4-FFF2-40B4-BE49-F238E27FC236}">
                  <a16:creationId xmlns:a16="http://schemas.microsoft.com/office/drawing/2014/main" id="{9650882F-52DC-0B62-4F36-5B5522C85A5F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2455649" y="5222248"/>
              <a:ext cx="439544" cy="12700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5992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187B48-8853-421C-FA98-C5232EB9D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/>
              <a:t>Method Proposed(3/3)</a:t>
            </a:r>
            <a:endParaRPr kumimoji="1" lang="zh-TW" altLang="en-US" sz="2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C9ABC4A-0545-37E4-2E65-D9E76337E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125535"/>
            <a:ext cx="8229600" cy="5256213"/>
          </a:xfrm>
        </p:spPr>
        <p:txBody>
          <a:bodyPr/>
          <a:lstStyle/>
          <a:p>
            <a:r>
              <a:rPr lang="en-US" altLang="zh-TW" sz="2000" dirty="0"/>
              <a:t>Sonar Part (Respiratory rate reference)</a:t>
            </a:r>
          </a:p>
          <a:p>
            <a:pPr lvl="1" algn="just"/>
            <a:r>
              <a:rPr lang="en-US" altLang="zh-TW" sz="1600" dirty="0"/>
              <a:t>Employing Beamforming to focus the microphone's sound capture specifically on the subject's chest.</a:t>
            </a:r>
          </a:p>
          <a:p>
            <a:pPr lvl="1" algn="just"/>
            <a:r>
              <a:rPr lang="en-US" altLang="zh-TW" sz="1600" dirty="0"/>
              <a:t>Participants voluntarily inform the mobile phone about their chest location.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4106B44-EE65-CC3F-0018-851956B81E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722441" y="6342320"/>
            <a:ext cx="2133600" cy="268288"/>
          </a:xfrm>
        </p:spPr>
        <p:txBody>
          <a:bodyPr/>
          <a:lstStyle/>
          <a:p>
            <a:fld id="{4A82BF40-4DEF-4826-AFC3-DD4E39B3DE0F}" type="slidenum">
              <a:rPr lang="zh-TW" altLang="en-US" smtClean="0"/>
              <a:pPr/>
              <a:t>13</a:t>
            </a:fld>
            <a:endParaRPr lang="zh-TW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D092A5D-718F-E1A3-F46E-007ED19509D3}"/>
              </a:ext>
            </a:extLst>
          </p:cNvPr>
          <p:cNvSpPr/>
          <p:nvPr/>
        </p:nvSpPr>
        <p:spPr>
          <a:xfrm>
            <a:off x="6405656" y="3603727"/>
            <a:ext cx="1835793" cy="8659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F3938065-E463-26E5-E8C2-BC33AB6AAD4D}"/>
              </a:ext>
            </a:extLst>
          </p:cNvPr>
          <p:cNvSpPr/>
          <p:nvPr/>
        </p:nvSpPr>
        <p:spPr>
          <a:xfrm>
            <a:off x="3988986" y="3603728"/>
            <a:ext cx="1554882" cy="8659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79ACFB97-C490-E63A-E136-692A713C4B9C}"/>
              </a:ext>
            </a:extLst>
          </p:cNvPr>
          <p:cNvSpPr txBox="1"/>
          <p:nvPr/>
        </p:nvSpPr>
        <p:spPr>
          <a:xfrm>
            <a:off x="3914809" y="3852027"/>
            <a:ext cx="1765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Raise Hand</a:t>
            </a:r>
          </a:p>
        </p:txBody>
      </p:sp>
      <p:sp>
        <p:nvSpPr>
          <p:cNvPr id="26" name="箭號: 向右 51">
            <a:extLst>
              <a:ext uri="{FF2B5EF4-FFF2-40B4-BE49-F238E27FC236}">
                <a16:creationId xmlns:a16="http://schemas.microsoft.com/office/drawing/2014/main" id="{4799F1AA-EC5C-7BDD-199F-BB94C79377B0}"/>
              </a:ext>
            </a:extLst>
          </p:cNvPr>
          <p:cNvSpPr/>
          <p:nvPr/>
        </p:nvSpPr>
        <p:spPr>
          <a:xfrm>
            <a:off x="3221472" y="3799995"/>
            <a:ext cx="693337" cy="38388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7" name="Picture 4" descr="Sleep and mental health - Beyond Blue">
            <a:extLst>
              <a:ext uri="{FF2B5EF4-FFF2-40B4-BE49-F238E27FC236}">
                <a16:creationId xmlns:a16="http://schemas.microsoft.com/office/drawing/2014/main" id="{6527C317-9D2B-C511-5EE0-6E6C4FA7D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85" y="3227272"/>
            <a:ext cx="2024613" cy="152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文字方塊 34">
            <a:extLst>
              <a:ext uri="{FF2B5EF4-FFF2-40B4-BE49-F238E27FC236}">
                <a16:creationId xmlns:a16="http://schemas.microsoft.com/office/drawing/2014/main" id="{C345C200-EBFF-5119-7F23-13FC020FB04B}"/>
              </a:ext>
            </a:extLst>
          </p:cNvPr>
          <p:cNvSpPr txBox="1"/>
          <p:nvPr/>
        </p:nvSpPr>
        <p:spPr>
          <a:xfrm>
            <a:off x="6276545" y="3668772"/>
            <a:ext cx="2159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Beamforming on Hand Position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239E4F1C-C12C-6423-E877-C515DEEC3F18}"/>
              </a:ext>
            </a:extLst>
          </p:cNvPr>
          <p:cNvSpPr/>
          <p:nvPr/>
        </p:nvSpPr>
        <p:spPr>
          <a:xfrm>
            <a:off x="3944622" y="5138585"/>
            <a:ext cx="1647751" cy="8659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57C5E8C9-F9F5-728A-6F62-5427113F51DB}"/>
              </a:ext>
            </a:extLst>
          </p:cNvPr>
          <p:cNvSpPr txBox="1"/>
          <p:nvPr/>
        </p:nvSpPr>
        <p:spPr>
          <a:xfrm>
            <a:off x="3883695" y="5248734"/>
            <a:ext cx="1765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Sleep Stage Prediction</a:t>
            </a:r>
          </a:p>
        </p:txBody>
      </p:sp>
      <p:sp>
        <p:nvSpPr>
          <p:cNvPr id="44" name="箭號: 向右 51">
            <a:extLst>
              <a:ext uri="{FF2B5EF4-FFF2-40B4-BE49-F238E27FC236}">
                <a16:creationId xmlns:a16="http://schemas.microsoft.com/office/drawing/2014/main" id="{8F5C7A61-2999-BD56-38E9-AC03197DCAF6}"/>
              </a:ext>
            </a:extLst>
          </p:cNvPr>
          <p:cNvSpPr/>
          <p:nvPr/>
        </p:nvSpPr>
        <p:spPr>
          <a:xfrm>
            <a:off x="5647763" y="3816552"/>
            <a:ext cx="693337" cy="38388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箭號: 向右 51">
            <a:extLst>
              <a:ext uri="{FF2B5EF4-FFF2-40B4-BE49-F238E27FC236}">
                <a16:creationId xmlns:a16="http://schemas.microsoft.com/office/drawing/2014/main" id="{C71854F8-C490-EC99-FFB7-BDC7AD962B3F}"/>
              </a:ext>
            </a:extLst>
          </p:cNvPr>
          <p:cNvSpPr/>
          <p:nvPr/>
        </p:nvSpPr>
        <p:spPr>
          <a:xfrm rot="5400000">
            <a:off x="7084496" y="4656522"/>
            <a:ext cx="543208" cy="28600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1575264B-E928-7219-7DB9-887D25F6F569}"/>
              </a:ext>
            </a:extLst>
          </p:cNvPr>
          <p:cNvSpPr/>
          <p:nvPr/>
        </p:nvSpPr>
        <p:spPr>
          <a:xfrm>
            <a:off x="6536913" y="5129392"/>
            <a:ext cx="1647751" cy="8659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B14D1291-67F1-EB23-6014-870F2F7B220F}"/>
              </a:ext>
            </a:extLst>
          </p:cNvPr>
          <p:cNvSpPr txBox="1"/>
          <p:nvPr/>
        </p:nvSpPr>
        <p:spPr>
          <a:xfrm>
            <a:off x="6475986" y="5371349"/>
            <a:ext cx="1765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Sonar Detect</a:t>
            </a:r>
          </a:p>
        </p:txBody>
      </p:sp>
      <p:sp>
        <p:nvSpPr>
          <p:cNvPr id="48" name="箭號: 向右 51">
            <a:extLst>
              <a:ext uri="{FF2B5EF4-FFF2-40B4-BE49-F238E27FC236}">
                <a16:creationId xmlns:a16="http://schemas.microsoft.com/office/drawing/2014/main" id="{31377367-386E-F920-40E3-C9847CA01E37}"/>
              </a:ext>
            </a:extLst>
          </p:cNvPr>
          <p:cNvSpPr/>
          <p:nvPr/>
        </p:nvSpPr>
        <p:spPr>
          <a:xfrm rot="10800000">
            <a:off x="5741652" y="5409648"/>
            <a:ext cx="693337" cy="38388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2157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187B48-8853-421C-FA98-C5232EB9D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/>
              <a:t>Conclusion(1/1)</a:t>
            </a:r>
            <a:endParaRPr kumimoji="1" lang="zh-TW" altLang="en-US" sz="2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C9ABC4A-0545-37E4-2E65-D9E76337E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125535"/>
            <a:ext cx="8229600" cy="5256213"/>
          </a:xfrm>
        </p:spPr>
        <p:txBody>
          <a:bodyPr/>
          <a:lstStyle/>
          <a:p>
            <a:r>
              <a:rPr lang="en-US" altLang="zh-TW" sz="2000" dirty="0"/>
              <a:t>If incorporating ML/DL, acquiring Ground Truth is a critical step.</a:t>
            </a:r>
          </a:p>
          <a:p>
            <a:r>
              <a:rPr lang="en" altLang="zh-TW" sz="2000" dirty="0"/>
              <a:t>T</a:t>
            </a:r>
            <a:r>
              <a:rPr lang="en" altLang="zh-TW" sz="2000" b="0" i="0" dirty="0">
                <a:effectLst/>
              </a:rPr>
              <a:t>he simulation of Sonar effects on a mobile phone has limitations, and there is a need for improved algorithms to enhance performance.</a:t>
            </a:r>
          </a:p>
          <a:p>
            <a:r>
              <a:rPr lang="en-US" altLang="zh-TW" sz="2000" dirty="0"/>
              <a:t>Usage might be restricted in the presence of a bed partner.</a:t>
            </a:r>
          </a:p>
          <a:p>
            <a:r>
              <a:rPr lang="en-US" altLang="zh-TW" sz="2000" dirty="0"/>
              <a:t>Incorporating additional reference information can significantly enhance performance.</a:t>
            </a:r>
          </a:p>
          <a:p>
            <a:r>
              <a:rPr lang="en-US" altLang="zh-TW" sz="2000" dirty="0"/>
              <a:t>The use of distance might pose a limitation.</a:t>
            </a:r>
          </a:p>
          <a:p>
            <a:r>
              <a:rPr lang="en-US" altLang="zh-TW" sz="2000" dirty="0"/>
              <a:t>There aren't very direct physiological responses for estimating the REM stage.</a:t>
            </a:r>
          </a:p>
          <a:p>
            <a:endParaRPr lang="en-US" altLang="zh-TW" sz="20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4106B44-EE65-CC3F-0018-851956B81E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722441" y="6342320"/>
            <a:ext cx="2133600" cy="268288"/>
          </a:xfrm>
        </p:spPr>
        <p:txBody>
          <a:bodyPr/>
          <a:lstStyle/>
          <a:p>
            <a:fld id="{4A82BF40-4DEF-4826-AFC3-DD4E39B3DE0F}" type="slidenum">
              <a:rPr lang="zh-TW" altLang="en-US" smtClean="0"/>
              <a:pPr/>
              <a:t>14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90A955D-200C-A500-E389-7907C4CA1C9A}"/>
              </a:ext>
            </a:extLst>
          </p:cNvPr>
          <p:cNvSpPr txBox="1"/>
          <p:nvPr/>
        </p:nvSpPr>
        <p:spPr>
          <a:xfrm>
            <a:off x="3331527" y="6576120"/>
            <a:ext cx="2310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000" b="1" dirty="0">
                <a:solidFill>
                  <a:schemeClr val="bg1">
                    <a:lumMod val="65000"/>
                  </a:schemeClr>
                </a:solidFill>
              </a:rPr>
              <a:t>Digital Image &amp; Signal Processing Lab</a:t>
            </a:r>
            <a:endParaRPr kumimoji="1" lang="zh-TW" altLang="en-US" sz="10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140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C9ABC4A-0545-37E4-2E65-D9E76337E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7421" y="2583711"/>
            <a:ext cx="4638460" cy="3306725"/>
          </a:xfrm>
        </p:spPr>
        <p:txBody>
          <a:bodyPr/>
          <a:lstStyle/>
          <a:p>
            <a:pPr lvl="1">
              <a:buFont typeface="Wingdings" pitchFamily="2" charset="2"/>
              <a:buChar char="l"/>
            </a:pPr>
            <a:endParaRPr lang="en-US" altLang="zh-TW" sz="1600" dirty="0"/>
          </a:p>
          <a:p>
            <a:pPr marL="685800" lvl="2" indent="0" algn="just">
              <a:buNone/>
            </a:pPr>
            <a:r>
              <a:rPr lang="en-US" altLang="zh-TW" sz="2800" b="1" dirty="0"/>
              <a:t>Thanks for Listening</a:t>
            </a:r>
          </a:p>
          <a:p>
            <a:pPr lvl="1"/>
            <a:endParaRPr lang="en-US" altLang="zh-TW" sz="1800" dirty="0"/>
          </a:p>
          <a:p>
            <a:pPr lvl="1"/>
            <a:endParaRPr lang="en-US" altLang="zh-TW" sz="1800" dirty="0"/>
          </a:p>
          <a:p>
            <a:pPr lvl="1"/>
            <a:endParaRPr kumimoji="1" lang="zh-TW" altLang="en-US" sz="18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4106B44-EE65-CC3F-0018-851956B81E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722441" y="6342320"/>
            <a:ext cx="2133600" cy="268288"/>
          </a:xfrm>
        </p:spPr>
        <p:txBody>
          <a:bodyPr/>
          <a:lstStyle/>
          <a:p>
            <a:fld id="{4A82BF40-4DEF-4826-AFC3-DD4E39B3DE0F}" type="slidenum">
              <a:rPr lang="zh-TW" altLang="en-US" smtClean="0"/>
              <a:pPr/>
              <a:t>15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90A955D-200C-A500-E389-7907C4CA1C9A}"/>
              </a:ext>
            </a:extLst>
          </p:cNvPr>
          <p:cNvSpPr txBox="1"/>
          <p:nvPr/>
        </p:nvSpPr>
        <p:spPr>
          <a:xfrm>
            <a:off x="3331527" y="6576120"/>
            <a:ext cx="2310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000" b="1" dirty="0">
                <a:solidFill>
                  <a:schemeClr val="bg1">
                    <a:lumMod val="65000"/>
                  </a:schemeClr>
                </a:solidFill>
              </a:rPr>
              <a:t>Digital Image &amp; Signal Processing Lab</a:t>
            </a:r>
            <a:endParaRPr kumimoji="1" lang="zh-TW" altLang="en-US" sz="10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336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187B48-8853-421C-FA98-C5232EB9D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/>
              <a:t>Reference(1/2)</a:t>
            </a:r>
            <a:endParaRPr kumimoji="1" lang="zh-TW" altLang="en-US" sz="2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C9ABC4A-0545-37E4-2E65-D9E76337E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125535"/>
            <a:ext cx="8229600" cy="5450585"/>
          </a:xfrm>
        </p:spPr>
        <p:txBody>
          <a:bodyPr/>
          <a:lstStyle/>
          <a:p>
            <a:pPr lvl="1" algn="just">
              <a:buFont typeface="Wingdings" pitchFamily="2" charset="2"/>
              <a:buChar char="l"/>
            </a:pPr>
            <a:r>
              <a:rPr lang="en-US" altLang="zh-TW" sz="1600" dirty="0"/>
              <a:t>Aakash K. Patel; Vamsi Reddy; Karlie R. Shumway; John F. Araujo. ”Physiology, Sleep Stages”. StatPearls,2022, </a:t>
            </a:r>
            <a:r>
              <a:rPr lang="en-US" altLang="zh-TW" sz="1600" dirty="0">
                <a:hlinkClick r:id="rId2"/>
              </a:rPr>
              <a:t>https://www.ncbi.nlm.nih.gov/books/NBK526132/</a:t>
            </a:r>
            <a:endParaRPr lang="en-US" altLang="zh-TW" sz="1600" dirty="0"/>
          </a:p>
          <a:p>
            <a:pPr lvl="1" algn="just">
              <a:buFont typeface="Wingdings" pitchFamily="2" charset="2"/>
              <a:buChar char="l"/>
            </a:pPr>
            <a:r>
              <a:rPr lang="en-US" altLang="zh-TW" sz="1600" dirty="0"/>
              <a:t>Wang, </a:t>
            </a:r>
            <a:r>
              <a:rPr lang="en-US" altLang="zh-TW" sz="1600" dirty="0" err="1"/>
              <a:t>Tianben</a:t>
            </a:r>
            <a:r>
              <a:rPr lang="en-US" altLang="zh-TW" sz="1600" dirty="0"/>
              <a:t>, et al. "C-FMCW based contactless respiration detection using acoustic signal." Proceedings of the ACM on Interactive, Mobile, Wearable and Ubiquitous Technologies 1.4 (2018): 1-20.</a:t>
            </a:r>
          </a:p>
          <a:p>
            <a:pPr lvl="1" algn="just">
              <a:buFont typeface="Wingdings" pitchFamily="2" charset="2"/>
              <a:buChar char="l"/>
            </a:pPr>
            <a:r>
              <a:rPr lang="en-US" altLang="zh-TW" sz="1600" dirty="0" err="1"/>
              <a:t>Xue</a:t>
            </a:r>
            <a:r>
              <a:rPr lang="en-US" altLang="zh-TW" sz="1600" dirty="0"/>
              <a:t>, </a:t>
            </a:r>
            <a:r>
              <a:rPr lang="en-US" altLang="zh-TW" sz="1600" dirty="0" err="1"/>
              <a:t>Qiuyue</a:t>
            </a:r>
            <a:r>
              <a:rPr lang="en-US" altLang="zh-TW" sz="1600" dirty="0"/>
              <a:t> Shirley, et al. "</a:t>
            </a:r>
            <a:r>
              <a:rPr lang="en-US" altLang="zh-TW" sz="1600" dirty="0" err="1"/>
              <a:t>LuckyChirp</a:t>
            </a:r>
            <a:r>
              <a:rPr lang="en-US" altLang="zh-TW" sz="1600" dirty="0"/>
              <a:t>: Opportunistic Respiration Sensing Using Cascaded Sonar on Commodity Devices." 2022 IEEE International Conference on Pervasive Computing and Communications (</a:t>
            </a:r>
            <a:r>
              <a:rPr lang="en-US" altLang="zh-TW" sz="1600" dirty="0" err="1"/>
              <a:t>PerCom</a:t>
            </a:r>
            <a:r>
              <a:rPr lang="en-US" altLang="zh-TW" sz="1600" dirty="0"/>
              <a:t>). IEEE, 2022.</a:t>
            </a:r>
          </a:p>
          <a:p>
            <a:pPr lvl="1" algn="just">
              <a:buFont typeface="Wingdings" pitchFamily="2" charset="2"/>
              <a:buChar char="l"/>
            </a:pPr>
            <a:r>
              <a:rPr lang="en-US" altLang="zh-TW" sz="1600" dirty="0"/>
              <a:t>Nandakumar, Rajalakshmi, </a:t>
            </a:r>
            <a:r>
              <a:rPr lang="en-US" altLang="zh-TW" sz="1600" dirty="0" err="1"/>
              <a:t>Shyamnath</a:t>
            </a:r>
            <a:r>
              <a:rPr lang="en-US" altLang="zh-TW" sz="1600" dirty="0"/>
              <a:t> </a:t>
            </a:r>
            <a:r>
              <a:rPr lang="en-US" altLang="zh-TW" sz="1600" dirty="0" err="1"/>
              <a:t>Gollakota</a:t>
            </a:r>
            <a:r>
              <a:rPr lang="en-US" altLang="zh-TW" sz="1600" dirty="0"/>
              <a:t>, and Nathaniel Watson. "Contactless sleep apnea detection on smartphones." Proceedings of the 13th annual international conference on mobile systems, applications, and services. 2015.</a:t>
            </a:r>
          </a:p>
          <a:p>
            <a:pPr lvl="1" algn="just">
              <a:buFont typeface="Wingdings" pitchFamily="2" charset="2"/>
              <a:buChar char="l"/>
            </a:pPr>
            <a:r>
              <a:rPr lang="en-US" altLang="zh-TW" sz="1600" dirty="0"/>
              <a:t>Wang, </a:t>
            </a:r>
            <a:r>
              <a:rPr lang="en-US" altLang="zh-TW" sz="1600" dirty="0" err="1"/>
              <a:t>Xuyu</a:t>
            </a:r>
            <a:r>
              <a:rPr lang="en-US" altLang="zh-TW" sz="1600" dirty="0"/>
              <a:t>, </a:t>
            </a:r>
            <a:r>
              <a:rPr lang="en-US" altLang="zh-TW" sz="1600" dirty="0" err="1"/>
              <a:t>Runze</a:t>
            </a:r>
            <a:r>
              <a:rPr lang="en-US" altLang="zh-TW" sz="1600" dirty="0"/>
              <a:t> Huang, and </a:t>
            </a:r>
            <a:r>
              <a:rPr lang="en-US" altLang="zh-TW" sz="1600" dirty="0" err="1"/>
              <a:t>Shiwen</a:t>
            </a:r>
            <a:r>
              <a:rPr lang="en-US" altLang="zh-TW" sz="1600" dirty="0"/>
              <a:t> Mao. "</a:t>
            </a:r>
            <a:r>
              <a:rPr lang="en-US" altLang="zh-TW" sz="1600" dirty="0" err="1"/>
              <a:t>SonarBeat</a:t>
            </a:r>
            <a:r>
              <a:rPr lang="en-US" altLang="zh-TW" sz="1600" dirty="0"/>
              <a:t>: Sonar phase for breathing beat monitoring with smartphones." 2017 26th International Conference on Computer Communication and Networks (ICCCN). IEEE, 2017.</a:t>
            </a:r>
          </a:p>
          <a:p>
            <a:pPr lvl="1">
              <a:buFont typeface="Wingdings" pitchFamily="2" charset="2"/>
              <a:buChar char="l"/>
            </a:pPr>
            <a:endParaRPr lang="en-US" altLang="zh-TW" sz="1600" dirty="0"/>
          </a:p>
          <a:p>
            <a:pPr lvl="2">
              <a:buFont typeface="Wingdings" pitchFamily="2" charset="2"/>
              <a:buChar char="l"/>
            </a:pPr>
            <a:endParaRPr lang="en-US" altLang="zh-TW" sz="1500" dirty="0"/>
          </a:p>
          <a:p>
            <a:pPr lvl="1"/>
            <a:endParaRPr lang="en-US" altLang="zh-TW" sz="1800" dirty="0"/>
          </a:p>
          <a:p>
            <a:pPr lvl="1"/>
            <a:endParaRPr lang="en-US" altLang="zh-TW" sz="1800" dirty="0"/>
          </a:p>
          <a:p>
            <a:pPr lvl="1"/>
            <a:endParaRPr kumimoji="1" lang="zh-TW" altLang="en-US" sz="18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4106B44-EE65-CC3F-0018-851956B81E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722441" y="6342320"/>
            <a:ext cx="2133600" cy="268288"/>
          </a:xfrm>
        </p:spPr>
        <p:txBody>
          <a:bodyPr/>
          <a:lstStyle/>
          <a:p>
            <a:fld id="{4A82BF40-4DEF-4826-AFC3-DD4E39B3DE0F}" type="slidenum">
              <a:rPr lang="zh-TW" altLang="en-US" smtClean="0"/>
              <a:pPr/>
              <a:t>16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90A955D-200C-A500-E389-7907C4CA1C9A}"/>
              </a:ext>
            </a:extLst>
          </p:cNvPr>
          <p:cNvSpPr txBox="1"/>
          <p:nvPr/>
        </p:nvSpPr>
        <p:spPr>
          <a:xfrm>
            <a:off x="3331527" y="6576120"/>
            <a:ext cx="2310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000" b="1" dirty="0">
                <a:solidFill>
                  <a:schemeClr val="bg1">
                    <a:lumMod val="65000"/>
                  </a:schemeClr>
                </a:solidFill>
              </a:rPr>
              <a:t>Digital Image &amp; Signal Processing Lab</a:t>
            </a:r>
            <a:endParaRPr kumimoji="1" lang="zh-TW" altLang="en-US" sz="10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765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187B48-8853-421C-FA98-C5232EB9D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/>
              <a:t>Reference(2/2)</a:t>
            </a:r>
            <a:endParaRPr kumimoji="1" lang="zh-TW" altLang="en-US" sz="2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C9ABC4A-0545-37E4-2E65-D9E76337E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125535"/>
            <a:ext cx="8229600" cy="5450585"/>
          </a:xfrm>
        </p:spPr>
        <p:txBody>
          <a:bodyPr/>
          <a:lstStyle/>
          <a:p>
            <a:pPr lvl="1">
              <a:buFont typeface="Wingdings" pitchFamily="2" charset="2"/>
              <a:buChar char="l"/>
            </a:pPr>
            <a:r>
              <a:rPr lang="en-US" altLang="zh-TW" sz="1600" dirty="0" err="1"/>
              <a:t>Dafna</a:t>
            </a:r>
            <a:r>
              <a:rPr lang="en-US" altLang="zh-TW" sz="1600" dirty="0"/>
              <a:t>, </a:t>
            </a:r>
            <a:r>
              <a:rPr lang="en-US" altLang="zh-TW" sz="1600" dirty="0" err="1"/>
              <a:t>Eliran</a:t>
            </a:r>
            <a:r>
              <a:rPr lang="en-US" altLang="zh-TW" sz="1600" dirty="0"/>
              <a:t>, Ariel </a:t>
            </a:r>
            <a:r>
              <a:rPr lang="en-US" altLang="zh-TW" sz="1600" dirty="0" err="1"/>
              <a:t>Tarasiuk</a:t>
            </a:r>
            <a:r>
              <a:rPr lang="en-US" altLang="zh-TW" sz="1600" dirty="0"/>
              <a:t>, and Yaniv </a:t>
            </a:r>
            <a:r>
              <a:rPr lang="en-US" altLang="zh-TW" sz="1600" dirty="0" err="1"/>
              <a:t>Zigel</a:t>
            </a:r>
            <a:r>
              <a:rPr lang="en-US" altLang="zh-TW" sz="1600" dirty="0"/>
              <a:t>. "Sleep-wake evaluation from whole-night non-contact audio recordings of breathing sounds." </a:t>
            </a:r>
            <a:r>
              <a:rPr lang="en-US" altLang="zh-TW" sz="1600" dirty="0" err="1"/>
              <a:t>PloS</a:t>
            </a:r>
            <a:r>
              <a:rPr lang="en-US" altLang="zh-TW" sz="1600" dirty="0"/>
              <a:t> one 10.2 (2015): e0117382.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1600" dirty="0" err="1"/>
              <a:t>Dafna</a:t>
            </a:r>
            <a:r>
              <a:rPr lang="en-US" altLang="zh-TW" sz="1600" dirty="0"/>
              <a:t>, </a:t>
            </a:r>
            <a:r>
              <a:rPr lang="en-US" altLang="zh-TW" sz="1600" dirty="0" err="1"/>
              <a:t>Eliran</a:t>
            </a:r>
            <a:r>
              <a:rPr lang="en-US" altLang="zh-TW" sz="1600" dirty="0"/>
              <a:t>, Ariel </a:t>
            </a:r>
            <a:r>
              <a:rPr lang="en-US" altLang="zh-TW" sz="1600" dirty="0" err="1"/>
              <a:t>Tarasiuk</a:t>
            </a:r>
            <a:r>
              <a:rPr lang="en-US" altLang="zh-TW" sz="1600" dirty="0"/>
              <a:t>, and Yaniv </a:t>
            </a:r>
            <a:r>
              <a:rPr lang="en-US" altLang="zh-TW" sz="1600" dirty="0" err="1"/>
              <a:t>Zigel</a:t>
            </a:r>
            <a:r>
              <a:rPr lang="en-US" altLang="zh-TW" sz="1600" dirty="0"/>
              <a:t>. "Sleep staging using nocturnal sound analysis." Scientific reports 8.1 (2018): 13474.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1600" dirty="0"/>
              <a:t>Deng, Boya, et al. "Decision tree based sleep stage estimation from nocturnal audio signals." 2017 22nd International Conference on Digital Signal Processing (DSP). IEEE, 2017.</a:t>
            </a:r>
          </a:p>
          <a:p>
            <a:pPr lvl="2">
              <a:buFont typeface="Wingdings" pitchFamily="2" charset="2"/>
              <a:buChar char="l"/>
            </a:pPr>
            <a:endParaRPr lang="en-US" altLang="zh-TW" sz="1500" dirty="0"/>
          </a:p>
          <a:p>
            <a:pPr lvl="1"/>
            <a:endParaRPr lang="en-US" altLang="zh-TW" sz="1800" dirty="0"/>
          </a:p>
          <a:p>
            <a:pPr lvl="1"/>
            <a:endParaRPr lang="en-US" altLang="zh-TW" sz="1800" dirty="0"/>
          </a:p>
          <a:p>
            <a:pPr lvl="1"/>
            <a:endParaRPr kumimoji="1" lang="zh-TW" altLang="en-US" sz="18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4106B44-EE65-CC3F-0018-851956B81E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722441" y="6342320"/>
            <a:ext cx="2133600" cy="268288"/>
          </a:xfrm>
        </p:spPr>
        <p:txBody>
          <a:bodyPr/>
          <a:lstStyle/>
          <a:p>
            <a:fld id="{4A82BF40-4DEF-4826-AFC3-DD4E39B3DE0F}" type="slidenum">
              <a:rPr lang="zh-TW" altLang="en-US" smtClean="0"/>
              <a:pPr/>
              <a:t>17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90A955D-200C-A500-E389-7907C4CA1C9A}"/>
              </a:ext>
            </a:extLst>
          </p:cNvPr>
          <p:cNvSpPr txBox="1"/>
          <p:nvPr/>
        </p:nvSpPr>
        <p:spPr>
          <a:xfrm>
            <a:off x="3331527" y="6576120"/>
            <a:ext cx="2310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000" b="1" dirty="0">
                <a:solidFill>
                  <a:schemeClr val="bg1">
                    <a:lumMod val="65000"/>
                  </a:schemeClr>
                </a:solidFill>
              </a:rPr>
              <a:t>Digital Image &amp; Signal Processing Lab</a:t>
            </a:r>
            <a:endParaRPr kumimoji="1" lang="zh-TW" altLang="en-US" sz="10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609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187B48-8853-421C-FA98-C5232EB9D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/>
              <a:t>Outline(1/2)</a:t>
            </a:r>
            <a:endParaRPr kumimoji="1" lang="zh-TW" altLang="en-US" sz="2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C9ABC4A-0545-37E4-2E65-D9E76337E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125535"/>
            <a:ext cx="8229600" cy="5256213"/>
          </a:xfrm>
        </p:spPr>
        <p:txBody>
          <a:bodyPr/>
          <a:lstStyle/>
          <a:p>
            <a:r>
              <a:rPr lang="en-US" altLang="zh-TW" sz="2000" dirty="0"/>
              <a:t>Introduction</a:t>
            </a:r>
          </a:p>
          <a:p>
            <a:pPr lvl="1"/>
            <a:r>
              <a:rPr lang="en-US" altLang="zh-TW" sz="1600" dirty="0"/>
              <a:t>What is Sleep Stage ?</a:t>
            </a:r>
          </a:p>
          <a:p>
            <a:pPr lvl="1"/>
            <a:r>
              <a:rPr lang="en-US" altLang="zh-TW" sz="1600" dirty="0"/>
              <a:t>Why Contactless ?</a:t>
            </a:r>
          </a:p>
          <a:p>
            <a:pPr lvl="1"/>
            <a:r>
              <a:rPr lang="en-US" altLang="zh-TW" sz="1600" dirty="0"/>
              <a:t>How to Contactless ?</a:t>
            </a:r>
          </a:p>
          <a:p>
            <a:r>
              <a:rPr lang="en-US" altLang="zh-TW" sz="2000" dirty="0"/>
              <a:t>Paper Survey</a:t>
            </a:r>
          </a:p>
          <a:p>
            <a:pPr lvl="1"/>
            <a:r>
              <a:rPr lang="en-US" altLang="zh-TW" sz="1600" dirty="0"/>
              <a:t>Sleep Sound Analysis</a:t>
            </a:r>
          </a:p>
          <a:p>
            <a:pPr lvl="2"/>
            <a:r>
              <a:rPr lang="en-US" altLang="zh-TW" sz="1200" dirty="0"/>
              <a:t>Method 1</a:t>
            </a:r>
          </a:p>
          <a:p>
            <a:pPr lvl="1"/>
            <a:r>
              <a:rPr lang="en-US" altLang="zh-TW" sz="1600" dirty="0"/>
              <a:t>Sonar Detection</a:t>
            </a:r>
          </a:p>
          <a:p>
            <a:pPr lvl="2"/>
            <a:r>
              <a:rPr lang="en-US" altLang="zh-TW" sz="1200" dirty="0"/>
              <a:t>Method 1</a:t>
            </a:r>
          </a:p>
          <a:p>
            <a:pPr lvl="2"/>
            <a:r>
              <a:rPr lang="en-US" altLang="zh-TW" sz="1200" dirty="0"/>
              <a:t>Method 2</a:t>
            </a:r>
            <a:endParaRPr lang="en-US" altLang="zh-TW" sz="2000" dirty="0"/>
          </a:p>
          <a:p>
            <a:r>
              <a:rPr lang="en-US" altLang="zh-TW" sz="2000" dirty="0"/>
              <a:t>Motivation</a:t>
            </a:r>
            <a:endParaRPr lang="en-US" altLang="zh-TW" dirty="0"/>
          </a:p>
          <a:p>
            <a:pPr marL="0" indent="0">
              <a:buNone/>
            </a:pPr>
            <a:endParaRPr lang="en-US" altLang="zh-TW" sz="1800" dirty="0"/>
          </a:p>
          <a:p>
            <a:pPr marL="342900" lvl="1" indent="0">
              <a:buNone/>
            </a:pPr>
            <a:endParaRPr lang="en-US" altLang="zh-TW" sz="1800" dirty="0"/>
          </a:p>
          <a:p>
            <a:pPr lvl="2">
              <a:buFont typeface="Wingdings" pitchFamily="2" charset="2"/>
              <a:buChar char="l"/>
            </a:pPr>
            <a:endParaRPr lang="en-US" altLang="zh-TW" sz="1500" dirty="0"/>
          </a:p>
          <a:p>
            <a:pPr lvl="1"/>
            <a:endParaRPr lang="en-US" altLang="zh-TW" sz="1800" dirty="0"/>
          </a:p>
          <a:p>
            <a:pPr lvl="1"/>
            <a:endParaRPr lang="en-US" altLang="zh-TW" sz="1800" dirty="0"/>
          </a:p>
          <a:p>
            <a:pPr lvl="1"/>
            <a:endParaRPr kumimoji="1" lang="zh-TW" altLang="en-US" sz="18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4106B44-EE65-CC3F-0018-851956B81E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2BF40-4DEF-4826-AFC3-DD4E39B3DE0F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90A955D-200C-A500-E389-7907C4CA1C9A}"/>
              </a:ext>
            </a:extLst>
          </p:cNvPr>
          <p:cNvSpPr txBox="1"/>
          <p:nvPr/>
        </p:nvSpPr>
        <p:spPr>
          <a:xfrm>
            <a:off x="3452142" y="6546692"/>
            <a:ext cx="2310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000" b="1" dirty="0">
                <a:solidFill>
                  <a:schemeClr val="bg1">
                    <a:lumMod val="65000"/>
                  </a:schemeClr>
                </a:solidFill>
              </a:rPr>
              <a:t>Digital Image &amp; Signal Processing Lab</a:t>
            </a:r>
            <a:endParaRPr kumimoji="1" lang="zh-TW" altLang="en-US" sz="10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264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187B48-8853-421C-FA98-C5232EB9D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/>
              <a:t>Outline(2/2)</a:t>
            </a:r>
            <a:endParaRPr kumimoji="1" lang="zh-TW" altLang="en-US" sz="2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C9ABC4A-0545-37E4-2E65-D9E76337E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125535"/>
            <a:ext cx="8229600" cy="5256213"/>
          </a:xfrm>
        </p:spPr>
        <p:txBody>
          <a:bodyPr/>
          <a:lstStyle/>
          <a:p>
            <a:r>
              <a:rPr lang="en-US" altLang="zh-TW" sz="2000"/>
              <a:t>Method </a:t>
            </a:r>
            <a:r>
              <a:rPr lang="en-US" altLang="zh-TW" sz="2000" dirty="0"/>
              <a:t>Proposed</a:t>
            </a:r>
          </a:p>
          <a:p>
            <a:pPr lvl="1"/>
            <a:r>
              <a:rPr lang="en-US" altLang="zh-TW" sz="1600" dirty="0"/>
              <a:t>Sleep Sound Part</a:t>
            </a:r>
          </a:p>
          <a:p>
            <a:pPr lvl="1"/>
            <a:r>
              <a:rPr lang="en-US" altLang="zh-TW" sz="1600" dirty="0"/>
              <a:t>Sonar Part</a:t>
            </a:r>
          </a:p>
          <a:p>
            <a:r>
              <a:rPr lang="en-US" altLang="zh-TW" sz="2000" dirty="0"/>
              <a:t>Conclusion</a:t>
            </a:r>
          </a:p>
          <a:p>
            <a:r>
              <a:rPr lang="en-US" altLang="zh-TW" sz="2000" dirty="0"/>
              <a:t>References</a:t>
            </a:r>
          </a:p>
          <a:p>
            <a:pPr marL="342900" lvl="1" indent="0">
              <a:buNone/>
            </a:pPr>
            <a:endParaRPr lang="en-US" altLang="zh-TW" sz="1800" dirty="0"/>
          </a:p>
          <a:p>
            <a:pPr lvl="2">
              <a:buFont typeface="Wingdings" pitchFamily="2" charset="2"/>
              <a:buChar char="l"/>
            </a:pPr>
            <a:endParaRPr lang="en-US" altLang="zh-TW" sz="1500" dirty="0"/>
          </a:p>
          <a:p>
            <a:pPr lvl="1"/>
            <a:endParaRPr lang="en-US" altLang="zh-TW" sz="1800" dirty="0"/>
          </a:p>
          <a:p>
            <a:pPr lvl="1"/>
            <a:endParaRPr lang="en-US" altLang="zh-TW" sz="1800" dirty="0"/>
          </a:p>
          <a:p>
            <a:pPr lvl="1"/>
            <a:endParaRPr kumimoji="1" lang="zh-TW" altLang="en-US" sz="18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4106B44-EE65-CC3F-0018-851956B81E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2BF40-4DEF-4826-AFC3-DD4E39B3DE0F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90A955D-200C-A500-E389-7907C4CA1C9A}"/>
              </a:ext>
            </a:extLst>
          </p:cNvPr>
          <p:cNvSpPr txBox="1"/>
          <p:nvPr/>
        </p:nvSpPr>
        <p:spPr>
          <a:xfrm>
            <a:off x="3452142" y="6546692"/>
            <a:ext cx="2310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000" b="1" dirty="0">
                <a:solidFill>
                  <a:schemeClr val="bg1">
                    <a:lumMod val="65000"/>
                  </a:schemeClr>
                </a:solidFill>
              </a:rPr>
              <a:t>Digital Image &amp; Signal Processing Lab</a:t>
            </a:r>
            <a:endParaRPr kumimoji="1" lang="zh-TW" altLang="en-US" sz="10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395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187B48-8853-421C-FA98-C5232EB9D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/>
              <a:t>Introduction(1/3)</a:t>
            </a:r>
            <a:endParaRPr kumimoji="1" lang="zh-TW" altLang="en-US" sz="2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C9ABC4A-0545-37E4-2E65-D9E76337E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125535"/>
            <a:ext cx="8229600" cy="5256213"/>
          </a:xfrm>
        </p:spPr>
        <p:txBody>
          <a:bodyPr/>
          <a:lstStyle/>
          <a:p>
            <a:r>
              <a:rPr lang="en-US" altLang="zh-TW" sz="2000" dirty="0"/>
              <a:t>What is Sleep Stage ?</a:t>
            </a:r>
          </a:p>
          <a:p>
            <a:pPr marL="0" indent="0" algn="just">
              <a:buNone/>
            </a:pPr>
            <a:r>
              <a:rPr lang="en" altLang="zh-TW" sz="1600" dirty="0">
                <a:solidFill>
                  <a:srgbClr val="000000"/>
                </a:solidFill>
              </a:rPr>
              <a:t>The human body cycles through two phases of sleep</a:t>
            </a:r>
            <a:r>
              <a:rPr lang="en" altLang="zh-TW" sz="1600" b="0" i="0" dirty="0">
                <a:solidFill>
                  <a:srgbClr val="000000"/>
                </a:solidFill>
                <a:effectLst/>
              </a:rPr>
              <a:t>:</a:t>
            </a:r>
          </a:p>
          <a:p>
            <a:pPr marL="342900" indent="-342900" algn="just">
              <a:buAutoNum type="arabicParenBoth"/>
            </a:pPr>
            <a:r>
              <a:rPr lang="en" altLang="zh-TW" sz="1600" dirty="0">
                <a:solidFill>
                  <a:srgbClr val="000000"/>
                </a:solidFill>
              </a:rPr>
              <a:t>R</a:t>
            </a:r>
            <a:r>
              <a:rPr lang="en" altLang="zh-TW" sz="1600" b="0" i="0" dirty="0">
                <a:solidFill>
                  <a:srgbClr val="000000"/>
                </a:solidFill>
                <a:effectLst/>
              </a:rPr>
              <a:t>apid Eye </a:t>
            </a:r>
            <a:r>
              <a:rPr lang="en" altLang="zh-TW" sz="1600" dirty="0">
                <a:solidFill>
                  <a:srgbClr val="000000"/>
                </a:solidFill>
              </a:rPr>
              <a:t>M</a:t>
            </a:r>
            <a:r>
              <a:rPr lang="en" altLang="zh-TW" sz="1600" b="0" i="0" dirty="0">
                <a:solidFill>
                  <a:srgbClr val="000000"/>
                </a:solidFill>
                <a:effectLst/>
              </a:rPr>
              <a:t>ovement (REM) .</a:t>
            </a:r>
          </a:p>
          <a:p>
            <a:pPr marL="0" indent="0" algn="just">
              <a:buNone/>
            </a:pPr>
            <a:r>
              <a:rPr lang="en" altLang="zh-TW" sz="1600" b="0" i="0" dirty="0">
                <a:solidFill>
                  <a:srgbClr val="000000"/>
                </a:solidFill>
                <a:effectLst/>
              </a:rPr>
              <a:t>(2) Non-Rapid </a:t>
            </a:r>
            <a:r>
              <a:rPr lang="en" altLang="zh-TW" sz="1600" dirty="0">
                <a:solidFill>
                  <a:srgbClr val="000000"/>
                </a:solidFill>
              </a:rPr>
              <a:t>E</a:t>
            </a:r>
            <a:r>
              <a:rPr lang="en" altLang="zh-TW" sz="1600" b="0" i="0" dirty="0">
                <a:solidFill>
                  <a:srgbClr val="000000"/>
                </a:solidFill>
                <a:effectLst/>
              </a:rPr>
              <a:t>ye </a:t>
            </a:r>
            <a:r>
              <a:rPr lang="en" altLang="zh-TW" sz="1600" dirty="0">
                <a:solidFill>
                  <a:srgbClr val="000000"/>
                </a:solidFill>
              </a:rPr>
              <a:t>M</a:t>
            </a:r>
            <a:r>
              <a:rPr lang="en" altLang="zh-TW" sz="1600" b="0" i="0" dirty="0">
                <a:solidFill>
                  <a:srgbClr val="000000"/>
                </a:solidFill>
                <a:effectLst/>
              </a:rPr>
              <a:t>ovement (NREM), which is divided into three stages N1, N2, N3. </a:t>
            </a:r>
          </a:p>
          <a:p>
            <a:pPr marL="0" indent="0" algn="just">
              <a:buNone/>
            </a:pPr>
            <a:r>
              <a:rPr lang="en" altLang="zh-TW" sz="1600" b="0" i="0" dirty="0">
                <a:solidFill>
                  <a:srgbClr val="000000"/>
                </a:solidFill>
                <a:effectLst/>
              </a:rPr>
              <a:t>The body cycles through all of these stages approximately 4 to 6 times each night, averaging 90 minutes for each cycle.</a:t>
            </a:r>
            <a:endParaRPr lang="en-US" altLang="zh-TW" sz="1600" dirty="0"/>
          </a:p>
          <a:p>
            <a:pPr marL="342900" lvl="1" indent="0">
              <a:buNone/>
            </a:pPr>
            <a:endParaRPr lang="en-US" altLang="zh-TW" sz="1800" dirty="0"/>
          </a:p>
          <a:p>
            <a:pPr lvl="2">
              <a:buFont typeface="Wingdings" pitchFamily="2" charset="2"/>
              <a:buChar char="l"/>
            </a:pPr>
            <a:endParaRPr lang="en-US" altLang="zh-TW" sz="1500" dirty="0"/>
          </a:p>
          <a:p>
            <a:pPr lvl="1"/>
            <a:endParaRPr lang="en-US" altLang="zh-TW" sz="1800" dirty="0"/>
          </a:p>
          <a:p>
            <a:pPr lvl="1"/>
            <a:endParaRPr lang="en-US" altLang="zh-TW" sz="1800" dirty="0"/>
          </a:p>
          <a:p>
            <a:pPr lvl="1"/>
            <a:endParaRPr kumimoji="1" lang="zh-TW" altLang="en-US" sz="18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4106B44-EE65-CC3F-0018-851956B81E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722441" y="6342320"/>
            <a:ext cx="2133600" cy="268288"/>
          </a:xfrm>
        </p:spPr>
        <p:txBody>
          <a:bodyPr/>
          <a:lstStyle/>
          <a:p>
            <a:fld id="{4A82BF40-4DEF-4826-AFC3-DD4E39B3DE0F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90A955D-200C-A500-E389-7907C4CA1C9A}"/>
              </a:ext>
            </a:extLst>
          </p:cNvPr>
          <p:cNvSpPr txBox="1"/>
          <p:nvPr/>
        </p:nvSpPr>
        <p:spPr>
          <a:xfrm>
            <a:off x="3331527" y="6576120"/>
            <a:ext cx="2310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000" b="1" dirty="0">
                <a:solidFill>
                  <a:schemeClr val="bg1">
                    <a:lumMod val="65000"/>
                  </a:schemeClr>
                </a:solidFill>
              </a:rPr>
              <a:t>Digital Image &amp; Signal Processing Lab</a:t>
            </a:r>
            <a:endParaRPr kumimoji="1" lang="zh-TW" altLang="en-US" sz="1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82" name="群組 81">
            <a:extLst>
              <a:ext uri="{FF2B5EF4-FFF2-40B4-BE49-F238E27FC236}">
                <a16:creationId xmlns:a16="http://schemas.microsoft.com/office/drawing/2014/main" id="{178F4D6E-D79F-DCD9-E2D8-843C17251BA5}"/>
              </a:ext>
            </a:extLst>
          </p:cNvPr>
          <p:cNvGrpSpPr/>
          <p:nvPr/>
        </p:nvGrpSpPr>
        <p:grpSpPr>
          <a:xfrm>
            <a:off x="554659" y="3976575"/>
            <a:ext cx="8281850" cy="2200734"/>
            <a:chOff x="554659" y="3976575"/>
            <a:chExt cx="8281850" cy="2200734"/>
          </a:xfrm>
        </p:grpSpPr>
        <p:grpSp>
          <p:nvGrpSpPr>
            <p:cNvPr id="80" name="群組 79">
              <a:extLst>
                <a:ext uri="{FF2B5EF4-FFF2-40B4-BE49-F238E27FC236}">
                  <a16:creationId xmlns:a16="http://schemas.microsoft.com/office/drawing/2014/main" id="{860006ED-C594-C6FB-0BA9-65D4954E8D6E}"/>
                </a:ext>
              </a:extLst>
            </p:cNvPr>
            <p:cNvGrpSpPr/>
            <p:nvPr/>
          </p:nvGrpSpPr>
          <p:grpSpPr>
            <a:xfrm>
              <a:off x="554659" y="3976575"/>
              <a:ext cx="4890977" cy="1924841"/>
              <a:chOff x="323850" y="3749935"/>
              <a:chExt cx="8877855" cy="2240640"/>
            </a:xfrm>
          </p:grpSpPr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99588432-AC32-E44E-578E-E733BEFBB909}"/>
                  </a:ext>
                </a:extLst>
              </p:cNvPr>
              <p:cNvSpPr txBox="1"/>
              <p:nvPr/>
            </p:nvSpPr>
            <p:spPr>
              <a:xfrm>
                <a:off x="323850" y="4146094"/>
                <a:ext cx="2331217" cy="394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600" dirty="0"/>
                  <a:t>Sleep</a:t>
                </a:r>
                <a:endParaRPr lang="zh-TW" altLang="en-US" sz="1600" dirty="0"/>
              </a:p>
            </p:txBody>
          </p:sp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0D36BD4A-6E9D-562D-EED4-50EBF8B56EB2}"/>
                  </a:ext>
                </a:extLst>
              </p:cNvPr>
              <p:cNvSpPr/>
              <p:nvPr/>
            </p:nvSpPr>
            <p:spPr>
              <a:xfrm>
                <a:off x="856822" y="4016513"/>
                <a:ext cx="1265275" cy="65326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C760DB7C-B055-B55B-2FF3-ACE7DDD08922}"/>
                  </a:ext>
                </a:extLst>
              </p:cNvPr>
              <p:cNvSpPr txBox="1"/>
              <p:nvPr/>
            </p:nvSpPr>
            <p:spPr>
              <a:xfrm>
                <a:off x="4665548" y="4149349"/>
                <a:ext cx="2331217" cy="394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600" dirty="0"/>
                  <a:t>REM</a:t>
                </a:r>
                <a:endParaRPr lang="zh-TW" altLang="en-US" sz="1600" dirty="0"/>
              </a:p>
            </p:txBody>
          </p: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CF05382C-5481-39DD-00BF-98B69CAB9ECA}"/>
                  </a:ext>
                </a:extLst>
              </p:cNvPr>
              <p:cNvSpPr/>
              <p:nvPr/>
            </p:nvSpPr>
            <p:spPr>
              <a:xfrm>
                <a:off x="5209510" y="4032244"/>
                <a:ext cx="1265275" cy="65326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28736734-F77B-390F-4521-624AD81D04B4}"/>
                  </a:ext>
                </a:extLst>
              </p:cNvPr>
              <p:cNvSpPr txBox="1"/>
              <p:nvPr/>
            </p:nvSpPr>
            <p:spPr>
              <a:xfrm>
                <a:off x="2517800" y="4161825"/>
                <a:ext cx="2331217" cy="394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600" dirty="0"/>
                  <a:t>NREM</a:t>
                </a:r>
                <a:endParaRPr lang="zh-TW" altLang="en-US" sz="1600" dirty="0"/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7998897B-E667-206F-036D-D50412E9CC36}"/>
                  </a:ext>
                </a:extLst>
              </p:cNvPr>
              <p:cNvSpPr/>
              <p:nvPr/>
            </p:nvSpPr>
            <p:spPr>
              <a:xfrm>
                <a:off x="3027670" y="4025460"/>
                <a:ext cx="1265275" cy="65326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F3ED66B0-6AC4-8B59-E262-D76834E1265E}"/>
                  </a:ext>
                </a:extLst>
              </p:cNvPr>
              <p:cNvSpPr txBox="1"/>
              <p:nvPr/>
            </p:nvSpPr>
            <p:spPr>
              <a:xfrm>
                <a:off x="455572" y="5368369"/>
                <a:ext cx="2331217" cy="394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600" dirty="0"/>
                  <a:t>N1</a:t>
                </a:r>
                <a:endParaRPr lang="zh-TW" altLang="en-US" sz="1600" dirty="0"/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168736E9-45B9-2A6D-70A4-5CF3427F8F07}"/>
                  </a:ext>
                </a:extLst>
              </p:cNvPr>
              <p:cNvSpPr/>
              <p:nvPr/>
            </p:nvSpPr>
            <p:spPr>
              <a:xfrm>
                <a:off x="922045" y="5243282"/>
                <a:ext cx="1265275" cy="65326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FC12C596-1ACE-BA4C-E17F-32A31B9F373F}"/>
                  </a:ext>
                </a:extLst>
              </p:cNvPr>
              <p:cNvSpPr txBox="1"/>
              <p:nvPr/>
            </p:nvSpPr>
            <p:spPr>
              <a:xfrm>
                <a:off x="2592404" y="5364072"/>
                <a:ext cx="2331217" cy="394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600" dirty="0"/>
                  <a:t>N2</a:t>
                </a:r>
                <a:endParaRPr lang="zh-TW" altLang="en-US" sz="1600" dirty="0"/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2CFE7EB5-8756-A159-C847-D272F69928B7}"/>
                  </a:ext>
                </a:extLst>
              </p:cNvPr>
              <p:cNvSpPr/>
              <p:nvPr/>
            </p:nvSpPr>
            <p:spPr>
              <a:xfrm>
                <a:off x="3134685" y="5242329"/>
                <a:ext cx="1265275" cy="65326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682E59ED-1BDC-DBB2-8D7B-EAAEE83D4F92}"/>
                  </a:ext>
                </a:extLst>
              </p:cNvPr>
              <p:cNvSpPr txBox="1"/>
              <p:nvPr/>
            </p:nvSpPr>
            <p:spPr>
              <a:xfrm>
                <a:off x="4811535" y="5377017"/>
                <a:ext cx="2331217" cy="394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600" dirty="0"/>
                  <a:t>N3</a:t>
                </a:r>
                <a:endParaRPr lang="zh-TW" altLang="en-US" sz="1600" dirty="0"/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06021F98-A370-4811-CC9B-E7C28FAFEA81}"/>
                  </a:ext>
                </a:extLst>
              </p:cNvPr>
              <p:cNvSpPr/>
              <p:nvPr/>
            </p:nvSpPr>
            <p:spPr>
              <a:xfrm>
                <a:off x="5347325" y="5234441"/>
                <a:ext cx="1265275" cy="65326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箭號: 向右 51">
                <a:extLst>
                  <a:ext uri="{FF2B5EF4-FFF2-40B4-BE49-F238E27FC236}">
                    <a16:creationId xmlns:a16="http://schemas.microsoft.com/office/drawing/2014/main" id="{4DC8113A-63A0-4A28-2B21-E80555DC80A0}"/>
                  </a:ext>
                </a:extLst>
              </p:cNvPr>
              <p:cNvSpPr/>
              <p:nvPr/>
            </p:nvSpPr>
            <p:spPr>
              <a:xfrm>
                <a:off x="2228215" y="4151201"/>
                <a:ext cx="693337" cy="383886"/>
              </a:xfrm>
              <a:prstGeom prst="rightArrow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7" name="矩形: 圓角 2050">
                <a:extLst>
                  <a:ext uri="{FF2B5EF4-FFF2-40B4-BE49-F238E27FC236}">
                    <a16:creationId xmlns:a16="http://schemas.microsoft.com/office/drawing/2014/main" id="{C26B3EED-310C-60B4-91BF-CDFB81121B9C}"/>
                  </a:ext>
                </a:extLst>
              </p:cNvPr>
              <p:cNvSpPr/>
              <p:nvPr/>
            </p:nvSpPr>
            <p:spPr>
              <a:xfrm>
                <a:off x="721172" y="5127125"/>
                <a:ext cx="6073683" cy="863450"/>
              </a:xfrm>
              <a:prstGeom prst="roundRect">
                <a:avLst/>
              </a:prstGeom>
              <a:noFill/>
              <a:ln w="508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ea typeface="標楷體" panose="03000509000000000000" pitchFamily="65" charset="-120"/>
                </a:endParaRPr>
              </a:p>
            </p:txBody>
          </p:sp>
          <p:sp>
            <p:nvSpPr>
              <p:cNvPr id="58" name="箭號: 向右 51">
                <a:extLst>
                  <a:ext uri="{FF2B5EF4-FFF2-40B4-BE49-F238E27FC236}">
                    <a16:creationId xmlns:a16="http://schemas.microsoft.com/office/drawing/2014/main" id="{2CF38B57-3109-A3ED-5FBB-A3437CD2FB11}"/>
                  </a:ext>
                </a:extLst>
              </p:cNvPr>
              <p:cNvSpPr/>
              <p:nvPr/>
            </p:nvSpPr>
            <p:spPr>
              <a:xfrm>
                <a:off x="4402250" y="4166932"/>
                <a:ext cx="693337" cy="383886"/>
              </a:xfrm>
              <a:prstGeom prst="rightArrow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0" name="箭號: 向右 51">
                <a:extLst>
                  <a:ext uri="{FF2B5EF4-FFF2-40B4-BE49-F238E27FC236}">
                    <a16:creationId xmlns:a16="http://schemas.microsoft.com/office/drawing/2014/main" id="{54E71E37-0522-1B8B-FDDD-8886AC2D13D1}"/>
                  </a:ext>
                </a:extLst>
              </p:cNvPr>
              <p:cNvSpPr/>
              <p:nvPr/>
            </p:nvSpPr>
            <p:spPr>
              <a:xfrm>
                <a:off x="2314334" y="5377017"/>
                <a:ext cx="693337" cy="383886"/>
              </a:xfrm>
              <a:prstGeom prst="rightArrow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1" name="箭號: 向右 51">
                <a:extLst>
                  <a:ext uri="{FF2B5EF4-FFF2-40B4-BE49-F238E27FC236}">
                    <a16:creationId xmlns:a16="http://schemas.microsoft.com/office/drawing/2014/main" id="{3C408398-E023-97E2-71EB-2B905C9480A2}"/>
                  </a:ext>
                </a:extLst>
              </p:cNvPr>
              <p:cNvSpPr/>
              <p:nvPr/>
            </p:nvSpPr>
            <p:spPr>
              <a:xfrm>
                <a:off x="4526974" y="5369740"/>
                <a:ext cx="693337" cy="383886"/>
              </a:xfrm>
              <a:prstGeom prst="rightArrow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63" name="直線單箭頭接點 24">
                <a:extLst>
                  <a:ext uri="{FF2B5EF4-FFF2-40B4-BE49-F238E27FC236}">
                    <a16:creationId xmlns:a16="http://schemas.microsoft.com/office/drawing/2014/main" id="{60037E3F-C42A-9D52-0680-AD16FC83A22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60306" y="4708661"/>
                <a:ext cx="5082" cy="32512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線接點 64">
                <a:extLst>
                  <a:ext uri="{FF2B5EF4-FFF2-40B4-BE49-F238E27FC236}">
                    <a16:creationId xmlns:a16="http://schemas.microsoft.com/office/drawing/2014/main" id="{50E77E65-9C84-A3EE-51E8-7446703DCD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31240" y="3749935"/>
                <a:ext cx="0" cy="26657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接點 71">
                <a:extLst>
                  <a:ext uri="{FF2B5EF4-FFF2-40B4-BE49-F238E27FC236}">
                    <a16:creationId xmlns:a16="http://schemas.microsoft.com/office/drawing/2014/main" id="{B35645FA-6EB8-DF44-506F-F94CC35865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60306" y="3749935"/>
                <a:ext cx="217085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線單箭頭接點 24">
                <a:extLst>
                  <a:ext uri="{FF2B5EF4-FFF2-40B4-BE49-F238E27FC236}">
                    <a16:creationId xmlns:a16="http://schemas.microsoft.com/office/drawing/2014/main" id="{F44D1E96-BF75-B930-7E85-DD6540DEC6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60306" y="3755383"/>
                <a:ext cx="0" cy="25232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矩形 76">
                <a:extLst>
                  <a:ext uri="{FF2B5EF4-FFF2-40B4-BE49-F238E27FC236}">
                    <a16:creationId xmlns:a16="http://schemas.microsoft.com/office/drawing/2014/main" id="{11F8AF12-4293-FD87-7DF0-D56E7C01E5E2}"/>
                  </a:ext>
                </a:extLst>
              </p:cNvPr>
              <p:cNvSpPr/>
              <p:nvPr/>
            </p:nvSpPr>
            <p:spPr>
              <a:xfrm>
                <a:off x="7403460" y="4028649"/>
                <a:ext cx="1265275" cy="65326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8" name="箭號: 向右 51">
                <a:extLst>
                  <a:ext uri="{FF2B5EF4-FFF2-40B4-BE49-F238E27FC236}">
                    <a16:creationId xmlns:a16="http://schemas.microsoft.com/office/drawing/2014/main" id="{F0849CE8-9F2B-4654-3DC3-695B9D0A4A07}"/>
                  </a:ext>
                </a:extLst>
              </p:cNvPr>
              <p:cNvSpPr/>
              <p:nvPr/>
            </p:nvSpPr>
            <p:spPr>
              <a:xfrm>
                <a:off x="6594838" y="4172194"/>
                <a:ext cx="693337" cy="383886"/>
              </a:xfrm>
              <a:prstGeom prst="rightArrow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9" name="文字方塊 78">
                <a:extLst>
                  <a:ext uri="{FF2B5EF4-FFF2-40B4-BE49-F238E27FC236}">
                    <a16:creationId xmlns:a16="http://schemas.microsoft.com/office/drawing/2014/main" id="{B750F3B8-3920-142D-64AD-0FDB4FBC4F3C}"/>
                  </a:ext>
                </a:extLst>
              </p:cNvPr>
              <p:cNvSpPr txBox="1"/>
              <p:nvPr/>
            </p:nvSpPr>
            <p:spPr>
              <a:xfrm>
                <a:off x="6870488" y="4152664"/>
                <a:ext cx="2331217" cy="394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600" dirty="0"/>
                  <a:t>Wake</a:t>
                </a:r>
                <a:endParaRPr lang="zh-TW" altLang="en-US" sz="1600" dirty="0"/>
              </a:p>
            </p:txBody>
          </p:sp>
        </p:grpSp>
        <p:pic>
          <p:nvPicPr>
            <p:cNvPr id="1028" name="Picture 4" descr="5 Stages of Sleep: Psychology, Cycle &amp; Sequence">
              <a:extLst>
                <a:ext uri="{FF2B5EF4-FFF2-40B4-BE49-F238E27FC236}">
                  <a16:creationId xmlns:a16="http://schemas.microsoft.com/office/drawing/2014/main" id="{F60778CE-F6DA-F703-D9EA-458BBD1679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0710" y="4012671"/>
              <a:ext cx="2705799" cy="2164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" name="箭號: 向右 51">
              <a:extLst>
                <a:ext uri="{FF2B5EF4-FFF2-40B4-BE49-F238E27FC236}">
                  <a16:creationId xmlns:a16="http://schemas.microsoft.com/office/drawing/2014/main" id="{4B8A5E0B-8206-88C0-9A60-5C3E6022B7BC}"/>
                </a:ext>
              </a:extLst>
            </p:cNvPr>
            <p:cNvSpPr/>
            <p:nvPr/>
          </p:nvSpPr>
          <p:spPr>
            <a:xfrm>
              <a:off x="5377529" y="4897807"/>
              <a:ext cx="544353" cy="383886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17845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187B48-8853-421C-FA98-C5232EB9D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/>
              <a:t>Introduction(2/3)</a:t>
            </a:r>
            <a:endParaRPr kumimoji="1" lang="zh-TW" altLang="en-US" sz="2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C9ABC4A-0545-37E4-2E65-D9E76337E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125535"/>
            <a:ext cx="8229600" cy="5256213"/>
          </a:xfrm>
        </p:spPr>
        <p:txBody>
          <a:bodyPr/>
          <a:lstStyle/>
          <a:p>
            <a:pPr algn="just"/>
            <a:r>
              <a:rPr lang="en-US" altLang="zh-TW" sz="2000" dirty="0"/>
              <a:t>Why Contactless ?</a:t>
            </a:r>
            <a:endParaRPr lang="en-US" altLang="zh-TW" sz="1600" dirty="0"/>
          </a:p>
          <a:p>
            <a:pPr lvl="1"/>
            <a:endParaRPr lang="en-US" altLang="zh-TW" sz="1800" dirty="0"/>
          </a:p>
          <a:p>
            <a:pPr marL="342900" lvl="1" indent="0">
              <a:buNone/>
            </a:pPr>
            <a:endParaRPr lang="en-US" altLang="zh-TW" sz="1800" dirty="0"/>
          </a:p>
          <a:p>
            <a:pPr lvl="1"/>
            <a:endParaRPr kumimoji="1" lang="zh-TW" altLang="en-US" sz="18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4106B44-EE65-CC3F-0018-851956B81E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722441" y="6342320"/>
            <a:ext cx="2133600" cy="268288"/>
          </a:xfrm>
        </p:spPr>
        <p:txBody>
          <a:bodyPr/>
          <a:lstStyle/>
          <a:p>
            <a:fld id="{4A82BF40-4DEF-4826-AFC3-DD4E39B3DE0F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90A955D-200C-A500-E389-7907C4CA1C9A}"/>
              </a:ext>
            </a:extLst>
          </p:cNvPr>
          <p:cNvSpPr txBox="1"/>
          <p:nvPr/>
        </p:nvSpPr>
        <p:spPr>
          <a:xfrm>
            <a:off x="3331527" y="6576120"/>
            <a:ext cx="2310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000" b="1" dirty="0">
                <a:solidFill>
                  <a:schemeClr val="bg1">
                    <a:lumMod val="65000"/>
                  </a:schemeClr>
                </a:solidFill>
              </a:rPr>
              <a:t>Digital Image &amp; Signal Processing Lab</a:t>
            </a:r>
            <a:endParaRPr kumimoji="1" lang="zh-TW" altLang="en-US" sz="1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20" name="表格 20">
            <a:extLst>
              <a:ext uri="{FF2B5EF4-FFF2-40B4-BE49-F238E27FC236}">
                <a16:creationId xmlns:a16="http://schemas.microsoft.com/office/drawing/2014/main" id="{9677BCA8-A2E3-050C-9EE5-AEF1B5FA09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735767"/>
              </p:ext>
            </p:extLst>
          </p:nvPr>
        </p:nvGraphicFramePr>
        <p:xfrm>
          <a:off x="1307515" y="1835544"/>
          <a:ext cx="6358272" cy="1918097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589568">
                  <a:extLst>
                    <a:ext uri="{9D8B030D-6E8A-4147-A177-3AD203B41FA5}">
                      <a16:colId xmlns:a16="http://schemas.microsoft.com/office/drawing/2014/main" val="3395615775"/>
                    </a:ext>
                  </a:extLst>
                </a:gridCol>
                <a:gridCol w="1589568">
                  <a:extLst>
                    <a:ext uri="{9D8B030D-6E8A-4147-A177-3AD203B41FA5}">
                      <a16:colId xmlns:a16="http://schemas.microsoft.com/office/drawing/2014/main" val="2001529099"/>
                    </a:ext>
                  </a:extLst>
                </a:gridCol>
                <a:gridCol w="1589568">
                  <a:extLst>
                    <a:ext uri="{9D8B030D-6E8A-4147-A177-3AD203B41FA5}">
                      <a16:colId xmlns:a16="http://schemas.microsoft.com/office/drawing/2014/main" val="4203507867"/>
                    </a:ext>
                  </a:extLst>
                </a:gridCol>
                <a:gridCol w="1589568">
                  <a:extLst>
                    <a:ext uri="{9D8B030D-6E8A-4147-A177-3AD203B41FA5}">
                      <a16:colId xmlns:a16="http://schemas.microsoft.com/office/drawing/2014/main" val="3743391426"/>
                    </a:ext>
                  </a:extLst>
                </a:gridCol>
              </a:tblGrid>
              <a:tr h="8278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solidFill>
                            <a:sysClr val="windowText" lastClr="000000"/>
                          </a:solidFill>
                        </a:rPr>
                        <a:t>PSG</a:t>
                      </a:r>
                      <a:endParaRPr lang="zh-TW" alt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Portable PSG</a:t>
                      </a:r>
                      <a:endParaRPr lang="zh-TW" altLang="en-US" sz="16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SmartWatchs</a:t>
                      </a:r>
                      <a:endParaRPr lang="zh-TW" alt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Contactless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9769789"/>
                  </a:ext>
                </a:extLst>
              </a:tr>
              <a:tr h="1090221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Expensive</a:t>
                      </a:r>
                    </a:p>
                    <a:p>
                      <a:pPr algn="ctr"/>
                      <a:r>
                        <a:rPr lang="en-US" altLang="zh-TW" dirty="0"/>
                        <a:t>Inconvenient</a:t>
                      </a:r>
                    </a:p>
                    <a:p>
                      <a:pPr algn="ctr"/>
                      <a:r>
                        <a:rPr lang="en-US" altLang="zh-TW" dirty="0"/>
                        <a:t>Uncomfortable</a:t>
                      </a:r>
                    </a:p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Inconvenient</a:t>
                      </a:r>
                    </a:p>
                    <a:p>
                      <a:pPr algn="ctr"/>
                      <a:r>
                        <a:rPr lang="en-US" altLang="zh-TW" dirty="0"/>
                        <a:t>Uncomfortable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Contact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Convenient</a:t>
                      </a:r>
                    </a:p>
                    <a:p>
                      <a:pPr algn="ctr"/>
                      <a:r>
                        <a:rPr lang="en-US" altLang="zh-TW" dirty="0"/>
                        <a:t>Contactless</a:t>
                      </a:r>
                    </a:p>
                    <a:p>
                      <a:pPr algn="ctr"/>
                      <a:r>
                        <a:rPr lang="en-US" altLang="zh-TW" dirty="0"/>
                        <a:t>Low Cost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6465926"/>
                  </a:ext>
                </a:extLst>
              </a:tr>
            </a:tbl>
          </a:graphicData>
        </a:graphic>
      </p:graphicFrame>
      <p:grpSp>
        <p:nvGrpSpPr>
          <p:cNvPr id="21" name="群組 20">
            <a:extLst>
              <a:ext uri="{FF2B5EF4-FFF2-40B4-BE49-F238E27FC236}">
                <a16:creationId xmlns:a16="http://schemas.microsoft.com/office/drawing/2014/main" id="{5B41EDB9-F5DE-9B9B-DB02-C7F8F3587B08}"/>
              </a:ext>
            </a:extLst>
          </p:cNvPr>
          <p:cNvGrpSpPr/>
          <p:nvPr/>
        </p:nvGrpSpPr>
        <p:grpSpPr>
          <a:xfrm>
            <a:off x="893795" y="3967193"/>
            <a:ext cx="7659655" cy="1876361"/>
            <a:chOff x="960479" y="4123698"/>
            <a:chExt cx="7659655" cy="1876361"/>
          </a:xfrm>
        </p:grpSpPr>
        <p:pic>
          <p:nvPicPr>
            <p:cNvPr id="3074" name="Picture 2" descr="Sleep Studies (POLYSOMNOGRAPHY) | Shwas Lifeline Center">
              <a:extLst>
                <a:ext uri="{FF2B5EF4-FFF2-40B4-BE49-F238E27FC236}">
                  <a16:creationId xmlns:a16="http://schemas.microsoft.com/office/drawing/2014/main" id="{D4445AC1-D7F2-F279-B926-0C83C2E53F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479" y="4168298"/>
              <a:ext cx="2313086" cy="1787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Apple's New Watch OS Promises Intense Sleep Tracking | Sleepopolis">
              <a:extLst>
                <a:ext uri="{FF2B5EF4-FFF2-40B4-BE49-F238E27FC236}">
                  <a16:creationId xmlns:a16="http://schemas.microsoft.com/office/drawing/2014/main" id="{D70B0F96-7082-7464-F462-5758A84ED0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0437" y="4123698"/>
              <a:ext cx="2749697" cy="1876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Portable polysomnography recording. A head-mounted portable... | Download  Scientific Diagram">
              <a:extLst>
                <a:ext uri="{FF2B5EF4-FFF2-40B4-BE49-F238E27FC236}">
                  <a16:creationId xmlns:a16="http://schemas.microsoft.com/office/drawing/2014/main" id="{9492EC23-C392-9910-8853-8C7DB593EC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16"/>
            <a:stretch/>
          </p:blipFill>
          <p:spPr bwMode="auto">
            <a:xfrm>
              <a:off x="3540265" y="4168298"/>
              <a:ext cx="2659335" cy="17593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7067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187B48-8853-421C-FA98-C5232EB9D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/>
              <a:t>Introduction(3/3)</a:t>
            </a:r>
            <a:endParaRPr kumimoji="1" lang="zh-TW" altLang="en-US" sz="2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C9ABC4A-0545-37E4-2E65-D9E76337E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125535"/>
            <a:ext cx="8229600" cy="5256213"/>
          </a:xfrm>
        </p:spPr>
        <p:txBody>
          <a:bodyPr/>
          <a:lstStyle/>
          <a:p>
            <a:r>
              <a:rPr lang="en-US" altLang="zh-TW" sz="2000" dirty="0"/>
              <a:t>How to Contactless ?</a:t>
            </a:r>
          </a:p>
          <a:p>
            <a:pPr lvl="1"/>
            <a:r>
              <a:rPr lang="en-US" altLang="zh-TW" sz="1600" dirty="0"/>
              <a:t>By Acoustic Analysis (Passive)</a:t>
            </a:r>
          </a:p>
          <a:p>
            <a:pPr lvl="2"/>
            <a:endParaRPr lang="en-US" altLang="zh-TW" sz="1600" dirty="0"/>
          </a:p>
          <a:p>
            <a:pPr lvl="1"/>
            <a:endParaRPr lang="en-US" altLang="zh-TW" sz="1600" dirty="0"/>
          </a:p>
          <a:p>
            <a:pPr marL="342900" lvl="1" indent="0">
              <a:buNone/>
            </a:pPr>
            <a:endParaRPr lang="en-US" altLang="zh-TW" sz="1600" dirty="0"/>
          </a:p>
          <a:p>
            <a:pPr lvl="1"/>
            <a:r>
              <a:rPr lang="en-US" altLang="zh-TW" sz="1600" dirty="0"/>
              <a:t>By Sonar Detection (Active)</a:t>
            </a:r>
          </a:p>
          <a:p>
            <a:pPr lvl="2"/>
            <a:endParaRPr lang="en-US" altLang="zh-TW" sz="1600" dirty="0"/>
          </a:p>
          <a:p>
            <a:pPr marL="0" indent="0" algn="just">
              <a:buNone/>
            </a:pPr>
            <a:endParaRPr lang="en-US" altLang="zh-TW" sz="1500" dirty="0"/>
          </a:p>
          <a:p>
            <a:pPr lvl="1"/>
            <a:endParaRPr lang="en-US" altLang="zh-TW" sz="1800" dirty="0"/>
          </a:p>
          <a:p>
            <a:pPr lvl="1"/>
            <a:endParaRPr lang="en-US" altLang="zh-TW" sz="1800" dirty="0"/>
          </a:p>
          <a:p>
            <a:pPr lvl="1"/>
            <a:endParaRPr kumimoji="1" lang="zh-TW" altLang="en-US" sz="18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4106B44-EE65-CC3F-0018-851956B81E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722441" y="6342320"/>
            <a:ext cx="2133600" cy="268288"/>
          </a:xfrm>
        </p:spPr>
        <p:txBody>
          <a:bodyPr/>
          <a:lstStyle/>
          <a:p>
            <a:fld id="{4A82BF40-4DEF-4826-AFC3-DD4E39B3DE0F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90A955D-200C-A500-E389-7907C4CA1C9A}"/>
              </a:ext>
            </a:extLst>
          </p:cNvPr>
          <p:cNvSpPr txBox="1"/>
          <p:nvPr/>
        </p:nvSpPr>
        <p:spPr>
          <a:xfrm>
            <a:off x="3254849" y="6559923"/>
            <a:ext cx="2310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000" b="1" dirty="0">
                <a:solidFill>
                  <a:schemeClr val="bg1">
                    <a:lumMod val="65000"/>
                  </a:schemeClr>
                </a:solidFill>
              </a:rPr>
              <a:t>Digital Image &amp; Signal Processing Lab</a:t>
            </a:r>
            <a:endParaRPr kumimoji="1" lang="zh-TW" altLang="en-US" sz="1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9C32B2CC-DE19-BB4B-1A83-572B9E4EDD73}"/>
              </a:ext>
            </a:extLst>
          </p:cNvPr>
          <p:cNvGrpSpPr/>
          <p:nvPr/>
        </p:nvGrpSpPr>
        <p:grpSpPr>
          <a:xfrm>
            <a:off x="1311557" y="2307893"/>
            <a:ext cx="7562501" cy="865931"/>
            <a:chOff x="1293540" y="2414837"/>
            <a:chExt cx="7562501" cy="865931"/>
          </a:xfrm>
        </p:grpSpPr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0227B047-A36E-E908-3B52-FF3E6556AEF6}"/>
                </a:ext>
              </a:extLst>
            </p:cNvPr>
            <p:cNvSpPr txBox="1"/>
            <p:nvPr/>
          </p:nvSpPr>
          <p:spPr>
            <a:xfrm>
              <a:off x="1553509" y="2434162"/>
              <a:ext cx="17654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Phone Audio</a:t>
              </a:r>
            </a:p>
            <a:p>
              <a:pPr algn="ctr"/>
              <a:r>
                <a:rPr lang="en-US" altLang="zh-TW" dirty="0"/>
                <a:t> Record</a:t>
              </a:r>
            </a:p>
          </p:txBody>
        </p:sp>
        <p:sp>
          <p:nvSpPr>
            <p:cNvPr id="9" name="平行四邊形 8">
              <a:extLst>
                <a:ext uri="{FF2B5EF4-FFF2-40B4-BE49-F238E27FC236}">
                  <a16:creationId xmlns:a16="http://schemas.microsoft.com/office/drawing/2014/main" id="{31F5C28B-859B-BA53-77AE-F81BCA1ADE3B}"/>
                </a:ext>
              </a:extLst>
            </p:cNvPr>
            <p:cNvSpPr/>
            <p:nvPr/>
          </p:nvSpPr>
          <p:spPr>
            <a:xfrm>
              <a:off x="1293540" y="2421493"/>
              <a:ext cx="2285402" cy="671671"/>
            </a:xfrm>
            <a:prstGeom prst="parallelogram">
              <a:avLst>
                <a:gd name="adj" fmla="val 8035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E0705E61-16BC-640D-B85B-7FAC4790B742}"/>
                </a:ext>
              </a:extLst>
            </p:cNvPr>
            <p:cNvSpPr/>
            <p:nvPr/>
          </p:nvSpPr>
          <p:spPr>
            <a:xfrm>
              <a:off x="4522491" y="2414837"/>
              <a:ext cx="1554882" cy="86593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172C44D6-2BFF-F951-FE52-0D79A42ACCA5}"/>
                </a:ext>
              </a:extLst>
            </p:cNvPr>
            <p:cNvSpPr txBox="1"/>
            <p:nvPr/>
          </p:nvSpPr>
          <p:spPr>
            <a:xfrm>
              <a:off x="4409973" y="2511150"/>
              <a:ext cx="17654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Audio Signal Analysis</a:t>
              </a: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7AB1479-398F-1483-E649-4B953C4913C8}"/>
                </a:ext>
              </a:extLst>
            </p:cNvPr>
            <p:cNvSpPr/>
            <p:nvPr/>
          </p:nvSpPr>
          <p:spPr>
            <a:xfrm>
              <a:off x="7164755" y="2414837"/>
              <a:ext cx="1554882" cy="86593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060D21BA-39FB-00F0-37A0-672EB063D1FD}"/>
                </a:ext>
              </a:extLst>
            </p:cNvPr>
            <p:cNvSpPr txBox="1"/>
            <p:nvPr/>
          </p:nvSpPr>
          <p:spPr>
            <a:xfrm>
              <a:off x="7090578" y="2500114"/>
              <a:ext cx="17654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Sleep Stage Prediction</a:t>
              </a:r>
            </a:p>
          </p:txBody>
        </p:sp>
        <p:sp>
          <p:nvSpPr>
            <p:cNvPr id="14" name="箭號: 向右 51">
              <a:extLst>
                <a:ext uri="{FF2B5EF4-FFF2-40B4-BE49-F238E27FC236}">
                  <a16:creationId xmlns:a16="http://schemas.microsoft.com/office/drawing/2014/main" id="{C19DF256-FE09-74AE-4432-80E5B8BAA74C}"/>
                </a:ext>
              </a:extLst>
            </p:cNvPr>
            <p:cNvSpPr/>
            <p:nvPr/>
          </p:nvSpPr>
          <p:spPr>
            <a:xfrm>
              <a:off x="3647789" y="2642864"/>
              <a:ext cx="693337" cy="383886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箭號: 向右 51">
              <a:extLst>
                <a:ext uri="{FF2B5EF4-FFF2-40B4-BE49-F238E27FC236}">
                  <a16:creationId xmlns:a16="http://schemas.microsoft.com/office/drawing/2014/main" id="{2C62F22D-C7B5-6A8A-30B6-91F9478C39FA}"/>
                </a:ext>
              </a:extLst>
            </p:cNvPr>
            <p:cNvSpPr/>
            <p:nvPr/>
          </p:nvSpPr>
          <p:spPr>
            <a:xfrm>
              <a:off x="6243424" y="2642864"/>
              <a:ext cx="693337" cy="383886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CF5F0C68-D7F1-2EC6-65F9-C528DE098016}"/>
              </a:ext>
            </a:extLst>
          </p:cNvPr>
          <p:cNvGrpSpPr/>
          <p:nvPr/>
        </p:nvGrpSpPr>
        <p:grpSpPr>
          <a:xfrm>
            <a:off x="1311557" y="4071297"/>
            <a:ext cx="5521349" cy="2017005"/>
            <a:chOff x="1631832" y="4304763"/>
            <a:chExt cx="5521349" cy="2017005"/>
          </a:xfrm>
        </p:grpSpPr>
        <p:grpSp>
          <p:nvGrpSpPr>
            <p:cNvPr id="25" name="群組 24">
              <a:extLst>
                <a:ext uri="{FF2B5EF4-FFF2-40B4-BE49-F238E27FC236}">
                  <a16:creationId xmlns:a16="http://schemas.microsoft.com/office/drawing/2014/main" id="{EF9E1554-6284-9536-2C1C-B5120B70A4C1}"/>
                </a:ext>
              </a:extLst>
            </p:cNvPr>
            <p:cNvGrpSpPr/>
            <p:nvPr/>
          </p:nvGrpSpPr>
          <p:grpSpPr>
            <a:xfrm>
              <a:off x="1891801" y="4304763"/>
              <a:ext cx="5261380" cy="2017005"/>
              <a:chOff x="1814581" y="2588913"/>
              <a:chExt cx="5261380" cy="2017005"/>
            </a:xfrm>
          </p:grpSpPr>
          <p:sp>
            <p:nvSpPr>
              <p:cNvPr id="17" name="平行四邊形 16">
                <a:extLst>
                  <a:ext uri="{FF2B5EF4-FFF2-40B4-BE49-F238E27FC236}">
                    <a16:creationId xmlns:a16="http://schemas.microsoft.com/office/drawing/2014/main" id="{698D6206-1EBF-281B-3E4B-8708DED8057E}"/>
                  </a:ext>
                </a:extLst>
              </p:cNvPr>
              <p:cNvSpPr/>
              <p:nvPr/>
            </p:nvSpPr>
            <p:spPr>
              <a:xfrm>
                <a:off x="4642403" y="2588913"/>
                <a:ext cx="2433558" cy="671671"/>
              </a:xfrm>
              <a:prstGeom prst="parallelogram">
                <a:avLst>
                  <a:gd name="adj" fmla="val 8035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B74F4F77-2A52-DA4E-BF5D-8DCA9B061DA4}"/>
                  </a:ext>
                </a:extLst>
              </p:cNvPr>
              <p:cNvSpPr txBox="1"/>
              <p:nvPr/>
            </p:nvSpPr>
            <p:spPr>
              <a:xfrm>
                <a:off x="4862797" y="3825487"/>
                <a:ext cx="176546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dirty="0"/>
                  <a:t>Sonar Signal Analysis</a:t>
                </a:r>
              </a:p>
            </p:txBody>
          </p:sp>
          <p:sp>
            <p:nvSpPr>
              <p:cNvPr id="19" name="箭號: 向右 51">
                <a:extLst>
                  <a:ext uri="{FF2B5EF4-FFF2-40B4-BE49-F238E27FC236}">
                    <a16:creationId xmlns:a16="http://schemas.microsoft.com/office/drawing/2014/main" id="{1030843E-AE48-7931-E3DA-713CB4BD09F1}"/>
                  </a:ext>
                </a:extLst>
              </p:cNvPr>
              <p:cNvSpPr/>
              <p:nvPr/>
            </p:nvSpPr>
            <p:spPr>
              <a:xfrm>
                <a:off x="3894540" y="2751810"/>
                <a:ext cx="693337" cy="383886"/>
              </a:xfrm>
              <a:prstGeom prst="rightArrow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4E784CC8-8DB8-4C29-5633-4EA7F274B6D2}"/>
                  </a:ext>
                </a:extLst>
              </p:cNvPr>
              <p:cNvSpPr/>
              <p:nvPr/>
            </p:nvSpPr>
            <p:spPr>
              <a:xfrm>
                <a:off x="4968088" y="3728998"/>
                <a:ext cx="1554882" cy="86593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031D3DD0-1E52-55C8-6941-873F320CC457}"/>
                  </a:ext>
                </a:extLst>
              </p:cNvPr>
              <p:cNvSpPr txBox="1"/>
              <p:nvPr/>
            </p:nvSpPr>
            <p:spPr>
              <a:xfrm>
                <a:off x="1814581" y="2620588"/>
                <a:ext cx="176546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dirty="0"/>
                  <a:t>Sonar Signal </a:t>
                </a:r>
                <a:r>
                  <a:rPr lang="en-US" altLang="zh-TW" dirty="0" err="1"/>
                  <a:t>Trasmitted</a:t>
                </a:r>
                <a:endParaRPr lang="en-US" altLang="zh-TW" dirty="0"/>
              </a:p>
            </p:txBody>
          </p:sp>
          <p:sp>
            <p:nvSpPr>
              <p:cNvPr id="22" name="箭號: 向右 51">
                <a:extLst>
                  <a:ext uri="{FF2B5EF4-FFF2-40B4-BE49-F238E27FC236}">
                    <a16:creationId xmlns:a16="http://schemas.microsoft.com/office/drawing/2014/main" id="{BA623A7E-1E66-505F-2A14-9C1093EF0DFB}"/>
                  </a:ext>
                </a:extLst>
              </p:cNvPr>
              <p:cNvSpPr/>
              <p:nvPr/>
            </p:nvSpPr>
            <p:spPr>
              <a:xfrm rot="5400000">
                <a:off x="5606381" y="3372232"/>
                <a:ext cx="278296" cy="227305"/>
              </a:xfrm>
              <a:prstGeom prst="rightArrow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FED5F79E-04ED-443A-CE50-15BF3DECE6A3}"/>
                  </a:ext>
                </a:extLst>
              </p:cNvPr>
              <p:cNvSpPr/>
              <p:nvPr/>
            </p:nvSpPr>
            <p:spPr>
              <a:xfrm>
                <a:off x="2321153" y="3739987"/>
                <a:ext cx="1554882" cy="86593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3AB30430-2849-031A-EE8D-D037DD6F5A1E}"/>
                  </a:ext>
                </a:extLst>
              </p:cNvPr>
              <p:cNvSpPr txBox="1"/>
              <p:nvPr/>
            </p:nvSpPr>
            <p:spPr>
              <a:xfrm>
                <a:off x="5012428" y="2594927"/>
                <a:ext cx="176546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dirty="0"/>
                  <a:t>Reflect Sonar Signal Receive</a:t>
                </a:r>
              </a:p>
            </p:txBody>
          </p:sp>
        </p:grpSp>
        <p:sp>
          <p:nvSpPr>
            <p:cNvPr id="8" name="平行四邊形 7">
              <a:extLst>
                <a:ext uri="{FF2B5EF4-FFF2-40B4-BE49-F238E27FC236}">
                  <a16:creationId xmlns:a16="http://schemas.microsoft.com/office/drawing/2014/main" id="{F421C38D-2C09-608B-06B9-770886F5FBB4}"/>
                </a:ext>
              </a:extLst>
            </p:cNvPr>
            <p:cNvSpPr/>
            <p:nvPr/>
          </p:nvSpPr>
          <p:spPr>
            <a:xfrm>
              <a:off x="1631832" y="4304763"/>
              <a:ext cx="2285402" cy="671671"/>
            </a:xfrm>
            <a:prstGeom prst="parallelogram">
              <a:avLst>
                <a:gd name="adj" fmla="val 8035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箭號: 向右 51">
              <a:extLst>
                <a:ext uri="{FF2B5EF4-FFF2-40B4-BE49-F238E27FC236}">
                  <a16:creationId xmlns:a16="http://schemas.microsoft.com/office/drawing/2014/main" id="{677D2EE1-68FA-6A95-5133-5550484F7ED9}"/>
                </a:ext>
              </a:extLst>
            </p:cNvPr>
            <p:cNvSpPr/>
            <p:nvPr/>
          </p:nvSpPr>
          <p:spPr>
            <a:xfrm rot="10800000">
              <a:off x="4210789" y="5696860"/>
              <a:ext cx="693337" cy="383886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363ADBC0-7A84-9A82-DD27-B051234EB369}"/>
                </a:ext>
              </a:extLst>
            </p:cNvPr>
            <p:cNvSpPr txBox="1"/>
            <p:nvPr/>
          </p:nvSpPr>
          <p:spPr>
            <a:xfrm>
              <a:off x="2255127" y="5554647"/>
              <a:ext cx="17654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Sleep Stage Prediction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9933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187B48-8853-421C-FA98-C5232EB9D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/>
              <a:t>Paper Survey(1/3)</a:t>
            </a:r>
            <a:endParaRPr kumimoji="1" lang="zh-TW" altLang="en-US" sz="2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C9ABC4A-0545-37E4-2E65-D9E76337E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125535"/>
            <a:ext cx="8229600" cy="5256213"/>
          </a:xfrm>
        </p:spPr>
        <p:txBody>
          <a:bodyPr/>
          <a:lstStyle/>
          <a:p>
            <a:r>
              <a:rPr lang="en-US" altLang="zh-TW" sz="2000" dirty="0"/>
              <a:t>Sleep Sound Analysis</a:t>
            </a:r>
          </a:p>
          <a:p>
            <a:pPr lvl="1"/>
            <a:r>
              <a:rPr lang="en-US" altLang="zh-TW" sz="1600" dirty="0"/>
              <a:t>Paper 1 : Decision Tree based Sleep Stage Estimation from Nocturnal Audio Signals</a:t>
            </a:r>
          </a:p>
          <a:p>
            <a:pPr marL="0" indent="0" algn="just">
              <a:buNone/>
            </a:pPr>
            <a:endParaRPr lang="en-US" altLang="zh-TW" sz="1500" dirty="0"/>
          </a:p>
          <a:p>
            <a:pPr lvl="1"/>
            <a:endParaRPr lang="en-US" altLang="zh-TW" sz="1800" dirty="0"/>
          </a:p>
          <a:p>
            <a:pPr lvl="1"/>
            <a:endParaRPr lang="en-US" altLang="zh-TW" sz="1800" dirty="0"/>
          </a:p>
          <a:p>
            <a:pPr lvl="1"/>
            <a:endParaRPr kumimoji="1" lang="zh-TW" altLang="en-US" sz="18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4106B44-EE65-CC3F-0018-851956B81E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722441" y="6342320"/>
            <a:ext cx="2133600" cy="268288"/>
          </a:xfrm>
        </p:spPr>
        <p:txBody>
          <a:bodyPr/>
          <a:lstStyle/>
          <a:p>
            <a:fld id="{4A82BF40-4DEF-4826-AFC3-DD4E39B3DE0F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90A955D-200C-A500-E389-7907C4CA1C9A}"/>
              </a:ext>
            </a:extLst>
          </p:cNvPr>
          <p:cNvSpPr txBox="1"/>
          <p:nvPr/>
        </p:nvSpPr>
        <p:spPr>
          <a:xfrm>
            <a:off x="3331527" y="6576120"/>
            <a:ext cx="2310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000" b="1" dirty="0">
                <a:solidFill>
                  <a:schemeClr val="bg1">
                    <a:lumMod val="65000"/>
                  </a:schemeClr>
                </a:solidFill>
              </a:rPr>
              <a:t>Digital Image &amp; Signal Processing Lab</a:t>
            </a:r>
            <a:endParaRPr kumimoji="1" lang="zh-TW" altLang="en-US" sz="1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AEF7290-982F-5005-C09C-6F4AC8C93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381" y="2452379"/>
            <a:ext cx="2746509" cy="3567422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D136EA05-85B3-8078-2D1B-A68D35B02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8111" y="3067690"/>
            <a:ext cx="26543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808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187B48-8853-421C-FA98-C5232EB9D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/>
              <a:t>Paper Survey(2/3)</a:t>
            </a:r>
            <a:endParaRPr kumimoji="1" lang="zh-TW" altLang="en-US" sz="2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C9ABC4A-0545-37E4-2E65-D9E76337E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125535"/>
            <a:ext cx="8229600" cy="5256213"/>
          </a:xfrm>
        </p:spPr>
        <p:txBody>
          <a:bodyPr/>
          <a:lstStyle/>
          <a:p>
            <a:r>
              <a:rPr lang="en-US" altLang="zh-TW" sz="2000" dirty="0"/>
              <a:t>Sonar Detection</a:t>
            </a:r>
          </a:p>
          <a:p>
            <a:pPr lvl="1"/>
            <a:r>
              <a:rPr lang="en-US" altLang="zh-TW" sz="1600" dirty="0"/>
              <a:t>Paper 1 : </a:t>
            </a:r>
            <a:r>
              <a:rPr lang="en-US" altLang="zh-TW" sz="1600" dirty="0" err="1"/>
              <a:t>LuckyChirp</a:t>
            </a:r>
            <a:r>
              <a:rPr lang="en-US" altLang="zh-TW" sz="1600" dirty="0"/>
              <a:t> : Opportunistic Respiration Sensing using Cascaded Sonar on Commodity Devices</a:t>
            </a:r>
            <a:endParaRPr lang="en-US" altLang="zh-TW" sz="1800" dirty="0"/>
          </a:p>
          <a:p>
            <a:pPr lvl="1"/>
            <a:endParaRPr kumimoji="1" lang="zh-TW" altLang="en-US" sz="18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4106B44-EE65-CC3F-0018-851956B81E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722441" y="6342320"/>
            <a:ext cx="2133600" cy="268288"/>
          </a:xfrm>
        </p:spPr>
        <p:txBody>
          <a:bodyPr/>
          <a:lstStyle/>
          <a:p>
            <a:fld id="{4A82BF40-4DEF-4826-AFC3-DD4E39B3DE0F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90A955D-200C-A500-E389-7907C4CA1C9A}"/>
              </a:ext>
            </a:extLst>
          </p:cNvPr>
          <p:cNvSpPr txBox="1"/>
          <p:nvPr/>
        </p:nvSpPr>
        <p:spPr>
          <a:xfrm>
            <a:off x="3331527" y="6576120"/>
            <a:ext cx="2310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000" b="1" dirty="0">
                <a:solidFill>
                  <a:schemeClr val="bg1">
                    <a:lumMod val="65000"/>
                  </a:schemeClr>
                </a:solidFill>
              </a:rPr>
              <a:t>Digital Image &amp; Signal Processing Lab</a:t>
            </a:r>
            <a:endParaRPr kumimoji="1" lang="zh-TW" altLang="en-US" sz="1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E602105-0503-3D8D-7284-C9BC03928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965" y="2637972"/>
            <a:ext cx="5638800" cy="18796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59C2600C-37C1-13F5-72A5-5FAEBC05B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606" y="4902896"/>
            <a:ext cx="5061033" cy="1210564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CC3A956D-020E-3D00-9302-7688E69029DB}"/>
              </a:ext>
            </a:extLst>
          </p:cNvPr>
          <p:cNvSpPr txBox="1"/>
          <p:nvPr/>
        </p:nvSpPr>
        <p:spPr>
          <a:xfrm>
            <a:off x="2805063" y="6113460"/>
            <a:ext cx="3533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solidFill>
                  <a:srgbClr val="FF0000"/>
                </a:solidFill>
              </a:rPr>
              <a:t>0.50 BPM</a:t>
            </a:r>
          </a:p>
        </p:txBody>
      </p:sp>
    </p:spTree>
    <p:extLst>
      <p:ext uri="{BB962C8B-B14F-4D97-AF65-F5344CB8AC3E}">
        <p14:creationId xmlns:p14="http://schemas.microsoft.com/office/powerpoint/2010/main" val="2207870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187B48-8853-421C-FA98-C5232EB9D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/>
              <a:t>Paper Survey(3/3)</a:t>
            </a:r>
            <a:endParaRPr kumimoji="1" lang="zh-TW" altLang="en-US" sz="2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C9ABC4A-0545-37E4-2E65-D9E76337E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125535"/>
            <a:ext cx="8229600" cy="5256213"/>
          </a:xfrm>
        </p:spPr>
        <p:txBody>
          <a:bodyPr/>
          <a:lstStyle/>
          <a:p>
            <a:r>
              <a:rPr lang="en-US" altLang="zh-TW" sz="2000" dirty="0"/>
              <a:t>Sonar Detection</a:t>
            </a:r>
          </a:p>
          <a:p>
            <a:pPr lvl="1"/>
            <a:r>
              <a:rPr lang="en-US" altLang="zh-TW" sz="1600" dirty="0"/>
              <a:t>Paper 3 : C-FMCW Based Contactless Respiration Detection using Acoustic Signal</a:t>
            </a:r>
            <a:endParaRPr kumimoji="1" lang="zh-TW" altLang="en-US" sz="18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4106B44-EE65-CC3F-0018-851956B81E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722441" y="6342320"/>
            <a:ext cx="2133600" cy="268288"/>
          </a:xfrm>
        </p:spPr>
        <p:txBody>
          <a:bodyPr/>
          <a:lstStyle/>
          <a:p>
            <a:fld id="{4A82BF40-4DEF-4826-AFC3-DD4E39B3DE0F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90A955D-200C-A500-E389-7907C4CA1C9A}"/>
              </a:ext>
            </a:extLst>
          </p:cNvPr>
          <p:cNvSpPr txBox="1"/>
          <p:nvPr/>
        </p:nvSpPr>
        <p:spPr>
          <a:xfrm>
            <a:off x="3331527" y="6576120"/>
            <a:ext cx="2310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000" b="1" dirty="0">
                <a:solidFill>
                  <a:schemeClr val="bg1">
                    <a:lumMod val="65000"/>
                  </a:schemeClr>
                </a:solidFill>
              </a:rPr>
              <a:t>Digital Image &amp; Signal Processing Lab</a:t>
            </a:r>
            <a:endParaRPr kumimoji="1" lang="zh-TW" altLang="en-US" sz="1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250C92E-E2BD-09E9-ABA0-74CDEE667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900" y="2205490"/>
            <a:ext cx="6182199" cy="1793421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E9F26304-9AA2-7C26-22D9-10DD1FF01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449" y="4193283"/>
            <a:ext cx="65151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181316"/>
      </p:ext>
    </p:extLst>
  </p:cSld>
  <p:clrMapOvr>
    <a:masterClrMapping/>
  </p:clrMapOvr>
</p:sld>
</file>

<file path=ppt/theme/theme1.xml><?xml version="1.0" encoding="utf-8"?>
<a:theme xmlns:a="http://schemas.openxmlformats.org/drawingml/2006/main" name="佈景主題1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佈景主題1" id="{F9FBBD8D-FC32-4556-9E09-D5902253995A}" vid="{32CD43F0-94F0-4E92-856F-E0D861BD6F55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wifi7PA </Template>
  <TotalTime>81417</TotalTime>
  <Words>940</Words>
  <Application>Microsoft Macintosh PowerPoint</Application>
  <PresentationFormat>如螢幕大小 (4:3)</PresentationFormat>
  <Paragraphs>191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佈景主題1</vt:lpstr>
      <vt:lpstr>Group Meeting Contactless Sleep Stage on Smartphones</vt:lpstr>
      <vt:lpstr>Outline(1/2)</vt:lpstr>
      <vt:lpstr>Outline(2/2)</vt:lpstr>
      <vt:lpstr>Introduction(1/3)</vt:lpstr>
      <vt:lpstr>Introduction(2/3)</vt:lpstr>
      <vt:lpstr>Introduction(3/3)</vt:lpstr>
      <vt:lpstr>Paper Survey(1/3)</vt:lpstr>
      <vt:lpstr>Paper Survey(2/3)</vt:lpstr>
      <vt:lpstr>Paper Survey(3/3)</vt:lpstr>
      <vt:lpstr>Motivation(1/1)</vt:lpstr>
      <vt:lpstr>Method Proposed(1/3)</vt:lpstr>
      <vt:lpstr>Method Proposed(2/3)</vt:lpstr>
      <vt:lpstr>Method Proposed(3/3)</vt:lpstr>
      <vt:lpstr>Conclusion(1/1)</vt:lpstr>
      <vt:lpstr>PowerPoint 簡報</vt:lpstr>
      <vt:lpstr>Reference(1/2)</vt:lpstr>
      <vt:lpstr>Reference(2/2)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Frank</dc:creator>
  <cp:lastModifiedBy>昌甫 洪</cp:lastModifiedBy>
  <cp:revision>1665</cp:revision>
  <dcterms:created xsi:type="dcterms:W3CDTF">2017-10-13T15:12:17Z</dcterms:created>
  <dcterms:modified xsi:type="dcterms:W3CDTF">2023-12-05T03:11:46Z</dcterms:modified>
</cp:coreProperties>
</file>