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3"/>
  </p:notesMasterIdLst>
  <p:handoutMasterIdLst>
    <p:handoutMasterId r:id="rId74"/>
  </p:handoutMasterIdLst>
  <p:sldIdLst>
    <p:sldId id="256" r:id="rId2"/>
    <p:sldId id="257" r:id="rId3"/>
    <p:sldId id="258" r:id="rId4"/>
    <p:sldId id="347" r:id="rId5"/>
    <p:sldId id="279" r:id="rId6"/>
    <p:sldId id="282" r:id="rId7"/>
    <p:sldId id="321" r:id="rId8"/>
    <p:sldId id="322" r:id="rId9"/>
    <p:sldId id="323" r:id="rId10"/>
    <p:sldId id="281" r:id="rId11"/>
    <p:sldId id="328" r:id="rId12"/>
    <p:sldId id="325" r:id="rId13"/>
    <p:sldId id="326" r:id="rId14"/>
    <p:sldId id="324" r:id="rId15"/>
    <p:sldId id="327" r:id="rId16"/>
    <p:sldId id="330" r:id="rId17"/>
    <p:sldId id="329" r:id="rId18"/>
    <p:sldId id="333" r:id="rId19"/>
    <p:sldId id="334" r:id="rId20"/>
    <p:sldId id="331" r:id="rId21"/>
    <p:sldId id="259" r:id="rId22"/>
    <p:sldId id="336" r:id="rId23"/>
    <p:sldId id="337" r:id="rId24"/>
    <p:sldId id="338" r:id="rId25"/>
    <p:sldId id="339" r:id="rId26"/>
    <p:sldId id="340" r:id="rId27"/>
    <p:sldId id="341" r:id="rId28"/>
    <p:sldId id="335" r:id="rId29"/>
    <p:sldId id="342" r:id="rId30"/>
    <p:sldId id="280" r:id="rId31"/>
    <p:sldId id="319" r:id="rId32"/>
    <p:sldId id="320" r:id="rId33"/>
    <p:sldId id="283" r:id="rId34"/>
    <p:sldId id="261" r:id="rId35"/>
    <p:sldId id="262" r:id="rId36"/>
    <p:sldId id="263" r:id="rId37"/>
    <p:sldId id="284" r:id="rId38"/>
    <p:sldId id="285" r:id="rId39"/>
    <p:sldId id="287" r:id="rId40"/>
    <p:sldId id="286" r:id="rId41"/>
    <p:sldId id="288" r:id="rId42"/>
    <p:sldId id="289" r:id="rId43"/>
    <p:sldId id="290" r:id="rId44"/>
    <p:sldId id="264" r:id="rId45"/>
    <p:sldId id="291" r:id="rId46"/>
    <p:sldId id="292" r:id="rId47"/>
    <p:sldId id="293" r:id="rId48"/>
    <p:sldId id="304" r:id="rId49"/>
    <p:sldId id="306" r:id="rId50"/>
    <p:sldId id="307" r:id="rId51"/>
    <p:sldId id="308" r:id="rId52"/>
    <p:sldId id="309" r:id="rId53"/>
    <p:sldId id="314" r:id="rId54"/>
    <p:sldId id="315" r:id="rId55"/>
    <p:sldId id="310" r:id="rId56"/>
    <p:sldId id="311" r:id="rId57"/>
    <p:sldId id="312" r:id="rId58"/>
    <p:sldId id="313" r:id="rId59"/>
    <p:sldId id="316" r:id="rId60"/>
    <p:sldId id="297" r:id="rId61"/>
    <p:sldId id="299" r:id="rId62"/>
    <p:sldId id="296" r:id="rId63"/>
    <p:sldId id="302" r:id="rId64"/>
    <p:sldId id="301" r:id="rId65"/>
    <p:sldId id="300" r:id="rId66"/>
    <p:sldId id="294" r:id="rId67"/>
    <p:sldId id="295" r:id="rId68"/>
    <p:sldId id="303" r:id="rId69"/>
    <p:sldId id="343" r:id="rId70"/>
    <p:sldId id="344" r:id="rId71"/>
    <p:sldId id="346" r:id="rId72"/>
  </p:sldIdLst>
  <p:sldSz cx="4610100" cy="3460750"/>
  <p:notesSz cx="4610100" cy="346075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1090">
          <p15:clr>
            <a:srgbClr val="A4A3A4"/>
          </p15:clr>
        </p15:guide>
        <p15:guide id="2" pos="145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1047" autoAdjust="0"/>
    <p:restoredTop sz="94670" autoAdjust="0"/>
  </p:normalViewPr>
  <p:slideViewPr>
    <p:cSldViewPr>
      <p:cViewPr>
        <p:scale>
          <a:sx n="232" d="100"/>
          <a:sy n="232" d="100"/>
        </p:scale>
        <p:origin x="-1806" y="-36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231" d="100"/>
          <a:sy n="231" d="100"/>
        </p:scale>
        <p:origin x="-2346" y="-84"/>
      </p:cViewPr>
      <p:guideLst>
        <p:guide orient="horz" pos="1090"/>
        <p:guide pos="145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Relationship Id="rId6" Type="http://schemas.openxmlformats.org/officeDocument/2006/relationships/image" Target="../media/image40.wmf"/><Relationship Id="rId5" Type="http://schemas.openxmlformats.org/officeDocument/2006/relationships/image" Target="../media/image39.wmf"/><Relationship Id="rId4" Type="http://schemas.openxmlformats.org/officeDocument/2006/relationships/image" Target="../media/image38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image" Target="../media/image42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wmf"/><Relationship Id="rId1" Type="http://schemas.openxmlformats.org/officeDocument/2006/relationships/image" Target="../media/image52.wmf"/><Relationship Id="rId4" Type="http://schemas.openxmlformats.org/officeDocument/2006/relationships/image" Target="../media/image55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7.wmf"/><Relationship Id="rId1" Type="http://schemas.openxmlformats.org/officeDocument/2006/relationships/image" Target="../media/image56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59.wmf"/><Relationship Id="rId1" Type="http://schemas.openxmlformats.org/officeDocument/2006/relationships/image" Target="../media/image58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62.wmf"/><Relationship Id="rId1" Type="http://schemas.openxmlformats.org/officeDocument/2006/relationships/image" Target="../media/image61.wmf"/><Relationship Id="rId4" Type="http://schemas.openxmlformats.org/officeDocument/2006/relationships/image" Target="../media/image64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image" Target="../media/image66.wmf"/><Relationship Id="rId1" Type="http://schemas.openxmlformats.org/officeDocument/2006/relationships/image" Target="../media/image65.wmf"/><Relationship Id="rId4" Type="http://schemas.openxmlformats.org/officeDocument/2006/relationships/image" Target="../media/image68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w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75.wmf"/><Relationship Id="rId1" Type="http://schemas.openxmlformats.org/officeDocument/2006/relationships/image" Target="../media/image74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79.wmf"/><Relationship Id="rId2" Type="http://schemas.openxmlformats.org/officeDocument/2006/relationships/image" Target="../media/image78.wmf"/><Relationship Id="rId1" Type="http://schemas.openxmlformats.org/officeDocument/2006/relationships/image" Target="../media/image77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image" Target="../media/image5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w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9.wmf"/><Relationship Id="rId7" Type="http://schemas.openxmlformats.org/officeDocument/2006/relationships/image" Target="../media/image93.wmf"/><Relationship Id="rId2" Type="http://schemas.openxmlformats.org/officeDocument/2006/relationships/image" Target="../media/image88.wmf"/><Relationship Id="rId1" Type="http://schemas.openxmlformats.org/officeDocument/2006/relationships/image" Target="../media/image87.wmf"/><Relationship Id="rId6" Type="http://schemas.openxmlformats.org/officeDocument/2006/relationships/image" Target="../media/image92.wmf"/><Relationship Id="rId5" Type="http://schemas.openxmlformats.org/officeDocument/2006/relationships/image" Target="../media/image91.wmf"/><Relationship Id="rId4" Type="http://schemas.openxmlformats.org/officeDocument/2006/relationships/image" Target="../media/image90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w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98.wmf"/><Relationship Id="rId2" Type="http://schemas.openxmlformats.org/officeDocument/2006/relationships/image" Target="../media/image97.wmf"/><Relationship Id="rId1" Type="http://schemas.openxmlformats.org/officeDocument/2006/relationships/image" Target="../media/image96.wmf"/><Relationship Id="rId5" Type="http://schemas.openxmlformats.org/officeDocument/2006/relationships/image" Target="../media/image100.wmf"/><Relationship Id="rId4" Type="http://schemas.openxmlformats.org/officeDocument/2006/relationships/image" Target="../media/image99.w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wmf"/><Relationship Id="rId2" Type="http://schemas.openxmlformats.org/officeDocument/2006/relationships/image" Target="../media/image102.wmf"/><Relationship Id="rId1" Type="http://schemas.openxmlformats.org/officeDocument/2006/relationships/image" Target="../media/image101.wmf"/><Relationship Id="rId4" Type="http://schemas.openxmlformats.org/officeDocument/2006/relationships/image" Target="../media/image104.wmf"/></Relationships>
</file>

<file path=ppt/drawings/_rels/vmlDrawing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wmf"/><Relationship Id="rId2" Type="http://schemas.openxmlformats.org/officeDocument/2006/relationships/image" Target="../media/image110.wmf"/><Relationship Id="rId1" Type="http://schemas.openxmlformats.org/officeDocument/2006/relationships/image" Target="../media/image109.wmf"/><Relationship Id="rId5" Type="http://schemas.openxmlformats.org/officeDocument/2006/relationships/image" Target="../media/image113.wmf"/><Relationship Id="rId4" Type="http://schemas.openxmlformats.org/officeDocument/2006/relationships/image" Target="../media/image112.wmf"/></Relationships>
</file>

<file path=ppt/drawings/_rels/vmlDrawing2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wmf"/><Relationship Id="rId2" Type="http://schemas.openxmlformats.org/officeDocument/2006/relationships/image" Target="../media/image115.wmf"/><Relationship Id="rId1" Type="http://schemas.openxmlformats.org/officeDocument/2006/relationships/image" Target="../media/image114.wmf"/><Relationship Id="rId5" Type="http://schemas.openxmlformats.org/officeDocument/2006/relationships/image" Target="../media/image118.wmf"/><Relationship Id="rId4" Type="http://schemas.openxmlformats.org/officeDocument/2006/relationships/image" Target="../media/image117.wmf"/></Relationships>
</file>

<file path=ppt/drawings/_rels/vmlDrawing2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wmf"/><Relationship Id="rId2" Type="http://schemas.openxmlformats.org/officeDocument/2006/relationships/image" Target="../media/image120.wmf"/><Relationship Id="rId1" Type="http://schemas.openxmlformats.org/officeDocument/2006/relationships/image" Target="../media/image119.w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Relationship Id="rId5" Type="http://schemas.openxmlformats.org/officeDocument/2006/relationships/image" Target="../media/image14.wmf"/><Relationship Id="rId4" Type="http://schemas.openxmlformats.org/officeDocument/2006/relationships/image" Target="../media/image13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Relationship Id="rId5" Type="http://schemas.openxmlformats.org/officeDocument/2006/relationships/image" Target="../media/image21.wmf"/><Relationship Id="rId4" Type="http://schemas.openxmlformats.org/officeDocument/2006/relationships/image" Target="../media/image20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11.wmf"/><Relationship Id="rId1" Type="http://schemas.openxmlformats.org/officeDocument/2006/relationships/image" Target="../media/image22.wmf"/><Relationship Id="rId4" Type="http://schemas.openxmlformats.org/officeDocument/2006/relationships/image" Target="../media/image24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7" Type="http://schemas.openxmlformats.org/officeDocument/2006/relationships/image" Target="../media/image31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Relationship Id="rId6" Type="http://schemas.openxmlformats.org/officeDocument/2006/relationships/image" Target="../media/image30.wmf"/><Relationship Id="rId5" Type="http://schemas.openxmlformats.org/officeDocument/2006/relationships/image" Target="../media/image29.wmf"/><Relationship Id="rId4" Type="http://schemas.openxmlformats.org/officeDocument/2006/relationships/image" Target="../media/image28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1997075" cy="1730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2611438" y="0"/>
            <a:ext cx="1997075" cy="1730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6EDB47-025F-43D9-95A8-44A094D31CBF}" type="datetimeFigureOut">
              <a:rPr lang="zh-TW" altLang="en-US" smtClean="0"/>
              <a:pPr/>
              <a:t>2015/12/31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3287713"/>
            <a:ext cx="1997075" cy="1730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2611438" y="3287713"/>
            <a:ext cx="1997075" cy="1730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1E1525-9C7B-4F3E-A218-B8819793E2C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37238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1997075" cy="1730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2611438" y="0"/>
            <a:ext cx="1997075" cy="1730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72C403-FB83-4783-B6BE-A59E9BD66D7B}" type="datetimeFigureOut">
              <a:rPr lang="zh-TW" altLang="en-US" smtClean="0"/>
              <a:pPr/>
              <a:t>2015/12/31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441450" y="260350"/>
            <a:ext cx="1727200" cy="129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460375" y="1644650"/>
            <a:ext cx="3689350" cy="1557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3287713"/>
            <a:ext cx="1997075" cy="1730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2611438" y="3287713"/>
            <a:ext cx="1997075" cy="1730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2CAFB3-2B48-4558-8EEC-E9499016315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9868233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CAFB3-2B48-4558-8EEC-E9499016315B}" type="slidenum">
              <a:rPr lang="zh-TW" altLang="en-US" smtClean="0"/>
              <a:pPr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71393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CAFB3-2B48-4558-8EEC-E9499016315B}" type="slidenum">
              <a:rPr lang="zh-TW" altLang="en-US" smtClean="0"/>
              <a:pPr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02780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CAFB3-2B48-4558-8EEC-E9499016315B}" type="slidenum">
              <a:rPr lang="zh-TW" altLang="en-US" smtClean="0"/>
              <a:pPr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7615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CAFB3-2B48-4558-8EEC-E9499016315B}" type="slidenum">
              <a:rPr lang="zh-TW" altLang="en-US" smtClean="0"/>
              <a:pPr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761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45757" y="1072832"/>
            <a:ext cx="3918585" cy="72675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691515" y="1938020"/>
            <a:ext cx="3227070" cy="8651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13" name="日期版面配置區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12700">
              <a:lnSpc>
                <a:spcPts val="590"/>
              </a:lnSpc>
            </a:pPr>
            <a:r>
              <a:rPr lang="en-US" altLang="zh-TW" spc="-5" smtClean="0"/>
              <a:t>Disp Lab</a:t>
            </a:r>
            <a:endParaRPr lang="en-US" spc="-55" dirty="0"/>
          </a:p>
        </p:txBody>
      </p:sp>
      <p:sp>
        <p:nvSpPr>
          <p:cNvPr id="14" name="頁尾版面配置區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lang="en-US" spc="-40" dirty="0"/>
          </a:p>
        </p:txBody>
      </p:sp>
      <p:sp>
        <p:nvSpPr>
          <p:cNvPr id="15" name="投影片編號版面配置區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ts val="590"/>
              </a:lnSpc>
            </a:pPr>
            <a:fld id="{81D60167-4931-47E6-BA6A-407CBD079E47}" type="slidenum">
              <a:rPr lang="en-US" altLang="zh-TW" spc="-55" smtClean="0"/>
              <a:pPr marL="25400">
                <a:lnSpc>
                  <a:spcPts val="590"/>
                </a:lnSpc>
              </a:pPr>
              <a:t>‹#›</a:t>
            </a:fld>
            <a:r>
              <a:rPr lang="zh-TW" altLang="en-US" spc="-55" dirty="0" smtClean="0"/>
              <a:t> </a:t>
            </a:r>
            <a:r>
              <a:rPr lang="en-US" altLang="zh-TW" spc="35" dirty="0" smtClean="0"/>
              <a:t>/</a:t>
            </a:r>
            <a:r>
              <a:rPr lang="en-US" altLang="zh-TW" spc="-55" dirty="0" smtClean="0"/>
              <a:t>70</a:t>
            </a:r>
            <a:endParaRPr lang="zh-TW" altLang="en-US" spc="-55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12700">
              <a:lnSpc>
                <a:spcPts val="590"/>
              </a:lnSpc>
            </a:pPr>
            <a:r>
              <a:rPr lang="en-US" altLang="zh-TW" spc="-5" smtClean="0"/>
              <a:t>Disp Lab</a:t>
            </a:r>
            <a:endParaRPr lang="en-US" spc="-55" dirty="0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lang="en-US" spc="-40" dirty="0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>
          <a:xfrm>
            <a:off x="105029" y="3362000"/>
            <a:ext cx="250825" cy="76944"/>
          </a:xfrm>
        </p:spPr>
        <p:txBody>
          <a:bodyPr/>
          <a:lstStyle/>
          <a:p>
            <a:pPr marL="25400">
              <a:lnSpc>
                <a:spcPts val="590"/>
              </a:lnSpc>
            </a:pPr>
            <a:r>
              <a:rPr lang="en-US" altLang="zh-TW" spc="-55" dirty="0" smtClean="0"/>
              <a:t>‹#› /70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30505" y="795972"/>
            <a:ext cx="2005393" cy="22840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374201" y="795972"/>
            <a:ext cx="2005393" cy="22840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8" name="日期版面配置區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12700">
              <a:lnSpc>
                <a:spcPts val="590"/>
              </a:lnSpc>
            </a:pPr>
            <a:r>
              <a:rPr lang="en-US" altLang="zh-TW" spc="-5" smtClean="0"/>
              <a:t>Disp Lab</a:t>
            </a:r>
            <a:endParaRPr lang="en-US" spc="-55" dirty="0"/>
          </a:p>
        </p:txBody>
      </p:sp>
      <p:sp>
        <p:nvSpPr>
          <p:cNvPr id="9" name="頁尾版面配置區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lang="en-US" spc="-40" dirty="0"/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ts val="590"/>
              </a:lnSpc>
            </a:pPr>
            <a:fld id="{81D60167-4931-47E6-BA6A-407CBD079E47}" type="slidenum">
              <a:rPr lang="en-US" altLang="zh-TW" spc="-55" smtClean="0"/>
              <a:pPr marL="25400">
                <a:lnSpc>
                  <a:spcPts val="590"/>
                </a:lnSpc>
              </a:pPr>
              <a:t>‹#›</a:t>
            </a:fld>
            <a:r>
              <a:rPr lang="zh-TW" altLang="en-US" spc="-55" dirty="0" smtClean="0"/>
              <a:t> </a:t>
            </a:r>
            <a:r>
              <a:rPr lang="en-US" altLang="zh-TW" spc="35" dirty="0" smtClean="0"/>
              <a:t>/</a:t>
            </a:r>
            <a:r>
              <a:rPr lang="en-US" altLang="zh-TW" spc="-55" dirty="0" smtClean="0"/>
              <a:t>70</a:t>
            </a:r>
            <a:endParaRPr lang="zh-TW" altLang="en-US" spc="-55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12700">
              <a:lnSpc>
                <a:spcPts val="590"/>
              </a:lnSpc>
            </a:pPr>
            <a:r>
              <a:rPr lang="en-US" altLang="zh-TW" spc="-5" smtClean="0"/>
              <a:t>Disp Lab</a:t>
            </a:r>
            <a:endParaRPr lang="en-US" spc="-55" dirty="0"/>
          </a:p>
        </p:txBody>
      </p:sp>
      <p:sp>
        <p:nvSpPr>
          <p:cNvPr id="7" name="頁尾版面配置區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lang="en-US" spc="-40" dirty="0"/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ts val="590"/>
              </a:lnSpc>
            </a:pPr>
            <a:fld id="{81D60167-4931-47E6-BA6A-407CBD079E47}" type="slidenum">
              <a:rPr lang="en-US" altLang="zh-TW" spc="-55" smtClean="0"/>
              <a:pPr marL="25400">
                <a:lnSpc>
                  <a:spcPts val="590"/>
                </a:lnSpc>
              </a:pPr>
              <a:t>‹#›</a:t>
            </a:fld>
            <a:r>
              <a:rPr lang="zh-TW" altLang="en-US" spc="-55" dirty="0" smtClean="0"/>
              <a:t> </a:t>
            </a:r>
            <a:r>
              <a:rPr lang="en-US" altLang="zh-TW" spc="35" dirty="0" smtClean="0"/>
              <a:t>/</a:t>
            </a:r>
            <a:r>
              <a:rPr lang="en-US" altLang="zh-TW" spc="-55" dirty="0" smtClean="0"/>
              <a:t>70</a:t>
            </a:r>
            <a:endParaRPr lang="zh-TW" altLang="en-US" spc="-55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12700">
              <a:lnSpc>
                <a:spcPts val="590"/>
              </a:lnSpc>
            </a:pPr>
            <a:r>
              <a:rPr lang="en-US" altLang="zh-TW" spc="-5" smtClean="0"/>
              <a:t>Disp Lab</a:t>
            </a:r>
            <a:endParaRPr lang="en-US" spc="-55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lang="en-US" spc="-40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ts val="590"/>
              </a:lnSpc>
            </a:pPr>
            <a:fld id="{81D60167-4931-47E6-BA6A-407CBD079E47}" type="slidenum">
              <a:rPr lang="en-US" altLang="zh-TW" spc="-55" smtClean="0"/>
              <a:pPr marL="25400">
                <a:lnSpc>
                  <a:spcPts val="590"/>
                </a:lnSpc>
              </a:pPr>
              <a:t>‹#›</a:t>
            </a:fld>
            <a:r>
              <a:rPr lang="zh-TW" altLang="en-US" spc="-55" dirty="0" smtClean="0"/>
              <a:t> </a:t>
            </a:r>
            <a:r>
              <a:rPr lang="en-US" altLang="zh-TW" spc="35" dirty="0" smtClean="0"/>
              <a:t>/</a:t>
            </a:r>
            <a:r>
              <a:rPr lang="en-US" altLang="zh-TW" spc="-55" dirty="0" smtClean="0"/>
              <a:t>70</a:t>
            </a:r>
            <a:endParaRPr lang="zh-TW" altLang="en-US" spc="-55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2304415" cy="188595"/>
          </a:xfrm>
          <a:custGeom>
            <a:avLst/>
            <a:gdLst/>
            <a:ahLst/>
            <a:cxnLst/>
            <a:rect l="l" t="t" r="r" b="b"/>
            <a:pathLst>
              <a:path w="2304415" h="188595">
                <a:moveTo>
                  <a:pt x="0" y="188214"/>
                </a:moveTo>
                <a:lnTo>
                  <a:pt x="2304034" y="188214"/>
                </a:lnTo>
                <a:lnTo>
                  <a:pt x="2304034" y="0"/>
                </a:lnTo>
                <a:lnTo>
                  <a:pt x="0" y="0"/>
                </a:lnTo>
                <a:lnTo>
                  <a:pt x="0" y="18821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5250" y="265302"/>
            <a:ext cx="4419600" cy="2292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47345" y="1449324"/>
            <a:ext cx="3915409" cy="9258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767839" y="3362000"/>
            <a:ext cx="441325" cy="88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ts val="590"/>
              </a:lnSpc>
            </a:pPr>
            <a:r>
              <a:rPr lang="en-US" spc="-45" dirty="0" smtClean="0"/>
              <a:t>Cho-Ying Wu</a:t>
            </a:r>
            <a:endParaRPr spc="-40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399283" y="3362000"/>
            <a:ext cx="376555" cy="88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ts val="590"/>
              </a:lnSpc>
            </a:pPr>
            <a:r>
              <a:rPr lang="en-US" altLang="zh-TW" spc="-5" smtClean="0"/>
              <a:t>Disp Lab</a:t>
            </a:r>
            <a:endParaRPr spc="-55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5029" y="3362000"/>
            <a:ext cx="250825" cy="769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00" b="0" i="0" baseline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marL="25400">
              <a:lnSpc>
                <a:spcPts val="590"/>
              </a:lnSpc>
            </a:pPr>
            <a:fld id="{81D60167-4931-47E6-BA6A-407CBD079E47}" type="slidenum">
              <a:rPr lang="en-US" altLang="zh-TW" spc="-55" smtClean="0"/>
              <a:pPr marL="25400">
                <a:lnSpc>
                  <a:spcPts val="590"/>
                </a:lnSpc>
              </a:pPr>
              <a:t>‹#›</a:t>
            </a:fld>
            <a:r>
              <a:rPr lang="zh-TW" altLang="en-US" spc="-55" dirty="0" smtClean="0"/>
              <a:t> </a:t>
            </a:r>
            <a:r>
              <a:rPr lang="en-US" altLang="zh-TW" spc="35" dirty="0" smtClean="0"/>
              <a:t>/</a:t>
            </a:r>
            <a:r>
              <a:rPr lang="en-US" altLang="zh-TW" spc="-55" dirty="0" smtClean="0"/>
              <a:t>70</a:t>
            </a:r>
            <a:endParaRPr lang="zh-TW" altLang="en-US" spc="-5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iming>
    <p:tnLst>
      <p:par>
        <p:cTn id="1" dur="indefinite" restart="never" nodeType="tmRoot"/>
      </p:par>
    </p:tnLst>
  </p:timing>
  <p:hf sldNum="0" hdr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9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12" Type="http://schemas.openxmlformats.org/officeDocument/2006/relationships/image" Target="../media/image14.w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1.wmf"/><Relationship Id="rId11" Type="http://schemas.openxmlformats.org/officeDocument/2006/relationships/oleObject" Target="../embeddings/oleObject13.bin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13.wmf"/><Relationship Id="rId4" Type="http://schemas.openxmlformats.org/officeDocument/2006/relationships/image" Target="../media/image10.wmf"/><Relationship Id="rId9" Type="http://schemas.openxmlformats.org/officeDocument/2006/relationships/oleObject" Target="../embeddings/oleObject12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oleObject" Target="../embeddings/oleObject14.bin"/><Relationship Id="rId7" Type="http://schemas.openxmlformats.org/officeDocument/2006/relationships/oleObject" Target="../embeddings/oleObject16.bin"/><Relationship Id="rId12" Type="http://schemas.openxmlformats.org/officeDocument/2006/relationships/image" Target="../media/image21.w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8.wmf"/><Relationship Id="rId11" Type="http://schemas.openxmlformats.org/officeDocument/2006/relationships/oleObject" Target="../embeddings/oleObject18.bin"/><Relationship Id="rId5" Type="http://schemas.openxmlformats.org/officeDocument/2006/relationships/oleObject" Target="../embeddings/oleObject15.bin"/><Relationship Id="rId10" Type="http://schemas.openxmlformats.org/officeDocument/2006/relationships/image" Target="../media/image20.wmf"/><Relationship Id="rId4" Type="http://schemas.openxmlformats.org/officeDocument/2006/relationships/image" Target="../media/image17.wmf"/><Relationship Id="rId9" Type="http://schemas.openxmlformats.org/officeDocument/2006/relationships/oleObject" Target="../embeddings/oleObject17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3" Type="http://schemas.openxmlformats.org/officeDocument/2006/relationships/oleObject" Target="../embeddings/oleObject19.bin"/><Relationship Id="rId7" Type="http://schemas.openxmlformats.org/officeDocument/2006/relationships/oleObject" Target="../embeddings/oleObject2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20.bin"/><Relationship Id="rId10" Type="http://schemas.openxmlformats.org/officeDocument/2006/relationships/image" Target="../media/image24.wmf"/><Relationship Id="rId4" Type="http://schemas.openxmlformats.org/officeDocument/2006/relationships/image" Target="../media/image22.wmf"/><Relationship Id="rId9" Type="http://schemas.openxmlformats.org/officeDocument/2006/relationships/oleObject" Target="../embeddings/oleObject22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13" Type="http://schemas.openxmlformats.org/officeDocument/2006/relationships/oleObject" Target="../embeddings/oleObject28.bin"/><Relationship Id="rId18" Type="http://schemas.openxmlformats.org/officeDocument/2006/relationships/oleObject" Target="../embeddings/oleObject31.bin"/><Relationship Id="rId3" Type="http://schemas.openxmlformats.org/officeDocument/2006/relationships/oleObject" Target="../embeddings/oleObject23.bin"/><Relationship Id="rId7" Type="http://schemas.openxmlformats.org/officeDocument/2006/relationships/oleObject" Target="../embeddings/oleObject25.bin"/><Relationship Id="rId12" Type="http://schemas.openxmlformats.org/officeDocument/2006/relationships/image" Target="../media/image29.wmf"/><Relationship Id="rId17" Type="http://schemas.openxmlformats.org/officeDocument/2006/relationships/image" Target="../media/image31.wmf"/><Relationship Id="rId2" Type="http://schemas.openxmlformats.org/officeDocument/2006/relationships/slideLayout" Target="../slideLayouts/slideLayout5.xml"/><Relationship Id="rId16" Type="http://schemas.openxmlformats.org/officeDocument/2006/relationships/oleObject" Target="../embeddings/oleObject30.bin"/><Relationship Id="rId1" Type="http://schemas.openxmlformats.org/officeDocument/2006/relationships/vmlDrawing" Target="../drawings/vmlDrawing8.vml"/><Relationship Id="rId6" Type="http://schemas.openxmlformats.org/officeDocument/2006/relationships/image" Target="../media/image26.wmf"/><Relationship Id="rId11" Type="http://schemas.openxmlformats.org/officeDocument/2006/relationships/oleObject" Target="../embeddings/oleObject27.bin"/><Relationship Id="rId5" Type="http://schemas.openxmlformats.org/officeDocument/2006/relationships/oleObject" Target="../embeddings/oleObject24.bin"/><Relationship Id="rId15" Type="http://schemas.openxmlformats.org/officeDocument/2006/relationships/oleObject" Target="../embeddings/oleObject29.bin"/><Relationship Id="rId10" Type="http://schemas.openxmlformats.org/officeDocument/2006/relationships/image" Target="../media/image28.wmf"/><Relationship Id="rId4" Type="http://schemas.openxmlformats.org/officeDocument/2006/relationships/image" Target="../media/image25.wmf"/><Relationship Id="rId9" Type="http://schemas.openxmlformats.org/officeDocument/2006/relationships/oleObject" Target="../embeddings/oleObject26.bin"/><Relationship Id="rId14" Type="http://schemas.openxmlformats.org/officeDocument/2006/relationships/image" Target="../media/image30.w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3.w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33.bin"/><Relationship Id="rId5" Type="http://schemas.openxmlformats.org/officeDocument/2006/relationships/image" Target="../media/image32.wmf"/><Relationship Id="rId4" Type="http://schemas.openxmlformats.org/officeDocument/2006/relationships/oleObject" Target="../embeddings/oleObject32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13" Type="http://schemas.openxmlformats.org/officeDocument/2006/relationships/oleObject" Target="../embeddings/oleObject39.bin"/><Relationship Id="rId3" Type="http://schemas.openxmlformats.org/officeDocument/2006/relationships/oleObject" Target="../embeddings/oleObject34.bin"/><Relationship Id="rId7" Type="http://schemas.openxmlformats.org/officeDocument/2006/relationships/oleObject" Target="../embeddings/oleObject36.bin"/><Relationship Id="rId12" Type="http://schemas.openxmlformats.org/officeDocument/2006/relationships/image" Target="../media/image39.w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6.wmf"/><Relationship Id="rId11" Type="http://schemas.openxmlformats.org/officeDocument/2006/relationships/oleObject" Target="../embeddings/oleObject38.bin"/><Relationship Id="rId5" Type="http://schemas.openxmlformats.org/officeDocument/2006/relationships/oleObject" Target="../embeddings/oleObject35.bin"/><Relationship Id="rId15" Type="http://schemas.openxmlformats.org/officeDocument/2006/relationships/image" Target="../media/image41.png"/><Relationship Id="rId10" Type="http://schemas.openxmlformats.org/officeDocument/2006/relationships/image" Target="../media/image38.wmf"/><Relationship Id="rId4" Type="http://schemas.openxmlformats.org/officeDocument/2006/relationships/image" Target="../media/image35.wmf"/><Relationship Id="rId9" Type="http://schemas.openxmlformats.org/officeDocument/2006/relationships/oleObject" Target="../embeddings/oleObject37.bin"/><Relationship Id="rId14" Type="http://schemas.openxmlformats.org/officeDocument/2006/relationships/image" Target="../media/image40.w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ecs.berkeley.edu/~yang/software/l1benchmark/l1benchmark.zip" TargetMode="Externa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3.e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41.bin"/><Relationship Id="rId5" Type="http://schemas.openxmlformats.org/officeDocument/2006/relationships/image" Target="../media/image42.wmf"/><Relationship Id="rId4" Type="http://schemas.openxmlformats.org/officeDocument/2006/relationships/oleObject" Target="../embeddings/oleObject40.bin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wmf"/><Relationship Id="rId3" Type="http://schemas.openxmlformats.org/officeDocument/2006/relationships/oleObject" Target="../embeddings/oleObject42.bin"/><Relationship Id="rId7" Type="http://schemas.openxmlformats.org/officeDocument/2006/relationships/oleObject" Target="../embeddings/oleObject44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53.wmf"/><Relationship Id="rId5" Type="http://schemas.openxmlformats.org/officeDocument/2006/relationships/oleObject" Target="../embeddings/oleObject43.bin"/><Relationship Id="rId10" Type="http://schemas.openxmlformats.org/officeDocument/2006/relationships/image" Target="../media/image55.wmf"/><Relationship Id="rId4" Type="http://schemas.openxmlformats.org/officeDocument/2006/relationships/image" Target="../media/image52.wmf"/><Relationship Id="rId9" Type="http://schemas.openxmlformats.org/officeDocument/2006/relationships/oleObject" Target="../embeddings/oleObject45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6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57.wmf"/><Relationship Id="rId5" Type="http://schemas.openxmlformats.org/officeDocument/2006/relationships/oleObject" Target="../embeddings/oleObject47.bin"/><Relationship Id="rId4" Type="http://schemas.openxmlformats.org/officeDocument/2006/relationships/image" Target="../media/image56.w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wmf"/><Relationship Id="rId3" Type="http://schemas.openxmlformats.org/officeDocument/2006/relationships/oleObject" Target="../embeddings/oleObject48.bin"/><Relationship Id="rId7" Type="http://schemas.openxmlformats.org/officeDocument/2006/relationships/oleObject" Target="../embeddings/oleObject50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59.wmf"/><Relationship Id="rId5" Type="http://schemas.openxmlformats.org/officeDocument/2006/relationships/oleObject" Target="../embeddings/oleObject49.bin"/><Relationship Id="rId4" Type="http://schemas.openxmlformats.org/officeDocument/2006/relationships/image" Target="../media/image58.wmf"/><Relationship Id="rId9" Type="http://schemas.openxmlformats.org/officeDocument/2006/relationships/oleObject" Target="../embeddings/oleObject51.bin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wmf"/><Relationship Id="rId3" Type="http://schemas.openxmlformats.org/officeDocument/2006/relationships/oleObject" Target="../embeddings/oleObject52.bin"/><Relationship Id="rId7" Type="http://schemas.openxmlformats.org/officeDocument/2006/relationships/oleObject" Target="../embeddings/oleObject54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62.wmf"/><Relationship Id="rId11" Type="http://schemas.openxmlformats.org/officeDocument/2006/relationships/image" Target="../media/image64.wmf"/><Relationship Id="rId5" Type="http://schemas.openxmlformats.org/officeDocument/2006/relationships/oleObject" Target="../embeddings/oleObject53.bin"/><Relationship Id="rId10" Type="http://schemas.openxmlformats.org/officeDocument/2006/relationships/oleObject" Target="../embeddings/oleObject56.bin"/><Relationship Id="rId4" Type="http://schemas.openxmlformats.org/officeDocument/2006/relationships/image" Target="../media/image61.wmf"/><Relationship Id="rId9" Type="http://schemas.openxmlformats.org/officeDocument/2006/relationships/oleObject" Target="../embeddings/oleObject55.bin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wmf"/><Relationship Id="rId3" Type="http://schemas.openxmlformats.org/officeDocument/2006/relationships/oleObject" Target="../embeddings/oleObject57.bin"/><Relationship Id="rId7" Type="http://schemas.openxmlformats.org/officeDocument/2006/relationships/oleObject" Target="../embeddings/oleObject59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66.wmf"/><Relationship Id="rId5" Type="http://schemas.openxmlformats.org/officeDocument/2006/relationships/oleObject" Target="../embeddings/oleObject58.bin"/><Relationship Id="rId10" Type="http://schemas.openxmlformats.org/officeDocument/2006/relationships/image" Target="../media/image68.wmf"/><Relationship Id="rId4" Type="http://schemas.openxmlformats.org/officeDocument/2006/relationships/image" Target="../media/image65.wmf"/><Relationship Id="rId9" Type="http://schemas.openxmlformats.org/officeDocument/2006/relationships/oleObject" Target="../embeddings/oleObject60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69.w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2.bin"/><Relationship Id="rId7" Type="http://schemas.openxmlformats.org/officeDocument/2006/relationships/image" Target="../media/image76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75.wmf"/><Relationship Id="rId5" Type="http://schemas.openxmlformats.org/officeDocument/2006/relationships/oleObject" Target="../embeddings/oleObject63.bin"/><Relationship Id="rId4" Type="http://schemas.openxmlformats.org/officeDocument/2006/relationships/image" Target="../media/image74.w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wmf"/><Relationship Id="rId3" Type="http://schemas.openxmlformats.org/officeDocument/2006/relationships/oleObject" Target="../embeddings/oleObject64.bin"/><Relationship Id="rId7" Type="http://schemas.openxmlformats.org/officeDocument/2006/relationships/oleObject" Target="../embeddings/oleObject66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78.wmf"/><Relationship Id="rId5" Type="http://schemas.openxmlformats.org/officeDocument/2006/relationships/oleObject" Target="../embeddings/oleObject65.bin"/><Relationship Id="rId4" Type="http://schemas.openxmlformats.org/officeDocument/2006/relationships/image" Target="../media/image77.wm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emf"/><Relationship Id="rId3" Type="http://schemas.openxmlformats.org/officeDocument/2006/relationships/oleObject" Target="../embeddings/oleObject67.bin"/><Relationship Id="rId7" Type="http://schemas.openxmlformats.org/officeDocument/2006/relationships/image" Target="../media/image83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82.emf"/><Relationship Id="rId5" Type="http://schemas.openxmlformats.org/officeDocument/2006/relationships/image" Target="../media/image81.emf"/><Relationship Id="rId4" Type="http://schemas.openxmlformats.org/officeDocument/2006/relationships/image" Target="../media/image80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8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85.wm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wmf"/><Relationship Id="rId13" Type="http://schemas.openxmlformats.org/officeDocument/2006/relationships/oleObject" Target="../embeddings/oleObject74.bin"/><Relationship Id="rId3" Type="http://schemas.openxmlformats.org/officeDocument/2006/relationships/oleObject" Target="../embeddings/oleObject69.bin"/><Relationship Id="rId7" Type="http://schemas.openxmlformats.org/officeDocument/2006/relationships/oleObject" Target="../embeddings/oleObject71.bin"/><Relationship Id="rId12" Type="http://schemas.openxmlformats.org/officeDocument/2006/relationships/image" Target="../media/image91.wmf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93.wmf"/><Relationship Id="rId1" Type="http://schemas.openxmlformats.org/officeDocument/2006/relationships/vmlDrawing" Target="../drawings/vmlDrawing22.vml"/><Relationship Id="rId6" Type="http://schemas.openxmlformats.org/officeDocument/2006/relationships/image" Target="../media/image88.wmf"/><Relationship Id="rId11" Type="http://schemas.openxmlformats.org/officeDocument/2006/relationships/oleObject" Target="../embeddings/oleObject73.bin"/><Relationship Id="rId5" Type="http://schemas.openxmlformats.org/officeDocument/2006/relationships/oleObject" Target="../embeddings/oleObject70.bin"/><Relationship Id="rId15" Type="http://schemas.openxmlformats.org/officeDocument/2006/relationships/oleObject" Target="../embeddings/oleObject75.bin"/><Relationship Id="rId10" Type="http://schemas.openxmlformats.org/officeDocument/2006/relationships/image" Target="../media/image90.wmf"/><Relationship Id="rId4" Type="http://schemas.openxmlformats.org/officeDocument/2006/relationships/image" Target="../media/image87.wmf"/><Relationship Id="rId9" Type="http://schemas.openxmlformats.org/officeDocument/2006/relationships/oleObject" Target="../embeddings/oleObject72.bin"/><Relationship Id="rId14" Type="http://schemas.openxmlformats.org/officeDocument/2006/relationships/image" Target="../media/image92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3.vml"/><Relationship Id="rId5" Type="http://schemas.openxmlformats.org/officeDocument/2006/relationships/image" Target="../media/image94.wmf"/><Relationship Id="rId4" Type="http://schemas.openxmlformats.org/officeDocument/2006/relationships/oleObject" Target="../embeddings/oleObject76.bin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0.bin"/><Relationship Id="rId13" Type="http://schemas.openxmlformats.org/officeDocument/2006/relationships/image" Target="../media/image100.wmf"/><Relationship Id="rId3" Type="http://schemas.openxmlformats.org/officeDocument/2006/relationships/oleObject" Target="../embeddings/oleObject77.bin"/><Relationship Id="rId7" Type="http://schemas.openxmlformats.org/officeDocument/2006/relationships/image" Target="../media/image97.wmf"/><Relationship Id="rId12" Type="http://schemas.openxmlformats.org/officeDocument/2006/relationships/oleObject" Target="../embeddings/oleObject82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4.vml"/><Relationship Id="rId6" Type="http://schemas.openxmlformats.org/officeDocument/2006/relationships/oleObject" Target="../embeddings/oleObject79.bin"/><Relationship Id="rId11" Type="http://schemas.openxmlformats.org/officeDocument/2006/relationships/image" Target="../media/image99.wmf"/><Relationship Id="rId5" Type="http://schemas.openxmlformats.org/officeDocument/2006/relationships/oleObject" Target="../embeddings/oleObject78.bin"/><Relationship Id="rId10" Type="http://schemas.openxmlformats.org/officeDocument/2006/relationships/oleObject" Target="../embeddings/oleObject81.bin"/><Relationship Id="rId4" Type="http://schemas.openxmlformats.org/officeDocument/2006/relationships/image" Target="../media/image96.wmf"/><Relationship Id="rId9" Type="http://schemas.openxmlformats.org/officeDocument/2006/relationships/image" Target="../media/image98.wm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wmf"/><Relationship Id="rId3" Type="http://schemas.openxmlformats.org/officeDocument/2006/relationships/oleObject" Target="../embeddings/oleObject83.bin"/><Relationship Id="rId7" Type="http://schemas.openxmlformats.org/officeDocument/2006/relationships/oleObject" Target="../embeddings/oleObject85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102.wmf"/><Relationship Id="rId5" Type="http://schemas.openxmlformats.org/officeDocument/2006/relationships/oleObject" Target="../embeddings/oleObject84.bin"/><Relationship Id="rId10" Type="http://schemas.openxmlformats.org/officeDocument/2006/relationships/image" Target="../media/image104.wmf"/><Relationship Id="rId4" Type="http://schemas.openxmlformats.org/officeDocument/2006/relationships/image" Target="../media/image101.wmf"/><Relationship Id="rId9" Type="http://schemas.openxmlformats.org/officeDocument/2006/relationships/oleObject" Target="../embeddings/oleObject86.bin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7.emf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0.bin"/><Relationship Id="rId13" Type="http://schemas.openxmlformats.org/officeDocument/2006/relationships/oleObject" Target="../embeddings/oleObject93.bin"/><Relationship Id="rId3" Type="http://schemas.openxmlformats.org/officeDocument/2006/relationships/oleObject" Target="../embeddings/oleObject87.bin"/><Relationship Id="rId7" Type="http://schemas.openxmlformats.org/officeDocument/2006/relationships/oleObject" Target="../embeddings/oleObject89.bin"/><Relationship Id="rId12" Type="http://schemas.openxmlformats.org/officeDocument/2006/relationships/image" Target="../media/image112.w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110.wmf"/><Relationship Id="rId11" Type="http://schemas.openxmlformats.org/officeDocument/2006/relationships/oleObject" Target="../embeddings/oleObject92.bin"/><Relationship Id="rId5" Type="http://schemas.openxmlformats.org/officeDocument/2006/relationships/oleObject" Target="../embeddings/oleObject88.bin"/><Relationship Id="rId10" Type="http://schemas.openxmlformats.org/officeDocument/2006/relationships/image" Target="../media/image111.wmf"/><Relationship Id="rId4" Type="http://schemas.openxmlformats.org/officeDocument/2006/relationships/image" Target="../media/image109.wmf"/><Relationship Id="rId9" Type="http://schemas.openxmlformats.org/officeDocument/2006/relationships/oleObject" Target="../embeddings/oleObject91.bin"/><Relationship Id="rId14" Type="http://schemas.openxmlformats.org/officeDocument/2006/relationships/image" Target="../media/image113.wmf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7.bin"/><Relationship Id="rId13" Type="http://schemas.openxmlformats.org/officeDocument/2006/relationships/image" Target="../media/image118.wmf"/><Relationship Id="rId3" Type="http://schemas.openxmlformats.org/officeDocument/2006/relationships/oleObject" Target="../embeddings/oleObject94.bin"/><Relationship Id="rId7" Type="http://schemas.openxmlformats.org/officeDocument/2006/relationships/oleObject" Target="../embeddings/oleObject96.bin"/><Relationship Id="rId12" Type="http://schemas.openxmlformats.org/officeDocument/2006/relationships/oleObject" Target="../embeddings/oleObject99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115.wmf"/><Relationship Id="rId11" Type="http://schemas.openxmlformats.org/officeDocument/2006/relationships/image" Target="../media/image117.wmf"/><Relationship Id="rId5" Type="http://schemas.openxmlformats.org/officeDocument/2006/relationships/oleObject" Target="../embeddings/oleObject95.bin"/><Relationship Id="rId10" Type="http://schemas.openxmlformats.org/officeDocument/2006/relationships/oleObject" Target="../embeddings/oleObject98.bin"/><Relationship Id="rId4" Type="http://schemas.openxmlformats.org/officeDocument/2006/relationships/image" Target="../media/image114.wmf"/><Relationship Id="rId9" Type="http://schemas.openxmlformats.org/officeDocument/2006/relationships/image" Target="../media/image116.wmf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wmf"/><Relationship Id="rId3" Type="http://schemas.openxmlformats.org/officeDocument/2006/relationships/oleObject" Target="../embeddings/oleObject100.bin"/><Relationship Id="rId7" Type="http://schemas.openxmlformats.org/officeDocument/2006/relationships/oleObject" Target="../embeddings/oleObject102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120.wmf"/><Relationship Id="rId5" Type="http://schemas.openxmlformats.org/officeDocument/2006/relationships/oleObject" Target="../embeddings/oleObject101.bin"/><Relationship Id="rId4" Type="http://schemas.openxmlformats.org/officeDocument/2006/relationships/image" Target="../media/image119.wmf"/><Relationship Id="rId9" Type="http://schemas.openxmlformats.org/officeDocument/2006/relationships/image" Target="../media/image122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emf"/><Relationship Id="rId2" Type="http://schemas.openxmlformats.org/officeDocument/2006/relationships/image" Target="../media/image123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5.emf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9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emf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3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9.vml"/><Relationship Id="rId4" Type="http://schemas.openxmlformats.org/officeDocument/2006/relationships/image" Target="../media/image133.w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e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30.vml"/><Relationship Id="rId5" Type="http://schemas.openxmlformats.org/officeDocument/2006/relationships/image" Target="../media/image134.wmf"/><Relationship Id="rId4" Type="http://schemas.openxmlformats.org/officeDocument/2006/relationships/oleObject" Target="../embeddings/oleObject104.bin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emf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at.cmu.edu/~larry/=sml/" TargetMode="External"/><Relationship Id="rId2" Type="http://schemas.openxmlformats.org/officeDocument/2006/relationships/hyperlink" Target="http://cs229.stanford.edu/materials.html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.emf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8.png"/><Relationship Id="rId4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304033" y="0"/>
            <a:ext cx="2304415" cy="188595"/>
          </a:xfrm>
          <a:custGeom>
            <a:avLst/>
            <a:gdLst/>
            <a:ahLst/>
            <a:cxnLst/>
            <a:rect l="l" t="t" r="r" b="b"/>
            <a:pathLst>
              <a:path w="2304415" h="188595">
                <a:moveTo>
                  <a:pt x="0" y="188214"/>
                </a:moveTo>
                <a:lnTo>
                  <a:pt x="2304033" y="188214"/>
                </a:lnTo>
                <a:lnTo>
                  <a:pt x="2304033" y="0"/>
                </a:lnTo>
                <a:lnTo>
                  <a:pt x="0" y="0"/>
                </a:lnTo>
                <a:lnTo>
                  <a:pt x="0" y="188214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59981" y="511175"/>
            <a:ext cx="3888104" cy="957313"/>
          </a:xfrm>
          <a:prstGeom prst="rect">
            <a:avLst/>
          </a:prstGeom>
          <a:solidFill>
            <a:srgbClr val="00375A"/>
          </a:solidFill>
        </p:spPr>
        <p:txBody>
          <a:bodyPr vert="horz" wrap="square" lIns="0" tIns="34925" rIns="0" bIns="0" rtlCol="0">
            <a:spAutoFit/>
          </a:bodyPr>
          <a:lstStyle/>
          <a:p>
            <a:pPr marL="695325" marR="687705" indent="898525">
              <a:lnSpc>
                <a:spcPct val="106800"/>
              </a:lnSpc>
              <a:spcBef>
                <a:spcPts val="275"/>
              </a:spcBef>
            </a:pPr>
            <a:r>
              <a:rPr lang="en-US" spc="-70" dirty="0" smtClean="0"/>
              <a:t>Presentation:</a:t>
            </a:r>
            <a:br>
              <a:rPr lang="en-US" spc="-70" dirty="0" smtClean="0"/>
            </a:br>
            <a:r>
              <a:rPr lang="en-US" spc="-70" dirty="0" smtClean="0"/>
              <a:t>Recent developments of signal and image processing – on </a:t>
            </a:r>
            <a:r>
              <a:rPr lang="en-US" spc="-70" dirty="0" err="1" smtClean="0"/>
              <a:t>Sparsity</a:t>
            </a:r>
            <a:r>
              <a:rPr lang="en-US" spc="-70" dirty="0" smtClean="0"/>
              <a:t> and Statistical Machine Learning</a:t>
            </a:r>
            <a:endParaRPr spc="-40" dirty="0"/>
          </a:p>
        </p:txBody>
      </p:sp>
      <p:sp>
        <p:nvSpPr>
          <p:cNvPr id="5" name="object 5"/>
          <p:cNvSpPr txBox="1"/>
          <p:nvPr/>
        </p:nvSpPr>
        <p:spPr>
          <a:xfrm>
            <a:off x="1580261" y="1510283"/>
            <a:ext cx="1478915" cy="11541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4"/>
              </a:spcBef>
            </a:pPr>
            <a:r>
              <a:rPr lang="en-US" sz="1300" dirty="0" smtClean="0">
                <a:latin typeface="+mj-lt"/>
                <a:cs typeface="Times New Roman"/>
              </a:rPr>
              <a:t>Cho-Ying Wu</a:t>
            </a:r>
            <a:endParaRPr sz="1300" dirty="0">
              <a:latin typeface="+mj-lt"/>
              <a:cs typeface="Times New Roman"/>
            </a:endParaRPr>
          </a:p>
          <a:p>
            <a:pPr marL="12700" marR="5080" algn="ctr">
              <a:lnSpc>
                <a:spcPts val="800"/>
              </a:lnSpc>
            </a:pPr>
            <a:endParaRPr lang="en-US" sz="700" spc="-55" dirty="0" smtClean="0">
              <a:latin typeface="Verdana"/>
              <a:cs typeface="Verdana"/>
            </a:endParaRPr>
          </a:p>
          <a:p>
            <a:pPr marL="12700" marR="5080" algn="ctr">
              <a:lnSpc>
                <a:spcPts val="800"/>
              </a:lnSpc>
            </a:pPr>
            <a:r>
              <a:rPr sz="700" spc="-55" dirty="0" err="1" smtClean="0">
                <a:latin typeface="Verdana"/>
                <a:cs typeface="Verdana"/>
              </a:rPr>
              <a:t>D</a:t>
            </a:r>
            <a:r>
              <a:rPr lang="en-US" sz="700" spc="-55" dirty="0" err="1" smtClean="0">
                <a:latin typeface="Verdana"/>
                <a:cs typeface="Verdana"/>
              </a:rPr>
              <a:t>isp</a:t>
            </a:r>
            <a:r>
              <a:rPr lang="en-US" sz="700" spc="-55" dirty="0" smtClean="0">
                <a:latin typeface="Verdana"/>
                <a:cs typeface="Verdana"/>
              </a:rPr>
              <a:t> Lab</a:t>
            </a:r>
          </a:p>
          <a:p>
            <a:pPr marL="12700" marR="5080" algn="ctr">
              <a:lnSpc>
                <a:spcPts val="800"/>
              </a:lnSpc>
            </a:pPr>
            <a:endParaRPr lang="en-US" sz="700" spc="-55" dirty="0" smtClean="0">
              <a:latin typeface="Verdana"/>
              <a:cs typeface="Verdana"/>
            </a:endParaRPr>
          </a:p>
          <a:p>
            <a:pPr marL="12700" marR="5080" algn="ctr">
              <a:lnSpc>
                <a:spcPts val="800"/>
              </a:lnSpc>
            </a:pPr>
            <a:r>
              <a:rPr lang="en-US" sz="700" spc="-40" dirty="0" smtClean="0">
                <a:latin typeface="Verdana"/>
                <a:cs typeface="Verdana"/>
              </a:rPr>
              <a:t>Graduate Institute of Communication Engineering</a:t>
            </a:r>
          </a:p>
          <a:p>
            <a:pPr marL="12700" marR="5080" algn="ctr">
              <a:lnSpc>
                <a:spcPts val="800"/>
              </a:lnSpc>
            </a:pPr>
            <a:r>
              <a:rPr sz="700" spc="-40" dirty="0" smtClean="0">
                <a:latin typeface="Verdana"/>
                <a:cs typeface="Verdana"/>
              </a:rPr>
              <a:t>National </a:t>
            </a:r>
            <a:r>
              <a:rPr sz="700" spc="-50" dirty="0">
                <a:latin typeface="Verdana"/>
                <a:cs typeface="Verdana"/>
              </a:rPr>
              <a:t>Taiwan</a:t>
            </a:r>
            <a:r>
              <a:rPr sz="700" dirty="0">
                <a:latin typeface="Verdana"/>
                <a:cs typeface="Verdana"/>
              </a:rPr>
              <a:t> </a:t>
            </a:r>
            <a:r>
              <a:rPr sz="700" spc="-50" dirty="0">
                <a:latin typeface="Verdana"/>
                <a:cs typeface="Verdana"/>
              </a:rPr>
              <a:t>University</a:t>
            </a:r>
            <a:endParaRPr sz="700" dirty="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</a:pPr>
            <a:r>
              <a:rPr lang="en-US" sz="700" u="sng" dirty="0" smtClean="0">
                <a:latin typeface="Tekton Pro Cond" pitchFamily="34" charset="0"/>
                <a:cs typeface="Times New Roman"/>
              </a:rPr>
              <a:t>r04942049@ntu.edu.tw</a:t>
            </a:r>
            <a:endParaRPr sz="700" u="sng" dirty="0">
              <a:latin typeface="Tekton Pro Cond" pitchFamily="34" charset="0"/>
              <a:cs typeface="Times New Roman"/>
            </a:endParaRPr>
          </a:p>
          <a:p>
            <a:pPr marR="23495" algn="ctr">
              <a:lnSpc>
                <a:spcPct val="100000"/>
              </a:lnSpc>
              <a:spcBef>
                <a:spcPts val="600"/>
              </a:spcBef>
            </a:pPr>
            <a:r>
              <a:rPr sz="1000" spc="-45" dirty="0">
                <a:latin typeface="Trebuchet MS"/>
                <a:cs typeface="Trebuchet MS"/>
              </a:rPr>
              <a:t>December </a:t>
            </a:r>
            <a:r>
              <a:rPr lang="en-US" sz="1000" spc="-60" dirty="0" smtClean="0">
                <a:latin typeface="Trebuchet MS"/>
                <a:cs typeface="Trebuchet MS"/>
              </a:rPr>
              <a:t>30</a:t>
            </a:r>
            <a:r>
              <a:rPr sz="1000" spc="-60" dirty="0" smtClean="0">
                <a:latin typeface="Trebuchet MS"/>
                <a:cs typeface="Trebuchet MS"/>
              </a:rPr>
              <a:t>,</a:t>
            </a:r>
            <a:r>
              <a:rPr sz="1000" spc="20" dirty="0" smtClean="0">
                <a:latin typeface="Trebuchet MS"/>
                <a:cs typeface="Trebuchet MS"/>
              </a:rPr>
              <a:t> </a:t>
            </a:r>
            <a:r>
              <a:rPr sz="1000" spc="-30" dirty="0">
                <a:latin typeface="Trebuchet MS"/>
                <a:cs typeface="Trebuchet MS"/>
              </a:rPr>
              <a:t>2015</a:t>
            </a:r>
            <a:endParaRPr sz="1000" dirty="0">
              <a:latin typeface="Trebuchet MS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3354197"/>
            <a:ext cx="461009" cy="102235"/>
          </a:xfrm>
          <a:custGeom>
            <a:avLst/>
            <a:gdLst/>
            <a:ahLst/>
            <a:cxnLst/>
            <a:rect l="l" t="t" r="r" b="b"/>
            <a:pathLst>
              <a:path w="461009" h="102235">
                <a:moveTo>
                  <a:pt x="0" y="101853"/>
                </a:moveTo>
                <a:lnTo>
                  <a:pt x="460883" y="101853"/>
                </a:lnTo>
                <a:lnTo>
                  <a:pt x="46088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11"/>
          </p:nvPr>
        </p:nvSpPr>
        <p:spPr>
          <a:xfrm>
            <a:off x="1767839" y="3362000"/>
            <a:ext cx="4413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spc="-45" dirty="0"/>
              <a:t>Cho-Ying Wu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dt" sz="half" idx="10"/>
          </p:nvPr>
        </p:nvSpPr>
        <p:spPr>
          <a:xfrm>
            <a:off x="2399283" y="3362000"/>
            <a:ext cx="37655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altLang="zh-TW" spc="-5" smtClean="0"/>
              <a:t>Disp Lab</a:t>
            </a:r>
            <a:endParaRPr spc="-55" dirty="0"/>
          </a:p>
        </p:txBody>
      </p:sp>
      <p:sp>
        <p:nvSpPr>
          <p:cNvPr id="12" name="object 21"/>
          <p:cNvSpPr txBox="1">
            <a:spLocks/>
          </p:cNvSpPr>
          <p:nvPr/>
        </p:nvSpPr>
        <p:spPr>
          <a:xfrm>
            <a:off x="105029" y="3362000"/>
            <a:ext cx="2508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590"/>
              </a:lnSpc>
            </a:pPr>
            <a:fld id="{81D60167-4931-47E6-BA6A-407CBD079E47}" type="slidenum">
              <a:rPr lang="en-US" altLang="zh-TW" spc="-55" smtClean="0"/>
              <a:pPr marL="25400">
                <a:lnSpc>
                  <a:spcPts val="590"/>
                </a:lnSpc>
              </a:pPr>
              <a:t>1</a:t>
            </a:fld>
            <a:r>
              <a:rPr lang="en-US" altLang="zh-TW" spc="-55" dirty="0" smtClean="0"/>
              <a:t> </a:t>
            </a:r>
            <a:r>
              <a:rPr lang="en-US" altLang="zh-TW" spc="35" dirty="0" smtClean="0"/>
              <a:t>/</a:t>
            </a:r>
            <a:r>
              <a:rPr lang="zh-TW" altLang="en-US" spc="-40" dirty="0" smtClean="0"/>
              <a:t> </a:t>
            </a:r>
            <a:r>
              <a:rPr lang="en-US" altLang="zh-TW" spc="-55" dirty="0" smtClean="0"/>
              <a:t>70</a:t>
            </a:r>
            <a:endParaRPr lang="en-US" altLang="zh-TW" spc="-55" dirty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304033" y="0"/>
            <a:ext cx="2304415" cy="188595"/>
          </a:xfrm>
          <a:custGeom>
            <a:avLst/>
            <a:gdLst/>
            <a:ahLst/>
            <a:cxnLst/>
            <a:rect l="l" t="t" r="r" b="b"/>
            <a:pathLst>
              <a:path w="2304415" h="188595">
                <a:moveTo>
                  <a:pt x="0" y="188214"/>
                </a:moveTo>
                <a:lnTo>
                  <a:pt x="2304033" y="188214"/>
                </a:lnTo>
                <a:lnTo>
                  <a:pt x="2304033" y="0"/>
                </a:lnTo>
                <a:lnTo>
                  <a:pt x="0" y="0"/>
                </a:lnTo>
                <a:lnTo>
                  <a:pt x="0" y="188214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88214"/>
            <a:ext cx="4608195" cy="350520"/>
          </a:xfrm>
          <a:custGeom>
            <a:avLst/>
            <a:gdLst/>
            <a:ahLst/>
            <a:cxnLst/>
            <a:rect l="l" t="t" r="r" b="b"/>
            <a:pathLst>
              <a:path w="4608195" h="350520">
                <a:moveTo>
                  <a:pt x="0" y="350266"/>
                </a:moveTo>
                <a:lnTo>
                  <a:pt x="4607941" y="350266"/>
                </a:lnTo>
                <a:lnTo>
                  <a:pt x="4607941" y="0"/>
                </a:lnTo>
                <a:lnTo>
                  <a:pt x="0" y="0"/>
                </a:lnTo>
                <a:lnTo>
                  <a:pt x="0" y="350266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17881" y="730631"/>
            <a:ext cx="3972560" cy="210820"/>
          </a:xfrm>
          <a:custGeom>
            <a:avLst/>
            <a:gdLst/>
            <a:ahLst/>
            <a:cxnLst/>
            <a:rect l="l" t="t" r="r" b="b"/>
            <a:pathLst>
              <a:path w="3972560" h="210819">
                <a:moveTo>
                  <a:pt x="0" y="210819"/>
                </a:moveTo>
                <a:lnTo>
                  <a:pt x="3972305" y="210819"/>
                </a:lnTo>
                <a:lnTo>
                  <a:pt x="3972305" y="0"/>
                </a:lnTo>
                <a:lnTo>
                  <a:pt x="0" y="0"/>
                </a:lnTo>
                <a:lnTo>
                  <a:pt x="0" y="210819"/>
                </a:lnTo>
                <a:close/>
              </a:path>
            </a:pathLst>
          </a:custGeom>
          <a:solidFill>
            <a:srgbClr val="0029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17881" y="935228"/>
            <a:ext cx="3972560" cy="718947"/>
          </a:xfrm>
          <a:custGeom>
            <a:avLst/>
            <a:gdLst/>
            <a:ahLst/>
            <a:cxnLst/>
            <a:rect l="l" t="t" r="r" b="b"/>
            <a:pathLst>
              <a:path w="3972560" h="1443989">
                <a:moveTo>
                  <a:pt x="0" y="1443990"/>
                </a:moveTo>
                <a:lnTo>
                  <a:pt x="3972305" y="1443990"/>
                </a:lnTo>
                <a:lnTo>
                  <a:pt x="3972305" y="0"/>
                </a:lnTo>
                <a:lnTo>
                  <a:pt x="0" y="0"/>
                </a:lnTo>
                <a:lnTo>
                  <a:pt x="0" y="1443990"/>
                </a:lnTo>
                <a:close/>
              </a:path>
            </a:pathLst>
          </a:custGeom>
          <a:solidFill>
            <a:srgbClr val="E5E9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95250" y="265302"/>
            <a:ext cx="4137660" cy="10201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altLang="zh-TW" sz="1400" spc="-55" dirty="0" err="1" smtClean="0">
                <a:solidFill>
                  <a:srgbClr val="FFFFFF"/>
                </a:solidFill>
                <a:latin typeface="Trebuchet MS"/>
                <a:cs typeface="Trebuchet MS"/>
              </a:rPr>
              <a:t>Sparsity</a:t>
            </a:r>
            <a:r>
              <a:rPr lang="en-US" sz="1400" spc="-55" dirty="0" smtClean="0">
                <a:solidFill>
                  <a:srgbClr val="FFFFFF"/>
                </a:solidFill>
                <a:latin typeface="Trebuchet MS"/>
                <a:cs typeface="Trebuchet MS"/>
              </a:rPr>
              <a:t> Model</a:t>
            </a:r>
            <a:endParaRPr sz="14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750" dirty="0">
              <a:latin typeface="Times New Roman"/>
              <a:cs typeface="Times New Roman"/>
            </a:endParaRPr>
          </a:p>
          <a:p>
            <a:pPr marL="264160">
              <a:lnSpc>
                <a:spcPct val="100000"/>
              </a:lnSpc>
            </a:pPr>
            <a:r>
              <a:rPr sz="1000" spc="-35" dirty="0">
                <a:solidFill>
                  <a:srgbClr val="FFFFFF"/>
                </a:solidFill>
                <a:latin typeface="Trebuchet MS"/>
                <a:cs typeface="Trebuchet MS"/>
              </a:rPr>
              <a:t>Deﬁnition </a:t>
            </a:r>
            <a:r>
              <a:rPr sz="1000" spc="-30" dirty="0" smtClean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00" spc="-35" dirty="0" smtClean="0">
                <a:solidFill>
                  <a:srgbClr val="FFFFFF"/>
                </a:solidFill>
                <a:latin typeface="Trebuchet MS"/>
                <a:cs typeface="Trebuchet MS"/>
              </a:rPr>
              <a:t>(</a:t>
            </a:r>
            <a:r>
              <a:rPr lang="en-US" altLang="zh-TW" sz="1000" spc="-35" dirty="0" smtClean="0">
                <a:solidFill>
                  <a:srgbClr val="FFFFFF"/>
                </a:solidFill>
                <a:latin typeface="Trebuchet MS"/>
                <a:cs typeface="Trebuchet MS"/>
              </a:rPr>
              <a:t>Lagrangian</a:t>
            </a:r>
            <a:r>
              <a:rPr lang="zh-TW" altLang="en-US" sz="1000" spc="-35" dirty="0" smtClean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en-US" altLang="zh-TW" sz="1000" spc="-35" dirty="0" smtClean="0">
                <a:solidFill>
                  <a:srgbClr val="FFFFFF"/>
                </a:solidFill>
                <a:latin typeface="Trebuchet MS"/>
                <a:cs typeface="Trebuchet MS"/>
              </a:rPr>
              <a:t>form</a:t>
            </a:r>
            <a:r>
              <a:rPr lang="zh-TW" altLang="en-US" sz="1000" spc="-35" dirty="0" smtClean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en-US" altLang="zh-TW" sz="1000" spc="-35" dirty="0" smtClean="0">
                <a:solidFill>
                  <a:srgbClr val="FFFFFF"/>
                </a:solidFill>
                <a:latin typeface="Trebuchet MS"/>
                <a:cs typeface="Trebuchet MS"/>
              </a:rPr>
              <a:t>of</a:t>
            </a:r>
            <a:r>
              <a:rPr lang="zh-TW" altLang="en-US" sz="1000" spc="-35" dirty="0" smtClean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en-US" altLang="zh-TW" sz="1000" spc="-35" dirty="0" smtClean="0">
                <a:solidFill>
                  <a:srgbClr val="FFFFFF"/>
                </a:solidFill>
                <a:latin typeface="Trebuchet MS"/>
                <a:cs typeface="Trebuchet MS"/>
              </a:rPr>
              <a:t>lasso</a:t>
            </a:r>
            <a:r>
              <a:rPr lang="zh-TW" altLang="en-US" sz="1000" spc="-35" dirty="0" smtClean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en-US" altLang="zh-TW" sz="1000" spc="-35" dirty="0" smtClean="0">
                <a:solidFill>
                  <a:srgbClr val="FFFFFF"/>
                </a:solidFill>
                <a:latin typeface="Trebuchet MS"/>
                <a:cs typeface="Trebuchet MS"/>
              </a:rPr>
              <a:t>problem</a:t>
            </a:r>
            <a:r>
              <a:rPr sz="1000" spc="-30" dirty="0" smtClean="0">
                <a:solidFill>
                  <a:srgbClr val="FFFFFF"/>
                </a:solidFill>
                <a:latin typeface="Trebuchet MS"/>
                <a:cs typeface="Trebuchet MS"/>
              </a:rPr>
              <a:t>)</a:t>
            </a:r>
            <a:endParaRPr sz="1000" dirty="0">
              <a:latin typeface="Trebuchet MS"/>
              <a:cs typeface="Trebuchet MS"/>
            </a:endParaRPr>
          </a:p>
          <a:p>
            <a:pPr marL="264160" marR="5080">
              <a:lnSpc>
                <a:spcPct val="100000"/>
              </a:lnSpc>
              <a:spcBef>
                <a:spcPts val="525"/>
              </a:spcBef>
            </a:pPr>
            <a:r>
              <a:rPr lang="en-US" altLang="zh-TW" sz="1000" dirty="0" smtClean="0">
                <a:latin typeface="Trebuchet MS"/>
                <a:cs typeface="Trebuchet MS"/>
              </a:rPr>
              <a:t>Replacing</a:t>
            </a:r>
            <a:r>
              <a:rPr lang="zh-TW" altLang="en-US" sz="1000" dirty="0" smtClean="0">
                <a:latin typeface="Trebuchet MS"/>
                <a:cs typeface="Trebuchet MS"/>
              </a:rPr>
              <a:t> </a:t>
            </a:r>
            <a:r>
              <a:rPr lang="en-US" altLang="zh-TW" sz="1000" dirty="0" smtClean="0">
                <a:latin typeface="Trebuchet MS"/>
                <a:cs typeface="Trebuchet MS"/>
              </a:rPr>
              <a:t>L</a:t>
            </a:r>
            <a:r>
              <a:rPr lang="en-US" altLang="zh-TW" sz="1000" baseline="-25000" dirty="0" smtClean="0">
                <a:latin typeface="Trebuchet MS"/>
                <a:cs typeface="Trebuchet MS"/>
              </a:rPr>
              <a:t>0</a:t>
            </a:r>
            <a:r>
              <a:rPr lang="zh-TW" altLang="en-US" sz="1000" dirty="0" smtClean="0">
                <a:latin typeface="Trebuchet MS"/>
                <a:cs typeface="Trebuchet MS"/>
              </a:rPr>
              <a:t> </a:t>
            </a:r>
            <a:r>
              <a:rPr lang="en-US" altLang="zh-TW" sz="1000" dirty="0" smtClean="0">
                <a:latin typeface="Trebuchet MS"/>
                <a:cs typeface="Trebuchet MS"/>
              </a:rPr>
              <a:t>norm</a:t>
            </a:r>
            <a:r>
              <a:rPr lang="zh-TW" altLang="en-US" sz="1000" dirty="0" smtClean="0">
                <a:latin typeface="Trebuchet MS"/>
                <a:cs typeface="Trebuchet MS"/>
              </a:rPr>
              <a:t> </a:t>
            </a:r>
            <a:r>
              <a:rPr lang="en-US" altLang="zh-TW" sz="1000" dirty="0" smtClean="0">
                <a:latin typeface="Trebuchet MS"/>
                <a:cs typeface="Trebuchet MS"/>
              </a:rPr>
              <a:t>with</a:t>
            </a:r>
            <a:r>
              <a:rPr lang="zh-TW" altLang="en-US" sz="1000" dirty="0" smtClean="0">
                <a:latin typeface="Trebuchet MS"/>
                <a:cs typeface="Trebuchet MS"/>
              </a:rPr>
              <a:t> </a:t>
            </a:r>
            <a:r>
              <a:rPr lang="en-US" altLang="zh-TW" sz="1000" dirty="0" smtClean="0">
                <a:latin typeface="Trebuchet MS"/>
                <a:cs typeface="Trebuchet MS"/>
              </a:rPr>
              <a:t>L</a:t>
            </a:r>
            <a:r>
              <a:rPr lang="en-US" altLang="zh-TW" sz="1000" baseline="-25000" dirty="0" smtClean="0">
                <a:latin typeface="Trebuchet MS"/>
                <a:cs typeface="Trebuchet MS"/>
              </a:rPr>
              <a:t>1</a:t>
            </a:r>
            <a:r>
              <a:rPr lang="zh-TW" altLang="en-US" sz="1000" dirty="0" smtClean="0">
                <a:latin typeface="Trebuchet MS"/>
                <a:cs typeface="Trebuchet MS"/>
              </a:rPr>
              <a:t> </a:t>
            </a:r>
            <a:r>
              <a:rPr lang="en-US" altLang="zh-TW" sz="1000" dirty="0" smtClean="0">
                <a:latin typeface="Trebuchet MS"/>
                <a:cs typeface="Trebuchet MS"/>
              </a:rPr>
              <a:t>norm</a:t>
            </a:r>
            <a:r>
              <a:rPr lang="zh-TW" altLang="en-US" sz="1000" dirty="0" smtClean="0">
                <a:latin typeface="Trebuchet MS"/>
                <a:cs typeface="Trebuchet MS"/>
              </a:rPr>
              <a:t> </a:t>
            </a:r>
            <a:r>
              <a:rPr lang="en-US" altLang="zh-TW" sz="1000" dirty="0" smtClean="0">
                <a:latin typeface="Trebuchet MS"/>
                <a:cs typeface="Trebuchet MS"/>
              </a:rPr>
              <a:t>we</a:t>
            </a:r>
            <a:r>
              <a:rPr lang="zh-TW" altLang="en-US" sz="1000" dirty="0" smtClean="0">
                <a:latin typeface="Trebuchet MS"/>
                <a:cs typeface="Trebuchet MS"/>
              </a:rPr>
              <a:t> </a:t>
            </a:r>
            <a:r>
              <a:rPr lang="en-US" altLang="zh-TW" sz="1000" dirty="0" smtClean="0">
                <a:latin typeface="Trebuchet MS"/>
                <a:cs typeface="Trebuchet MS"/>
              </a:rPr>
              <a:t>can</a:t>
            </a:r>
            <a:r>
              <a:rPr lang="zh-TW" altLang="en-US" sz="1000" dirty="0" smtClean="0">
                <a:latin typeface="Trebuchet MS"/>
                <a:cs typeface="Trebuchet MS"/>
              </a:rPr>
              <a:t> </a:t>
            </a:r>
            <a:r>
              <a:rPr lang="en-US" altLang="zh-TW" sz="1000" dirty="0" smtClean="0">
                <a:latin typeface="Trebuchet MS"/>
                <a:cs typeface="Trebuchet MS"/>
              </a:rPr>
              <a:t>get</a:t>
            </a:r>
            <a:r>
              <a:rPr lang="zh-TW" altLang="en-US" sz="1000" dirty="0" smtClean="0">
                <a:latin typeface="Trebuchet MS"/>
                <a:cs typeface="Trebuchet MS"/>
              </a:rPr>
              <a:t> </a:t>
            </a:r>
            <a:r>
              <a:rPr lang="en-US" altLang="zh-TW" sz="1000" dirty="0" smtClean="0">
                <a:latin typeface="Trebuchet MS"/>
                <a:cs typeface="Trebuchet MS"/>
              </a:rPr>
              <a:t>a</a:t>
            </a:r>
            <a:r>
              <a:rPr lang="zh-TW" altLang="en-US" sz="1000" dirty="0" smtClean="0">
                <a:latin typeface="Trebuchet MS"/>
                <a:cs typeface="Trebuchet MS"/>
              </a:rPr>
              <a:t> </a:t>
            </a:r>
            <a:r>
              <a:rPr lang="en-US" altLang="zh-TW" sz="1000" dirty="0" smtClean="0">
                <a:latin typeface="Trebuchet MS"/>
                <a:cs typeface="Trebuchet MS"/>
              </a:rPr>
              <a:t>solvable</a:t>
            </a:r>
            <a:r>
              <a:rPr lang="zh-TW" altLang="en-US" sz="1000" dirty="0" smtClean="0">
                <a:latin typeface="Trebuchet MS"/>
                <a:cs typeface="Trebuchet MS"/>
              </a:rPr>
              <a:t> </a:t>
            </a:r>
            <a:r>
              <a:rPr lang="en-US" altLang="zh-TW" sz="1000" dirty="0" smtClean="0">
                <a:latin typeface="Trebuchet MS"/>
                <a:cs typeface="Trebuchet MS"/>
              </a:rPr>
              <a:t>objective</a:t>
            </a:r>
            <a:r>
              <a:rPr lang="zh-TW" altLang="en-US" sz="1000" dirty="0" smtClean="0">
                <a:latin typeface="Trebuchet MS"/>
                <a:cs typeface="Trebuchet MS"/>
              </a:rPr>
              <a:t> </a:t>
            </a:r>
            <a:r>
              <a:rPr lang="en-US" altLang="zh-TW" sz="1000" dirty="0" smtClean="0">
                <a:latin typeface="Trebuchet MS"/>
                <a:cs typeface="Trebuchet MS"/>
              </a:rPr>
              <a:t>function</a:t>
            </a:r>
            <a:r>
              <a:rPr lang="zh-TW" altLang="en-US" sz="1000" dirty="0" smtClean="0">
                <a:latin typeface="Trebuchet MS"/>
                <a:cs typeface="Trebuchet MS"/>
              </a:rPr>
              <a:t> </a:t>
            </a:r>
            <a:r>
              <a:rPr lang="en-US" altLang="zh-TW" sz="1000" dirty="0" smtClean="0">
                <a:latin typeface="Trebuchet MS"/>
                <a:cs typeface="Trebuchet MS"/>
              </a:rPr>
              <a:t>called</a:t>
            </a:r>
            <a:r>
              <a:rPr lang="zh-TW" altLang="en-US" sz="1000" dirty="0" smtClean="0">
                <a:latin typeface="Trebuchet MS"/>
                <a:cs typeface="Trebuchet MS"/>
              </a:rPr>
              <a:t> </a:t>
            </a:r>
            <a:r>
              <a:rPr lang="en-US" altLang="zh-TW" sz="1000" b="1" i="1" dirty="0" smtClean="0">
                <a:latin typeface="Trebuchet MS"/>
                <a:cs typeface="Trebuchet MS"/>
              </a:rPr>
              <a:t>lasso</a:t>
            </a:r>
            <a:r>
              <a:rPr lang="zh-TW" altLang="en-US" sz="1000" b="1" i="1" dirty="0" smtClean="0">
                <a:latin typeface="Trebuchet MS"/>
                <a:cs typeface="Trebuchet MS"/>
              </a:rPr>
              <a:t> </a:t>
            </a:r>
            <a:r>
              <a:rPr lang="en-US" altLang="zh-TW" sz="1000" b="1" i="1" dirty="0" smtClean="0">
                <a:latin typeface="Trebuchet MS"/>
                <a:cs typeface="Trebuchet MS"/>
              </a:rPr>
              <a:t>problem</a:t>
            </a:r>
            <a:endParaRPr sz="1000" b="1" i="1" dirty="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23850" y="2035175"/>
            <a:ext cx="3962400" cy="7309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875"/>
              </a:spcBef>
            </a:pPr>
            <a:r>
              <a:rPr sz="1000" b="1" spc="-80" dirty="0" smtClean="0">
                <a:latin typeface="Tahoma"/>
                <a:cs typeface="Tahoma"/>
              </a:rPr>
              <a:t>Remark</a:t>
            </a:r>
            <a:r>
              <a:rPr sz="1000" dirty="0" smtClean="0">
                <a:latin typeface="Trebuchet MS"/>
                <a:cs typeface="Trebuchet MS"/>
              </a:rPr>
              <a:t>:</a:t>
            </a:r>
            <a:r>
              <a:rPr lang="en-US" sz="1000" dirty="0" smtClean="0">
                <a:latin typeface="Trebuchet MS"/>
                <a:cs typeface="Trebuchet MS"/>
              </a:rPr>
              <a:t> </a:t>
            </a:r>
            <a:r>
              <a:rPr lang="en-US" altLang="zh-TW" sz="1000" dirty="0" smtClean="0">
                <a:latin typeface="Trebuchet MS"/>
                <a:cs typeface="Trebuchet MS"/>
              </a:rPr>
              <a:t>If</a:t>
            </a:r>
            <a:r>
              <a:rPr lang="zh-TW" altLang="en-US" sz="1000" dirty="0" smtClean="0">
                <a:latin typeface="Trebuchet MS"/>
                <a:cs typeface="Trebuchet MS"/>
              </a:rPr>
              <a:t> </a:t>
            </a:r>
            <a:r>
              <a:rPr lang="en-US" altLang="zh-TW" sz="1000" dirty="0" smtClean="0">
                <a:latin typeface="Trebuchet MS"/>
                <a:cs typeface="Trebuchet MS"/>
              </a:rPr>
              <a:t>we</a:t>
            </a:r>
            <a:r>
              <a:rPr lang="zh-TW" altLang="en-US" sz="1000" dirty="0" smtClean="0">
                <a:latin typeface="Trebuchet MS"/>
                <a:cs typeface="Trebuchet MS"/>
              </a:rPr>
              <a:t> </a:t>
            </a:r>
            <a:r>
              <a:rPr lang="en-US" altLang="zh-TW" sz="1000" dirty="0" smtClean="0">
                <a:latin typeface="Trebuchet MS"/>
                <a:cs typeface="Trebuchet MS"/>
              </a:rPr>
              <a:t>impose</a:t>
            </a:r>
            <a:r>
              <a:rPr lang="zh-TW" altLang="en-US" sz="1000" dirty="0" smtClean="0">
                <a:latin typeface="Trebuchet MS"/>
                <a:cs typeface="Trebuchet MS"/>
              </a:rPr>
              <a:t>  </a:t>
            </a:r>
            <a:r>
              <a:rPr lang="en-US" altLang="zh-TW" sz="1000" dirty="0" smtClean="0">
                <a:latin typeface="Trebuchet MS"/>
                <a:cs typeface="Trebuchet MS"/>
              </a:rPr>
              <a:t>L</a:t>
            </a:r>
            <a:r>
              <a:rPr lang="en-US" altLang="zh-TW" sz="1000" baseline="-25000" dirty="0" smtClean="0">
                <a:latin typeface="Trebuchet MS"/>
                <a:cs typeface="Trebuchet MS"/>
              </a:rPr>
              <a:t>2 </a:t>
            </a:r>
            <a:r>
              <a:rPr lang="zh-TW" altLang="en-US" sz="1000" dirty="0" smtClean="0">
                <a:latin typeface="Trebuchet MS"/>
                <a:cs typeface="Trebuchet MS"/>
              </a:rPr>
              <a:t> </a:t>
            </a:r>
            <a:r>
              <a:rPr lang="en-US" altLang="zh-TW" sz="1000" dirty="0" smtClean="0">
                <a:latin typeface="Trebuchet MS"/>
                <a:cs typeface="Trebuchet MS"/>
              </a:rPr>
              <a:t>norm constraint,</a:t>
            </a:r>
            <a:r>
              <a:rPr lang="zh-TW" altLang="en-US" sz="1000" dirty="0" smtClean="0">
                <a:latin typeface="Trebuchet MS"/>
                <a:cs typeface="Trebuchet MS"/>
              </a:rPr>
              <a:t> </a:t>
            </a:r>
            <a:r>
              <a:rPr lang="en-US" altLang="zh-TW" sz="1000" dirty="0" smtClean="0">
                <a:latin typeface="Trebuchet MS"/>
                <a:cs typeface="Trebuchet MS"/>
              </a:rPr>
              <a:t>it’s</a:t>
            </a:r>
            <a:r>
              <a:rPr lang="zh-TW" altLang="en-US" sz="1000" dirty="0" smtClean="0">
                <a:latin typeface="Trebuchet MS"/>
                <a:cs typeface="Trebuchet MS"/>
              </a:rPr>
              <a:t> </a:t>
            </a:r>
            <a:r>
              <a:rPr lang="en-US" altLang="zh-TW" sz="1000" dirty="0" smtClean="0">
                <a:latin typeface="Trebuchet MS"/>
                <a:cs typeface="Trebuchet MS"/>
              </a:rPr>
              <a:t>called</a:t>
            </a:r>
            <a:r>
              <a:rPr lang="zh-TW" altLang="en-US" sz="1000" dirty="0" smtClean="0">
                <a:latin typeface="Trebuchet MS"/>
                <a:cs typeface="Trebuchet MS"/>
              </a:rPr>
              <a:t> </a:t>
            </a:r>
            <a:r>
              <a:rPr lang="en-US" altLang="zh-TW" sz="1000" dirty="0" smtClean="0">
                <a:latin typeface="Trebuchet MS"/>
                <a:cs typeface="Trebuchet MS"/>
              </a:rPr>
              <a:t>rigid</a:t>
            </a:r>
            <a:r>
              <a:rPr lang="zh-TW" altLang="en-US" sz="1000" dirty="0" smtClean="0">
                <a:latin typeface="Trebuchet MS"/>
                <a:cs typeface="Trebuchet MS"/>
              </a:rPr>
              <a:t>  </a:t>
            </a:r>
            <a:r>
              <a:rPr lang="en-US" altLang="zh-TW" sz="1000" dirty="0" smtClean="0">
                <a:latin typeface="Trebuchet MS"/>
                <a:cs typeface="Trebuchet MS"/>
              </a:rPr>
              <a:t>regression.</a:t>
            </a:r>
            <a:r>
              <a:rPr lang="zh-TW" altLang="en-US" sz="1000" dirty="0" smtClean="0">
                <a:latin typeface="Trebuchet MS"/>
                <a:cs typeface="Trebuchet MS"/>
              </a:rPr>
              <a:t> </a:t>
            </a:r>
            <a:endParaRPr lang="en-US" altLang="zh-TW" sz="1000" dirty="0" smtClean="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  <a:spcBef>
                <a:spcPts val="875"/>
              </a:spcBef>
            </a:pPr>
            <a:r>
              <a:rPr lang="en-US" altLang="zh-TW" sz="1000" dirty="0" smtClean="0">
                <a:latin typeface="Trebuchet MS"/>
                <a:cs typeface="Trebuchet MS"/>
              </a:rPr>
              <a:t>Just</a:t>
            </a:r>
            <a:r>
              <a:rPr lang="zh-TW" altLang="en-US" sz="1000" dirty="0" smtClean="0">
                <a:latin typeface="Trebuchet MS"/>
                <a:cs typeface="Trebuchet MS"/>
              </a:rPr>
              <a:t> </a:t>
            </a:r>
            <a:r>
              <a:rPr lang="en-US" altLang="zh-TW" sz="1000" dirty="0" smtClean="0">
                <a:latin typeface="Trebuchet MS"/>
                <a:cs typeface="Trebuchet MS"/>
              </a:rPr>
              <a:t>like</a:t>
            </a:r>
            <a:r>
              <a:rPr lang="zh-TW" altLang="en-US" sz="1000" dirty="0" smtClean="0">
                <a:latin typeface="Trebuchet MS"/>
                <a:cs typeface="Trebuchet MS"/>
              </a:rPr>
              <a:t> </a:t>
            </a:r>
            <a:r>
              <a:rPr lang="en-US" altLang="zh-TW" sz="1000" dirty="0" smtClean="0">
                <a:latin typeface="Trebuchet MS"/>
                <a:cs typeface="Trebuchet MS"/>
              </a:rPr>
              <a:t>least</a:t>
            </a:r>
            <a:r>
              <a:rPr lang="zh-TW" altLang="en-US" sz="1000" dirty="0" smtClean="0">
                <a:latin typeface="Trebuchet MS"/>
                <a:cs typeface="Trebuchet MS"/>
              </a:rPr>
              <a:t> </a:t>
            </a:r>
            <a:r>
              <a:rPr lang="en-US" altLang="zh-TW" sz="1000" dirty="0" smtClean="0">
                <a:latin typeface="Trebuchet MS"/>
                <a:cs typeface="Trebuchet MS"/>
              </a:rPr>
              <a:t>squared</a:t>
            </a:r>
            <a:r>
              <a:rPr lang="zh-TW" altLang="en-US" sz="1000" dirty="0" smtClean="0">
                <a:latin typeface="Trebuchet MS"/>
                <a:cs typeface="Trebuchet MS"/>
              </a:rPr>
              <a:t> </a:t>
            </a:r>
            <a:r>
              <a:rPr lang="en-US" altLang="zh-TW" sz="1000" dirty="0" smtClean="0">
                <a:latin typeface="Trebuchet MS"/>
                <a:cs typeface="Trebuchet MS"/>
              </a:rPr>
              <a:t>regression,</a:t>
            </a:r>
            <a:r>
              <a:rPr lang="zh-TW" altLang="en-US" sz="1000" dirty="0" smtClean="0">
                <a:latin typeface="Trebuchet MS"/>
                <a:cs typeface="Trebuchet MS"/>
              </a:rPr>
              <a:t> </a:t>
            </a:r>
            <a:r>
              <a:rPr lang="en-US" altLang="zh-TW" sz="1000" dirty="0" smtClean="0">
                <a:latin typeface="Trebuchet MS"/>
                <a:cs typeface="Trebuchet MS"/>
              </a:rPr>
              <a:t>rigid regression</a:t>
            </a:r>
            <a:r>
              <a:rPr lang="zh-TW" altLang="en-US" sz="1000" dirty="0" smtClean="0">
                <a:latin typeface="Trebuchet MS"/>
                <a:cs typeface="Trebuchet MS"/>
              </a:rPr>
              <a:t> </a:t>
            </a:r>
            <a:r>
              <a:rPr lang="en-US" altLang="zh-TW" sz="1000" dirty="0" smtClean="0">
                <a:latin typeface="Trebuchet MS"/>
                <a:cs typeface="Trebuchet MS"/>
              </a:rPr>
              <a:t>can</a:t>
            </a:r>
            <a:r>
              <a:rPr lang="zh-TW" altLang="en-US" sz="1000" dirty="0" smtClean="0">
                <a:latin typeface="Trebuchet MS"/>
                <a:cs typeface="Trebuchet MS"/>
              </a:rPr>
              <a:t> </a:t>
            </a:r>
            <a:r>
              <a:rPr lang="en-US" altLang="zh-TW" sz="1000" dirty="0" smtClean="0">
                <a:latin typeface="Trebuchet MS"/>
                <a:cs typeface="Trebuchet MS"/>
              </a:rPr>
              <a:t>easily</a:t>
            </a:r>
            <a:r>
              <a:rPr lang="zh-TW" altLang="en-US" sz="1000" dirty="0" smtClean="0">
                <a:latin typeface="Trebuchet MS"/>
                <a:cs typeface="Trebuchet MS"/>
              </a:rPr>
              <a:t> </a:t>
            </a:r>
            <a:r>
              <a:rPr lang="en-US" altLang="zh-TW" sz="1000" dirty="0" smtClean="0">
                <a:latin typeface="Trebuchet MS"/>
                <a:cs typeface="Trebuchet MS"/>
              </a:rPr>
              <a:t>be</a:t>
            </a:r>
            <a:r>
              <a:rPr lang="zh-TW" altLang="en-US" sz="1000" dirty="0" smtClean="0">
                <a:latin typeface="Trebuchet MS"/>
                <a:cs typeface="Trebuchet MS"/>
              </a:rPr>
              <a:t> </a:t>
            </a:r>
            <a:r>
              <a:rPr lang="en-US" altLang="zh-TW" sz="1000" dirty="0" smtClean="0">
                <a:latin typeface="Trebuchet MS"/>
                <a:cs typeface="Trebuchet MS"/>
              </a:rPr>
              <a:t>solved</a:t>
            </a:r>
            <a:r>
              <a:rPr lang="zh-TW" altLang="en-US" sz="1000" dirty="0" smtClean="0">
                <a:latin typeface="Trebuchet MS"/>
                <a:cs typeface="Trebuchet MS"/>
              </a:rPr>
              <a:t> </a:t>
            </a:r>
            <a:r>
              <a:rPr lang="en-US" altLang="zh-TW" sz="1000" dirty="0" smtClean="0">
                <a:latin typeface="Trebuchet MS"/>
                <a:cs typeface="Trebuchet MS"/>
              </a:rPr>
              <a:t>by</a:t>
            </a:r>
            <a:r>
              <a:rPr lang="zh-TW" altLang="en-US" sz="1000" dirty="0" smtClean="0">
                <a:latin typeface="Trebuchet MS"/>
                <a:cs typeface="Trebuchet MS"/>
              </a:rPr>
              <a:t> </a:t>
            </a:r>
            <a:r>
              <a:rPr lang="en-US" altLang="zh-TW" sz="1000" dirty="0" smtClean="0">
                <a:latin typeface="Trebuchet MS"/>
                <a:cs typeface="Trebuchet MS"/>
              </a:rPr>
              <a:t>differentiation</a:t>
            </a:r>
            <a:endParaRPr sz="1000" dirty="0">
              <a:latin typeface="Trebuchet MS"/>
              <a:cs typeface="Trebuchet M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0" y="3354197"/>
            <a:ext cx="461009" cy="102235"/>
          </a:xfrm>
          <a:custGeom>
            <a:avLst/>
            <a:gdLst/>
            <a:ahLst/>
            <a:cxnLst/>
            <a:rect l="l" t="t" r="r" b="b"/>
            <a:pathLst>
              <a:path w="461009" h="102235">
                <a:moveTo>
                  <a:pt x="0" y="101853"/>
                </a:moveTo>
                <a:lnTo>
                  <a:pt x="460883" y="101853"/>
                </a:lnTo>
                <a:lnTo>
                  <a:pt x="46088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>
            <a:spLocks noGrp="1"/>
          </p:cNvSpPr>
          <p:nvPr>
            <p:ph type="ftr" sz="quarter" idx="11"/>
          </p:nvPr>
        </p:nvSpPr>
        <p:spPr>
          <a:xfrm>
            <a:off x="1767839" y="3362000"/>
            <a:ext cx="44132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spc="-40" dirty="0"/>
          </a:p>
        </p:txBody>
      </p:sp>
      <p:sp>
        <p:nvSpPr>
          <p:cNvPr id="23" name="object 23"/>
          <p:cNvSpPr txBox="1">
            <a:spLocks noGrp="1"/>
          </p:cNvSpPr>
          <p:nvPr>
            <p:ph type="dt" sz="half" idx="10"/>
          </p:nvPr>
        </p:nvSpPr>
        <p:spPr>
          <a:xfrm>
            <a:off x="2399283" y="3362000"/>
            <a:ext cx="37655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altLang="zh-TW" spc="-5" smtClean="0"/>
              <a:t>Disp Lab</a:t>
            </a:r>
            <a:endParaRPr spc="-55" dirty="0"/>
          </a:p>
        </p:txBody>
      </p:sp>
      <p:sp>
        <p:nvSpPr>
          <p:cNvPr id="24" name="object 19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0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1"/>
          <p:cNvSpPr txBox="1">
            <a:spLocks/>
          </p:cNvSpPr>
          <p:nvPr/>
        </p:nvSpPr>
        <p:spPr>
          <a:xfrm>
            <a:off x="105029" y="3362000"/>
            <a:ext cx="2508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590"/>
              </a:lnSpc>
            </a:pPr>
            <a:fld id="{81D60167-4931-47E6-BA6A-407CBD079E47}" type="slidenum">
              <a:rPr lang="en-US" altLang="zh-TW" spc="-55" smtClean="0"/>
              <a:pPr marL="25400">
                <a:lnSpc>
                  <a:spcPts val="590"/>
                </a:lnSpc>
              </a:pPr>
              <a:t>10</a:t>
            </a:fld>
            <a:r>
              <a:rPr lang="en-US" altLang="zh-TW" spc="-55" dirty="0" smtClean="0"/>
              <a:t> </a:t>
            </a:r>
            <a:r>
              <a:rPr lang="en-US" altLang="zh-TW" spc="35" dirty="0" smtClean="0"/>
              <a:t>/</a:t>
            </a:r>
            <a:r>
              <a:rPr lang="zh-TW" altLang="en-US" spc="-40" dirty="0" smtClean="0"/>
              <a:t> </a:t>
            </a:r>
            <a:r>
              <a:rPr lang="en-US" altLang="zh-TW" spc="-55" dirty="0" smtClean="0"/>
              <a:t>70</a:t>
            </a:r>
            <a:endParaRPr lang="en-US" altLang="zh-TW" spc="-55" dirty="0"/>
          </a:p>
        </p:txBody>
      </p:sp>
      <p:sp>
        <p:nvSpPr>
          <p:cNvPr id="27" name="object 22"/>
          <p:cNvSpPr txBox="1">
            <a:spLocks/>
          </p:cNvSpPr>
          <p:nvPr/>
        </p:nvSpPr>
        <p:spPr>
          <a:xfrm>
            <a:off x="1767839" y="3362000"/>
            <a:ext cx="4413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lang="en-US" spc="-40" dirty="0"/>
          </a:p>
        </p:txBody>
      </p:sp>
      <p:sp>
        <p:nvSpPr>
          <p:cNvPr id="28" name="object 23"/>
          <p:cNvSpPr txBox="1">
            <a:spLocks/>
          </p:cNvSpPr>
          <p:nvPr/>
        </p:nvSpPr>
        <p:spPr>
          <a:xfrm>
            <a:off x="2399283" y="3362000"/>
            <a:ext cx="37655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5" dirty="0" err="1" smtClean="0"/>
              <a:t>Disp</a:t>
            </a:r>
            <a:r>
              <a:rPr lang="en-US" spc="-5" dirty="0" smtClean="0"/>
              <a:t> Lab</a:t>
            </a:r>
            <a:endParaRPr lang="en-US" spc="-55" dirty="0"/>
          </a:p>
        </p:txBody>
      </p:sp>
      <p:graphicFrame>
        <p:nvGraphicFramePr>
          <p:cNvPr id="33" name="物件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7492797"/>
              </p:ext>
            </p:extLst>
          </p:nvPr>
        </p:nvGraphicFramePr>
        <p:xfrm>
          <a:off x="1619250" y="1349375"/>
          <a:ext cx="13716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6" name="方程式" r:id="rId3" imgW="1362240" imgH="191880" progId="Equation.3">
                  <p:embed/>
                </p:oleObj>
              </mc:Choice>
              <mc:Fallback>
                <p:oleObj name="方程式" r:id="rId3" imgW="1362240" imgH="191880" progId="Equation.3">
                  <p:embed/>
                  <p:pic>
                    <p:nvPicPr>
                      <p:cNvPr id="0" name="Picture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250" y="1349375"/>
                        <a:ext cx="1371600" cy="203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8474852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304033" y="0"/>
            <a:ext cx="2304415" cy="188595"/>
          </a:xfrm>
          <a:custGeom>
            <a:avLst/>
            <a:gdLst/>
            <a:ahLst/>
            <a:cxnLst/>
            <a:rect l="l" t="t" r="r" b="b"/>
            <a:pathLst>
              <a:path w="2304415" h="188595">
                <a:moveTo>
                  <a:pt x="0" y="188214"/>
                </a:moveTo>
                <a:lnTo>
                  <a:pt x="2304033" y="188214"/>
                </a:lnTo>
                <a:lnTo>
                  <a:pt x="2304033" y="0"/>
                </a:lnTo>
                <a:lnTo>
                  <a:pt x="0" y="0"/>
                </a:lnTo>
                <a:lnTo>
                  <a:pt x="0" y="188214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88214"/>
            <a:ext cx="4608195" cy="350520"/>
          </a:xfrm>
          <a:custGeom>
            <a:avLst/>
            <a:gdLst/>
            <a:ahLst/>
            <a:cxnLst/>
            <a:rect l="l" t="t" r="r" b="b"/>
            <a:pathLst>
              <a:path w="4608195" h="350520">
                <a:moveTo>
                  <a:pt x="0" y="350266"/>
                </a:moveTo>
                <a:lnTo>
                  <a:pt x="4607941" y="350266"/>
                </a:lnTo>
                <a:lnTo>
                  <a:pt x="4607941" y="0"/>
                </a:lnTo>
                <a:lnTo>
                  <a:pt x="0" y="0"/>
                </a:lnTo>
                <a:lnTo>
                  <a:pt x="0" y="350266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95250" y="265302"/>
            <a:ext cx="4165600" cy="13234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altLang="zh-TW" sz="1400" spc="-55" dirty="0" smtClean="0">
                <a:solidFill>
                  <a:srgbClr val="FFFFFF"/>
                </a:solidFill>
                <a:latin typeface="Trebuchet MS"/>
                <a:cs typeface="Trebuchet MS"/>
              </a:rPr>
              <a:t>Basics of Optimization</a:t>
            </a:r>
            <a:endParaRPr lang="en-US" altLang="zh-TW" sz="1400" dirty="0" smtClean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44"/>
              </a:spcBef>
            </a:pPr>
            <a:endParaRPr sz="1250" dirty="0" smtClean="0">
              <a:latin typeface="Times New Roman"/>
              <a:cs typeface="Times New Roman"/>
            </a:endParaRPr>
          </a:p>
          <a:p>
            <a:pPr marL="264795">
              <a:lnSpc>
                <a:spcPct val="100000"/>
              </a:lnSpc>
            </a:pPr>
            <a:r>
              <a:rPr lang="en-US" altLang="zh-TW" sz="1000" dirty="0" smtClean="0">
                <a:latin typeface="Trebuchet MS"/>
                <a:cs typeface="Trebuchet MS"/>
              </a:rPr>
              <a:t>Before we try to solve lasso problem, we need to know some basics of optimization</a:t>
            </a:r>
          </a:p>
          <a:p>
            <a:pPr marL="264795">
              <a:lnSpc>
                <a:spcPct val="100000"/>
              </a:lnSpc>
            </a:pPr>
            <a:endParaRPr lang="en-US" altLang="zh-TW" sz="1000" dirty="0">
              <a:latin typeface="Trebuchet MS"/>
              <a:cs typeface="Trebuchet MS"/>
            </a:endParaRPr>
          </a:p>
          <a:p>
            <a:pPr marL="264795">
              <a:lnSpc>
                <a:spcPct val="100000"/>
              </a:lnSpc>
            </a:pPr>
            <a:endParaRPr lang="en-US" altLang="zh-TW" sz="1000" dirty="0" smtClean="0">
              <a:latin typeface="Trebuchet MS"/>
              <a:cs typeface="Trebuchet MS"/>
            </a:endParaRPr>
          </a:p>
          <a:p>
            <a:pPr marL="264795">
              <a:lnSpc>
                <a:spcPct val="100000"/>
              </a:lnSpc>
            </a:pPr>
            <a:endParaRPr lang="en-US" altLang="zh-TW" sz="1000" spc="130" dirty="0" smtClean="0">
              <a:latin typeface="Trebuchet MS"/>
              <a:cs typeface="Trebuchet MS"/>
            </a:endParaRPr>
          </a:p>
          <a:p>
            <a:pPr marL="386715">
              <a:lnSpc>
                <a:spcPct val="100000"/>
              </a:lnSpc>
              <a:spcBef>
                <a:spcPts val="315"/>
              </a:spcBef>
            </a:pPr>
            <a:r>
              <a:rPr sz="700" spc="-75" dirty="0" smtClean="0">
                <a:solidFill>
                  <a:srgbClr val="FFFFFF"/>
                </a:solidFill>
                <a:latin typeface="Verdana"/>
                <a:cs typeface="Verdana"/>
              </a:rPr>
              <a:t>1</a:t>
            </a:r>
            <a:endParaRPr sz="1000" dirty="0">
              <a:latin typeface="Trebuchet MS"/>
              <a:cs typeface="Trebuchet M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0" y="3354197"/>
            <a:ext cx="461009" cy="102235"/>
          </a:xfrm>
          <a:custGeom>
            <a:avLst/>
            <a:gdLst/>
            <a:ahLst/>
            <a:cxnLst/>
            <a:rect l="l" t="t" r="r" b="b"/>
            <a:pathLst>
              <a:path w="461009" h="102235">
                <a:moveTo>
                  <a:pt x="0" y="101853"/>
                </a:moveTo>
                <a:lnTo>
                  <a:pt x="460883" y="101853"/>
                </a:lnTo>
                <a:lnTo>
                  <a:pt x="46088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>
            <a:spLocks noGrp="1"/>
          </p:cNvSpPr>
          <p:nvPr>
            <p:ph type="ftr" sz="quarter" idx="11"/>
          </p:nvPr>
        </p:nvSpPr>
        <p:spPr>
          <a:xfrm>
            <a:off x="1767839" y="3362000"/>
            <a:ext cx="44132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spc="-40" dirty="0"/>
          </a:p>
        </p:txBody>
      </p:sp>
      <p:sp>
        <p:nvSpPr>
          <p:cNvPr id="19" name="object 19"/>
          <p:cNvSpPr txBox="1">
            <a:spLocks noGrp="1"/>
          </p:cNvSpPr>
          <p:nvPr>
            <p:ph type="dt" sz="half" idx="10"/>
          </p:nvPr>
        </p:nvSpPr>
        <p:spPr>
          <a:xfrm>
            <a:off x="2399283" y="3362000"/>
            <a:ext cx="37655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altLang="zh-TW" spc="-5" smtClean="0"/>
              <a:t>Disp Lab</a:t>
            </a:r>
            <a:endParaRPr spc="-55" dirty="0"/>
          </a:p>
        </p:txBody>
      </p:sp>
      <p:sp>
        <p:nvSpPr>
          <p:cNvPr id="20" name="object 19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0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1"/>
          <p:cNvSpPr txBox="1">
            <a:spLocks/>
          </p:cNvSpPr>
          <p:nvPr/>
        </p:nvSpPr>
        <p:spPr>
          <a:xfrm>
            <a:off x="105029" y="3362000"/>
            <a:ext cx="2508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590"/>
              </a:lnSpc>
            </a:pPr>
            <a:fld id="{81D60167-4931-47E6-BA6A-407CBD079E47}" type="slidenum">
              <a:rPr lang="en-US" altLang="zh-TW" spc="-55" smtClean="0"/>
              <a:pPr marL="25400">
                <a:lnSpc>
                  <a:spcPts val="590"/>
                </a:lnSpc>
              </a:pPr>
              <a:t>11</a:t>
            </a:fld>
            <a:r>
              <a:rPr lang="en-US" altLang="zh-TW" spc="-55" dirty="0" smtClean="0"/>
              <a:t> </a:t>
            </a:r>
            <a:r>
              <a:rPr lang="en-US" altLang="zh-TW" spc="35" dirty="0" smtClean="0"/>
              <a:t>/</a:t>
            </a:r>
            <a:r>
              <a:rPr lang="zh-TW" altLang="en-US" spc="-40" dirty="0" smtClean="0"/>
              <a:t> </a:t>
            </a:r>
            <a:r>
              <a:rPr lang="en-US" altLang="zh-TW" spc="-55" dirty="0" smtClean="0"/>
              <a:t>70</a:t>
            </a:r>
            <a:endParaRPr lang="en-US" altLang="zh-TW" spc="-55" dirty="0"/>
          </a:p>
        </p:txBody>
      </p:sp>
      <p:sp>
        <p:nvSpPr>
          <p:cNvPr id="23" name="object 22"/>
          <p:cNvSpPr txBox="1">
            <a:spLocks/>
          </p:cNvSpPr>
          <p:nvPr/>
        </p:nvSpPr>
        <p:spPr>
          <a:xfrm>
            <a:off x="1767839" y="3362000"/>
            <a:ext cx="4413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lang="en-US" spc="-40" dirty="0"/>
          </a:p>
        </p:txBody>
      </p:sp>
      <p:sp>
        <p:nvSpPr>
          <p:cNvPr id="24" name="object 23"/>
          <p:cNvSpPr txBox="1">
            <a:spLocks/>
          </p:cNvSpPr>
          <p:nvPr/>
        </p:nvSpPr>
        <p:spPr>
          <a:xfrm>
            <a:off x="2399283" y="3362000"/>
            <a:ext cx="37655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5" dirty="0" err="1" smtClean="0"/>
              <a:t>Disp</a:t>
            </a:r>
            <a:r>
              <a:rPr lang="en-US" spc="-5" dirty="0" smtClean="0"/>
              <a:t> Lab</a:t>
            </a:r>
            <a:endParaRPr lang="en-US" spc="-55" dirty="0"/>
          </a:p>
        </p:txBody>
      </p:sp>
      <p:sp>
        <p:nvSpPr>
          <p:cNvPr id="25" name="object 6"/>
          <p:cNvSpPr/>
          <p:nvPr/>
        </p:nvSpPr>
        <p:spPr>
          <a:xfrm>
            <a:off x="317753" y="1175555"/>
            <a:ext cx="3972560" cy="210820"/>
          </a:xfrm>
          <a:custGeom>
            <a:avLst/>
            <a:gdLst/>
            <a:ahLst/>
            <a:cxnLst/>
            <a:rect l="l" t="t" r="r" b="b"/>
            <a:pathLst>
              <a:path w="3972560" h="210819">
                <a:moveTo>
                  <a:pt x="0" y="210819"/>
                </a:moveTo>
                <a:lnTo>
                  <a:pt x="3972305" y="210819"/>
                </a:lnTo>
                <a:lnTo>
                  <a:pt x="3972305" y="0"/>
                </a:lnTo>
                <a:lnTo>
                  <a:pt x="0" y="0"/>
                </a:lnTo>
                <a:lnTo>
                  <a:pt x="0" y="210819"/>
                </a:lnTo>
                <a:close/>
              </a:path>
            </a:pathLst>
          </a:custGeom>
          <a:solidFill>
            <a:srgbClr val="0029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7"/>
          <p:cNvSpPr/>
          <p:nvPr/>
        </p:nvSpPr>
        <p:spPr>
          <a:xfrm>
            <a:off x="317753" y="1380152"/>
            <a:ext cx="3972560" cy="1112223"/>
          </a:xfrm>
          <a:custGeom>
            <a:avLst/>
            <a:gdLst/>
            <a:ahLst/>
            <a:cxnLst/>
            <a:rect l="l" t="t" r="r" b="b"/>
            <a:pathLst>
              <a:path w="3972560" h="1443989">
                <a:moveTo>
                  <a:pt x="0" y="1443990"/>
                </a:moveTo>
                <a:lnTo>
                  <a:pt x="3972305" y="1443990"/>
                </a:lnTo>
                <a:lnTo>
                  <a:pt x="3972305" y="0"/>
                </a:lnTo>
                <a:lnTo>
                  <a:pt x="0" y="0"/>
                </a:lnTo>
                <a:lnTo>
                  <a:pt x="0" y="1443990"/>
                </a:lnTo>
                <a:close/>
              </a:path>
            </a:pathLst>
          </a:custGeom>
          <a:solidFill>
            <a:srgbClr val="E5E9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9"/>
          <p:cNvSpPr txBox="1"/>
          <p:nvPr/>
        </p:nvSpPr>
        <p:spPr>
          <a:xfrm>
            <a:off x="355854" y="1204021"/>
            <a:ext cx="3329304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000" spc="-45" dirty="0" smtClean="0">
                <a:solidFill>
                  <a:srgbClr val="FFFFFF"/>
                </a:solidFill>
                <a:latin typeface="Trebuchet MS"/>
                <a:cs typeface="Trebuchet MS"/>
              </a:rPr>
              <a:t>Definition</a:t>
            </a:r>
            <a:r>
              <a:rPr sz="1000" spc="-30" dirty="0" smtClean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00" spc="-35" dirty="0" smtClean="0">
                <a:solidFill>
                  <a:srgbClr val="FFFFFF"/>
                </a:solidFill>
                <a:latin typeface="Trebuchet MS"/>
                <a:cs typeface="Trebuchet MS"/>
              </a:rPr>
              <a:t>(</a:t>
            </a:r>
            <a:r>
              <a:rPr lang="en-US" sz="1000" spc="-35" dirty="0" smtClean="0">
                <a:solidFill>
                  <a:srgbClr val="FFFFFF"/>
                </a:solidFill>
                <a:latin typeface="Trebuchet MS"/>
                <a:cs typeface="Trebuchet MS"/>
              </a:rPr>
              <a:t>convex sets and convex function</a:t>
            </a:r>
            <a:r>
              <a:rPr sz="1000" spc="-30" dirty="0" smtClean="0">
                <a:solidFill>
                  <a:srgbClr val="FFFFFF"/>
                </a:solidFill>
                <a:latin typeface="Trebuchet MS"/>
                <a:cs typeface="Trebuchet MS"/>
              </a:rPr>
              <a:t>)</a:t>
            </a:r>
            <a:endParaRPr sz="1000" dirty="0">
              <a:latin typeface="Trebuchet MS"/>
              <a:cs typeface="Trebuchet MS"/>
            </a:endParaRPr>
          </a:p>
        </p:txBody>
      </p:sp>
      <p:sp>
        <p:nvSpPr>
          <p:cNvPr id="29" name="object 17"/>
          <p:cNvSpPr txBox="1"/>
          <p:nvPr/>
        </p:nvSpPr>
        <p:spPr>
          <a:xfrm>
            <a:off x="334889" y="1431848"/>
            <a:ext cx="3877056" cy="7309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875"/>
              </a:spcBef>
            </a:pPr>
            <a:r>
              <a:rPr lang="en-US" sz="1000" dirty="0" smtClean="0">
                <a:latin typeface="Tahoma"/>
                <a:cs typeface="Tahoma"/>
              </a:rPr>
              <a:t>A set </a:t>
            </a:r>
            <a:r>
              <a:rPr lang="en-US" sz="1000" i="1" dirty="0" smtClean="0">
                <a:latin typeface="Tahoma"/>
                <a:cs typeface="Tahoma"/>
              </a:rPr>
              <a:t>C </a:t>
            </a:r>
            <a:r>
              <a:rPr lang="en-US" sz="1000" dirty="0" smtClean="0">
                <a:latin typeface="Tahoma"/>
                <a:cs typeface="Tahoma"/>
              </a:rPr>
              <a:t> is convex if the line segments between any two points in </a:t>
            </a:r>
            <a:r>
              <a:rPr lang="en-US" sz="1000" i="1" dirty="0" smtClean="0">
                <a:latin typeface="Tahoma"/>
                <a:cs typeface="Tahoma"/>
              </a:rPr>
              <a:t>C</a:t>
            </a:r>
            <a:r>
              <a:rPr lang="en-US" sz="1000" dirty="0" smtClean="0">
                <a:latin typeface="Tahoma"/>
                <a:cs typeface="Tahoma"/>
              </a:rPr>
              <a:t> lies in </a:t>
            </a:r>
            <a:r>
              <a:rPr lang="en-US" sz="1000" i="1" dirty="0" smtClean="0">
                <a:latin typeface="Tahoma"/>
                <a:cs typeface="Tahoma"/>
              </a:rPr>
              <a:t>C</a:t>
            </a:r>
          </a:p>
          <a:p>
            <a:pPr marL="12700" marR="5080">
              <a:lnSpc>
                <a:spcPct val="100000"/>
              </a:lnSpc>
              <a:spcBef>
                <a:spcPts val="875"/>
              </a:spcBef>
            </a:pPr>
            <a:r>
              <a:rPr lang="en-US" sz="1000" dirty="0" smtClean="0">
                <a:latin typeface="Trebuchet MS"/>
                <a:cs typeface="Trebuchet MS"/>
              </a:rPr>
              <a:t>A function                    is convex if domain of f is a convex set and if for all x,                   and for </a:t>
            </a:r>
            <a:endParaRPr sz="1000" dirty="0">
              <a:latin typeface="Trebuchet MS"/>
              <a:cs typeface="Trebuchet MS"/>
            </a:endParaRPr>
          </a:p>
        </p:txBody>
      </p:sp>
      <p:graphicFrame>
        <p:nvGraphicFramePr>
          <p:cNvPr id="6" name="物件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6733146"/>
              </p:ext>
            </p:extLst>
          </p:nvPr>
        </p:nvGraphicFramePr>
        <p:xfrm>
          <a:off x="1238250" y="1588741"/>
          <a:ext cx="17780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78" name="Equation" r:id="rId3" imgW="1777680" imgH="228600" progId="">
                  <p:embed/>
                </p:oleObj>
              </mc:Choice>
              <mc:Fallback>
                <p:oleObj name="Equation" r:id="rId3" imgW="1777680" imgH="228600" progId="">
                  <p:embed/>
                  <p:pic>
                    <p:nvPicPr>
                      <p:cNvPr id="0" name="Picture 9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8250" y="1588741"/>
                        <a:ext cx="1778000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物件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5029353"/>
              </p:ext>
            </p:extLst>
          </p:nvPr>
        </p:nvGraphicFramePr>
        <p:xfrm>
          <a:off x="933450" y="1806575"/>
          <a:ext cx="7239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79" name="Equation" r:id="rId5" imgW="723600" imgH="228600" progId="">
                  <p:embed/>
                </p:oleObj>
              </mc:Choice>
              <mc:Fallback>
                <p:oleObj name="Equation" r:id="rId5" imgW="723600" imgH="228600" progId="">
                  <p:embed/>
                  <p:pic>
                    <p:nvPicPr>
                      <p:cNvPr id="0" name="Picture 9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3450" y="1806575"/>
                        <a:ext cx="723900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物件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0219004"/>
              </p:ext>
            </p:extLst>
          </p:nvPr>
        </p:nvGraphicFramePr>
        <p:xfrm>
          <a:off x="1009650" y="1977713"/>
          <a:ext cx="6604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80" name="Equation" r:id="rId7" imgW="660240" imgH="203040" progId="">
                  <p:embed/>
                </p:oleObj>
              </mc:Choice>
              <mc:Fallback>
                <p:oleObj name="Equation" r:id="rId7" imgW="660240" imgH="203040" progId="">
                  <p:embed/>
                  <p:pic>
                    <p:nvPicPr>
                      <p:cNvPr id="0" name="Picture 9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9650" y="1977713"/>
                        <a:ext cx="660400" cy="203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物件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1061756"/>
              </p:ext>
            </p:extLst>
          </p:nvPr>
        </p:nvGraphicFramePr>
        <p:xfrm>
          <a:off x="2178050" y="1985017"/>
          <a:ext cx="5588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81" name="Equation" r:id="rId9" imgW="558720" imgH="177480" progId="">
                  <p:embed/>
                </p:oleObj>
              </mc:Choice>
              <mc:Fallback>
                <p:oleObj name="Equation" r:id="rId9" imgW="558720" imgH="177480" progId="">
                  <p:embed/>
                  <p:pic>
                    <p:nvPicPr>
                      <p:cNvPr id="0" name="Picture 10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8050" y="1985017"/>
                        <a:ext cx="5588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物件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2902065"/>
              </p:ext>
            </p:extLst>
          </p:nvPr>
        </p:nvGraphicFramePr>
        <p:xfrm>
          <a:off x="1009767" y="2162817"/>
          <a:ext cx="25273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82" name="Equation" r:id="rId11" imgW="2527200" imgH="228600" progId="">
                  <p:embed/>
                </p:oleObj>
              </mc:Choice>
              <mc:Fallback>
                <p:oleObj name="Equation" r:id="rId11" imgW="2527200" imgH="228600" progId="">
                  <p:embed/>
                  <p:pic>
                    <p:nvPicPr>
                      <p:cNvPr id="0" name="Picture 10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9767" y="2162817"/>
                        <a:ext cx="2527300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object 17"/>
          <p:cNvSpPr txBox="1"/>
          <p:nvPr/>
        </p:nvSpPr>
        <p:spPr>
          <a:xfrm>
            <a:off x="332994" y="2568575"/>
            <a:ext cx="3877056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875"/>
              </a:spcBef>
            </a:pPr>
            <a:r>
              <a:rPr lang="en-US" sz="1000" b="1" dirty="0" smtClean="0">
                <a:latin typeface="Trebuchet MS" pitchFamily="34" charset="0"/>
                <a:cs typeface="Tahoma"/>
              </a:rPr>
              <a:t>Remark</a:t>
            </a:r>
            <a:r>
              <a:rPr lang="en-US" sz="1000" dirty="0" smtClean="0">
                <a:latin typeface="Trebuchet MS" pitchFamily="34" charset="0"/>
                <a:cs typeface="Tahoma"/>
              </a:rPr>
              <a:t>: if function –f is convex then f is </a:t>
            </a:r>
            <a:r>
              <a:rPr lang="en-US" sz="1000" b="1" i="1" dirty="0" smtClean="0">
                <a:latin typeface="Trebuchet MS" pitchFamily="34" charset="0"/>
                <a:cs typeface="Tahoma"/>
              </a:rPr>
              <a:t>concave</a:t>
            </a:r>
            <a:endParaRPr sz="1000" b="1" i="1" dirty="0">
              <a:latin typeface="Trebuchet MS" pitchFamily="34" charset="0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948557096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304033" y="0"/>
            <a:ext cx="2304415" cy="188595"/>
          </a:xfrm>
          <a:custGeom>
            <a:avLst/>
            <a:gdLst/>
            <a:ahLst/>
            <a:cxnLst/>
            <a:rect l="l" t="t" r="r" b="b"/>
            <a:pathLst>
              <a:path w="2304415" h="188595">
                <a:moveTo>
                  <a:pt x="0" y="188214"/>
                </a:moveTo>
                <a:lnTo>
                  <a:pt x="2304033" y="188214"/>
                </a:lnTo>
                <a:lnTo>
                  <a:pt x="2304033" y="0"/>
                </a:lnTo>
                <a:lnTo>
                  <a:pt x="0" y="0"/>
                </a:lnTo>
                <a:lnTo>
                  <a:pt x="0" y="188214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88214"/>
            <a:ext cx="4608195" cy="350520"/>
          </a:xfrm>
          <a:custGeom>
            <a:avLst/>
            <a:gdLst/>
            <a:ahLst/>
            <a:cxnLst/>
            <a:rect l="l" t="t" r="r" b="b"/>
            <a:pathLst>
              <a:path w="4608195" h="350520">
                <a:moveTo>
                  <a:pt x="0" y="350266"/>
                </a:moveTo>
                <a:lnTo>
                  <a:pt x="4607941" y="350266"/>
                </a:lnTo>
                <a:lnTo>
                  <a:pt x="4607941" y="0"/>
                </a:lnTo>
                <a:lnTo>
                  <a:pt x="0" y="0"/>
                </a:lnTo>
                <a:lnTo>
                  <a:pt x="0" y="350266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95250" y="265302"/>
            <a:ext cx="4165600" cy="10156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altLang="zh-TW" sz="1400" spc="-55" dirty="0" smtClean="0">
                <a:solidFill>
                  <a:srgbClr val="FFFFFF"/>
                </a:solidFill>
                <a:latin typeface="Trebuchet MS"/>
                <a:cs typeface="Trebuchet MS"/>
              </a:rPr>
              <a:t>Basics of Optimization</a:t>
            </a:r>
            <a:endParaRPr lang="en-US" altLang="zh-TW" sz="1400" dirty="0" smtClean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44"/>
              </a:spcBef>
            </a:pPr>
            <a:endParaRPr sz="1250" dirty="0" smtClean="0">
              <a:latin typeface="Times New Roman"/>
              <a:cs typeface="Times New Roman"/>
            </a:endParaRPr>
          </a:p>
          <a:p>
            <a:pPr marL="264795">
              <a:lnSpc>
                <a:spcPct val="100000"/>
              </a:lnSpc>
            </a:pPr>
            <a:r>
              <a:rPr lang="en-US" altLang="zh-TW" sz="1000" dirty="0" smtClean="0">
                <a:latin typeface="Trebuchet MS"/>
                <a:cs typeface="Trebuchet MS"/>
              </a:rPr>
              <a:t>Example of convex sets and convex function</a:t>
            </a:r>
            <a:endParaRPr lang="en-US" altLang="zh-TW" sz="1000" dirty="0">
              <a:latin typeface="Trebuchet MS"/>
              <a:cs typeface="Trebuchet MS"/>
            </a:endParaRPr>
          </a:p>
          <a:p>
            <a:pPr marL="264795">
              <a:lnSpc>
                <a:spcPct val="100000"/>
              </a:lnSpc>
            </a:pPr>
            <a:endParaRPr lang="en-US" altLang="zh-TW" sz="1000" dirty="0" smtClean="0">
              <a:latin typeface="Trebuchet MS"/>
              <a:cs typeface="Trebuchet MS"/>
            </a:endParaRPr>
          </a:p>
          <a:p>
            <a:pPr marL="264795">
              <a:lnSpc>
                <a:spcPct val="100000"/>
              </a:lnSpc>
            </a:pPr>
            <a:endParaRPr lang="en-US" altLang="zh-TW" sz="1000" spc="130" dirty="0" smtClean="0">
              <a:latin typeface="Trebuchet MS"/>
              <a:cs typeface="Trebuchet MS"/>
            </a:endParaRPr>
          </a:p>
          <a:p>
            <a:pPr marL="386715">
              <a:lnSpc>
                <a:spcPct val="100000"/>
              </a:lnSpc>
              <a:spcBef>
                <a:spcPts val="315"/>
              </a:spcBef>
            </a:pPr>
            <a:r>
              <a:rPr sz="700" spc="-75" dirty="0" smtClean="0">
                <a:solidFill>
                  <a:srgbClr val="FFFFFF"/>
                </a:solidFill>
                <a:latin typeface="Verdana"/>
                <a:cs typeface="Verdana"/>
              </a:rPr>
              <a:t>1</a:t>
            </a:r>
            <a:endParaRPr sz="1000" dirty="0">
              <a:latin typeface="Trebuchet MS"/>
              <a:cs typeface="Trebuchet M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0" y="3354197"/>
            <a:ext cx="461009" cy="102235"/>
          </a:xfrm>
          <a:custGeom>
            <a:avLst/>
            <a:gdLst/>
            <a:ahLst/>
            <a:cxnLst/>
            <a:rect l="l" t="t" r="r" b="b"/>
            <a:pathLst>
              <a:path w="461009" h="102235">
                <a:moveTo>
                  <a:pt x="0" y="101853"/>
                </a:moveTo>
                <a:lnTo>
                  <a:pt x="460883" y="101853"/>
                </a:lnTo>
                <a:lnTo>
                  <a:pt x="46088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>
            <a:spLocks noGrp="1"/>
          </p:cNvSpPr>
          <p:nvPr>
            <p:ph type="ftr" sz="quarter" idx="11"/>
          </p:nvPr>
        </p:nvSpPr>
        <p:spPr>
          <a:xfrm>
            <a:off x="1767839" y="3362000"/>
            <a:ext cx="44132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spc="-40" dirty="0"/>
          </a:p>
        </p:txBody>
      </p:sp>
      <p:sp>
        <p:nvSpPr>
          <p:cNvPr id="19" name="object 19"/>
          <p:cNvSpPr txBox="1">
            <a:spLocks noGrp="1"/>
          </p:cNvSpPr>
          <p:nvPr>
            <p:ph type="dt" sz="half" idx="10"/>
          </p:nvPr>
        </p:nvSpPr>
        <p:spPr>
          <a:xfrm>
            <a:off x="2399283" y="3362000"/>
            <a:ext cx="37655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altLang="zh-TW" spc="-5" smtClean="0"/>
              <a:t>Disp Lab</a:t>
            </a:r>
            <a:endParaRPr spc="-55" dirty="0"/>
          </a:p>
        </p:txBody>
      </p:sp>
      <p:sp>
        <p:nvSpPr>
          <p:cNvPr id="20" name="object 19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0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1"/>
          <p:cNvSpPr txBox="1">
            <a:spLocks/>
          </p:cNvSpPr>
          <p:nvPr/>
        </p:nvSpPr>
        <p:spPr>
          <a:xfrm>
            <a:off x="105029" y="3362000"/>
            <a:ext cx="2508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590"/>
              </a:lnSpc>
            </a:pPr>
            <a:fld id="{81D60167-4931-47E6-BA6A-407CBD079E47}" type="slidenum">
              <a:rPr lang="en-US" altLang="zh-TW" spc="-55" smtClean="0"/>
              <a:pPr marL="25400">
                <a:lnSpc>
                  <a:spcPts val="590"/>
                </a:lnSpc>
              </a:pPr>
              <a:t>12</a:t>
            </a:fld>
            <a:r>
              <a:rPr lang="en-US" altLang="zh-TW" spc="-55" dirty="0" smtClean="0"/>
              <a:t> </a:t>
            </a:r>
            <a:r>
              <a:rPr lang="en-US" altLang="zh-TW" spc="35" dirty="0" smtClean="0"/>
              <a:t>/</a:t>
            </a:r>
            <a:r>
              <a:rPr lang="zh-TW" altLang="en-US" spc="-40" dirty="0" smtClean="0"/>
              <a:t> </a:t>
            </a:r>
            <a:r>
              <a:rPr lang="en-US" altLang="zh-TW" spc="-55" dirty="0" smtClean="0"/>
              <a:t>70</a:t>
            </a:r>
            <a:endParaRPr lang="en-US" altLang="zh-TW" spc="-55" dirty="0"/>
          </a:p>
        </p:txBody>
      </p:sp>
      <p:sp>
        <p:nvSpPr>
          <p:cNvPr id="23" name="object 22"/>
          <p:cNvSpPr txBox="1">
            <a:spLocks/>
          </p:cNvSpPr>
          <p:nvPr/>
        </p:nvSpPr>
        <p:spPr>
          <a:xfrm>
            <a:off x="1767839" y="3362000"/>
            <a:ext cx="4413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lang="en-US" spc="-40" dirty="0"/>
          </a:p>
        </p:txBody>
      </p:sp>
      <p:sp>
        <p:nvSpPr>
          <p:cNvPr id="24" name="object 23"/>
          <p:cNvSpPr txBox="1">
            <a:spLocks/>
          </p:cNvSpPr>
          <p:nvPr/>
        </p:nvSpPr>
        <p:spPr>
          <a:xfrm>
            <a:off x="2399283" y="3362000"/>
            <a:ext cx="37655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5" dirty="0" err="1" smtClean="0"/>
              <a:t>Disp</a:t>
            </a:r>
            <a:r>
              <a:rPr lang="en-US" spc="-5" dirty="0" smtClean="0"/>
              <a:t> Lab</a:t>
            </a:r>
            <a:endParaRPr lang="en-US" spc="-55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8" y="998912"/>
            <a:ext cx="2077467" cy="974333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614" y="977029"/>
            <a:ext cx="2338710" cy="1120543"/>
          </a:xfrm>
          <a:prstGeom prst="rect">
            <a:avLst/>
          </a:prstGeom>
        </p:spPr>
      </p:pic>
      <p:sp>
        <p:nvSpPr>
          <p:cNvPr id="31" name="object 17"/>
          <p:cNvSpPr txBox="1"/>
          <p:nvPr/>
        </p:nvSpPr>
        <p:spPr>
          <a:xfrm>
            <a:off x="332994" y="2568575"/>
            <a:ext cx="3877056" cy="4231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875"/>
              </a:spcBef>
            </a:pPr>
            <a:r>
              <a:rPr lang="en-US" sz="1000" dirty="0" smtClean="0">
                <a:latin typeface="Tahoma"/>
                <a:cs typeface="Tahoma"/>
              </a:rPr>
              <a:t>It’s desirable to make objective function convex, why?</a:t>
            </a:r>
          </a:p>
          <a:p>
            <a:pPr marL="12700" marR="5080">
              <a:lnSpc>
                <a:spcPct val="100000"/>
              </a:lnSpc>
              <a:spcBef>
                <a:spcPts val="875"/>
              </a:spcBef>
            </a:pPr>
            <a:r>
              <a:rPr lang="en-US" sz="1000" dirty="0" smtClean="0">
                <a:latin typeface="Trebuchet MS"/>
                <a:cs typeface="Trebuchet MS"/>
              </a:rPr>
              <a:t>Avoid local optimal !!!</a:t>
            </a:r>
            <a:endParaRPr sz="10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373301448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304033" y="0"/>
            <a:ext cx="2304415" cy="188595"/>
          </a:xfrm>
          <a:custGeom>
            <a:avLst/>
            <a:gdLst/>
            <a:ahLst/>
            <a:cxnLst/>
            <a:rect l="l" t="t" r="r" b="b"/>
            <a:pathLst>
              <a:path w="2304415" h="188595">
                <a:moveTo>
                  <a:pt x="0" y="188214"/>
                </a:moveTo>
                <a:lnTo>
                  <a:pt x="2304033" y="188214"/>
                </a:lnTo>
                <a:lnTo>
                  <a:pt x="2304033" y="0"/>
                </a:lnTo>
                <a:lnTo>
                  <a:pt x="0" y="0"/>
                </a:lnTo>
                <a:lnTo>
                  <a:pt x="0" y="188214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88214"/>
            <a:ext cx="4608195" cy="350520"/>
          </a:xfrm>
          <a:custGeom>
            <a:avLst/>
            <a:gdLst/>
            <a:ahLst/>
            <a:cxnLst/>
            <a:rect l="l" t="t" r="r" b="b"/>
            <a:pathLst>
              <a:path w="4608195" h="350520">
                <a:moveTo>
                  <a:pt x="0" y="350266"/>
                </a:moveTo>
                <a:lnTo>
                  <a:pt x="4607941" y="350266"/>
                </a:lnTo>
                <a:lnTo>
                  <a:pt x="4607941" y="0"/>
                </a:lnTo>
                <a:lnTo>
                  <a:pt x="0" y="0"/>
                </a:lnTo>
                <a:lnTo>
                  <a:pt x="0" y="350266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95250" y="265302"/>
            <a:ext cx="4165600" cy="10156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altLang="zh-TW" sz="1400" spc="-55" dirty="0" smtClean="0">
                <a:solidFill>
                  <a:srgbClr val="FFFFFF"/>
                </a:solidFill>
                <a:latin typeface="Trebuchet MS"/>
                <a:cs typeface="Trebuchet MS"/>
              </a:rPr>
              <a:t>Basics of Optimization</a:t>
            </a:r>
            <a:endParaRPr lang="en-US" altLang="zh-TW" sz="1400" dirty="0" smtClean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44"/>
              </a:spcBef>
            </a:pPr>
            <a:endParaRPr sz="1250" dirty="0" smtClean="0">
              <a:latin typeface="Times New Roman"/>
              <a:cs typeface="Times New Roman"/>
            </a:endParaRPr>
          </a:p>
          <a:p>
            <a:pPr marL="264795">
              <a:lnSpc>
                <a:spcPct val="100000"/>
              </a:lnSpc>
            </a:pPr>
            <a:r>
              <a:rPr lang="en-US" altLang="zh-TW" sz="1000" dirty="0" smtClean="0">
                <a:latin typeface="Trebuchet MS"/>
                <a:cs typeface="Trebuchet MS"/>
              </a:rPr>
              <a:t>Which are convex functions?</a:t>
            </a:r>
            <a:endParaRPr lang="en-US" altLang="zh-TW" sz="1000" dirty="0">
              <a:latin typeface="Trebuchet MS"/>
              <a:cs typeface="Trebuchet MS"/>
            </a:endParaRPr>
          </a:p>
          <a:p>
            <a:pPr marL="264795">
              <a:lnSpc>
                <a:spcPct val="100000"/>
              </a:lnSpc>
            </a:pPr>
            <a:endParaRPr lang="en-US" altLang="zh-TW" sz="1000" dirty="0" smtClean="0">
              <a:latin typeface="Trebuchet MS"/>
              <a:cs typeface="Trebuchet MS"/>
            </a:endParaRPr>
          </a:p>
          <a:p>
            <a:pPr marL="264795">
              <a:lnSpc>
                <a:spcPct val="100000"/>
              </a:lnSpc>
            </a:pPr>
            <a:endParaRPr lang="en-US" altLang="zh-TW" sz="1000" spc="130" dirty="0" smtClean="0">
              <a:latin typeface="Trebuchet MS"/>
              <a:cs typeface="Trebuchet MS"/>
            </a:endParaRPr>
          </a:p>
          <a:p>
            <a:pPr marL="386715">
              <a:lnSpc>
                <a:spcPct val="100000"/>
              </a:lnSpc>
              <a:spcBef>
                <a:spcPts val="315"/>
              </a:spcBef>
            </a:pPr>
            <a:r>
              <a:rPr sz="700" spc="-75" dirty="0" smtClean="0">
                <a:solidFill>
                  <a:srgbClr val="FFFFFF"/>
                </a:solidFill>
                <a:latin typeface="Verdana"/>
                <a:cs typeface="Verdana"/>
              </a:rPr>
              <a:t>1</a:t>
            </a:r>
            <a:endParaRPr sz="1000" dirty="0">
              <a:latin typeface="Trebuchet MS"/>
              <a:cs typeface="Trebuchet M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0" y="3354197"/>
            <a:ext cx="461009" cy="102235"/>
          </a:xfrm>
          <a:custGeom>
            <a:avLst/>
            <a:gdLst/>
            <a:ahLst/>
            <a:cxnLst/>
            <a:rect l="l" t="t" r="r" b="b"/>
            <a:pathLst>
              <a:path w="461009" h="102235">
                <a:moveTo>
                  <a:pt x="0" y="101853"/>
                </a:moveTo>
                <a:lnTo>
                  <a:pt x="460883" y="101853"/>
                </a:lnTo>
                <a:lnTo>
                  <a:pt x="46088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>
            <a:spLocks noGrp="1"/>
          </p:cNvSpPr>
          <p:nvPr>
            <p:ph type="ftr" sz="quarter" idx="11"/>
          </p:nvPr>
        </p:nvSpPr>
        <p:spPr>
          <a:xfrm>
            <a:off x="1767839" y="3362000"/>
            <a:ext cx="44132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spc="-40" dirty="0"/>
          </a:p>
        </p:txBody>
      </p:sp>
      <p:sp>
        <p:nvSpPr>
          <p:cNvPr id="19" name="object 19"/>
          <p:cNvSpPr txBox="1">
            <a:spLocks noGrp="1"/>
          </p:cNvSpPr>
          <p:nvPr>
            <p:ph type="dt" sz="half" idx="10"/>
          </p:nvPr>
        </p:nvSpPr>
        <p:spPr>
          <a:xfrm>
            <a:off x="2399283" y="3362000"/>
            <a:ext cx="37655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altLang="zh-TW" spc="-5" smtClean="0"/>
              <a:t>Disp Lab</a:t>
            </a:r>
            <a:endParaRPr spc="-55" dirty="0"/>
          </a:p>
        </p:txBody>
      </p:sp>
      <p:sp>
        <p:nvSpPr>
          <p:cNvPr id="20" name="object 19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0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1"/>
          <p:cNvSpPr txBox="1">
            <a:spLocks/>
          </p:cNvSpPr>
          <p:nvPr/>
        </p:nvSpPr>
        <p:spPr>
          <a:xfrm>
            <a:off x="105029" y="3362000"/>
            <a:ext cx="2508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590"/>
              </a:lnSpc>
            </a:pPr>
            <a:fld id="{81D60167-4931-47E6-BA6A-407CBD079E47}" type="slidenum">
              <a:rPr lang="en-US" altLang="zh-TW" spc="-55" smtClean="0"/>
              <a:pPr marL="25400">
                <a:lnSpc>
                  <a:spcPts val="590"/>
                </a:lnSpc>
              </a:pPr>
              <a:t>13</a:t>
            </a:fld>
            <a:r>
              <a:rPr lang="en-US" altLang="zh-TW" spc="-55" dirty="0" smtClean="0"/>
              <a:t> </a:t>
            </a:r>
            <a:r>
              <a:rPr lang="en-US" altLang="zh-TW" spc="35" dirty="0" smtClean="0"/>
              <a:t>/</a:t>
            </a:r>
            <a:r>
              <a:rPr lang="zh-TW" altLang="en-US" spc="-40" dirty="0" smtClean="0"/>
              <a:t> </a:t>
            </a:r>
            <a:r>
              <a:rPr lang="en-US" altLang="zh-TW" spc="-55" dirty="0" smtClean="0"/>
              <a:t>70</a:t>
            </a:r>
            <a:endParaRPr lang="en-US" altLang="zh-TW" spc="-55" dirty="0"/>
          </a:p>
        </p:txBody>
      </p:sp>
      <p:sp>
        <p:nvSpPr>
          <p:cNvPr id="23" name="object 22"/>
          <p:cNvSpPr txBox="1">
            <a:spLocks/>
          </p:cNvSpPr>
          <p:nvPr/>
        </p:nvSpPr>
        <p:spPr>
          <a:xfrm>
            <a:off x="1767839" y="3362000"/>
            <a:ext cx="4413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lang="en-US" spc="-40" dirty="0"/>
          </a:p>
        </p:txBody>
      </p:sp>
      <p:sp>
        <p:nvSpPr>
          <p:cNvPr id="24" name="object 23"/>
          <p:cNvSpPr txBox="1">
            <a:spLocks/>
          </p:cNvSpPr>
          <p:nvPr/>
        </p:nvSpPr>
        <p:spPr>
          <a:xfrm>
            <a:off x="2399283" y="3362000"/>
            <a:ext cx="37655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5" dirty="0" err="1" smtClean="0"/>
              <a:t>Disp</a:t>
            </a:r>
            <a:r>
              <a:rPr lang="en-US" spc="-5" dirty="0" smtClean="0"/>
              <a:t> Lab</a:t>
            </a:r>
            <a:endParaRPr lang="en-US" spc="-55" dirty="0"/>
          </a:p>
        </p:txBody>
      </p:sp>
      <p:sp>
        <p:nvSpPr>
          <p:cNvPr id="31" name="object 17"/>
          <p:cNvSpPr txBox="1"/>
          <p:nvPr/>
        </p:nvSpPr>
        <p:spPr>
          <a:xfrm>
            <a:off x="365760" y="968375"/>
            <a:ext cx="3877056" cy="15004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875"/>
              </a:spcBef>
            </a:pPr>
            <a:r>
              <a:rPr lang="en-US" sz="1000" dirty="0" smtClean="0">
                <a:solidFill>
                  <a:srgbClr val="FF0000"/>
                </a:solidFill>
                <a:latin typeface="Tahoma"/>
                <a:cs typeface="Tahoma"/>
              </a:rPr>
              <a:t>Exponential</a:t>
            </a:r>
          </a:p>
          <a:p>
            <a:pPr marL="12700" marR="5080">
              <a:lnSpc>
                <a:spcPct val="100000"/>
              </a:lnSpc>
              <a:spcBef>
                <a:spcPts val="875"/>
              </a:spcBef>
            </a:pPr>
            <a:r>
              <a:rPr lang="en-US" sz="1000" dirty="0" smtClean="0">
                <a:solidFill>
                  <a:srgbClr val="FF0000"/>
                </a:solidFill>
                <a:latin typeface="Tahoma"/>
                <a:cs typeface="Tahoma"/>
              </a:rPr>
              <a:t>Power</a:t>
            </a:r>
            <a:r>
              <a:rPr lang="en-US" sz="1000" dirty="0" smtClean="0">
                <a:latin typeface="Tahoma"/>
                <a:cs typeface="Tahoma"/>
              </a:rPr>
              <a:t> </a:t>
            </a:r>
          </a:p>
          <a:p>
            <a:pPr marL="12700" marR="5080">
              <a:lnSpc>
                <a:spcPct val="100000"/>
              </a:lnSpc>
              <a:spcBef>
                <a:spcPts val="875"/>
              </a:spcBef>
            </a:pPr>
            <a:r>
              <a:rPr lang="en-US" sz="1000" dirty="0" smtClean="0">
                <a:latin typeface="Tahoma"/>
                <a:cs typeface="Tahoma"/>
              </a:rPr>
              <a:t>L</a:t>
            </a:r>
            <a:r>
              <a:rPr lang="en-US" sz="1000" baseline="-25000" dirty="0" smtClean="0">
                <a:latin typeface="Tahoma"/>
                <a:cs typeface="Tahoma"/>
              </a:rPr>
              <a:t>0 </a:t>
            </a:r>
            <a:r>
              <a:rPr lang="en-US" sz="1000" dirty="0" smtClean="0">
                <a:latin typeface="Tahoma"/>
                <a:cs typeface="Tahoma"/>
              </a:rPr>
              <a:t>norm</a:t>
            </a:r>
          </a:p>
          <a:p>
            <a:pPr marL="12700" marR="5080">
              <a:spcBef>
                <a:spcPts val="875"/>
              </a:spcBef>
            </a:pPr>
            <a:r>
              <a:rPr lang="en-US" altLang="zh-TW" sz="1000" dirty="0" smtClean="0">
                <a:solidFill>
                  <a:srgbClr val="FF0000"/>
                </a:solidFill>
                <a:latin typeface="Tahoma"/>
                <a:cs typeface="Tahoma"/>
              </a:rPr>
              <a:t>L</a:t>
            </a:r>
            <a:r>
              <a:rPr lang="en-US" altLang="zh-TW" sz="1000" baseline="-25000" dirty="0" smtClean="0">
                <a:solidFill>
                  <a:srgbClr val="FF0000"/>
                </a:solidFill>
                <a:latin typeface="Tahoma"/>
                <a:cs typeface="Tahoma"/>
              </a:rPr>
              <a:t>1 </a:t>
            </a:r>
            <a:r>
              <a:rPr lang="en-US" altLang="zh-TW" sz="1000" dirty="0" smtClean="0">
                <a:solidFill>
                  <a:srgbClr val="FF0000"/>
                </a:solidFill>
                <a:latin typeface="Tahoma"/>
                <a:cs typeface="Tahoma"/>
              </a:rPr>
              <a:t>norm</a:t>
            </a:r>
          </a:p>
          <a:p>
            <a:pPr marL="12700" marR="5080">
              <a:spcBef>
                <a:spcPts val="875"/>
              </a:spcBef>
            </a:pPr>
            <a:r>
              <a:rPr lang="en-US" altLang="zh-TW" sz="1000" dirty="0" smtClean="0">
                <a:latin typeface="Tahoma"/>
                <a:cs typeface="Tahoma"/>
              </a:rPr>
              <a:t>Logarithm </a:t>
            </a:r>
            <a:endParaRPr lang="en-US" altLang="zh-TW" sz="1000" dirty="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875"/>
              </a:spcBef>
            </a:pPr>
            <a:r>
              <a:rPr lang="en-US" sz="1000" dirty="0" smtClean="0">
                <a:latin typeface="Tahoma"/>
                <a:cs typeface="Tahoma"/>
              </a:rPr>
              <a:t> </a:t>
            </a:r>
            <a:endParaRPr sz="1000" baseline="-25000" dirty="0">
              <a:latin typeface="Trebuchet MS"/>
              <a:cs typeface="Trebuchet MS"/>
            </a:endParaRPr>
          </a:p>
        </p:txBody>
      </p:sp>
      <p:graphicFrame>
        <p:nvGraphicFramePr>
          <p:cNvPr id="6" name="物件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2278179"/>
              </p:ext>
            </p:extLst>
          </p:nvPr>
        </p:nvGraphicFramePr>
        <p:xfrm>
          <a:off x="1085850" y="934874"/>
          <a:ext cx="2032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51" name="Equation" r:id="rId3" imgW="203040" imgH="203040" progId="">
                  <p:embed/>
                </p:oleObj>
              </mc:Choice>
              <mc:Fallback>
                <p:oleObj name="Equation" r:id="rId3" imgW="203040" imgH="203040" progId="">
                  <p:embed/>
                  <p:pic>
                    <p:nvPicPr>
                      <p:cNvPr id="0" name="Picture 9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5850" y="934874"/>
                        <a:ext cx="203200" cy="203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物件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7915222"/>
              </p:ext>
            </p:extLst>
          </p:nvPr>
        </p:nvGraphicFramePr>
        <p:xfrm>
          <a:off x="781050" y="1188368"/>
          <a:ext cx="1778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52" name="Equation" r:id="rId5" imgW="177480" imgH="203040" progId="">
                  <p:embed/>
                </p:oleObj>
              </mc:Choice>
              <mc:Fallback>
                <p:oleObj name="Equation" r:id="rId5" imgW="177480" imgH="203040" progId="">
                  <p:embed/>
                  <p:pic>
                    <p:nvPicPr>
                      <p:cNvPr id="0" name="Picture 9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1050" y="1188368"/>
                        <a:ext cx="177800" cy="203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物件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5487251"/>
              </p:ext>
            </p:extLst>
          </p:nvPr>
        </p:nvGraphicFramePr>
        <p:xfrm>
          <a:off x="933450" y="1432272"/>
          <a:ext cx="3429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53" name="Equation" r:id="rId7" imgW="342720" imgH="228600" progId="">
                  <p:embed/>
                </p:oleObj>
              </mc:Choice>
              <mc:Fallback>
                <p:oleObj name="Equation" r:id="rId7" imgW="342720" imgH="228600" progId="">
                  <p:embed/>
                  <p:pic>
                    <p:nvPicPr>
                      <p:cNvPr id="0" name="Picture 9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3450" y="1432272"/>
                        <a:ext cx="342900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物件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4064987"/>
              </p:ext>
            </p:extLst>
          </p:nvPr>
        </p:nvGraphicFramePr>
        <p:xfrm>
          <a:off x="946150" y="1730375"/>
          <a:ext cx="3175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54" name="Equation" r:id="rId9" imgW="317160" imgH="228600" progId="">
                  <p:embed/>
                </p:oleObj>
              </mc:Choice>
              <mc:Fallback>
                <p:oleObj name="Equation" r:id="rId9" imgW="317160" imgH="228600" progId="">
                  <p:embed/>
                  <p:pic>
                    <p:nvPicPr>
                      <p:cNvPr id="0" name="Picture 9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6150" y="1730375"/>
                        <a:ext cx="317500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物件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4210329"/>
              </p:ext>
            </p:extLst>
          </p:nvPr>
        </p:nvGraphicFramePr>
        <p:xfrm>
          <a:off x="1039685" y="2035175"/>
          <a:ext cx="3429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55" name="Equation" r:id="rId11" imgW="342720" imgH="203040" progId="">
                  <p:embed/>
                </p:oleObj>
              </mc:Choice>
              <mc:Fallback>
                <p:oleObj name="Equation" r:id="rId11" imgW="342720" imgH="203040" progId="">
                  <p:embed/>
                  <p:pic>
                    <p:nvPicPr>
                      <p:cNvPr id="0" name="Picture 9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9685" y="2035175"/>
                        <a:ext cx="342900" cy="203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object 17"/>
          <p:cNvSpPr txBox="1"/>
          <p:nvPr/>
        </p:nvSpPr>
        <p:spPr>
          <a:xfrm>
            <a:off x="332994" y="2416175"/>
            <a:ext cx="3877056" cy="8463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spcBef>
                <a:spcPts val="875"/>
              </a:spcBef>
            </a:pPr>
            <a:r>
              <a:rPr lang="en-US" sz="1000" b="1" dirty="0" smtClean="0">
                <a:latin typeface="Tahoma"/>
                <a:cs typeface="Tahoma"/>
              </a:rPr>
              <a:t>Remark</a:t>
            </a:r>
            <a:r>
              <a:rPr lang="en-US" sz="1000" dirty="0" smtClean="0">
                <a:latin typeface="Tahoma"/>
                <a:cs typeface="Tahoma"/>
              </a:rPr>
              <a:t>: We can see that </a:t>
            </a:r>
            <a:r>
              <a:rPr lang="en-US" altLang="zh-TW" sz="1000" dirty="0">
                <a:latin typeface="Tahoma"/>
                <a:cs typeface="Tahoma"/>
              </a:rPr>
              <a:t>L</a:t>
            </a:r>
            <a:r>
              <a:rPr lang="en-US" altLang="zh-TW" sz="1000" baseline="-25000" dirty="0">
                <a:latin typeface="Tahoma"/>
                <a:cs typeface="Tahoma"/>
              </a:rPr>
              <a:t>1 </a:t>
            </a:r>
            <a:r>
              <a:rPr lang="en-US" altLang="zh-TW" sz="1000" dirty="0" smtClean="0">
                <a:latin typeface="Tahoma"/>
                <a:cs typeface="Tahoma"/>
              </a:rPr>
              <a:t>norm is convex, but </a:t>
            </a:r>
            <a:r>
              <a:rPr lang="en-US" altLang="zh-TW" sz="1000" dirty="0">
                <a:latin typeface="Tahoma"/>
                <a:cs typeface="Tahoma"/>
              </a:rPr>
              <a:t>L</a:t>
            </a:r>
            <a:r>
              <a:rPr lang="en-US" altLang="zh-TW" sz="1000" baseline="-25000" dirty="0">
                <a:latin typeface="Tahoma"/>
                <a:cs typeface="Tahoma"/>
              </a:rPr>
              <a:t>0 </a:t>
            </a:r>
            <a:r>
              <a:rPr lang="en-US" altLang="zh-TW" sz="1000" dirty="0" smtClean="0">
                <a:latin typeface="Tahoma"/>
                <a:cs typeface="Tahoma"/>
              </a:rPr>
              <a:t>norm not, so it’s suitable replacing </a:t>
            </a:r>
            <a:r>
              <a:rPr lang="en-US" altLang="zh-TW" sz="1000" dirty="0">
                <a:latin typeface="Tahoma"/>
                <a:cs typeface="Tahoma"/>
              </a:rPr>
              <a:t>L</a:t>
            </a:r>
            <a:r>
              <a:rPr lang="en-US" altLang="zh-TW" sz="1000" baseline="-25000" dirty="0">
                <a:latin typeface="Tahoma"/>
                <a:cs typeface="Tahoma"/>
              </a:rPr>
              <a:t>0 </a:t>
            </a:r>
            <a:r>
              <a:rPr lang="en-US" altLang="zh-TW" sz="1000" dirty="0">
                <a:latin typeface="Tahoma"/>
                <a:cs typeface="Tahoma"/>
              </a:rPr>
              <a:t>norm </a:t>
            </a:r>
            <a:r>
              <a:rPr lang="en-US" altLang="zh-TW" sz="1000" dirty="0" smtClean="0">
                <a:latin typeface="Tahoma"/>
                <a:cs typeface="Tahoma"/>
              </a:rPr>
              <a:t>with </a:t>
            </a:r>
            <a:r>
              <a:rPr lang="en-US" altLang="zh-TW" sz="1000" dirty="0">
                <a:latin typeface="Tahoma"/>
                <a:cs typeface="Tahoma"/>
              </a:rPr>
              <a:t>L</a:t>
            </a:r>
            <a:r>
              <a:rPr lang="en-US" altLang="zh-TW" sz="1000" baseline="-25000" dirty="0">
                <a:latin typeface="Tahoma"/>
                <a:cs typeface="Tahoma"/>
              </a:rPr>
              <a:t>1 </a:t>
            </a:r>
            <a:r>
              <a:rPr lang="en-US" altLang="zh-TW" sz="1000" dirty="0">
                <a:latin typeface="Tahoma"/>
                <a:cs typeface="Tahoma"/>
              </a:rPr>
              <a:t>norm </a:t>
            </a:r>
            <a:r>
              <a:rPr lang="en-US" altLang="zh-TW" sz="1000" dirty="0" smtClean="0">
                <a:latin typeface="Tahoma"/>
                <a:cs typeface="Tahoma"/>
              </a:rPr>
              <a:t>in lasso problem</a:t>
            </a:r>
            <a:endParaRPr lang="en-US" altLang="zh-TW" sz="1000" dirty="0">
              <a:latin typeface="Tahoma"/>
              <a:cs typeface="Tahoma"/>
            </a:endParaRPr>
          </a:p>
          <a:p>
            <a:pPr marL="12700" marR="5080">
              <a:spcBef>
                <a:spcPts val="875"/>
              </a:spcBef>
            </a:pPr>
            <a:r>
              <a:rPr lang="en-US" altLang="zh-TW" sz="1000" dirty="0" smtClean="0">
                <a:latin typeface="Tahoma"/>
                <a:cs typeface="Tahoma"/>
              </a:rPr>
              <a:t> </a:t>
            </a:r>
            <a:endParaRPr lang="en-US" altLang="zh-TW" sz="1000" dirty="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875"/>
              </a:spcBef>
            </a:pPr>
            <a:endParaRPr sz="1000" b="1" i="1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536821965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304033" y="0"/>
            <a:ext cx="2304415" cy="188595"/>
          </a:xfrm>
          <a:custGeom>
            <a:avLst/>
            <a:gdLst/>
            <a:ahLst/>
            <a:cxnLst/>
            <a:rect l="l" t="t" r="r" b="b"/>
            <a:pathLst>
              <a:path w="2304415" h="188595">
                <a:moveTo>
                  <a:pt x="0" y="188214"/>
                </a:moveTo>
                <a:lnTo>
                  <a:pt x="2304033" y="188214"/>
                </a:lnTo>
                <a:lnTo>
                  <a:pt x="2304033" y="0"/>
                </a:lnTo>
                <a:lnTo>
                  <a:pt x="0" y="0"/>
                </a:lnTo>
                <a:lnTo>
                  <a:pt x="0" y="188214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88214"/>
            <a:ext cx="4608195" cy="350520"/>
          </a:xfrm>
          <a:custGeom>
            <a:avLst/>
            <a:gdLst/>
            <a:ahLst/>
            <a:cxnLst/>
            <a:rect l="l" t="t" r="r" b="b"/>
            <a:pathLst>
              <a:path w="4608195" h="350520">
                <a:moveTo>
                  <a:pt x="0" y="350266"/>
                </a:moveTo>
                <a:lnTo>
                  <a:pt x="4607941" y="350266"/>
                </a:lnTo>
                <a:lnTo>
                  <a:pt x="4607941" y="0"/>
                </a:lnTo>
                <a:lnTo>
                  <a:pt x="0" y="0"/>
                </a:lnTo>
                <a:lnTo>
                  <a:pt x="0" y="350266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95250" y="265302"/>
            <a:ext cx="4165600" cy="10156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altLang="zh-TW" sz="1400" spc="-55" dirty="0" smtClean="0">
                <a:solidFill>
                  <a:srgbClr val="FFFFFF"/>
                </a:solidFill>
                <a:latin typeface="Trebuchet MS"/>
                <a:cs typeface="Trebuchet MS"/>
              </a:rPr>
              <a:t>Basics of Optimization</a:t>
            </a:r>
            <a:endParaRPr lang="en-US" altLang="zh-TW" sz="1400" dirty="0" smtClean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44"/>
              </a:spcBef>
            </a:pPr>
            <a:endParaRPr sz="1250" dirty="0" smtClean="0">
              <a:latin typeface="Times New Roman"/>
              <a:cs typeface="Times New Roman"/>
            </a:endParaRPr>
          </a:p>
          <a:p>
            <a:pPr marL="264795">
              <a:lnSpc>
                <a:spcPct val="100000"/>
              </a:lnSpc>
            </a:pPr>
            <a:endParaRPr lang="en-US" altLang="zh-TW" sz="1000" dirty="0">
              <a:latin typeface="Trebuchet MS"/>
              <a:cs typeface="Trebuchet MS"/>
            </a:endParaRPr>
          </a:p>
          <a:p>
            <a:pPr marL="264795">
              <a:lnSpc>
                <a:spcPct val="100000"/>
              </a:lnSpc>
            </a:pPr>
            <a:endParaRPr lang="en-US" altLang="zh-TW" sz="1000" dirty="0" smtClean="0">
              <a:latin typeface="Trebuchet MS"/>
              <a:cs typeface="Trebuchet MS"/>
            </a:endParaRPr>
          </a:p>
          <a:p>
            <a:pPr marL="264795">
              <a:lnSpc>
                <a:spcPct val="100000"/>
              </a:lnSpc>
            </a:pPr>
            <a:endParaRPr lang="en-US" altLang="zh-TW" sz="1000" spc="130" dirty="0" smtClean="0">
              <a:latin typeface="Trebuchet MS"/>
              <a:cs typeface="Trebuchet MS"/>
            </a:endParaRPr>
          </a:p>
          <a:p>
            <a:pPr marL="386715">
              <a:lnSpc>
                <a:spcPct val="100000"/>
              </a:lnSpc>
              <a:spcBef>
                <a:spcPts val="315"/>
              </a:spcBef>
            </a:pPr>
            <a:r>
              <a:rPr sz="700" spc="-75" dirty="0" smtClean="0">
                <a:solidFill>
                  <a:srgbClr val="FFFFFF"/>
                </a:solidFill>
                <a:latin typeface="Verdana"/>
                <a:cs typeface="Verdana"/>
              </a:rPr>
              <a:t>1</a:t>
            </a:r>
            <a:endParaRPr sz="1000" dirty="0">
              <a:latin typeface="Trebuchet MS"/>
              <a:cs typeface="Trebuchet M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0" y="3354197"/>
            <a:ext cx="461009" cy="102235"/>
          </a:xfrm>
          <a:custGeom>
            <a:avLst/>
            <a:gdLst/>
            <a:ahLst/>
            <a:cxnLst/>
            <a:rect l="l" t="t" r="r" b="b"/>
            <a:pathLst>
              <a:path w="461009" h="102235">
                <a:moveTo>
                  <a:pt x="0" y="101853"/>
                </a:moveTo>
                <a:lnTo>
                  <a:pt x="460883" y="101853"/>
                </a:lnTo>
                <a:lnTo>
                  <a:pt x="46088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>
            <a:spLocks noGrp="1"/>
          </p:cNvSpPr>
          <p:nvPr>
            <p:ph type="ftr" sz="quarter" idx="11"/>
          </p:nvPr>
        </p:nvSpPr>
        <p:spPr>
          <a:xfrm>
            <a:off x="1767839" y="3362000"/>
            <a:ext cx="44132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spc="-40" dirty="0"/>
          </a:p>
        </p:txBody>
      </p:sp>
      <p:sp>
        <p:nvSpPr>
          <p:cNvPr id="19" name="object 19"/>
          <p:cNvSpPr txBox="1">
            <a:spLocks noGrp="1"/>
          </p:cNvSpPr>
          <p:nvPr>
            <p:ph type="dt" sz="half" idx="10"/>
          </p:nvPr>
        </p:nvSpPr>
        <p:spPr>
          <a:xfrm>
            <a:off x="2399283" y="3362000"/>
            <a:ext cx="37655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altLang="zh-TW" spc="-5" smtClean="0"/>
              <a:t>Disp Lab</a:t>
            </a:r>
            <a:endParaRPr spc="-55" dirty="0"/>
          </a:p>
        </p:txBody>
      </p:sp>
      <p:sp>
        <p:nvSpPr>
          <p:cNvPr id="20" name="object 19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0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1"/>
          <p:cNvSpPr txBox="1">
            <a:spLocks/>
          </p:cNvSpPr>
          <p:nvPr/>
        </p:nvSpPr>
        <p:spPr>
          <a:xfrm>
            <a:off x="105029" y="3362000"/>
            <a:ext cx="2508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590"/>
              </a:lnSpc>
            </a:pPr>
            <a:fld id="{81D60167-4931-47E6-BA6A-407CBD079E47}" type="slidenum">
              <a:rPr lang="en-US" altLang="zh-TW" spc="-55" smtClean="0"/>
              <a:pPr marL="25400">
                <a:lnSpc>
                  <a:spcPts val="590"/>
                </a:lnSpc>
              </a:pPr>
              <a:t>14</a:t>
            </a:fld>
            <a:r>
              <a:rPr lang="en-US" altLang="zh-TW" spc="-55" dirty="0" smtClean="0"/>
              <a:t> </a:t>
            </a:r>
            <a:r>
              <a:rPr lang="en-US" altLang="zh-TW" spc="35" dirty="0" smtClean="0"/>
              <a:t>/</a:t>
            </a:r>
            <a:r>
              <a:rPr lang="zh-TW" altLang="en-US" spc="-40" dirty="0" smtClean="0"/>
              <a:t> </a:t>
            </a:r>
            <a:r>
              <a:rPr lang="en-US" altLang="zh-TW" spc="-55" dirty="0" smtClean="0"/>
              <a:t>70</a:t>
            </a:r>
            <a:endParaRPr lang="en-US" altLang="zh-TW" spc="-55" dirty="0"/>
          </a:p>
        </p:txBody>
      </p:sp>
      <p:sp>
        <p:nvSpPr>
          <p:cNvPr id="23" name="object 22"/>
          <p:cNvSpPr txBox="1">
            <a:spLocks/>
          </p:cNvSpPr>
          <p:nvPr/>
        </p:nvSpPr>
        <p:spPr>
          <a:xfrm>
            <a:off x="1767839" y="3362000"/>
            <a:ext cx="4413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lang="en-US" spc="-40" dirty="0"/>
          </a:p>
        </p:txBody>
      </p:sp>
      <p:sp>
        <p:nvSpPr>
          <p:cNvPr id="24" name="object 23"/>
          <p:cNvSpPr txBox="1">
            <a:spLocks/>
          </p:cNvSpPr>
          <p:nvPr/>
        </p:nvSpPr>
        <p:spPr>
          <a:xfrm>
            <a:off x="2399283" y="3362000"/>
            <a:ext cx="37655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5" dirty="0" err="1" smtClean="0"/>
              <a:t>Disp</a:t>
            </a:r>
            <a:r>
              <a:rPr lang="en-US" spc="-5" dirty="0" smtClean="0"/>
              <a:t> Lab</a:t>
            </a:r>
            <a:endParaRPr lang="en-US" spc="-55" dirty="0"/>
          </a:p>
        </p:txBody>
      </p:sp>
      <p:sp>
        <p:nvSpPr>
          <p:cNvPr id="25" name="object 6"/>
          <p:cNvSpPr/>
          <p:nvPr/>
        </p:nvSpPr>
        <p:spPr>
          <a:xfrm>
            <a:off x="317753" y="1175555"/>
            <a:ext cx="3972560" cy="210820"/>
          </a:xfrm>
          <a:custGeom>
            <a:avLst/>
            <a:gdLst/>
            <a:ahLst/>
            <a:cxnLst/>
            <a:rect l="l" t="t" r="r" b="b"/>
            <a:pathLst>
              <a:path w="3972560" h="210819">
                <a:moveTo>
                  <a:pt x="0" y="210819"/>
                </a:moveTo>
                <a:lnTo>
                  <a:pt x="3972305" y="210819"/>
                </a:lnTo>
                <a:lnTo>
                  <a:pt x="3972305" y="0"/>
                </a:lnTo>
                <a:lnTo>
                  <a:pt x="0" y="0"/>
                </a:lnTo>
                <a:lnTo>
                  <a:pt x="0" y="210819"/>
                </a:lnTo>
                <a:close/>
              </a:path>
            </a:pathLst>
          </a:custGeom>
          <a:solidFill>
            <a:srgbClr val="0029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7"/>
          <p:cNvSpPr/>
          <p:nvPr/>
        </p:nvSpPr>
        <p:spPr>
          <a:xfrm>
            <a:off x="317753" y="1380152"/>
            <a:ext cx="3972560" cy="731223"/>
          </a:xfrm>
          <a:custGeom>
            <a:avLst/>
            <a:gdLst/>
            <a:ahLst/>
            <a:cxnLst/>
            <a:rect l="l" t="t" r="r" b="b"/>
            <a:pathLst>
              <a:path w="3972560" h="1443989">
                <a:moveTo>
                  <a:pt x="0" y="1443990"/>
                </a:moveTo>
                <a:lnTo>
                  <a:pt x="3972305" y="1443990"/>
                </a:lnTo>
                <a:lnTo>
                  <a:pt x="3972305" y="0"/>
                </a:lnTo>
                <a:lnTo>
                  <a:pt x="0" y="0"/>
                </a:lnTo>
                <a:lnTo>
                  <a:pt x="0" y="1443990"/>
                </a:lnTo>
                <a:close/>
              </a:path>
            </a:pathLst>
          </a:custGeom>
          <a:solidFill>
            <a:srgbClr val="E5E9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9"/>
          <p:cNvSpPr txBox="1"/>
          <p:nvPr/>
        </p:nvSpPr>
        <p:spPr>
          <a:xfrm>
            <a:off x="355854" y="1204021"/>
            <a:ext cx="3329304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000" spc="-45" dirty="0" smtClean="0">
                <a:solidFill>
                  <a:srgbClr val="FFFFFF"/>
                </a:solidFill>
                <a:latin typeface="Trebuchet MS"/>
                <a:cs typeface="Trebuchet MS"/>
              </a:rPr>
              <a:t>Definition</a:t>
            </a:r>
            <a:r>
              <a:rPr sz="1000" spc="-30" dirty="0" smtClean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00" spc="-35" dirty="0" smtClean="0">
                <a:solidFill>
                  <a:srgbClr val="FFFFFF"/>
                </a:solidFill>
                <a:latin typeface="Trebuchet MS"/>
                <a:cs typeface="Trebuchet MS"/>
              </a:rPr>
              <a:t>(</a:t>
            </a:r>
            <a:r>
              <a:rPr lang="en-US" sz="1000" spc="-35" dirty="0" smtClean="0">
                <a:solidFill>
                  <a:srgbClr val="FFFFFF"/>
                </a:solidFill>
                <a:latin typeface="Trebuchet MS"/>
                <a:cs typeface="Trebuchet MS"/>
              </a:rPr>
              <a:t>conjugate function</a:t>
            </a:r>
            <a:r>
              <a:rPr sz="1000" spc="-30" dirty="0" smtClean="0">
                <a:solidFill>
                  <a:srgbClr val="FFFFFF"/>
                </a:solidFill>
                <a:latin typeface="Trebuchet MS"/>
                <a:cs typeface="Trebuchet MS"/>
              </a:rPr>
              <a:t>)</a:t>
            </a:r>
            <a:endParaRPr sz="1000" dirty="0">
              <a:latin typeface="Trebuchet MS"/>
              <a:cs typeface="Trebuchet MS"/>
            </a:endParaRPr>
          </a:p>
        </p:txBody>
      </p:sp>
      <p:sp>
        <p:nvSpPr>
          <p:cNvPr id="29" name="object 17"/>
          <p:cNvSpPr txBox="1"/>
          <p:nvPr/>
        </p:nvSpPr>
        <p:spPr>
          <a:xfrm>
            <a:off x="334889" y="1431848"/>
            <a:ext cx="3877056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875"/>
              </a:spcBef>
            </a:pPr>
            <a:r>
              <a:rPr lang="en-US" sz="1000" dirty="0" smtClean="0">
                <a:latin typeface="Trebuchet MS"/>
                <a:cs typeface="Trebuchet MS"/>
              </a:rPr>
              <a:t>Let function                  .  The function                     is conjugate of </a:t>
            </a:r>
            <a:r>
              <a:rPr lang="en-US" sz="1000" i="1" dirty="0" smtClean="0">
                <a:latin typeface="Trebuchet MS"/>
                <a:cs typeface="Trebuchet MS"/>
              </a:rPr>
              <a:t>f </a:t>
            </a:r>
            <a:r>
              <a:rPr lang="en-US" sz="1000" dirty="0" smtClean="0">
                <a:latin typeface="Trebuchet MS"/>
                <a:cs typeface="Trebuchet MS"/>
              </a:rPr>
              <a:t>defined as</a:t>
            </a:r>
            <a:endParaRPr sz="1000" dirty="0">
              <a:latin typeface="Trebuchet MS"/>
              <a:cs typeface="Trebuchet MS"/>
            </a:endParaRPr>
          </a:p>
        </p:txBody>
      </p:sp>
      <p:graphicFrame>
        <p:nvGraphicFramePr>
          <p:cNvPr id="7" name="物件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0831988"/>
              </p:ext>
            </p:extLst>
          </p:nvPr>
        </p:nvGraphicFramePr>
        <p:xfrm>
          <a:off x="2587560" y="1394492"/>
          <a:ext cx="7874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05" name="Equation" r:id="rId3" imgW="787320" imgH="228600" progId="">
                  <p:embed/>
                </p:oleObj>
              </mc:Choice>
              <mc:Fallback>
                <p:oleObj name="Equation" r:id="rId3" imgW="787320" imgH="228600" progId="">
                  <p:embed/>
                  <p:pic>
                    <p:nvPicPr>
                      <p:cNvPr id="0" name="Picture 10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7560" y="1394492"/>
                        <a:ext cx="787400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object 17"/>
          <p:cNvSpPr txBox="1"/>
          <p:nvPr/>
        </p:nvSpPr>
        <p:spPr>
          <a:xfrm>
            <a:off x="317753" y="2187575"/>
            <a:ext cx="3877056" cy="57708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875"/>
              </a:spcBef>
            </a:pPr>
            <a:r>
              <a:rPr lang="en-US" sz="1000" b="1" dirty="0" smtClean="0">
                <a:latin typeface="Tahoma"/>
                <a:cs typeface="Tahoma"/>
              </a:rPr>
              <a:t>Remark</a:t>
            </a:r>
            <a:r>
              <a:rPr lang="en-US" sz="1000" dirty="0" smtClean="0">
                <a:latin typeface="Tahoma"/>
                <a:cs typeface="Tahoma"/>
              </a:rPr>
              <a:t>: </a:t>
            </a:r>
            <a:r>
              <a:rPr lang="en-US" sz="1000" i="1" dirty="0" smtClean="0">
                <a:latin typeface="Tahoma"/>
                <a:cs typeface="Tahoma"/>
              </a:rPr>
              <a:t>sup(.)</a:t>
            </a:r>
            <a:r>
              <a:rPr lang="en-US" sz="1000" dirty="0" smtClean="0">
                <a:latin typeface="Tahoma"/>
                <a:cs typeface="Tahoma"/>
              </a:rPr>
              <a:t> means </a:t>
            </a:r>
            <a:r>
              <a:rPr lang="en-US" sz="1000" dirty="0" err="1" smtClean="0">
                <a:latin typeface="Tahoma"/>
                <a:cs typeface="Tahoma"/>
              </a:rPr>
              <a:t>supremum</a:t>
            </a:r>
            <a:r>
              <a:rPr lang="en-US" sz="1000" dirty="0" smtClean="0">
                <a:latin typeface="Tahoma"/>
                <a:cs typeface="Tahoma"/>
              </a:rPr>
              <a:t>. The upper bound of a set or </a:t>
            </a:r>
            <a:r>
              <a:rPr lang="en-US" sz="1000" dirty="0" err="1" smtClean="0">
                <a:latin typeface="Tahoma"/>
                <a:cs typeface="Tahoma"/>
              </a:rPr>
              <a:t>simpy</a:t>
            </a:r>
            <a:r>
              <a:rPr lang="en-US" sz="1000" dirty="0" smtClean="0">
                <a:latin typeface="Tahoma"/>
                <a:cs typeface="Tahoma"/>
              </a:rPr>
              <a:t> </a:t>
            </a:r>
            <a:r>
              <a:rPr lang="en-US" sz="1000" i="1" dirty="0" smtClean="0">
                <a:latin typeface="Tahoma"/>
                <a:cs typeface="Tahoma"/>
              </a:rPr>
              <a:t>max(.), </a:t>
            </a:r>
            <a:r>
              <a:rPr lang="en-US" sz="1000" dirty="0" smtClean="0">
                <a:latin typeface="Tahoma"/>
                <a:cs typeface="Tahoma"/>
              </a:rPr>
              <a:t>and the counterpart is denoted as </a:t>
            </a:r>
            <a:r>
              <a:rPr lang="en-US" sz="1000" i="1" dirty="0" err="1" smtClean="0">
                <a:latin typeface="Tahoma"/>
                <a:cs typeface="Tahoma"/>
              </a:rPr>
              <a:t>inf</a:t>
            </a:r>
            <a:r>
              <a:rPr lang="en-US" sz="1000" i="1" dirty="0" smtClean="0">
                <a:latin typeface="Tahoma"/>
                <a:cs typeface="Tahoma"/>
              </a:rPr>
              <a:t>(.)</a:t>
            </a:r>
          </a:p>
          <a:p>
            <a:pPr marL="12700" marR="5080">
              <a:lnSpc>
                <a:spcPct val="100000"/>
              </a:lnSpc>
              <a:spcBef>
                <a:spcPts val="875"/>
              </a:spcBef>
            </a:pPr>
            <a:r>
              <a:rPr lang="en-US" sz="1000" dirty="0" smtClean="0">
                <a:latin typeface="Trebuchet MS"/>
                <a:cs typeface="Trebuchet MS"/>
              </a:rPr>
              <a:t>Conjugate of conjugate is function itself.</a:t>
            </a:r>
            <a:endParaRPr sz="1000" dirty="0">
              <a:latin typeface="Trebuchet MS"/>
              <a:cs typeface="Trebuchet MS"/>
            </a:endParaRPr>
          </a:p>
        </p:txBody>
      </p:sp>
      <p:graphicFrame>
        <p:nvGraphicFramePr>
          <p:cNvPr id="12" name="物件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963557"/>
              </p:ext>
            </p:extLst>
          </p:nvPr>
        </p:nvGraphicFramePr>
        <p:xfrm>
          <a:off x="1043939" y="1380152"/>
          <a:ext cx="7239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06" name="Equation" r:id="rId5" imgW="723586" imgH="228501" progId="">
                  <p:embed/>
                </p:oleObj>
              </mc:Choice>
              <mc:Fallback>
                <p:oleObj name="Equation" r:id="rId5" imgW="723586" imgH="228501" progId="">
                  <p:embed/>
                  <p:pic>
                    <p:nvPicPr>
                      <p:cNvPr id="0" name="Picture 10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3939" y="1380152"/>
                        <a:ext cx="723900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物件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9276451"/>
              </p:ext>
            </p:extLst>
          </p:nvPr>
        </p:nvGraphicFramePr>
        <p:xfrm>
          <a:off x="1314450" y="1730375"/>
          <a:ext cx="16510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07" name="Equation" r:id="rId7" imgW="1650960" imgH="342720" progId="">
                  <p:embed/>
                </p:oleObj>
              </mc:Choice>
              <mc:Fallback>
                <p:oleObj name="Equation" r:id="rId7" imgW="1650960" imgH="342720" progId="">
                  <p:embed/>
                  <p:pic>
                    <p:nvPicPr>
                      <p:cNvPr id="0" name="Picture 10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4450" y="1730375"/>
                        <a:ext cx="1651000" cy="342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物件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3508249"/>
              </p:ext>
            </p:extLst>
          </p:nvPr>
        </p:nvGraphicFramePr>
        <p:xfrm>
          <a:off x="2686050" y="2568575"/>
          <a:ext cx="5080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08" name="Equation" r:id="rId9" imgW="507960" imgH="228600" progId="">
                  <p:embed/>
                </p:oleObj>
              </mc:Choice>
              <mc:Fallback>
                <p:oleObj name="Equation" r:id="rId9" imgW="507960" imgH="228600" progId="">
                  <p:embed/>
                  <p:pic>
                    <p:nvPicPr>
                      <p:cNvPr id="0" name="Picture 10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6050" y="2568575"/>
                        <a:ext cx="508000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78242952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304033" y="0"/>
            <a:ext cx="2304415" cy="188595"/>
          </a:xfrm>
          <a:custGeom>
            <a:avLst/>
            <a:gdLst/>
            <a:ahLst/>
            <a:cxnLst/>
            <a:rect l="l" t="t" r="r" b="b"/>
            <a:pathLst>
              <a:path w="2304415" h="188595">
                <a:moveTo>
                  <a:pt x="0" y="188214"/>
                </a:moveTo>
                <a:lnTo>
                  <a:pt x="2304033" y="188214"/>
                </a:lnTo>
                <a:lnTo>
                  <a:pt x="2304033" y="0"/>
                </a:lnTo>
                <a:lnTo>
                  <a:pt x="0" y="0"/>
                </a:lnTo>
                <a:lnTo>
                  <a:pt x="0" y="188214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88214"/>
            <a:ext cx="4608195" cy="350520"/>
          </a:xfrm>
          <a:custGeom>
            <a:avLst/>
            <a:gdLst/>
            <a:ahLst/>
            <a:cxnLst/>
            <a:rect l="l" t="t" r="r" b="b"/>
            <a:pathLst>
              <a:path w="4608195" h="350520">
                <a:moveTo>
                  <a:pt x="0" y="350266"/>
                </a:moveTo>
                <a:lnTo>
                  <a:pt x="4607941" y="350266"/>
                </a:lnTo>
                <a:lnTo>
                  <a:pt x="4607941" y="0"/>
                </a:lnTo>
                <a:lnTo>
                  <a:pt x="0" y="0"/>
                </a:lnTo>
                <a:lnTo>
                  <a:pt x="0" y="350266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95250" y="265302"/>
            <a:ext cx="4165600" cy="10156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altLang="zh-TW" sz="1400" spc="-55" dirty="0" smtClean="0">
                <a:solidFill>
                  <a:srgbClr val="FFFFFF"/>
                </a:solidFill>
                <a:latin typeface="Trebuchet MS"/>
                <a:cs typeface="Trebuchet MS"/>
              </a:rPr>
              <a:t>Basics of Optimization</a:t>
            </a:r>
            <a:endParaRPr lang="en-US" altLang="zh-TW" sz="1400" dirty="0" smtClean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44"/>
              </a:spcBef>
            </a:pPr>
            <a:endParaRPr sz="1250" dirty="0" smtClean="0">
              <a:latin typeface="Times New Roman"/>
              <a:cs typeface="Times New Roman"/>
            </a:endParaRPr>
          </a:p>
          <a:p>
            <a:pPr marL="264795">
              <a:lnSpc>
                <a:spcPct val="100000"/>
              </a:lnSpc>
            </a:pPr>
            <a:r>
              <a:rPr lang="en-US" altLang="zh-TW" sz="1000" dirty="0" smtClean="0">
                <a:latin typeface="Trebuchet MS"/>
                <a:cs typeface="Trebuchet MS"/>
              </a:rPr>
              <a:t>Constrained  Programming:</a:t>
            </a:r>
            <a:r>
              <a:rPr lang="zh-TW" altLang="en-US" sz="1000" dirty="0" smtClean="0">
                <a:latin typeface="Trebuchet MS"/>
                <a:cs typeface="Trebuchet MS"/>
              </a:rPr>
              <a:t> </a:t>
            </a:r>
            <a:endParaRPr lang="en-US" altLang="zh-TW" sz="1000" dirty="0">
              <a:latin typeface="Trebuchet MS"/>
              <a:cs typeface="Trebuchet MS"/>
            </a:endParaRPr>
          </a:p>
          <a:p>
            <a:pPr marL="264795">
              <a:lnSpc>
                <a:spcPct val="100000"/>
              </a:lnSpc>
            </a:pPr>
            <a:endParaRPr lang="en-US" altLang="zh-TW" sz="1000" dirty="0" smtClean="0">
              <a:latin typeface="Trebuchet MS"/>
              <a:cs typeface="Trebuchet MS"/>
            </a:endParaRPr>
          </a:p>
          <a:p>
            <a:pPr marL="264795">
              <a:lnSpc>
                <a:spcPct val="100000"/>
              </a:lnSpc>
            </a:pPr>
            <a:endParaRPr lang="en-US" altLang="zh-TW" sz="1000" spc="130" dirty="0" smtClean="0">
              <a:latin typeface="Trebuchet MS"/>
              <a:cs typeface="Trebuchet MS"/>
            </a:endParaRPr>
          </a:p>
          <a:p>
            <a:pPr marL="386715">
              <a:lnSpc>
                <a:spcPct val="100000"/>
              </a:lnSpc>
              <a:spcBef>
                <a:spcPts val="315"/>
              </a:spcBef>
            </a:pPr>
            <a:r>
              <a:rPr sz="700" spc="-75" dirty="0" smtClean="0">
                <a:solidFill>
                  <a:srgbClr val="FFFFFF"/>
                </a:solidFill>
                <a:latin typeface="Verdana"/>
                <a:cs typeface="Verdana"/>
              </a:rPr>
              <a:t>1</a:t>
            </a:r>
            <a:endParaRPr sz="1000" dirty="0">
              <a:latin typeface="Trebuchet MS"/>
              <a:cs typeface="Trebuchet M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0" y="3354197"/>
            <a:ext cx="461009" cy="102235"/>
          </a:xfrm>
          <a:custGeom>
            <a:avLst/>
            <a:gdLst/>
            <a:ahLst/>
            <a:cxnLst/>
            <a:rect l="l" t="t" r="r" b="b"/>
            <a:pathLst>
              <a:path w="461009" h="102235">
                <a:moveTo>
                  <a:pt x="0" y="101853"/>
                </a:moveTo>
                <a:lnTo>
                  <a:pt x="460883" y="101853"/>
                </a:lnTo>
                <a:lnTo>
                  <a:pt x="46088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>
            <a:spLocks noGrp="1"/>
          </p:cNvSpPr>
          <p:nvPr>
            <p:ph type="ftr" sz="quarter" idx="11"/>
          </p:nvPr>
        </p:nvSpPr>
        <p:spPr>
          <a:xfrm>
            <a:off x="1767839" y="3362000"/>
            <a:ext cx="44132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spc="-40" dirty="0"/>
          </a:p>
        </p:txBody>
      </p:sp>
      <p:sp>
        <p:nvSpPr>
          <p:cNvPr id="19" name="object 19"/>
          <p:cNvSpPr txBox="1">
            <a:spLocks noGrp="1"/>
          </p:cNvSpPr>
          <p:nvPr>
            <p:ph type="dt" sz="half" idx="10"/>
          </p:nvPr>
        </p:nvSpPr>
        <p:spPr>
          <a:xfrm>
            <a:off x="2399283" y="3362000"/>
            <a:ext cx="37655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altLang="zh-TW" spc="-5" smtClean="0"/>
              <a:t>Disp Lab</a:t>
            </a:r>
            <a:endParaRPr spc="-55" dirty="0"/>
          </a:p>
        </p:txBody>
      </p:sp>
      <p:sp>
        <p:nvSpPr>
          <p:cNvPr id="20" name="object 19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0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1"/>
          <p:cNvSpPr txBox="1">
            <a:spLocks/>
          </p:cNvSpPr>
          <p:nvPr/>
        </p:nvSpPr>
        <p:spPr>
          <a:xfrm>
            <a:off x="105029" y="3362000"/>
            <a:ext cx="2508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590"/>
              </a:lnSpc>
            </a:pPr>
            <a:fld id="{81D60167-4931-47E6-BA6A-407CBD079E47}" type="slidenum">
              <a:rPr lang="en-US" altLang="zh-TW" spc="-55" smtClean="0"/>
              <a:pPr marL="25400">
                <a:lnSpc>
                  <a:spcPts val="590"/>
                </a:lnSpc>
              </a:pPr>
              <a:t>15</a:t>
            </a:fld>
            <a:r>
              <a:rPr lang="en-US" altLang="zh-TW" spc="-55" dirty="0" smtClean="0"/>
              <a:t> </a:t>
            </a:r>
            <a:r>
              <a:rPr lang="en-US" altLang="zh-TW" spc="35" dirty="0" smtClean="0"/>
              <a:t>/</a:t>
            </a:r>
            <a:r>
              <a:rPr lang="zh-TW" altLang="en-US" spc="-40" dirty="0" smtClean="0"/>
              <a:t> </a:t>
            </a:r>
            <a:r>
              <a:rPr lang="en-US" altLang="zh-TW" spc="-55" dirty="0" smtClean="0"/>
              <a:t>70</a:t>
            </a:r>
            <a:endParaRPr lang="en-US" altLang="zh-TW" spc="-55" dirty="0"/>
          </a:p>
        </p:txBody>
      </p:sp>
      <p:sp>
        <p:nvSpPr>
          <p:cNvPr id="23" name="object 22"/>
          <p:cNvSpPr txBox="1">
            <a:spLocks/>
          </p:cNvSpPr>
          <p:nvPr/>
        </p:nvSpPr>
        <p:spPr>
          <a:xfrm>
            <a:off x="1767839" y="3362000"/>
            <a:ext cx="4413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lang="en-US" spc="-40" dirty="0"/>
          </a:p>
        </p:txBody>
      </p:sp>
      <p:sp>
        <p:nvSpPr>
          <p:cNvPr id="24" name="object 23"/>
          <p:cNvSpPr txBox="1">
            <a:spLocks/>
          </p:cNvSpPr>
          <p:nvPr/>
        </p:nvSpPr>
        <p:spPr>
          <a:xfrm>
            <a:off x="2399283" y="3362000"/>
            <a:ext cx="37655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5" dirty="0" err="1" smtClean="0"/>
              <a:t>Disp</a:t>
            </a:r>
            <a:r>
              <a:rPr lang="en-US" spc="-5" dirty="0" smtClean="0"/>
              <a:t> Lab</a:t>
            </a:r>
            <a:endParaRPr lang="en-US" spc="-55" dirty="0"/>
          </a:p>
        </p:txBody>
      </p:sp>
      <p:sp>
        <p:nvSpPr>
          <p:cNvPr id="31" name="object 17"/>
          <p:cNvSpPr txBox="1"/>
          <p:nvPr/>
        </p:nvSpPr>
        <p:spPr>
          <a:xfrm>
            <a:off x="365760" y="968375"/>
            <a:ext cx="3877056" cy="4231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875"/>
              </a:spcBef>
            </a:pPr>
            <a:r>
              <a:rPr lang="en-US" sz="1000" dirty="0" smtClean="0">
                <a:latin typeface="Tahoma"/>
                <a:cs typeface="Tahoma"/>
              </a:rPr>
              <a:t>Lagrange function</a:t>
            </a:r>
          </a:p>
          <a:p>
            <a:pPr marL="12700" marR="5080">
              <a:lnSpc>
                <a:spcPct val="100000"/>
              </a:lnSpc>
              <a:spcBef>
                <a:spcPts val="875"/>
              </a:spcBef>
            </a:pPr>
            <a:r>
              <a:rPr lang="en-US" sz="1000" dirty="0" smtClean="0">
                <a:latin typeface="Tahoma"/>
                <a:cs typeface="Tahoma"/>
              </a:rPr>
              <a:t>Lagrange dual function is </a:t>
            </a:r>
            <a:endParaRPr sz="1000" baseline="-25000" dirty="0">
              <a:latin typeface="Trebuchet MS"/>
              <a:cs typeface="Trebuchet MS"/>
            </a:endParaRPr>
          </a:p>
        </p:txBody>
      </p:sp>
      <p:sp>
        <p:nvSpPr>
          <p:cNvPr id="25" name="object 17"/>
          <p:cNvSpPr txBox="1"/>
          <p:nvPr/>
        </p:nvSpPr>
        <p:spPr>
          <a:xfrm>
            <a:off x="270636" y="2680818"/>
            <a:ext cx="4091814" cy="8463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spcBef>
                <a:spcPts val="875"/>
              </a:spcBef>
            </a:pPr>
            <a:r>
              <a:rPr lang="en-US" sz="1000" b="1" dirty="0" smtClean="0">
                <a:latin typeface="Trebuchet MS" pitchFamily="34" charset="0"/>
                <a:cs typeface="Tahoma"/>
              </a:rPr>
              <a:t>Remark</a:t>
            </a:r>
            <a:r>
              <a:rPr lang="en-US" sz="1000" dirty="0" smtClean="0">
                <a:latin typeface="Trebuchet MS" pitchFamily="34" charset="0"/>
                <a:cs typeface="Tahoma"/>
              </a:rPr>
              <a:t>: Sometimes the original problem is hard to solve, we can change the original problem (</a:t>
            </a:r>
            <a:r>
              <a:rPr lang="en-US" sz="1000" b="1" i="1" dirty="0" smtClean="0">
                <a:latin typeface="Trebuchet MS" pitchFamily="34" charset="0"/>
                <a:cs typeface="Tahoma"/>
              </a:rPr>
              <a:t>primal problem</a:t>
            </a:r>
            <a:r>
              <a:rPr lang="en-US" sz="1000" dirty="0" smtClean="0">
                <a:latin typeface="Trebuchet MS" pitchFamily="34" charset="0"/>
                <a:cs typeface="Tahoma"/>
              </a:rPr>
              <a:t>) into </a:t>
            </a:r>
            <a:r>
              <a:rPr lang="en-US" sz="1000" b="1" i="1" dirty="0" smtClean="0">
                <a:latin typeface="Trebuchet MS" pitchFamily="34" charset="0"/>
                <a:cs typeface="Tahoma"/>
              </a:rPr>
              <a:t>dual problem</a:t>
            </a:r>
            <a:endParaRPr lang="en-US" altLang="zh-TW" sz="1000" b="1" i="1" dirty="0">
              <a:latin typeface="Trebuchet MS" pitchFamily="34" charset="0"/>
              <a:cs typeface="Tahoma"/>
            </a:endParaRPr>
          </a:p>
          <a:p>
            <a:pPr marL="12700" marR="5080">
              <a:spcBef>
                <a:spcPts val="875"/>
              </a:spcBef>
            </a:pPr>
            <a:r>
              <a:rPr lang="en-US" altLang="zh-TW" sz="1000" dirty="0" smtClean="0">
                <a:latin typeface="Tahoma"/>
                <a:cs typeface="Tahoma"/>
              </a:rPr>
              <a:t> </a:t>
            </a:r>
            <a:endParaRPr lang="en-US" altLang="zh-TW" sz="1000" dirty="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875"/>
              </a:spcBef>
            </a:pPr>
            <a:endParaRPr sz="1000" b="1" i="1" dirty="0">
              <a:latin typeface="Trebuchet MS"/>
              <a:cs typeface="Trebuchet MS"/>
            </a:endParaRPr>
          </a:p>
        </p:txBody>
      </p:sp>
      <p:graphicFrame>
        <p:nvGraphicFramePr>
          <p:cNvPr id="2" name="物件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9470492"/>
              </p:ext>
            </p:extLst>
          </p:nvPr>
        </p:nvGraphicFramePr>
        <p:xfrm>
          <a:off x="1959371" y="663575"/>
          <a:ext cx="24257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98" name="Equation" r:id="rId3" imgW="2425680" imgH="228600" progId="">
                  <p:embed/>
                </p:oleObj>
              </mc:Choice>
              <mc:Fallback>
                <p:oleObj name="Equation" r:id="rId3" imgW="2425680" imgH="228600" progId="">
                  <p:embed/>
                  <p:pic>
                    <p:nvPicPr>
                      <p:cNvPr id="0" name="Picture 17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9371" y="663575"/>
                        <a:ext cx="2425700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物件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9965860"/>
              </p:ext>
            </p:extLst>
          </p:nvPr>
        </p:nvGraphicFramePr>
        <p:xfrm>
          <a:off x="1435988" y="947175"/>
          <a:ext cx="26797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99" name="Equation" r:id="rId5" imgW="2679480" imgH="241200" progId="">
                  <p:embed/>
                </p:oleObj>
              </mc:Choice>
              <mc:Fallback>
                <p:oleObj name="Equation" r:id="rId5" imgW="2679480" imgH="241200" progId="">
                  <p:embed/>
                  <p:pic>
                    <p:nvPicPr>
                      <p:cNvPr id="0" name="Picture 17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5988" y="947175"/>
                        <a:ext cx="2679700" cy="241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物件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4526371"/>
              </p:ext>
            </p:extLst>
          </p:nvPr>
        </p:nvGraphicFramePr>
        <p:xfrm>
          <a:off x="1889060" y="1196975"/>
          <a:ext cx="13970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300" name="Equation" r:id="rId7" imgW="1396800" imgH="279360" progId="">
                  <p:embed/>
                </p:oleObj>
              </mc:Choice>
              <mc:Fallback>
                <p:oleObj name="Equation" r:id="rId7" imgW="1396800" imgH="279360" progId="">
                  <p:embed/>
                  <p:pic>
                    <p:nvPicPr>
                      <p:cNvPr id="0" name="Picture 1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9060" y="1196975"/>
                        <a:ext cx="1397000" cy="279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物件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1663919"/>
              </p:ext>
            </p:extLst>
          </p:nvPr>
        </p:nvGraphicFramePr>
        <p:xfrm>
          <a:off x="1847850" y="1425575"/>
          <a:ext cx="22479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301" name="Equation" r:id="rId9" imgW="2247840" imgH="291960" progId="">
                  <p:embed/>
                </p:oleObj>
              </mc:Choice>
              <mc:Fallback>
                <p:oleObj name="Equation" r:id="rId9" imgW="2247840" imgH="291960" progId="">
                  <p:embed/>
                  <p:pic>
                    <p:nvPicPr>
                      <p:cNvPr id="0" name="Picture 17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7850" y="1425575"/>
                        <a:ext cx="2247900" cy="292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物件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6470972"/>
              </p:ext>
            </p:extLst>
          </p:nvPr>
        </p:nvGraphicFramePr>
        <p:xfrm>
          <a:off x="1619250" y="1501775"/>
          <a:ext cx="127000" cy="114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302" name="Equation" r:id="rId11" imgW="126720" imgH="114120" progId="">
                  <p:embed/>
                </p:oleObj>
              </mc:Choice>
              <mc:Fallback>
                <p:oleObj name="Equation" r:id="rId11" imgW="126720" imgH="114120" progId="">
                  <p:embed/>
                  <p:pic>
                    <p:nvPicPr>
                      <p:cNvPr id="0" name="Picture 1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250" y="1501775"/>
                        <a:ext cx="127000" cy="114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物件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0426360"/>
              </p:ext>
            </p:extLst>
          </p:nvPr>
        </p:nvGraphicFramePr>
        <p:xfrm>
          <a:off x="1847850" y="1730375"/>
          <a:ext cx="25400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303" name="Equation" r:id="rId13" imgW="2539800" imgH="291960" progId="">
                  <p:embed/>
                </p:oleObj>
              </mc:Choice>
              <mc:Fallback>
                <p:oleObj name="Equation" r:id="rId13" imgW="2539800" imgH="291960" progId="">
                  <p:embed/>
                  <p:pic>
                    <p:nvPicPr>
                      <p:cNvPr id="0" name="Picture 1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7850" y="1730375"/>
                        <a:ext cx="2540000" cy="292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物件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2268747"/>
              </p:ext>
            </p:extLst>
          </p:nvPr>
        </p:nvGraphicFramePr>
        <p:xfrm>
          <a:off x="1640839" y="1806575"/>
          <a:ext cx="127000" cy="114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304" name="Equation" r:id="rId15" imgW="126780" imgH="114102" progId="">
                  <p:embed/>
                </p:oleObj>
              </mc:Choice>
              <mc:Fallback>
                <p:oleObj name="Equation" r:id="rId15" imgW="126780" imgH="114102" progId="">
                  <p:embed/>
                  <p:pic>
                    <p:nvPicPr>
                      <p:cNvPr id="0" name="Picture 1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0839" y="1806575"/>
                        <a:ext cx="127000" cy="114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物件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0789220"/>
              </p:ext>
            </p:extLst>
          </p:nvPr>
        </p:nvGraphicFramePr>
        <p:xfrm>
          <a:off x="1924050" y="2035175"/>
          <a:ext cx="19558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305" name="Equation" r:id="rId16" imgW="1955520" imgH="241200" progId="">
                  <p:embed/>
                </p:oleObj>
              </mc:Choice>
              <mc:Fallback>
                <p:oleObj name="Equation" r:id="rId16" imgW="1955520" imgH="241200" progId="">
                  <p:embed/>
                  <p:pic>
                    <p:nvPicPr>
                      <p:cNvPr id="0" name="Picture 1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4050" y="2035175"/>
                        <a:ext cx="1955800" cy="241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物件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3088971"/>
              </p:ext>
            </p:extLst>
          </p:nvPr>
        </p:nvGraphicFramePr>
        <p:xfrm>
          <a:off x="1640839" y="2111375"/>
          <a:ext cx="127000" cy="114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306" name="Equation" r:id="rId18" imgW="126780" imgH="114102" progId="">
                  <p:embed/>
                </p:oleObj>
              </mc:Choice>
              <mc:Fallback>
                <p:oleObj name="Equation" r:id="rId18" imgW="126780" imgH="114102" progId="">
                  <p:embed/>
                  <p:pic>
                    <p:nvPicPr>
                      <p:cNvPr id="0" name="Picture 1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0839" y="2111375"/>
                        <a:ext cx="127000" cy="114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object 17"/>
          <p:cNvSpPr txBox="1"/>
          <p:nvPr/>
        </p:nvSpPr>
        <p:spPr>
          <a:xfrm>
            <a:off x="270636" y="2255589"/>
            <a:ext cx="3939414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spcBef>
                <a:spcPts val="875"/>
              </a:spcBef>
            </a:pPr>
            <a:r>
              <a:rPr lang="en-US" sz="1000" dirty="0" smtClean="0">
                <a:solidFill>
                  <a:srgbClr val="FF0000"/>
                </a:solidFill>
                <a:latin typeface="Tahoma"/>
                <a:cs typeface="Tahoma"/>
              </a:rPr>
              <a:t>Importance: Lagrange dual function provide lower bound of optimal value p* for constrained problem</a:t>
            </a:r>
            <a:endParaRPr lang="en-US" altLang="zh-TW" sz="1000" dirty="0">
              <a:solidFill>
                <a:srgbClr val="FF0000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814709981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304033" y="0"/>
            <a:ext cx="2304415" cy="188595"/>
          </a:xfrm>
          <a:custGeom>
            <a:avLst/>
            <a:gdLst/>
            <a:ahLst/>
            <a:cxnLst/>
            <a:rect l="l" t="t" r="r" b="b"/>
            <a:pathLst>
              <a:path w="2304415" h="188595">
                <a:moveTo>
                  <a:pt x="0" y="188214"/>
                </a:moveTo>
                <a:lnTo>
                  <a:pt x="2304033" y="188214"/>
                </a:lnTo>
                <a:lnTo>
                  <a:pt x="2304033" y="0"/>
                </a:lnTo>
                <a:lnTo>
                  <a:pt x="0" y="0"/>
                </a:lnTo>
                <a:lnTo>
                  <a:pt x="0" y="188214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88214"/>
            <a:ext cx="4608195" cy="350520"/>
          </a:xfrm>
          <a:custGeom>
            <a:avLst/>
            <a:gdLst/>
            <a:ahLst/>
            <a:cxnLst/>
            <a:rect l="l" t="t" r="r" b="b"/>
            <a:pathLst>
              <a:path w="4608195" h="350520">
                <a:moveTo>
                  <a:pt x="0" y="350266"/>
                </a:moveTo>
                <a:lnTo>
                  <a:pt x="4607941" y="350266"/>
                </a:lnTo>
                <a:lnTo>
                  <a:pt x="4607941" y="0"/>
                </a:lnTo>
                <a:lnTo>
                  <a:pt x="0" y="0"/>
                </a:lnTo>
                <a:lnTo>
                  <a:pt x="0" y="350266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95250" y="265302"/>
            <a:ext cx="4165600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altLang="zh-TW" sz="1400" spc="-55" dirty="0" smtClean="0">
                <a:solidFill>
                  <a:srgbClr val="FFFFFF"/>
                </a:solidFill>
                <a:latin typeface="Trebuchet MS"/>
                <a:cs typeface="Trebuchet MS"/>
              </a:rPr>
              <a:t>Basics of Optimization</a:t>
            </a:r>
            <a:endParaRPr lang="en-US" altLang="zh-TW" sz="1400" dirty="0" smtClean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44"/>
              </a:spcBef>
            </a:pPr>
            <a:endParaRPr sz="1250" dirty="0" smtClean="0">
              <a:latin typeface="Times New Roman"/>
              <a:cs typeface="Times New Roman"/>
            </a:endParaRPr>
          </a:p>
          <a:p>
            <a:pPr marL="264795">
              <a:lnSpc>
                <a:spcPct val="100000"/>
              </a:lnSpc>
            </a:pPr>
            <a:endParaRPr lang="en-US" altLang="zh-TW" sz="1000" dirty="0" smtClean="0">
              <a:latin typeface="Trebuchet MS"/>
              <a:cs typeface="Trebuchet MS"/>
            </a:endParaRPr>
          </a:p>
          <a:p>
            <a:pPr marL="264795">
              <a:lnSpc>
                <a:spcPct val="100000"/>
              </a:lnSpc>
            </a:pPr>
            <a:endParaRPr lang="en-US" altLang="zh-TW" sz="1000" spc="130" dirty="0" smtClean="0">
              <a:latin typeface="Trebuchet MS"/>
              <a:cs typeface="Trebuchet MS"/>
            </a:endParaRPr>
          </a:p>
          <a:p>
            <a:pPr marL="386715">
              <a:lnSpc>
                <a:spcPct val="100000"/>
              </a:lnSpc>
              <a:spcBef>
                <a:spcPts val="315"/>
              </a:spcBef>
            </a:pPr>
            <a:r>
              <a:rPr sz="700" spc="-75" dirty="0" smtClean="0">
                <a:solidFill>
                  <a:srgbClr val="FFFFFF"/>
                </a:solidFill>
                <a:latin typeface="Verdana"/>
                <a:cs typeface="Verdana"/>
              </a:rPr>
              <a:t>1</a:t>
            </a:r>
            <a:endParaRPr sz="1000" dirty="0">
              <a:latin typeface="Trebuchet MS"/>
              <a:cs typeface="Trebuchet M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0" y="3354197"/>
            <a:ext cx="461009" cy="102235"/>
          </a:xfrm>
          <a:custGeom>
            <a:avLst/>
            <a:gdLst/>
            <a:ahLst/>
            <a:cxnLst/>
            <a:rect l="l" t="t" r="r" b="b"/>
            <a:pathLst>
              <a:path w="461009" h="102235">
                <a:moveTo>
                  <a:pt x="0" y="101853"/>
                </a:moveTo>
                <a:lnTo>
                  <a:pt x="460883" y="101853"/>
                </a:lnTo>
                <a:lnTo>
                  <a:pt x="46088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>
            <a:spLocks noGrp="1"/>
          </p:cNvSpPr>
          <p:nvPr>
            <p:ph type="ftr" sz="quarter" idx="11"/>
          </p:nvPr>
        </p:nvSpPr>
        <p:spPr>
          <a:xfrm>
            <a:off x="1767839" y="3362000"/>
            <a:ext cx="44132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spc="-40" dirty="0"/>
          </a:p>
        </p:txBody>
      </p:sp>
      <p:sp>
        <p:nvSpPr>
          <p:cNvPr id="19" name="object 19"/>
          <p:cNvSpPr txBox="1">
            <a:spLocks noGrp="1"/>
          </p:cNvSpPr>
          <p:nvPr>
            <p:ph type="dt" sz="half" idx="10"/>
          </p:nvPr>
        </p:nvSpPr>
        <p:spPr>
          <a:xfrm>
            <a:off x="2399283" y="3362000"/>
            <a:ext cx="37655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altLang="zh-TW" spc="-5" smtClean="0"/>
              <a:t>Disp Lab</a:t>
            </a:r>
            <a:endParaRPr spc="-55" dirty="0"/>
          </a:p>
        </p:txBody>
      </p:sp>
      <p:sp>
        <p:nvSpPr>
          <p:cNvPr id="20" name="object 19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0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1"/>
          <p:cNvSpPr txBox="1">
            <a:spLocks/>
          </p:cNvSpPr>
          <p:nvPr/>
        </p:nvSpPr>
        <p:spPr>
          <a:xfrm>
            <a:off x="105029" y="3362000"/>
            <a:ext cx="2508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590"/>
              </a:lnSpc>
            </a:pPr>
            <a:fld id="{81D60167-4931-47E6-BA6A-407CBD079E47}" type="slidenum">
              <a:rPr lang="en-US" altLang="zh-TW" spc="-55" smtClean="0"/>
              <a:pPr marL="25400">
                <a:lnSpc>
                  <a:spcPts val="590"/>
                </a:lnSpc>
              </a:pPr>
              <a:t>16</a:t>
            </a:fld>
            <a:r>
              <a:rPr lang="en-US" altLang="zh-TW" spc="-55" dirty="0" smtClean="0"/>
              <a:t> </a:t>
            </a:r>
            <a:r>
              <a:rPr lang="en-US" altLang="zh-TW" spc="35" dirty="0" smtClean="0"/>
              <a:t>/</a:t>
            </a:r>
            <a:r>
              <a:rPr lang="zh-TW" altLang="en-US" spc="-40" dirty="0" smtClean="0"/>
              <a:t> </a:t>
            </a:r>
            <a:r>
              <a:rPr lang="en-US" altLang="zh-TW" spc="-55" dirty="0" smtClean="0"/>
              <a:t>70</a:t>
            </a:r>
            <a:endParaRPr lang="en-US" altLang="zh-TW" spc="-55" dirty="0"/>
          </a:p>
        </p:txBody>
      </p:sp>
      <p:sp>
        <p:nvSpPr>
          <p:cNvPr id="23" name="object 22"/>
          <p:cNvSpPr txBox="1">
            <a:spLocks/>
          </p:cNvSpPr>
          <p:nvPr/>
        </p:nvSpPr>
        <p:spPr>
          <a:xfrm>
            <a:off x="1767839" y="3362000"/>
            <a:ext cx="4413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lang="en-US" spc="-40" dirty="0"/>
          </a:p>
        </p:txBody>
      </p:sp>
      <p:sp>
        <p:nvSpPr>
          <p:cNvPr id="24" name="object 23"/>
          <p:cNvSpPr txBox="1">
            <a:spLocks/>
          </p:cNvSpPr>
          <p:nvPr/>
        </p:nvSpPr>
        <p:spPr>
          <a:xfrm>
            <a:off x="2399283" y="3362000"/>
            <a:ext cx="37655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5" dirty="0" err="1" smtClean="0"/>
              <a:t>Disp</a:t>
            </a:r>
            <a:r>
              <a:rPr lang="en-US" spc="-5" dirty="0" smtClean="0"/>
              <a:t> Lab</a:t>
            </a:r>
            <a:endParaRPr lang="en-US" spc="-55" dirty="0"/>
          </a:p>
        </p:txBody>
      </p:sp>
      <p:sp>
        <p:nvSpPr>
          <p:cNvPr id="25" name="object 17"/>
          <p:cNvSpPr txBox="1"/>
          <p:nvPr/>
        </p:nvSpPr>
        <p:spPr>
          <a:xfrm>
            <a:off x="271365" y="1958975"/>
            <a:ext cx="4091814" cy="8463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spcBef>
                <a:spcPts val="875"/>
              </a:spcBef>
            </a:pPr>
            <a:r>
              <a:rPr lang="en-US" sz="1000" b="1" dirty="0" smtClean="0">
                <a:latin typeface="Trebuchet MS" pitchFamily="34" charset="0"/>
                <a:cs typeface="Tahoma"/>
              </a:rPr>
              <a:t>Remark</a:t>
            </a:r>
            <a:r>
              <a:rPr lang="en-US" sz="1000" dirty="0" smtClean="0">
                <a:latin typeface="Trebuchet MS" pitchFamily="34" charset="0"/>
                <a:cs typeface="Tahoma"/>
              </a:rPr>
              <a:t>: KKT conditions are extensively used in machine learning optimizing problem, any machine learning classes may refer to it. </a:t>
            </a:r>
            <a:endParaRPr lang="en-US" altLang="zh-TW" sz="1000" b="1" i="1" dirty="0">
              <a:latin typeface="Trebuchet MS" pitchFamily="34" charset="0"/>
              <a:cs typeface="Tahoma"/>
            </a:endParaRPr>
          </a:p>
          <a:p>
            <a:pPr marL="12700" marR="5080">
              <a:spcBef>
                <a:spcPts val="875"/>
              </a:spcBef>
            </a:pPr>
            <a:r>
              <a:rPr lang="en-US" altLang="zh-TW" sz="1000" dirty="0" smtClean="0">
                <a:latin typeface="Tahoma"/>
                <a:cs typeface="Tahoma"/>
              </a:rPr>
              <a:t> </a:t>
            </a:r>
            <a:endParaRPr lang="en-US" altLang="zh-TW" sz="1000" dirty="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875"/>
              </a:spcBef>
            </a:pPr>
            <a:endParaRPr sz="1000" b="1" i="1" dirty="0">
              <a:latin typeface="Trebuchet MS"/>
              <a:cs typeface="Trebuchet MS"/>
            </a:endParaRPr>
          </a:p>
        </p:txBody>
      </p:sp>
      <p:sp>
        <p:nvSpPr>
          <p:cNvPr id="33" name="object 17"/>
          <p:cNvSpPr txBox="1"/>
          <p:nvPr/>
        </p:nvSpPr>
        <p:spPr>
          <a:xfrm>
            <a:off x="290369" y="819299"/>
            <a:ext cx="3939414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spcBef>
                <a:spcPts val="875"/>
              </a:spcBef>
            </a:pPr>
            <a:r>
              <a:rPr lang="en-US" sz="1000" dirty="0" smtClean="0">
                <a:latin typeface="Tahoma"/>
                <a:cs typeface="Tahoma"/>
              </a:rPr>
              <a:t>Weak duality : solution of dual problem u*≤p* ( p* optimal solution)</a:t>
            </a:r>
            <a:endParaRPr lang="en-US" altLang="zh-TW" sz="1000" dirty="0">
              <a:latin typeface="Tahoma"/>
              <a:cs typeface="Tahoma"/>
            </a:endParaRPr>
          </a:p>
        </p:txBody>
      </p:sp>
      <p:sp>
        <p:nvSpPr>
          <p:cNvPr id="34" name="object 17"/>
          <p:cNvSpPr txBox="1"/>
          <p:nvPr/>
        </p:nvSpPr>
        <p:spPr>
          <a:xfrm>
            <a:off x="290369" y="1127076"/>
            <a:ext cx="3939414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spcBef>
                <a:spcPts val="875"/>
              </a:spcBef>
            </a:pPr>
            <a:r>
              <a:rPr lang="en-US" sz="1000" dirty="0" smtClean="0">
                <a:latin typeface="Tahoma"/>
                <a:cs typeface="Tahoma"/>
              </a:rPr>
              <a:t>Strong duality : solution of dual problem u*=p*</a:t>
            </a:r>
            <a:endParaRPr lang="en-US" altLang="zh-TW" sz="1000" dirty="0">
              <a:latin typeface="Tahoma"/>
              <a:cs typeface="Tahoma"/>
            </a:endParaRPr>
          </a:p>
        </p:txBody>
      </p:sp>
      <p:sp>
        <p:nvSpPr>
          <p:cNvPr id="35" name="object 17"/>
          <p:cNvSpPr txBox="1"/>
          <p:nvPr/>
        </p:nvSpPr>
        <p:spPr>
          <a:xfrm>
            <a:off x="290597" y="1501775"/>
            <a:ext cx="3939414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spcBef>
                <a:spcPts val="875"/>
              </a:spcBef>
            </a:pPr>
            <a:r>
              <a:rPr lang="en-US" altLang="zh-TW" sz="1000" dirty="0" smtClean="0">
                <a:latin typeface="Tahoma"/>
                <a:cs typeface="Tahoma"/>
              </a:rPr>
              <a:t>Condition of Strong </a:t>
            </a:r>
            <a:r>
              <a:rPr lang="en-US" altLang="zh-TW" sz="1000" dirty="0">
                <a:latin typeface="Tahoma"/>
                <a:cs typeface="Tahoma"/>
              </a:rPr>
              <a:t>duality </a:t>
            </a:r>
            <a:r>
              <a:rPr lang="en-US" altLang="zh-TW" sz="1000" dirty="0" smtClean="0">
                <a:latin typeface="Tahoma"/>
                <a:cs typeface="Tahoma"/>
              </a:rPr>
              <a:t>: </a:t>
            </a:r>
            <a:r>
              <a:rPr lang="en-US" altLang="zh-TW" sz="1000" dirty="0" err="1" smtClean="0">
                <a:latin typeface="Tahoma"/>
                <a:cs typeface="Tahoma"/>
              </a:rPr>
              <a:t>Karush</a:t>
            </a:r>
            <a:r>
              <a:rPr lang="en-US" altLang="zh-TW" sz="1000" dirty="0" smtClean="0">
                <a:latin typeface="Tahoma"/>
                <a:cs typeface="Tahoma"/>
              </a:rPr>
              <a:t>-Kuhn-Tucker </a:t>
            </a:r>
            <a:r>
              <a:rPr lang="en-US" altLang="zh-TW" sz="1000" dirty="0">
                <a:latin typeface="Tahoma"/>
                <a:cs typeface="Tahoma"/>
              </a:rPr>
              <a:t>(KKT) conditions </a:t>
            </a:r>
          </a:p>
        </p:txBody>
      </p:sp>
    </p:spTree>
    <p:extLst>
      <p:ext uri="{BB962C8B-B14F-4D97-AF65-F5344CB8AC3E}">
        <p14:creationId xmlns:p14="http://schemas.microsoft.com/office/powerpoint/2010/main" val="2484747620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304033" y="0"/>
            <a:ext cx="2304415" cy="188595"/>
          </a:xfrm>
          <a:custGeom>
            <a:avLst/>
            <a:gdLst/>
            <a:ahLst/>
            <a:cxnLst/>
            <a:rect l="l" t="t" r="r" b="b"/>
            <a:pathLst>
              <a:path w="2304415" h="188595">
                <a:moveTo>
                  <a:pt x="0" y="188214"/>
                </a:moveTo>
                <a:lnTo>
                  <a:pt x="2304033" y="188214"/>
                </a:lnTo>
                <a:lnTo>
                  <a:pt x="2304033" y="0"/>
                </a:lnTo>
                <a:lnTo>
                  <a:pt x="0" y="0"/>
                </a:lnTo>
                <a:lnTo>
                  <a:pt x="0" y="188214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88214"/>
            <a:ext cx="4608195" cy="350520"/>
          </a:xfrm>
          <a:custGeom>
            <a:avLst/>
            <a:gdLst/>
            <a:ahLst/>
            <a:cxnLst/>
            <a:rect l="l" t="t" r="r" b="b"/>
            <a:pathLst>
              <a:path w="4608195" h="350520">
                <a:moveTo>
                  <a:pt x="0" y="350266"/>
                </a:moveTo>
                <a:lnTo>
                  <a:pt x="4607941" y="350266"/>
                </a:lnTo>
                <a:lnTo>
                  <a:pt x="4607941" y="0"/>
                </a:lnTo>
                <a:lnTo>
                  <a:pt x="0" y="0"/>
                </a:lnTo>
                <a:lnTo>
                  <a:pt x="0" y="350266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95250" y="265302"/>
            <a:ext cx="4165600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altLang="zh-TW" sz="1400" spc="-55" dirty="0">
                <a:solidFill>
                  <a:srgbClr val="FFFFFF"/>
                </a:solidFill>
                <a:latin typeface="Trebuchet MS"/>
                <a:cs typeface="Trebuchet MS"/>
              </a:rPr>
              <a:t>Fast algorithms of Lasso problem</a:t>
            </a:r>
          </a:p>
          <a:p>
            <a:pPr>
              <a:lnSpc>
                <a:spcPct val="100000"/>
              </a:lnSpc>
              <a:spcBef>
                <a:spcPts val="44"/>
              </a:spcBef>
            </a:pPr>
            <a:endParaRPr sz="1250" dirty="0" smtClean="0">
              <a:latin typeface="Times New Roman"/>
              <a:cs typeface="Times New Roman"/>
            </a:endParaRPr>
          </a:p>
          <a:p>
            <a:pPr marL="264795">
              <a:lnSpc>
                <a:spcPct val="100000"/>
              </a:lnSpc>
            </a:pPr>
            <a:endParaRPr lang="en-US" altLang="zh-TW" sz="1000" dirty="0" smtClean="0">
              <a:latin typeface="Trebuchet MS"/>
              <a:cs typeface="Trebuchet MS"/>
            </a:endParaRPr>
          </a:p>
          <a:p>
            <a:pPr marL="264795">
              <a:lnSpc>
                <a:spcPct val="100000"/>
              </a:lnSpc>
            </a:pPr>
            <a:endParaRPr lang="en-US" altLang="zh-TW" sz="1000" spc="130" dirty="0" smtClean="0">
              <a:latin typeface="Trebuchet MS"/>
              <a:cs typeface="Trebuchet MS"/>
            </a:endParaRPr>
          </a:p>
          <a:p>
            <a:pPr marL="386715">
              <a:lnSpc>
                <a:spcPct val="100000"/>
              </a:lnSpc>
              <a:spcBef>
                <a:spcPts val="315"/>
              </a:spcBef>
            </a:pPr>
            <a:r>
              <a:rPr sz="700" spc="-75" dirty="0" smtClean="0">
                <a:solidFill>
                  <a:srgbClr val="FFFFFF"/>
                </a:solidFill>
                <a:latin typeface="Verdana"/>
                <a:cs typeface="Verdana"/>
              </a:rPr>
              <a:t>1</a:t>
            </a:r>
            <a:endParaRPr sz="1000" dirty="0">
              <a:latin typeface="Trebuchet MS"/>
              <a:cs typeface="Trebuchet M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0" y="3354197"/>
            <a:ext cx="461009" cy="102235"/>
          </a:xfrm>
          <a:custGeom>
            <a:avLst/>
            <a:gdLst/>
            <a:ahLst/>
            <a:cxnLst/>
            <a:rect l="l" t="t" r="r" b="b"/>
            <a:pathLst>
              <a:path w="461009" h="102235">
                <a:moveTo>
                  <a:pt x="0" y="101853"/>
                </a:moveTo>
                <a:lnTo>
                  <a:pt x="460883" y="101853"/>
                </a:lnTo>
                <a:lnTo>
                  <a:pt x="46088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>
            <a:spLocks noGrp="1"/>
          </p:cNvSpPr>
          <p:nvPr>
            <p:ph type="ftr" sz="quarter" idx="11"/>
          </p:nvPr>
        </p:nvSpPr>
        <p:spPr>
          <a:xfrm>
            <a:off x="1767839" y="3362000"/>
            <a:ext cx="44132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spc="-40" dirty="0"/>
          </a:p>
        </p:txBody>
      </p:sp>
      <p:sp>
        <p:nvSpPr>
          <p:cNvPr id="19" name="object 19"/>
          <p:cNvSpPr txBox="1">
            <a:spLocks noGrp="1"/>
          </p:cNvSpPr>
          <p:nvPr>
            <p:ph type="dt" sz="half" idx="10"/>
          </p:nvPr>
        </p:nvSpPr>
        <p:spPr>
          <a:xfrm>
            <a:off x="2399283" y="3362000"/>
            <a:ext cx="37655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altLang="zh-TW" spc="-5" smtClean="0"/>
              <a:t>Disp Lab</a:t>
            </a:r>
            <a:endParaRPr spc="-55" dirty="0"/>
          </a:p>
        </p:txBody>
      </p:sp>
      <p:sp>
        <p:nvSpPr>
          <p:cNvPr id="20" name="object 19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0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1"/>
          <p:cNvSpPr txBox="1">
            <a:spLocks/>
          </p:cNvSpPr>
          <p:nvPr/>
        </p:nvSpPr>
        <p:spPr>
          <a:xfrm>
            <a:off x="105029" y="3362000"/>
            <a:ext cx="2508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590"/>
              </a:lnSpc>
            </a:pPr>
            <a:fld id="{81D60167-4931-47E6-BA6A-407CBD079E47}" type="slidenum">
              <a:rPr lang="en-US" altLang="zh-TW" spc="-55" smtClean="0"/>
              <a:pPr marL="25400">
                <a:lnSpc>
                  <a:spcPts val="590"/>
                </a:lnSpc>
              </a:pPr>
              <a:t>17</a:t>
            </a:fld>
            <a:r>
              <a:rPr lang="en-US" altLang="zh-TW" spc="-55" dirty="0" smtClean="0"/>
              <a:t> </a:t>
            </a:r>
            <a:r>
              <a:rPr lang="en-US" altLang="zh-TW" spc="35" dirty="0" smtClean="0"/>
              <a:t>/</a:t>
            </a:r>
            <a:r>
              <a:rPr lang="zh-TW" altLang="en-US" spc="-40" dirty="0" smtClean="0"/>
              <a:t> </a:t>
            </a:r>
            <a:r>
              <a:rPr lang="en-US" altLang="zh-TW" spc="-55" dirty="0" smtClean="0"/>
              <a:t>70</a:t>
            </a:r>
            <a:endParaRPr lang="en-US" altLang="zh-TW" spc="-55" dirty="0"/>
          </a:p>
        </p:txBody>
      </p:sp>
      <p:sp>
        <p:nvSpPr>
          <p:cNvPr id="23" name="object 22"/>
          <p:cNvSpPr txBox="1">
            <a:spLocks/>
          </p:cNvSpPr>
          <p:nvPr/>
        </p:nvSpPr>
        <p:spPr>
          <a:xfrm>
            <a:off x="1767839" y="3362000"/>
            <a:ext cx="4413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lang="en-US" spc="-40" dirty="0"/>
          </a:p>
        </p:txBody>
      </p:sp>
      <p:sp>
        <p:nvSpPr>
          <p:cNvPr id="24" name="object 23"/>
          <p:cNvSpPr txBox="1">
            <a:spLocks/>
          </p:cNvSpPr>
          <p:nvPr/>
        </p:nvSpPr>
        <p:spPr>
          <a:xfrm>
            <a:off x="2399283" y="3362000"/>
            <a:ext cx="37655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5" dirty="0" err="1" smtClean="0"/>
              <a:t>Disp</a:t>
            </a:r>
            <a:r>
              <a:rPr lang="en-US" spc="-5" dirty="0" smtClean="0"/>
              <a:t> Lab</a:t>
            </a:r>
            <a:endParaRPr lang="en-US" spc="-55" dirty="0"/>
          </a:p>
        </p:txBody>
      </p:sp>
      <p:sp>
        <p:nvSpPr>
          <p:cNvPr id="25" name="object 17"/>
          <p:cNvSpPr txBox="1"/>
          <p:nvPr/>
        </p:nvSpPr>
        <p:spPr>
          <a:xfrm>
            <a:off x="271365" y="2163156"/>
            <a:ext cx="4091814" cy="8848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spcBef>
                <a:spcPts val="875"/>
              </a:spcBef>
            </a:pPr>
            <a:r>
              <a:rPr lang="en-US" altLang="zh-TW" sz="1000" b="1" i="1" dirty="0" smtClean="0">
                <a:latin typeface="Trebuchet MS" pitchFamily="34" charset="0"/>
                <a:cs typeface="Tahoma"/>
              </a:rPr>
              <a:t>LARS:</a:t>
            </a:r>
            <a:r>
              <a:rPr lang="en-US" altLang="zh-TW" sz="1000" dirty="0" smtClean="0">
                <a:latin typeface="Trebuchet MS" pitchFamily="34" charset="0"/>
                <a:cs typeface="Tahoma"/>
              </a:rPr>
              <a:t> start from large </a:t>
            </a:r>
            <a:r>
              <a:rPr lang="el-GR" altLang="zh-TW" sz="1000" dirty="0" smtClean="0">
                <a:latin typeface="Trebuchet MS" pitchFamily="34" charset="0"/>
                <a:cs typeface="Tahoma"/>
              </a:rPr>
              <a:t>λ</a:t>
            </a:r>
            <a:r>
              <a:rPr lang="en-US" altLang="zh-TW" sz="1000" dirty="0" smtClean="0">
                <a:latin typeface="Trebuchet MS" pitchFamily="34" charset="0"/>
                <a:cs typeface="Tahoma"/>
              </a:rPr>
              <a:t> , selecting the most correlated attribute, computing the residuals                            , and re-compute the</a:t>
            </a:r>
            <a:r>
              <a:rPr lang="en-US" altLang="zh-TW" sz="1000" dirty="0" smtClean="0">
                <a:latin typeface="Tahoma"/>
                <a:cs typeface="Tahoma"/>
              </a:rPr>
              <a:t> correlation</a:t>
            </a:r>
            <a:endParaRPr lang="en-US" altLang="zh-TW" sz="1000" dirty="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875"/>
              </a:spcBef>
            </a:pPr>
            <a:r>
              <a:rPr lang="en-US" sz="1000" b="1" i="1" dirty="0" err="1" smtClean="0">
                <a:latin typeface="Trebuchet MS"/>
                <a:cs typeface="Trebuchet MS"/>
              </a:rPr>
              <a:t>Homotopy</a:t>
            </a:r>
            <a:r>
              <a:rPr lang="en-US" sz="1000" b="1" i="1" dirty="0" smtClean="0">
                <a:latin typeface="Trebuchet MS"/>
                <a:cs typeface="Trebuchet MS"/>
              </a:rPr>
              <a:t>: </a:t>
            </a:r>
            <a:r>
              <a:rPr lang="en-US" sz="1000" dirty="0" smtClean="0">
                <a:latin typeface="Trebuchet MS"/>
                <a:cs typeface="Trebuchet MS"/>
              </a:rPr>
              <a:t>we can easily compute                                                  ,by continuously decreasing </a:t>
            </a:r>
            <a:r>
              <a:rPr lang="el-GR" sz="1000" dirty="0" smtClean="0">
                <a:latin typeface="Trebuchet MS"/>
                <a:cs typeface="Trebuchet MS"/>
              </a:rPr>
              <a:t>λ</a:t>
            </a:r>
            <a:r>
              <a:rPr lang="en-US" sz="1000" baseline="-25000" dirty="0" smtClean="0">
                <a:latin typeface="Trebuchet MS"/>
                <a:cs typeface="Trebuchet MS"/>
              </a:rPr>
              <a:t>k</a:t>
            </a:r>
            <a:r>
              <a:rPr lang="en-US" sz="1000" dirty="0" smtClean="0">
                <a:latin typeface="Trebuchet MS"/>
                <a:cs typeface="Trebuchet MS"/>
              </a:rPr>
              <a:t> </a:t>
            </a:r>
            <a:endParaRPr sz="1000" b="1" i="1" dirty="0">
              <a:latin typeface="Trebuchet MS"/>
              <a:cs typeface="Trebuchet MS"/>
            </a:endParaRPr>
          </a:p>
        </p:txBody>
      </p:sp>
      <p:sp>
        <p:nvSpPr>
          <p:cNvPr id="35" name="object 17"/>
          <p:cNvSpPr txBox="1"/>
          <p:nvPr/>
        </p:nvSpPr>
        <p:spPr>
          <a:xfrm>
            <a:off x="271365" y="696189"/>
            <a:ext cx="3939414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marR="5080" indent="-228600">
              <a:spcBef>
                <a:spcPts val="875"/>
              </a:spcBef>
              <a:buAutoNum type="arabicPeriod"/>
            </a:pPr>
            <a:r>
              <a:rPr lang="en-US" altLang="zh-TW" sz="1000" dirty="0" smtClean="0">
                <a:latin typeface="Tahoma"/>
                <a:cs typeface="Tahoma"/>
              </a:rPr>
              <a:t>Regularization Path : (a) is lasso problem (b) is ridge problem</a:t>
            </a:r>
          </a:p>
        </p:txBody>
      </p:sp>
      <p:pic>
        <p:nvPicPr>
          <p:cNvPr id="47115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91" y="892175"/>
            <a:ext cx="2940517" cy="1270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物件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5429511"/>
              </p:ext>
            </p:extLst>
          </p:nvPr>
        </p:nvGraphicFramePr>
        <p:xfrm>
          <a:off x="1720850" y="2301875"/>
          <a:ext cx="9779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54" name="Equation" r:id="rId4" imgW="977760" imgH="241200" progId="">
                  <p:embed/>
                </p:oleObj>
              </mc:Choice>
              <mc:Fallback>
                <p:oleObj name="Equation" r:id="rId4" imgW="977760" imgH="241200" progId="">
                  <p:embed/>
                  <p:pic>
                    <p:nvPicPr>
                      <p:cNvPr id="0" name="Picture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20850" y="2301875"/>
                        <a:ext cx="977900" cy="241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物件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960497"/>
              </p:ext>
            </p:extLst>
          </p:nvPr>
        </p:nvGraphicFramePr>
        <p:xfrm>
          <a:off x="2317272" y="2687380"/>
          <a:ext cx="18415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55" name="Equation" r:id="rId6" imgW="1841400" imgH="228600" progId="">
                  <p:embed/>
                </p:oleObj>
              </mc:Choice>
              <mc:Fallback>
                <p:oleObj name="Equation" r:id="rId6" imgW="1841400" imgH="228600" progId="">
                  <p:embed/>
                  <p:pic>
                    <p:nvPicPr>
                      <p:cNvPr id="0" name="Picture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7272" y="2687380"/>
                        <a:ext cx="1841500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74182419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304033" y="0"/>
            <a:ext cx="2304415" cy="188595"/>
          </a:xfrm>
          <a:custGeom>
            <a:avLst/>
            <a:gdLst/>
            <a:ahLst/>
            <a:cxnLst/>
            <a:rect l="l" t="t" r="r" b="b"/>
            <a:pathLst>
              <a:path w="2304415" h="188595">
                <a:moveTo>
                  <a:pt x="0" y="188214"/>
                </a:moveTo>
                <a:lnTo>
                  <a:pt x="2304033" y="188214"/>
                </a:lnTo>
                <a:lnTo>
                  <a:pt x="2304033" y="0"/>
                </a:lnTo>
                <a:lnTo>
                  <a:pt x="0" y="0"/>
                </a:lnTo>
                <a:lnTo>
                  <a:pt x="0" y="188214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88214"/>
            <a:ext cx="4608195" cy="350520"/>
          </a:xfrm>
          <a:custGeom>
            <a:avLst/>
            <a:gdLst/>
            <a:ahLst/>
            <a:cxnLst/>
            <a:rect l="l" t="t" r="r" b="b"/>
            <a:pathLst>
              <a:path w="4608195" h="350520">
                <a:moveTo>
                  <a:pt x="0" y="350266"/>
                </a:moveTo>
                <a:lnTo>
                  <a:pt x="4607941" y="350266"/>
                </a:lnTo>
                <a:lnTo>
                  <a:pt x="4607941" y="0"/>
                </a:lnTo>
                <a:lnTo>
                  <a:pt x="0" y="0"/>
                </a:lnTo>
                <a:lnTo>
                  <a:pt x="0" y="350266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95250" y="265302"/>
            <a:ext cx="4165600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altLang="zh-TW" sz="1400" spc="-55" dirty="0">
                <a:solidFill>
                  <a:srgbClr val="FFFFFF"/>
                </a:solidFill>
                <a:latin typeface="Trebuchet MS"/>
                <a:cs typeface="Trebuchet MS"/>
              </a:rPr>
              <a:t>Fast algorithms of Lasso problem</a:t>
            </a:r>
          </a:p>
          <a:p>
            <a:pPr>
              <a:lnSpc>
                <a:spcPct val="100000"/>
              </a:lnSpc>
              <a:spcBef>
                <a:spcPts val="44"/>
              </a:spcBef>
            </a:pPr>
            <a:endParaRPr sz="1250" dirty="0" smtClean="0">
              <a:latin typeface="Times New Roman"/>
              <a:cs typeface="Times New Roman"/>
            </a:endParaRPr>
          </a:p>
          <a:p>
            <a:pPr marL="264795">
              <a:lnSpc>
                <a:spcPct val="100000"/>
              </a:lnSpc>
            </a:pPr>
            <a:endParaRPr lang="en-US" altLang="zh-TW" sz="1000" dirty="0" smtClean="0">
              <a:latin typeface="Trebuchet MS"/>
              <a:cs typeface="Trebuchet MS"/>
            </a:endParaRPr>
          </a:p>
          <a:p>
            <a:pPr marL="264795">
              <a:lnSpc>
                <a:spcPct val="100000"/>
              </a:lnSpc>
            </a:pPr>
            <a:endParaRPr lang="en-US" altLang="zh-TW" sz="1000" spc="130" dirty="0" smtClean="0">
              <a:latin typeface="Trebuchet MS"/>
              <a:cs typeface="Trebuchet MS"/>
            </a:endParaRPr>
          </a:p>
          <a:p>
            <a:pPr marL="386715">
              <a:lnSpc>
                <a:spcPct val="100000"/>
              </a:lnSpc>
              <a:spcBef>
                <a:spcPts val="315"/>
              </a:spcBef>
            </a:pPr>
            <a:r>
              <a:rPr sz="700" spc="-75" dirty="0" smtClean="0">
                <a:solidFill>
                  <a:srgbClr val="FFFFFF"/>
                </a:solidFill>
                <a:latin typeface="Verdana"/>
                <a:cs typeface="Verdana"/>
              </a:rPr>
              <a:t>1</a:t>
            </a:r>
            <a:endParaRPr sz="1000" dirty="0">
              <a:latin typeface="Trebuchet MS"/>
              <a:cs typeface="Trebuchet M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0" y="3354197"/>
            <a:ext cx="461009" cy="102235"/>
          </a:xfrm>
          <a:custGeom>
            <a:avLst/>
            <a:gdLst/>
            <a:ahLst/>
            <a:cxnLst/>
            <a:rect l="l" t="t" r="r" b="b"/>
            <a:pathLst>
              <a:path w="461009" h="102235">
                <a:moveTo>
                  <a:pt x="0" y="101853"/>
                </a:moveTo>
                <a:lnTo>
                  <a:pt x="460883" y="101853"/>
                </a:lnTo>
                <a:lnTo>
                  <a:pt x="46088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>
            <a:spLocks noGrp="1"/>
          </p:cNvSpPr>
          <p:nvPr>
            <p:ph type="ftr" sz="quarter" idx="11"/>
          </p:nvPr>
        </p:nvSpPr>
        <p:spPr>
          <a:xfrm>
            <a:off x="1767839" y="3362000"/>
            <a:ext cx="44132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spc="-40" dirty="0"/>
          </a:p>
        </p:txBody>
      </p:sp>
      <p:sp>
        <p:nvSpPr>
          <p:cNvPr id="19" name="object 19"/>
          <p:cNvSpPr txBox="1">
            <a:spLocks noGrp="1"/>
          </p:cNvSpPr>
          <p:nvPr>
            <p:ph type="dt" sz="half" idx="10"/>
          </p:nvPr>
        </p:nvSpPr>
        <p:spPr>
          <a:xfrm>
            <a:off x="2399283" y="3362000"/>
            <a:ext cx="37655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altLang="zh-TW" spc="-5" smtClean="0"/>
              <a:t>Disp Lab</a:t>
            </a:r>
            <a:endParaRPr spc="-55" dirty="0"/>
          </a:p>
        </p:txBody>
      </p:sp>
      <p:sp>
        <p:nvSpPr>
          <p:cNvPr id="20" name="object 19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0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1"/>
          <p:cNvSpPr txBox="1">
            <a:spLocks/>
          </p:cNvSpPr>
          <p:nvPr/>
        </p:nvSpPr>
        <p:spPr>
          <a:xfrm>
            <a:off x="105029" y="3362000"/>
            <a:ext cx="2508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590"/>
              </a:lnSpc>
            </a:pPr>
            <a:fld id="{81D60167-4931-47E6-BA6A-407CBD079E47}" type="slidenum">
              <a:rPr lang="en-US" altLang="zh-TW" spc="-55" smtClean="0"/>
              <a:pPr marL="25400">
                <a:lnSpc>
                  <a:spcPts val="590"/>
                </a:lnSpc>
              </a:pPr>
              <a:t>18</a:t>
            </a:fld>
            <a:r>
              <a:rPr lang="en-US" altLang="zh-TW" spc="-55" dirty="0" smtClean="0"/>
              <a:t> </a:t>
            </a:r>
            <a:r>
              <a:rPr lang="en-US" altLang="zh-TW" spc="35" dirty="0" smtClean="0"/>
              <a:t>/</a:t>
            </a:r>
            <a:r>
              <a:rPr lang="zh-TW" altLang="en-US" spc="-40" dirty="0" smtClean="0"/>
              <a:t> </a:t>
            </a:r>
            <a:r>
              <a:rPr lang="en-US" altLang="zh-TW" spc="-55" dirty="0" smtClean="0"/>
              <a:t>70</a:t>
            </a:r>
            <a:endParaRPr lang="en-US" altLang="zh-TW" spc="-55" dirty="0"/>
          </a:p>
        </p:txBody>
      </p:sp>
      <p:sp>
        <p:nvSpPr>
          <p:cNvPr id="23" name="object 22"/>
          <p:cNvSpPr txBox="1">
            <a:spLocks/>
          </p:cNvSpPr>
          <p:nvPr/>
        </p:nvSpPr>
        <p:spPr>
          <a:xfrm>
            <a:off x="1767839" y="3362000"/>
            <a:ext cx="4413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lang="en-US" spc="-40" dirty="0"/>
          </a:p>
        </p:txBody>
      </p:sp>
      <p:sp>
        <p:nvSpPr>
          <p:cNvPr id="24" name="object 23"/>
          <p:cNvSpPr txBox="1">
            <a:spLocks/>
          </p:cNvSpPr>
          <p:nvPr/>
        </p:nvSpPr>
        <p:spPr>
          <a:xfrm>
            <a:off x="2399283" y="3362000"/>
            <a:ext cx="37655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5" dirty="0" err="1" smtClean="0"/>
              <a:t>Disp</a:t>
            </a:r>
            <a:r>
              <a:rPr lang="en-US" spc="-5" dirty="0" smtClean="0"/>
              <a:t> Lab</a:t>
            </a:r>
            <a:endParaRPr lang="en-US" spc="-55" dirty="0"/>
          </a:p>
        </p:txBody>
      </p:sp>
      <p:sp>
        <p:nvSpPr>
          <p:cNvPr id="25" name="object 17"/>
          <p:cNvSpPr txBox="1"/>
          <p:nvPr/>
        </p:nvSpPr>
        <p:spPr>
          <a:xfrm>
            <a:off x="284657" y="1116994"/>
            <a:ext cx="4091814" cy="23083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spcBef>
                <a:spcPts val="875"/>
              </a:spcBef>
            </a:pPr>
            <a:r>
              <a:rPr lang="en-US" sz="1000" dirty="0" smtClean="0">
                <a:latin typeface="Trebuchet MS" pitchFamily="34" charset="0"/>
                <a:cs typeface="Tahoma"/>
              </a:rPr>
              <a:t>However, the L</a:t>
            </a:r>
            <a:r>
              <a:rPr lang="en-US" sz="1000" baseline="-25000" dirty="0" smtClean="0">
                <a:latin typeface="Trebuchet MS" pitchFamily="34" charset="0"/>
                <a:cs typeface="Tahoma"/>
              </a:rPr>
              <a:t>1 </a:t>
            </a:r>
            <a:r>
              <a:rPr lang="en-US" sz="1000" dirty="0" smtClean="0">
                <a:latin typeface="Trebuchet MS" pitchFamily="34" charset="0"/>
                <a:cs typeface="Tahoma"/>
              </a:rPr>
              <a:t>norm is not smooth, we introduce </a:t>
            </a:r>
            <a:r>
              <a:rPr lang="en-US" sz="1000" b="1" i="1" dirty="0" smtClean="0">
                <a:latin typeface="Trebuchet MS" pitchFamily="34" charset="0"/>
                <a:cs typeface="Tahoma"/>
              </a:rPr>
              <a:t>soft </a:t>
            </a:r>
            <a:r>
              <a:rPr lang="en-US" sz="1000" b="1" i="1" dirty="0" err="1" smtClean="0">
                <a:latin typeface="Trebuchet MS" pitchFamily="34" charset="0"/>
                <a:cs typeface="Tahoma"/>
              </a:rPr>
              <a:t>thresholding</a:t>
            </a:r>
            <a:endParaRPr lang="en-US" sz="1000" b="1" i="1" baseline="-25000" dirty="0">
              <a:latin typeface="Trebuchet MS" pitchFamily="34" charset="0"/>
              <a:cs typeface="Tahoma"/>
            </a:endParaRPr>
          </a:p>
          <a:p>
            <a:pPr marL="12700" marR="5080">
              <a:spcBef>
                <a:spcPts val="875"/>
              </a:spcBef>
            </a:pPr>
            <a:endParaRPr lang="en-US" sz="1000" b="1" i="1" dirty="0" smtClean="0">
              <a:latin typeface="Trebuchet MS" pitchFamily="34" charset="0"/>
              <a:cs typeface="Tahoma"/>
            </a:endParaRPr>
          </a:p>
          <a:p>
            <a:pPr marL="12700" marR="5080">
              <a:spcBef>
                <a:spcPts val="875"/>
              </a:spcBef>
            </a:pPr>
            <a:endParaRPr lang="en-US" sz="1000" b="1" i="1" dirty="0" smtClean="0">
              <a:latin typeface="Trebuchet MS"/>
              <a:cs typeface="Trebuchet MS"/>
            </a:endParaRPr>
          </a:p>
          <a:p>
            <a:pPr marL="12700" marR="5080">
              <a:spcBef>
                <a:spcPts val="875"/>
              </a:spcBef>
            </a:pPr>
            <a:endParaRPr lang="en-US" sz="1000" b="1" i="1" dirty="0">
              <a:latin typeface="Trebuchet MS"/>
              <a:cs typeface="Trebuchet MS"/>
            </a:endParaRPr>
          </a:p>
          <a:p>
            <a:pPr marL="12700" marR="5080">
              <a:spcBef>
                <a:spcPts val="875"/>
              </a:spcBef>
            </a:pPr>
            <a:endParaRPr lang="en-US" sz="1000" b="1" i="1" dirty="0" smtClean="0">
              <a:latin typeface="Trebuchet MS"/>
              <a:cs typeface="Trebuchet MS"/>
            </a:endParaRPr>
          </a:p>
          <a:p>
            <a:pPr marL="12700" marR="5080">
              <a:spcBef>
                <a:spcPts val="875"/>
              </a:spcBef>
            </a:pPr>
            <a:r>
              <a:rPr lang="en-US" sz="1000" dirty="0" smtClean="0">
                <a:latin typeface="Trebuchet MS"/>
                <a:cs typeface="Trebuchet MS"/>
              </a:rPr>
              <a:t>Or in operator form</a:t>
            </a:r>
          </a:p>
          <a:p>
            <a:pPr marL="12700" marR="5080">
              <a:spcBef>
                <a:spcPts val="875"/>
              </a:spcBef>
            </a:pPr>
            <a:endParaRPr lang="en-US" sz="1000" dirty="0">
              <a:latin typeface="Trebuchet MS"/>
              <a:cs typeface="Trebuchet MS"/>
            </a:endParaRPr>
          </a:p>
          <a:p>
            <a:pPr marL="12700" marR="5080">
              <a:spcBef>
                <a:spcPts val="875"/>
              </a:spcBef>
            </a:pPr>
            <a:r>
              <a:rPr lang="en-US" sz="1000" dirty="0" smtClean="0">
                <a:latin typeface="Trebuchet MS"/>
                <a:cs typeface="Trebuchet MS"/>
              </a:rPr>
              <a:t>Using soft operator </a:t>
            </a:r>
            <a:endParaRPr lang="en-US" sz="1000" dirty="0">
              <a:latin typeface="Trebuchet MS"/>
              <a:cs typeface="Trebuchet MS"/>
            </a:endParaRPr>
          </a:p>
          <a:p>
            <a:pPr marL="12700" marR="5080">
              <a:spcBef>
                <a:spcPts val="875"/>
              </a:spcBef>
            </a:pPr>
            <a:r>
              <a:rPr lang="en-US" sz="1000" dirty="0" smtClean="0">
                <a:latin typeface="Trebuchet MS"/>
                <a:cs typeface="Trebuchet MS"/>
              </a:rPr>
              <a:t> </a:t>
            </a:r>
            <a:endParaRPr sz="1000" b="1" i="1" dirty="0">
              <a:latin typeface="Trebuchet MS"/>
              <a:cs typeface="Trebuchet MS"/>
            </a:endParaRPr>
          </a:p>
        </p:txBody>
      </p:sp>
      <p:sp>
        <p:nvSpPr>
          <p:cNvPr id="35" name="object 17"/>
          <p:cNvSpPr txBox="1"/>
          <p:nvPr/>
        </p:nvSpPr>
        <p:spPr>
          <a:xfrm>
            <a:off x="271364" y="696189"/>
            <a:ext cx="4243485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spcBef>
                <a:spcPts val="875"/>
              </a:spcBef>
            </a:pPr>
            <a:r>
              <a:rPr lang="en-US" altLang="zh-TW" sz="1000" dirty="0" smtClean="0">
                <a:latin typeface="Trebuchet MS" pitchFamily="34" charset="0"/>
                <a:cs typeface="Tahoma"/>
              </a:rPr>
              <a:t>2.  </a:t>
            </a:r>
            <a:r>
              <a:rPr lang="en-US" altLang="zh-TW" sz="1000" b="1" i="1" dirty="0" smtClean="0">
                <a:latin typeface="Trebuchet MS" pitchFamily="34" charset="0"/>
                <a:cs typeface="Tahoma"/>
              </a:rPr>
              <a:t>Coordinate descent</a:t>
            </a:r>
            <a:r>
              <a:rPr lang="en-US" altLang="zh-TW" sz="1000" dirty="0" smtClean="0">
                <a:latin typeface="Trebuchet MS" pitchFamily="34" charset="0"/>
                <a:cs typeface="Tahoma"/>
              </a:rPr>
              <a:t>: simple method, just like other descent methods that iteratively compute the differential of </a:t>
            </a:r>
            <a:r>
              <a:rPr lang="el-GR" altLang="zh-TW" sz="1000" dirty="0" smtClean="0">
                <a:latin typeface="Trebuchet MS" pitchFamily="34" charset="0"/>
                <a:cs typeface="Tahoma"/>
              </a:rPr>
              <a:t>λ</a:t>
            </a:r>
            <a:r>
              <a:rPr lang="en-US" altLang="zh-TW" sz="1000" dirty="0" smtClean="0">
                <a:latin typeface="Trebuchet MS" pitchFamily="34" charset="0"/>
                <a:cs typeface="Tahoma"/>
              </a:rPr>
              <a:t> fixed objective function</a:t>
            </a:r>
          </a:p>
        </p:txBody>
      </p:sp>
      <p:graphicFrame>
        <p:nvGraphicFramePr>
          <p:cNvPr id="2" name="物件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7326930"/>
              </p:ext>
            </p:extLst>
          </p:nvPr>
        </p:nvGraphicFramePr>
        <p:xfrm>
          <a:off x="271364" y="1273175"/>
          <a:ext cx="158750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62" name="Equation" r:id="rId3" imgW="1587240" imgH="444240" progId="">
                  <p:embed/>
                </p:oleObj>
              </mc:Choice>
              <mc:Fallback>
                <p:oleObj name="Equation" r:id="rId3" imgW="1587240" imgH="444240" progId="">
                  <p:embed/>
                  <p:pic>
                    <p:nvPicPr>
                      <p:cNvPr id="0" name="Picture 10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364" y="1273175"/>
                        <a:ext cx="1587500" cy="444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物件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24913"/>
              </p:ext>
            </p:extLst>
          </p:nvPr>
        </p:nvGraphicFramePr>
        <p:xfrm>
          <a:off x="2014385" y="1273175"/>
          <a:ext cx="8255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63" name="Equation" r:id="rId5" imgW="825480" imgH="431640" progId="">
                  <p:embed/>
                </p:oleObj>
              </mc:Choice>
              <mc:Fallback>
                <p:oleObj name="Equation" r:id="rId5" imgW="825480" imgH="431640" progId="">
                  <p:embed/>
                  <p:pic>
                    <p:nvPicPr>
                      <p:cNvPr id="0" name="Picture 10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4385" y="1273175"/>
                        <a:ext cx="825500" cy="431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物件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4419013"/>
              </p:ext>
            </p:extLst>
          </p:nvPr>
        </p:nvGraphicFramePr>
        <p:xfrm>
          <a:off x="2914650" y="1273175"/>
          <a:ext cx="15875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64" name="Equation" r:id="rId7" imgW="1587240" imgH="431640" progId="">
                  <p:embed/>
                </p:oleObj>
              </mc:Choice>
              <mc:Fallback>
                <p:oleObj name="Equation" r:id="rId7" imgW="1587240" imgH="431640" progId="">
                  <p:embed/>
                  <p:pic>
                    <p:nvPicPr>
                      <p:cNvPr id="0" name="Picture 10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4650" y="1273175"/>
                        <a:ext cx="1587500" cy="431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物件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3917042"/>
              </p:ext>
            </p:extLst>
          </p:nvPr>
        </p:nvGraphicFramePr>
        <p:xfrm>
          <a:off x="273798" y="1730375"/>
          <a:ext cx="213360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65" name="Equation" r:id="rId9" imgW="2133360" imgH="736560" progId="">
                  <p:embed/>
                </p:oleObj>
              </mc:Choice>
              <mc:Fallback>
                <p:oleObj name="Equation" r:id="rId9" imgW="2133360" imgH="736560" progId="">
                  <p:embed/>
                  <p:pic>
                    <p:nvPicPr>
                      <p:cNvPr id="0" name="Picture 10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798" y="1730375"/>
                        <a:ext cx="2133600" cy="736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物件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8766137"/>
              </p:ext>
            </p:extLst>
          </p:nvPr>
        </p:nvGraphicFramePr>
        <p:xfrm>
          <a:off x="1543050" y="2423629"/>
          <a:ext cx="11303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66" name="Equation" r:id="rId11" imgW="1130040" imgH="469800" progId="">
                  <p:embed/>
                </p:oleObj>
              </mc:Choice>
              <mc:Fallback>
                <p:oleObj name="Equation" r:id="rId11" imgW="1130040" imgH="469800" progId="">
                  <p:embed/>
                  <p:pic>
                    <p:nvPicPr>
                      <p:cNvPr id="0" name="Picture 10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3050" y="2423629"/>
                        <a:ext cx="1130300" cy="469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物件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3588929"/>
              </p:ext>
            </p:extLst>
          </p:nvPr>
        </p:nvGraphicFramePr>
        <p:xfrm>
          <a:off x="1466850" y="2949575"/>
          <a:ext cx="21209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67" name="Equation" r:id="rId13" imgW="2120760" imgH="203040" progId="">
                  <p:embed/>
                </p:oleObj>
              </mc:Choice>
              <mc:Fallback>
                <p:oleObj name="Equation" r:id="rId13" imgW="2120760" imgH="203040" progId="">
                  <p:embed/>
                  <p:pic>
                    <p:nvPicPr>
                      <p:cNvPr id="0" name="Picture 10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6850" y="2949575"/>
                        <a:ext cx="2120900" cy="203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" name="圖片 25" descr="subdiff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2686050" y="1730375"/>
            <a:ext cx="1828800" cy="122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358557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304033" y="0"/>
            <a:ext cx="2304415" cy="188595"/>
          </a:xfrm>
          <a:custGeom>
            <a:avLst/>
            <a:gdLst/>
            <a:ahLst/>
            <a:cxnLst/>
            <a:rect l="l" t="t" r="r" b="b"/>
            <a:pathLst>
              <a:path w="2304415" h="188595">
                <a:moveTo>
                  <a:pt x="0" y="188214"/>
                </a:moveTo>
                <a:lnTo>
                  <a:pt x="2304033" y="188214"/>
                </a:lnTo>
                <a:lnTo>
                  <a:pt x="2304033" y="0"/>
                </a:lnTo>
                <a:lnTo>
                  <a:pt x="0" y="0"/>
                </a:lnTo>
                <a:lnTo>
                  <a:pt x="0" y="188214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88214"/>
            <a:ext cx="4608195" cy="350520"/>
          </a:xfrm>
          <a:custGeom>
            <a:avLst/>
            <a:gdLst/>
            <a:ahLst/>
            <a:cxnLst/>
            <a:rect l="l" t="t" r="r" b="b"/>
            <a:pathLst>
              <a:path w="4608195" h="350520">
                <a:moveTo>
                  <a:pt x="0" y="350266"/>
                </a:moveTo>
                <a:lnTo>
                  <a:pt x="4607941" y="350266"/>
                </a:lnTo>
                <a:lnTo>
                  <a:pt x="4607941" y="0"/>
                </a:lnTo>
                <a:lnTo>
                  <a:pt x="0" y="0"/>
                </a:lnTo>
                <a:lnTo>
                  <a:pt x="0" y="350266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95250" y="265302"/>
            <a:ext cx="4165600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altLang="zh-TW" sz="1400" spc="-55" dirty="0">
                <a:solidFill>
                  <a:srgbClr val="FFFFFF"/>
                </a:solidFill>
                <a:latin typeface="Trebuchet MS"/>
                <a:cs typeface="Trebuchet MS"/>
              </a:rPr>
              <a:t>Fast algorithms of Lasso problem</a:t>
            </a:r>
          </a:p>
          <a:p>
            <a:pPr>
              <a:lnSpc>
                <a:spcPct val="100000"/>
              </a:lnSpc>
              <a:spcBef>
                <a:spcPts val="44"/>
              </a:spcBef>
            </a:pPr>
            <a:endParaRPr sz="1250" dirty="0" smtClean="0">
              <a:latin typeface="Times New Roman"/>
              <a:cs typeface="Times New Roman"/>
            </a:endParaRPr>
          </a:p>
          <a:p>
            <a:pPr marL="264795">
              <a:lnSpc>
                <a:spcPct val="100000"/>
              </a:lnSpc>
            </a:pPr>
            <a:endParaRPr lang="en-US" altLang="zh-TW" sz="1000" dirty="0" smtClean="0">
              <a:latin typeface="Trebuchet MS"/>
              <a:cs typeface="Trebuchet MS"/>
            </a:endParaRPr>
          </a:p>
          <a:p>
            <a:pPr marL="264795">
              <a:lnSpc>
                <a:spcPct val="100000"/>
              </a:lnSpc>
            </a:pPr>
            <a:endParaRPr lang="en-US" altLang="zh-TW" sz="1000" spc="130" dirty="0" smtClean="0">
              <a:latin typeface="Trebuchet MS"/>
              <a:cs typeface="Trebuchet MS"/>
            </a:endParaRPr>
          </a:p>
          <a:p>
            <a:pPr marL="386715">
              <a:lnSpc>
                <a:spcPct val="100000"/>
              </a:lnSpc>
              <a:spcBef>
                <a:spcPts val="315"/>
              </a:spcBef>
            </a:pPr>
            <a:r>
              <a:rPr sz="700" spc="-75" dirty="0" smtClean="0">
                <a:solidFill>
                  <a:srgbClr val="FFFFFF"/>
                </a:solidFill>
                <a:latin typeface="Verdana"/>
                <a:cs typeface="Verdana"/>
              </a:rPr>
              <a:t>1</a:t>
            </a:r>
            <a:endParaRPr sz="1000" dirty="0">
              <a:latin typeface="Trebuchet MS"/>
              <a:cs typeface="Trebuchet M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0" y="3354197"/>
            <a:ext cx="461009" cy="102235"/>
          </a:xfrm>
          <a:custGeom>
            <a:avLst/>
            <a:gdLst/>
            <a:ahLst/>
            <a:cxnLst/>
            <a:rect l="l" t="t" r="r" b="b"/>
            <a:pathLst>
              <a:path w="461009" h="102235">
                <a:moveTo>
                  <a:pt x="0" y="101853"/>
                </a:moveTo>
                <a:lnTo>
                  <a:pt x="460883" y="101853"/>
                </a:lnTo>
                <a:lnTo>
                  <a:pt x="46088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>
            <a:spLocks noGrp="1"/>
          </p:cNvSpPr>
          <p:nvPr>
            <p:ph type="ftr" sz="quarter" idx="11"/>
          </p:nvPr>
        </p:nvSpPr>
        <p:spPr>
          <a:xfrm>
            <a:off x="1767839" y="3362000"/>
            <a:ext cx="44132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spc="-40" dirty="0"/>
          </a:p>
        </p:txBody>
      </p:sp>
      <p:sp>
        <p:nvSpPr>
          <p:cNvPr id="19" name="object 19"/>
          <p:cNvSpPr txBox="1">
            <a:spLocks noGrp="1"/>
          </p:cNvSpPr>
          <p:nvPr>
            <p:ph type="dt" sz="half" idx="10"/>
          </p:nvPr>
        </p:nvSpPr>
        <p:spPr>
          <a:xfrm>
            <a:off x="2399283" y="3362000"/>
            <a:ext cx="37655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altLang="zh-TW" spc="-5" smtClean="0"/>
              <a:t>Disp Lab</a:t>
            </a:r>
            <a:endParaRPr spc="-55" dirty="0"/>
          </a:p>
        </p:txBody>
      </p:sp>
      <p:sp>
        <p:nvSpPr>
          <p:cNvPr id="20" name="object 19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0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1"/>
          <p:cNvSpPr txBox="1">
            <a:spLocks/>
          </p:cNvSpPr>
          <p:nvPr/>
        </p:nvSpPr>
        <p:spPr>
          <a:xfrm>
            <a:off x="105029" y="3362000"/>
            <a:ext cx="2508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590"/>
              </a:lnSpc>
            </a:pPr>
            <a:fld id="{81D60167-4931-47E6-BA6A-407CBD079E47}" type="slidenum">
              <a:rPr lang="en-US" altLang="zh-TW" spc="-55" smtClean="0"/>
              <a:pPr marL="25400">
                <a:lnSpc>
                  <a:spcPts val="590"/>
                </a:lnSpc>
              </a:pPr>
              <a:t>19</a:t>
            </a:fld>
            <a:r>
              <a:rPr lang="en-US" altLang="zh-TW" spc="-55" dirty="0" smtClean="0"/>
              <a:t> </a:t>
            </a:r>
            <a:r>
              <a:rPr lang="en-US" altLang="zh-TW" spc="35" dirty="0" smtClean="0"/>
              <a:t>/</a:t>
            </a:r>
            <a:r>
              <a:rPr lang="zh-TW" altLang="en-US" spc="-40" dirty="0" smtClean="0"/>
              <a:t> </a:t>
            </a:r>
            <a:r>
              <a:rPr lang="en-US" altLang="zh-TW" spc="-55" dirty="0" smtClean="0"/>
              <a:t>70</a:t>
            </a:r>
            <a:endParaRPr lang="en-US" altLang="zh-TW" spc="-55" dirty="0"/>
          </a:p>
        </p:txBody>
      </p:sp>
      <p:sp>
        <p:nvSpPr>
          <p:cNvPr id="23" name="object 22"/>
          <p:cNvSpPr txBox="1">
            <a:spLocks/>
          </p:cNvSpPr>
          <p:nvPr/>
        </p:nvSpPr>
        <p:spPr>
          <a:xfrm>
            <a:off x="1767839" y="3362000"/>
            <a:ext cx="4413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lang="en-US" spc="-40" dirty="0"/>
          </a:p>
        </p:txBody>
      </p:sp>
      <p:sp>
        <p:nvSpPr>
          <p:cNvPr id="24" name="object 23"/>
          <p:cNvSpPr txBox="1">
            <a:spLocks/>
          </p:cNvSpPr>
          <p:nvPr/>
        </p:nvSpPr>
        <p:spPr>
          <a:xfrm>
            <a:off x="2399283" y="3362000"/>
            <a:ext cx="37655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5" dirty="0" err="1" smtClean="0"/>
              <a:t>Disp</a:t>
            </a:r>
            <a:r>
              <a:rPr lang="en-US" spc="-5" dirty="0" smtClean="0"/>
              <a:t> Lab</a:t>
            </a:r>
            <a:endParaRPr lang="en-US" spc="-55" dirty="0"/>
          </a:p>
        </p:txBody>
      </p:sp>
      <p:sp>
        <p:nvSpPr>
          <p:cNvPr id="25" name="object 17"/>
          <p:cNvSpPr txBox="1"/>
          <p:nvPr/>
        </p:nvSpPr>
        <p:spPr>
          <a:xfrm>
            <a:off x="168312" y="1116994"/>
            <a:ext cx="4271442" cy="1346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spcBef>
                <a:spcPts val="875"/>
              </a:spcBef>
            </a:pPr>
            <a:endParaRPr lang="en-US" sz="1000" b="1" i="1" dirty="0" smtClean="0">
              <a:latin typeface="Trebuchet MS" pitchFamily="34" charset="0"/>
              <a:cs typeface="Tahoma"/>
            </a:endParaRPr>
          </a:p>
          <a:p>
            <a:pPr marL="12700" marR="5080">
              <a:spcBef>
                <a:spcPts val="875"/>
              </a:spcBef>
            </a:pPr>
            <a:endParaRPr lang="en-US" sz="1000" b="1" i="1" dirty="0" smtClean="0">
              <a:latin typeface="Trebuchet MS"/>
              <a:cs typeface="Trebuchet MS"/>
            </a:endParaRPr>
          </a:p>
          <a:p>
            <a:pPr marL="12700" marR="5080">
              <a:spcBef>
                <a:spcPts val="400"/>
              </a:spcBef>
            </a:pPr>
            <a:r>
              <a:rPr lang="en-US" sz="1000" dirty="0" smtClean="0">
                <a:latin typeface="Trebuchet MS"/>
                <a:cs typeface="Trebuchet MS"/>
              </a:rPr>
              <a:t>Other methods : </a:t>
            </a:r>
          </a:p>
          <a:p>
            <a:pPr marL="12700" marR="5080">
              <a:spcBef>
                <a:spcPts val="400"/>
              </a:spcBef>
            </a:pPr>
            <a:r>
              <a:rPr lang="en-US" sz="1000" b="1" i="1" dirty="0" smtClean="0">
                <a:latin typeface="Trebuchet MS"/>
                <a:cs typeface="Trebuchet MS"/>
              </a:rPr>
              <a:t>First order method </a:t>
            </a:r>
            <a:r>
              <a:rPr lang="en-US" sz="1000" dirty="0" smtClean="0">
                <a:latin typeface="Trebuchet MS"/>
                <a:cs typeface="Trebuchet MS"/>
              </a:rPr>
              <a:t>(using soft operator):Proximal-Point Methods, Parallel Coordinate Descent,</a:t>
            </a:r>
            <a:r>
              <a:rPr lang="en-US" altLang="zh-TW" sz="1000" dirty="0">
                <a:latin typeface="Trebuchet MS"/>
                <a:cs typeface="Trebuchet MS"/>
              </a:rPr>
              <a:t> Approximate Message </a:t>
            </a:r>
            <a:r>
              <a:rPr lang="en-US" altLang="zh-TW" sz="1000" dirty="0" smtClean="0">
                <a:latin typeface="Trebuchet MS"/>
                <a:cs typeface="Trebuchet MS"/>
              </a:rPr>
              <a:t>Passing,</a:t>
            </a:r>
            <a:r>
              <a:rPr lang="en-US" altLang="zh-TW" sz="1000" dirty="0">
                <a:latin typeface="Trebuchet MS"/>
                <a:cs typeface="Trebuchet MS"/>
              </a:rPr>
              <a:t> Templates for Convex Cone Solvers (TFOCS</a:t>
            </a:r>
            <a:r>
              <a:rPr lang="en-US" altLang="zh-TW" sz="1000" dirty="0" smtClean="0">
                <a:latin typeface="Trebuchet MS"/>
                <a:cs typeface="Trebuchet MS"/>
              </a:rPr>
              <a:t>), </a:t>
            </a:r>
            <a:r>
              <a:rPr lang="en-US" altLang="zh-TW" sz="1000" dirty="0" err="1" smtClean="0">
                <a:latin typeface="Trebuchet MS"/>
                <a:cs typeface="Trebuchet MS"/>
              </a:rPr>
              <a:t>Nesterov’s</a:t>
            </a:r>
            <a:r>
              <a:rPr lang="en-US" altLang="zh-TW" sz="1000" dirty="0" smtClean="0">
                <a:latin typeface="Trebuchet MS"/>
                <a:cs typeface="Trebuchet MS"/>
              </a:rPr>
              <a:t> method……</a:t>
            </a:r>
            <a:endParaRPr lang="en-US" altLang="zh-TW" sz="1000" dirty="0">
              <a:latin typeface="Trebuchet MS"/>
              <a:cs typeface="Trebuchet MS"/>
            </a:endParaRPr>
          </a:p>
          <a:p>
            <a:pPr marL="12700" marR="5080">
              <a:spcBef>
                <a:spcPts val="400"/>
              </a:spcBef>
            </a:pPr>
            <a:r>
              <a:rPr lang="en-US" sz="1000" b="1" i="1" dirty="0" smtClean="0">
                <a:latin typeface="Trebuchet MS"/>
                <a:cs typeface="Trebuchet MS"/>
              </a:rPr>
              <a:t>Augmented </a:t>
            </a:r>
            <a:r>
              <a:rPr lang="en-US" sz="1000" b="1" i="1" dirty="0" err="1" smtClean="0">
                <a:latin typeface="Trebuchet MS"/>
                <a:cs typeface="Trebuchet MS"/>
              </a:rPr>
              <a:t>Lagrangian</a:t>
            </a:r>
            <a:r>
              <a:rPr lang="en-US" sz="1000" b="1" i="1" dirty="0" smtClean="0">
                <a:latin typeface="Trebuchet MS"/>
                <a:cs typeface="Trebuchet MS"/>
              </a:rPr>
              <a:t> Methods</a:t>
            </a:r>
            <a:r>
              <a:rPr lang="en-US" sz="1000" dirty="0" smtClean="0">
                <a:latin typeface="Trebuchet MS"/>
                <a:cs typeface="Trebuchet MS"/>
              </a:rPr>
              <a:t>: Primal ALM, Dual ALM</a:t>
            </a:r>
            <a:endParaRPr lang="en-US" sz="1000" dirty="0">
              <a:latin typeface="Trebuchet MS"/>
              <a:cs typeface="Trebuchet MS"/>
            </a:endParaRPr>
          </a:p>
        </p:txBody>
      </p:sp>
      <p:sp>
        <p:nvSpPr>
          <p:cNvPr id="35" name="object 17"/>
          <p:cNvSpPr txBox="1"/>
          <p:nvPr/>
        </p:nvSpPr>
        <p:spPr>
          <a:xfrm>
            <a:off x="132986" y="663575"/>
            <a:ext cx="4243485" cy="7309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marR="5080" indent="-228600">
              <a:spcBef>
                <a:spcPts val="875"/>
              </a:spcBef>
              <a:buAutoNum type="arabicPeriod" startAt="3"/>
            </a:pPr>
            <a:r>
              <a:rPr lang="en-US" altLang="zh-TW" sz="1000" b="1" i="1" dirty="0" smtClean="0">
                <a:latin typeface="Trebuchet MS" pitchFamily="34" charset="0"/>
                <a:cs typeface="Tahoma"/>
              </a:rPr>
              <a:t>Primal-dual interior point algorithm </a:t>
            </a:r>
            <a:r>
              <a:rPr lang="en-US" altLang="zh-TW" sz="1000" dirty="0" smtClean="0">
                <a:latin typeface="Trebuchet MS" pitchFamily="34" charset="0"/>
                <a:cs typeface="Tahoma"/>
              </a:rPr>
              <a:t>(PRIDA): Interior point is a classical method that formulate inequality constrained problem as an equality constrained problem by Newton’s method.</a:t>
            </a:r>
          </a:p>
          <a:p>
            <a:pPr marL="12700" marR="5080">
              <a:spcBef>
                <a:spcPts val="875"/>
              </a:spcBef>
            </a:pPr>
            <a:r>
              <a:rPr lang="zh-TW" altLang="en-US" sz="1000" dirty="0" smtClean="0">
                <a:latin typeface="Trebuchet MS" pitchFamily="34" charset="0"/>
                <a:cs typeface="Tahoma"/>
              </a:rPr>
              <a:t>      </a:t>
            </a:r>
            <a:r>
              <a:rPr lang="en-US" altLang="zh-TW" sz="1000" dirty="0" smtClean="0">
                <a:latin typeface="Trebuchet MS" pitchFamily="34" charset="0"/>
                <a:cs typeface="Tahoma"/>
              </a:rPr>
              <a:t>Complexity:</a:t>
            </a:r>
            <a:r>
              <a:rPr lang="zh-TW" altLang="en-US" sz="1000" dirty="0" smtClean="0">
                <a:latin typeface="Trebuchet MS" pitchFamily="34" charset="0"/>
                <a:cs typeface="Tahoma"/>
              </a:rPr>
              <a:t> </a:t>
            </a:r>
            <a:r>
              <a:rPr lang="en-US" altLang="zh-TW" sz="1000" dirty="0" smtClean="0">
                <a:latin typeface="Trebuchet MS" pitchFamily="34" charset="0"/>
                <a:cs typeface="Tahoma"/>
              </a:rPr>
              <a:t>O(n</a:t>
            </a:r>
            <a:r>
              <a:rPr lang="en-US" altLang="zh-TW" sz="1000" baseline="30000" dirty="0" smtClean="0">
                <a:latin typeface="Trebuchet MS" pitchFamily="34" charset="0"/>
                <a:cs typeface="Tahoma"/>
              </a:rPr>
              <a:t>3</a:t>
            </a:r>
            <a:r>
              <a:rPr lang="en-US" altLang="zh-TW" sz="1000" dirty="0" smtClean="0">
                <a:latin typeface="Trebuchet MS" pitchFamily="34" charset="0"/>
                <a:cs typeface="Tahoma"/>
              </a:rPr>
              <a:t>)</a:t>
            </a:r>
            <a:r>
              <a:rPr lang="zh-TW" altLang="en-US" sz="1000" dirty="0" smtClean="0">
                <a:latin typeface="Trebuchet MS" pitchFamily="34" charset="0"/>
                <a:cs typeface="Tahoma"/>
              </a:rPr>
              <a:t>                </a:t>
            </a:r>
            <a:r>
              <a:rPr lang="en-US" altLang="zh-TW" sz="1000" dirty="0" smtClean="0">
                <a:latin typeface="Trebuchet MS" pitchFamily="34" charset="0"/>
                <a:cs typeface="Tahoma"/>
              </a:rPr>
              <a:t>The most inefficient way</a:t>
            </a:r>
            <a:endParaRPr lang="en-US" altLang="zh-TW" sz="1000" baseline="30000" dirty="0" smtClean="0">
              <a:latin typeface="Trebuchet MS" pitchFamily="34" charset="0"/>
              <a:cs typeface="Tahoma"/>
            </a:endParaRPr>
          </a:p>
        </p:txBody>
      </p:sp>
      <p:cxnSp>
        <p:nvCxnSpPr>
          <p:cNvPr id="26" name="直線單箭頭接點 25"/>
          <p:cNvCxnSpPr/>
          <p:nvPr/>
        </p:nvCxnSpPr>
        <p:spPr>
          <a:xfrm flipH="1">
            <a:off x="1543050" y="1333301"/>
            <a:ext cx="3810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object 17"/>
          <p:cNvSpPr txBox="1"/>
          <p:nvPr/>
        </p:nvSpPr>
        <p:spPr>
          <a:xfrm>
            <a:off x="111032" y="2494972"/>
            <a:ext cx="4271442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spcBef>
                <a:spcPts val="875"/>
              </a:spcBef>
            </a:pPr>
            <a:r>
              <a:rPr lang="en-US" sz="1000" b="1" dirty="0" smtClean="0">
                <a:latin typeface="Trebuchet MS"/>
                <a:cs typeface="Trebuchet MS"/>
              </a:rPr>
              <a:t>Remark</a:t>
            </a:r>
            <a:r>
              <a:rPr lang="en-US" sz="1000" dirty="0" smtClean="0">
                <a:latin typeface="Trebuchet MS"/>
                <a:cs typeface="Trebuchet MS"/>
              </a:rPr>
              <a:t>: Complexity of these solvers can approx. attain </a:t>
            </a:r>
            <a:r>
              <a:rPr lang="en-US" sz="1000" dirty="0">
                <a:latin typeface="Trebuchet MS"/>
                <a:cs typeface="Trebuchet MS"/>
              </a:rPr>
              <a:t>complexity </a:t>
            </a:r>
            <a:r>
              <a:rPr lang="en-US" sz="1000" dirty="0" smtClean="0">
                <a:latin typeface="Trebuchet MS"/>
                <a:cs typeface="Trebuchet MS"/>
              </a:rPr>
              <a:t>O(n</a:t>
            </a:r>
            <a:r>
              <a:rPr lang="en-US" sz="1000" baseline="30000" dirty="0" smtClean="0">
                <a:latin typeface="Trebuchet MS"/>
                <a:cs typeface="Trebuchet MS"/>
              </a:rPr>
              <a:t>2</a:t>
            </a:r>
            <a:r>
              <a:rPr lang="en-US" sz="1000" dirty="0" smtClean="0">
                <a:latin typeface="Trebuchet MS"/>
                <a:cs typeface="Trebuchet MS"/>
              </a:rPr>
              <a:t>)</a:t>
            </a:r>
            <a:r>
              <a:rPr lang="en-US" sz="1000" baseline="-25000" dirty="0" smtClean="0">
                <a:latin typeface="Trebuchet MS"/>
                <a:cs typeface="Trebuchet MS"/>
              </a:rPr>
              <a:t>,</a:t>
            </a:r>
            <a:r>
              <a:rPr lang="en-US" sz="1000" dirty="0" smtClean="0">
                <a:latin typeface="Trebuchet MS"/>
                <a:cs typeface="Trebuchet MS"/>
              </a:rPr>
              <a:t>and it’s </a:t>
            </a:r>
            <a:r>
              <a:rPr lang="en-US" sz="1000" b="1" i="1" dirty="0" smtClean="0">
                <a:latin typeface="Trebuchet MS"/>
                <a:cs typeface="Trebuchet MS"/>
              </a:rPr>
              <a:t>in progress </a:t>
            </a:r>
            <a:r>
              <a:rPr lang="en-US" sz="1000" dirty="0" smtClean="0">
                <a:latin typeface="Trebuchet MS"/>
                <a:cs typeface="Trebuchet MS"/>
              </a:rPr>
              <a:t>problem</a:t>
            </a:r>
            <a:r>
              <a:rPr lang="en-US" sz="1000" b="1" i="1" dirty="0" smtClean="0">
                <a:latin typeface="Trebuchet MS"/>
                <a:cs typeface="Trebuchet MS"/>
              </a:rPr>
              <a:t> </a:t>
            </a:r>
            <a:r>
              <a:rPr lang="en-US" sz="1000" dirty="0" smtClean="0">
                <a:latin typeface="Trebuchet MS"/>
                <a:cs typeface="Trebuchet MS"/>
              </a:rPr>
              <a:t>on many famous computer vision conference such as CVPR,ICCV,ECCV…… </a:t>
            </a:r>
          </a:p>
        </p:txBody>
      </p:sp>
    </p:spTree>
    <p:extLst>
      <p:ext uri="{BB962C8B-B14F-4D97-AF65-F5344CB8AC3E}">
        <p14:creationId xmlns:p14="http://schemas.microsoft.com/office/powerpoint/2010/main" val="4286989346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304033" y="0"/>
            <a:ext cx="2304415" cy="188595"/>
          </a:xfrm>
          <a:custGeom>
            <a:avLst/>
            <a:gdLst/>
            <a:ahLst/>
            <a:cxnLst/>
            <a:rect l="l" t="t" r="r" b="b"/>
            <a:pathLst>
              <a:path w="2304415" h="188595">
                <a:moveTo>
                  <a:pt x="0" y="188214"/>
                </a:moveTo>
                <a:lnTo>
                  <a:pt x="2304033" y="188214"/>
                </a:lnTo>
                <a:lnTo>
                  <a:pt x="2304033" y="0"/>
                </a:lnTo>
                <a:lnTo>
                  <a:pt x="0" y="0"/>
                </a:lnTo>
                <a:lnTo>
                  <a:pt x="0" y="188214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47345" y="842010"/>
            <a:ext cx="3913504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</a:pPr>
            <a:r>
              <a:rPr lang="en-US" sz="1000" spc="15" dirty="0">
                <a:solidFill>
                  <a:srgbClr val="000000"/>
                </a:solidFill>
              </a:rPr>
              <a:t>So far, signal processing is a old but lifelong research </a:t>
            </a:r>
            <a:r>
              <a:rPr lang="en-US" sz="1000" spc="15" dirty="0" smtClean="0">
                <a:solidFill>
                  <a:srgbClr val="000000"/>
                </a:solidFill>
              </a:rPr>
              <a:t>field that is vital and strong connected to other fields</a:t>
            </a:r>
            <a:endParaRPr sz="1000" dirty="0">
              <a:latin typeface="Trebuchet MS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3354197"/>
            <a:ext cx="461009" cy="102235"/>
          </a:xfrm>
          <a:custGeom>
            <a:avLst/>
            <a:gdLst/>
            <a:ahLst/>
            <a:cxnLst/>
            <a:rect l="l" t="t" r="r" b="b"/>
            <a:pathLst>
              <a:path w="461009" h="102235">
                <a:moveTo>
                  <a:pt x="0" y="101853"/>
                </a:moveTo>
                <a:lnTo>
                  <a:pt x="460883" y="101853"/>
                </a:lnTo>
                <a:lnTo>
                  <a:pt x="46088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11"/>
          </p:nvPr>
        </p:nvSpPr>
        <p:spPr>
          <a:xfrm>
            <a:off x="1767839" y="3362000"/>
            <a:ext cx="4413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spc="-45" dirty="0" smtClean="0"/>
              <a:t>Cho-Ying Wu</a:t>
            </a:r>
            <a:endParaRPr spc="-40" dirty="0"/>
          </a:p>
        </p:txBody>
      </p:sp>
      <p:sp>
        <p:nvSpPr>
          <p:cNvPr id="11" name="object 11"/>
          <p:cNvSpPr txBox="1">
            <a:spLocks noGrp="1"/>
          </p:cNvSpPr>
          <p:nvPr>
            <p:ph type="dt" sz="half" idx="10"/>
          </p:nvPr>
        </p:nvSpPr>
        <p:spPr>
          <a:xfrm>
            <a:off x="2399283" y="3362000"/>
            <a:ext cx="37655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altLang="zh-TW" spc="-5" smtClean="0"/>
              <a:t>Disp Lab</a:t>
            </a:r>
            <a:endParaRPr spc="-55" dirty="0"/>
          </a:p>
        </p:txBody>
      </p:sp>
      <p:sp>
        <p:nvSpPr>
          <p:cNvPr id="12" name="object 4"/>
          <p:cNvSpPr/>
          <p:nvPr/>
        </p:nvSpPr>
        <p:spPr>
          <a:xfrm>
            <a:off x="0" y="188214"/>
            <a:ext cx="4608195" cy="350520"/>
          </a:xfrm>
          <a:custGeom>
            <a:avLst/>
            <a:gdLst/>
            <a:ahLst/>
            <a:cxnLst/>
            <a:rect l="l" t="t" r="r" b="b"/>
            <a:pathLst>
              <a:path w="4608195" h="350520">
                <a:moveTo>
                  <a:pt x="0" y="350266"/>
                </a:moveTo>
                <a:lnTo>
                  <a:pt x="4607941" y="350266"/>
                </a:lnTo>
                <a:lnTo>
                  <a:pt x="4607941" y="0"/>
                </a:lnTo>
                <a:lnTo>
                  <a:pt x="0" y="0"/>
                </a:lnTo>
                <a:lnTo>
                  <a:pt x="0" y="350266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5"/>
          <p:cNvSpPr txBox="1">
            <a:spLocks/>
          </p:cNvSpPr>
          <p:nvPr/>
        </p:nvSpPr>
        <p:spPr>
          <a:xfrm>
            <a:off x="95250" y="265302"/>
            <a:ext cx="44196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1400" b="0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/>
            <a:r>
              <a:rPr lang="en-US" spc="-40" dirty="0" smtClean="0"/>
              <a:t>Motivation</a:t>
            </a:r>
            <a:endParaRPr lang="en-US" spc="-40" dirty="0"/>
          </a:p>
        </p:txBody>
      </p:sp>
      <p:sp>
        <p:nvSpPr>
          <p:cNvPr id="15" name="object 4"/>
          <p:cNvSpPr txBox="1">
            <a:spLocks/>
          </p:cNvSpPr>
          <p:nvPr/>
        </p:nvSpPr>
        <p:spPr>
          <a:xfrm>
            <a:off x="348298" y="1425575"/>
            <a:ext cx="3913504" cy="923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1400" b="0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84150" marR="5080" indent="-171450" algn="just">
              <a:buFont typeface="Wingdings" pitchFamily="2" charset="2"/>
              <a:buChar char="l"/>
            </a:pPr>
            <a:r>
              <a:rPr lang="en-US" sz="1000" spc="15" dirty="0" smtClean="0">
                <a:solidFill>
                  <a:srgbClr val="000000"/>
                </a:solidFill>
              </a:rPr>
              <a:t>Communication</a:t>
            </a:r>
          </a:p>
          <a:p>
            <a:pPr marL="184150" marR="5080" indent="-171450" algn="just">
              <a:buFont typeface="Wingdings" pitchFamily="2" charset="2"/>
              <a:buChar char="l"/>
            </a:pPr>
            <a:r>
              <a:rPr lang="en-US" sz="1000" spc="15" dirty="0" smtClean="0">
                <a:solidFill>
                  <a:srgbClr val="000000"/>
                </a:solidFill>
              </a:rPr>
              <a:t>Image processing</a:t>
            </a:r>
          </a:p>
          <a:p>
            <a:pPr marL="184150" marR="5080" indent="-171450" algn="just">
              <a:buFont typeface="Wingdings" pitchFamily="2" charset="2"/>
              <a:buChar char="l"/>
            </a:pPr>
            <a:r>
              <a:rPr lang="en-US" sz="1000" spc="15" dirty="0" smtClean="0">
                <a:solidFill>
                  <a:srgbClr val="000000"/>
                </a:solidFill>
              </a:rPr>
              <a:t>Computer vision</a:t>
            </a:r>
          </a:p>
          <a:p>
            <a:pPr marL="184150" marR="5080" indent="-171450" algn="just">
              <a:buFont typeface="Wingdings" pitchFamily="2" charset="2"/>
              <a:buChar char="l"/>
            </a:pPr>
            <a:r>
              <a:rPr lang="en-US" sz="1000" spc="15" dirty="0" smtClean="0">
                <a:solidFill>
                  <a:srgbClr val="000000"/>
                </a:solidFill>
              </a:rPr>
              <a:t>Audio signal processing</a:t>
            </a:r>
          </a:p>
          <a:p>
            <a:pPr marL="184150" marR="5080" indent="-171450" algn="just">
              <a:buFont typeface="Wingdings" pitchFamily="2" charset="2"/>
              <a:buChar char="l"/>
            </a:pPr>
            <a:r>
              <a:rPr lang="en-US" sz="1000" spc="15" dirty="0" smtClean="0">
                <a:solidFill>
                  <a:srgbClr val="000000"/>
                </a:solidFill>
              </a:rPr>
              <a:t>Natural language processing(NLP)</a:t>
            </a:r>
          </a:p>
          <a:p>
            <a:pPr marL="184150" marR="5080" indent="-171450" algn="just">
              <a:buFont typeface="Wingdings" pitchFamily="2" charset="2"/>
              <a:buChar char="l"/>
            </a:pPr>
            <a:r>
              <a:rPr lang="en-US" sz="1000" spc="15" dirty="0" smtClean="0">
                <a:solidFill>
                  <a:srgbClr val="000000"/>
                </a:solidFill>
              </a:rPr>
              <a:t>Medical , Geological , …… etc. </a:t>
            </a:r>
            <a:endParaRPr lang="en-US" sz="1000" dirty="0"/>
          </a:p>
        </p:txBody>
      </p:sp>
      <p:sp>
        <p:nvSpPr>
          <p:cNvPr id="13" name="object 21"/>
          <p:cNvSpPr txBox="1">
            <a:spLocks/>
          </p:cNvSpPr>
          <p:nvPr/>
        </p:nvSpPr>
        <p:spPr>
          <a:xfrm>
            <a:off x="105029" y="3362000"/>
            <a:ext cx="2508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590"/>
              </a:lnSpc>
            </a:pPr>
            <a:fld id="{81D60167-4931-47E6-BA6A-407CBD079E47}" type="slidenum">
              <a:rPr lang="en-US" altLang="zh-TW" spc="-55" smtClean="0"/>
              <a:pPr marL="25400">
                <a:lnSpc>
                  <a:spcPts val="590"/>
                </a:lnSpc>
              </a:pPr>
              <a:t>2</a:t>
            </a:fld>
            <a:r>
              <a:rPr lang="en-US" altLang="zh-TW" spc="-55" dirty="0" smtClean="0"/>
              <a:t> </a:t>
            </a:r>
            <a:r>
              <a:rPr lang="en-US" altLang="zh-TW" spc="35" dirty="0" smtClean="0"/>
              <a:t>/</a:t>
            </a:r>
            <a:r>
              <a:rPr lang="zh-TW" altLang="en-US" spc="-40" dirty="0" smtClean="0"/>
              <a:t> </a:t>
            </a:r>
            <a:r>
              <a:rPr lang="en-US" altLang="zh-TW" spc="-55" dirty="0" smtClean="0"/>
              <a:t>70</a:t>
            </a:r>
            <a:endParaRPr lang="en-US" altLang="zh-TW" spc="-55" dirty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304033" y="0"/>
            <a:ext cx="2304415" cy="188595"/>
          </a:xfrm>
          <a:custGeom>
            <a:avLst/>
            <a:gdLst/>
            <a:ahLst/>
            <a:cxnLst/>
            <a:rect l="l" t="t" r="r" b="b"/>
            <a:pathLst>
              <a:path w="2304415" h="188595">
                <a:moveTo>
                  <a:pt x="0" y="188214"/>
                </a:moveTo>
                <a:lnTo>
                  <a:pt x="2304033" y="188214"/>
                </a:lnTo>
                <a:lnTo>
                  <a:pt x="2304033" y="0"/>
                </a:lnTo>
                <a:lnTo>
                  <a:pt x="0" y="0"/>
                </a:lnTo>
                <a:lnTo>
                  <a:pt x="0" y="188214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88214"/>
            <a:ext cx="4608195" cy="350520"/>
          </a:xfrm>
          <a:custGeom>
            <a:avLst/>
            <a:gdLst/>
            <a:ahLst/>
            <a:cxnLst/>
            <a:rect l="l" t="t" r="r" b="b"/>
            <a:pathLst>
              <a:path w="4608195" h="350520">
                <a:moveTo>
                  <a:pt x="0" y="350266"/>
                </a:moveTo>
                <a:lnTo>
                  <a:pt x="4607941" y="350266"/>
                </a:lnTo>
                <a:lnTo>
                  <a:pt x="4607941" y="0"/>
                </a:lnTo>
                <a:lnTo>
                  <a:pt x="0" y="0"/>
                </a:lnTo>
                <a:lnTo>
                  <a:pt x="0" y="350266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95250" y="265302"/>
            <a:ext cx="4165600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altLang="zh-TW" sz="1400" spc="-55" dirty="0">
                <a:solidFill>
                  <a:srgbClr val="FFFFFF"/>
                </a:solidFill>
                <a:latin typeface="Trebuchet MS"/>
                <a:cs typeface="Trebuchet MS"/>
              </a:rPr>
              <a:t>Fast algorithms of Lasso problem</a:t>
            </a:r>
          </a:p>
          <a:p>
            <a:pPr>
              <a:lnSpc>
                <a:spcPct val="100000"/>
              </a:lnSpc>
              <a:spcBef>
                <a:spcPts val="44"/>
              </a:spcBef>
            </a:pPr>
            <a:endParaRPr sz="1250" dirty="0" smtClean="0">
              <a:latin typeface="Times New Roman"/>
              <a:cs typeface="Times New Roman"/>
            </a:endParaRPr>
          </a:p>
          <a:p>
            <a:pPr marL="264795">
              <a:lnSpc>
                <a:spcPct val="100000"/>
              </a:lnSpc>
            </a:pPr>
            <a:endParaRPr lang="en-US" altLang="zh-TW" sz="1000" dirty="0" smtClean="0">
              <a:latin typeface="Trebuchet MS"/>
              <a:cs typeface="Trebuchet MS"/>
            </a:endParaRPr>
          </a:p>
          <a:p>
            <a:pPr marL="264795">
              <a:lnSpc>
                <a:spcPct val="100000"/>
              </a:lnSpc>
            </a:pPr>
            <a:endParaRPr lang="en-US" altLang="zh-TW" sz="1000" spc="130" dirty="0" smtClean="0">
              <a:latin typeface="Trebuchet MS"/>
              <a:cs typeface="Trebuchet MS"/>
            </a:endParaRPr>
          </a:p>
          <a:p>
            <a:pPr marL="386715">
              <a:lnSpc>
                <a:spcPct val="100000"/>
              </a:lnSpc>
              <a:spcBef>
                <a:spcPts val="315"/>
              </a:spcBef>
            </a:pPr>
            <a:r>
              <a:rPr sz="700" spc="-75" dirty="0" smtClean="0">
                <a:solidFill>
                  <a:srgbClr val="FFFFFF"/>
                </a:solidFill>
                <a:latin typeface="Verdana"/>
                <a:cs typeface="Verdana"/>
              </a:rPr>
              <a:t>1</a:t>
            </a:r>
            <a:endParaRPr sz="1000" dirty="0">
              <a:latin typeface="Trebuchet MS"/>
              <a:cs typeface="Trebuchet M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0" y="3354197"/>
            <a:ext cx="461009" cy="102235"/>
          </a:xfrm>
          <a:custGeom>
            <a:avLst/>
            <a:gdLst/>
            <a:ahLst/>
            <a:cxnLst/>
            <a:rect l="l" t="t" r="r" b="b"/>
            <a:pathLst>
              <a:path w="461009" h="102235">
                <a:moveTo>
                  <a:pt x="0" y="101853"/>
                </a:moveTo>
                <a:lnTo>
                  <a:pt x="460883" y="101853"/>
                </a:lnTo>
                <a:lnTo>
                  <a:pt x="46088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>
            <a:spLocks noGrp="1"/>
          </p:cNvSpPr>
          <p:nvPr>
            <p:ph type="ftr" sz="quarter" idx="11"/>
          </p:nvPr>
        </p:nvSpPr>
        <p:spPr>
          <a:xfrm>
            <a:off x="1767839" y="3362000"/>
            <a:ext cx="44132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spc="-40" dirty="0"/>
          </a:p>
        </p:txBody>
      </p:sp>
      <p:sp>
        <p:nvSpPr>
          <p:cNvPr id="19" name="object 19"/>
          <p:cNvSpPr txBox="1">
            <a:spLocks noGrp="1"/>
          </p:cNvSpPr>
          <p:nvPr>
            <p:ph type="dt" sz="half" idx="10"/>
          </p:nvPr>
        </p:nvSpPr>
        <p:spPr>
          <a:xfrm>
            <a:off x="2399283" y="3362000"/>
            <a:ext cx="37655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altLang="zh-TW" spc="-5" smtClean="0"/>
              <a:t>Disp Lab</a:t>
            </a:r>
            <a:endParaRPr spc="-55" dirty="0"/>
          </a:p>
        </p:txBody>
      </p:sp>
      <p:sp>
        <p:nvSpPr>
          <p:cNvPr id="20" name="object 19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0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1"/>
          <p:cNvSpPr txBox="1">
            <a:spLocks/>
          </p:cNvSpPr>
          <p:nvPr/>
        </p:nvSpPr>
        <p:spPr>
          <a:xfrm>
            <a:off x="105029" y="3362000"/>
            <a:ext cx="2508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590"/>
              </a:lnSpc>
            </a:pPr>
            <a:fld id="{81D60167-4931-47E6-BA6A-407CBD079E47}" type="slidenum">
              <a:rPr lang="en-US" altLang="zh-TW" spc="-55" smtClean="0"/>
              <a:pPr marL="25400">
                <a:lnSpc>
                  <a:spcPts val="590"/>
                </a:lnSpc>
              </a:pPr>
              <a:t>20</a:t>
            </a:fld>
            <a:r>
              <a:rPr lang="en-US" altLang="zh-TW" spc="-55" dirty="0" smtClean="0"/>
              <a:t> </a:t>
            </a:r>
            <a:r>
              <a:rPr lang="en-US" altLang="zh-TW" spc="35" dirty="0" smtClean="0"/>
              <a:t>/</a:t>
            </a:r>
            <a:r>
              <a:rPr lang="zh-TW" altLang="en-US" spc="-40" dirty="0" smtClean="0"/>
              <a:t> </a:t>
            </a:r>
            <a:r>
              <a:rPr lang="en-US" altLang="zh-TW" spc="-55" dirty="0" smtClean="0"/>
              <a:t>70</a:t>
            </a:r>
            <a:endParaRPr lang="en-US" altLang="zh-TW" spc="-55" dirty="0"/>
          </a:p>
        </p:txBody>
      </p:sp>
      <p:sp>
        <p:nvSpPr>
          <p:cNvPr id="23" name="object 22"/>
          <p:cNvSpPr txBox="1">
            <a:spLocks/>
          </p:cNvSpPr>
          <p:nvPr/>
        </p:nvSpPr>
        <p:spPr>
          <a:xfrm>
            <a:off x="1767839" y="3362000"/>
            <a:ext cx="4413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lang="en-US" spc="-40" dirty="0"/>
          </a:p>
        </p:txBody>
      </p:sp>
      <p:sp>
        <p:nvSpPr>
          <p:cNvPr id="24" name="object 23"/>
          <p:cNvSpPr txBox="1">
            <a:spLocks/>
          </p:cNvSpPr>
          <p:nvPr/>
        </p:nvSpPr>
        <p:spPr>
          <a:xfrm>
            <a:off x="2399283" y="3362000"/>
            <a:ext cx="37655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5" dirty="0" err="1" smtClean="0"/>
              <a:t>Disp</a:t>
            </a:r>
            <a:r>
              <a:rPr lang="en-US" spc="-5" dirty="0" smtClean="0"/>
              <a:t> Lab</a:t>
            </a:r>
            <a:endParaRPr lang="en-US" spc="-55" dirty="0"/>
          </a:p>
        </p:txBody>
      </p:sp>
      <p:sp>
        <p:nvSpPr>
          <p:cNvPr id="33" name="object 17"/>
          <p:cNvSpPr txBox="1"/>
          <p:nvPr/>
        </p:nvSpPr>
        <p:spPr>
          <a:xfrm>
            <a:off x="183672" y="739775"/>
            <a:ext cx="4267200" cy="11926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spcBef>
                <a:spcPts val="875"/>
              </a:spcBef>
            </a:pPr>
            <a:r>
              <a:rPr lang="en-US" altLang="zh-TW" sz="1000" dirty="0">
                <a:latin typeface="Tahoma"/>
                <a:cs typeface="Tahoma"/>
              </a:rPr>
              <a:t>1</a:t>
            </a:r>
            <a:r>
              <a:rPr lang="en-US" altLang="zh-TW" sz="1000" dirty="0" smtClean="0">
                <a:latin typeface="Tahoma"/>
                <a:cs typeface="Tahoma"/>
              </a:rPr>
              <a:t>. Early research find the </a:t>
            </a:r>
            <a:r>
              <a:rPr lang="en-US" altLang="zh-TW" sz="1000" dirty="0" err="1" smtClean="0">
                <a:latin typeface="Tahoma"/>
                <a:cs typeface="Tahoma"/>
              </a:rPr>
              <a:t>sparsity</a:t>
            </a:r>
            <a:r>
              <a:rPr lang="en-US" altLang="zh-TW" sz="1000" dirty="0" smtClean="0">
                <a:latin typeface="Tahoma"/>
                <a:cs typeface="Tahoma"/>
              </a:rPr>
              <a:t> with greedy search, called </a:t>
            </a:r>
            <a:r>
              <a:rPr lang="en-US" altLang="zh-TW" sz="1000" b="1" i="1" dirty="0" smtClean="0">
                <a:latin typeface="Trebuchet MS" pitchFamily="34" charset="0"/>
                <a:cs typeface="Tahoma"/>
              </a:rPr>
              <a:t>basis pursuit</a:t>
            </a:r>
            <a:r>
              <a:rPr lang="en-US" altLang="zh-TW" sz="1000" dirty="0" smtClean="0">
                <a:latin typeface="Trebuchet MS" pitchFamily="34" charset="0"/>
                <a:cs typeface="Tahoma"/>
              </a:rPr>
              <a:t>, without formulating the problem in the </a:t>
            </a:r>
            <a:r>
              <a:rPr lang="en-US" altLang="zh-TW" sz="1000" dirty="0" err="1" smtClean="0">
                <a:latin typeface="Trebuchet MS" pitchFamily="34" charset="0"/>
                <a:cs typeface="Tahoma"/>
              </a:rPr>
              <a:t>Lagrangian</a:t>
            </a:r>
            <a:r>
              <a:rPr lang="en-US" altLang="zh-TW" sz="1000" dirty="0" smtClean="0">
                <a:latin typeface="Trebuchet MS" pitchFamily="34" charset="0"/>
                <a:cs typeface="Tahoma"/>
              </a:rPr>
              <a:t> way.</a:t>
            </a:r>
            <a:endParaRPr lang="en-US" altLang="zh-TW" sz="1000" b="1" i="1" dirty="0" smtClean="0">
              <a:latin typeface="Trebuchet MS" pitchFamily="34" charset="0"/>
              <a:cs typeface="Tahoma"/>
            </a:endParaRPr>
          </a:p>
          <a:p>
            <a:pPr marL="12700" marR="5080">
              <a:spcBef>
                <a:spcPts val="875"/>
              </a:spcBef>
            </a:pPr>
            <a:r>
              <a:rPr lang="en-US" altLang="zh-TW" sz="1000" dirty="0">
                <a:latin typeface="Tahoma"/>
                <a:cs typeface="Tahoma"/>
              </a:rPr>
              <a:t>2</a:t>
            </a:r>
            <a:r>
              <a:rPr lang="en-US" altLang="zh-TW" sz="1000" dirty="0" smtClean="0">
                <a:latin typeface="Tahoma"/>
                <a:cs typeface="Tahoma"/>
              </a:rPr>
              <a:t>. L1 </a:t>
            </a:r>
            <a:r>
              <a:rPr lang="en-US" altLang="zh-TW" sz="1000" dirty="0">
                <a:latin typeface="Tahoma"/>
                <a:cs typeface="Tahoma"/>
              </a:rPr>
              <a:t>solver </a:t>
            </a:r>
            <a:r>
              <a:rPr lang="en-US" altLang="zh-TW" sz="1000" dirty="0" smtClean="0">
                <a:latin typeface="Tahoma"/>
                <a:cs typeface="Tahoma"/>
              </a:rPr>
              <a:t>toolkit: (from UC </a:t>
            </a:r>
            <a:r>
              <a:rPr lang="en-US" altLang="zh-TW" sz="1000" dirty="0" err="1" smtClean="0">
                <a:latin typeface="Tahoma"/>
                <a:cs typeface="Tahoma"/>
              </a:rPr>
              <a:t>berkeley</a:t>
            </a:r>
            <a:r>
              <a:rPr lang="en-US" altLang="zh-TW" sz="1000" dirty="0" smtClean="0">
                <a:latin typeface="Tahoma"/>
                <a:cs typeface="Tahoma"/>
              </a:rPr>
              <a:t>)</a:t>
            </a:r>
          </a:p>
          <a:p>
            <a:pPr marL="12700" marR="5080"/>
            <a:r>
              <a:rPr lang="en-US" altLang="zh-TW" sz="1000" dirty="0" smtClean="0">
                <a:latin typeface="Tahoma"/>
                <a:cs typeface="Tahoma"/>
                <a:hlinkClick r:id="rId2"/>
              </a:rPr>
              <a:t>http</a:t>
            </a:r>
            <a:r>
              <a:rPr lang="en-US" altLang="zh-TW" sz="1000" dirty="0">
                <a:latin typeface="Tahoma"/>
                <a:cs typeface="Tahoma"/>
                <a:hlinkClick r:id="rId2"/>
              </a:rPr>
              <a:t>://www.eecs.berkeley.edu/~</a:t>
            </a:r>
            <a:r>
              <a:rPr lang="en-US" altLang="zh-TW" sz="1000" dirty="0" smtClean="0">
                <a:latin typeface="Tahoma"/>
                <a:cs typeface="Tahoma"/>
                <a:hlinkClick r:id="rId2"/>
              </a:rPr>
              <a:t>yang/software/l1benchmark/l1benchmark.zip</a:t>
            </a:r>
            <a:endParaRPr lang="en-US" altLang="zh-TW" sz="1000" dirty="0" smtClean="0">
              <a:latin typeface="Tahoma"/>
              <a:cs typeface="Tahoma"/>
            </a:endParaRPr>
          </a:p>
          <a:p>
            <a:pPr marL="12700" marR="5080"/>
            <a:r>
              <a:rPr lang="en-US" altLang="zh-TW" sz="1000" dirty="0">
                <a:latin typeface="Tahoma"/>
                <a:cs typeface="Tahoma"/>
              </a:rPr>
              <a:t>3</a:t>
            </a:r>
            <a:r>
              <a:rPr lang="en-US" altLang="zh-TW" sz="1000" dirty="0" smtClean="0">
                <a:latin typeface="Tahoma"/>
                <a:cs typeface="Tahoma"/>
              </a:rPr>
              <a:t>. What we didn’t cover of lasso problem: Group lasso , Fused lasso, elastic net……</a:t>
            </a:r>
            <a:endParaRPr lang="en-US" altLang="zh-TW" sz="1000" dirty="0">
              <a:latin typeface="Tahoma"/>
              <a:cs typeface="Tahoma"/>
            </a:endParaRPr>
          </a:p>
        </p:txBody>
      </p:sp>
      <p:sp>
        <p:nvSpPr>
          <p:cNvPr id="35" name="object 17"/>
          <p:cNvSpPr txBox="1"/>
          <p:nvPr/>
        </p:nvSpPr>
        <p:spPr>
          <a:xfrm>
            <a:off x="182903" y="2035175"/>
            <a:ext cx="3939414" cy="4231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spcBef>
                <a:spcPts val="875"/>
              </a:spcBef>
            </a:pPr>
            <a:r>
              <a:rPr lang="en-US" altLang="zh-TW" sz="1000" dirty="0" smtClean="0">
                <a:latin typeface="Tahoma"/>
                <a:cs typeface="Tahoma"/>
              </a:rPr>
              <a:t>4. Courses on Optimization </a:t>
            </a:r>
          </a:p>
          <a:p>
            <a:pPr marL="12700" marR="5080">
              <a:spcBef>
                <a:spcPts val="875"/>
              </a:spcBef>
            </a:pPr>
            <a:r>
              <a:rPr lang="zh-TW" altLang="en-US" sz="1000" dirty="0" smtClean="0">
                <a:latin typeface="Tahoma"/>
                <a:cs typeface="Tahoma"/>
              </a:rPr>
              <a:t>數值</a:t>
            </a:r>
            <a:r>
              <a:rPr lang="zh-TW" altLang="en-US" sz="1000" dirty="0">
                <a:latin typeface="Tahoma"/>
                <a:cs typeface="Tahoma"/>
              </a:rPr>
              <a:t>優</a:t>
            </a:r>
            <a:r>
              <a:rPr lang="zh-TW" altLang="en-US" sz="1000" dirty="0" smtClean="0">
                <a:latin typeface="Tahoma"/>
                <a:cs typeface="Tahoma"/>
              </a:rPr>
              <a:t>化 </a:t>
            </a:r>
            <a:r>
              <a:rPr lang="en-US" altLang="zh-TW" sz="1000" dirty="0" smtClean="0">
                <a:latin typeface="Tahoma"/>
                <a:cs typeface="Tahoma"/>
              </a:rPr>
              <a:t>(</a:t>
            </a:r>
            <a:r>
              <a:rPr lang="zh-TW" altLang="en-US" sz="1000" dirty="0" smtClean="0">
                <a:latin typeface="Tahoma"/>
                <a:cs typeface="Tahoma"/>
              </a:rPr>
              <a:t>數學系</a:t>
            </a:r>
            <a:r>
              <a:rPr lang="en-US" altLang="zh-TW" sz="1000" dirty="0" smtClean="0">
                <a:latin typeface="Tahoma"/>
                <a:cs typeface="Tahoma"/>
              </a:rPr>
              <a:t>)</a:t>
            </a:r>
            <a:r>
              <a:rPr lang="zh-TW" altLang="en-US" sz="1000" dirty="0" smtClean="0">
                <a:latin typeface="Tahoma"/>
                <a:cs typeface="Tahoma"/>
              </a:rPr>
              <a:t> 機器學習特論</a:t>
            </a:r>
            <a:r>
              <a:rPr lang="en-US" altLang="zh-TW" sz="1000" dirty="0" smtClean="0">
                <a:latin typeface="Tahoma"/>
                <a:cs typeface="Tahoma"/>
              </a:rPr>
              <a:t>(</a:t>
            </a:r>
            <a:r>
              <a:rPr lang="zh-TW" altLang="en-US" sz="1000" dirty="0" smtClean="0">
                <a:latin typeface="Tahoma"/>
                <a:cs typeface="Tahoma"/>
              </a:rPr>
              <a:t>資工系</a:t>
            </a:r>
            <a:r>
              <a:rPr lang="en-US" altLang="zh-TW" sz="1000" dirty="0" smtClean="0">
                <a:latin typeface="Tahoma"/>
                <a:cs typeface="Tahoma"/>
              </a:rPr>
              <a:t>)</a:t>
            </a:r>
            <a:r>
              <a:rPr lang="zh-TW" altLang="en-US" sz="1000" dirty="0" smtClean="0">
                <a:latin typeface="Tahoma"/>
                <a:cs typeface="Tahoma"/>
              </a:rPr>
              <a:t> </a:t>
            </a:r>
            <a:endParaRPr lang="en-US" altLang="zh-TW" sz="1000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41160815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304033" y="0"/>
            <a:ext cx="2304415" cy="188595"/>
          </a:xfrm>
          <a:custGeom>
            <a:avLst/>
            <a:gdLst/>
            <a:ahLst/>
            <a:cxnLst/>
            <a:rect l="l" t="t" r="r" b="b"/>
            <a:pathLst>
              <a:path w="2304415" h="188595">
                <a:moveTo>
                  <a:pt x="0" y="188214"/>
                </a:moveTo>
                <a:lnTo>
                  <a:pt x="2304033" y="188214"/>
                </a:lnTo>
                <a:lnTo>
                  <a:pt x="2304033" y="0"/>
                </a:lnTo>
                <a:lnTo>
                  <a:pt x="0" y="0"/>
                </a:lnTo>
                <a:lnTo>
                  <a:pt x="0" y="188214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44550" y="1130300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0" y="113792"/>
                </a:moveTo>
                <a:lnTo>
                  <a:pt x="113792" y="113792"/>
                </a:lnTo>
                <a:lnTo>
                  <a:pt x="113792" y="0"/>
                </a:lnTo>
                <a:lnTo>
                  <a:pt x="0" y="0"/>
                </a:lnTo>
                <a:lnTo>
                  <a:pt x="0" y="113792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59409" y="1096772"/>
            <a:ext cx="2078989" cy="769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altLang="zh-TW" sz="700" spc="-75" dirty="0" smtClean="0">
                <a:solidFill>
                  <a:srgbClr val="FFFFFF"/>
                </a:solidFill>
                <a:latin typeface="Verdana"/>
                <a:cs typeface="Verdana"/>
              </a:rPr>
              <a:t>2   </a:t>
            </a:r>
            <a:r>
              <a:rPr lang="en-US" altLang="zh-TW" sz="1050" b="1" spc="-70" dirty="0" smtClean="0">
                <a:latin typeface="Tahoma"/>
                <a:cs typeface="Tahoma"/>
              </a:rPr>
              <a:t>Application of </a:t>
            </a:r>
            <a:r>
              <a:rPr lang="en-US" altLang="zh-TW" sz="1050" b="1" spc="-70" dirty="0" err="1" smtClean="0">
                <a:latin typeface="Tahoma"/>
                <a:cs typeface="Tahoma"/>
              </a:rPr>
              <a:t>Sparsity</a:t>
            </a:r>
            <a:endParaRPr lang="en-US" altLang="zh-TW" sz="1050" dirty="0" smtClean="0">
              <a:latin typeface="Tahoma"/>
              <a:cs typeface="Tahoma"/>
            </a:endParaRPr>
          </a:p>
          <a:p>
            <a:pPr marL="396240" marR="483234">
              <a:lnSpc>
                <a:spcPct val="129200"/>
              </a:lnSpc>
              <a:spcBef>
                <a:spcPts val="75"/>
              </a:spcBef>
            </a:pPr>
            <a:r>
              <a:rPr lang="en-US" altLang="zh-TW" sz="1000" spc="-25" dirty="0" smtClean="0">
                <a:latin typeface="Trebuchet MS"/>
                <a:cs typeface="Trebuchet MS"/>
              </a:rPr>
              <a:t>Compressive Sensing </a:t>
            </a:r>
          </a:p>
          <a:p>
            <a:pPr marL="396240" marR="483234">
              <a:lnSpc>
                <a:spcPct val="129200"/>
              </a:lnSpc>
              <a:spcBef>
                <a:spcPts val="75"/>
              </a:spcBef>
            </a:pPr>
            <a:r>
              <a:rPr lang="en-US" altLang="zh-TW" sz="1000" spc="-20" dirty="0" smtClean="0">
                <a:latin typeface="Trebuchet MS"/>
                <a:cs typeface="Trebuchet MS"/>
              </a:rPr>
              <a:t>Sparse representation</a:t>
            </a:r>
          </a:p>
        </p:txBody>
      </p:sp>
      <p:sp>
        <p:nvSpPr>
          <p:cNvPr id="9" name="object 9"/>
          <p:cNvSpPr/>
          <p:nvPr/>
        </p:nvSpPr>
        <p:spPr>
          <a:xfrm>
            <a:off x="0" y="3354197"/>
            <a:ext cx="461009" cy="102235"/>
          </a:xfrm>
          <a:custGeom>
            <a:avLst/>
            <a:gdLst/>
            <a:ahLst/>
            <a:cxnLst/>
            <a:rect l="l" t="t" r="r" b="b"/>
            <a:pathLst>
              <a:path w="461009" h="102235">
                <a:moveTo>
                  <a:pt x="0" y="101853"/>
                </a:moveTo>
                <a:lnTo>
                  <a:pt x="460883" y="101853"/>
                </a:lnTo>
                <a:lnTo>
                  <a:pt x="46088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11"/>
          </p:nvPr>
        </p:nvSpPr>
        <p:spPr>
          <a:xfrm>
            <a:off x="1767839" y="3362000"/>
            <a:ext cx="44132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spc="-40" dirty="0"/>
          </a:p>
        </p:txBody>
      </p:sp>
      <p:sp>
        <p:nvSpPr>
          <p:cNvPr id="14" name="object 14"/>
          <p:cNvSpPr txBox="1">
            <a:spLocks noGrp="1"/>
          </p:cNvSpPr>
          <p:nvPr>
            <p:ph type="dt" sz="half" idx="10"/>
          </p:nvPr>
        </p:nvSpPr>
        <p:spPr>
          <a:xfrm>
            <a:off x="2399283" y="3362000"/>
            <a:ext cx="37655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altLang="zh-TW" spc="-5" smtClean="0"/>
              <a:t>Disp Lab</a:t>
            </a:r>
            <a:endParaRPr spc="-55" dirty="0"/>
          </a:p>
        </p:txBody>
      </p:sp>
      <p:sp>
        <p:nvSpPr>
          <p:cNvPr id="15" name="object 19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20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21"/>
          <p:cNvSpPr txBox="1">
            <a:spLocks/>
          </p:cNvSpPr>
          <p:nvPr/>
        </p:nvSpPr>
        <p:spPr>
          <a:xfrm>
            <a:off x="105029" y="3362000"/>
            <a:ext cx="2508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590"/>
              </a:lnSpc>
            </a:pPr>
            <a:fld id="{81D60167-4931-47E6-BA6A-407CBD079E47}" type="slidenum">
              <a:rPr lang="en-US" altLang="zh-TW" spc="-55" smtClean="0"/>
              <a:pPr marL="25400">
                <a:lnSpc>
                  <a:spcPts val="590"/>
                </a:lnSpc>
              </a:pPr>
              <a:t>21</a:t>
            </a:fld>
            <a:r>
              <a:rPr lang="en-US" altLang="zh-TW" spc="-55" dirty="0" smtClean="0"/>
              <a:t> </a:t>
            </a:r>
            <a:r>
              <a:rPr lang="en-US" altLang="zh-TW" spc="35" dirty="0" smtClean="0"/>
              <a:t>/</a:t>
            </a:r>
            <a:r>
              <a:rPr lang="zh-TW" altLang="en-US" spc="-40" dirty="0" smtClean="0"/>
              <a:t> </a:t>
            </a:r>
            <a:r>
              <a:rPr lang="en-US" altLang="zh-TW" spc="-55" dirty="0" smtClean="0"/>
              <a:t>70</a:t>
            </a:r>
            <a:endParaRPr lang="en-US" altLang="zh-TW" spc="-55" dirty="0"/>
          </a:p>
        </p:txBody>
      </p:sp>
      <p:sp>
        <p:nvSpPr>
          <p:cNvPr id="18" name="object 22"/>
          <p:cNvSpPr txBox="1">
            <a:spLocks/>
          </p:cNvSpPr>
          <p:nvPr/>
        </p:nvSpPr>
        <p:spPr>
          <a:xfrm>
            <a:off x="1767839" y="3362000"/>
            <a:ext cx="4413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lang="en-US" spc="-40" dirty="0"/>
          </a:p>
        </p:txBody>
      </p:sp>
      <p:sp>
        <p:nvSpPr>
          <p:cNvPr id="19" name="object 23"/>
          <p:cNvSpPr txBox="1">
            <a:spLocks/>
          </p:cNvSpPr>
          <p:nvPr/>
        </p:nvSpPr>
        <p:spPr>
          <a:xfrm>
            <a:off x="2399283" y="3362000"/>
            <a:ext cx="37655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5" dirty="0" err="1" smtClean="0"/>
              <a:t>Disp</a:t>
            </a:r>
            <a:r>
              <a:rPr lang="en-US" spc="-5" dirty="0" smtClean="0"/>
              <a:t> Lab</a:t>
            </a:r>
            <a:endParaRPr lang="en-US" spc="-55" dirty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304033" y="0"/>
            <a:ext cx="2304415" cy="188595"/>
          </a:xfrm>
          <a:custGeom>
            <a:avLst/>
            <a:gdLst/>
            <a:ahLst/>
            <a:cxnLst/>
            <a:rect l="l" t="t" r="r" b="b"/>
            <a:pathLst>
              <a:path w="2304415" h="188595">
                <a:moveTo>
                  <a:pt x="0" y="188214"/>
                </a:moveTo>
                <a:lnTo>
                  <a:pt x="2304033" y="188214"/>
                </a:lnTo>
                <a:lnTo>
                  <a:pt x="2304033" y="0"/>
                </a:lnTo>
                <a:lnTo>
                  <a:pt x="0" y="0"/>
                </a:lnTo>
                <a:lnTo>
                  <a:pt x="0" y="188214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88214"/>
            <a:ext cx="4608195" cy="350520"/>
          </a:xfrm>
          <a:custGeom>
            <a:avLst/>
            <a:gdLst/>
            <a:ahLst/>
            <a:cxnLst/>
            <a:rect l="l" t="t" r="r" b="b"/>
            <a:pathLst>
              <a:path w="4608195" h="350520">
                <a:moveTo>
                  <a:pt x="0" y="350266"/>
                </a:moveTo>
                <a:lnTo>
                  <a:pt x="4607941" y="350266"/>
                </a:lnTo>
                <a:lnTo>
                  <a:pt x="4607941" y="0"/>
                </a:lnTo>
                <a:lnTo>
                  <a:pt x="0" y="0"/>
                </a:lnTo>
                <a:lnTo>
                  <a:pt x="0" y="350266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95250" y="265302"/>
            <a:ext cx="4343400" cy="13234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altLang="zh-TW" sz="1400" spc="-55" dirty="0" smtClean="0">
                <a:solidFill>
                  <a:srgbClr val="FFFFFF"/>
                </a:solidFill>
                <a:latin typeface="Trebuchet MS"/>
                <a:cs typeface="Trebuchet MS"/>
              </a:rPr>
              <a:t>Compressive Sensing</a:t>
            </a:r>
            <a:endParaRPr lang="en-US" altLang="zh-TW" sz="1400" dirty="0" smtClean="0">
              <a:latin typeface="Trebuchet MS"/>
              <a:cs typeface="Trebuchet MS"/>
            </a:endParaRPr>
          </a:p>
          <a:p>
            <a:pPr marL="264795">
              <a:lnSpc>
                <a:spcPct val="100000"/>
              </a:lnSpc>
            </a:pPr>
            <a:endParaRPr lang="en-US" altLang="zh-TW" sz="1250" dirty="0" smtClean="0">
              <a:latin typeface="Times New Roman"/>
              <a:cs typeface="Times New Roman"/>
            </a:endParaRPr>
          </a:p>
          <a:p>
            <a:pPr marL="264795">
              <a:lnSpc>
                <a:spcPct val="100000"/>
              </a:lnSpc>
            </a:pPr>
            <a:r>
              <a:rPr lang="en-US" altLang="zh-TW" sz="1000" b="1" i="1" dirty="0" smtClean="0">
                <a:latin typeface="Trebuchet MS"/>
                <a:cs typeface="Trebuchet MS"/>
              </a:rPr>
              <a:t>Compressive sensing</a:t>
            </a:r>
            <a:r>
              <a:rPr lang="en-US" altLang="zh-TW" sz="1000" dirty="0" smtClean="0">
                <a:latin typeface="Trebuchet MS"/>
                <a:cs typeface="Trebuchet MS"/>
              </a:rPr>
              <a:t> (CS) is simply representing signals in sparse way, so that sampling rate needed to reconstruct signals is far lower than </a:t>
            </a:r>
            <a:r>
              <a:rPr lang="en-US" altLang="zh-TW" sz="1000" b="1" i="1" dirty="0" err="1" smtClean="0">
                <a:latin typeface="Trebuchet MS"/>
                <a:cs typeface="Trebuchet MS"/>
              </a:rPr>
              <a:t>Nyquist</a:t>
            </a:r>
            <a:r>
              <a:rPr lang="en-US" altLang="zh-TW" sz="1000" b="1" i="1" dirty="0" smtClean="0">
                <a:latin typeface="Trebuchet MS"/>
                <a:cs typeface="Trebuchet MS"/>
              </a:rPr>
              <a:t> rate</a:t>
            </a:r>
            <a:endParaRPr lang="en-US" altLang="zh-TW" sz="1000" b="1" i="1" dirty="0">
              <a:latin typeface="Trebuchet MS"/>
              <a:cs typeface="Trebuchet MS"/>
            </a:endParaRPr>
          </a:p>
          <a:p>
            <a:pPr marL="264795">
              <a:lnSpc>
                <a:spcPct val="100000"/>
              </a:lnSpc>
            </a:pPr>
            <a:endParaRPr lang="en-US" altLang="zh-TW" sz="1000" dirty="0" smtClean="0">
              <a:latin typeface="Trebuchet MS"/>
              <a:cs typeface="Trebuchet MS"/>
            </a:endParaRPr>
          </a:p>
          <a:p>
            <a:pPr marL="264795">
              <a:lnSpc>
                <a:spcPct val="100000"/>
              </a:lnSpc>
            </a:pPr>
            <a:endParaRPr lang="en-US" altLang="zh-TW" sz="1000" spc="130" dirty="0" smtClean="0">
              <a:latin typeface="Trebuchet MS"/>
              <a:cs typeface="Trebuchet MS"/>
            </a:endParaRPr>
          </a:p>
          <a:p>
            <a:pPr marL="386715">
              <a:lnSpc>
                <a:spcPct val="100000"/>
              </a:lnSpc>
              <a:spcBef>
                <a:spcPts val="315"/>
              </a:spcBef>
            </a:pPr>
            <a:r>
              <a:rPr sz="700" spc="-75" dirty="0" smtClean="0">
                <a:solidFill>
                  <a:srgbClr val="FFFFFF"/>
                </a:solidFill>
                <a:latin typeface="Verdana"/>
                <a:cs typeface="Verdana"/>
              </a:rPr>
              <a:t>1</a:t>
            </a:r>
            <a:endParaRPr sz="1000" dirty="0">
              <a:latin typeface="Trebuchet MS"/>
              <a:cs typeface="Trebuchet M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0" y="3354197"/>
            <a:ext cx="461009" cy="102235"/>
          </a:xfrm>
          <a:custGeom>
            <a:avLst/>
            <a:gdLst/>
            <a:ahLst/>
            <a:cxnLst/>
            <a:rect l="l" t="t" r="r" b="b"/>
            <a:pathLst>
              <a:path w="461009" h="102235">
                <a:moveTo>
                  <a:pt x="0" y="101853"/>
                </a:moveTo>
                <a:lnTo>
                  <a:pt x="460883" y="101853"/>
                </a:lnTo>
                <a:lnTo>
                  <a:pt x="46088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>
            <a:spLocks noGrp="1"/>
          </p:cNvSpPr>
          <p:nvPr>
            <p:ph type="ftr" sz="quarter" idx="11"/>
          </p:nvPr>
        </p:nvSpPr>
        <p:spPr>
          <a:xfrm>
            <a:off x="1767839" y="3362000"/>
            <a:ext cx="44132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spc="-40" dirty="0"/>
          </a:p>
        </p:txBody>
      </p:sp>
      <p:sp>
        <p:nvSpPr>
          <p:cNvPr id="19" name="object 19"/>
          <p:cNvSpPr txBox="1">
            <a:spLocks noGrp="1"/>
          </p:cNvSpPr>
          <p:nvPr>
            <p:ph type="dt" sz="half" idx="10"/>
          </p:nvPr>
        </p:nvSpPr>
        <p:spPr>
          <a:xfrm>
            <a:off x="2399283" y="3362000"/>
            <a:ext cx="37655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altLang="zh-TW" spc="-5" smtClean="0"/>
              <a:t>Disp Lab</a:t>
            </a:r>
            <a:endParaRPr spc="-55" dirty="0"/>
          </a:p>
        </p:txBody>
      </p:sp>
      <p:sp>
        <p:nvSpPr>
          <p:cNvPr id="20" name="object 19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0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1"/>
          <p:cNvSpPr txBox="1">
            <a:spLocks/>
          </p:cNvSpPr>
          <p:nvPr/>
        </p:nvSpPr>
        <p:spPr>
          <a:xfrm>
            <a:off x="105029" y="3362000"/>
            <a:ext cx="2508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590"/>
              </a:lnSpc>
            </a:pPr>
            <a:fld id="{81D60167-4931-47E6-BA6A-407CBD079E47}" type="slidenum">
              <a:rPr lang="en-US" altLang="zh-TW" spc="-55" smtClean="0"/>
              <a:pPr marL="25400">
                <a:lnSpc>
                  <a:spcPts val="590"/>
                </a:lnSpc>
              </a:pPr>
              <a:t>22</a:t>
            </a:fld>
            <a:r>
              <a:rPr lang="en-US" altLang="zh-TW" spc="-55" dirty="0" smtClean="0"/>
              <a:t> </a:t>
            </a:r>
            <a:r>
              <a:rPr lang="en-US" altLang="zh-TW" spc="35" dirty="0" smtClean="0"/>
              <a:t>/</a:t>
            </a:r>
            <a:r>
              <a:rPr lang="zh-TW" altLang="en-US" spc="-40" dirty="0" smtClean="0"/>
              <a:t> </a:t>
            </a:r>
            <a:r>
              <a:rPr lang="en-US" altLang="zh-TW" spc="-55" dirty="0" smtClean="0"/>
              <a:t>70</a:t>
            </a:r>
            <a:endParaRPr lang="en-US" altLang="zh-TW" spc="-55" dirty="0"/>
          </a:p>
        </p:txBody>
      </p:sp>
      <p:sp>
        <p:nvSpPr>
          <p:cNvPr id="23" name="object 22"/>
          <p:cNvSpPr txBox="1">
            <a:spLocks/>
          </p:cNvSpPr>
          <p:nvPr/>
        </p:nvSpPr>
        <p:spPr>
          <a:xfrm>
            <a:off x="1767839" y="3362000"/>
            <a:ext cx="4413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lang="en-US" spc="-40" dirty="0"/>
          </a:p>
        </p:txBody>
      </p:sp>
      <p:sp>
        <p:nvSpPr>
          <p:cNvPr id="24" name="object 23"/>
          <p:cNvSpPr txBox="1">
            <a:spLocks/>
          </p:cNvSpPr>
          <p:nvPr/>
        </p:nvSpPr>
        <p:spPr>
          <a:xfrm>
            <a:off x="2399283" y="3362000"/>
            <a:ext cx="37655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5" dirty="0" err="1" smtClean="0"/>
              <a:t>Disp</a:t>
            </a:r>
            <a:r>
              <a:rPr lang="en-US" spc="-5" dirty="0" smtClean="0"/>
              <a:t> Lab</a:t>
            </a:r>
            <a:endParaRPr lang="en-US" spc="-55" dirty="0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050" y="1030893"/>
            <a:ext cx="1478770" cy="2008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object 17"/>
          <p:cNvSpPr txBox="1"/>
          <p:nvPr/>
        </p:nvSpPr>
        <p:spPr>
          <a:xfrm>
            <a:off x="125788" y="1377144"/>
            <a:ext cx="3939414" cy="76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spcBef>
                <a:spcPts val="875"/>
              </a:spcBef>
            </a:pPr>
            <a:r>
              <a:rPr lang="en-US" altLang="zh-TW" sz="1000" dirty="0" smtClean="0">
                <a:latin typeface="Tahoma"/>
                <a:cs typeface="Tahoma"/>
              </a:rPr>
              <a:t>Core concept:               </a:t>
            </a:r>
          </a:p>
          <a:p>
            <a:pPr marL="12700" marR="5080"/>
            <a:endParaRPr lang="en-US" altLang="zh-TW" sz="1000" dirty="0" smtClean="0">
              <a:latin typeface="Tahoma"/>
              <a:cs typeface="Tahoma"/>
            </a:endParaRPr>
          </a:p>
          <a:p>
            <a:pPr marL="12700" marR="5080"/>
            <a:r>
              <a:rPr lang="en-US" altLang="zh-TW" sz="1000" dirty="0" smtClean="0">
                <a:latin typeface="Trebuchet MS" pitchFamily="34" charset="0"/>
                <a:cs typeface="Tahoma"/>
              </a:rPr>
              <a:t>Represent original signal y of </a:t>
            </a:r>
            <a:r>
              <a:rPr lang="en-US" altLang="zh-TW" sz="1000" b="1" i="1" dirty="0" smtClean="0">
                <a:latin typeface="Trebuchet MS" pitchFamily="34" charset="0"/>
                <a:cs typeface="Tahoma"/>
              </a:rPr>
              <a:t>sparse</a:t>
            </a:r>
            <a:r>
              <a:rPr lang="en-US" altLang="zh-TW" sz="1000" dirty="0" smtClean="0">
                <a:latin typeface="Trebuchet MS" pitchFamily="34" charset="0"/>
                <a:cs typeface="Tahoma"/>
              </a:rPr>
              <a:t> signal x</a:t>
            </a:r>
          </a:p>
          <a:p>
            <a:pPr marL="12700" marR="5080"/>
            <a:r>
              <a:rPr lang="en-US" altLang="zh-TW" sz="1000" dirty="0" smtClean="0">
                <a:latin typeface="Trebuchet MS" pitchFamily="34" charset="0"/>
                <a:cs typeface="Tahoma"/>
              </a:rPr>
              <a:t>by transforming with </a:t>
            </a:r>
            <a:r>
              <a:rPr lang="en-US" altLang="zh-TW" sz="1000" b="1" i="1" dirty="0" smtClean="0">
                <a:latin typeface="Trebuchet MS" pitchFamily="34" charset="0"/>
                <a:cs typeface="Tahoma"/>
              </a:rPr>
              <a:t>sensing matrix </a:t>
            </a:r>
            <a:r>
              <a:rPr lang="en-US" altLang="zh-TW" sz="1000" dirty="0" smtClean="0">
                <a:latin typeface="Trebuchet MS" pitchFamily="34" charset="0"/>
                <a:cs typeface="Tahoma"/>
              </a:rPr>
              <a:t>A that is</a:t>
            </a:r>
          </a:p>
          <a:p>
            <a:pPr marL="12700" marR="5080"/>
            <a:r>
              <a:rPr lang="en-US" altLang="zh-TW" sz="1000" dirty="0" smtClean="0">
                <a:latin typeface="Trebuchet MS" pitchFamily="34" charset="0"/>
                <a:cs typeface="Tahoma"/>
              </a:rPr>
              <a:t>usually be </a:t>
            </a:r>
            <a:r>
              <a:rPr lang="en-US" altLang="zh-TW" sz="1000" b="1" i="1" dirty="0" err="1" smtClean="0">
                <a:latin typeface="Trebuchet MS" pitchFamily="34" charset="0"/>
                <a:cs typeface="Tahoma"/>
              </a:rPr>
              <a:t>overcomplete</a:t>
            </a:r>
            <a:r>
              <a:rPr lang="en-US" altLang="zh-TW" sz="1000" dirty="0" smtClean="0">
                <a:latin typeface="Trebuchet MS" pitchFamily="34" charset="0"/>
                <a:cs typeface="Tahoma"/>
              </a:rPr>
              <a:t> and </a:t>
            </a:r>
            <a:r>
              <a:rPr lang="en-US" altLang="zh-TW" sz="1000" b="1" i="1" dirty="0" smtClean="0">
                <a:latin typeface="Trebuchet MS" pitchFamily="34" charset="0"/>
                <a:cs typeface="Tahoma"/>
              </a:rPr>
              <a:t>incoherence</a:t>
            </a:r>
            <a:endParaRPr lang="en-US" altLang="zh-TW" sz="1000" b="1" i="1" dirty="0">
              <a:latin typeface="Trebuchet MS" pitchFamily="34" charset="0"/>
              <a:cs typeface="Tahoma"/>
            </a:endParaRPr>
          </a:p>
        </p:txBody>
      </p:sp>
      <p:graphicFrame>
        <p:nvGraphicFramePr>
          <p:cNvPr id="2" name="物件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0794238"/>
              </p:ext>
            </p:extLst>
          </p:nvPr>
        </p:nvGraphicFramePr>
        <p:xfrm>
          <a:off x="1009650" y="1362610"/>
          <a:ext cx="4699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29" name="Equation" r:id="rId4" imgW="469800" imgH="203040" progId="">
                  <p:embed/>
                </p:oleObj>
              </mc:Choice>
              <mc:Fallback>
                <p:oleObj name="Equation" r:id="rId4" imgW="469800" imgH="203040" progId="">
                  <p:embed/>
                  <p:pic>
                    <p:nvPicPr>
                      <p:cNvPr id="0" name="Picture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9650" y="1362610"/>
                        <a:ext cx="469900" cy="203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object 17"/>
          <p:cNvSpPr txBox="1"/>
          <p:nvPr/>
        </p:nvSpPr>
        <p:spPr>
          <a:xfrm>
            <a:off x="95250" y="2278308"/>
            <a:ext cx="3939414" cy="76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/>
            <a:r>
              <a:rPr lang="en-US" altLang="zh-TW" sz="1000" dirty="0" smtClean="0">
                <a:latin typeface="Tahoma"/>
                <a:cs typeface="Tahoma"/>
              </a:rPr>
              <a:t>Basis for image: wavelet</a:t>
            </a:r>
          </a:p>
          <a:p>
            <a:pPr marL="12700" marR="5080"/>
            <a:r>
              <a:rPr lang="en-US" altLang="zh-TW" sz="1000" dirty="0" smtClean="0">
                <a:latin typeface="Tahoma"/>
                <a:cs typeface="Tahoma"/>
              </a:rPr>
              <a:t>Basis for music: sinusoids</a:t>
            </a:r>
          </a:p>
          <a:p>
            <a:pPr marL="12700" marR="5080"/>
            <a:endParaRPr lang="en-US" altLang="zh-TW" sz="1000" dirty="0">
              <a:latin typeface="Tahoma"/>
              <a:cs typeface="Tahoma"/>
            </a:endParaRPr>
          </a:p>
          <a:p>
            <a:pPr marL="12700" marR="5080"/>
            <a:r>
              <a:rPr lang="en-US" altLang="zh-TW" sz="1000" dirty="0" smtClean="0">
                <a:latin typeface="Tahoma"/>
                <a:cs typeface="Tahoma"/>
              </a:rPr>
              <a:t>Just thinking that column vector of</a:t>
            </a:r>
          </a:p>
          <a:p>
            <a:pPr marL="12700" marR="5080"/>
            <a:r>
              <a:rPr lang="en-US" altLang="zh-TW" sz="1000" dirty="0" smtClean="0">
                <a:latin typeface="Tahoma"/>
                <a:cs typeface="Tahoma"/>
              </a:rPr>
              <a:t>Are many wavelets or sinusoids.</a:t>
            </a:r>
            <a:endParaRPr lang="en-US" altLang="zh-TW" sz="1000" dirty="0">
              <a:latin typeface="Trebuchet MS" pitchFamily="34" charset="0"/>
              <a:cs typeface="Tahoma"/>
            </a:endParaRPr>
          </a:p>
        </p:txBody>
      </p:sp>
      <p:graphicFrame>
        <p:nvGraphicFramePr>
          <p:cNvPr id="4" name="物件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9315128"/>
              </p:ext>
            </p:extLst>
          </p:nvPr>
        </p:nvGraphicFramePr>
        <p:xfrm>
          <a:off x="2095495" y="2720975"/>
          <a:ext cx="9906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30" name="方程式" r:id="rId6" imgW="978120" imgH="200880" progId="Equation.3">
                  <p:embed/>
                </p:oleObj>
              </mc:Choice>
              <mc:Fallback>
                <p:oleObj name="方程式" r:id="rId6" imgW="978120" imgH="200880" progId="Equation.3">
                  <p:embed/>
                  <p:pic>
                    <p:nvPicPr>
                      <p:cNvPr id="0" name="Picture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5495" y="2720975"/>
                        <a:ext cx="9906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9558748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304033" y="0"/>
            <a:ext cx="2304415" cy="188595"/>
          </a:xfrm>
          <a:custGeom>
            <a:avLst/>
            <a:gdLst/>
            <a:ahLst/>
            <a:cxnLst/>
            <a:rect l="l" t="t" r="r" b="b"/>
            <a:pathLst>
              <a:path w="2304415" h="188595">
                <a:moveTo>
                  <a:pt x="0" y="188214"/>
                </a:moveTo>
                <a:lnTo>
                  <a:pt x="2304033" y="188214"/>
                </a:lnTo>
                <a:lnTo>
                  <a:pt x="2304033" y="0"/>
                </a:lnTo>
                <a:lnTo>
                  <a:pt x="0" y="0"/>
                </a:lnTo>
                <a:lnTo>
                  <a:pt x="0" y="188214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88214"/>
            <a:ext cx="4608195" cy="350520"/>
          </a:xfrm>
          <a:custGeom>
            <a:avLst/>
            <a:gdLst/>
            <a:ahLst/>
            <a:cxnLst/>
            <a:rect l="l" t="t" r="r" b="b"/>
            <a:pathLst>
              <a:path w="4608195" h="350520">
                <a:moveTo>
                  <a:pt x="0" y="350266"/>
                </a:moveTo>
                <a:lnTo>
                  <a:pt x="4607941" y="350266"/>
                </a:lnTo>
                <a:lnTo>
                  <a:pt x="4607941" y="0"/>
                </a:lnTo>
                <a:lnTo>
                  <a:pt x="0" y="0"/>
                </a:lnTo>
                <a:lnTo>
                  <a:pt x="0" y="350266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95250" y="265302"/>
            <a:ext cx="4343400" cy="10156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altLang="zh-TW" sz="1400" spc="-55" dirty="0" smtClean="0">
                <a:solidFill>
                  <a:srgbClr val="FFFFFF"/>
                </a:solidFill>
                <a:latin typeface="Trebuchet MS"/>
                <a:cs typeface="Trebuchet MS"/>
              </a:rPr>
              <a:t>Compressive Sensing</a:t>
            </a:r>
            <a:endParaRPr lang="en-US" altLang="zh-TW" sz="1400" dirty="0" smtClean="0">
              <a:latin typeface="Trebuchet MS"/>
              <a:cs typeface="Trebuchet MS"/>
            </a:endParaRPr>
          </a:p>
          <a:p>
            <a:pPr marL="264795">
              <a:lnSpc>
                <a:spcPct val="100000"/>
              </a:lnSpc>
            </a:pPr>
            <a:endParaRPr lang="en-US" altLang="zh-TW" sz="1250" dirty="0" smtClean="0">
              <a:latin typeface="Times New Roman"/>
              <a:cs typeface="Times New Roman"/>
            </a:endParaRPr>
          </a:p>
          <a:p>
            <a:pPr marL="264795">
              <a:lnSpc>
                <a:spcPct val="100000"/>
              </a:lnSpc>
            </a:pPr>
            <a:r>
              <a:rPr lang="en-US" altLang="zh-TW" sz="1000" dirty="0" smtClean="0">
                <a:latin typeface="Trebuchet MS"/>
                <a:cs typeface="Trebuchet MS"/>
              </a:rPr>
              <a:t>Application of CS:</a:t>
            </a:r>
            <a:endParaRPr lang="en-US" altLang="zh-TW" sz="1000" dirty="0">
              <a:latin typeface="Trebuchet MS"/>
              <a:cs typeface="Trebuchet MS"/>
            </a:endParaRPr>
          </a:p>
          <a:p>
            <a:pPr marL="264795">
              <a:lnSpc>
                <a:spcPct val="100000"/>
              </a:lnSpc>
            </a:pPr>
            <a:endParaRPr lang="en-US" altLang="zh-TW" sz="1000" dirty="0" smtClean="0">
              <a:latin typeface="Trebuchet MS"/>
              <a:cs typeface="Trebuchet MS"/>
            </a:endParaRPr>
          </a:p>
          <a:p>
            <a:pPr marL="264795">
              <a:lnSpc>
                <a:spcPct val="100000"/>
              </a:lnSpc>
            </a:pPr>
            <a:endParaRPr lang="en-US" altLang="zh-TW" sz="1000" spc="130" dirty="0" smtClean="0">
              <a:latin typeface="Trebuchet MS"/>
              <a:cs typeface="Trebuchet MS"/>
            </a:endParaRPr>
          </a:p>
          <a:p>
            <a:pPr marL="386715">
              <a:lnSpc>
                <a:spcPct val="100000"/>
              </a:lnSpc>
              <a:spcBef>
                <a:spcPts val="315"/>
              </a:spcBef>
            </a:pPr>
            <a:r>
              <a:rPr sz="700" spc="-75" dirty="0" smtClean="0">
                <a:solidFill>
                  <a:srgbClr val="FFFFFF"/>
                </a:solidFill>
                <a:latin typeface="Verdana"/>
                <a:cs typeface="Verdana"/>
              </a:rPr>
              <a:t>1</a:t>
            </a:r>
            <a:endParaRPr sz="1000" dirty="0">
              <a:latin typeface="Trebuchet MS"/>
              <a:cs typeface="Trebuchet M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0" y="3354197"/>
            <a:ext cx="461009" cy="102235"/>
          </a:xfrm>
          <a:custGeom>
            <a:avLst/>
            <a:gdLst/>
            <a:ahLst/>
            <a:cxnLst/>
            <a:rect l="l" t="t" r="r" b="b"/>
            <a:pathLst>
              <a:path w="461009" h="102235">
                <a:moveTo>
                  <a:pt x="0" y="101853"/>
                </a:moveTo>
                <a:lnTo>
                  <a:pt x="460883" y="101853"/>
                </a:lnTo>
                <a:lnTo>
                  <a:pt x="46088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>
            <a:spLocks noGrp="1"/>
          </p:cNvSpPr>
          <p:nvPr>
            <p:ph type="ftr" sz="quarter" idx="11"/>
          </p:nvPr>
        </p:nvSpPr>
        <p:spPr>
          <a:xfrm>
            <a:off x="1767839" y="3362000"/>
            <a:ext cx="44132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spc="-40" dirty="0"/>
          </a:p>
        </p:txBody>
      </p:sp>
      <p:sp>
        <p:nvSpPr>
          <p:cNvPr id="19" name="object 19"/>
          <p:cNvSpPr txBox="1">
            <a:spLocks noGrp="1"/>
          </p:cNvSpPr>
          <p:nvPr>
            <p:ph type="dt" sz="half" idx="10"/>
          </p:nvPr>
        </p:nvSpPr>
        <p:spPr>
          <a:xfrm>
            <a:off x="2399283" y="3362000"/>
            <a:ext cx="37655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altLang="zh-TW" spc="-5" smtClean="0"/>
              <a:t>Disp Lab</a:t>
            </a:r>
            <a:endParaRPr spc="-55" dirty="0"/>
          </a:p>
        </p:txBody>
      </p:sp>
      <p:sp>
        <p:nvSpPr>
          <p:cNvPr id="20" name="object 19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0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1"/>
          <p:cNvSpPr txBox="1">
            <a:spLocks/>
          </p:cNvSpPr>
          <p:nvPr/>
        </p:nvSpPr>
        <p:spPr>
          <a:xfrm>
            <a:off x="105029" y="3362000"/>
            <a:ext cx="2508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590"/>
              </a:lnSpc>
            </a:pPr>
            <a:fld id="{81D60167-4931-47E6-BA6A-407CBD079E47}" type="slidenum">
              <a:rPr lang="en-US" altLang="zh-TW" spc="-55" smtClean="0"/>
              <a:pPr marL="25400">
                <a:lnSpc>
                  <a:spcPts val="590"/>
                </a:lnSpc>
              </a:pPr>
              <a:t>23</a:t>
            </a:fld>
            <a:r>
              <a:rPr lang="en-US" altLang="zh-TW" spc="-55" dirty="0" smtClean="0"/>
              <a:t> </a:t>
            </a:r>
            <a:r>
              <a:rPr lang="en-US" altLang="zh-TW" spc="35" dirty="0" smtClean="0"/>
              <a:t>/</a:t>
            </a:r>
            <a:r>
              <a:rPr lang="zh-TW" altLang="en-US" spc="-40" dirty="0" smtClean="0"/>
              <a:t> </a:t>
            </a:r>
            <a:r>
              <a:rPr lang="en-US" altLang="zh-TW" spc="-55" dirty="0" smtClean="0"/>
              <a:t>70</a:t>
            </a:r>
            <a:endParaRPr lang="en-US" altLang="zh-TW" spc="-55" dirty="0"/>
          </a:p>
        </p:txBody>
      </p:sp>
      <p:sp>
        <p:nvSpPr>
          <p:cNvPr id="23" name="object 22"/>
          <p:cNvSpPr txBox="1">
            <a:spLocks/>
          </p:cNvSpPr>
          <p:nvPr/>
        </p:nvSpPr>
        <p:spPr>
          <a:xfrm>
            <a:off x="1767839" y="3362000"/>
            <a:ext cx="4413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lang="en-US" spc="-40" dirty="0"/>
          </a:p>
        </p:txBody>
      </p:sp>
      <p:sp>
        <p:nvSpPr>
          <p:cNvPr id="24" name="object 23"/>
          <p:cNvSpPr txBox="1">
            <a:spLocks/>
          </p:cNvSpPr>
          <p:nvPr/>
        </p:nvSpPr>
        <p:spPr>
          <a:xfrm>
            <a:off x="2399283" y="3362000"/>
            <a:ext cx="37655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5" dirty="0" err="1" smtClean="0"/>
              <a:t>Disp</a:t>
            </a:r>
            <a:r>
              <a:rPr lang="en-US" spc="-5" dirty="0" smtClean="0"/>
              <a:t> Lab</a:t>
            </a:r>
            <a:endParaRPr lang="en-US" spc="-55" dirty="0"/>
          </a:p>
        </p:txBody>
      </p:sp>
      <p:sp>
        <p:nvSpPr>
          <p:cNvPr id="27" name="object 17"/>
          <p:cNvSpPr txBox="1"/>
          <p:nvPr/>
        </p:nvSpPr>
        <p:spPr>
          <a:xfrm>
            <a:off x="670686" y="892175"/>
            <a:ext cx="3939414" cy="18466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4150" marR="5080" indent="-171450">
              <a:buFont typeface="Wingdings" pitchFamily="2" charset="2"/>
              <a:buChar char="l"/>
            </a:pPr>
            <a:r>
              <a:rPr lang="en-US" altLang="zh-TW" sz="1000" dirty="0" smtClean="0">
                <a:latin typeface="Tahoma"/>
                <a:cs typeface="Tahoma"/>
              </a:rPr>
              <a:t>Image Processing</a:t>
            </a:r>
          </a:p>
          <a:p>
            <a:pPr marL="184150" marR="5080" indent="-171450">
              <a:buFont typeface="Wingdings" pitchFamily="2" charset="2"/>
              <a:buChar char="l"/>
            </a:pPr>
            <a:r>
              <a:rPr lang="en-US" altLang="zh-TW" sz="1000" dirty="0">
                <a:latin typeface="Tahoma"/>
                <a:cs typeface="Tahoma"/>
              </a:rPr>
              <a:t>Biological </a:t>
            </a:r>
            <a:r>
              <a:rPr lang="en-US" altLang="zh-TW" sz="1000" dirty="0" smtClean="0">
                <a:latin typeface="Tahoma"/>
                <a:cs typeface="Tahoma"/>
              </a:rPr>
              <a:t>Applications</a:t>
            </a:r>
          </a:p>
          <a:p>
            <a:pPr marL="184150" marR="5080" indent="-171450">
              <a:buFont typeface="Wingdings" pitchFamily="2" charset="2"/>
              <a:buChar char="l"/>
            </a:pPr>
            <a:r>
              <a:rPr lang="en-US" altLang="zh-TW" sz="1000" dirty="0">
                <a:latin typeface="Tahoma"/>
                <a:cs typeface="Tahoma"/>
              </a:rPr>
              <a:t>Compressive Radio Detecting and Ranging (RADAR</a:t>
            </a:r>
            <a:r>
              <a:rPr lang="en-US" altLang="zh-TW" sz="1000" dirty="0" smtClean="0">
                <a:latin typeface="Tahoma"/>
                <a:cs typeface="Tahoma"/>
              </a:rPr>
              <a:t>)</a:t>
            </a:r>
          </a:p>
          <a:p>
            <a:pPr marL="184150" marR="5080" indent="-171450">
              <a:buFont typeface="Wingdings" pitchFamily="2" charset="2"/>
              <a:buChar char="l"/>
            </a:pPr>
            <a:r>
              <a:rPr lang="en-US" altLang="zh-TW" sz="1000" dirty="0">
                <a:latin typeface="Tahoma"/>
                <a:cs typeface="Tahoma"/>
              </a:rPr>
              <a:t>Analog-to-Information Converters (AIC</a:t>
            </a:r>
            <a:r>
              <a:rPr lang="en-US" altLang="zh-TW" sz="1000" dirty="0" smtClean="0">
                <a:latin typeface="Tahoma"/>
                <a:cs typeface="Tahoma"/>
              </a:rPr>
              <a:t>)</a:t>
            </a:r>
          </a:p>
          <a:p>
            <a:pPr marL="184150" marR="5080" indent="-171450">
              <a:buFont typeface="Wingdings" pitchFamily="2" charset="2"/>
              <a:buChar char="l"/>
            </a:pPr>
            <a:r>
              <a:rPr lang="en-US" altLang="zh-TW" sz="1000" dirty="0">
                <a:latin typeface="Tahoma"/>
                <a:cs typeface="Tahoma"/>
              </a:rPr>
              <a:t>Sparse Channel </a:t>
            </a:r>
            <a:r>
              <a:rPr lang="en-US" altLang="zh-TW" sz="1000" dirty="0" smtClean="0">
                <a:latin typeface="Tahoma"/>
                <a:cs typeface="Tahoma"/>
              </a:rPr>
              <a:t>Estimation</a:t>
            </a:r>
          </a:p>
          <a:p>
            <a:pPr marL="184150" marR="5080" indent="-171450">
              <a:buFont typeface="Wingdings" pitchFamily="2" charset="2"/>
              <a:buChar char="l"/>
            </a:pPr>
            <a:r>
              <a:rPr lang="en-US" altLang="zh-TW" sz="1000" dirty="0">
                <a:latin typeface="Tahoma"/>
                <a:cs typeface="Tahoma"/>
              </a:rPr>
              <a:t>Spectrum Sensing in CR </a:t>
            </a:r>
            <a:r>
              <a:rPr lang="en-US" altLang="zh-TW" sz="1000" dirty="0" smtClean="0">
                <a:latin typeface="Tahoma"/>
                <a:cs typeface="Tahoma"/>
              </a:rPr>
              <a:t>Networks</a:t>
            </a:r>
          </a:p>
          <a:p>
            <a:pPr marL="184150" marR="5080" indent="-171450">
              <a:buFont typeface="Wingdings" pitchFamily="2" charset="2"/>
              <a:buChar char="l"/>
            </a:pPr>
            <a:r>
              <a:rPr lang="en-US" altLang="zh-TW" sz="1000" dirty="0">
                <a:latin typeface="Tahoma"/>
                <a:cs typeface="Tahoma"/>
              </a:rPr>
              <a:t>Ultra Wideband (UWB) </a:t>
            </a:r>
            <a:r>
              <a:rPr lang="en-US" altLang="zh-TW" sz="1000" dirty="0" smtClean="0">
                <a:latin typeface="Tahoma"/>
                <a:cs typeface="Tahoma"/>
              </a:rPr>
              <a:t>Systems</a:t>
            </a:r>
          </a:p>
          <a:p>
            <a:pPr marL="184150" marR="5080" indent="-171450">
              <a:buFont typeface="Wingdings" pitchFamily="2" charset="2"/>
              <a:buChar char="l"/>
            </a:pPr>
            <a:r>
              <a:rPr lang="en-US" altLang="zh-TW" sz="1000" dirty="0">
                <a:latin typeface="Tahoma"/>
                <a:cs typeface="Tahoma"/>
              </a:rPr>
              <a:t>Wireless Sensor Networks (WSNs</a:t>
            </a:r>
            <a:r>
              <a:rPr lang="en-US" altLang="zh-TW" sz="1000" dirty="0" smtClean="0">
                <a:latin typeface="Tahoma"/>
                <a:cs typeface="Tahoma"/>
              </a:rPr>
              <a:t>)</a:t>
            </a:r>
          </a:p>
          <a:p>
            <a:pPr marL="184150" marR="5080" indent="-171450">
              <a:buFont typeface="Wingdings" pitchFamily="2" charset="2"/>
              <a:buChar char="l"/>
            </a:pPr>
            <a:r>
              <a:rPr lang="en-US" altLang="zh-TW" sz="1000" dirty="0" smtClean="0">
                <a:latin typeface="Tahoma"/>
                <a:cs typeface="Tahoma"/>
              </a:rPr>
              <a:t>Erasure Coding</a:t>
            </a:r>
          </a:p>
          <a:p>
            <a:pPr marL="184150" marR="5080" indent="-171450">
              <a:buFont typeface="Wingdings" pitchFamily="2" charset="2"/>
              <a:buChar char="l"/>
            </a:pPr>
            <a:r>
              <a:rPr lang="en-US" altLang="zh-TW" sz="1000" dirty="0">
                <a:latin typeface="Tahoma"/>
                <a:cs typeface="Tahoma"/>
              </a:rPr>
              <a:t>Multimedia Coding and </a:t>
            </a:r>
            <a:r>
              <a:rPr lang="en-US" altLang="zh-TW" sz="1000" dirty="0" smtClean="0">
                <a:latin typeface="Tahoma"/>
                <a:cs typeface="Tahoma"/>
              </a:rPr>
              <a:t>Communication</a:t>
            </a:r>
          </a:p>
          <a:p>
            <a:pPr marL="184150" marR="5080" indent="-171450">
              <a:buFont typeface="Wingdings" pitchFamily="2" charset="2"/>
              <a:buChar char="l"/>
            </a:pPr>
            <a:r>
              <a:rPr lang="en-US" altLang="zh-TW" sz="1000" dirty="0">
                <a:latin typeface="Tahoma"/>
                <a:cs typeface="Tahoma"/>
              </a:rPr>
              <a:t>CS based </a:t>
            </a:r>
            <a:r>
              <a:rPr lang="en-US" altLang="zh-TW" sz="1000" dirty="0" smtClean="0">
                <a:latin typeface="Tahoma"/>
                <a:cs typeface="Tahoma"/>
              </a:rPr>
              <a:t>Localization</a:t>
            </a:r>
          </a:p>
          <a:p>
            <a:pPr marL="12700" marR="5080"/>
            <a:r>
              <a:rPr lang="en-US" altLang="zh-TW" sz="1000" dirty="0" smtClean="0">
                <a:latin typeface="Tahoma"/>
                <a:cs typeface="Tahoma"/>
              </a:rPr>
              <a:t>……</a:t>
            </a:r>
          </a:p>
        </p:txBody>
      </p:sp>
      <p:sp>
        <p:nvSpPr>
          <p:cNvPr id="25" name="object 17"/>
          <p:cNvSpPr txBox="1"/>
          <p:nvPr/>
        </p:nvSpPr>
        <p:spPr>
          <a:xfrm>
            <a:off x="323850" y="2720975"/>
            <a:ext cx="426720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spcBef>
                <a:spcPts val="875"/>
              </a:spcBef>
            </a:pPr>
            <a:r>
              <a:rPr lang="en-US" altLang="zh-TW" sz="1000" dirty="0" smtClean="0">
                <a:latin typeface="Tahoma"/>
                <a:cs typeface="Tahoma"/>
              </a:rPr>
              <a:t>However, someone may think that due to reconstruction algorithm complexity, it’s infeasible to fulfill</a:t>
            </a:r>
            <a:endParaRPr lang="en-US" altLang="zh-TW" sz="1000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801365939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304033" y="0"/>
            <a:ext cx="2304415" cy="188595"/>
          </a:xfrm>
          <a:custGeom>
            <a:avLst/>
            <a:gdLst/>
            <a:ahLst/>
            <a:cxnLst/>
            <a:rect l="l" t="t" r="r" b="b"/>
            <a:pathLst>
              <a:path w="2304415" h="188595">
                <a:moveTo>
                  <a:pt x="0" y="188214"/>
                </a:moveTo>
                <a:lnTo>
                  <a:pt x="2304033" y="188214"/>
                </a:lnTo>
                <a:lnTo>
                  <a:pt x="2304033" y="0"/>
                </a:lnTo>
                <a:lnTo>
                  <a:pt x="0" y="0"/>
                </a:lnTo>
                <a:lnTo>
                  <a:pt x="0" y="188214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88214"/>
            <a:ext cx="4608195" cy="350520"/>
          </a:xfrm>
          <a:custGeom>
            <a:avLst/>
            <a:gdLst/>
            <a:ahLst/>
            <a:cxnLst/>
            <a:rect l="l" t="t" r="r" b="b"/>
            <a:pathLst>
              <a:path w="4608195" h="350520">
                <a:moveTo>
                  <a:pt x="0" y="350266"/>
                </a:moveTo>
                <a:lnTo>
                  <a:pt x="4607941" y="350266"/>
                </a:lnTo>
                <a:lnTo>
                  <a:pt x="4607941" y="0"/>
                </a:lnTo>
                <a:lnTo>
                  <a:pt x="0" y="0"/>
                </a:lnTo>
                <a:lnTo>
                  <a:pt x="0" y="350266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95250" y="265302"/>
            <a:ext cx="4419600" cy="14773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altLang="zh-TW" sz="1400" spc="-55" dirty="0" smtClean="0">
                <a:solidFill>
                  <a:srgbClr val="FFFFFF"/>
                </a:solidFill>
                <a:latin typeface="Trebuchet MS"/>
                <a:cs typeface="Trebuchet MS"/>
              </a:rPr>
              <a:t>Sparse representation based classification</a:t>
            </a:r>
            <a:endParaRPr lang="en-US" altLang="zh-TW" sz="1400" dirty="0" smtClean="0">
              <a:latin typeface="Trebuchet MS"/>
              <a:cs typeface="Trebuchet MS"/>
            </a:endParaRPr>
          </a:p>
          <a:p>
            <a:pPr marL="264795">
              <a:lnSpc>
                <a:spcPct val="100000"/>
              </a:lnSpc>
            </a:pPr>
            <a:endParaRPr lang="en-US" altLang="zh-TW" sz="1250" dirty="0">
              <a:latin typeface="Times New Roman"/>
              <a:cs typeface="Times New Roman"/>
            </a:endParaRPr>
          </a:p>
          <a:p>
            <a:pPr marL="264795">
              <a:lnSpc>
                <a:spcPct val="100000"/>
              </a:lnSpc>
            </a:pPr>
            <a:r>
              <a:rPr lang="en-US" altLang="zh-TW" sz="1000" dirty="0" smtClean="0">
                <a:latin typeface="Trebuchet MS"/>
                <a:cs typeface="Trebuchet MS"/>
              </a:rPr>
              <a:t>The most attractive application of sparse representation is </a:t>
            </a:r>
            <a:r>
              <a:rPr lang="en-US" altLang="zh-TW" sz="1000" b="1" i="1" dirty="0" smtClean="0">
                <a:latin typeface="Trebuchet MS"/>
                <a:cs typeface="Trebuchet MS"/>
              </a:rPr>
              <a:t>classification</a:t>
            </a:r>
            <a:r>
              <a:rPr lang="en-US" altLang="zh-TW" sz="1000" dirty="0" smtClean="0">
                <a:latin typeface="Trebuchet MS"/>
                <a:cs typeface="Trebuchet MS"/>
              </a:rPr>
              <a:t> !!!</a:t>
            </a:r>
          </a:p>
          <a:p>
            <a:pPr marL="264795">
              <a:lnSpc>
                <a:spcPct val="100000"/>
              </a:lnSpc>
            </a:pPr>
            <a:endParaRPr lang="en-US" altLang="zh-TW" sz="1000" spc="130" dirty="0">
              <a:latin typeface="Trebuchet MS"/>
              <a:cs typeface="Trebuchet MS"/>
            </a:endParaRPr>
          </a:p>
          <a:p>
            <a:pPr marL="264795">
              <a:lnSpc>
                <a:spcPct val="100000"/>
              </a:lnSpc>
            </a:pPr>
            <a:r>
              <a:rPr lang="en-US" altLang="zh-TW" sz="1000" dirty="0" smtClean="0">
                <a:latin typeface="Trebuchet MS"/>
                <a:cs typeface="Trebuchet MS"/>
              </a:rPr>
              <a:t>If we substitute basis in dictionary (matrix A) with </a:t>
            </a:r>
            <a:r>
              <a:rPr lang="en-US" altLang="zh-TW" sz="1000" b="1" i="1" dirty="0" smtClean="0">
                <a:latin typeface="Trebuchet MS"/>
                <a:cs typeface="Trebuchet MS"/>
              </a:rPr>
              <a:t>sample of every class,</a:t>
            </a:r>
            <a:r>
              <a:rPr lang="en-US" altLang="zh-TW" sz="1000" dirty="0" smtClean="0">
                <a:latin typeface="Trebuchet MS"/>
                <a:cs typeface="Trebuchet MS"/>
              </a:rPr>
              <a:t> we can represent a unknown class sample y with sparse vector x, the nonzero entry of x is its class.</a:t>
            </a:r>
            <a:endParaRPr lang="en-US" altLang="zh-TW" sz="1000" b="1" i="1" dirty="0" smtClean="0">
              <a:latin typeface="Trebuchet MS"/>
              <a:cs typeface="Trebuchet MS"/>
            </a:endParaRPr>
          </a:p>
          <a:p>
            <a:pPr marL="386715">
              <a:lnSpc>
                <a:spcPct val="100000"/>
              </a:lnSpc>
              <a:spcBef>
                <a:spcPts val="315"/>
              </a:spcBef>
            </a:pPr>
            <a:r>
              <a:rPr sz="700" spc="-75" dirty="0" smtClean="0">
                <a:solidFill>
                  <a:srgbClr val="FFFFFF"/>
                </a:solidFill>
                <a:latin typeface="Verdana"/>
                <a:cs typeface="Verdana"/>
              </a:rPr>
              <a:t>1</a:t>
            </a:r>
            <a:endParaRPr sz="1000" dirty="0">
              <a:latin typeface="Trebuchet MS"/>
              <a:cs typeface="Trebuchet M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0" y="3354197"/>
            <a:ext cx="461009" cy="102235"/>
          </a:xfrm>
          <a:custGeom>
            <a:avLst/>
            <a:gdLst/>
            <a:ahLst/>
            <a:cxnLst/>
            <a:rect l="l" t="t" r="r" b="b"/>
            <a:pathLst>
              <a:path w="461009" h="102235">
                <a:moveTo>
                  <a:pt x="0" y="101853"/>
                </a:moveTo>
                <a:lnTo>
                  <a:pt x="460883" y="101853"/>
                </a:lnTo>
                <a:lnTo>
                  <a:pt x="46088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>
            <a:spLocks noGrp="1"/>
          </p:cNvSpPr>
          <p:nvPr>
            <p:ph type="ftr" sz="quarter" idx="11"/>
          </p:nvPr>
        </p:nvSpPr>
        <p:spPr>
          <a:xfrm>
            <a:off x="1767839" y="3362000"/>
            <a:ext cx="44132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spc="-40" dirty="0"/>
          </a:p>
        </p:txBody>
      </p:sp>
      <p:sp>
        <p:nvSpPr>
          <p:cNvPr id="19" name="object 19"/>
          <p:cNvSpPr txBox="1">
            <a:spLocks noGrp="1"/>
          </p:cNvSpPr>
          <p:nvPr>
            <p:ph type="dt" sz="half" idx="10"/>
          </p:nvPr>
        </p:nvSpPr>
        <p:spPr>
          <a:xfrm>
            <a:off x="2399283" y="3362000"/>
            <a:ext cx="37655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altLang="zh-TW" spc="-5" smtClean="0"/>
              <a:t>Disp Lab</a:t>
            </a:r>
            <a:endParaRPr spc="-55" dirty="0"/>
          </a:p>
        </p:txBody>
      </p:sp>
      <p:sp>
        <p:nvSpPr>
          <p:cNvPr id="20" name="object 19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0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1"/>
          <p:cNvSpPr txBox="1">
            <a:spLocks/>
          </p:cNvSpPr>
          <p:nvPr/>
        </p:nvSpPr>
        <p:spPr>
          <a:xfrm>
            <a:off x="105029" y="3362000"/>
            <a:ext cx="2508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590"/>
              </a:lnSpc>
            </a:pPr>
            <a:fld id="{81D60167-4931-47E6-BA6A-407CBD079E47}" type="slidenum">
              <a:rPr lang="en-US" altLang="zh-TW" spc="-55" smtClean="0"/>
              <a:pPr marL="25400">
                <a:lnSpc>
                  <a:spcPts val="590"/>
                </a:lnSpc>
              </a:pPr>
              <a:t>24</a:t>
            </a:fld>
            <a:r>
              <a:rPr lang="en-US" altLang="zh-TW" spc="-55" dirty="0" smtClean="0"/>
              <a:t> </a:t>
            </a:r>
            <a:r>
              <a:rPr lang="en-US" altLang="zh-TW" spc="35" dirty="0" smtClean="0"/>
              <a:t>/</a:t>
            </a:r>
            <a:r>
              <a:rPr lang="zh-TW" altLang="en-US" spc="-40" dirty="0" smtClean="0"/>
              <a:t> </a:t>
            </a:r>
            <a:r>
              <a:rPr lang="en-US" altLang="zh-TW" spc="-55" dirty="0" smtClean="0"/>
              <a:t>70</a:t>
            </a:r>
            <a:endParaRPr lang="en-US" altLang="zh-TW" spc="-55" dirty="0"/>
          </a:p>
        </p:txBody>
      </p:sp>
      <p:sp>
        <p:nvSpPr>
          <p:cNvPr id="23" name="object 22"/>
          <p:cNvSpPr txBox="1">
            <a:spLocks/>
          </p:cNvSpPr>
          <p:nvPr/>
        </p:nvSpPr>
        <p:spPr>
          <a:xfrm>
            <a:off x="1767839" y="3362000"/>
            <a:ext cx="4413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lang="en-US" spc="-40" dirty="0"/>
          </a:p>
        </p:txBody>
      </p:sp>
      <p:sp>
        <p:nvSpPr>
          <p:cNvPr id="24" name="object 23"/>
          <p:cNvSpPr txBox="1">
            <a:spLocks/>
          </p:cNvSpPr>
          <p:nvPr/>
        </p:nvSpPr>
        <p:spPr>
          <a:xfrm>
            <a:off x="2399283" y="3362000"/>
            <a:ext cx="37655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5" dirty="0" err="1" smtClean="0"/>
              <a:t>Disp</a:t>
            </a:r>
            <a:r>
              <a:rPr lang="en-US" spc="-5" dirty="0" smtClean="0"/>
              <a:t> Lab</a:t>
            </a:r>
            <a:endParaRPr lang="en-US" spc="-55" dirty="0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19" y="2339975"/>
            <a:ext cx="1993331" cy="771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object 17"/>
          <p:cNvSpPr txBox="1"/>
          <p:nvPr/>
        </p:nvSpPr>
        <p:spPr>
          <a:xfrm>
            <a:off x="355854" y="1665686"/>
            <a:ext cx="4267200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/>
            <a:r>
              <a:rPr lang="en-US" altLang="zh-TW" sz="1000" dirty="0" smtClean="0">
                <a:latin typeface="Tahoma"/>
                <a:cs typeface="Tahoma"/>
              </a:rPr>
              <a:t>Advantage: </a:t>
            </a:r>
          </a:p>
          <a:p>
            <a:pPr marL="12700" marR="5080"/>
            <a:r>
              <a:rPr lang="en-US" altLang="zh-TW" sz="1000" dirty="0" smtClean="0">
                <a:latin typeface="Tahoma"/>
                <a:cs typeface="Tahoma"/>
              </a:rPr>
              <a:t>1.robustness to noise and outliers</a:t>
            </a:r>
          </a:p>
          <a:p>
            <a:pPr marL="12700" marR="5080"/>
            <a:r>
              <a:rPr lang="en-US" altLang="zh-TW" sz="1000" dirty="0" smtClean="0">
                <a:latin typeface="Tahoma"/>
                <a:cs typeface="Tahoma"/>
              </a:rPr>
              <a:t>2.very high accuracy</a:t>
            </a:r>
            <a:endParaRPr lang="en-US" altLang="zh-TW" sz="1000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786065311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304033" y="0"/>
            <a:ext cx="2304415" cy="188595"/>
          </a:xfrm>
          <a:custGeom>
            <a:avLst/>
            <a:gdLst/>
            <a:ahLst/>
            <a:cxnLst/>
            <a:rect l="l" t="t" r="r" b="b"/>
            <a:pathLst>
              <a:path w="2304415" h="188595">
                <a:moveTo>
                  <a:pt x="0" y="188214"/>
                </a:moveTo>
                <a:lnTo>
                  <a:pt x="2304033" y="188214"/>
                </a:lnTo>
                <a:lnTo>
                  <a:pt x="2304033" y="0"/>
                </a:lnTo>
                <a:lnTo>
                  <a:pt x="0" y="0"/>
                </a:lnTo>
                <a:lnTo>
                  <a:pt x="0" y="188214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88214"/>
            <a:ext cx="4608195" cy="350520"/>
          </a:xfrm>
          <a:custGeom>
            <a:avLst/>
            <a:gdLst/>
            <a:ahLst/>
            <a:cxnLst/>
            <a:rect l="l" t="t" r="r" b="b"/>
            <a:pathLst>
              <a:path w="4608195" h="350520">
                <a:moveTo>
                  <a:pt x="0" y="350266"/>
                </a:moveTo>
                <a:lnTo>
                  <a:pt x="4607941" y="350266"/>
                </a:lnTo>
                <a:lnTo>
                  <a:pt x="4607941" y="0"/>
                </a:lnTo>
                <a:lnTo>
                  <a:pt x="0" y="0"/>
                </a:lnTo>
                <a:lnTo>
                  <a:pt x="0" y="350266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95250" y="265302"/>
            <a:ext cx="4419600" cy="19389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altLang="zh-TW" sz="1400" spc="-55" dirty="0" smtClean="0">
                <a:solidFill>
                  <a:srgbClr val="FFFFFF"/>
                </a:solidFill>
                <a:latin typeface="Trebuchet MS"/>
                <a:cs typeface="Trebuchet MS"/>
              </a:rPr>
              <a:t>Sparse representation based classification</a:t>
            </a:r>
            <a:endParaRPr lang="en-US" altLang="zh-TW" sz="1400" dirty="0" smtClean="0">
              <a:latin typeface="Trebuchet MS"/>
              <a:cs typeface="Trebuchet MS"/>
            </a:endParaRPr>
          </a:p>
          <a:p>
            <a:pPr marL="264795">
              <a:lnSpc>
                <a:spcPct val="100000"/>
              </a:lnSpc>
            </a:pPr>
            <a:endParaRPr lang="en-US" altLang="zh-TW" sz="1250" dirty="0">
              <a:latin typeface="Times New Roman"/>
              <a:cs typeface="Times New Roman"/>
            </a:endParaRPr>
          </a:p>
          <a:p>
            <a:pPr marL="264795">
              <a:lnSpc>
                <a:spcPct val="100000"/>
              </a:lnSpc>
            </a:pPr>
            <a:r>
              <a:rPr lang="en-US" altLang="zh-TW" sz="1000" dirty="0" smtClean="0">
                <a:latin typeface="Trebuchet MS"/>
                <a:cs typeface="Trebuchet MS"/>
              </a:rPr>
              <a:t>The </a:t>
            </a:r>
            <a:r>
              <a:rPr lang="en-US" altLang="zh-TW" sz="1000" dirty="0">
                <a:latin typeface="Trebuchet MS"/>
                <a:cs typeface="Trebuchet MS"/>
              </a:rPr>
              <a:t>pioneer </a:t>
            </a:r>
            <a:r>
              <a:rPr lang="en-US" altLang="zh-TW" sz="1000" dirty="0" smtClean="0">
                <a:latin typeface="Trebuchet MS"/>
                <a:cs typeface="Trebuchet MS"/>
              </a:rPr>
              <a:t>work[5] first introduce the</a:t>
            </a:r>
            <a:r>
              <a:rPr lang="en-US" altLang="zh-TW" sz="1000" b="1" i="1" dirty="0" smtClean="0">
                <a:latin typeface="Trebuchet MS"/>
                <a:cs typeface="Trebuchet MS"/>
              </a:rPr>
              <a:t> sparse representation based classification (SRC) </a:t>
            </a:r>
            <a:r>
              <a:rPr lang="en-US" altLang="zh-TW" sz="1000" dirty="0" smtClean="0">
                <a:latin typeface="Trebuchet MS"/>
                <a:cs typeface="Trebuchet MS"/>
              </a:rPr>
              <a:t>on Computer Vision problem, and further prove by experiment that </a:t>
            </a:r>
          </a:p>
          <a:p>
            <a:pPr marL="264795">
              <a:lnSpc>
                <a:spcPct val="100000"/>
              </a:lnSpc>
            </a:pPr>
            <a:r>
              <a:rPr lang="en-US" altLang="zh-TW" sz="1000" b="1" i="1" dirty="0">
                <a:latin typeface="Arial" pitchFamily="34" charset="0"/>
                <a:cs typeface="Arial" pitchFamily="34" charset="0"/>
              </a:rPr>
              <a:t>F</a:t>
            </a:r>
            <a:r>
              <a:rPr lang="en-US" altLang="zh-TW" sz="1000" b="1" i="1" dirty="0" smtClean="0">
                <a:latin typeface="Arial" pitchFamily="34" charset="0"/>
                <a:cs typeface="Arial" pitchFamily="34" charset="0"/>
              </a:rPr>
              <a:t>or the classification problem, it’s not important on how we extract feature (like PCA,LDA)of images, SRC is a far better way of classification accuracy.</a:t>
            </a:r>
          </a:p>
          <a:p>
            <a:pPr marL="264795">
              <a:lnSpc>
                <a:spcPct val="100000"/>
              </a:lnSpc>
            </a:pPr>
            <a:endParaRPr lang="en-US" altLang="zh-TW" sz="1000" b="1" i="1" dirty="0">
              <a:latin typeface="Arial" pitchFamily="34" charset="0"/>
              <a:cs typeface="Arial" pitchFamily="34" charset="0"/>
            </a:endParaRPr>
          </a:p>
          <a:p>
            <a:pPr marL="264795">
              <a:lnSpc>
                <a:spcPct val="100000"/>
              </a:lnSpc>
            </a:pPr>
            <a:r>
              <a:rPr lang="en-US" altLang="zh-TW" sz="1000" dirty="0" smtClean="0">
                <a:latin typeface="Trebuchet MS" pitchFamily="34" charset="0"/>
                <a:cs typeface="Arial" pitchFamily="34" charset="0"/>
              </a:rPr>
              <a:t>Sparse representation is extended to many computer vision problem and have</a:t>
            </a:r>
            <a:r>
              <a:rPr lang="en-US" altLang="zh-TW" sz="1000" dirty="0">
                <a:latin typeface="Trebuchet MS" pitchFamily="34" charset="0"/>
                <a:cs typeface="Arial" pitchFamily="34" charset="0"/>
              </a:rPr>
              <a:t> </a:t>
            </a:r>
            <a:r>
              <a:rPr lang="en-US" altLang="zh-TW" sz="1000" dirty="0" smtClean="0">
                <a:latin typeface="Trebuchet MS" pitchFamily="34" charset="0"/>
                <a:cs typeface="Arial" pitchFamily="34" charset="0"/>
              </a:rPr>
              <a:t>good performance</a:t>
            </a:r>
            <a:endParaRPr lang="en-US" altLang="zh-TW" sz="1000" spc="130" dirty="0">
              <a:latin typeface="Trebuchet MS"/>
              <a:cs typeface="Trebuchet MS"/>
            </a:endParaRPr>
          </a:p>
          <a:p>
            <a:pPr marL="386715">
              <a:lnSpc>
                <a:spcPct val="100000"/>
              </a:lnSpc>
              <a:spcBef>
                <a:spcPts val="315"/>
              </a:spcBef>
            </a:pPr>
            <a:r>
              <a:rPr sz="700" spc="-75" dirty="0" smtClean="0">
                <a:solidFill>
                  <a:srgbClr val="FFFFFF"/>
                </a:solidFill>
                <a:latin typeface="Verdana"/>
                <a:cs typeface="Verdana"/>
              </a:rPr>
              <a:t>1</a:t>
            </a:r>
            <a:endParaRPr sz="1000" dirty="0">
              <a:latin typeface="Trebuchet MS"/>
              <a:cs typeface="Trebuchet M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0" y="3354197"/>
            <a:ext cx="461009" cy="102235"/>
          </a:xfrm>
          <a:custGeom>
            <a:avLst/>
            <a:gdLst/>
            <a:ahLst/>
            <a:cxnLst/>
            <a:rect l="l" t="t" r="r" b="b"/>
            <a:pathLst>
              <a:path w="461009" h="102235">
                <a:moveTo>
                  <a:pt x="0" y="101853"/>
                </a:moveTo>
                <a:lnTo>
                  <a:pt x="460883" y="101853"/>
                </a:lnTo>
                <a:lnTo>
                  <a:pt x="46088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>
            <a:spLocks noGrp="1"/>
          </p:cNvSpPr>
          <p:nvPr>
            <p:ph type="ftr" sz="quarter" idx="11"/>
          </p:nvPr>
        </p:nvSpPr>
        <p:spPr>
          <a:xfrm>
            <a:off x="1767839" y="3362000"/>
            <a:ext cx="44132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spc="-40" dirty="0"/>
          </a:p>
        </p:txBody>
      </p:sp>
      <p:sp>
        <p:nvSpPr>
          <p:cNvPr id="19" name="object 19"/>
          <p:cNvSpPr txBox="1">
            <a:spLocks noGrp="1"/>
          </p:cNvSpPr>
          <p:nvPr>
            <p:ph type="dt" sz="half" idx="10"/>
          </p:nvPr>
        </p:nvSpPr>
        <p:spPr>
          <a:xfrm>
            <a:off x="2399283" y="3362000"/>
            <a:ext cx="37655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altLang="zh-TW" spc="-5" smtClean="0"/>
              <a:t>Disp Lab</a:t>
            </a:r>
            <a:endParaRPr spc="-55" dirty="0"/>
          </a:p>
        </p:txBody>
      </p:sp>
      <p:sp>
        <p:nvSpPr>
          <p:cNvPr id="20" name="object 19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0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1"/>
          <p:cNvSpPr txBox="1">
            <a:spLocks/>
          </p:cNvSpPr>
          <p:nvPr/>
        </p:nvSpPr>
        <p:spPr>
          <a:xfrm>
            <a:off x="105029" y="3362000"/>
            <a:ext cx="2508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590"/>
              </a:lnSpc>
            </a:pPr>
            <a:fld id="{81D60167-4931-47E6-BA6A-407CBD079E47}" type="slidenum">
              <a:rPr lang="en-US" altLang="zh-TW" spc="-55" smtClean="0"/>
              <a:pPr marL="25400">
                <a:lnSpc>
                  <a:spcPts val="590"/>
                </a:lnSpc>
              </a:pPr>
              <a:t>25</a:t>
            </a:fld>
            <a:r>
              <a:rPr lang="en-US" altLang="zh-TW" spc="-55" dirty="0" smtClean="0"/>
              <a:t> </a:t>
            </a:r>
            <a:r>
              <a:rPr lang="en-US" altLang="zh-TW" spc="35" dirty="0" smtClean="0"/>
              <a:t>/</a:t>
            </a:r>
            <a:r>
              <a:rPr lang="zh-TW" altLang="en-US" spc="-40" dirty="0" smtClean="0"/>
              <a:t> </a:t>
            </a:r>
            <a:r>
              <a:rPr lang="en-US" altLang="zh-TW" spc="-55" dirty="0" smtClean="0"/>
              <a:t>70</a:t>
            </a:r>
            <a:endParaRPr lang="en-US" altLang="zh-TW" spc="-55" dirty="0"/>
          </a:p>
        </p:txBody>
      </p:sp>
      <p:sp>
        <p:nvSpPr>
          <p:cNvPr id="23" name="object 22"/>
          <p:cNvSpPr txBox="1">
            <a:spLocks/>
          </p:cNvSpPr>
          <p:nvPr/>
        </p:nvSpPr>
        <p:spPr>
          <a:xfrm>
            <a:off x="1767839" y="3362000"/>
            <a:ext cx="4413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lang="en-US" spc="-40" dirty="0"/>
          </a:p>
        </p:txBody>
      </p:sp>
      <p:sp>
        <p:nvSpPr>
          <p:cNvPr id="24" name="object 23"/>
          <p:cNvSpPr txBox="1">
            <a:spLocks/>
          </p:cNvSpPr>
          <p:nvPr/>
        </p:nvSpPr>
        <p:spPr>
          <a:xfrm>
            <a:off x="2399283" y="3362000"/>
            <a:ext cx="37655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5" dirty="0" err="1" smtClean="0"/>
              <a:t>Disp</a:t>
            </a:r>
            <a:r>
              <a:rPr lang="en-US" spc="-5" dirty="0" smtClean="0"/>
              <a:t> Lab</a:t>
            </a:r>
            <a:endParaRPr lang="en-US" spc="-55" dirty="0"/>
          </a:p>
        </p:txBody>
      </p:sp>
    </p:spTree>
    <p:extLst>
      <p:ext uri="{BB962C8B-B14F-4D97-AF65-F5344CB8AC3E}">
        <p14:creationId xmlns:p14="http://schemas.microsoft.com/office/powerpoint/2010/main" val="299148555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304033" y="0"/>
            <a:ext cx="2304415" cy="188595"/>
          </a:xfrm>
          <a:custGeom>
            <a:avLst/>
            <a:gdLst/>
            <a:ahLst/>
            <a:cxnLst/>
            <a:rect l="l" t="t" r="r" b="b"/>
            <a:pathLst>
              <a:path w="2304415" h="188595">
                <a:moveTo>
                  <a:pt x="0" y="188214"/>
                </a:moveTo>
                <a:lnTo>
                  <a:pt x="2304033" y="188214"/>
                </a:lnTo>
                <a:lnTo>
                  <a:pt x="2304033" y="0"/>
                </a:lnTo>
                <a:lnTo>
                  <a:pt x="0" y="0"/>
                </a:lnTo>
                <a:lnTo>
                  <a:pt x="0" y="188214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88214"/>
            <a:ext cx="4608195" cy="350520"/>
          </a:xfrm>
          <a:custGeom>
            <a:avLst/>
            <a:gdLst/>
            <a:ahLst/>
            <a:cxnLst/>
            <a:rect l="l" t="t" r="r" b="b"/>
            <a:pathLst>
              <a:path w="4608195" h="350520">
                <a:moveTo>
                  <a:pt x="0" y="350266"/>
                </a:moveTo>
                <a:lnTo>
                  <a:pt x="4607941" y="350266"/>
                </a:lnTo>
                <a:lnTo>
                  <a:pt x="4607941" y="0"/>
                </a:lnTo>
                <a:lnTo>
                  <a:pt x="0" y="0"/>
                </a:lnTo>
                <a:lnTo>
                  <a:pt x="0" y="350266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95250" y="265302"/>
            <a:ext cx="4419600" cy="7078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altLang="zh-TW" sz="1400" spc="-55" dirty="0" smtClean="0">
                <a:solidFill>
                  <a:srgbClr val="FFFFFF"/>
                </a:solidFill>
                <a:latin typeface="Trebuchet MS"/>
                <a:cs typeface="Trebuchet MS"/>
              </a:rPr>
              <a:t>Sparse representation based classification</a:t>
            </a:r>
            <a:endParaRPr lang="en-US" altLang="zh-TW" sz="1400" dirty="0" smtClean="0">
              <a:latin typeface="Trebuchet MS"/>
              <a:cs typeface="Trebuchet MS"/>
            </a:endParaRPr>
          </a:p>
          <a:p>
            <a:pPr marL="264795">
              <a:lnSpc>
                <a:spcPct val="100000"/>
              </a:lnSpc>
            </a:pPr>
            <a:endParaRPr lang="en-US" altLang="zh-TW" sz="1250" dirty="0" smtClean="0">
              <a:latin typeface="Times New Roman"/>
              <a:cs typeface="Times New Roman"/>
            </a:endParaRPr>
          </a:p>
          <a:p>
            <a:pPr marL="264795">
              <a:lnSpc>
                <a:spcPct val="100000"/>
              </a:lnSpc>
            </a:pPr>
            <a:r>
              <a:rPr lang="en-US" altLang="zh-TW" sz="1000" dirty="0" smtClean="0">
                <a:latin typeface="Trebuchet MS" pitchFamily="34" charset="0"/>
                <a:cs typeface="Times New Roman"/>
              </a:rPr>
              <a:t>Object classification [6]                      Image </a:t>
            </a:r>
            <a:r>
              <a:rPr lang="en-US" altLang="zh-TW" sz="1000" dirty="0" err="1" smtClean="0">
                <a:latin typeface="Trebuchet MS" pitchFamily="34" charset="0"/>
                <a:cs typeface="Times New Roman"/>
              </a:rPr>
              <a:t>denoising</a:t>
            </a:r>
            <a:r>
              <a:rPr lang="en-US" altLang="zh-TW" sz="1000" dirty="0" smtClean="0">
                <a:latin typeface="Trebuchet MS" pitchFamily="34" charset="0"/>
                <a:cs typeface="Times New Roman"/>
              </a:rPr>
              <a:t> [6]</a:t>
            </a:r>
            <a:endParaRPr lang="en-US" altLang="zh-TW" sz="1000" dirty="0">
              <a:latin typeface="Trebuchet MS" pitchFamily="34" charset="0"/>
              <a:cs typeface="Times New Roman"/>
            </a:endParaRPr>
          </a:p>
          <a:p>
            <a:pPr marL="386715">
              <a:lnSpc>
                <a:spcPct val="100000"/>
              </a:lnSpc>
              <a:spcBef>
                <a:spcPts val="315"/>
              </a:spcBef>
            </a:pPr>
            <a:r>
              <a:rPr sz="700" spc="-75" dirty="0" smtClean="0">
                <a:solidFill>
                  <a:srgbClr val="FFFFFF"/>
                </a:solidFill>
                <a:latin typeface="Verdana"/>
                <a:cs typeface="Verdana"/>
              </a:rPr>
              <a:t>1</a:t>
            </a:r>
            <a:endParaRPr sz="1000" dirty="0">
              <a:latin typeface="Trebuchet MS"/>
              <a:cs typeface="Trebuchet M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0" y="3354197"/>
            <a:ext cx="461009" cy="102235"/>
          </a:xfrm>
          <a:custGeom>
            <a:avLst/>
            <a:gdLst/>
            <a:ahLst/>
            <a:cxnLst/>
            <a:rect l="l" t="t" r="r" b="b"/>
            <a:pathLst>
              <a:path w="461009" h="102235">
                <a:moveTo>
                  <a:pt x="0" y="101853"/>
                </a:moveTo>
                <a:lnTo>
                  <a:pt x="460883" y="101853"/>
                </a:lnTo>
                <a:lnTo>
                  <a:pt x="46088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>
            <a:spLocks noGrp="1"/>
          </p:cNvSpPr>
          <p:nvPr>
            <p:ph type="ftr" sz="quarter" idx="11"/>
          </p:nvPr>
        </p:nvSpPr>
        <p:spPr>
          <a:xfrm>
            <a:off x="1767839" y="3362000"/>
            <a:ext cx="44132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spc="-40" dirty="0"/>
          </a:p>
        </p:txBody>
      </p:sp>
      <p:sp>
        <p:nvSpPr>
          <p:cNvPr id="19" name="object 19"/>
          <p:cNvSpPr txBox="1">
            <a:spLocks noGrp="1"/>
          </p:cNvSpPr>
          <p:nvPr>
            <p:ph type="dt" sz="half" idx="10"/>
          </p:nvPr>
        </p:nvSpPr>
        <p:spPr>
          <a:xfrm>
            <a:off x="2399283" y="3362000"/>
            <a:ext cx="37655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altLang="zh-TW" spc="-5" smtClean="0"/>
              <a:t>Disp Lab</a:t>
            </a:r>
            <a:endParaRPr spc="-55" dirty="0"/>
          </a:p>
        </p:txBody>
      </p:sp>
      <p:sp>
        <p:nvSpPr>
          <p:cNvPr id="20" name="object 19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0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1"/>
          <p:cNvSpPr txBox="1">
            <a:spLocks/>
          </p:cNvSpPr>
          <p:nvPr/>
        </p:nvSpPr>
        <p:spPr>
          <a:xfrm>
            <a:off x="105029" y="3362000"/>
            <a:ext cx="2508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590"/>
              </a:lnSpc>
            </a:pPr>
            <a:fld id="{81D60167-4931-47E6-BA6A-407CBD079E47}" type="slidenum">
              <a:rPr lang="en-US" altLang="zh-TW" spc="-55" smtClean="0"/>
              <a:pPr marL="25400">
                <a:lnSpc>
                  <a:spcPts val="590"/>
                </a:lnSpc>
              </a:pPr>
              <a:t>26</a:t>
            </a:fld>
            <a:r>
              <a:rPr lang="en-US" altLang="zh-TW" spc="-55" dirty="0" smtClean="0"/>
              <a:t> </a:t>
            </a:r>
            <a:r>
              <a:rPr lang="en-US" altLang="zh-TW" spc="35" dirty="0" smtClean="0"/>
              <a:t>/</a:t>
            </a:r>
            <a:r>
              <a:rPr lang="zh-TW" altLang="en-US" spc="-40" dirty="0" smtClean="0"/>
              <a:t> </a:t>
            </a:r>
            <a:r>
              <a:rPr lang="en-US" altLang="zh-TW" spc="-55" dirty="0" smtClean="0"/>
              <a:t>70</a:t>
            </a:r>
            <a:endParaRPr lang="en-US" altLang="zh-TW" spc="-55" dirty="0"/>
          </a:p>
        </p:txBody>
      </p:sp>
      <p:sp>
        <p:nvSpPr>
          <p:cNvPr id="23" name="object 22"/>
          <p:cNvSpPr txBox="1">
            <a:spLocks/>
          </p:cNvSpPr>
          <p:nvPr/>
        </p:nvSpPr>
        <p:spPr>
          <a:xfrm>
            <a:off x="1767839" y="3362000"/>
            <a:ext cx="4413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lang="en-US" spc="-40" dirty="0"/>
          </a:p>
        </p:txBody>
      </p:sp>
      <p:sp>
        <p:nvSpPr>
          <p:cNvPr id="24" name="object 23"/>
          <p:cNvSpPr txBox="1">
            <a:spLocks/>
          </p:cNvSpPr>
          <p:nvPr/>
        </p:nvSpPr>
        <p:spPr>
          <a:xfrm>
            <a:off x="2399283" y="3362000"/>
            <a:ext cx="37655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5" dirty="0" err="1" smtClean="0"/>
              <a:t>Disp</a:t>
            </a:r>
            <a:r>
              <a:rPr lang="en-US" spc="-5" dirty="0" smtClean="0"/>
              <a:t> Lab</a:t>
            </a:r>
            <a:endParaRPr lang="en-US" spc="-55" dirty="0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10" y="892175"/>
            <a:ext cx="2012611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0" y="892175"/>
            <a:ext cx="1643966" cy="194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000305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304033" y="0"/>
            <a:ext cx="2304415" cy="188595"/>
          </a:xfrm>
          <a:custGeom>
            <a:avLst/>
            <a:gdLst/>
            <a:ahLst/>
            <a:cxnLst/>
            <a:rect l="l" t="t" r="r" b="b"/>
            <a:pathLst>
              <a:path w="2304415" h="188595">
                <a:moveTo>
                  <a:pt x="0" y="188214"/>
                </a:moveTo>
                <a:lnTo>
                  <a:pt x="2304033" y="188214"/>
                </a:lnTo>
                <a:lnTo>
                  <a:pt x="2304033" y="0"/>
                </a:lnTo>
                <a:lnTo>
                  <a:pt x="0" y="0"/>
                </a:lnTo>
                <a:lnTo>
                  <a:pt x="0" y="188214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88214"/>
            <a:ext cx="4608195" cy="350520"/>
          </a:xfrm>
          <a:custGeom>
            <a:avLst/>
            <a:gdLst/>
            <a:ahLst/>
            <a:cxnLst/>
            <a:rect l="l" t="t" r="r" b="b"/>
            <a:pathLst>
              <a:path w="4608195" h="350520">
                <a:moveTo>
                  <a:pt x="0" y="350266"/>
                </a:moveTo>
                <a:lnTo>
                  <a:pt x="4607941" y="350266"/>
                </a:lnTo>
                <a:lnTo>
                  <a:pt x="4607941" y="0"/>
                </a:lnTo>
                <a:lnTo>
                  <a:pt x="0" y="0"/>
                </a:lnTo>
                <a:lnTo>
                  <a:pt x="0" y="350266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95250" y="265302"/>
            <a:ext cx="4419600" cy="7078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altLang="zh-TW" sz="1400" spc="-55" dirty="0" smtClean="0">
                <a:solidFill>
                  <a:srgbClr val="FFFFFF"/>
                </a:solidFill>
                <a:latin typeface="Trebuchet MS"/>
                <a:cs typeface="Trebuchet MS"/>
              </a:rPr>
              <a:t>Sparse representation based </a:t>
            </a:r>
            <a:r>
              <a:rPr lang="en-US" altLang="zh-TW" sz="1400" spc="-55" dirty="0" err="1" smtClean="0">
                <a:solidFill>
                  <a:srgbClr val="FFFFFF"/>
                </a:solidFill>
                <a:latin typeface="Trebuchet MS"/>
                <a:cs typeface="Trebuchet MS"/>
              </a:rPr>
              <a:t>classifiation</a:t>
            </a:r>
            <a:endParaRPr lang="en-US" altLang="zh-TW" sz="1400" dirty="0" smtClean="0">
              <a:latin typeface="Trebuchet MS"/>
              <a:cs typeface="Trebuchet MS"/>
            </a:endParaRPr>
          </a:p>
          <a:p>
            <a:pPr marL="264795">
              <a:lnSpc>
                <a:spcPct val="100000"/>
              </a:lnSpc>
            </a:pPr>
            <a:endParaRPr lang="en-US" altLang="zh-TW" sz="1250" dirty="0" smtClean="0">
              <a:latin typeface="Times New Roman"/>
              <a:cs typeface="Times New Roman"/>
            </a:endParaRPr>
          </a:p>
          <a:p>
            <a:pPr marL="264795">
              <a:lnSpc>
                <a:spcPct val="100000"/>
              </a:lnSpc>
            </a:pPr>
            <a:r>
              <a:rPr lang="en-US" altLang="zh-TW" sz="1000" dirty="0" smtClean="0">
                <a:latin typeface="Trebuchet MS" pitchFamily="34" charset="0"/>
                <a:cs typeface="Times New Roman"/>
              </a:rPr>
              <a:t>Super-resolution[7]                           Image </a:t>
            </a:r>
            <a:r>
              <a:rPr lang="en-US" altLang="zh-TW" sz="1000" dirty="0" err="1" smtClean="0">
                <a:latin typeface="Trebuchet MS" pitchFamily="34" charset="0"/>
                <a:cs typeface="Times New Roman"/>
              </a:rPr>
              <a:t>deblurring</a:t>
            </a:r>
            <a:r>
              <a:rPr lang="en-US" altLang="zh-TW" sz="1000" dirty="0" smtClean="0">
                <a:latin typeface="Trebuchet MS" pitchFamily="34" charset="0"/>
                <a:cs typeface="Times New Roman"/>
              </a:rPr>
              <a:t> [8]</a:t>
            </a:r>
            <a:endParaRPr lang="en-US" altLang="zh-TW" sz="1000" dirty="0">
              <a:latin typeface="Trebuchet MS" pitchFamily="34" charset="0"/>
              <a:cs typeface="Times New Roman"/>
            </a:endParaRPr>
          </a:p>
          <a:p>
            <a:pPr marL="386715">
              <a:lnSpc>
                <a:spcPct val="100000"/>
              </a:lnSpc>
              <a:spcBef>
                <a:spcPts val="315"/>
              </a:spcBef>
            </a:pPr>
            <a:r>
              <a:rPr sz="700" spc="-75" dirty="0" smtClean="0">
                <a:solidFill>
                  <a:srgbClr val="FFFFFF"/>
                </a:solidFill>
                <a:latin typeface="Verdana"/>
                <a:cs typeface="Verdana"/>
              </a:rPr>
              <a:t>1</a:t>
            </a:r>
            <a:endParaRPr sz="1000" dirty="0">
              <a:latin typeface="Trebuchet MS"/>
              <a:cs typeface="Trebuchet M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0" y="3354197"/>
            <a:ext cx="461009" cy="102235"/>
          </a:xfrm>
          <a:custGeom>
            <a:avLst/>
            <a:gdLst/>
            <a:ahLst/>
            <a:cxnLst/>
            <a:rect l="l" t="t" r="r" b="b"/>
            <a:pathLst>
              <a:path w="461009" h="102235">
                <a:moveTo>
                  <a:pt x="0" y="101853"/>
                </a:moveTo>
                <a:lnTo>
                  <a:pt x="460883" y="101853"/>
                </a:lnTo>
                <a:lnTo>
                  <a:pt x="46088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>
            <a:spLocks noGrp="1"/>
          </p:cNvSpPr>
          <p:nvPr>
            <p:ph type="ftr" sz="quarter" idx="11"/>
          </p:nvPr>
        </p:nvSpPr>
        <p:spPr>
          <a:xfrm>
            <a:off x="1767839" y="3362000"/>
            <a:ext cx="44132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spc="-40" dirty="0"/>
          </a:p>
        </p:txBody>
      </p:sp>
      <p:sp>
        <p:nvSpPr>
          <p:cNvPr id="19" name="object 19"/>
          <p:cNvSpPr txBox="1">
            <a:spLocks noGrp="1"/>
          </p:cNvSpPr>
          <p:nvPr>
            <p:ph type="dt" sz="half" idx="10"/>
          </p:nvPr>
        </p:nvSpPr>
        <p:spPr>
          <a:xfrm>
            <a:off x="2399283" y="3362000"/>
            <a:ext cx="37655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altLang="zh-TW" spc="-5" smtClean="0"/>
              <a:t>Disp Lab</a:t>
            </a:r>
            <a:endParaRPr spc="-55" dirty="0"/>
          </a:p>
        </p:txBody>
      </p:sp>
      <p:sp>
        <p:nvSpPr>
          <p:cNvPr id="20" name="object 19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0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1"/>
          <p:cNvSpPr txBox="1">
            <a:spLocks/>
          </p:cNvSpPr>
          <p:nvPr/>
        </p:nvSpPr>
        <p:spPr>
          <a:xfrm>
            <a:off x="105029" y="3362000"/>
            <a:ext cx="2508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590"/>
              </a:lnSpc>
            </a:pPr>
            <a:fld id="{81D60167-4931-47E6-BA6A-407CBD079E47}" type="slidenum">
              <a:rPr lang="en-US" altLang="zh-TW" spc="-55" smtClean="0"/>
              <a:pPr marL="25400">
                <a:lnSpc>
                  <a:spcPts val="590"/>
                </a:lnSpc>
              </a:pPr>
              <a:t>27</a:t>
            </a:fld>
            <a:r>
              <a:rPr lang="en-US" altLang="zh-TW" spc="-55" dirty="0" smtClean="0"/>
              <a:t> </a:t>
            </a:r>
            <a:r>
              <a:rPr lang="en-US" altLang="zh-TW" spc="35" dirty="0" smtClean="0"/>
              <a:t>/</a:t>
            </a:r>
            <a:r>
              <a:rPr lang="zh-TW" altLang="en-US" spc="-40" dirty="0" smtClean="0"/>
              <a:t> </a:t>
            </a:r>
            <a:r>
              <a:rPr lang="en-US" altLang="zh-TW" spc="-55" dirty="0" smtClean="0"/>
              <a:t>70</a:t>
            </a:r>
            <a:endParaRPr lang="en-US" altLang="zh-TW" spc="-55" dirty="0"/>
          </a:p>
        </p:txBody>
      </p:sp>
      <p:sp>
        <p:nvSpPr>
          <p:cNvPr id="23" name="object 22"/>
          <p:cNvSpPr txBox="1">
            <a:spLocks/>
          </p:cNvSpPr>
          <p:nvPr/>
        </p:nvSpPr>
        <p:spPr>
          <a:xfrm>
            <a:off x="1767839" y="3362000"/>
            <a:ext cx="4413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lang="en-US" spc="-40" dirty="0"/>
          </a:p>
        </p:txBody>
      </p:sp>
      <p:sp>
        <p:nvSpPr>
          <p:cNvPr id="24" name="object 23"/>
          <p:cNvSpPr txBox="1">
            <a:spLocks/>
          </p:cNvSpPr>
          <p:nvPr/>
        </p:nvSpPr>
        <p:spPr>
          <a:xfrm>
            <a:off x="2399283" y="3362000"/>
            <a:ext cx="37655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5" dirty="0" err="1" smtClean="0"/>
              <a:t>Disp</a:t>
            </a:r>
            <a:r>
              <a:rPr lang="en-US" spc="-5" dirty="0" smtClean="0"/>
              <a:t> Lab</a:t>
            </a:r>
            <a:endParaRPr lang="en-US" spc="-55" dirty="0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73" y="892175"/>
            <a:ext cx="2314223" cy="1632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077" y="973188"/>
            <a:ext cx="2292993" cy="1254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4760050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304033" y="0"/>
            <a:ext cx="2304415" cy="188595"/>
          </a:xfrm>
          <a:custGeom>
            <a:avLst/>
            <a:gdLst/>
            <a:ahLst/>
            <a:cxnLst/>
            <a:rect l="l" t="t" r="r" b="b"/>
            <a:pathLst>
              <a:path w="2304415" h="188595">
                <a:moveTo>
                  <a:pt x="0" y="188214"/>
                </a:moveTo>
                <a:lnTo>
                  <a:pt x="2304033" y="188214"/>
                </a:lnTo>
                <a:lnTo>
                  <a:pt x="2304033" y="0"/>
                </a:lnTo>
                <a:lnTo>
                  <a:pt x="0" y="0"/>
                </a:lnTo>
                <a:lnTo>
                  <a:pt x="0" y="188214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88214"/>
            <a:ext cx="4608195" cy="350520"/>
          </a:xfrm>
          <a:custGeom>
            <a:avLst/>
            <a:gdLst/>
            <a:ahLst/>
            <a:cxnLst/>
            <a:rect l="l" t="t" r="r" b="b"/>
            <a:pathLst>
              <a:path w="4608195" h="350520">
                <a:moveTo>
                  <a:pt x="0" y="350266"/>
                </a:moveTo>
                <a:lnTo>
                  <a:pt x="4607941" y="350266"/>
                </a:lnTo>
                <a:lnTo>
                  <a:pt x="4607941" y="0"/>
                </a:lnTo>
                <a:lnTo>
                  <a:pt x="0" y="0"/>
                </a:lnTo>
                <a:lnTo>
                  <a:pt x="0" y="350266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95250" y="265302"/>
            <a:ext cx="4165600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altLang="zh-TW" sz="1400" spc="-55" dirty="0" err="1" smtClean="0">
                <a:solidFill>
                  <a:srgbClr val="FFFFFF"/>
                </a:solidFill>
                <a:latin typeface="Trebuchet MS"/>
                <a:cs typeface="Trebuchet MS"/>
              </a:rPr>
              <a:t>Sparsity</a:t>
            </a:r>
            <a:r>
              <a:rPr lang="en-US" altLang="zh-TW" sz="1400" spc="-55" dirty="0" smtClean="0">
                <a:solidFill>
                  <a:srgbClr val="FFFFFF"/>
                </a:solidFill>
                <a:latin typeface="Trebuchet MS"/>
                <a:cs typeface="Trebuchet MS"/>
              </a:rPr>
              <a:t> Reference</a:t>
            </a:r>
            <a:endParaRPr lang="en-US" altLang="zh-TW" sz="1400" spc="-55" dirty="0">
              <a:solidFill>
                <a:srgbClr val="FFFFFF"/>
              </a:solidFill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44"/>
              </a:spcBef>
            </a:pPr>
            <a:endParaRPr sz="1250" dirty="0" smtClean="0">
              <a:latin typeface="Times New Roman"/>
              <a:cs typeface="Times New Roman"/>
            </a:endParaRPr>
          </a:p>
          <a:p>
            <a:pPr marL="264795">
              <a:lnSpc>
                <a:spcPct val="100000"/>
              </a:lnSpc>
            </a:pPr>
            <a:endParaRPr lang="en-US" altLang="zh-TW" sz="1000" dirty="0" smtClean="0">
              <a:latin typeface="Trebuchet MS"/>
              <a:cs typeface="Trebuchet MS"/>
            </a:endParaRPr>
          </a:p>
          <a:p>
            <a:pPr marL="264795">
              <a:lnSpc>
                <a:spcPct val="100000"/>
              </a:lnSpc>
            </a:pPr>
            <a:endParaRPr lang="en-US" altLang="zh-TW" sz="1000" spc="130" dirty="0" smtClean="0">
              <a:latin typeface="Trebuchet MS"/>
              <a:cs typeface="Trebuchet MS"/>
            </a:endParaRPr>
          </a:p>
          <a:p>
            <a:pPr marL="386715">
              <a:lnSpc>
                <a:spcPct val="100000"/>
              </a:lnSpc>
              <a:spcBef>
                <a:spcPts val="315"/>
              </a:spcBef>
            </a:pPr>
            <a:r>
              <a:rPr sz="700" spc="-75" dirty="0" smtClean="0">
                <a:solidFill>
                  <a:srgbClr val="FFFFFF"/>
                </a:solidFill>
                <a:latin typeface="Verdana"/>
                <a:cs typeface="Verdana"/>
              </a:rPr>
              <a:t>1</a:t>
            </a:r>
            <a:endParaRPr sz="1000" dirty="0">
              <a:latin typeface="Trebuchet MS"/>
              <a:cs typeface="Trebuchet M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0" y="3354197"/>
            <a:ext cx="461009" cy="102235"/>
          </a:xfrm>
          <a:custGeom>
            <a:avLst/>
            <a:gdLst/>
            <a:ahLst/>
            <a:cxnLst/>
            <a:rect l="l" t="t" r="r" b="b"/>
            <a:pathLst>
              <a:path w="461009" h="102235">
                <a:moveTo>
                  <a:pt x="0" y="101853"/>
                </a:moveTo>
                <a:lnTo>
                  <a:pt x="460883" y="101853"/>
                </a:lnTo>
                <a:lnTo>
                  <a:pt x="46088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>
            <a:spLocks noGrp="1"/>
          </p:cNvSpPr>
          <p:nvPr>
            <p:ph type="ftr" sz="quarter" idx="11"/>
          </p:nvPr>
        </p:nvSpPr>
        <p:spPr>
          <a:xfrm>
            <a:off x="1767839" y="3362000"/>
            <a:ext cx="44132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spc="-40" dirty="0"/>
          </a:p>
        </p:txBody>
      </p:sp>
      <p:sp>
        <p:nvSpPr>
          <p:cNvPr id="19" name="object 19"/>
          <p:cNvSpPr txBox="1">
            <a:spLocks noGrp="1"/>
          </p:cNvSpPr>
          <p:nvPr>
            <p:ph type="dt" sz="half" idx="10"/>
          </p:nvPr>
        </p:nvSpPr>
        <p:spPr>
          <a:xfrm>
            <a:off x="2399283" y="3362000"/>
            <a:ext cx="37655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altLang="zh-TW" spc="-5" smtClean="0"/>
              <a:t>Disp Lab</a:t>
            </a:r>
            <a:endParaRPr spc="-55" dirty="0"/>
          </a:p>
        </p:txBody>
      </p:sp>
      <p:sp>
        <p:nvSpPr>
          <p:cNvPr id="20" name="object 19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0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1"/>
          <p:cNvSpPr txBox="1">
            <a:spLocks/>
          </p:cNvSpPr>
          <p:nvPr/>
        </p:nvSpPr>
        <p:spPr>
          <a:xfrm>
            <a:off x="105029" y="3362000"/>
            <a:ext cx="2508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590"/>
              </a:lnSpc>
            </a:pPr>
            <a:fld id="{81D60167-4931-47E6-BA6A-407CBD079E47}" type="slidenum">
              <a:rPr lang="en-US" altLang="zh-TW" spc="-55" smtClean="0"/>
              <a:pPr marL="25400">
                <a:lnSpc>
                  <a:spcPts val="590"/>
                </a:lnSpc>
              </a:pPr>
              <a:t>28</a:t>
            </a:fld>
            <a:r>
              <a:rPr lang="en-US" altLang="zh-TW" spc="-55" dirty="0" smtClean="0"/>
              <a:t> </a:t>
            </a:r>
            <a:r>
              <a:rPr lang="en-US" altLang="zh-TW" spc="35" dirty="0" smtClean="0"/>
              <a:t>/</a:t>
            </a:r>
            <a:r>
              <a:rPr lang="zh-TW" altLang="en-US" spc="-40" dirty="0" smtClean="0"/>
              <a:t> </a:t>
            </a:r>
            <a:r>
              <a:rPr lang="en-US" altLang="zh-TW" spc="-55" dirty="0" smtClean="0"/>
              <a:t>70</a:t>
            </a:r>
            <a:endParaRPr lang="en-US" altLang="zh-TW" spc="-55" dirty="0"/>
          </a:p>
        </p:txBody>
      </p:sp>
      <p:sp>
        <p:nvSpPr>
          <p:cNvPr id="23" name="object 22"/>
          <p:cNvSpPr txBox="1">
            <a:spLocks/>
          </p:cNvSpPr>
          <p:nvPr/>
        </p:nvSpPr>
        <p:spPr>
          <a:xfrm>
            <a:off x="1767839" y="3362000"/>
            <a:ext cx="4413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lang="en-US" spc="-40" dirty="0"/>
          </a:p>
        </p:txBody>
      </p:sp>
      <p:sp>
        <p:nvSpPr>
          <p:cNvPr id="24" name="object 23"/>
          <p:cNvSpPr txBox="1">
            <a:spLocks/>
          </p:cNvSpPr>
          <p:nvPr/>
        </p:nvSpPr>
        <p:spPr>
          <a:xfrm>
            <a:off x="2399283" y="3362000"/>
            <a:ext cx="37655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5" dirty="0" err="1" smtClean="0"/>
              <a:t>Disp</a:t>
            </a:r>
            <a:r>
              <a:rPr lang="en-US" spc="-5" dirty="0" smtClean="0"/>
              <a:t> Lab</a:t>
            </a:r>
            <a:endParaRPr lang="en-US" spc="-55" dirty="0"/>
          </a:p>
        </p:txBody>
      </p:sp>
      <p:sp>
        <p:nvSpPr>
          <p:cNvPr id="33" name="object 17"/>
          <p:cNvSpPr txBox="1"/>
          <p:nvPr/>
        </p:nvSpPr>
        <p:spPr>
          <a:xfrm>
            <a:off x="183672" y="739775"/>
            <a:ext cx="4267200" cy="28854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spcBef>
                <a:spcPts val="875"/>
              </a:spcBef>
            </a:pPr>
            <a:r>
              <a:rPr lang="en-US" altLang="zh-TW" sz="1000" dirty="0" smtClean="0">
                <a:latin typeface="Tahoma"/>
                <a:cs typeface="Tahoma"/>
              </a:rPr>
              <a:t>Reference</a:t>
            </a:r>
          </a:p>
          <a:p>
            <a:pPr marL="12700" marR="5080">
              <a:spcBef>
                <a:spcPts val="875"/>
              </a:spcBef>
            </a:pPr>
            <a:r>
              <a:rPr lang="en-US" altLang="zh-TW" sz="1000" dirty="0" smtClean="0">
                <a:latin typeface="Tahoma"/>
                <a:cs typeface="Tahoma"/>
              </a:rPr>
              <a:t>[</a:t>
            </a:r>
            <a:r>
              <a:rPr lang="en-US" altLang="zh-TW" sz="1000" dirty="0">
                <a:latin typeface="Tahoma"/>
                <a:cs typeface="Tahoma"/>
              </a:rPr>
              <a:t>1] S. </a:t>
            </a:r>
            <a:r>
              <a:rPr lang="en-US" altLang="zh-TW" sz="1000" dirty="0" err="1">
                <a:latin typeface="Tahoma"/>
                <a:cs typeface="Tahoma"/>
              </a:rPr>
              <a:t>Mallat</a:t>
            </a:r>
            <a:r>
              <a:rPr lang="en-US" altLang="zh-TW" sz="1000" dirty="0">
                <a:latin typeface="Tahoma"/>
                <a:cs typeface="Tahoma"/>
              </a:rPr>
              <a:t>, A Wavelet Tour of Signal Processing: The Sparse Way, Academic Press, 3rd  edition, 2009</a:t>
            </a:r>
            <a:r>
              <a:rPr lang="en-US" altLang="zh-TW" sz="1000" dirty="0" smtClean="0">
                <a:latin typeface="Tahoma"/>
                <a:cs typeface="Tahoma"/>
              </a:rPr>
              <a:t>.</a:t>
            </a:r>
          </a:p>
          <a:p>
            <a:pPr marL="12700" marR="5080">
              <a:spcBef>
                <a:spcPts val="875"/>
              </a:spcBef>
            </a:pPr>
            <a:r>
              <a:rPr lang="en-US" altLang="zh-TW" sz="1000" dirty="0" smtClean="0">
                <a:latin typeface="Tahoma"/>
                <a:cs typeface="Tahoma"/>
              </a:rPr>
              <a:t>[2] Kevin P. </a:t>
            </a:r>
            <a:r>
              <a:rPr lang="en-US" altLang="zh-TW" sz="1000" dirty="0">
                <a:latin typeface="Tahoma"/>
                <a:cs typeface="Tahoma"/>
              </a:rPr>
              <a:t>Murphy, Machine Learning: A Probabilistic </a:t>
            </a:r>
            <a:r>
              <a:rPr lang="en-US" altLang="zh-TW" sz="1000" dirty="0" err="1" smtClean="0">
                <a:latin typeface="Tahoma"/>
                <a:cs typeface="Tahoma"/>
              </a:rPr>
              <a:t>Perspective,MIT</a:t>
            </a:r>
            <a:r>
              <a:rPr lang="en-US" altLang="zh-TW" sz="1000" dirty="0" smtClean="0">
                <a:latin typeface="Tahoma"/>
                <a:cs typeface="Tahoma"/>
              </a:rPr>
              <a:t> Press, 2012.</a:t>
            </a:r>
          </a:p>
          <a:p>
            <a:pPr marL="12700" marR="5080">
              <a:spcBef>
                <a:spcPts val="875"/>
              </a:spcBef>
            </a:pPr>
            <a:r>
              <a:rPr lang="en-US" altLang="zh-TW" sz="1000" dirty="0">
                <a:latin typeface="Tahoma"/>
                <a:cs typeface="Tahoma"/>
              </a:rPr>
              <a:t>[3] Boyd, Stephen </a:t>
            </a:r>
            <a:r>
              <a:rPr lang="en-US" altLang="zh-TW" sz="1000" dirty="0" smtClean="0">
                <a:latin typeface="Tahoma"/>
                <a:cs typeface="Tahoma"/>
              </a:rPr>
              <a:t>P.,</a:t>
            </a:r>
            <a:r>
              <a:rPr lang="en-US" altLang="zh-TW" sz="1000" dirty="0" err="1" smtClean="0">
                <a:latin typeface="Tahoma"/>
                <a:cs typeface="Tahoma"/>
              </a:rPr>
              <a:t>Vandenberghe</a:t>
            </a:r>
            <a:r>
              <a:rPr lang="en-US" altLang="zh-TW" sz="1000" dirty="0">
                <a:latin typeface="Tahoma"/>
                <a:cs typeface="Tahoma"/>
              </a:rPr>
              <a:t>, </a:t>
            </a:r>
            <a:r>
              <a:rPr lang="en-US" altLang="zh-TW" sz="1000" dirty="0" err="1" smtClean="0">
                <a:latin typeface="Tahoma"/>
                <a:cs typeface="Tahoma"/>
              </a:rPr>
              <a:t>Lieven</a:t>
            </a:r>
            <a:r>
              <a:rPr lang="en-US" altLang="zh-TW" sz="1000" dirty="0">
                <a:latin typeface="Tahoma"/>
                <a:cs typeface="Tahoma"/>
              </a:rPr>
              <a:t>:</a:t>
            </a:r>
            <a:r>
              <a:rPr lang="en-US" altLang="zh-TW" sz="1000" dirty="0" smtClean="0">
                <a:latin typeface="Tahoma"/>
                <a:cs typeface="Tahoma"/>
              </a:rPr>
              <a:t> </a:t>
            </a:r>
            <a:r>
              <a:rPr lang="en-US" altLang="zh-TW" sz="1000" dirty="0">
                <a:latin typeface="Tahoma"/>
                <a:cs typeface="Tahoma"/>
              </a:rPr>
              <a:t>Convex Optimization </a:t>
            </a:r>
            <a:r>
              <a:rPr lang="en-US" altLang="zh-TW" sz="1000" dirty="0" smtClean="0">
                <a:latin typeface="Tahoma"/>
                <a:cs typeface="Tahoma"/>
              </a:rPr>
              <a:t>Cambridge </a:t>
            </a:r>
            <a:r>
              <a:rPr lang="en-US" altLang="zh-TW" sz="1000" dirty="0">
                <a:latin typeface="Tahoma"/>
                <a:cs typeface="Tahoma"/>
              </a:rPr>
              <a:t>University </a:t>
            </a:r>
            <a:r>
              <a:rPr lang="en-US" altLang="zh-TW" sz="1000" dirty="0" smtClean="0">
                <a:latin typeface="Tahoma"/>
                <a:cs typeface="Tahoma"/>
              </a:rPr>
              <a:t>Press, </a:t>
            </a:r>
            <a:r>
              <a:rPr lang="en-US" altLang="zh-TW" sz="1000" dirty="0">
                <a:latin typeface="Tahoma"/>
                <a:cs typeface="Tahoma"/>
              </a:rPr>
              <a:t>2011.</a:t>
            </a:r>
            <a:endParaRPr lang="en-US" altLang="zh-TW" sz="1000" dirty="0" smtClean="0">
              <a:latin typeface="Tahoma"/>
              <a:cs typeface="Tahoma"/>
            </a:endParaRPr>
          </a:p>
          <a:p>
            <a:pPr marL="12700" marR="5080">
              <a:spcBef>
                <a:spcPts val="875"/>
              </a:spcBef>
            </a:pPr>
            <a:r>
              <a:rPr lang="en-US" altLang="zh-TW" sz="1000" dirty="0" smtClean="0">
                <a:latin typeface="Tahoma"/>
                <a:cs typeface="Tahoma"/>
              </a:rPr>
              <a:t>[4] </a:t>
            </a:r>
            <a:r>
              <a:rPr lang="en-US" altLang="zh-TW" sz="1000" dirty="0">
                <a:latin typeface="Tahoma"/>
                <a:cs typeface="Tahoma"/>
              </a:rPr>
              <a:t>A. Yang, A. Ganesh, S. </a:t>
            </a:r>
            <a:r>
              <a:rPr lang="en-US" altLang="zh-TW" sz="1000" dirty="0" err="1">
                <a:latin typeface="Tahoma"/>
                <a:cs typeface="Tahoma"/>
              </a:rPr>
              <a:t>Sastry</a:t>
            </a:r>
            <a:r>
              <a:rPr lang="en-US" altLang="zh-TW" sz="1000" dirty="0">
                <a:latin typeface="Tahoma"/>
                <a:cs typeface="Tahoma"/>
              </a:rPr>
              <a:t> and Y. Ma, </a:t>
            </a:r>
            <a:r>
              <a:rPr lang="en-US" altLang="zh-TW" sz="1000" dirty="0" smtClean="0">
                <a:latin typeface="Tahoma"/>
                <a:cs typeface="Tahoma"/>
              </a:rPr>
              <a:t>Fast </a:t>
            </a:r>
            <a:r>
              <a:rPr lang="en-US" altLang="zh-TW" sz="1000" dirty="0">
                <a:latin typeface="Tahoma"/>
                <a:cs typeface="Tahoma"/>
              </a:rPr>
              <a:t>l1-Minimization Algorithms and an Application in Robust Face Recognition: A </a:t>
            </a:r>
            <a:r>
              <a:rPr lang="en-US" altLang="zh-TW" sz="1000" dirty="0" err="1" smtClean="0">
                <a:latin typeface="Tahoma"/>
                <a:cs typeface="Tahoma"/>
              </a:rPr>
              <a:t>Review,Technical</a:t>
            </a:r>
            <a:r>
              <a:rPr lang="en-US" altLang="zh-TW" sz="1000" dirty="0" smtClean="0">
                <a:latin typeface="Tahoma"/>
                <a:cs typeface="Tahoma"/>
              </a:rPr>
              <a:t> </a:t>
            </a:r>
            <a:r>
              <a:rPr lang="en-US" altLang="zh-TW" sz="1000" dirty="0">
                <a:latin typeface="Tahoma"/>
                <a:cs typeface="Tahoma"/>
              </a:rPr>
              <a:t>Report UCB/EECS-2010-13, </a:t>
            </a:r>
            <a:r>
              <a:rPr lang="en-US" altLang="zh-TW" sz="1000" dirty="0" smtClean="0">
                <a:latin typeface="Tahoma"/>
                <a:cs typeface="Tahoma"/>
              </a:rPr>
              <a:t>2010</a:t>
            </a:r>
            <a:r>
              <a:rPr lang="en-US" altLang="zh-TW" sz="1000" dirty="0">
                <a:latin typeface="Tahoma"/>
                <a:cs typeface="Tahoma"/>
              </a:rPr>
              <a:t>. </a:t>
            </a:r>
            <a:endParaRPr lang="en-US" altLang="zh-TW" sz="1000" dirty="0" smtClean="0">
              <a:latin typeface="Tahoma"/>
              <a:cs typeface="Tahoma"/>
            </a:endParaRPr>
          </a:p>
          <a:p>
            <a:pPr marL="12700" marR="5080">
              <a:spcBef>
                <a:spcPts val="875"/>
              </a:spcBef>
            </a:pPr>
            <a:r>
              <a:rPr lang="en-US" altLang="zh-TW" sz="1000" dirty="0" smtClean="0">
                <a:latin typeface="Tahoma"/>
                <a:cs typeface="Tahoma"/>
              </a:rPr>
              <a:t>[5]</a:t>
            </a:r>
            <a:r>
              <a:rPr lang="en-US" altLang="zh-TW" sz="1000" dirty="0">
                <a:latin typeface="Trebuchet MS"/>
                <a:cs typeface="Trebuchet MS"/>
              </a:rPr>
              <a:t> J. Wright, A. Y. Yang, A. Ganesh, S. S. </a:t>
            </a:r>
            <a:r>
              <a:rPr lang="en-US" altLang="zh-TW" sz="1000" dirty="0" err="1">
                <a:latin typeface="Trebuchet MS"/>
                <a:cs typeface="Trebuchet MS"/>
              </a:rPr>
              <a:t>Sastry</a:t>
            </a:r>
            <a:r>
              <a:rPr lang="en-US" altLang="zh-TW" sz="1000" dirty="0">
                <a:latin typeface="Trebuchet MS"/>
                <a:cs typeface="Trebuchet MS"/>
              </a:rPr>
              <a:t>, and Y. Ma, “Robust face recognition via sparse representation,” IEEE Trans. Pattern Analysis and Machine Intelligence, vol. 31, no. 2, pp. 210-227, Feb. 2009.</a:t>
            </a:r>
          </a:p>
          <a:p>
            <a:pPr marL="12700" marR="5080">
              <a:spcBef>
                <a:spcPts val="875"/>
              </a:spcBef>
            </a:pPr>
            <a:endParaRPr lang="en-US" altLang="zh-TW" sz="1000" dirty="0">
              <a:latin typeface="Tahoma"/>
              <a:cs typeface="Tahoma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395" y="587375"/>
            <a:ext cx="558800" cy="8382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577" y="1654175"/>
            <a:ext cx="609600" cy="71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207758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304033" y="0"/>
            <a:ext cx="2304415" cy="188595"/>
          </a:xfrm>
          <a:custGeom>
            <a:avLst/>
            <a:gdLst/>
            <a:ahLst/>
            <a:cxnLst/>
            <a:rect l="l" t="t" r="r" b="b"/>
            <a:pathLst>
              <a:path w="2304415" h="188595">
                <a:moveTo>
                  <a:pt x="0" y="188214"/>
                </a:moveTo>
                <a:lnTo>
                  <a:pt x="2304033" y="188214"/>
                </a:lnTo>
                <a:lnTo>
                  <a:pt x="2304033" y="0"/>
                </a:lnTo>
                <a:lnTo>
                  <a:pt x="0" y="0"/>
                </a:lnTo>
                <a:lnTo>
                  <a:pt x="0" y="188214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88214"/>
            <a:ext cx="4608195" cy="350520"/>
          </a:xfrm>
          <a:custGeom>
            <a:avLst/>
            <a:gdLst/>
            <a:ahLst/>
            <a:cxnLst/>
            <a:rect l="l" t="t" r="r" b="b"/>
            <a:pathLst>
              <a:path w="4608195" h="350520">
                <a:moveTo>
                  <a:pt x="0" y="350266"/>
                </a:moveTo>
                <a:lnTo>
                  <a:pt x="4607941" y="350266"/>
                </a:lnTo>
                <a:lnTo>
                  <a:pt x="4607941" y="0"/>
                </a:lnTo>
                <a:lnTo>
                  <a:pt x="0" y="0"/>
                </a:lnTo>
                <a:lnTo>
                  <a:pt x="0" y="350266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95250" y="265302"/>
            <a:ext cx="4165600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altLang="zh-TW" sz="1400" spc="-55" dirty="0" err="1">
                <a:solidFill>
                  <a:srgbClr val="FFFFFF"/>
                </a:solidFill>
                <a:latin typeface="Trebuchet MS"/>
                <a:cs typeface="Trebuchet MS"/>
              </a:rPr>
              <a:t>Sparsity</a:t>
            </a:r>
            <a:r>
              <a:rPr lang="en-US" altLang="zh-TW" sz="1400" spc="-55" dirty="0">
                <a:solidFill>
                  <a:srgbClr val="FFFFFF"/>
                </a:solidFill>
                <a:latin typeface="Trebuchet MS"/>
                <a:cs typeface="Trebuchet MS"/>
              </a:rPr>
              <a:t> Reference</a:t>
            </a:r>
          </a:p>
          <a:p>
            <a:pPr>
              <a:lnSpc>
                <a:spcPct val="100000"/>
              </a:lnSpc>
              <a:spcBef>
                <a:spcPts val="44"/>
              </a:spcBef>
            </a:pPr>
            <a:endParaRPr sz="1250" dirty="0" smtClean="0">
              <a:latin typeface="Times New Roman"/>
              <a:cs typeface="Times New Roman"/>
            </a:endParaRPr>
          </a:p>
          <a:p>
            <a:pPr marL="264795">
              <a:lnSpc>
                <a:spcPct val="100000"/>
              </a:lnSpc>
            </a:pPr>
            <a:endParaRPr lang="en-US" altLang="zh-TW" sz="1000" dirty="0" smtClean="0">
              <a:latin typeface="Trebuchet MS"/>
              <a:cs typeface="Trebuchet MS"/>
            </a:endParaRPr>
          </a:p>
          <a:p>
            <a:pPr marL="264795">
              <a:lnSpc>
                <a:spcPct val="100000"/>
              </a:lnSpc>
            </a:pPr>
            <a:endParaRPr lang="en-US" altLang="zh-TW" sz="1000" spc="130" dirty="0" smtClean="0">
              <a:latin typeface="Trebuchet MS"/>
              <a:cs typeface="Trebuchet MS"/>
            </a:endParaRPr>
          </a:p>
          <a:p>
            <a:pPr marL="386715">
              <a:lnSpc>
                <a:spcPct val="100000"/>
              </a:lnSpc>
              <a:spcBef>
                <a:spcPts val="315"/>
              </a:spcBef>
            </a:pPr>
            <a:r>
              <a:rPr sz="700" spc="-75" dirty="0" smtClean="0">
                <a:solidFill>
                  <a:srgbClr val="FFFFFF"/>
                </a:solidFill>
                <a:latin typeface="Verdana"/>
                <a:cs typeface="Verdana"/>
              </a:rPr>
              <a:t>1</a:t>
            </a:r>
            <a:endParaRPr sz="1000" dirty="0">
              <a:latin typeface="Trebuchet MS"/>
              <a:cs typeface="Trebuchet M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0" y="3354197"/>
            <a:ext cx="461009" cy="102235"/>
          </a:xfrm>
          <a:custGeom>
            <a:avLst/>
            <a:gdLst/>
            <a:ahLst/>
            <a:cxnLst/>
            <a:rect l="l" t="t" r="r" b="b"/>
            <a:pathLst>
              <a:path w="461009" h="102235">
                <a:moveTo>
                  <a:pt x="0" y="101853"/>
                </a:moveTo>
                <a:lnTo>
                  <a:pt x="460883" y="101853"/>
                </a:lnTo>
                <a:lnTo>
                  <a:pt x="46088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>
            <a:spLocks noGrp="1"/>
          </p:cNvSpPr>
          <p:nvPr>
            <p:ph type="ftr" sz="quarter" idx="11"/>
          </p:nvPr>
        </p:nvSpPr>
        <p:spPr>
          <a:xfrm>
            <a:off x="1767839" y="3362000"/>
            <a:ext cx="44132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spc="-40" dirty="0"/>
          </a:p>
        </p:txBody>
      </p:sp>
      <p:sp>
        <p:nvSpPr>
          <p:cNvPr id="19" name="object 19"/>
          <p:cNvSpPr txBox="1">
            <a:spLocks noGrp="1"/>
          </p:cNvSpPr>
          <p:nvPr>
            <p:ph type="dt" sz="half" idx="10"/>
          </p:nvPr>
        </p:nvSpPr>
        <p:spPr>
          <a:xfrm>
            <a:off x="2399283" y="3362000"/>
            <a:ext cx="37655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altLang="zh-TW" spc="-5" smtClean="0"/>
              <a:t>Disp Lab</a:t>
            </a:r>
            <a:endParaRPr spc="-55" dirty="0"/>
          </a:p>
        </p:txBody>
      </p:sp>
      <p:sp>
        <p:nvSpPr>
          <p:cNvPr id="20" name="object 19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0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1"/>
          <p:cNvSpPr txBox="1">
            <a:spLocks/>
          </p:cNvSpPr>
          <p:nvPr/>
        </p:nvSpPr>
        <p:spPr>
          <a:xfrm>
            <a:off x="105029" y="3362000"/>
            <a:ext cx="2508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590"/>
              </a:lnSpc>
            </a:pPr>
            <a:fld id="{81D60167-4931-47E6-BA6A-407CBD079E47}" type="slidenum">
              <a:rPr lang="en-US" altLang="zh-TW" spc="-55" smtClean="0"/>
              <a:pPr marL="25400">
                <a:lnSpc>
                  <a:spcPts val="590"/>
                </a:lnSpc>
              </a:pPr>
              <a:t>29</a:t>
            </a:fld>
            <a:r>
              <a:rPr lang="en-US" altLang="zh-TW" spc="-55" dirty="0" smtClean="0"/>
              <a:t> </a:t>
            </a:r>
            <a:r>
              <a:rPr lang="en-US" altLang="zh-TW" spc="35" dirty="0" smtClean="0"/>
              <a:t>/</a:t>
            </a:r>
            <a:r>
              <a:rPr lang="zh-TW" altLang="en-US" spc="-40" dirty="0" smtClean="0"/>
              <a:t> </a:t>
            </a:r>
            <a:r>
              <a:rPr lang="en-US" altLang="zh-TW" spc="-55" dirty="0" smtClean="0"/>
              <a:t>70</a:t>
            </a:r>
            <a:endParaRPr lang="en-US" altLang="zh-TW" spc="-55" dirty="0"/>
          </a:p>
        </p:txBody>
      </p:sp>
      <p:sp>
        <p:nvSpPr>
          <p:cNvPr id="23" name="object 22"/>
          <p:cNvSpPr txBox="1">
            <a:spLocks/>
          </p:cNvSpPr>
          <p:nvPr/>
        </p:nvSpPr>
        <p:spPr>
          <a:xfrm>
            <a:off x="1767839" y="3362000"/>
            <a:ext cx="4413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lang="en-US" spc="-40" dirty="0"/>
          </a:p>
        </p:txBody>
      </p:sp>
      <p:sp>
        <p:nvSpPr>
          <p:cNvPr id="24" name="object 23"/>
          <p:cNvSpPr txBox="1">
            <a:spLocks/>
          </p:cNvSpPr>
          <p:nvPr/>
        </p:nvSpPr>
        <p:spPr>
          <a:xfrm>
            <a:off x="2399283" y="3362000"/>
            <a:ext cx="37655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5" dirty="0" err="1" smtClean="0"/>
              <a:t>Disp</a:t>
            </a:r>
            <a:r>
              <a:rPr lang="en-US" spc="-5" dirty="0" smtClean="0"/>
              <a:t> Lab</a:t>
            </a:r>
            <a:endParaRPr lang="en-US" spc="-55" dirty="0"/>
          </a:p>
        </p:txBody>
      </p:sp>
      <p:sp>
        <p:nvSpPr>
          <p:cNvPr id="33" name="object 17"/>
          <p:cNvSpPr txBox="1"/>
          <p:nvPr/>
        </p:nvSpPr>
        <p:spPr>
          <a:xfrm>
            <a:off x="183672" y="739775"/>
            <a:ext cx="4267200" cy="18466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spcBef>
                <a:spcPts val="600"/>
              </a:spcBef>
            </a:pPr>
            <a:r>
              <a:rPr lang="en-US" altLang="zh-TW" sz="1000" dirty="0" smtClean="0">
                <a:latin typeface="Tahoma"/>
                <a:cs typeface="Tahoma"/>
              </a:rPr>
              <a:t>[6</a:t>
            </a:r>
            <a:r>
              <a:rPr lang="en-US" altLang="zh-TW" sz="1000" dirty="0">
                <a:latin typeface="Tahoma"/>
                <a:cs typeface="Tahoma"/>
              </a:rPr>
              <a:t>] J. Wright, Y. Ma, J. </a:t>
            </a:r>
            <a:r>
              <a:rPr lang="en-US" altLang="zh-TW" sz="1000" dirty="0" err="1">
                <a:latin typeface="Tahoma"/>
                <a:cs typeface="Tahoma"/>
              </a:rPr>
              <a:t>Mairal</a:t>
            </a:r>
            <a:r>
              <a:rPr lang="en-US" altLang="zh-TW" sz="1000" dirty="0">
                <a:latin typeface="Tahoma"/>
                <a:cs typeface="Tahoma"/>
              </a:rPr>
              <a:t>, G. </a:t>
            </a:r>
            <a:r>
              <a:rPr lang="en-US" altLang="zh-TW" sz="1000" dirty="0" err="1">
                <a:latin typeface="Tahoma"/>
                <a:cs typeface="Tahoma"/>
              </a:rPr>
              <a:t>Sapiro</a:t>
            </a:r>
            <a:r>
              <a:rPr lang="en-US" altLang="zh-TW" sz="1000" dirty="0">
                <a:latin typeface="Tahoma"/>
                <a:cs typeface="Tahoma"/>
              </a:rPr>
              <a:t>, T. Huang, and S. Yan. Sparse representation for computer vision and pattern recognition. Proceedings of IEEE, Special Issue on Applications of Compressive Sensing &amp; Sparse Representation, 98(6):1031-1044, 2010. </a:t>
            </a:r>
            <a:endParaRPr lang="en-US" altLang="zh-TW" sz="1000" dirty="0" smtClean="0">
              <a:latin typeface="Tahoma"/>
              <a:cs typeface="Tahoma"/>
            </a:endParaRPr>
          </a:p>
          <a:p>
            <a:pPr marL="12700" marR="5080">
              <a:spcBef>
                <a:spcPts val="600"/>
              </a:spcBef>
            </a:pPr>
            <a:r>
              <a:rPr lang="en-US" altLang="zh-TW" sz="1000" dirty="0" smtClean="0">
                <a:latin typeface="Tahoma"/>
                <a:cs typeface="Tahoma"/>
              </a:rPr>
              <a:t>[7</a:t>
            </a:r>
            <a:r>
              <a:rPr lang="en-US" altLang="zh-TW" sz="1000" dirty="0">
                <a:latin typeface="Tahoma"/>
                <a:cs typeface="Tahoma"/>
              </a:rPr>
              <a:t>] J. Yang, J. Wright, T. Huang, and Y. </a:t>
            </a:r>
            <a:r>
              <a:rPr lang="en-US" altLang="zh-TW" sz="1000" dirty="0" smtClean="0">
                <a:latin typeface="Tahoma"/>
                <a:cs typeface="Tahoma"/>
              </a:rPr>
              <a:t>Ma, Image </a:t>
            </a:r>
            <a:r>
              <a:rPr lang="en-US" altLang="zh-TW" sz="1000" dirty="0" err="1">
                <a:latin typeface="Tahoma"/>
                <a:cs typeface="Tahoma"/>
              </a:rPr>
              <a:t>superresolution</a:t>
            </a:r>
            <a:r>
              <a:rPr lang="en-US" altLang="zh-TW" sz="1000" dirty="0">
                <a:latin typeface="Tahoma"/>
                <a:cs typeface="Tahoma"/>
              </a:rPr>
              <a:t> as </a:t>
            </a:r>
            <a:r>
              <a:rPr lang="en-US" altLang="zh-TW" sz="1000" dirty="0" smtClean="0">
                <a:latin typeface="Tahoma"/>
                <a:cs typeface="Tahoma"/>
              </a:rPr>
              <a:t>sparse representation </a:t>
            </a:r>
            <a:r>
              <a:rPr lang="en-US" altLang="zh-TW" sz="1000" dirty="0">
                <a:latin typeface="Tahoma"/>
                <a:cs typeface="Tahoma"/>
              </a:rPr>
              <a:t>of raw patches</a:t>
            </a:r>
            <a:r>
              <a:rPr lang="en-US" altLang="zh-TW" sz="1000" dirty="0" smtClean="0">
                <a:latin typeface="Tahoma"/>
                <a:cs typeface="Tahoma"/>
              </a:rPr>
              <a:t>, </a:t>
            </a:r>
            <a:r>
              <a:rPr lang="en-US" altLang="zh-TW" sz="1000" dirty="0">
                <a:latin typeface="Tahoma"/>
                <a:cs typeface="Tahoma"/>
              </a:rPr>
              <a:t>in Proc. </a:t>
            </a:r>
            <a:r>
              <a:rPr lang="en-US" altLang="zh-TW" sz="1000" dirty="0" smtClean="0">
                <a:latin typeface="Tahoma"/>
                <a:cs typeface="Tahoma"/>
              </a:rPr>
              <a:t>IEEE Int</a:t>
            </a:r>
            <a:r>
              <a:rPr lang="en-US" altLang="zh-TW" sz="1000" dirty="0">
                <a:latin typeface="Tahoma"/>
                <a:cs typeface="Tahoma"/>
              </a:rPr>
              <a:t>. Conf. </a:t>
            </a:r>
            <a:r>
              <a:rPr lang="en-US" altLang="zh-TW" sz="1000" dirty="0" err="1">
                <a:latin typeface="Tahoma"/>
                <a:cs typeface="Tahoma"/>
              </a:rPr>
              <a:t>Comput</a:t>
            </a:r>
            <a:r>
              <a:rPr lang="en-US" altLang="zh-TW" sz="1000" dirty="0">
                <a:latin typeface="Tahoma"/>
                <a:cs typeface="Tahoma"/>
              </a:rPr>
              <a:t>. Vis. Pattern </a:t>
            </a:r>
            <a:r>
              <a:rPr lang="en-US" altLang="zh-TW" sz="1000" dirty="0" err="1">
                <a:latin typeface="Tahoma"/>
                <a:cs typeface="Tahoma"/>
              </a:rPr>
              <a:t>Recognit</a:t>
            </a:r>
            <a:r>
              <a:rPr lang="en-US" altLang="zh-TW" sz="1000" dirty="0">
                <a:latin typeface="Tahoma"/>
                <a:cs typeface="Tahoma"/>
              </a:rPr>
              <a:t>., 2008</a:t>
            </a:r>
            <a:r>
              <a:rPr lang="en-US" altLang="zh-TW" sz="1000" dirty="0" smtClean="0">
                <a:latin typeface="Tahoma"/>
                <a:cs typeface="Tahoma"/>
              </a:rPr>
              <a:t>.</a:t>
            </a:r>
          </a:p>
          <a:p>
            <a:pPr marL="12700" marR="5080">
              <a:spcBef>
                <a:spcPts val="600"/>
              </a:spcBef>
            </a:pPr>
            <a:r>
              <a:rPr lang="en-US" altLang="zh-TW" sz="1000" dirty="0" smtClean="0">
                <a:latin typeface="Tahoma"/>
                <a:cs typeface="Tahoma"/>
              </a:rPr>
              <a:t>[8</a:t>
            </a:r>
            <a:r>
              <a:rPr lang="en-US" altLang="zh-TW" sz="1000" dirty="0">
                <a:latin typeface="Tahoma"/>
                <a:cs typeface="Tahoma"/>
              </a:rPr>
              <a:t>] W. Dong, L. Zhang, G. Shi, and X. Wu, “Image </a:t>
            </a:r>
            <a:r>
              <a:rPr lang="en-US" altLang="zh-TW" sz="1000" dirty="0" err="1">
                <a:latin typeface="Tahoma"/>
                <a:cs typeface="Tahoma"/>
              </a:rPr>
              <a:t>deblurring</a:t>
            </a:r>
            <a:r>
              <a:rPr lang="en-US" altLang="zh-TW" sz="1000" dirty="0">
                <a:latin typeface="Tahoma"/>
                <a:cs typeface="Tahoma"/>
              </a:rPr>
              <a:t> and </a:t>
            </a:r>
            <a:r>
              <a:rPr lang="en-US" altLang="zh-TW" sz="1000" dirty="0" err="1" smtClean="0">
                <a:latin typeface="Tahoma"/>
                <a:cs typeface="Tahoma"/>
              </a:rPr>
              <a:t>superresolution</a:t>
            </a:r>
            <a:r>
              <a:rPr lang="en-US" altLang="zh-TW" sz="1000" dirty="0" smtClean="0">
                <a:latin typeface="Tahoma"/>
                <a:cs typeface="Tahoma"/>
              </a:rPr>
              <a:t> by </a:t>
            </a:r>
            <a:r>
              <a:rPr lang="en-US" altLang="zh-TW" sz="1000" dirty="0">
                <a:latin typeface="Tahoma"/>
                <a:cs typeface="Tahoma"/>
              </a:rPr>
              <a:t>adaptive sparse domain selection and adaptive regularization</a:t>
            </a:r>
            <a:r>
              <a:rPr lang="en-US" altLang="zh-TW" sz="1000" dirty="0" smtClean="0">
                <a:latin typeface="Tahoma"/>
                <a:cs typeface="Tahoma"/>
              </a:rPr>
              <a:t>,” IEEE </a:t>
            </a:r>
            <a:r>
              <a:rPr lang="en-US" altLang="zh-TW" sz="1000" dirty="0">
                <a:latin typeface="Tahoma"/>
                <a:cs typeface="Tahoma"/>
              </a:rPr>
              <a:t>Trans. Image Process., vol. 20, no. 7, pp. </a:t>
            </a:r>
            <a:r>
              <a:rPr lang="en-US" altLang="zh-TW" sz="1000" dirty="0" smtClean="0">
                <a:latin typeface="Tahoma"/>
                <a:cs typeface="Tahoma"/>
              </a:rPr>
              <a:t>1838–1857, Jul</a:t>
            </a:r>
            <a:r>
              <a:rPr lang="en-US" altLang="zh-TW" sz="1000" dirty="0">
                <a:latin typeface="Tahoma"/>
                <a:cs typeface="Tahoma"/>
              </a:rPr>
              <a:t>. 2011.</a:t>
            </a:r>
          </a:p>
        </p:txBody>
      </p:sp>
    </p:spTree>
    <p:extLst>
      <p:ext uri="{BB962C8B-B14F-4D97-AF65-F5344CB8AC3E}">
        <p14:creationId xmlns:p14="http://schemas.microsoft.com/office/powerpoint/2010/main" val="598667290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304033" y="0"/>
            <a:ext cx="2304415" cy="188595"/>
          </a:xfrm>
          <a:custGeom>
            <a:avLst/>
            <a:gdLst/>
            <a:ahLst/>
            <a:cxnLst/>
            <a:rect l="l" t="t" r="r" b="b"/>
            <a:pathLst>
              <a:path w="2304415" h="188595">
                <a:moveTo>
                  <a:pt x="0" y="188214"/>
                </a:moveTo>
                <a:lnTo>
                  <a:pt x="2304033" y="188214"/>
                </a:lnTo>
                <a:lnTo>
                  <a:pt x="2304033" y="0"/>
                </a:lnTo>
                <a:lnTo>
                  <a:pt x="0" y="0"/>
                </a:lnTo>
                <a:lnTo>
                  <a:pt x="0" y="188214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88214"/>
            <a:ext cx="4608195" cy="350520"/>
          </a:xfrm>
          <a:custGeom>
            <a:avLst/>
            <a:gdLst/>
            <a:ahLst/>
            <a:cxnLst/>
            <a:rect l="l" t="t" r="r" b="b"/>
            <a:pathLst>
              <a:path w="4608195" h="350520">
                <a:moveTo>
                  <a:pt x="0" y="350266"/>
                </a:moveTo>
                <a:lnTo>
                  <a:pt x="4607941" y="350266"/>
                </a:lnTo>
                <a:lnTo>
                  <a:pt x="4607941" y="0"/>
                </a:lnTo>
                <a:lnTo>
                  <a:pt x="0" y="0"/>
                </a:lnTo>
                <a:lnTo>
                  <a:pt x="0" y="350266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40" dirty="0"/>
              <a:t>Roadmap</a:t>
            </a:r>
          </a:p>
        </p:txBody>
      </p:sp>
      <p:sp>
        <p:nvSpPr>
          <p:cNvPr id="6" name="object 6"/>
          <p:cNvSpPr/>
          <p:nvPr/>
        </p:nvSpPr>
        <p:spPr>
          <a:xfrm>
            <a:off x="444405" y="749462"/>
            <a:ext cx="129486" cy="154093"/>
          </a:xfrm>
          <a:custGeom>
            <a:avLst/>
            <a:gdLst/>
            <a:ahLst/>
            <a:cxnLst/>
            <a:rect l="l" t="t" r="r" b="b"/>
            <a:pathLst>
              <a:path w="88900" h="88900">
                <a:moveTo>
                  <a:pt x="0" y="88518"/>
                </a:moveTo>
                <a:lnTo>
                  <a:pt x="88518" y="88518"/>
                </a:lnTo>
                <a:lnTo>
                  <a:pt x="88518" y="0"/>
                </a:lnTo>
                <a:lnTo>
                  <a:pt x="0" y="0"/>
                </a:lnTo>
                <a:lnTo>
                  <a:pt x="0" y="88518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4405" y="1577976"/>
            <a:ext cx="129486" cy="152400"/>
          </a:xfrm>
          <a:custGeom>
            <a:avLst/>
            <a:gdLst/>
            <a:ahLst/>
            <a:cxnLst/>
            <a:rect l="l" t="t" r="r" b="b"/>
            <a:pathLst>
              <a:path w="88900" h="88900">
                <a:moveTo>
                  <a:pt x="0" y="88518"/>
                </a:moveTo>
                <a:lnTo>
                  <a:pt x="88518" y="88518"/>
                </a:lnTo>
                <a:lnTo>
                  <a:pt x="88518" y="0"/>
                </a:lnTo>
                <a:lnTo>
                  <a:pt x="0" y="0"/>
                </a:lnTo>
                <a:lnTo>
                  <a:pt x="0" y="88518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52644" y="2278796"/>
            <a:ext cx="113008" cy="152400"/>
          </a:xfrm>
          <a:custGeom>
            <a:avLst/>
            <a:gdLst/>
            <a:ahLst/>
            <a:cxnLst/>
            <a:rect l="l" t="t" r="r" b="b"/>
            <a:pathLst>
              <a:path w="88900" h="88900">
                <a:moveTo>
                  <a:pt x="0" y="88518"/>
                </a:moveTo>
                <a:lnTo>
                  <a:pt x="88518" y="88518"/>
                </a:lnTo>
                <a:lnTo>
                  <a:pt x="88518" y="0"/>
                </a:lnTo>
                <a:lnTo>
                  <a:pt x="0" y="0"/>
                </a:lnTo>
                <a:lnTo>
                  <a:pt x="0" y="88518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471732" y="739775"/>
            <a:ext cx="3728085" cy="24384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-75" dirty="0" smtClean="0">
                <a:solidFill>
                  <a:srgbClr val="FFFFFF"/>
                </a:solidFill>
                <a:latin typeface="Verdana"/>
                <a:cs typeface="Verdana"/>
              </a:rPr>
              <a:t>1</a:t>
            </a:r>
            <a:r>
              <a:rPr lang="en-US" sz="700" spc="-75" dirty="0" smtClean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700" spc="-75" dirty="0" smtClean="0">
                <a:solidFill>
                  <a:srgbClr val="FFFFFF"/>
                </a:solidFill>
                <a:latin typeface="Verdana"/>
                <a:cs typeface="Verdana"/>
              </a:rPr>
              <a:t>   </a:t>
            </a:r>
            <a:r>
              <a:rPr lang="en-US" sz="1000" b="1" spc="-60" dirty="0" err="1" smtClean="0">
                <a:latin typeface="Tahoma"/>
                <a:cs typeface="Tahoma"/>
              </a:rPr>
              <a:t>Sparsity</a:t>
            </a:r>
            <a:endParaRPr sz="1000" dirty="0">
              <a:latin typeface="Tahoma"/>
              <a:cs typeface="Tahoma"/>
            </a:endParaRPr>
          </a:p>
          <a:p>
            <a:pPr marL="396240">
              <a:lnSpc>
                <a:spcPct val="100000"/>
              </a:lnSpc>
              <a:spcBef>
                <a:spcPts val="395"/>
              </a:spcBef>
            </a:pPr>
            <a:r>
              <a:rPr lang="en-US" sz="900" spc="-35" dirty="0" smtClean="0">
                <a:latin typeface="Trebuchet MS"/>
                <a:cs typeface="Trebuchet MS"/>
              </a:rPr>
              <a:t>Lasso problem and Lagrange theory</a:t>
            </a:r>
            <a:endParaRPr sz="900" dirty="0">
              <a:latin typeface="Trebuchet MS"/>
              <a:cs typeface="Trebuchet MS"/>
            </a:endParaRPr>
          </a:p>
          <a:p>
            <a:pPr marL="396240" marR="229235">
              <a:lnSpc>
                <a:spcPct val="101499"/>
              </a:lnSpc>
              <a:spcBef>
                <a:spcPts val="295"/>
              </a:spcBef>
            </a:pPr>
            <a:r>
              <a:rPr lang="en-US" sz="900" spc="-20" dirty="0" smtClean="0">
                <a:latin typeface="Trebuchet MS"/>
                <a:cs typeface="Trebuchet MS"/>
              </a:rPr>
              <a:t>Basics of Optimization</a:t>
            </a:r>
            <a:endParaRPr sz="900" dirty="0">
              <a:latin typeface="Trebuchet MS"/>
              <a:cs typeface="Trebuchet MS"/>
            </a:endParaRPr>
          </a:p>
          <a:p>
            <a:pPr marL="396240">
              <a:lnSpc>
                <a:spcPct val="100000"/>
              </a:lnSpc>
              <a:spcBef>
                <a:spcPts val="310"/>
              </a:spcBef>
            </a:pPr>
            <a:r>
              <a:rPr lang="en-US" sz="900" spc="-10" dirty="0" smtClean="0">
                <a:latin typeface="Trebuchet MS"/>
                <a:cs typeface="Trebuchet MS"/>
              </a:rPr>
              <a:t>Fast algorithms of Lasso problem</a:t>
            </a:r>
            <a:endParaRPr sz="900" dirty="0" smtClean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4"/>
              </a:spcBef>
            </a:pPr>
            <a:endParaRPr sz="85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700" spc="-75" dirty="0">
                <a:solidFill>
                  <a:srgbClr val="FFFFFF"/>
                </a:solidFill>
                <a:latin typeface="Verdana"/>
                <a:cs typeface="Verdana"/>
              </a:rPr>
              <a:t>2    </a:t>
            </a:r>
            <a:r>
              <a:rPr lang="en-US" sz="1000" b="1" spc="-70" dirty="0" smtClean="0">
                <a:latin typeface="Tahoma"/>
                <a:cs typeface="Tahoma"/>
              </a:rPr>
              <a:t>Application of </a:t>
            </a:r>
            <a:r>
              <a:rPr lang="en-US" sz="1000" b="1" spc="-70" dirty="0" err="1">
                <a:latin typeface="Tahoma"/>
                <a:cs typeface="Tahoma"/>
              </a:rPr>
              <a:t>S</a:t>
            </a:r>
            <a:r>
              <a:rPr lang="en-US" sz="1000" b="1" spc="-70" dirty="0" err="1" smtClean="0">
                <a:latin typeface="Tahoma"/>
                <a:cs typeface="Tahoma"/>
              </a:rPr>
              <a:t>parsity</a:t>
            </a:r>
            <a:endParaRPr sz="1000" dirty="0" smtClean="0">
              <a:latin typeface="Tahoma"/>
              <a:cs typeface="Tahoma"/>
            </a:endParaRPr>
          </a:p>
          <a:p>
            <a:pPr marL="396240" marR="483234">
              <a:lnSpc>
                <a:spcPct val="129200"/>
              </a:lnSpc>
              <a:spcBef>
                <a:spcPts val="75"/>
              </a:spcBef>
            </a:pPr>
            <a:r>
              <a:rPr lang="en-US" altLang="zh-TW" sz="900" spc="-25" dirty="0" smtClean="0">
                <a:latin typeface="Trebuchet MS"/>
                <a:cs typeface="Trebuchet MS"/>
              </a:rPr>
              <a:t>Compressive Sensing</a:t>
            </a:r>
            <a:r>
              <a:rPr sz="900" spc="-25" dirty="0" smtClean="0">
                <a:latin typeface="Trebuchet MS"/>
                <a:cs typeface="Trebuchet MS"/>
              </a:rPr>
              <a:t> </a:t>
            </a:r>
            <a:endParaRPr lang="en-US" sz="900" spc="-25" dirty="0" smtClean="0">
              <a:latin typeface="Trebuchet MS"/>
              <a:cs typeface="Trebuchet MS"/>
            </a:endParaRPr>
          </a:p>
          <a:p>
            <a:pPr marL="396240" marR="483234">
              <a:lnSpc>
                <a:spcPct val="129200"/>
              </a:lnSpc>
              <a:spcBef>
                <a:spcPts val="75"/>
              </a:spcBef>
            </a:pPr>
            <a:r>
              <a:rPr lang="en-US" sz="900" spc="-20" dirty="0" smtClean="0">
                <a:latin typeface="Trebuchet MS"/>
                <a:cs typeface="Trebuchet MS"/>
              </a:rPr>
              <a:t>Sparse classification</a:t>
            </a:r>
          </a:p>
          <a:p>
            <a:pPr marL="396240" marR="483234">
              <a:lnSpc>
                <a:spcPct val="129200"/>
              </a:lnSpc>
              <a:spcBef>
                <a:spcPts val="75"/>
              </a:spcBef>
            </a:pPr>
            <a:endParaRPr sz="85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700" spc="-75" dirty="0">
                <a:solidFill>
                  <a:srgbClr val="FFFFFF"/>
                </a:solidFill>
                <a:latin typeface="Verdana"/>
                <a:cs typeface="Verdana"/>
              </a:rPr>
              <a:t>3  </a:t>
            </a:r>
            <a:r>
              <a:rPr sz="700" spc="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en-US" altLang="zh-TW" sz="1000" b="1" spc="-70" dirty="0" smtClean="0">
                <a:latin typeface="Tahoma"/>
                <a:cs typeface="Tahoma"/>
              </a:rPr>
              <a:t>Statistical Machine Learning</a:t>
            </a:r>
            <a:endParaRPr sz="1000" dirty="0">
              <a:latin typeface="Tahoma"/>
              <a:cs typeface="Tahoma"/>
            </a:endParaRPr>
          </a:p>
          <a:p>
            <a:pPr marL="396240">
              <a:lnSpc>
                <a:spcPct val="100000"/>
              </a:lnSpc>
              <a:spcBef>
                <a:spcPts val="390"/>
              </a:spcBef>
            </a:pPr>
            <a:r>
              <a:rPr lang="en-US" sz="900" spc="-25" dirty="0" smtClean="0">
                <a:latin typeface="Trebuchet MS"/>
                <a:cs typeface="Trebuchet MS"/>
              </a:rPr>
              <a:t>Mixture Model and Clustering      Similarity Learning</a:t>
            </a:r>
          </a:p>
          <a:p>
            <a:pPr marL="396240">
              <a:lnSpc>
                <a:spcPct val="100000"/>
              </a:lnSpc>
              <a:spcBef>
                <a:spcPts val="390"/>
              </a:spcBef>
            </a:pPr>
            <a:r>
              <a:rPr lang="en-US" sz="900" spc="-25" dirty="0" smtClean="0">
                <a:latin typeface="Trebuchet MS"/>
                <a:cs typeface="Trebuchet MS"/>
              </a:rPr>
              <a:t>Active Learning                           Semi-supervised Learning</a:t>
            </a:r>
            <a:endParaRPr sz="900" dirty="0" smtClean="0">
              <a:latin typeface="Trebuchet MS"/>
              <a:cs typeface="Trebuchet MS"/>
            </a:endParaRPr>
          </a:p>
          <a:p>
            <a:pPr marL="396240" marR="63500">
              <a:lnSpc>
                <a:spcPct val="101499"/>
              </a:lnSpc>
              <a:spcBef>
                <a:spcPts val="295"/>
              </a:spcBef>
            </a:pPr>
            <a:r>
              <a:rPr lang="en-US" sz="900" spc="-20" dirty="0" smtClean="0">
                <a:latin typeface="Trebuchet MS"/>
                <a:cs typeface="Trebuchet MS"/>
              </a:rPr>
              <a:t>Online Learning                          Auto-encoder</a:t>
            </a:r>
            <a:endParaRPr lang="en-US" sz="900" spc="-35" dirty="0" smtClean="0">
              <a:latin typeface="Trebuchet MS"/>
              <a:cs typeface="Trebuchet MS"/>
            </a:endParaRPr>
          </a:p>
          <a:p>
            <a:pPr marL="396240" marR="63500">
              <a:lnSpc>
                <a:spcPct val="101499"/>
              </a:lnSpc>
              <a:spcBef>
                <a:spcPts val="295"/>
              </a:spcBef>
            </a:pPr>
            <a:r>
              <a:rPr lang="en-US" sz="900" spc="-35" dirty="0" smtClean="0">
                <a:latin typeface="Trebuchet MS"/>
                <a:cs typeface="Trebuchet MS"/>
              </a:rPr>
              <a:t>Multitask Learning                        </a:t>
            </a:r>
            <a:r>
              <a:rPr lang="en-US" altLang="zh-TW" sz="900" spc="-20" dirty="0" smtClean="0">
                <a:latin typeface="Trebuchet MS"/>
                <a:cs typeface="Trebuchet MS"/>
              </a:rPr>
              <a:t>Deep Boltzmann Machine </a:t>
            </a:r>
            <a:endParaRPr sz="900" dirty="0">
              <a:latin typeface="Trebuchet MS"/>
              <a:cs typeface="Trebuchet M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0" y="3354197"/>
            <a:ext cx="461009" cy="102235"/>
          </a:xfrm>
          <a:custGeom>
            <a:avLst/>
            <a:gdLst/>
            <a:ahLst/>
            <a:cxnLst/>
            <a:rect l="l" t="t" r="r" b="b"/>
            <a:pathLst>
              <a:path w="461009" h="102235">
                <a:moveTo>
                  <a:pt x="0" y="101853"/>
                </a:moveTo>
                <a:lnTo>
                  <a:pt x="460883" y="101853"/>
                </a:lnTo>
                <a:lnTo>
                  <a:pt x="46088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>
            <a:spLocks noGrp="1"/>
          </p:cNvSpPr>
          <p:nvPr>
            <p:ph type="ftr" sz="quarter" idx="11"/>
          </p:nvPr>
        </p:nvSpPr>
        <p:spPr>
          <a:xfrm>
            <a:off x="1767839" y="3362000"/>
            <a:ext cx="4413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spc="-45" dirty="0" smtClean="0"/>
              <a:t>Cho-Ying Wu</a:t>
            </a:r>
            <a:endParaRPr spc="-40" dirty="0"/>
          </a:p>
        </p:txBody>
      </p:sp>
      <p:sp>
        <p:nvSpPr>
          <p:cNvPr id="23" name="object 23"/>
          <p:cNvSpPr txBox="1">
            <a:spLocks noGrp="1"/>
          </p:cNvSpPr>
          <p:nvPr>
            <p:ph type="dt" sz="half" idx="10"/>
          </p:nvPr>
        </p:nvSpPr>
        <p:spPr>
          <a:xfrm>
            <a:off x="2399283" y="3362000"/>
            <a:ext cx="37655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altLang="zh-TW" spc="-5" smtClean="0"/>
              <a:t>Disp Lab</a:t>
            </a:r>
            <a:endParaRPr spc="-55" dirty="0"/>
          </a:p>
        </p:txBody>
      </p:sp>
      <p:sp>
        <p:nvSpPr>
          <p:cNvPr id="15" name="object 21"/>
          <p:cNvSpPr txBox="1">
            <a:spLocks/>
          </p:cNvSpPr>
          <p:nvPr/>
        </p:nvSpPr>
        <p:spPr>
          <a:xfrm>
            <a:off x="105029" y="3362000"/>
            <a:ext cx="2508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590"/>
              </a:lnSpc>
            </a:pPr>
            <a:fld id="{81D60167-4931-47E6-BA6A-407CBD079E47}" type="slidenum">
              <a:rPr lang="en-US" altLang="zh-TW" spc="-55" smtClean="0"/>
              <a:pPr marL="25400">
                <a:lnSpc>
                  <a:spcPts val="590"/>
                </a:lnSpc>
              </a:pPr>
              <a:t>3</a:t>
            </a:fld>
            <a:r>
              <a:rPr lang="en-US" altLang="zh-TW" spc="-55" dirty="0" smtClean="0"/>
              <a:t> </a:t>
            </a:r>
            <a:r>
              <a:rPr lang="en-US" altLang="zh-TW" spc="35" dirty="0" smtClean="0"/>
              <a:t>/</a:t>
            </a:r>
            <a:r>
              <a:rPr lang="zh-TW" altLang="en-US" spc="-40" dirty="0" smtClean="0"/>
              <a:t> </a:t>
            </a:r>
            <a:r>
              <a:rPr lang="en-US" altLang="zh-TW" spc="-55" dirty="0" smtClean="0"/>
              <a:t>70</a:t>
            </a:r>
            <a:endParaRPr lang="en-US" altLang="zh-TW" spc="-55" dirty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304033" y="0"/>
            <a:ext cx="2304415" cy="188595"/>
          </a:xfrm>
          <a:custGeom>
            <a:avLst/>
            <a:gdLst/>
            <a:ahLst/>
            <a:cxnLst/>
            <a:rect l="l" t="t" r="r" b="b"/>
            <a:pathLst>
              <a:path w="2304415" h="188595">
                <a:moveTo>
                  <a:pt x="0" y="188214"/>
                </a:moveTo>
                <a:lnTo>
                  <a:pt x="2304033" y="188214"/>
                </a:lnTo>
                <a:lnTo>
                  <a:pt x="2304033" y="0"/>
                </a:lnTo>
                <a:lnTo>
                  <a:pt x="0" y="0"/>
                </a:lnTo>
                <a:lnTo>
                  <a:pt x="0" y="188214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44550" y="1130300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0" y="113792"/>
                </a:moveTo>
                <a:lnTo>
                  <a:pt x="113792" y="113792"/>
                </a:lnTo>
                <a:lnTo>
                  <a:pt x="113792" y="0"/>
                </a:lnTo>
                <a:lnTo>
                  <a:pt x="0" y="0"/>
                </a:lnTo>
                <a:lnTo>
                  <a:pt x="0" y="113792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59409" y="1096772"/>
            <a:ext cx="3850641" cy="959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altLang="zh-TW" sz="700" spc="-75" dirty="0" smtClean="0">
                <a:solidFill>
                  <a:srgbClr val="FFFFFF"/>
                </a:solidFill>
                <a:latin typeface="Verdana"/>
                <a:cs typeface="Verdana"/>
              </a:rPr>
              <a:t>3    </a:t>
            </a:r>
            <a:r>
              <a:rPr lang="en-US" altLang="zh-TW" sz="1050" b="1" spc="-70" dirty="0" smtClean="0">
                <a:latin typeface="Tahoma"/>
                <a:cs typeface="Tahoma"/>
              </a:rPr>
              <a:t>Statistical Machine Learning</a:t>
            </a:r>
            <a:endParaRPr lang="en-US" altLang="zh-TW" sz="1050" dirty="0" smtClean="0">
              <a:latin typeface="Tahoma"/>
              <a:cs typeface="Tahoma"/>
            </a:endParaRPr>
          </a:p>
          <a:p>
            <a:pPr marL="396240">
              <a:lnSpc>
                <a:spcPct val="100000"/>
              </a:lnSpc>
              <a:spcBef>
                <a:spcPts val="390"/>
              </a:spcBef>
            </a:pPr>
            <a:r>
              <a:rPr lang="en-US" altLang="zh-TW" sz="1000" spc="-25" dirty="0" smtClean="0">
                <a:latin typeface="Trebuchet MS"/>
                <a:cs typeface="Trebuchet MS"/>
              </a:rPr>
              <a:t>Mixture Model and Clustering      Similarity Learning</a:t>
            </a:r>
          </a:p>
          <a:p>
            <a:pPr marL="396240">
              <a:lnSpc>
                <a:spcPct val="100000"/>
              </a:lnSpc>
              <a:spcBef>
                <a:spcPts val="390"/>
              </a:spcBef>
            </a:pPr>
            <a:r>
              <a:rPr lang="en-US" altLang="zh-TW" sz="1000" spc="-25" dirty="0" smtClean="0">
                <a:latin typeface="Trebuchet MS"/>
                <a:cs typeface="Trebuchet MS"/>
              </a:rPr>
              <a:t>Active Learning                           Semi-supervised Learning</a:t>
            </a:r>
            <a:endParaRPr lang="en-US" altLang="zh-TW" sz="1000" dirty="0" smtClean="0">
              <a:latin typeface="Trebuchet MS"/>
              <a:cs typeface="Trebuchet MS"/>
            </a:endParaRPr>
          </a:p>
          <a:p>
            <a:pPr marL="396240" marR="63500">
              <a:lnSpc>
                <a:spcPct val="101499"/>
              </a:lnSpc>
              <a:spcBef>
                <a:spcPts val="295"/>
              </a:spcBef>
            </a:pPr>
            <a:r>
              <a:rPr lang="en-US" altLang="zh-TW" sz="1000" spc="-20" dirty="0" smtClean="0">
                <a:latin typeface="Trebuchet MS"/>
                <a:cs typeface="Trebuchet MS"/>
              </a:rPr>
              <a:t>Online Learning                          Auto-encoder</a:t>
            </a:r>
            <a:endParaRPr lang="en-US" altLang="zh-TW" sz="1000" spc="-35" dirty="0" smtClean="0">
              <a:latin typeface="Trebuchet MS"/>
              <a:cs typeface="Trebuchet MS"/>
            </a:endParaRPr>
          </a:p>
          <a:p>
            <a:pPr marL="396240" marR="63500">
              <a:lnSpc>
                <a:spcPct val="101499"/>
              </a:lnSpc>
              <a:spcBef>
                <a:spcPts val="295"/>
              </a:spcBef>
            </a:pPr>
            <a:r>
              <a:rPr lang="en-US" altLang="zh-TW" sz="1000" spc="-35" dirty="0" smtClean="0">
                <a:latin typeface="Trebuchet MS"/>
                <a:cs typeface="Trebuchet MS"/>
              </a:rPr>
              <a:t>Multitask Learning                        </a:t>
            </a:r>
            <a:r>
              <a:rPr lang="en-US" altLang="zh-TW" sz="1000" spc="-20" dirty="0" smtClean="0">
                <a:latin typeface="Trebuchet MS"/>
                <a:cs typeface="Trebuchet MS"/>
              </a:rPr>
              <a:t>Deep Boltzmann Machine </a:t>
            </a:r>
            <a:endParaRPr lang="en-US" altLang="zh-TW" sz="1000" dirty="0">
              <a:latin typeface="Trebuchet MS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0" y="3354197"/>
            <a:ext cx="461009" cy="102235"/>
          </a:xfrm>
          <a:custGeom>
            <a:avLst/>
            <a:gdLst/>
            <a:ahLst/>
            <a:cxnLst/>
            <a:rect l="l" t="t" r="r" b="b"/>
            <a:pathLst>
              <a:path w="461009" h="102235">
                <a:moveTo>
                  <a:pt x="0" y="101853"/>
                </a:moveTo>
                <a:lnTo>
                  <a:pt x="460883" y="101853"/>
                </a:lnTo>
                <a:lnTo>
                  <a:pt x="46088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11"/>
          </p:nvPr>
        </p:nvSpPr>
        <p:spPr>
          <a:xfrm>
            <a:off x="1767839" y="3362000"/>
            <a:ext cx="44132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spc="-40" dirty="0"/>
          </a:p>
        </p:txBody>
      </p:sp>
      <p:sp>
        <p:nvSpPr>
          <p:cNvPr id="14" name="object 14"/>
          <p:cNvSpPr txBox="1">
            <a:spLocks noGrp="1"/>
          </p:cNvSpPr>
          <p:nvPr>
            <p:ph type="dt" sz="half" idx="10"/>
          </p:nvPr>
        </p:nvSpPr>
        <p:spPr>
          <a:xfrm>
            <a:off x="2399283" y="3362000"/>
            <a:ext cx="37655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altLang="zh-TW" spc="-5" smtClean="0"/>
              <a:t>Disp Lab</a:t>
            </a:r>
            <a:endParaRPr spc="-55" dirty="0"/>
          </a:p>
        </p:txBody>
      </p:sp>
      <p:sp>
        <p:nvSpPr>
          <p:cNvPr id="15" name="object 19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20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21"/>
          <p:cNvSpPr txBox="1">
            <a:spLocks/>
          </p:cNvSpPr>
          <p:nvPr/>
        </p:nvSpPr>
        <p:spPr>
          <a:xfrm>
            <a:off x="105029" y="3362000"/>
            <a:ext cx="2508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590"/>
              </a:lnSpc>
            </a:pPr>
            <a:fld id="{81D60167-4931-47E6-BA6A-407CBD079E47}" type="slidenum">
              <a:rPr lang="en-US" altLang="zh-TW" spc="-55" smtClean="0"/>
              <a:pPr marL="25400">
                <a:lnSpc>
                  <a:spcPts val="590"/>
                </a:lnSpc>
              </a:pPr>
              <a:t>30</a:t>
            </a:fld>
            <a:r>
              <a:rPr lang="en-US" altLang="zh-TW" spc="-55" dirty="0" smtClean="0"/>
              <a:t> </a:t>
            </a:r>
            <a:r>
              <a:rPr lang="en-US" altLang="zh-TW" spc="35" dirty="0" smtClean="0"/>
              <a:t>/</a:t>
            </a:r>
            <a:r>
              <a:rPr lang="zh-TW" altLang="en-US" spc="-40" dirty="0" smtClean="0"/>
              <a:t> </a:t>
            </a:r>
            <a:r>
              <a:rPr lang="en-US" altLang="zh-TW" spc="-55" dirty="0" smtClean="0"/>
              <a:t>70</a:t>
            </a:r>
            <a:endParaRPr lang="en-US" altLang="zh-TW" spc="-55" dirty="0"/>
          </a:p>
        </p:txBody>
      </p:sp>
      <p:sp>
        <p:nvSpPr>
          <p:cNvPr id="18" name="object 22"/>
          <p:cNvSpPr txBox="1">
            <a:spLocks/>
          </p:cNvSpPr>
          <p:nvPr/>
        </p:nvSpPr>
        <p:spPr>
          <a:xfrm>
            <a:off x="1767839" y="3362000"/>
            <a:ext cx="4413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lang="en-US" spc="-40" dirty="0"/>
          </a:p>
        </p:txBody>
      </p:sp>
      <p:sp>
        <p:nvSpPr>
          <p:cNvPr id="19" name="object 23"/>
          <p:cNvSpPr txBox="1">
            <a:spLocks/>
          </p:cNvSpPr>
          <p:nvPr/>
        </p:nvSpPr>
        <p:spPr>
          <a:xfrm>
            <a:off x="2399283" y="3362000"/>
            <a:ext cx="37655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5" dirty="0" err="1" smtClean="0"/>
              <a:t>Disp</a:t>
            </a:r>
            <a:r>
              <a:rPr lang="en-US" spc="-5" dirty="0" smtClean="0"/>
              <a:t> Lab</a:t>
            </a:r>
            <a:endParaRPr lang="en-US" spc="-55" dirty="0"/>
          </a:p>
        </p:txBody>
      </p:sp>
    </p:spTree>
    <p:extLst>
      <p:ext uri="{BB962C8B-B14F-4D97-AF65-F5344CB8AC3E}">
        <p14:creationId xmlns:p14="http://schemas.microsoft.com/office/powerpoint/2010/main" val="2915651250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304033" y="0"/>
            <a:ext cx="2304415" cy="188595"/>
          </a:xfrm>
          <a:custGeom>
            <a:avLst/>
            <a:gdLst/>
            <a:ahLst/>
            <a:cxnLst/>
            <a:rect l="l" t="t" r="r" b="b"/>
            <a:pathLst>
              <a:path w="2304415" h="188595">
                <a:moveTo>
                  <a:pt x="0" y="188214"/>
                </a:moveTo>
                <a:lnTo>
                  <a:pt x="2304033" y="188214"/>
                </a:lnTo>
                <a:lnTo>
                  <a:pt x="2304033" y="0"/>
                </a:lnTo>
                <a:lnTo>
                  <a:pt x="0" y="0"/>
                </a:lnTo>
                <a:lnTo>
                  <a:pt x="0" y="188214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88214"/>
            <a:ext cx="4608195" cy="350520"/>
          </a:xfrm>
          <a:custGeom>
            <a:avLst/>
            <a:gdLst/>
            <a:ahLst/>
            <a:cxnLst/>
            <a:rect l="l" t="t" r="r" b="b"/>
            <a:pathLst>
              <a:path w="4608195" h="350520">
                <a:moveTo>
                  <a:pt x="0" y="350266"/>
                </a:moveTo>
                <a:lnTo>
                  <a:pt x="4607941" y="350266"/>
                </a:lnTo>
                <a:lnTo>
                  <a:pt x="4607941" y="0"/>
                </a:lnTo>
                <a:lnTo>
                  <a:pt x="0" y="0"/>
                </a:lnTo>
                <a:lnTo>
                  <a:pt x="0" y="350266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3354197"/>
            <a:ext cx="461009" cy="102235"/>
          </a:xfrm>
          <a:custGeom>
            <a:avLst/>
            <a:gdLst/>
            <a:ahLst/>
            <a:cxnLst/>
            <a:rect l="l" t="t" r="r" b="b"/>
            <a:pathLst>
              <a:path w="461009" h="102235">
                <a:moveTo>
                  <a:pt x="0" y="101853"/>
                </a:moveTo>
                <a:lnTo>
                  <a:pt x="460883" y="101853"/>
                </a:lnTo>
                <a:lnTo>
                  <a:pt x="46088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>
            <a:spLocks noGrp="1"/>
          </p:cNvSpPr>
          <p:nvPr>
            <p:ph type="ftr" sz="quarter" idx="11"/>
          </p:nvPr>
        </p:nvSpPr>
        <p:spPr>
          <a:xfrm>
            <a:off x="1767839" y="3362000"/>
            <a:ext cx="44132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spc="-40" dirty="0"/>
          </a:p>
        </p:txBody>
      </p:sp>
      <p:sp>
        <p:nvSpPr>
          <p:cNvPr id="19" name="object 19"/>
          <p:cNvSpPr txBox="1">
            <a:spLocks noGrp="1"/>
          </p:cNvSpPr>
          <p:nvPr>
            <p:ph type="dt" sz="half" idx="10"/>
          </p:nvPr>
        </p:nvSpPr>
        <p:spPr>
          <a:xfrm>
            <a:off x="2399283" y="3362000"/>
            <a:ext cx="37655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altLang="zh-TW" spc="-5" smtClean="0"/>
              <a:t>Disp Lab</a:t>
            </a:r>
            <a:endParaRPr spc="-55" dirty="0"/>
          </a:p>
        </p:txBody>
      </p:sp>
      <p:sp>
        <p:nvSpPr>
          <p:cNvPr id="20" name="object 19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0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1"/>
          <p:cNvSpPr txBox="1">
            <a:spLocks/>
          </p:cNvSpPr>
          <p:nvPr/>
        </p:nvSpPr>
        <p:spPr>
          <a:xfrm>
            <a:off x="105029" y="3362000"/>
            <a:ext cx="2508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590"/>
              </a:lnSpc>
            </a:pPr>
            <a:fld id="{81D60167-4931-47E6-BA6A-407CBD079E47}" type="slidenum">
              <a:rPr lang="en-US" altLang="zh-TW" spc="-55" smtClean="0"/>
              <a:pPr marL="25400">
                <a:lnSpc>
                  <a:spcPts val="590"/>
                </a:lnSpc>
              </a:pPr>
              <a:t>31</a:t>
            </a:fld>
            <a:r>
              <a:rPr lang="en-US" altLang="zh-TW" spc="-55" dirty="0" smtClean="0"/>
              <a:t> </a:t>
            </a:r>
            <a:r>
              <a:rPr lang="en-US" altLang="zh-TW" spc="35" dirty="0" smtClean="0"/>
              <a:t>/</a:t>
            </a:r>
            <a:r>
              <a:rPr lang="zh-TW" altLang="en-US" spc="-40" dirty="0" smtClean="0"/>
              <a:t> </a:t>
            </a:r>
            <a:r>
              <a:rPr lang="en-US" altLang="zh-TW" spc="-55" dirty="0" smtClean="0"/>
              <a:t>70</a:t>
            </a:r>
            <a:endParaRPr lang="en-US" altLang="zh-TW" spc="-55" dirty="0"/>
          </a:p>
        </p:txBody>
      </p:sp>
      <p:sp>
        <p:nvSpPr>
          <p:cNvPr id="23" name="object 22"/>
          <p:cNvSpPr txBox="1">
            <a:spLocks/>
          </p:cNvSpPr>
          <p:nvPr/>
        </p:nvSpPr>
        <p:spPr>
          <a:xfrm>
            <a:off x="1767839" y="3362000"/>
            <a:ext cx="4413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lang="en-US" spc="-40" dirty="0"/>
          </a:p>
        </p:txBody>
      </p:sp>
      <p:sp>
        <p:nvSpPr>
          <p:cNvPr id="24" name="object 23"/>
          <p:cNvSpPr txBox="1">
            <a:spLocks/>
          </p:cNvSpPr>
          <p:nvPr/>
        </p:nvSpPr>
        <p:spPr>
          <a:xfrm>
            <a:off x="2399283" y="3362000"/>
            <a:ext cx="37655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5" dirty="0" err="1" smtClean="0"/>
              <a:t>Disp</a:t>
            </a:r>
            <a:r>
              <a:rPr lang="en-US" spc="-5" dirty="0" smtClean="0"/>
              <a:t> Lab</a:t>
            </a:r>
            <a:endParaRPr lang="en-US" spc="-55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82" y="1577975"/>
            <a:ext cx="2167889" cy="1687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bject 8"/>
          <p:cNvSpPr txBox="1"/>
          <p:nvPr/>
        </p:nvSpPr>
        <p:spPr>
          <a:xfrm>
            <a:off x="95250" y="265301"/>
            <a:ext cx="4165600" cy="27161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altLang="zh-TW" sz="1400" spc="-55" dirty="0" smtClean="0">
                <a:solidFill>
                  <a:srgbClr val="FFFFFF"/>
                </a:solidFill>
                <a:latin typeface="Trebuchet MS"/>
                <a:cs typeface="Trebuchet MS"/>
              </a:rPr>
              <a:t>Mixture Model</a:t>
            </a:r>
            <a:endParaRPr lang="en-US" altLang="zh-TW" sz="1400" dirty="0" smtClean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44"/>
              </a:spcBef>
            </a:pPr>
            <a:endParaRPr sz="1250" dirty="0">
              <a:latin typeface="Times New Roman"/>
              <a:cs typeface="Times New Roman"/>
            </a:endParaRPr>
          </a:p>
          <a:p>
            <a:pPr marL="264795">
              <a:lnSpc>
                <a:spcPct val="100000"/>
              </a:lnSpc>
            </a:pPr>
            <a:r>
              <a:rPr lang="en-US" sz="1000" spc="-50" dirty="0">
                <a:latin typeface="Trebuchet MS"/>
                <a:cs typeface="Trebuchet MS"/>
              </a:rPr>
              <a:t>S</a:t>
            </a:r>
            <a:r>
              <a:rPr sz="1000" spc="-50" dirty="0" smtClean="0">
                <a:latin typeface="Trebuchet MS"/>
                <a:cs typeface="Trebuchet MS"/>
              </a:rPr>
              <a:t>imple </a:t>
            </a:r>
            <a:r>
              <a:rPr lang="en-US" sz="1000" spc="-50" dirty="0" smtClean="0">
                <a:latin typeface="Trebuchet MS"/>
                <a:cs typeface="Trebuchet MS"/>
              </a:rPr>
              <a:t>concept</a:t>
            </a:r>
            <a:r>
              <a:rPr sz="1000" spc="-50" dirty="0" smtClean="0">
                <a:latin typeface="Trebuchet MS"/>
                <a:cs typeface="Trebuchet MS"/>
              </a:rPr>
              <a:t> </a:t>
            </a:r>
            <a:r>
              <a:rPr sz="1000" spc="130" dirty="0">
                <a:latin typeface="Trebuchet MS"/>
                <a:cs typeface="Trebuchet MS"/>
              </a:rPr>
              <a:t>– </a:t>
            </a:r>
            <a:r>
              <a:rPr lang="en-US" sz="1000" spc="-50" dirty="0" smtClean="0">
                <a:solidFill>
                  <a:srgbClr val="0000FF"/>
                </a:solidFill>
                <a:latin typeface="Trebuchet MS"/>
                <a:cs typeface="Trebuchet MS"/>
              </a:rPr>
              <a:t>latent</a:t>
            </a:r>
            <a:r>
              <a:rPr sz="1000" spc="-40" dirty="0" smtClean="0">
                <a:solidFill>
                  <a:srgbClr val="0000FF"/>
                </a:solidFill>
                <a:latin typeface="Trebuchet MS"/>
                <a:cs typeface="Trebuchet MS"/>
              </a:rPr>
              <a:t> </a:t>
            </a:r>
            <a:r>
              <a:rPr lang="en-US" sz="1000" spc="-40" dirty="0" smtClean="0">
                <a:solidFill>
                  <a:srgbClr val="0000FF"/>
                </a:solidFill>
                <a:latin typeface="Trebuchet MS"/>
                <a:cs typeface="Trebuchet MS"/>
              </a:rPr>
              <a:t>factor or latent variable behind</a:t>
            </a:r>
            <a:r>
              <a:rPr sz="1000" spc="-40" dirty="0" smtClean="0">
                <a:solidFill>
                  <a:srgbClr val="0000FF"/>
                </a:solidFill>
                <a:latin typeface="Trebuchet MS"/>
                <a:cs typeface="Trebuchet MS"/>
              </a:rPr>
              <a:t> </a:t>
            </a:r>
            <a:r>
              <a:rPr lang="en-US" sz="1000" spc="-40" dirty="0" smtClean="0">
                <a:solidFill>
                  <a:srgbClr val="0000FF"/>
                </a:solidFill>
                <a:latin typeface="Trebuchet MS"/>
                <a:cs typeface="Trebuchet MS"/>
              </a:rPr>
              <a:t>observation</a:t>
            </a:r>
            <a:r>
              <a:rPr sz="1000" spc="-30" dirty="0" smtClean="0">
                <a:solidFill>
                  <a:srgbClr val="0000FF"/>
                </a:solidFill>
                <a:latin typeface="Trebuchet MS"/>
                <a:cs typeface="Trebuchet MS"/>
              </a:rPr>
              <a:t> </a:t>
            </a:r>
            <a:r>
              <a:rPr sz="1000" spc="-50" dirty="0" smtClean="0">
                <a:latin typeface="Trebuchet MS"/>
                <a:cs typeface="Trebuchet MS"/>
              </a:rPr>
              <a:t>:</a:t>
            </a:r>
            <a:endParaRPr lang="en-US" sz="1000" spc="-50" dirty="0" smtClean="0">
              <a:latin typeface="Trebuchet MS"/>
              <a:cs typeface="Trebuchet MS"/>
            </a:endParaRPr>
          </a:p>
          <a:p>
            <a:pPr marL="264795">
              <a:lnSpc>
                <a:spcPct val="100000"/>
              </a:lnSpc>
            </a:pPr>
            <a:endParaRPr lang="en-US" sz="1000" spc="-50" dirty="0">
              <a:latin typeface="Trebuchet MS"/>
              <a:cs typeface="Trebuchet MS"/>
            </a:endParaRPr>
          </a:p>
          <a:p>
            <a:pPr marL="264795">
              <a:lnSpc>
                <a:spcPct val="100000"/>
              </a:lnSpc>
            </a:pPr>
            <a:r>
              <a:rPr lang="en-US" sz="1000" spc="-50" dirty="0" smtClean="0">
                <a:latin typeface="Trebuchet MS"/>
                <a:cs typeface="Trebuchet MS"/>
              </a:rPr>
              <a:t>In data analysis or pattern recognition problem, some </a:t>
            </a:r>
            <a:r>
              <a:rPr lang="en-US" sz="1000" spc="-50" dirty="0" smtClean="0">
                <a:solidFill>
                  <a:srgbClr val="00B050"/>
                </a:solidFill>
                <a:latin typeface="Trebuchet MS"/>
                <a:cs typeface="Trebuchet MS"/>
              </a:rPr>
              <a:t>latent variables </a:t>
            </a:r>
            <a:r>
              <a:rPr lang="en-US" sz="1000" spc="-50" dirty="0" smtClean="0">
                <a:latin typeface="Trebuchet MS"/>
                <a:cs typeface="Trebuchet MS"/>
              </a:rPr>
              <a:t>control what we observed.</a:t>
            </a:r>
          </a:p>
          <a:p>
            <a:pPr marL="264795">
              <a:lnSpc>
                <a:spcPct val="100000"/>
              </a:lnSpc>
            </a:pPr>
            <a:endParaRPr lang="en-US" sz="1000" spc="-50" dirty="0">
              <a:latin typeface="Trebuchet MS"/>
              <a:cs typeface="Trebuchet MS"/>
            </a:endParaRPr>
          </a:p>
          <a:p>
            <a:pPr marL="264795">
              <a:lnSpc>
                <a:spcPct val="100000"/>
              </a:lnSpc>
            </a:pPr>
            <a:r>
              <a:rPr lang="en-US" sz="1000" spc="-50" dirty="0" smtClean="0">
                <a:latin typeface="Trebuchet MS"/>
                <a:cs typeface="Trebuchet MS"/>
              </a:rPr>
              <a:t>Example [1]</a:t>
            </a:r>
          </a:p>
          <a:p>
            <a:pPr marL="264795">
              <a:lnSpc>
                <a:spcPct val="100000"/>
              </a:lnSpc>
            </a:pPr>
            <a:endParaRPr lang="en-US" sz="1000" spc="-50" dirty="0" smtClean="0">
              <a:latin typeface="Trebuchet MS"/>
              <a:cs typeface="Trebuchet MS"/>
            </a:endParaRPr>
          </a:p>
          <a:p>
            <a:pPr marL="264795">
              <a:lnSpc>
                <a:spcPct val="100000"/>
              </a:lnSpc>
            </a:pPr>
            <a:endParaRPr lang="en-US" sz="1000" spc="-50" dirty="0" smtClean="0">
              <a:latin typeface="Trebuchet MS"/>
              <a:cs typeface="Trebuchet MS"/>
            </a:endParaRPr>
          </a:p>
          <a:p>
            <a:pPr marL="264795">
              <a:lnSpc>
                <a:spcPct val="100000"/>
              </a:lnSpc>
            </a:pPr>
            <a:r>
              <a:rPr lang="en-US" sz="1000" spc="-50" dirty="0" smtClean="0">
                <a:latin typeface="Trebuchet MS"/>
                <a:cs typeface="Trebuchet MS"/>
              </a:rPr>
              <a:t>                                             z2</a:t>
            </a:r>
          </a:p>
          <a:p>
            <a:pPr marL="264795">
              <a:lnSpc>
                <a:spcPct val="100000"/>
              </a:lnSpc>
            </a:pPr>
            <a:r>
              <a:rPr lang="en-US" sz="1000" spc="-50" dirty="0" smtClean="0">
                <a:latin typeface="Trebuchet MS"/>
                <a:cs typeface="Trebuchet MS"/>
              </a:rPr>
              <a:t>             z1</a:t>
            </a:r>
          </a:p>
          <a:p>
            <a:pPr marL="264795">
              <a:lnSpc>
                <a:spcPct val="100000"/>
              </a:lnSpc>
            </a:pPr>
            <a:endParaRPr lang="en-US" sz="1000" spc="-50" dirty="0" smtClean="0">
              <a:latin typeface="Trebuchet MS"/>
              <a:cs typeface="Trebuchet MS"/>
            </a:endParaRPr>
          </a:p>
          <a:p>
            <a:pPr marL="264795">
              <a:lnSpc>
                <a:spcPct val="100000"/>
              </a:lnSpc>
            </a:pPr>
            <a:endParaRPr lang="en-US" sz="1000" spc="-50" dirty="0" smtClean="0">
              <a:latin typeface="Trebuchet MS"/>
              <a:cs typeface="Trebuchet MS"/>
            </a:endParaRPr>
          </a:p>
          <a:p>
            <a:pPr marL="264795">
              <a:lnSpc>
                <a:spcPct val="100000"/>
              </a:lnSpc>
            </a:pPr>
            <a:r>
              <a:rPr lang="en-US" sz="1000" spc="-50" dirty="0" smtClean="0">
                <a:latin typeface="Trebuchet MS"/>
                <a:cs typeface="Trebuchet MS"/>
              </a:rPr>
              <a:t>                            z3</a:t>
            </a:r>
          </a:p>
          <a:p>
            <a:pPr marL="264795">
              <a:lnSpc>
                <a:spcPct val="100000"/>
              </a:lnSpc>
            </a:pPr>
            <a:endParaRPr lang="en-US" sz="1000" spc="-50" dirty="0" smtClean="0">
              <a:latin typeface="Trebuchet MS"/>
              <a:cs typeface="Trebuchet MS"/>
            </a:endParaRPr>
          </a:p>
          <a:p>
            <a:pPr marL="264795">
              <a:lnSpc>
                <a:spcPct val="100000"/>
              </a:lnSpc>
            </a:pPr>
            <a:r>
              <a:rPr lang="en-US" sz="1000" spc="-50" dirty="0" smtClean="0">
                <a:latin typeface="Trebuchet MS"/>
                <a:cs typeface="Trebuchet MS"/>
              </a:rPr>
              <a:t>                                            z4                           </a:t>
            </a:r>
            <a:endParaRPr sz="10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22472672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304033" y="0"/>
            <a:ext cx="2304415" cy="188595"/>
          </a:xfrm>
          <a:custGeom>
            <a:avLst/>
            <a:gdLst/>
            <a:ahLst/>
            <a:cxnLst/>
            <a:rect l="l" t="t" r="r" b="b"/>
            <a:pathLst>
              <a:path w="2304415" h="188595">
                <a:moveTo>
                  <a:pt x="0" y="188214"/>
                </a:moveTo>
                <a:lnTo>
                  <a:pt x="2304033" y="188214"/>
                </a:lnTo>
                <a:lnTo>
                  <a:pt x="2304033" y="0"/>
                </a:lnTo>
                <a:lnTo>
                  <a:pt x="0" y="0"/>
                </a:lnTo>
                <a:lnTo>
                  <a:pt x="0" y="188214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88214"/>
            <a:ext cx="4608195" cy="350520"/>
          </a:xfrm>
          <a:custGeom>
            <a:avLst/>
            <a:gdLst/>
            <a:ahLst/>
            <a:cxnLst/>
            <a:rect l="l" t="t" r="r" b="b"/>
            <a:pathLst>
              <a:path w="4608195" h="350520">
                <a:moveTo>
                  <a:pt x="0" y="350266"/>
                </a:moveTo>
                <a:lnTo>
                  <a:pt x="4607941" y="350266"/>
                </a:lnTo>
                <a:lnTo>
                  <a:pt x="4607941" y="0"/>
                </a:lnTo>
                <a:lnTo>
                  <a:pt x="0" y="0"/>
                </a:lnTo>
                <a:lnTo>
                  <a:pt x="0" y="350266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17881" y="730631"/>
            <a:ext cx="3972560" cy="210820"/>
          </a:xfrm>
          <a:custGeom>
            <a:avLst/>
            <a:gdLst/>
            <a:ahLst/>
            <a:cxnLst/>
            <a:rect l="l" t="t" r="r" b="b"/>
            <a:pathLst>
              <a:path w="3972560" h="210819">
                <a:moveTo>
                  <a:pt x="0" y="210819"/>
                </a:moveTo>
                <a:lnTo>
                  <a:pt x="3972305" y="210819"/>
                </a:lnTo>
                <a:lnTo>
                  <a:pt x="3972305" y="0"/>
                </a:lnTo>
                <a:lnTo>
                  <a:pt x="0" y="0"/>
                </a:lnTo>
                <a:lnTo>
                  <a:pt x="0" y="210819"/>
                </a:lnTo>
                <a:close/>
              </a:path>
            </a:pathLst>
          </a:custGeom>
          <a:solidFill>
            <a:srgbClr val="0029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17881" y="935228"/>
            <a:ext cx="3972560" cy="1252347"/>
          </a:xfrm>
          <a:custGeom>
            <a:avLst/>
            <a:gdLst/>
            <a:ahLst/>
            <a:cxnLst/>
            <a:rect l="l" t="t" r="r" b="b"/>
            <a:pathLst>
              <a:path w="3972560" h="1443989">
                <a:moveTo>
                  <a:pt x="0" y="1443990"/>
                </a:moveTo>
                <a:lnTo>
                  <a:pt x="3972305" y="1443990"/>
                </a:lnTo>
                <a:lnTo>
                  <a:pt x="3972305" y="0"/>
                </a:lnTo>
                <a:lnTo>
                  <a:pt x="0" y="0"/>
                </a:lnTo>
                <a:lnTo>
                  <a:pt x="0" y="1443990"/>
                </a:lnTo>
                <a:close/>
              </a:path>
            </a:pathLst>
          </a:custGeom>
          <a:solidFill>
            <a:srgbClr val="E5E9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95250" y="265302"/>
            <a:ext cx="4137660" cy="1177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400" spc="-55" dirty="0" smtClean="0">
                <a:solidFill>
                  <a:srgbClr val="FFFFFF"/>
                </a:solidFill>
                <a:latin typeface="Trebuchet MS"/>
                <a:cs typeface="Trebuchet MS"/>
              </a:rPr>
              <a:t>Mixture Model</a:t>
            </a:r>
            <a:endParaRPr sz="14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750" dirty="0">
              <a:latin typeface="Times New Roman"/>
              <a:cs typeface="Times New Roman"/>
            </a:endParaRPr>
          </a:p>
          <a:p>
            <a:pPr marL="264160">
              <a:lnSpc>
                <a:spcPct val="100000"/>
              </a:lnSpc>
            </a:pPr>
            <a:r>
              <a:rPr sz="1000" spc="-35" dirty="0">
                <a:solidFill>
                  <a:srgbClr val="FFFFFF"/>
                </a:solidFill>
                <a:latin typeface="Trebuchet MS"/>
                <a:cs typeface="Trebuchet MS"/>
              </a:rPr>
              <a:t>Deﬁnition </a:t>
            </a:r>
            <a:r>
              <a:rPr sz="1000" spc="-30" dirty="0" smtClean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00" spc="-35" dirty="0" smtClean="0">
                <a:solidFill>
                  <a:srgbClr val="FFFFFF"/>
                </a:solidFill>
                <a:latin typeface="Trebuchet MS"/>
                <a:cs typeface="Trebuchet MS"/>
              </a:rPr>
              <a:t>(</a:t>
            </a:r>
            <a:r>
              <a:rPr lang="en-US" sz="1000" spc="-35" dirty="0" smtClean="0">
                <a:solidFill>
                  <a:srgbClr val="FFFFFF"/>
                </a:solidFill>
                <a:latin typeface="Trebuchet MS"/>
                <a:cs typeface="Trebuchet MS"/>
              </a:rPr>
              <a:t>Mixture of Gaussians, GMM</a:t>
            </a:r>
            <a:r>
              <a:rPr sz="1000" spc="-30" dirty="0" smtClean="0">
                <a:solidFill>
                  <a:srgbClr val="FFFFFF"/>
                </a:solidFill>
                <a:latin typeface="Trebuchet MS"/>
                <a:cs typeface="Trebuchet MS"/>
              </a:rPr>
              <a:t>)</a:t>
            </a:r>
            <a:endParaRPr sz="1000" dirty="0">
              <a:latin typeface="Trebuchet MS"/>
              <a:cs typeface="Trebuchet MS"/>
            </a:endParaRPr>
          </a:p>
          <a:p>
            <a:pPr marL="264160" marR="5080">
              <a:lnSpc>
                <a:spcPct val="100000"/>
              </a:lnSpc>
              <a:spcBef>
                <a:spcPts val="525"/>
              </a:spcBef>
            </a:pPr>
            <a:r>
              <a:rPr lang="en-US" sz="1000" spc="70" dirty="0" smtClean="0">
                <a:latin typeface="Trebuchet MS"/>
                <a:cs typeface="Trebuchet MS"/>
              </a:rPr>
              <a:t>The base mixture model is a multivariate Gaussian with mean     and covariance matrix     . If we have K base model, and that</a:t>
            </a:r>
            <a:endParaRPr sz="1000" dirty="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55854" y="2416175"/>
            <a:ext cx="3877056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875"/>
              </a:spcBef>
            </a:pPr>
            <a:r>
              <a:rPr sz="1000" b="1" spc="-80" dirty="0" smtClean="0">
                <a:latin typeface="Tahoma"/>
                <a:cs typeface="Tahoma"/>
              </a:rPr>
              <a:t>Remark</a:t>
            </a:r>
            <a:r>
              <a:rPr sz="1000" spc="-80" dirty="0" smtClean="0">
                <a:latin typeface="Trebuchet MS"/>
                <a:cs typeface="Trebuchet MS"/>
              </a:rPr>
              <a:t>:</a:t>
            </a:r>
            <a:r>
              <a:rPr lang="en-US" sz="1000" spc="-80" dirty="0" smtClean="0">
                <a:latin typeface="Trebuchet MS"/>
                <a:cs typeface="Trebuchet MS"/>
              </a:rPr>
              <a:t> </a:t>
            </a:r>
            <a:r>
              <a:rPr lang="en-US" sz="1000" dirty="0" smtClean="0">
                <a:latin typeface="Trebuchet MS"/>
                <a:cs typeface="Trebuchet MS"/>
              </a:rPr>
              <a:t>In clustering problem, every Gaussian can be considered as basic model. Such as image foreground-background classification problem, easily we can set k=1 as foreground, k=2 as background ……</a:t>
            </a:r>
            <a:endParaRPr sz="1000" dirty="0">
              <a:latin typeface="Trebuchet MS"/>
              <a:cs typeface="Trebuchet M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0" y="3354197"/>
            <a:ext cx="461009" cy="102235"/>
          </a:xfrm>
          <a:custGeom>
            <a:avLst/>
            <a:gdLst/>
            <a:ahLst/>
            <a:cxnLst/>
            <a:rect l="l" t="t" r="r" b="b"/>
            <a:pathLst>
              <a:path w="461009" h="102235">
                <a:moveTo>
                  <a:pt x="0" y="101853"/>
                </a:moveTo>
                <a:lnTo>
                  <a:pt x="460883" y="101853"/>
                </a:lnTo>
                <a:lnTo>
                  <a:pt x="46088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>
            <a:spLocks noGrp="1"/>
          </p:cNvSpPr>
          <p:nvPr>
            <p:ph type="ftr" sz="quarter" idx="11"/>
          </p:nvPr>
        </p:nvSpPr>
        <p:spPr>
          <a:xfrm>
            <a:off x="1767839" y="3362000"/>
            <a:ext cx="44132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spc="-40" dirty="0"/>
          </a:p>
        </p:txBody>
      </p:sp>
      <p:sp>
        <p:nvSpPr>
          <p:cNvPr id="23" name="object 23"/>
          <p:cNvSpPr txBox="1">
            <a:spLocks noGrp="1"/>
          </p:cNvSpPr>
          <p:nvPr>
            <p:ph type="dt" sz="half" idx="10"/>
          </p:nvPr>
        </p:nvSpPr>
        <p:spPr>
          <a:xfrm>
            <a:off x="2399283" y="3362000"/>
            <a:ext cx="37655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altLang="zh-TW" spc="-5" smtClean="0"/>
              <a:t>Disp Lab</a:t>
            </a:r>
            <a:endParaRPr spc="-55" dirty="0"/>
          </a:p>
        </p:txBody>
      </p:sp>
      <p:sp>
        <p:nvSpPr>
          <p:cNvPr id="24" name="object 19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0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1"/>
          <p:cNvSpPr txBox="1">
            <a:spLocks/>
          </p:cNvSpPr>
          <p:nvPr/>
        </p:nvSpPr>
        <p:spPr>
          <a:xfrm>
            <a:off x="105029" y="3362000"/>
            <a:ext cx="2508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590"/>
              </a:lnSpc>
            </a:pPr>
            <a:fld id="{81D60167-4931-47E6-BA6A-407CBD079E47}" type="slidenum">
              <a:rPr lang="en-US" altLang="zh-TW" spc="-55" smtClean="0"/>
              <a:pPr marL="25400">
                <a:lnSpc>
                  <a:spcPts val="590"/>
                </a:lnSpc>
              </a:pPr>
              <a:t>32</a:t>
            </a:fld>
            <a:r>
              <a:rPr lang="en-US" altLang="zh-TW" spc="-55" dirty="0" smtClean="0"/>
              <a:t> </a:t>
            </a:r>
            <a:r>
              <a:rPr lang="en-US" altLang="zh-TW" spc="35" dirty="0" smtClean="0"/>
              <a:t>/</a:t>
            </a:r>
            <a:r>
              <a:rPr lang="zh-TW" altLang="en-US" spc="-40" dirty="0" smtClean="0"/>
              <a:t> </a:t>
            </a:r>
            <a:r>
              <a:rPr lang="en-US" altLang="zh-TW" spc="-55" dirty="0" smtClean="0"/>
              <a:t>70</a:t>
            </a:r>
            <a:endParaRPr lang="en-US" altLang="zh-TW" spc="-55" dirty="0"/>
          </a:p>
        </p:txBody>
      </p:sp>
      <p:sp>
        <p:nvSpPr>
          <p:cNvPr id="27" name="object 22"/>
          <p:cNvSpPr txBox="1">
            <a:spLocks/>
          </p:cNvSpPr>
          <p:nvPr/>
        </p:nvSpPr>
        <p:spPr>
          <a:xfrm>
            <a:off x="1767839" y="3362000"/>
            <a:ext cx="4413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lang="en-US" spc="-40" dirty="0"/>
          </a:p>
        </p:txBody>
      </p:sp>
      <p:sp>
        <p:nvSpPr>
          <p:cNvPr id="28" name="object 23"/>
          <p:cNvSpPr txBox="1">
            <a:spLocks/>
          </p:cNvSpPr>
          <p:nvPr/>
        </p:nvSpPr>
        <p:spPr>
          <a:xfrm>
            <a:off x="2399283" y="3362000"/>
            <a:ext cx="37655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5" dirty="0" err="1" smtClean="0"/>
              <a:t>Disp</a:t>
            </a:r>
            <a:r>
              <a:rPr lang="en-US" spc="-5" dirty="0" smtClean="0"/>
              <a:t> Lab</a:t>
            </a:r>
            <a:endParaRPr lang="en-US" spc="-55" dirty="0"/>
          </a:p>
        </p:txBody>
      </p:sp>
      <p:graphicFrame>
        <p:nvGraphicFramePr>
          <p:cNvPr id="29" name="物件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1825347"/>
              </p:ext>
            </p:extLst>
          </p:nvPr>
        </p:nvGraphicFramePr>
        <p:xfrm>
          <a:off x="704850" y="1060059"/>
          <a:ext cx="1905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93" name="Equation" r:id="rId3" imgW="190440" imgH="228600" progId="">
                  <p:embed/>
                </p:oleObj>
              </mc:Choice>
              <mc:Fallback>
                <p:oleObj name="Equation" r:id="rId3" imgW="190440" imgH="228600" progId="">
                  <p:embed/>
                  <p:pic>
                    <p:nvPicPr>
                      <p:cNvPr id="0" name="Picture 8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4850" y="1060059"/>
                        <a:ext cx="190500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物件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5748567"/>
              </p:ext>
            </p:extLst>
          </p:nvPr>
        </p:nvGraphicFramePr>
        <p:xfrm>
          <a:off x="2423467" y="1120775"/>
          <a:ext cx="2159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94" name="Equation" r:id="rId5" imgW="215640" imgH="228600" progId="">
                  <p:embed/>
                </p:oleObj>
              </mc:Choice>
              <mc:Fallback>
                <p:oleObj name="Equation" r:id="rId5" imgW="215640" imgH="228600" progId="">
                  <p:embed/>
                  <p:pic>
                    <p:nvPicPr>
                      <p:cNvPr id="0" name="Picture 8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3467" y="1120775"/>
                        <a:ext cx="215900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物件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4204138"/>
              </p:ext>
            </p:extLst>
          </p:nvPr>
        </p:nvGraphicFramePr>
        <p:xfrm>
          <a:off x="1244600" y="1425575"/>
          <a:ext cx="19304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95" name="Equation" r:id="rId7" imgW="1930320" imgH="380880" progId="">
                  <p:embed/>
                </p:oleObj>
              </mc:Choice>
              <mc:Fallback>
                <p:oleObj name="Equation" r:id="rId7" imgW="1930320" imgH="380880" progId="">
                  <p:embed/>
                  <p:pic>
                    <p:nvPicPr>
                      <p:cNvPr id="0" name="Picture 8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4600" y="1425575"/>
                        <a:ext cx="1930400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物件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5223926"/>
              </p:ext>
            </p:extLst>
          </p:nvPr>
        </p:nvGraphicFramePr>
        <p:xfrm>
          <a:off x="2686050" y="1882775"/>
          <a:ext cx="10287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96" name="Equation" r:id="rId9" imgW="1028520" imgH="228600" progId="">
                  <p:embed/>
                </p:oleObj>
              </mc:Choice>
              <mc:Fallback>
                <p:oleObj name="Equation" r:id="rId9" imgW="1028520" imgH="228600" progId="">
                  <p:embed/>
                  <p:pic>
                    <p:nvPicPr>
                      <p:cNvPr id="0" name="Picture 8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6050" y="1882775"/>
                        <a:ext cx="1028700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56419732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304033" y="0"/>
            <a:ext cx="2304415" cy="188595"/>
          </a:xfrm>
          <a:custGeom>
            <a:avLst/>
            <a:gdLst/>
            <a:ahLst/>
            <a:cxnLst/>
            <a:rect l="l" t="t" r="r" b="b"/>
            <a:pathLst>
              <a:path w="2304415" h="188595">
                <a:moveTo>
                  <a:pt x="0" y="188214"/>
                </a:moveTo>
                <a:lnTo>
                  <a:pt x="2304033" y="188214"/>
                </a:lnTo>
                <a:lnTo>
                  <a:pt x="2304033" y="0"/>
                </a:lnTo>
                <a:lnTo>
                  <a:pt x="0" y="0"/>
                </a:lnTo>
                <a:lnTo>
                  <a:pt x="0" y="188214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88214"/>
            <a:ext cx="4608195" cy="350520"/>
          </a:xfrm>
          <a:custGeom>
            <a:avLst/>
            <a:gdLst/>
            <a:ahLst/>
            <a:cxnLst/>
            <a:rect l="l" t="t" r="r" b="b"/>
            <a:pathLst>
              <a:path w="4608195" h="350520">
                <a:moveTo>
                  <a:pt x="0" y="350266"/>
                </a:moveTo>
                <a:lnTo>
                  <a:pt x="4607941" y="350266"/>
                </a:lnTo>
                <a:lnTo>
                  <a:pt x="4607941" y="0"/>
                </a:lnTo>
                <a:lnTo>
                  <a:pt x="0" y="0"/>
                </a:lnTo>
                <a:lnTo>
                  <a:pt x="0" y="350266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17881" y="730631"/>
            <a:ext cx="3972560" cy="210820"/>
          </a:xfrm>
          <a:custGeom>
            <a:avLst/>
            <a:gdLst/>
            <a:ahLst/>
            <a:cxnLst/>
            <a:rect l="l" t="t" r="r" b="b"/>
            <a:pathLst>
              <a:path w="3972560" h="210819">
                <a:moveTo>
                  <a:pt x="0" y="210819"/>
                </a:moveTo>
                <a:lnTo>
                  <a:pt x="3972305" y="210819"/>
                </a:lnTo>
                <a:lnTo>
                  <a:pt x="3972305" y="0"/>
                </a:lnTo>
                <a:lnTo>
                  <a:pt x="0" y="0"/>
                </a:lnTo>
                <a:lnTo>
                  <a:pt x="0" y="210819"/>
                </a:lnTo>
                <a:close/>
              </a:path>
            </a:pathLst>
          </a:custGeom>
          <a:solidFill>
            <a:srgbClr val="0029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17881" y="935228"/>
            <a:ext cx="3972560" cy="1252347"/>
          </a:xfrm>
          <a:custGeom>
            <a:avLst/>
            <a:gdLst/>
            <a:ahLst/>
            <a:cxnLst/>
            <a:rect l="l" t="t" r="r" b="b"/>
            <a:pathLst>
              <a:path w="3972560" h="1443989">
                <a:moveTo>
                  <a:pt x="0" y="1443990"/>
                </a:moveTo>
                <a:lnTo>
                  <a:pt x="3972305" y="1443990"/>
                </a:lnTo>
                <a:lnTo>
                  <a:pt x="3972305" y="0"/>
                </a:lnTo>
                <a:lnTo>
                  <a:pt x="0" y="0"/>
                </a:lnTo>
                <a:lnTo>
                  <a:pt x="0" y="1443990"/>
                </a:lnTo>
                <a:close/>
              </a:path>
            </a:pathLst>
          </a:custGeom>
          <a:solidFill>
            <a:srgbClr val="E5E9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95250" y="265302"/>
            <a:ext cx="4137660" cy="10233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400" spc="-55" dirty="0" smtClean="0">
                <a:solidFill>
                  <a:srgbClr val="FFFFFF"/>
                </a:solidFill>
                <a:latin typeface="Trebuchet MS"/>
                <a:cs typeface="Trebuchet MS"/>
              </a:rPr>
              <a:t>Mixture Model</a:t>
            </a:r>
            <a:endParaRPr sz="14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750" dirty="0">
              <a:latin typeface="Times New Roman"/>
              <a:cs typeface="Times New Roman"/>
            </a:endParaRPr>
          </a:p>
          <a:p>
            <a:pPr marL="264160">
              <a:lnSpc>
                <a:spcPct val="100000"/>
              </a:lnSpc>
            </a:pPr>
            <a:r>
              <a:rPr sz="1000" spc="-35" dirty="0">
                <a:solidFill>
                  <a:srgbClr val="FFFFFF"/>
                </a:solidFill>
                <a:latin typeface="Trebuchet MS"/>
                <a:cs typeface="Trebuchet MS"/>
              </a:rPr>
              <a:t>Deﬁnition </a:t>
            </a:r>
            <a:r>
              <a:rPr sz="1000" spc="-30" dirty="0" smtClean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00" spc="-35" dirty="0" smtClean="0">
                <a:solidFill>
                  <a:srgbClr val="FFFFFF"/>
                </a:solidFill>
                <a:latin typeface="Trebuchet MS"/>
                <a:cs typeface="Trebuchet MS"/>
              </a:rPr>
              <a:t>(</a:t>
            </a:r>
            <a:r>
              <a:rPr lang="en-US" sz="1000" spc="-35" dirty="0" smtClean="0">
                <a:solidFill>
                  <a:srgbClr val="FFFFFF"/>
                </a:solidFill>
                <a:latin typeface="Trebuchet MS"/>
                <a:cs typeface="Trebuchet MS"/>
              </a:rPr>
              <a:t>Mixture of </a:t>
            </a:r>
            <a:r>
              <a:rPr lang="en-US" sz="1000" spc="-35" dirty="0" err="1" smtClean="0">
                <a:solidFill>
                  <a:srgbClr val="FFFFFF"/>
                </a:solidFill>
                <a:latin typeface="Trebuchet MS"/>
                <a:cs typeface="Trebuchet MS"/>
              </a:rPr>
              <a:t>multinoullis</a:t>
            </a:r>
            <a:r>
              <a:rPr sz="1000" spc="-30" dirty="0" smtClean="0">
                <a:solidFill>
                  <a:srgbClr val="FFFFFF"/>
                </a:solidFill>
                <a:latin typeface="Trebuchet MS"/>
                <a:cs typeface="Trebuchet MS"/>
              </a:rPr>
              <a:t>)</a:t>
            </a:r>
            <a:endParaRPr sz="1000" dirty="0">
              <a:latin typeface="Trebuchet MS"/>
              <a:cs typeface="Trebuchet MS"/>
            </a:endParaRPr>
          </a:p>
          <a:p>
            <a:pPr marL="264160" marR="5080">
              <a:lnSpc>
                <a:spcPct val="100000"/>
              </a:lnSpc>
              <a:spcBef>
                <a:spcPts val="525"/>
              </a:spcBef>
            </a:pPr>
            <a:r>
              <a:rPr lang="en-US" sz="1000" dirty="0" smtClean="0">
                <a:latin typeface="Trebuchet MS"/>
                <a:cs typeface="Trebuchet MS"/>
              </a:rPr>
              <a:t>If our data consists of bit vectors, we can define </a:t>
            </a:r>
            <a:r>
              <a:rPr lang="en-US" sz="1000" b="1" i="1" dirty="0" smtClean="0">
                <a:latin typeface="Trebuchet MS"/>
                <a:cs typeface="Trebuchet MS"/>
              </a:rPr>
              <a:t>Mixture of </a:t>
            </a:r>
            <a:r>
              <a:rPr lang="en-US" sz="1000" b="1" i="1" dirty="0" err="1" smtClean="0">
                <a:latin typeface="Trebuchet MS"/>
                <a:cs typeface="Trebuchet MS"/>
              </a:rPr>
              <a:t>multinoullis</a:t>
            </a:r>
            <a:endParaRPr sz="1000" b="1" i="1" dirty="0">
              <a:latin typeface="Trebuchet MS"/>
              <a:cs typeface="Trebuchet M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0" y="3354197"/>
            <a:ext cx="461009" cy="102235"/>
          </a:xfrm>
          <a:custGeom>
            <a:avLst/>
            <a:gdLst/>
            <a:ahLst/>
            <a:cxnLst/>
            <a:rect l="l" t="t" r="r" b="b"/>
            <a:pathLst>
              <a:path w="461009" h="102235">
                <a:moveTo>
                  <a:pt x="0" y="101853"/>
                </a:moveTo>
                <a:lnTo>
                  <a:pt x="460883" y="101853"/>
                </a:lnTo>
                <a:lnTo>
                  <a:pt x="46088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>
            <a:spLocks noGrp="1"/>
          </p:cNvSpPr>
          <p:nvPr>
            <p:ph type="ftr" sz="quarter" idx="11"/>
          </p:nvPr>
        </p:nvSpPr>
        <p:spPr>
          <a:xfrm>
            <a:off x="1767839" y="3362000"/>
            <a:ext cx="44132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spc="-40" dirty="0"/>
          </a:p>
        </p:txBody>
      </p:sp>
      <p:sp>
        <p:nvSpPr>
          <p:cNvPr id="23" name="object 23"/>
          <p:cNvSpPr txBox="1">
            <a:spLocks noGrp="1"/>
          </p:cNvSpPr>
          <p:nvPr>
            <p:ph type="dt" sz="half" idx="10"/>
          </p:nvPr>
        </p:nvSpPr>
        <p:spPr>
          <a:xfrm>
            <a:off x="2399283" y="3362000"/>
            <a:ext cx="37655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altLang="zh-TW" spc="-5" smtClean="0"/>
              <a:t>Disp Lab</a:t>
            </a:r>
            <a:endParaRPr spc="-55" dirty="0"/>
          </a:p>
        </p:txBody>
      </p:sp>
      <p:sp>
        <p:nvSpPr>
          <p:cNvPr id="24" name="object 19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0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1"/>
          <p:cNvSpPr txBox="1">
            <a:spLocks/>
          </p:cNvSpPr>
          <p:nvPr/>
        </p:nvSpPr>
        <p:spPr>
          <a:xfrm>
            <a:off x="105029" y="3362000"/>
            <a:ext cx="2508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590"/>
              </a:lnSpc>
            </a:pPr>
            <a:fld id="{81D60167-4931-47E6-BA6A-407CBD079E47}" type="slidenum">
              <a:rPr lang="en-US" altLang="zh-TW" spc="-55" smtClean="0"/>
              <a:pPr marL="25400">
                <a:lnSpc>
                  <a:spcPts val="590"/>
                </a:lnSpc>
              </a:pPr>
              <a:t>33</a:t>
            </a:fld>
            <a:r>
              <a:rPr lang="en-US" altLang="zh-TW" spc="-55" dirty="0" smtClean="0"/>
              <a:t> </a:t>
            </a:r>
            <a:r>
              <a:rPr lang="en-US" altLang="zh-TW" spc="35" dirty="0" smtClean="0"/>
              <a:t>/</a:t>
            </a:r>
            <a:r>
              <a:rPr lang="zh-TW" altLang="en-US" spc="-40" dirty="0" smtClean="0"/>
              <a:t> </a:t>
            </a:r>
            <a:r>
              <a:rPr lang="en-US" altLang="zh-TW" spc="-55" dirty="0" smtClean="0"/>
              <a:t>70</a:t>
            </a:r>
            <a:endParaRPr lang="en-US" altLang="zh-TW" spc="-55" dirty="0"/>
          </a:p>
        </p:txBody>
      </p:sp>
      <p:sp>
        <p:nvSpPr>
          <p:cNvPr id="27" name="object 22"/>
          <p:cNvSpPr txBox="1">
            <a:spLocks/>
          </p:cNvSpPr>
          <p:nvPr/>
        </p:nvSpPr>
        <p:spPr>
          <a:xfrm>
            <a:off x="1767839" y="3362000"/>
            <a:ext cx="4413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lang="en-US" spc="-40" dirty="0"/>
          </a:p>
        </p:txBody>
      </p:sp>
      <p:sp>
        <p:nvSpPr>
          <p:cNvPr id="28" name="object 23"/>
          <p:cNvSpPr txBox="1">
            <a:spLocks/>
          </p:cNvSpPr>
          <p:nvPr/>
        </p:nvSpPr>
        <p:spPr>
          <a:xfrm>
            <a:off x="2399283" y="3362000"/>
            <a:ext cx="37655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5" dirty="0" err="1" smtClean="0"/>
              <a:t>Disp</a:t>
            </a:r>
            <a:r>
              <a:rPr lang="en-US" spc="-5" dirty="0" smtClean="0"/>
              <a:t> Lab</a:t>
            </a:r>
            <a:endParaRPr lang="en-US" spc="-55" dirty="0"/>
          </a:p>
        </p:txBody>
      </p:sp>
      <p:graphicFrame>
        <p:nvGraphicFramePr>
          <p:cNvPr id="31" name="物件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954116"/>
              </p:ext>
            </p:extLst>
          </p:nvPr>
        </p:nvGraphicFramePr>
        <p:xfrm>
          <a:off x="609600" y="1425575"/>
          <a:ext cx="32004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3" name="Equation" r:id="rId3" imgW="3200400" imgH="380880" progId="">
                  <p:embed/>
                </p:oleObj>
              </mc:Choice>
              <mc:Fallback>
                <p:oleObj name="Equation" r:id="rId3" imgW="3200400" imgH="380880" progId="">
                  <p:embed/>
                  <p:pic>
                    <p:nvPicPr>
                      <p:cNvPr id="0" name="Picture 6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425575"/>
                        <a:ext cx="3200400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物件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9681747"/>
              </p:ext>
            </p:extLst>
          </p:nvPr>
        </p:nvGraphicFramePr>
        <p:xfrm>
          <a:off x="781050" y="1882775"/>
          <a:ext cx="30607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4" name="Equation" r:id="rId5" imgW="3060360" imgH="241200" progId="">
                  <p:embed/>
                </p:oleObj>
              </mc:Choice>
              <mc:Fallback>
                <p:oleObj name="Equation" r:id="rId5" imgW="3060360" imgH="241200" progId="">
                  <p:embed/>
                  <p:pic>
                    <p:nvPicPr>
                      <p:cNvPr id="0" name="Picture 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1050" y="1882775"/>
                        <a:ext cx="3060700" cy="241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76250870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304033" y="0"/>
            <a:ext cx="2304415" cy="188595"/>
          </a:xfrm>
          <a:custGeom>
            <a:avLst/>
            <a:gdLst/>
            <a:ahLst/>
            <a:cxnLst/>
            <a:rect l="l" t="t" r="r" b="b"/>
            <a:pathLst>
              <a:path w="2304415" h="188595">
                <a:moveTo>
                  <a:pt x="0" y="188214"/>
                </a:moveTo>
                <a:lnTo>
                  <a:pt x="2304033" y="188214"/>
                </a:lnTo>
                <a:lnTo>
                  <a:pt x="2304033" y="0"/>
                </a:lnTo>
                <a:lnTo>
                  <a:pt x="0" y="0"/>
                </a:lnTo>
                <a:lnTo>
                  <a:pt x="0" y="188214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88214"/>
            <a:ext cx="4608195" cy="350520"/>
          </a:xfrm>
          <a:custGeom>
            <a:avLst/>
            <a:gdLst/>
            <a:ahLst/>
            <a:cxnLst/>
            <a:rect l="l" t="t" r="r" b="b"/>
            <a:pathLst>
              <a:path w="4608195" h="350520">
                <a:moveTo>
                  <a:pt x="0" y="350266"/>
                </a:moveTo>
                <a:lnTo>
                  <a:pt x="4607941" y="350266"/>
                </a:lnTo>
                <a:lnTo>
                  <a:pt x="4607941" y="0"/>
                </a:lnTo>
                <a:lnTo>
                  <a:pt x="0" y="0"/>
                </a:lnTo>
                <a:lnTo>
                  <a:pt x="0" y="350266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95250" y="265302"/>
            <a:ext cx="4165600" cy="14850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400" spc="-20" dirty="0" smtClean="0">
                <a:solidFill>
                  <a:srgbClr val="FFFFFF"/>
                </a:solidFill>
                <a:latin typeface="Trebuchet MS"/>
                <a:cs typeface="Trebuchet MS"/>
              </a:rPr>
              <a:t>Mixture model</a:t>
            </a:r>
            <a:endParaRPr sz="14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44"/>
              </a:spcBef>
            </a:pPr>
            <a:endParaRPr sz="1250" dirty="0">
              <a:latin typeface="Times New Roman"/>
              <a:cs typeface="Times New Roman"/>
            </a:endParaRPr>
          </a:p>
          <a:p>
            <a:pPr marL="264795">
              <a:lnSpc>
                <a:spcPct val="100000"/>
              </a:lnSpc>
            </a:pPr>
            <a:r>
              <a:rPr lang="en-US" sz="1000" spc="-25" dirty="0" smtClean="0">
                <a:latin typeface="Trebuchet MS"/>
                <a:cs typeface="Trebuchet MS"/>
              </a:rPr>
              <a:t>Two application of mixture model :</a:t>
            </a:r>
          </a:p>
          <a:p>
            <a:pPr marL="264795">
              <a:lnSpc>
                <a:spcPct val="100000"/>
              </a:lnSpc>
            </a:pPr>
            <a:endParaRPr lang="en-US" sz="1000" spc="-25" dirty="0" smtClean="0">
              <a:latin typeface="Trebuchet MS"/>
              <a:cs typeface="Trebuchet MS"/>
            </a:endParaRPr>
          </a:p>
          <a:p>
            <a:pPr marL="436245" indent="-171450">
              <a:lnSpc>
                <a:spcPct val="100000"/>
              </a:lnSpc>
              <a:buFont typeface="Wingdings" pitchFamily="2" charset="2"/>
              <a:buChar char="l"/>
            </a:pPr>
            <a:r>
              <a:rPr lang="en-US" sz="1000" b="1" i="1" spc="-25" dirty="0" smtClean="0">
                <a:latin typeface="Trebuchet MS"/>
                <a:cs typeface="Trebuchet MS"/>
              </a:rPr>
              <a:t>Black-box density</a:t>
            </a:r>
            <a:r>
              <a:rPr lang="en-US" sz="1000" spc="-25" dirty="0" smtClean="0">
                <a:latin typeface="Trebuchet MS"/>
                <a:cs typeface="Trebuchet MS"/>
              </a:rPr>
              <a:t>: useful of data compression, outlier detection, creating generative classifiers</a:t>
            </a:r>
          </a:p>
          <a:p>
            <a:pPr marL="264795">
              <a:lnSpc>
                <a:spcPct val="100000"/>
              </a:lnSpc>
            </a:pPr>
            <a:endParaRPr lang="en-US" sz="1000" spc="-25" dirty="0" smtClean="0">
              <a:latin typeface="Trebuchet MS"/>
              <a:cs typeface="Trebuchet MS"/>
            </a:endParaRPr>
          </a:p>
          <a:p>
            <a:pPr marL="264795">
              <a:lnSpc>
                <a:spcPct val="100000"/>
              </a:lnSpc>
            </a:pPr>
            <a:r>
              <a:rPr lang="en-US" sz="1000" spc="-25" dirty="0">
                <a:latin typeface="Trebuchet MS"/>
                <a:cs typeface="Trebuchet MS"/>
              </a:rPr>
              <a:t> </a:t>
            </a:r>
            <a:r>
              <a:rPr lang="en-US" sz="1000" spc="-25" dirty="0" smtClean="0">
                <a:latin typeface="Trebuchet MS"/>
                <a:cs typeface="Trebuchet MS"/>
              </a:rPr>
              <a:t>                               as each class-conditional density</a:t>
            </a:r>
            <a:endParaRPr lang="en-US" sz="1000" spc="-25" dirty="0">
              <a:latin typeface="Trebuchet MS"/>
              <a:cs typeface="Trebuchet MS"/>
            </a:endParaRPr>
          </a:p>
          <a:p>
            <a:pPr marL="264795">
              <a:lnSpc>
                <a:spcPct val="100000"/>
              </a:lnSpc>
            </a:pPr>
            <a:endParaRPr lang="en-US" sz="1000" spc="-25" dirty="0" smtClean="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52961" y="1718323"/>
            <a:ext cx="3891915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4150" marR="5080" indent="-171450">
              <a:lnSpc>
                <a:spcPct val="100000"/>
              </a:lnSpc>
              <a:buFont typeface="Wingdings" pitchFamily="2" charset="2"/>
              <a:buChar char="l"/>
            </a:pPr>
            <a:r>
              <a:rPr lang="en-US" sz="1000" b="1" i="1" dirty="0" smtClean="0">
                <a:latin typeface="Trebuchet MS"/>
                <a:cs typeface="Trebuchet MS"/>
              </a:rPr>
              <a:t>Clustering</a:t>
            </a:r>
            <a:r>
              <a:rPr lang="en-US" sz="1000" dirty="0" smtClean="0">
                <a:latin typeface="Trebuchet MS"/>
                <a:cs typeface="Trebuchet MS"/>
              </a:rPr>
              <a:t>: fitting mixture model to compute</a:t>
            </a:r>
          </a:p>
          <a:p>
            <a:pPr marL="12700" marR="5080">
              <a:lnSpc>
                <a:spcPct val="100000"/>
              </a:lnSpc>
            </a:pPr>
            <a:r>
              <a:rPr lang="en-US" sz="1000" dirty="0">
                <a:latin typeface="Trebuchet MS"/>
                <a:cs typeface="Trebuchet MS"/>
              </a:rPr>
              <a:t>r</a:t>
            </a:r>
            <a:r>
              <a:rPr lang="en-US" sz="1000" dirty="0" smtClean="0">
                <a:latin typeface="Trebuchet MS"/>
                <a:cs typeface="Trebuchet MS"/>
              </a:rPr>
              <a:t>epresenting posterior probability that point </a:t>
            </a:r>
            <a:r>
              <a:rPr lang="en-US" sz="1000" dirty="0">
                <a:latin typeface="Trebuchet MS"/>
                <a:cs typeface="Trebuchet MS"/>
              </a:rPr>
              <a:t>i</a:t>
            </a:r>
            <a:r>
              <a:rPr lang="en-US" sz="1000" dirty="0" smtClean="0">
                <a:latin typeface="Trebuchet MS"/>
                <a:cs typeface="Trebuchet MS"/>
              </a:rPr>
              <a:t> and latent variable z belong to cluster k</a:t>
            </a:r>
            <a:endParaRPr lang="en-US" sz="1000" dirty="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</a:pPr>
            <a:r>
              <a:rPr lang="en-US" sz="1000" dirty="0" smtClean="0">
                <a:latin typeface="Trebuchet MS"/>
                <a:cs typeface="Trebuchet MS"/>
              </a:rPr>
              <a:t>Defining responsibility  of cluster k for point i</a:t>
            </a:r>
            <a:endParaRPr sz="1000" dirty="0">
              <a:latin typeface="Trebuchet MS"/>
              <a:cs typeface="Trebuchet M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0" y="3354197"/>
            <a:ext cx="461009" cy="102235"/>
          </a:xfrm>
          <a:custGeom>
            <a:avLst/>
            <a:gdLst/>
            <a:ahLst/>
            <a:cxnLst/>
            <a:rect l="l" t="t" r="r" b="b"/>
            <a:pathLst>
              <a:path w="461009" h="102235">
                <a:moveTo>
                  <a:pt x="0" y="101853"/>
                </a:moveTo>
                <a:lnTo>
                  <a:pt x="460883" y="101853"/>
                </a:lnTo>
                <a:lnTo>
                  <a:pt x="46088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>
            <a:spLocks noGrp="1"/>
          </p:cNvSpPr>
          <p:nvPr>
            <p:ph type="ftr" sz="quarter" idx="11"/>
          </p:nvPr>
        </p:nvSpPr>
        <p:spPr>
          <a:xfrm>
            <a:off x="1767839" y="3362000"/>
            <a:ext cx="44132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spc="-40" dirty="0"/>
          </a:p>
        </p:txBody>
      </p:sp>
      <p:sp>
        <p:nvSpPr>
          <p:cNvPr id="19" name="object 19"/>
          <p:cNvSpPr txBox="1">
            <a:spLocks noGrp="1"/>
          </p:cNvSpPr>
          <p:nvPr>
            <p:ph type="dt" sz="half" idx="10"/>
          </p:nvPr>
        </p:nvSpPr>
        <p:spPr>
          <a:xfrm>
            <a:off x="2399283" y="3362000"/>
            <a:ext cx="37655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altLang="zh-TW" spc="-5" smtClean="0"/>
              <a:t>Disp Lab</a:t>
            </a:r>
            <a:endParaRPr spc="-55" dirty="0"/>
          </a:p>
        </p:txBody>
      </p:sp>
      <p:sp>
        <p:nvSpPr>
          <p:cNvPr id="20" name="object 19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0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1"/>
          <p:cNvSpPr txBox="1">
            <a:spLocks/>
          </p:cNvSpPr>
          <p:nvPr/>
        </p:nvSpPr>
        <p:spPr>
          <a:xfrm>
            <a:off x="105029" y="3362000"/>
            <a:ext cx="2508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590"/>
              </a:lnSpc>
            </a:pPr>
            <a:fld id="{81D60167-4931-47E6-BA6A-407CBD079E47}" type="slidenum">
              <a:rPr lang="en-US" altLang="zh-TW" spc="-55" smtClean="0"/>
              <a:pPr marL="25400">
                <a:lnSpc>
                  <a:spcPts val="590"/>
                </a:lnSpc>
              </a:pPr>
              <a:t>34</a:t>
            </a:fld>
            <a:r>
              <a:rPr lang="en-US" altLang="zh-TW" spc="-55" dirty="0" smtClean="0"/>
              <a:t> </a:t>
            </a:r>
            <a:r>
              <a:rPr lang="en-US" altLang="zh-TW" spc="35" dirty="0" smtClean="0"/>
              <a:t>/</a:t>
            </a:r>
            <a:r>
              <a:rPr lang="zh-TW" altLang="en-US" spc="-40" dirty="0" smtClean="0"/>
              <a:t> </a:t>
            </a:r>
            <a:r>
              <a:rPr lang="en-US" altLang="zh-TW" spc="-55" dirty="0" smtClean="0"/>
              <a:t>70</a:t>
            </a:r>
            <a:endParaRPr lang="en-US" altLang="zh-TW" spc="-55" dirty="0"/>
          </a:p>
        </p:txBody>
      </p:sp>
      <p:sp>
        <p:nvSpPr>
          <p:cNvPr id="23" name="object 22"/>
          <p:cNvSpPr txBox="1">
            <a:spLocks/>
          </p:cNvSpPr>
          <p:nvPr/>
        </p:nvSpPr>
        <p:spPr>
          <a:xfrm>
            <a:off x="1767839" y="3362000"/>
            <a:ext cx="4413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lang="en-US" spc="-40" dirty="0"/>
          </a:p>
        </p:txBody>
      </p:sp>
      <p:sp>
        <p:nvSpPr>
          <p:cNvPr id="24" name="object 23"/>
          <p:cNvSpPr txBox="1">
            <a:spLocks/>
          </p:cNvSpPr>
          <p:nvPr/>
        </p:nvSpPr>
        <p:spPr>
          <a:xfrm>
            <a:off x="2399283" y="3362000"/>
            <a:ext cx="37655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5" dirty="0" err="1" smtClean="0"/>
              <a:t>Disp</a:t>
            </a:r>
            <a:r>
              <a:rPr lang="en-US" spc="-5" dirty="0" smtClean="0"/>
              <a:t> Lab</a:t>
            </a:r>
            <a:endParaRPr lang="en-US" spc="-55" dirty="0"/>
          </a:p>
        </p:txBody>
      </p:sp>
      <p:graphicFrame>
        <p:nvGraphicFramePr>
          <p:cNvPr id="25" name="物件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8347511"/>
              </p:ext>
            </p:extLst>
          </p:nvPr>
        </p:nvGraphicFramePr>
        <p:xfrm>
          <a:off x="628650" y="1425575"/>
          <a:ext cx="7239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5" name="Equation" r:id="rId3" imgW="723600" imgH="203040" progId="">
                  <p:embed/>
                </p:oleObj>
              </mc:Choice>
              <mc:Fallback>
                <p:oleObj name="Equation" r:id="rId3" imgW="723600" imgH="203040" progId="">
                  <p:embed/>
                  <p:pic>
                    <p:nvPicPr>
                      <p:cNvPr id="0" name="Picture 1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650" y="1425575"/>
                        <a:ext cx="723900" cy="203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物件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4586812"/>
              </p:ext>
            </p:extLst>
          </p:nvPr>
        </p:nvGraphicFramePr>
        <p:xfrm>
          <a:off x="3219450" y="1636024"/>
          <a:ext cx="9398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6" name="Equation" r:id="rId5" imgW="939600" imgH="228600" progId="">
                  <p:embed/>
                </p:oleObj>
              </mc:Choice>
              <mc:Fallback>
                <p:oleObj name="Equation" r:id="rId5" imgW="939600" imgH="228600" progId="">
                  <p:embed/>
                  <p:pic>
                    <p:nvPicPr>
                      <p:cNvPr id="0" name="Picture 1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9450" y="1636024"/>
                        <a:ext cx="939800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物件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7722304"/>
              </p:ext>
            </p:extLst>
          </p:nvPr>
        </p:nvGraphicFramePr>
        <p:xfrm>
          <a:off x="1379029" y="2341679"/>
          <a:ext cx="2921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7" name="Equation" r:id="rId7" imgW="291960" imgH="228600" progId="">
                  <p:embed/>
                </p:oleObj>
              </mc:Choice>
              <mc:Fallback>
                <p:oleObj name="Equation" r:id="rId7" imgW="291960" imgH="228600" progId="">
                  <p:embed/>
                  <p:pic>
                    <p:nvPicPr>
                      <p:cNvPr id="0" name="Picture 1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9029" y="2341679"/>
                        <a:ext cx="292100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物件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0231826"/>
              </p:ext>
            </p:extLst>
          </p:nvPr>
        </p:nvGraphicFramePr>
        <p:xfrm>
          <a:off x="1739264" y="2341679"/>
          <a:ext cx="9398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8" name="Equation" r:id="rId9" imgW="939800" imgH="228600" progId="">
                  <p:embed/>
                </p:oleObj>
              </mc:Choice>
              <mc:Fallback>
                <p:oleObj name="Equation" r:id="rId9" imgW="939800" imgH="228600" progId="">
                  <p:embed/>
                  <p:pic>
                    <p:nvPicPr>
                      <p:cNvPr id="0" name="Picture 1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9264" y="2341679"/>
                        <a:ext cx="939800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object 9"/>
          <p:cNvSpPr txBox="1"/>
          <p:nvPr/>
        </p:nvSpPr>
        <p:spPr>
          <a:xfrm>
            <a:off x="357694" y="2620759"/>
            <a:ext cx="389191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lang="en-US" sz="1000" dirty="0" smtClean="0">
                <a:latin typeface="Trebuchet MS"/>
                <a:cs typeface="Trebuchet MS"/>
              </a:rPr>
              <a:t>This is called </a:t>
            </a:r>
            <a:r>
              <a:rPr lang="en-US" sz="1000" b="1" i="1" dirty="0" smtClean="0">
                <a:latin typeface="Trebuchet MS"/>
                <a:cs typeface="Trebuchet MS"/>
              </a:rPr>
              <a:t>soft clustering</a:t>
            </a:r>
            <a:endParaRPr sz="1000" b="1" i="1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304033" y="0"/>
            <a:ext cx="2304415" cy="188595"/>
          </a:xfrm>
          <a:custGeom>
            <a:avLst/>
            <a:gdLst/>
            <a:ahLst/>
            <a:cxnLst/>
            <a:rect l="l" t="t" r="r" b="b"/>
            <a:pathLst>
              <a:path w="2304415" h="188595">
                <a:moveTo>
                  <a:pt x="0" y="188214"/>
                </a:moveTo>
                <a:lnTo>
                  <a:pt x="2304033" y="188214"/>
                </a:lnTo>
                <a:lnTo>
                  <a:pt x="2304033" y="0"/>
                </a:lnTo>
                <a:lnTo>
                  <a:pt x="0" y="0"/>
                </a:lnTo>
                <a:lnTo>
                  <a:pt x="0" y="188214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88214"/>
            <a:ext cx="4608195" cy="350520"/>
          </a:xfrm>
          <a:custGeom>
            <a:avLst/>
            <a:gdLst/>
            <a:ahLst/>
            <a:cxnLst/>
            <a:rect l="l" t="t" r="r" b="b"/>
            <a:pathLst>
              <a:path w="4608195" h="350520">
                <a:moveTo>
                  <a:pt x="0" y="350266"/>
                </a:moveTo>
                <a:lnTo>
                  <a:pt x="4607941" y="350266"/>
                </a:lnTo>
                <a:lnTo>
                  <a:pt x="4607941" y="0"/>
                </a:lnTo>
                <a:lnTo>
                  <a:pt x="0" y="0"/>
                </a:lnTo>
                <a:lnTo>
                  <a:pt x="0" y="350266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5250" y="265302"/>
            <a:ext cx="391477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400" spc="-55" dirty="0" smtClean="0">
                <a:solidFill>
                  <a:srgbClr val="FFFFFF"/>
                </a:solidFill>
                <a:latin typeface="Trebuchet MS"/>
                <a:cs typeface="Trebuchet MS"/>
              </a:rPr>
              <a:t>Factor Analysis</a:t>
            </a:r>
            <a:endParaRPr sz="1400" dirty="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89425" y="786001"/>
            <a:ext cx="3996825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900" spc="-5" dirty="0" smtClean="0">
                <a:latin typeface="Trebuchet MS" pitchFamily="34" charset="0"/>
                <a:cs typeface="Arial"/>
              </a:rPr>
              <a:t>Mixture model  only use single latent variable to generate an observations,</a:t>
            </a:r>
          </a:p>
          <a:p>
            <a:pPr marL="12700">
              <a:lnSpc>
                <a:spcPct val="100000"/>
              </a:lnSpc>
            </a:pPr>
            <a:r>
              <a:rPr lang="en-US" sz="900" spc="-5" dirty="0">
                <a:latin typeface="Trebuchet MS" pitchFamily="34" charset="0"/>
                <a:cs typeface="Arial"/>
              </a:rPr>
              <a:t>b</a:t>
            </a:r>
            <a:r>
              <a:rPr lang="en-US" sz="900" spc="-5" dirty="0" smtClean="0">
                <a:latin typeface="Trebuchet MS" pitchFamily="34" charset="0"/>
                <a:cs typeface="Arial"/>
              </a:rPr>
              <a:t>ut </a:t>
            </a:r>
            <a:r>
              <a:rPr lang="en-US" sz="900" b="1" i="1" spc="-5" dirty="0" smtClean="0">
                <a:latin typeface="Trebuchet MS" pitchFamily="34" charset="0"/>
                <a:cs typeface="Arial"/>
              </a:rPr>
              <a:t>Factor Analysis </a:t>
            </a:r>
            <a:r>
              <a:rPr lang="en-US" sz="900" spc="-5" dirty="0" smtClean="0">
                <a:latin typeface="Trebuchet MS" pitchFamily="34" charset="0"/>
                <a:cs typeface="Arial"/>
              </a:rPr>
              <a:t>uses multiple latent variables generating an observation </a:t>
            </a:r>
            <a:endParaRPr sz="900" dirty="0">
              <a:latin typeface="Trebuchet MS" pitchFamily="34" charset="0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0" y="3354197"/>
            <a:ext cx="461009" cy="102235"/>
          </a:xfrm>
          <a:custGeom>
            <a:avLst/>
            <a:gdLst/>
            <a:ahLst/>
            <a:cxnLst/>
            <a:rect l="l" t="t" r="r" b="b"/>
            <a:pathLst>
              <a:path w="461009" h="102235">
                <a:moveTo>
                  <a:pt x="0" y="101853"/>
                </a:moveTo>
                <a:lnTo>
                  <a:pt x="460883" y="101853"/>
                </a:lnTo>
                <a:lnTo>
                  <a:pt x="46088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>
            <a:spLocks noGrp="1"/>
          </p:cNvSpPr>
          <p:nvPr>
            <p:ph type="ftr" sz="quarter" idx="11"/>
          </p:nvPr>
        </p:nvSpPr>
        <p:spPr>
          <a:xfrm>
            <a:off x="1767839" y="3362000"/>
            <a:ext cx="44132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spc="-40" dirty="0"/>
          </a:p>
        </p:txBody>
      </p:sp>
      <p:sp>
        <p:nvSpPr>
          <p:cNvPr id="27" name="object 27"/>
          <p:cNvSpPr txBox="1">
            <a:spLocks noGrp="1"/>
          </p:cNvSpPr>
          <p:nvPr>
            <p:ph type="dt" sz="half" idx="10"/>
          </p:nvPr>
        </p:nvSpPr>
        <p:spPr>
          <a:xfrm>
            <a:off x="2399283" y="3362000"/>
            <a:ext cx="37655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altLang="zh-TW" spc="-5" smtClean="0"/>
              <a:t>Disp Lab</a:t>
            </a:r>
            <a:endParaRPr spc="-55" dirty="0"/>
          </a:p>
        </p:txBody>
      </p:sp>
      <p:sp>
        <p:nvSpPr>
          <p:cNvPr id="28" name="object 19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0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21"/>
          <p:cNvSpPr txBox="1">
            <a:spLocks/>
          </p:cNvSpPr>
          <p:nvPr/>
        </p:nvSpPr>
        <p:spPr>
          <a:xfrm>
            <a:off x="105029" y="3362000"/>
            <a:ext cx="2508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590"/>
              </a:lnSpc>
            </a:pPr>
            <a:fld id="{81D60167-4931-47E6-BA6A-407CBD079E47}" type="slidenum">
              <a:rPr lang="en-US" altLang="zh-TW" spc="-55" smtClean="0"/>
              <a:pPr marL="25400">
                <a:lnSpc>
                  <a:spcPts val="590"/>
                </a:lnSpc>
              </a:pPr>
              <a:t>35</a:t>
            </a:fld>
            <a:r>
              <a:rPr lang="en-US" altLang="zh-TW" spc="-55" dirty="0" smtClean="0"/>
              <a:t> </a:t>
            </a:r>
            <a:r>
              <a:rPr lang="en-US" altLang="zh-TW" spc="35" dirty="0" smtClean="0"/>
              <a:t>/</a:t>
            </a:r>
            <a:r>
              <a:rPr lang="zh-TW" altLang="en-US" spc="-40" dirty="0" smtClean="0"/>
              <a:t> </a:t>
            </a:r>
            <a:r>
              <a:rPr lang="en-US" altLang="zh-TW" spc="-55" dirty="0" smtClean="0"/>
              <a:t>70</a:t>
            </a:r>
            <a:endParaRPr lang="en-US" altLang="zh-TW" spc="-55" dirty="0"/>
          </a:p>
        </p:txBody>
      </p:sp>
      <p:sp>
        <p:nvSpPr>
          <p:cNvPr id="31" name="object 22"/>
          <p:cNvSpPr txBox="1">
            <a:spLocks/>
          </p:cNvSpPr>
          <p:nvPr/>
        </p:nvSpPr>
        <p:spPr>
          <a:xfrm>
            <a:off x="1767839" y="3362000"/>
            <a:ext cx="4413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lang="en-US" spc="-40" dirty="0"/>
          </a:p>
        </p:txBody>
      </p:sp>
      <p:sp>
        <p:nvSpPr>
          <p:cNvPr id="32" name="object 23"/>
          <p:cNvSpPr txBox="1">
            <a:spLocks/>
          </p:cNvSpPr>
          <p:nvPr/>
        </p:nvSpPr>
        <p:spPr>
          <a:xfrm>
            <a:off x="2399283" y="3362000"/>
            <a:ext cx="37655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5" dirty="0" err="1" smtClean="0"/>
              <a:t>Disp</a:t>
            </a:r>
            <a:r>
              <a:rPr lang="en-US" spc="-5" dirty="0" smtClean="0"/>
              <a:t> Lab</a:t>
            </a:r>
            <a:endParaRPr lang="en-US" spc="-55" dirty="0"/>
          </a:p>
        </p:txBody>
      </p:sp>
      <p:graphicFrame>
        <p:nvGraphicFramePr>
          <p:cNvPr id="33" name="物件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7055254"/>
              </p:ext>
            </p:extLst>
          </p:nvPr>
        </p:nvGraphicFramePr>
        <p:xfrm>
          <a:off x="647064" y="1273175"/>
          <a:ext cx="31242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19" name="Equation" r:id="rId3" imgW="3124080" imgH="457200" progId="">
                  <p:embed/>
                </p:oleObj>
              </mc:Choice>
              <mc:Fallback>
                <p:oleObj name="Equation" r:id="rId3" imgW="3124080" imgH="457200" progId="">
                  <p:embed/>
                  <p:pic>
                    <p:nvPicPr>
                      <p:cNvPr id="0" name="Picture 1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064" y="1273175"/>
                        <a:ext cx="3124200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object 8"/>
          <p:cNvSpPr txBox="1"/>
          <p:nvPr/>
        </p:nvSpPr>
        <p:spPr>
          <a:xfrm>
            <a:off x="289425" y="1806575"/>
            <a:ext cx="3996825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900" spc="-5" dirty="0" smtClean="0">
                <a:latin typeface="Trebuchet MS" pitchFamily="34" charset="0"/>
                <a:cs typeface="Arial"/>
              </a:rPr>
              <a:t>If we set                 and                 , this model reduces to classical </a:t>
            </a:r>
            <a:r>
              <a:rPr lang="en-US" sz="900" b="1" i="1" spc="-5" dirty="0" smtClean="0">
                <a:latin typeface="Trebuchet MS" pitchFamily="34" charset="0"/>
                <a:cs typeface="Arial"/>
              </a:rPr>
              <a:t>PCA</a:t>
            </a:r>
            <a:endParaRPr sz="900" b="1" i="1" dirty="0">
              <a:latin typeface="Trebuchet MS" pitchFamily="34" charset="0"/>
              <a:cs typeface="Arial"/>
            </a:endParaRPr>
          </a:p>
        </p:txBody>
      </p:sp>
      <p:graphicFrame>
        <p:nvGraphicFramePr>
          <p:cNvPr id="35" name="物件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2975939"/>
              </p:ext>
            </p:extLst>
          </p:nvPr>
        </p:nvGraphicFramePr>
        <p:xfrm>
          <a:off x="781050" y="1730375"/>
          <a:ext cx="508000" cy="2470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20" name="Equation" r:id="rId5" imgW="507960" imgH="203040" progId="">
                  <p:embed/>
                </p:oleObj>
              </mc:Choice>
              <mc:Fallback>
                <p:oleObj name="Equation" r:id="rId5" imgW="507960" imgH="203040" progId="">
                  <p:embed/>
                  <p:pic>
                    <p:nvPicPr>
                      <p:cNvPr id="0" name="Picture 1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1050" y="1730375"/>
                        <a:ext cx="508000" cy="24704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物件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5613312"/>
              </p:ext>
            </p:extLst>
          </p:nvPr>
        </p:nvGraphicFramePr>
        <p:xfrm>
          <a:off x="1608137" y="1786924"/>
          <a:ext cx="4445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21" name="Equation" r:id="rId7" imgW="444240" imgH="177480" progId="">
                  <p:embed/>
                </p:oleObj>
              </mc:Choice>
              <mc:Fallback>
                <p:oleObj name="Equation" r:id="rId7" imgW="444240" imgH="177480" progId="">
                  <p:embed/>
                  <p:pic>
                    <p:nvPicPr>
                      <p:cNvPr id="0" name="Picture 1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8137" y="1786924"/>
                        <a:ext cx="4445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object 8"/>
          <p:cNvSpPr txBox="1"/>
          <p:nvPr/>
        </p:nvSpPr>
        <p:spPr>
          <a:xfrm>
            <a:off x="281958" y="2100535"/>
            <a:ext cx="3996825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900" spc="-5" dirty="0" smtClean="0">
                <a:latin typeface="Trebuchet MS" pitchFamily="34" charset="0"/>
                <a:cs typeface="Arial"/>
              </a:rPr>
              <a:t>If we set                 and                 , this model reduces to </a:t>
            </a:r>
            <a:r>
              <a:rPr lang="en-US" sz="900" b="1" i="1" spc="-5" dirty="0" smtClean="0">
                <a:latin typeface="Trebuchet MS" pitchFamily="34" charset="0"/>
                <a:cs typeface="Arial"/>
              </a:rPr>
              <a:t>probabilistic</a:t>
            </a:r>
            <a:r>
              <a:rPr lang="en-US" sz="900" spc="-5" dirty="0" smtClean="0">
                <a:latin typeface="Trebuchet MS" pitchFamily="34" charset="0"/>
                <a:cs typeface="Arial"/>
              </a:rPr>
              <a:t> </a:t>
            </a:r>
            <a:r>
              <a:rPr lang="en-US" sz="900" b="1" i="1" spc="-5" dirty="0" smtClean="0">
                <a:latin typeface="Trebuchet MS" pitchFamily="34" charset="0"/>
                <a:cs typeface="Arial"/>
              </a:rPr>
              <a:t>PCA</a:t>
            </a:r>
          </a:p>
          <a:p>
            <a:pPr marL="12700">
              <a:lnSpc>
                <a:spcPct val="100000"/>
              </a:lnSpc>
            </a:pPr>
            <a:r>
              <a:rPr lang="en-US" sz="900" b="1" i="1" spc="-5" dirty="0">
                <a:latin typeface="Trebuchet MS" pitchFamily="34" charset="0"/>
                <a:cs typeface="Arial"/>
              </a:rPr>
              <a:t> </a:t>
            </a:r>
            <a:r>
              <a:rPr lang="en-US" sz="900" b="1" i="1" spc="-5" dirty="0" smtClean="0">
                <a:latin typeface="Trebuchet MS" pitchFamily="34" charset="0"/>
                <a:cs typeface="Arial"/>
              </a:rPr>
              <a:t>                                                                                               (PPCA)</a:t>
            </a:r>
            <a:endParaRPr sz="900" b="1" i="1" dirty="0">
              <a:latin typeface="Trebuchet MS" pitchFamily="34" charset="0"/>
              <a:cs typeface="Arial"/>
            </a:endParaRPr>
          </a:p>
        </p:txBody>
      </p:sp>
      <p:graphicFrame>
        <p:nvGraphicFramePr>
          <p:cNvPr id="38" name="物件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9478176"/>
              </p:ext>
            </p:extLst>
          </p:nvPr>
        </p:nvGraphicFramePr>
        <p:xfrm>
          <a:off x="781050" y="2045959"/>
          <a:ext cx="508000" cy="24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22" name="Equation" r:id="rId9" imgW="507780" imgH="203112" progId="">
                  <p:embed/>
                </p:oleObj>
              </mc:Choice>
              <mc:Fallback>
                <p:oleObj name="Equation" r:id="rId9" imgW="507780" imgH="203112" progId="">
                  <p:embed/>
                  <p:pic>
                    <p:nvPicPr>
                      <p:cNvPr id="0" name="Picture 1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1050" y="2045959"/>
                        <a:ext cx="508000" cy="247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物件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810788"/>
              </p:ext>
            </p:extLst>
          </p:nvPr>
        </p:nvGraphicFramePr>
        <p:xfrm>
          <a:off x="1607501" y="2080884"/>
          <a:ext cx="3810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23" name="Equation" r:id="rId10" imgW="380880" imgH="177480" progId="">
                  <p:embed/>
                </p:oleObj>
              </mc:Choice>
              <mc:Fallback>
                <p:oleObj name="Equation" r:id="rId10" imgW="380880" imgH="177480" progId="">
                  <p:embed/>
                  <p:pic>
                    <p:nvPicPr>
                      <p:cNvPr id="0" name="Picture 1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7501" y="2080884"/>
                        <a:ext cx="3810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304033" y="0"/>
            <a:ext cx="2304415" cy="188595"/>
          </a:xfrm>
          <a:custGeom>
            <a:avLst/>
            <a:gdLst/>
            <a:ahLst/>
            <a:cxnLst/>
            <a:rect l="l" t="t" r="r" b="b"/>
            <a:pathLst>
              <a:path w="2304415" h="188595">
                <a:moveTo>
                  <a:pt x="0" y="188214"/>
                </a:moveTo>
                <a:lnTo>
                  <a:pt x="2304033" y="188214"/>
                </a:lnTo>
                <a:lnTo>
                  <a:pt x="2304033" y="0"/>
                </a:lnTo>
                <a:lnTo>
                  <a:pt x="0" y="0"/>
                </a:lnTo>
                <a:lnTo>
                  <a:pt x="0" y="188214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88214"/>
            <a:ext cx="4608195" cy="350520"/>
          </a:xfrm>
          <a:custGeom>
            <a:avLst/>
            <a:gdLst/>
            <a:ahLst/>
            <a:cxnLst/>
            <a:rect l="l" t="t" r="r" b="b"/>
            <a:pathLst>
              <a:path w="4608195" h="350520">
                <a:moveTo>
                  <a:pt x="0" y="350266"/>
                </a:moveTo>
                <a:lnTo>
                  <a:pt x="4607941" y="350266"/>
                </a:lnTo>
                <a:lnTo>
                  <a:pt x="4607941" y="0"/>
                </a:lnTo>
                <a:lnTo>
                  <a:pt x="0" y="0"/>
                </a:lnTo>
                <a:lnTo>
                  <a:pt x="0" y="350266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95250" y="265302"/>
            <a:ext cx="413766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400" spc="-55" dirty="0" smtClean="0">
                <a:solidFill>
                  <a:srgbClr val="FFFFFF"/>
                </a:solidFill>
                <a:latin typeface="Trebuchet MS"/>
                <a:cs typeface="Trebuchet MS"/>
              </a:rPr>
              <a:t>Bayesian </a:t>
            </a:r>
            <a:r>
              <a:rPr lang="en-US" altLang="zh-TW" sz="1400" spc="-55" dirty="0" smtClean="0">
                <a:solidFill>
                  <a:srgbClr val="FFFFFF"/>
                </a:solidFill>
                <a:latin typeface="Trebuchet MS"/>
                <a:cs typeface="Trebuchet MS"/>
              </a:rPr>
              <a:t>Nonparametric</a:t>
            </a:r>
            <a:r>
              <a:rPr lang="en-US" sz="1400" spc="-55" dirty="0" smtClean="0">
                <a:solidFill>
                  <a:srgbClr val="FFFFFF"/>
                </a:solidFill>
                <a:latin typeface="Trebuchet MS"/>
                <a:cs typeface="Trebuchet MS"/>
              </a:rPr>
              <a:t> model</a:t>
            </a:r>
            <a:endParaRPr sz="1400" dirty="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43257" y="1044575"/>
            <a:ext cx="3513890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000" dirty="0" smtClean="0">
                <a:latin typeface="Trebuchet MS"/>
                <a:cs typeface="Trebuchet MS"/>
              </a:rPr>
              <a:t>Observation x, cluster assignments y , cluster parameter      </a:t>
            </a:r>
          </a:p>
          <a:p>
            <a:pPr marL="12700">
              <a:lnSpc>
                <a:spcPct val="100000"/>
              </a:lnSpc>
            </a:pPr>
            <a:r>
              <a:rPr lang="en-US" sz="1000" dirty="0" smtClean="0">
                <a:latin typeface="Trebuchet MS"/>
                <a:cs typeface="Trebuchet MS"/>
              </a:rPr>
              <a:t>joint distribution over observation can be written</a:t>
            </a:r>
            <a:endParaRPr sz="1050" u="sng" baseline="39682" dirty="0" smtClean="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</a:pPr>
            <a:endParaRPr sz="1000" dirty="0">
              <a:latin typeface="Trebuchet MS"/>
              <a:cs typeface="Trebuchet M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0" y="3354197"/>
            <a:ext cx="461009" cy="102235"/>
          </a:xfrm>
          <a:custGeom>
            <a:avLst/>
            <a:gdLst/>
            <a:ahLst/>
            <a:cxnLst/>
            <a:rect l="l" t="t" r="r" b="b"/>
            <a:pathLst>
              <a:path w="461009" h="102235">
                <a:moveTo>
                  <a:pt x="0" y="101853"/>
                </a:moveTo>
                <a:lnTo>
                  <a:pt x="460883" y="101853"/>
                </a:lnTo>
                <a:lnTo>
                  <a:pt x="46088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>
            <a:spLocks noGrp="1"/>
          </p:cNvSpPr>
          <p:nvPr>
            <p:ph type="ftr" sz="quarter" idx="11"/>
          </p:nvPr>
        </p:nvSpPr>
        <p:spPr>
          <a:xfrm>
            <a:off x="1767839" y="3362000"/>
            <a:ext cx="44132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spc="-40" dirty="0"/>
          </a:p>
        </p:txBody>
      </p:sp>
      <p:sp>
        <p:nvSpPr>
          <p:cNvPr id="23" name="object 23"/>
          <p:cNvSpPr txBox="1">
            <a:spLocks noGrp="1"/>
          </p:cNvSpPr>
          <p:nvPr>
            <p:ph type="dt" sz="half" idx="10"/>
          </p:nvPr>
        </p:nvSpPr>
        <p:spPr>
          <a:xfrm>
            <a:off x="2399283" y="3362000"/>
            <a:ext cx="37655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altLang="zh-TW" spc="-5" smtClean="0"/>
              <a:t>Disp Lab</a:t>
            </a:r>
            <a:endParaRPr spc="-55" dirty="0"/>
          </a:p>
        </p:txBody>
      </p:sp>
      <p:sp>
        <p:nvSpPr>
          <p:cNvPr id="24" name="object 19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0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1"/>
          <p:cNvSpPr txBox="1">
            <a:spLocks/>
          </p:cNvSpPr>
          <p:nvPr/>
        </p:nvSpPr>
        <p:spPr>
          <a:xfrm>
            <a:off x="105029" y="3362000"/>
            <a:ext cx="2508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590"/>
              </a:lnSpc>
            </a:pPr>
            <a:fld id="{81D60167-4931-47E6-BA6A-407CBD079E47}" type="slidenum">
              <a:rPr lang="en-US" altLang="zh-TW" spc="-55" smtClean="0"/>
              <a:pPr marL="25400">
                <a:lnSpc>
                  <a:spcPts val="590"/>
                </a:lnSpc>
              </a:pPr>
              <a:t>36</a:t>
            </a:fld>
            <a:r>
              <a:rPr lang="en-US" altLang="zh-TW" spc="-55" dirty="0" smtClean="0"/>
              <a:t> </a:t>
            </a:r>
            <a:r>
              <a:rPr lang="en-US" altLang="zh-TW" spc="35" dirty="0" smtClean="0"/>
              <a:t>/</a:t>
            </a:r>
            <a:r>
              <a:rPr lang="zh-TW" altLang="en-US" spc="-40" dirty="0" smtClean="0"/>
              <a:t> </a:t>
            </a:r>
            <a:r>
              <a:rPr lang="en-US" altLang="zh-TW" spc="-55" dirty="0" smtClean="0"/>
              <a:t>70</a:t>
            </a:r>
            <a:endParaRPr lang="en-US" altLang="zh-TW" spc="-55" dirty="0"/>
          </a:p>
        </p:txBody>
      </p:sp>
      <p:sp>
        <p:nvSpPr>
          <p:cNvPr id="27" name="object 22"/>
          <p:cNvSpPr txBox="1">
            <a:spLocks/>
          </p:cNvSpPr>
          <p:nvPr/>
        </p:nvSpPr>
        <p:spPr>
          <a:xfrm>
            <a:off x="1767839" y="3362000"/>
            <a:ext cx="4413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lang="en-US" spc="-40" dirty="0"/>
          </a:p>
        </p:txBody>
      </p:sp>
      <p:sp>
        <p:nvSpPr>
          <p:cNvPr id="28" name="object 23"/>
          <p:cNvSpPr txBox="1">
            <a:spLocks/>
          </p:cNvSpPr>
          <p:nvPr/>
        </p:nvSpPr>
        <p:spPr>
          <a:xfrm>
            <a:off x="2399283" y="3362000"/>
            <a:ext cx="37655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5" dirty="0" err="1" smtClean="0"/>
              <a:t>Disp</a:t>
            </a:r>
            <a:r>
              <a:rPr lang="en-US" spc="-5" dirty="0" smtClean="0"/>
              <a:t> Lab</a:t>
            </a:r>
            <a:endParaRPr lang="en-US" spc="-55" dirty="0"/>
          </a:p>
        </p:txBody>
      </p:sp>
      <p:sp>
        <p:nvSpPr>
          <p:cNvPr id="29" name="object 17"/>
          <p:cNvSpPr txBox="1"/>
          <p:nvPr/>
        </p:nvSpPr>
        <p:spPr>
          <a:xfrm>
            <a:off x="317022" y="663574"/>
            <a:ext cx="3540125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000" dirty="0" smtClean="0">
                <a:latin typeface="Trebuchet MS"/>
                <a:cs typeface="Trebuchet MS"/>
              </a:rPr>
              <a:t>How many latent variables to use is in mixture model or factor analysis is a problem</a:t>
            </a:r>
            <a:endParaRPr sz="1000" dirty="0">
              <a:latin typeface="Trebuchet MS"/>
              <a:cs typeface="Trebuchet MS"/>
            </a:endParaRPr>
          </a:p>
        </p:txBody>
      </p:sp>
      <p:graphicFrame>
        <p:nvGraphicFramePr>
          <p:cNvPr id="31" name="物件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2908927"/>
              </p:ext>
            </p:extLst>
          </p:nvPr>
        </p:nvGraphicFramePr>
        <p:xfrm>
          <a:off x="3600450" y="1044575"/>
          <a:ext cx="127000" cy="157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10" name="Equation" r:id="rId3" imgW="126720" imgH="177480" progId="">
                  <p:embed/>
                </p:oleObj>
              </mc:Choice>
              <mc:Fallback>
                <p:oleObj name="Equation" r:id="rId3" imgW="126720" imgH="177480" progId="">
                  <p:embed/>
                  <p:pic>
                    <p:nvPicPr>
                      <p:cNvPr id="0" name="Picture 1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00450" y="1044575"/>
                        <a:ext cx="127000" cy="15773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物件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9760527"/>
              </p:ext>
            </p:extLst>
          </p:nvPr>
        </p:nvGraphicFramePr>
        <p:xfrm>
          <a:off x="361236" y="1475978"/>
          <a:ext cx="27178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11" name="Equation" r:id="rId5" imgW="2717640" imgH="368280" progId="">
                  <p:embed/>
                </p:oleObj>
              </mc:Choice>
              <mc:Fallback>
                <p:oleObj name="Equation" r:id="rId5" imgW="2717640" imgH="368280" progId="">
                  <p:embed/>
                  <p:pic>
                    <p:nvPicPr>
                      <p:cNvPr id="0" name="Picture 1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236" y="1475978"/>
                        <a:ext cx="2717800" cy="368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物件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1026880"/>
              </p:ext>
            </p:extLst>
          </p:nvPr>
        </p:nvGraphicFramePr>
        <p:xfrm>
          <a:off x="247650" y="2339975"/>
          <a:ext cx="154940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12" name="Equation" r:id="rId7" imgW="1549080" imgH="495000" progId="">
                  <p:embed/>
                </p:oleObj>
              </mc:Choice>
              <mc:Fallback>
                <p:oleObj name="Equation" r:id="rId7" imgW="1549080" imgH="495000" progId="">
                  <p:embed/>
                  <p:pic>
                    <p:nvPicPr>
                      <p:cNvPr id="0" name="Picture 1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650" y="2339975"/>
                        <a:ext cx="1549400" cy="495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object 17"/>
          <p:cNvSpPr txBox="1"/>
          <p:nvPr/>
        </p:nvSpPr>
        <p:spPr>
          <a:xfrm>
            <a:off x="355854" y="1958975"/>
            <a:ext cx="354012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000" dirty="0" smtClean="0">
                <a:latin typeface="Trebuchet MS"/>
                <a:cs typeface="Trebuchet MS"/>
              </a:rPr>
              <a:t>We focus on observation belongs to which cluster </a:t>
            </a:r>
            <a:endParaRPr sz="1000" dirty="0">
              <a:latin typeface="Trebuchet MS"/>
              <a:cs typeface="Trebuchet MS"/>
            </a:endParaRPr>
          </a:p>
        </p:txBody>
      </p:sp>
      <p:graphicFrame>
        <p:nvGraphicFramePr>
          <p:cNvPr id="35" name="物件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5565794"/>
              </p:ext>
            </p:extLst>
          </p:nvPr>
        </p:nvGraphicFramePr>
        <p:xfrm>
          <a:off x="1847850" y="2339975"/>
          <a:ext cx="25908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13" name="Equation" r:id="rId9" imgW="2590560" imgH="457200" progId="">
                  <p:embed/>
                </p:oleObj>
              </mc:Choice>
              <mc:Fallback>
                <p:oleObj name="Equation" r:id="rId9" imgW="2590560" imgH="457200" progId="">
                  <p:embed/>
                  <p:pic>
                    <p:nvPicPr>
                      <p:cNvPr id="0" name="Picture 1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7850" y="2339975"/>
                        <a:ext cx="2590800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304033" y="0"/>
            <a:ext cx="2304415" cy="188595"/>
          </a:xfrm>
          <a:custGeom>
            <a:avLst/>
            <a:gdLst/>
            <a:ahLst/>
            <a:cxnLst/>
            <a:rect l="l" t="t" r="r" b="b"/>
            <a:pathLst>
              <a:path w="2304415" h="188595">
                <a:moveTo>
                  <a:pt x="0" y="188214"/>
                </a:moveTo>
                <a:lnTo>
                  <a:pt x="2304033" y="188214"/>
                </a:lnTo>
                <a:lnTo>
                  <a:pt x="2304033" y="0"/>
                </a:lnTo>
                <a:lnTo>
                  <a:pt x="0" y="0"/>
                </a:lnTo>
                <a:lnTo>
                  <a:pt x="0" y="188214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88214"/>
            <a:ext cx="4608195" cy="350520"/>
          </a:xfrm>
          <a:custGeom>
            <a:avLst/>
            <a:gdLst/>
            <a:ahLst/>
            <a:cxnLst/>
            <a:rect l="l" t="t" r="r" b="b"/>
            <a:pathLst>
              <a:path w="4608195" h="350520">
                <a:moveTo>
                  <a:pt x="0" y="350266"/>
                </a:moveTo>
                <a:lnTo>
                  <a:pt x="4607941" y="350266"/>
                </a:lnTo>
                <a:lnTo>
                  <a:pt x="4607941" y="0"/>
                </a:lnTo>
                <a:lnTo>
                  <a:pt x="0" y="0"/>
                </a:lnTo>
                <a:lnTo>
                  <a:pt x="0" y="350266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13690" y="663575"/>
            <a:ext cx="3972560" cy="210820"/>
          </a:xfrm>
          <a:custGeom>
            <a:avLst/>
            <a:gdLst/>
            <a:ahLst/>
            <a:cxnLst/>
            <a:rect l="l" t="t" r="r" b="b"/>
            <a:pathLst>
              <a:path w="3972560" h="210819">
                <a:moveTo>
                  <a:pt x="0" y="210819"/>
                </a:moveTo>
                <a:lnTo>
                  <a:pt x="3972305" y="210819"/>
                </a:lnTo>
                <a:lnTo>
                  <a:pt x="3972305" y="0"/>
                </a:lnTo>
                <a:lnTo>
                  <a:pt x="0" y="0"/>
                </a:lnTo>
                <a:lnTo>
                  <a:pt x="0" y="210819"/>
                </a:lnTo>
                <a:close/>
              </a:path>
            </a:pathLst>
          </a:custGeom>
          <a:solidFill>
            <a:srgbClr val="0029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13690" y="874395"/>
            <a:ext cx="3972560" cy="1443990"/>
          </a:xfrm>
          <a:custGeom>
            <a:avLst/>
            <a:gdLst/>
            <a:ahLst/>
            <a:cxnLst/>
            <a:rect l="l" t="t" r="r" b="b"/>
            <a:pathLst>
              <a:path w="3972560" h="1443989">
                <a:moveTo>
                  <a:pt x="0" y="1443990"/>
                </a:moveTo>
                <a:lnTo>
                  <a:pt x="3972305" y="1443990"/>
                </a:lnTo>
                <a:lnTo>
                  <a:pt x="3972305" y="0"/>
                </a:lnTo>
                <a:lnTo>
                  <a:pt x="0" y="0"/>
                </a:lnTo>
                <a:lnTo>
                  <a:pt x="0" y="1443990"/>
                </a:lnTo>
                <a:close/>
              </a:path>
            </a:pathLst>
          </a:custGeom>
          <a:solidFill>
            <a:srgbClr val="E5E9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95250" y="265302"/>
            <a:ext cx="413766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400" spc="-55" dirty="0" smtClean="0">
                <a:solidFill>
                  <a:srgbClr val="FFFFFF"/>
                </a:solidFill>
                <a:latin typeface="Trebuchet MS"/>
                <a:cs typeface="Trebuchet MS"/>
              </a:rPr>
              <a:t>Bayesian </a:t>
            </a:r>
            <a:r>
              <a:rPr lang="en-US" altLang="zh-TW" sz="1400" spc="-55" dirty="0" smtClean="0">
                <a:solidFill>
                  <a:srgbClr val="FFFFFF"/>
                </a:solidFill>
                <a:latin typeface="Trebuchet MS"/>
                <a:cs typeface="Trebuchet MS"/>
              </a:rPr>
              <a:t>Nonparametric</a:t>
            </a:r>
            <a:r>
              <a:rPr lang="en-US" sz="1400" spc="-55" dirty="0" smtClean="0">
                <a:solidFill>
                  <a:srgbClr val="FFFFFF"/>
                </a:solidFill>
                <a:latin typeface="Trebuchet MS"/>
                <a:cs typeface="Trebuchet MS"/>
              </a:rPr>
              <a:t> model</a:t>
            </a:r>
            <a:endParaRPr sz="1400" dirty="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07135" y="1041598"/>
            <a:ext cx="351389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000" dirty="0" err="1">
                <a:latin typeface="Trebuchet MS"/>
                <a:cs typeface="Trebuchet MS"/>
              </a:rPr>
              <a:t>y</a:t>
            </a:r>
            <a:r>
              <a:rPr lang="en-US" sz="700" baseline="-25000" dirty="0" err="1" smtClean="0">
                <a:latin typeface="Trebuchet MS"/>
                <a:cs typeface="Trebuchet MS"/>
              </a:rPr>
              <a:t>n</a:t>
            </a:r>
            <a:r>
              <a:rPr lang="en-US" sz="700" baseline="-25000" dirty="0" smtClean="0">
                <a:latin typeface="Trebuchet MS"/>
                <a:cs typeface="Trebuchet MS"/>
              </a:rPr>
              <a:t> </a:t>
            </a:r>
            <a:r>
              <a:rPr lang="en-US" sz="1000" dirty="0" smtClean="0">
                <a:latin typeface="Trebuchet MS"/>
                <a:cs typeface="Trebuchet MS"/>
              </a:rPr>
              <a:t>is table assignment of n-</a:t>
            </a:r>
            <a:r>
              <a:rPr lang="en-US" sz="1000" dirty="0" err="1" smtClean="0">
                <a:latin typeface="Trebuchet MS"/>
                <a:cs typeface="Trebuchet MS"/>
              </a:rPr>
              <a:t>th</a:t>
            </a:r>
            <a:r>
              <a:rPr lang="en-US" sz="1000" dirty="0" smtClean="0">
                <a:latin typeface="Trebuchet MS"/>
                <a:cs typeface="Trebuchet MS"/>
              </a:rPr>
              <a:t> customer. We can sequentially assigning observation to cluster k with probability</a:t>
            </a:r>
            <a:endParaRPr sz="1000" dirty="0">
              <a:latin typeface="Trebuchet MS"/>
              <a:cs typeface="Trebuchet M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0" y="3354197"/>
            <a:ext cx="461009" cy="102235"/>
          </a:xfrm>
          <a:custGeom>
            <a:avLst/>
            <a:gdLst/>
            <a:ahLst/>
            <a:cxnLst/>
            <a:rect l="l" t="t" r="r" b="b"/>
            <a:pathLst>
              <a:path w="461009" h="102235">
                <a:moveTo>
                  <a:pt x="0" y="101853"/>
                </a:moveTo>
                <a:lnTo>
                  <a:pt x="460883" y="101853"/>
                </a:lnTo>
                <a:lnTo>
                  <a:pt x="46088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>
            <a:spLocks noGrp="1"/>
          </p:cNvSpPr>
          <p:nvPr>
            <p:ph type="ftr" sz="quarter" idx="11"/>
          </p:nvPr>
        </p:nvSpPr>
        <p:spPr>
          <a:xfrm>
            <a:off x="1767839" y="3362000"/>
            <a:ext cx="44132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spc="-40" dirty="0"/>
          </a:p>
        </p:txBody>
      </p:sp>
      <p:sp>
        <p:nvSpPr>
          <p:cNvPr id="23" name="object 23"/>
          <p:cNvSpPr txBox="1">
            <a:spLocks noGrp="1"/>
          </p:cNvSpPr>
          <p:nvPr>
            <p:ph type="dt" sz="half" idx="10"/>
          </p:nvPr>
        </p:nvSpPr>
        <p:spPr>
          <a:xfrm>
            <a:off x="2399283" y="3362000"/>
            <a:ext cx="37655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altLang="zh-TW" spc="-5" smtClean="0"/>
              <a:t>Disp Lab</a:t>
            </a:r>
            <a:endParaRPr spc="-55" dirty="0"/>
          </a:p>
        </p:txBody>
      </p:sp>
      <p:sp>
        <p:nvSpPr>
          <p:cNvPr id="24" name="object 19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0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1"/>
          <p:cNvSpPr txBox="1">
            <a:spLocks/>
          </p:cNvSpPr>
          <p:nvPr/>
        </p:nvSpPr>
        <p:spPr>
          <a:xfrm>
            <a:off x="105029" y="3362000"/>
            <a:ext cx="2508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590"/>
              </a:lnSpc>
            </a:pPr>
            <a:fld id="{81D60167-4931-47E6-BA6A-407CBD079E47}" type="slidenum">
              <a:rPr lang="en-US" altLang="zh-TW" spc="-55" smtClean="0"/>
              <a:pPr marL="25400">
                <a:lnSpc>
                  <a:spcPts val="590"/>
                </a:lnSpc>
              </a:pPr>
              <a:t>37</a:t>
            </a:fld>
            <a:r>
              <a:rPr lang="en-US" altLang="zh-TW" spc="-55" dirty="0" smtClean="0"/>
              <a:t> </a:t>
            </a:r>
            <a:r>
              <a:rPr lang="en-US" altLang="zh-TW" spc="35" dirty="0" smtClean="0"/>
              <a:t>/</a:t>
            </a:r>
            <a:r>
              <a:rPr lang="zh-TW" altLang="en-US" spc="-40" dirty="0" smtClean="0"/>
              <a:t> </a:t>
            </a:r>
            <a:r>
              <a:rPr lang="en-US" altLang="zh-TW" spc="-55" dirty="0" smtClean="0"/>
              <a:t>70</a:t>
            </a:r>
            <a:endParaRPr lang="en-US" altLang="zh-TW" spc="-55" dirty="0"/>
          </a:p>
        </p:txBody>
      </p:sp>
      <p:sp>
        <p:nvSpPr>
          <p:cNvPr id="27" name="object 22"/>
          <p:cNvSpPr txBox="1">
            <a:spLocks/>
          </p:cNvSpPr>
          <p:nvPr/>
        </p:nvSpPr>
        <p:spPr>
          <a:xfrm>
            <a:off x="1767839" y="3362000"/>
            <a:ext cx="4413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lang="en-US" spc="-40" dirty="0"/>
          </a:p>
        </p:txBody>
      </p:sp>
      <p:sp>
        <p:nvSpPr>
          <p:cNvPr id="28" name="object 23"/>
          <p:cNvSpPr txBox="1">
            <a:spLocks/>
          </p:cNvSpPr>
          <p:nvPr/>
        </p:nvSpPr>
        <p:spPr>
          <a:xfrm>
            <a:off x="2399283" y="3362000"/>
            <a:ext cx="37655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5" dirty="0" err="1" smtClean="0"/>
              <a:t>Disp</a:t>
            </a:r>
            <a:r>
              <a:rPr lang="en-US" spc="-5" dirty="0" smtClean="0"/>
              <a:t> Lab</a:t>
            </a:r>
            <a:endParaRPr lang="en-US" spc="-55" dirty="0"/>
          </a:p>
        </p:txBody>
      </p:sp>
      <p:sp>
        <p:nvSpPr>
          <p:cNvPr id="30" name="object 8"/>
          <p:cNvSpPr txBox="1"/>
          <p:nvPr/>
        </p:nvSpPr>
        <p:spPr>
          <a:xfrm>
            <a:off x="309767" y="676731"/>
            <a:ext cx="413766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200" spc="-55" dirty="0" smtClean="0">
                <a:solidFill>
                  <a:srgbClr val="FFFFFF"/>
                </a:solidFill>
                <a:latin typeface="Trebuchet MS"/>
                <a:cs typeface="Trebuchet MS"/>
              </a:rPr>
              <a:t>Deﬁnition</a:t>
            </a:r>
            <a:r>
              <a:rPr lang="zh-TW" altLang="en-US" sz="1200" spc="-55" dirty="0" smtClean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en-US" altLang="zh-TW" sz="1200" spc="-55" dirty="0" smtClean="0">
                <a:solidFill>
                  <a:srgbClr val="FFFFFF"/>
                </a:solidFill>
                <a:latin typeface="Trebuchet MS"/>
                <a:cs typeface="Trebuchet MS"/>
              </a:rPr>
              <a:t>(Chinese restaurant process, CRP)</a:t>
            </a:r>
            <a:r>
              <a:rPr lang="en-US" sz="1400" spc="-55" dirty="0" smtClean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endParaRPr sz="1400" dirty="0">
              <a:latin typeface="Trebuchet MS"/>
              <a:cs typeface="Trebuchet MS"/>
            </a:endParaRPr>
          </a:p>
        </p:txBody>
      </p:sp>
      <p:graphicFrame>
        <p:nvGraphicFramePr>
          <p:cNvPr id="32" name="物件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3371883"/>
              </p:ext>
            </p:extLst>
          </p:nvPr>
        </p:nvGraphicFramePr>
        <p:xfrm>
          <a:off x="441788" y="1425575"/>
          <a:ext cx="3314700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4" name="Equation" r:id="rId3" imgW="3314520" imgH="812520" progId="">
                  <p:embed/>
                </p:oleObj>
              </mc:Choice>
              <mc:Fallback>
                <p:oleObj name="Equation" r:id="rId3" imgW="3314520" imgH="812520" progId="">
                  <p:embed/>
                  <p:pic>
                    <p:nvPicPr>
                      <p:cNvPr id="0" name="Picture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788" y="1425575"/>
                        <a:ext cx="3314700" cy="812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object 17"/>
          <p:cNvSpPr txBox="1"/>
          <p:nvPr/>
        </p:nvSpPr>
        <p:spPr>
          <a:xfrm>
            <a:off x="349618" y="2490142"/>
            <a:ext cx="3540125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875"/>
              </a:spcBef>
            </a:pPr>
            <a:r>
              <a:rPr sz="1000" b="1" spc="-80" dirty="0" smtClean="0">
                <a:latin typeface="Tahoma"/>
                <a:cs typeface="Tahoma"/>
              </a:rPr>
              <a:t>Remark</a:t>
            </a:r>
            <a:r>
              <a:rPr sz="1000" spc="-80" dirty="0" smtClean="0">
                <a:latin typeface="Trebuchet MS"/>
                <a:cs typeface="Trebuchet MS"/>
              </a:rPr>
              <a:t>:</a:t>
            </a:r>
            <a:r>
              <a:rPr lang="en-US" sz="1000" spc="-80" dirty="0" smtClean="0">
                <a:latin typeface="Trebuchet MS"/>
                <a:cs typeface="Trebuchet MS"/>
              </a:rPr>
              <a:t>  </a:t>
            </a:r>
            <a:r>
              <a:rPr lang="en-US" sz="1000" dirty="0" smtClean="0">
                <a:latin typeface="Trebuchet MS"/>
                <a:cs typeface="Trebuchet MS"/>
              </a:rPr>
              <a:t>CRP analysis we form approximation of joint posterior over all latent variables. By using it, we can decide </a:t>
            </a:r>
            <a:r>
              <a:rPr lang="en-US" sz="1000" b="1" dirty="0" smtClean="0">
                <a:latin typeface="Trebuchet MS"/>
                <a:cs typeface="Trebuchet MS"/>
              </a:rPr>
              <a:t>how many cluster of model</a:t>
            </a:r>
            <a:r>
              <a:rPr lang="en-US" sz="1000" dirty="0" smtClean="0">
                <a:latin typeface="Trebuchet MS"/>
                <a:cs typeface="Trebuchet MS"/>
              </a:rPr>
              <a:t> to use, or </a:t>
            </a:r>
            <a:r>
              <a:rPr lang="en-US" sz="1000" b="1" dirty="0" smtClean="0">
                <a:latin typeface="Trebuchet MS"/>
                <a:cs typeface="Trebuchet MS"/>
              </a:rPr>
              <a:t>make prediction</a:t>
            </a:r>
            <a:r>
              <a:rPr lang="en-US" sz="1000" dirty="0" smtClean="0">
                <a:latin typeface="Trebuchet MS"/>
                <a:cs typeface="Trebuchet MS"/>
              </a:rPr>
              <a:t>!</a:t>
            </a:r>
            <a:endParaRPr sz="10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292656122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304033" y="0"/>
            <a:ext cx="2304415" cy="188595"/>
          </a:xfrm>
          <a:custGeom>
            <a:avLst/>
            <a:gdLst/>
            <a:ahLst/>
            <a:cxnLst/>
            <a:rect l="l" t="t" r="r" b="b"/>
            <a:pathLst>
              <a:path w="2304415" h="188595">
                <a:moveTo>
                  <a:pt x="0" y="188214"/>
                </a:moveTo>
                <a:lnTo>
                  <a:pt x="2304033" y="188214"/>
                </a:lnTo>
                <a:lnTo>
                  <a:pt x="2304033" y="0"/>
                </a:lnTo>
                <a:lnTo>
                  <a:pt x="0" y="0"/>
                </a:lnTo>
                <a:lnTo>
                  <a:pt x="0" y="188214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88214"/>
            <a:ext cx="4608195" cy="350520"/>
          </a:xfrm>
          <a:custGeom>
            <a:avLst/>
            <a:gdLst/>
            <a:ahLst/>
            <a:cxnLst/>
            <a:rect l="l" t="t" r="r" b="b"/>
            <a:pathLst>
              <a:path w="4608195" h="350520">
                <a:moveTo>
                  <a:pt x="0" y="350266"/>
                </a:moveTo>
                <a:lnTo>
                  <a:pt x="4607941" y="350266"/>
                </a:lnTo>
                <a:lnTo>
                  <a:pt x="4607941" y="0"/>
                </a:lnTo>
                <a:lnTo>
                  <a:pt x="0" y="0"/>
                </a:lnTo>
                <a:lnTo>
                  <a:pt x="0" y="350266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13690" y="663575"/>
            <a:ext cx="3972560" cy="210820"/>
          </a:xfrm>
          <a:custGeom>
            <a:avLst/>
            <a:gdLst/>
            <a:ahLst/>
            <a:cxnLst/>
            <a:rect l="l" t="t" r="r" b="b"/>
            <a:pathLst>
              <a:path w="3972560" h="210819">
                <a:moveTo>
                  <a:pt x="0" y="210819"/>
                </a:moveTo>
                <a:lnTo>
                  <a:pt x="3972305" y="210819"/>
                </a:lnTo>
                <a:lnTo>
                  <a:pt x="3972305" y="0"/>
                </a:lnTo>
                <a:lnTo>
                  <a:pt x="0" y="0"/>
                </a:lnTo>
                <a:lnTo>
                  <a:pt x="0" y="210819"/>
                </a:lnTo>
                <a:close/>
              </a:path>
            </a:pathLst>
          </a:custGeom>
          <a:solidFill>
            <a:srgbClr val="0029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13690" y="874395"/>
            <a:ext cx="3972560" cy="1443990"/>
          </a:xfrm>
          <a:custGeom>
            <a:avLst/>
            <a:gdLst/>
            <a:ahLst/>
            <a:cxnLst/>
            <a:rect l="l" t="t" r="r" b="b"/>
            <a:pathLst>
              <a:path w="3972560" h="1443989">
                <a:moveTo>
                  <a:pt x="0" y="1443990"/>
                </a:moveTo>
                <a:lnTo>
                  <a:pt x="3972305" y="1443990"/>
                </a:lnTo>
                <a:lnTo>
                  <a:pt x="3972305" y="0"/>
                </a:lnTo>
                <a:lnTo>
                  <a:pt x="0" y="0"/>
                </a:lnTo>
                <a:lnTo>
                  <a:pt x="0" y="1443990"/>
                </a:lnTo>
                <a:close/>
              </a:path>
            </a:pathLst>
          </a:custGeom>
          <a:solidFill>
            <a:srgbClr val="E5E9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95250" y="265302"/>
            <a:ext cx="413766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400" spc="-55" dirty="0" smtClean="0">
                <a:solidFill>
                  <a:srgbClr val="FFFFFF"/>
                </a:solidFill>
                <a:latin typeface="Trebuchet MS"/>
                <a:cs typeface="Trebuchet MS"/>
              </a:rPr>
              <a:t>Bayesian </a:t>
            </a:r>
            <a:r>
              <a:rPr lang="en-US" altLang="zh-TW" sz="1400" spc="-55" dirty="0" smtClean="0">
                <a:solidFill>
                  <a:srgbClr val="FFFFFF"/>
                </a:solidFill>
                <a:latin typeface="Trebuchet MS"/>
                <a:cs typeface="Trebuchet MS"/>
              </a:rPr>
              <a:t>Nonparametric</a:t>
            </a:r>
            <a:r>
              <a:rPr lang="en-US" sz="1400" spc="-55" dirty="0" smtClean="0">
                <a:solidFill>
                  <a:srgbClr val="FFFFFF"/>
                </a:solidFill>
                <a:latin typeface="Trebuchet MS"/>
                <a:cs typeface="Trebuchet MS"/>
              </a:rPr>
              <a:t> model</a:t>
            </a:r>
            <a:endParaRPr sz="1400" dirty="0">
              <a:latin typeface="Trebuchet MS"/>
              <a:cs typeface="Trebuchet M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0" y="3354197"/>
            <a:ext cx="461009" cy="102235"/>
          </a:xfrm>
          <a:custGeom>
            <a:avLst/>
            <a:gdLst/>
            <a:ahLst/>
            <a:cxnLst/>
            <a:rect l="l" t="t" r="r" b="b"/>
            <a:pathLst>
              <a:path w="461009" h="102235">
                <a:moveTo>
                  <a:pt x="0" y="101853"/>
                </a:moveTo>
                <a:lnTo>
                  <a:pt x="460883" y="101853"/>
                </a:lnTo>
                <a:lnTo>
                  <a:pt x="46088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>
            <a:spLocks noGrp="1"/>
          </p:cNvSpPr>
          <p:nvPr>
            <p:ph type="ftr" sz="quarter" idx="11"/>
          </p:nvPr>
        </p:nvSpPr>
        <p:spPr>
          <a:xfrm>
            <a:off x="1767839" y="3362000"/>
            <a:ext cx="44132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spc="-40" dirty="0"/>
          </a:p>
        </p:txBody>
      </p:sp>
      <p:sp>
        <p:nvSpPr>
          <p:cNvPr id="23" name="object 23"/>
          <p:cNvSpPr txBox="1">
            <a:spLocks noGrp="1"/>
          </p:cNvSpPr>
          <p:nvPr>
            <p:ph type="dt" sz="half" idx="10"/>
          </p:nvPr>
        </p:nvSpPr>
        <p:spPr>
          <a:xfrm>
            <a:off x="2399283" y="3362000"/>
            <a:ext cx="37655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altLang="zh-TW" spc="-5" smtClean="0"/>
              <a:t>Disp Lab</a:t>
            </a:r>
            <a:endParaRPr spc="-55" dirty="0"/>
          </a:p>
        </p:txBody>
      </p:sp>
      <p:sp>
        <p:nvSpPr>
          <p:cNvPr id="24" name="object 19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0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1"/>
          <p:cNvSpPr txBox="1">
            <a:spLocks/>
          </p:cNvSpPr>
          <p:nvPr/>
        </p:nvSpPr>
        <p:spPr>
          <a:xfrm>
            <a:off x="105029" y="3362000"/>
            <a:ext cx="2508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590"/>
              </a:lnSpc>
            </a:pPr>
            <a:fld id="{81D60167-4931-47E6-BA6A-407CBD079E47}" type="slidenum">
              <a:rPr lang="en-US" altLang="zh-TW" spc="-55" smtClean="0"/>
              <a:pPr marL="25400">
                <a:lnSpc>
                  <a:spcPts val="590"/>
                </a:lnSpc>
              </a:pPr>
              <a:t>38</a:t>
            </a:fld>
            <a:r>
              <a:rPr lang="en-US" altLang="zh-TW" spc="-55" dirty="0" smtClean="0"/>
              <a:t> </a:t>
            </a:r>
            <a:r>
              <a:rPr lang="en-US" altLang="zh-TW" spc="35" dirty="0" smtClean="0"/>
              <a:t>/</a:t>
            </a:r>
            <a:r>
              <a:rPr lang="zh-TW" altLang="en-US" spc="-40" dirty="0" smtClean="0"/>
              <a:t> </a:t>
            </a:r>
            <a:r>
              <a:rPr lang="en-US" altLang="zh-TW" spc="-55" dirty="0" smtClean="0"/>
              <a:t>70</a:t>
            </a:r>
            <a:endParaRPr lang="en-US" altLang="zh-TW" spc="-55" dirty="0"/>
          </a:p>
        </p:txBody>
      </p:sp>
      <p:sp>
        <p:nvSpPr>
          <p:cNvPr id="27" name="object 22"/>
          <p:cNvSpPr txBox="1">
            <a:spLocks/>
          </p:cNvSpPr>
          <p:nvPr/>
        </p:nvSpPr>
        <p:spPr>
          <a:xfrm>
            <a:off x="1767839" y="3362000"/>
            <a:ext cx="4413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lang="en-US" spc="-40" dirty="0"/>
          </a:p>
        </p:txBody>
      </p:sp>
      <p:sp>
        <p:nvSpPr>
          <p:cNvPr id="28" name="object 23"/>
          <p:cNvSpPr txBox="1">
            <a:spLocks/>
          </p:cNvSpPr>
          <p:nvPr/>
        </p:nvSpPr>
        <p:spPr>
          <a:xfrm>
            <a:off x="2399283" y="3362000"/>
            <a:ext cx="37655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5" dirty="0" err="1" smtClean="0"/>
              <a:t>Disp</a:t>
            </a:r>
            <a:r>
              <a:rPr lang="en-US" spc="-5" dirty="0" smtClean="0"/>
              <a:t> Lab</a:t>
            </a:r>
            <a:endParaRPr lang="en-US" spc="-55" dirty="0"/>
          </a:p>
        </p:txBody>
      </p:sp>
      <p:sp>
        <p:nvSpPr>
          <p:cNvPr id="30" name="object 8"/>
          <p:cNvSpPr txBox="1"/>
          <p:nvPr/>
        </p:nvSpPr>
        <p:spPr>
          <a:xfrm>
            <a:off x="309767" y="676731"/>
            <a:ext cx="413766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200" spc="-55" dirty="0" smtClean="0">
                <a:solidFill>
                  <a:srgbClr val="FFFFFF"/>
                </a:solidFill>
                <a:latin typeface="Trebuchet MS"/>
                <a:cs typeface="Trebuchet MS"/>
              </a:rPr>
              <a:t>Deﬁnition</a:t>
            </a:r>
            <a:r>
              <a:rPr lang="zh-TW" altLang="en-US" sz="1200" spc="-55" dirty="0" smtClean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en-US" altLang="zh-TW" sz="1200" spc="-55" dirty="0" smtClean="0">
                <a:solidFill>
                  <a:srgbClr val="FFFFFF"/>
                </a:solidFill>
                <a:latin typeface="Trebuchet MS"/>
                <a:cs typeface="Trebuchet MS"/>
              </a:rPr>
              <a:t>(Indian buffet process, IBP)</a:t>
            </a:r>
            <a:r>
              <a:rPr lang="en-US" sz="1400" spc="-55" dirty="0" smtClean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endParaRPr sz="1400" dirty="0">
              <a:latin typeface="Trebuchet MS"/>
              <a:cs typeface="Trebuchet MS"/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41" y="892175"/>
            <a:ext cx="4114800" cy="1883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5296728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304033" y="0"/>
            <a:ext cx="2304415" cy="188595"/>
          </a:xfrm>
          <a:custGeom>
            <a:avLst/>
            <a:gdLst/>
            <a:ahLst/>
            <a:cxnLst/>
            <a:rect l="l" t="t" r="r" b="b"/>
            <a:pathLst>
              <a:path w="2304415" h="188595">
                <a:moveTo>
                  <a:pt x="0" y="188214"/>
                </a:moveTo>
                <a:lnTo>
                  <a:pt x="2304033" y="188214"/>
                </a:lnTo>
                <a:lnTo>
                  <a:pt x="2304033" y="0"/>
                </a:lnTo>
                <a:lnTo>
                  <a:pt x="0" y="0"/>
                </a:lnTo>
                <a:lnTo>
                  <a:pt x="0" y="188214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88214"/>
            <a:ext cx="4608195" cy="350520"/>
          </a:xfrm>
          <a:custGeom>
            <a:avLst/>
            <a:gdLst/>
            <a:ahLst/>
            <a:cxnLst/>
            <a:rect l="l" t="t" r="r" b="b"/>
            <a:pathLst>
              <a:path w="4608195" h="350520">
                <a:moveTo>
                  <a:pt x="0" y="350266"/>
                </a:moveTo>
                <a:lnTo>
                  <a:pt x="4607941" y="350266"/>
                </a:lnTo>
                <a:lnTo>
                  <a:pt x="4607941" y="0"/>
                </a:lnTo>
                <a:lnTo>
                  <a:pt x="0" y="0"/>
                </a:lnTo>
                <a:lnTo>
                  <a:pt x="0" y="350266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95250" y="265302"/>
            <a:ext cx="413766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400" spc="-55" dirty="0" smtClean="0">
                <a:solidFill>
                  <a:srgbClr val="FFFFFF"/>
                </a:solidFill>
                <a:latin typeface="Trebuchet MS"/>
                <a:cs typeface="Trebuchet MS"/>
              </a:rPr>
              <a:t>Bayesian </a:t>
            </a:r>
            <a:r>
              <a:rPr lang="en-US" altLang="zh-TW" sz="1400" spc="-55" dirty="0" smtClean="0">
                <a:solidFill>
                  <a:srgbClr val="FFFFFF"/>
                </a:solidFill>
                <a:latin typeface="Trebuchet MS"/>
                <a:cs typeface="Trebuchet MS"/>
              </a:rPr>
              <a:t>Nonparametric</a:t>
            </a:r>
            <a:r>
              <a:rPr lang="en-US" sz="1400" spc="-55" dirty="0" smtClean="0">
                <a:solidFill>
                  <a:srgbClr val="FFFFFF"/>
                </a:solidFill>
                <a:latin typeface="Trebuchet MS"/>
                <a:cs typeface="Trebuchet MS"/>
              </a:rPr>
              <a:t> model</a:t>
            </a:r>
            <a:endParaRPr sz="1400" dirty="0">
              <a:latin typeface="Trebuchet MS"/>
              <a:cs typeface="Trebuchet M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0" y="3354197"/>
            <a:ext cx="461009" cy="102235"/>
          </a:xfrm>
          <a:custGeom>
            <a:avLst/>
            <a:gdLst/>
            <a:ahLst/>
            <a:cxnLst/>
            <a:rect l="l" t="t" r="r" b="b"/>
            <a:pathLst>
              <a:path w="461009" h="102235">
                <a:moveTo>
                  <a:pt x="0" y="101853"/>
                </a:moveTo>
                <a:lnTo>
                  <a:pt x="460883" y="101853"/>
                </a:lnTo>
                <a:lnTo>
                  <a:pt x="46088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>
            <a:spLocks noGrp="1"/>
          </p:cNvSpPr>
          <p:nvPr>
            <p:ph type="ftr" sz="quarter" idx="11"/>
          </p:nvPr>
        </p:nvSpPr>
        <p:spPr>
          <a:xfrm>
            <a:off x="1767839" y="3362000"/>
            <a:ext cx="44132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spc="-40" dirty="0"/>
          </a:p>
        </p:txBody>
      </p:sp>
      <p:sp>
        <p:nvSpPr>
          <p:cNvPr id="23" name="object 23"/>
          <p:cNvSpPr txBox="1">
            <a:spLocks noGrp="1"/>
          </p:cNvSpPr>
          <p:nvPr>
            <p:ph type="dt" sz="half" idx="10"/>
          </p:nvPr>
        </p:nvSpPr>
        <p:spPr>
          <a:xfrm>
            <a:off x="2399283" y="3362000"/>
            <a:ext cx="37655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altLang="zh-TW" spc="-5" smtClean="0"/>
              <a:t>Disp Lab</a:t>
            </a:r>
            <a:endParaRPr spc="-55" dirty="0"/>
          </a:p>
        </p:txBody>
      </p:sp>
      <p:sp>
        <p:nvSpPr>
          <p:cNvPr id="24" name="object 19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0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1"/>
          <p:cNvSpPr txBox="1">
            <a:spLocks/>
          </p:cNvSpPr>
          <p:nvPr/>
        </p:nvSpPr>
        <p:spPr>
          <a:xfrm>
            <a:off x="105029" y="3362000"/>
            <a:ext cx="2508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590"/>
              </a:lnSpc>
            </a:pPr>
            <a:fld id="{81D60167-4931-47E6-BA6A-407CBD079E47}" type="slidenum">
              <a:rPr lang="en-US" altLang="zh-TW" spc="-55" smtClean="0"/>
              <a:pPr marL="25400">
                <a:lnSpc>
                  <a:spcPts val="590"/>
                </a:lnSpc>
              </a:pPr>
              <a:t>39</a:t>
            </a:fld>
            <a:r>
              <a:rPr lang="en-US" altLang="zh-TW" spc="-55" dirty="0" smtClean="0"/>
              <a:t> </a:t>
            </a:r>
            <a:r>
              <a:rPr lang="en-US" altLang="zh-TW" spc="35" dirty="0" smtClean="0"/>
              <a:t>/</a:t>
            </a:r>
            <a:r>
              <a:rPr lang="zh-TW" altLang="en-US" spc="-40" dirty="0" smtClean="0"/>
              <a:t> </a:t>
            </a:r>
            <a:r>
              <a:rPr lang="en-US" altLang="zh-TW" spc="-55" dirty="0" smtClean="0"/>
              <a:t>70</a:t>
            </a:r>
            <a:endParaRPr lang="en-US" altLang="zh-TW" spc="-55" dirty="0"/>
          </a:p>
        </p:txBody>
      </p:sp>
      <p:sp>
        <p:nvSpPr>
          <p:cNvPr id="27" name="object 22"/>
          <p:cNvSpPr txBox="1">
            <a:spLocks/>
          </p:cNvSpPr>
          <p:nvPr/>
        </p:nvSpPr>
        <p:spPr>
          <a:xfrm>
            <a:off x="1767839" y="3362000"/>
            <a:ext cx="4413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lang="en-US" spc="-40" dirty="0"/>
          </a:p>
        </p:txBody>
      </p:sp>
      <p:sp>
        <p:nvSpPr>
          <p:cNvPr id="28" name="object 23"/>
          <p:cNvSpPr txBox="1">
            <a:spLocks/>
          </p:cNvSpPr>
          <p:nvPr/>
        </p:nvSpPr>
        <p:spPr>
          <a:xfrm>
            <a:off x="2399283" y="3362000"/>
            <a:ext cx="37655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5" dirty="0" err="1" smtClean="0"/>
              <a:t>Disp</a:t>
            </a:r>
            <a:r>
              <a:rPr lang="en-US" spc="-5" dirty="0" smtClean="0"/>
              <a:t> Lab</a:t>
            </a:r>
            <a:endParaRPr lang="en-US" spc="-55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63575"/>
            <a:ext cx="2413191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 descr="http://pic.pimg.tw/pipi7149/1357753139-3592883716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190" y="635733"/>
            <a:ext cx="2170722" cy="162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object 17"/>
          <p:cNvSpPr txBox="1"/>
          <p:nvPr/>
        </p:nvSpPr>
        <p:spPr>
          <a:xfrm>
            <a:off x="128179" y="2416175"/>
            <a:ext cx="3540125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000" spc="-55" dirty="0" smtClean="0">
                <a:latin typeface="Trebuchet MS"/>
                <a:cs typeface="Trebuchet MS"/>
              </a:rPr>
              <a:t>Comparison of two models : CRP is related to mixture model, IBP is related to  factor analysis</a:t>
            </a:r>
            <a:endParaRPr sz="10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338353890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304033" y="0"/>
            <a:ext cx="2304415" cy="188595"/>
          </a:xfrm>
          <a:custGeom>
            <a:avLst/>
            <a:gdLst/>
            <a:ahLst/>
            <a:cxnLst/>
            <a:rect l="l" t="t" r="r" b="b"/>
            <a:pathLst>
              <a:path w="2304415" h="188595">
                <a:moveTo>
                  <a:pt x="0" y="188214"/>
                </a:moveTo>
                <a:lnTo>
                  <a:pt x="2304033" y="188214"/>
                </a:lnTo>
                <a:lnTo>
                  <a:pt x="2304033" y="0"/>
                </a:lnTo>
                <a:lnTo>
                  <a:pt x="0" y="0"/>
                </a:lnTo>
                <a:lnTo>
                  <a:pt x="0" y="188214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88214"/>
            <a:ext cx="4608195" cy="350520"/>
          </a:xfrm>
          <a:custGeom>
            <a:avLst/>
            <a:gdLst/>
            <a:ahLst/>
            <a:cxnLst/>
            <a:rect l="l" t="t" r="r" b="b"/>
            <a:pathLst>
              <a:path w="4608195" h="350520">
                <a:moveTo>
                  <a:pt x="0" y="350266"/>
                </a:moveTo>
                <a:lnTo>
                  <a:pt x="4607941" y="350266"/>
                </a:lnTo>
                <a:lnTo>
                  <a:pt x="4607941" y="0"/>
                </a:lnTo>
                <a:lnTo>
                  <a:pt x="0" y="0"/>
                </a:lnTo>
                <a:lnTo>
                  <a:pt x="0" y="350266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40" dirty="0"/>
              <a:t>Roadmap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19050" y="587375"/>
            <a:ext cx="4495800" cy="28183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700" spc="-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en-US" sz="700" spc="-75" dirty="0" smtClean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en-US" sz="1000" b="1" spc="-60" dirty="0" smtClean="0">
                <a:latin typeface="Tahoma"/>
                <a:cs typeface="Tahoma"/>
              </a:rPr>
              <a:t>Sparse </a:t>
            </a:r>
            <a:r>
              <a:rPr lang="en-US" sz="1000" b="1" spc="-60" dirty="0">
                <a:latin typeface="Tahoma"/>
                <a:cs typeface="Tahoma"/>
              </a:rPr>
              <a:t>representation                  </a:t>
            </a:r>
            <a:r>
              <a:rPr lang="en-US" sz="1000" b="1" spc="-60" dirty="0" smtClean="0">
                <a:latin typeface="Tahoma"/>
                <a:cs typeface="Tahoma"/>
              </a:rPr>
              <a:t> </a:t>
            </a:r>
            <a:r>
              <a:rPr lang="en-US" sz="1000" spc="-60" dirty="0" smtClean="0">
                <a:latin typeface="Tahoma"/>
                <a:cs typeface="Tahoma"/>
              </a:rPr>
              <a:t>basics  </a:t>
            </a:r>
            <a:r>
              <a:rPr lang="en-US" sz="1000" b="1" spc="-60" dirty="0" smtClean="0">
                <a:latin typeface="Tahoma"/>
                <a:cs typeface="Tahoma"/>
              </a:rPr>
              <a:t>                </a:t>
            </a:r>
            <a:r>
              <a:rPr lang="en-US" sz="1000" spc="-60" dirty="0" smtClean="0">
                <a:latin typeface="Tahoma"/>
                <a:cs typeface="Tahoma"/>
              </a:rPr>
              <a:t>Lasso problem</a:t>
            </a:r>
            <a:endParaRPr sz="1000" dirty="0">
              <a:latin typeface="Tahoma"/>
              <a:cs typeface="Tahoma"/>
            </a:endParaRPr>
          </a:p>
          <a:p>
            <a:pPr marL="396240">
              <a:lnSpc>
                <a:spcPct val="100000"/>
              </a:lnSpc>
              <a:spcBef>
                <a:spcPts val="395"/>
              </a:spcBef>
            </a:pPr>
            <a:r>
              <a:rPr lang="en-US" sz="900" spc="-35" dirty="0" smtClean="0">
                <a:latin typeface="Trebuchet MS"/>
                <a:cs typeface="Trebuchet MS"/>
              </a:rPr>
              <a:t>                                                                             Lagrange theory</a:t>
            </a:r>
            <a:endParaRPr sz="900" dirty="0">
              <a:latin typeface="Trebuchet MS"/>
              <a:cs typeface="Trebuchet MS"/>
            </a:endParaRPr>
          </a:p>
          <a:p>
            <a:pPr marL="396240" marR="229235">
              <a:lnSpc>
                <a:spcPct val="101499"/>
              </a:lnSpc>
              <a:spcBef>
                <a:spcPts val="295"/>
              </a:spcBef>
            </a:pPr>
            <a:r>
              <a:rPr lang="en-US" altLang="zh-TW" sz="900" spc="-10" dirty="0" smtClean="0">
                <a:latin typeface="Trebuchet MS"/>
                <a:cs typeface="Trebuchet MS"/>
              </a:rPr>
              <a:t>                                                                 Fast </a:t>
            </a:r>
            <a:r>
              <a:rPr lang="en-US" altLang="zh-TW" sz="900" spc="-10" dirty="0">
                <a:latin typeface="Trebuchet MS"/>
                <a:cs typeface="Trebuchet MS"/>
              </a:rPr>
              <a:t>algorithms of Lasso problem</a:t>
            </a:r>
            <a:endParaRPr lang="en-US" altLang="zh-TW" sz="900" dirty="0">
              <a:latin typeface="Trebuchet MS"/>
              <a:cs typeface="Trebuchet MS"/>
            </a:endParaRPr>
          </a:p>
          <a:p>
            <a:pPr marL="396240" marR="229235">
              <a:lnSpc>
                <a:spcPct val="101499"/>
              </a:lnSpc>
              <a:spcBef>
                <a:spcPts val="295"/>
              </a:spcBef>
            </a:pPr>
            <a:endParaRPr sz="900" dirty="0">
              <a:latin typeface="Trebuchet MS"/>
              <a:cs typeface="Trebuchet MS"/>
            </a:endParaRPr>
          </a:p>
          <a:p>
            <a:pPr marL="396240">
              <a:lnSpc>
                <a:spcPct val="100000"/>
              </a:lnSpc>
              <a:spcBef>
                <a:spcPts val="310"/>
              </a:spcBef>
            </a:pPr>
            <a:r>
              <a:rPr lang="en-US" sz="850" dirty="0" smtClean="0">
                <a:cs typeface="Times New Roman"/>
              </a:rPr>
              <a:t>                                                                 Application                     </a:t>
            </a:r>
            <a:r>
              <a:rPr lang="en-US" altLang="zh-TW" sz="800" spc="-25" dirty="0">
                <a:latin typeface="Trebuchet MS"/>
                <a:cs typeface="Trebuchet MS"/>
              </a:rPr>
              <a:t>Compressive Sensing </a:t>
            </a:r>
            <a:endParaRPr sz="850" dirty="0"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700" spc="-75" dirty="0" smtClean="0">
                <a:solidFill>
                  <a:srgbClr val="FFFFFF"/>
                </a:solidFill>
                <a:latin typeface="Verdana"/>
                <a:cs typeface="Verdana"/>
              </a:rPr>
              <a:t>2</a:t>
            </a:r>
            <a:endParaRPr sz="1000" dirty="0" smtClean="0">
              <a:latin typeface="Tahoma"/>
              <a:cs typeface="Tahoma"/>
            </a:endParaRPr>
          </a:p>
          <a:p>
            <a:pPr marL="396240" marR="483234">
              <a:lnSpc>
                <a:spcPct val="129200"/>
              </a:lnSpc>
              <a:spcBef>
                <a:spcPts val="75"/>
              </a:spcBef>
            </a:pPr>
            <a:r>
              <a:rPr lang="en-US" altLang="zh-TW" sz="900" spc="-25" dirty="0" smtClean="0">
                <a:latin typeface="Trebuchet MS"/>
                <a:cs typeface="Trebuchet MS"/>
              </a:rPr>
              <a:t>                                                                                  Sparse classification</a:t>
            </a:r>
            <a:endParaRPr lang="en-US" sz="900" spc="-25" dirty="0" smtClean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lang="en-US" altLang="zh-TW" sz="850" dirty="0">
                <a:latin typeface="Times New Roman"/>
                <a:cs typeface="Times New Roman"/>
              </a:rPr>
              <a:t> </a:t>
            </a:r>
            <a:r>
              <a:rPr lang="en-US" altLang="zh-TW" sz="850" dirty="0" smtClean="0">
                <a:latin typeface="Times New Roman"/>
                <a:cs typeface="Times New Roman"/>
              </a:rPr>
              <a:t> </a:t>
            </a:r>
            <a:r>
              <a:rPr lang="en-US" altLang="zh-TW" sz="1000" b="1" spc="-70" dirty="0" smtClean="0">
                <a:latin typeface="Tahoma"/>
                <a:cs typeface="Tahoma"/>
              </a:rPr>
              <a:t>Statistical Machine Learning</a:t>
            </a:r>
            <a:endParaRPr sz="1000" dirty="0">
              <a:latin typeface="Tahoma"/>
              <a:cs typeface="Tahoma"/>
            </a:endParaRPr>
          </a:p>
          <a:p>
            <a:pPr marL="396240">
              <a:lnSpc>
                <a:spcPct val="100000"/>
              </a:lnSpc>
              <a:spcBef>
                <a:spcPts val="390"/>
              </a:spcBef>
            </a:pPr>
            <a:r>
              <a:rPr lang="en-US" sz="900" spc="-25" dirty="0" smtClean="0">
                <a:latin typeface="Trebuchet MS"/>
                <a:cs typeface="Trebuchet MS"/>
              </a:rPr>
              <a:t>Modeling              </a:t>
            </a:r>
            <a:r>
              <a:rPr lang="en-US" altLang="zh-TW" sz="900" spc="-25" dirty="0" smtClean="0">
                <a:latin typeface="Trebuchet MS"/>
                <a:cs typeface="Trebuchet MS"/>
              </a:rPr>
              <a:t>Mixture </a:t>
            </a:r>
            <a:r>
              <a:rPr lang="en-US" altLang="zh-TW" sz="900" spc="-25" dirty="0">
                <a:latin typeface="Trebuchet MS"/>
                <a:cs typeface="Trebuchet MS"/>
              </a:rPr>
              <a:t>Model and Clustering</a:t>
            </a:r>
            <a:endParaRPr lang="en-US" sz="900" spc="-25" dirty="0" smtClean="0">
              <a:latin typeface="Trebuchet MS"/>
              <a:cs typeface="Trebuchet MS"/>
            </a:endParaRPr>
          </a:p>
          <a:p>
            <a:pPr marL="396240">
              <a:lnSpc>
                <a:spcPct val="100000"/>
              </a:lnSpc>
              <a:spcBef>
                <a:spcPts val="390"/>
              </a:spcBef>
            </a:pPr>
            <a:r>
              <a:rPr lang="en-US" sz="900" spc="-25" dirty="0" smtClean="0">
                <a:latin typeface="Trebuchet MS"/>
                <a:cs typeface="Trebuchet MS"/>
              </a:rPr>
              <a:t>Training Design      </a:t>
            </a:r>
            <a:r>
              <a:rPr lang="en-US" altLang="zh-TW" sz="900" spc="-25" dirty="0" smtClean="0">
                <a:latin typeface="Trebuchet MS"/>
                <a:cs typeface="Trebuchet MS"/>
              </a:rPr>
              <a:t>Active Learning</a:t>
            </a:r>
          </a:p>
          <a:p>
            <a:pPr marL="396240">
              <a:spcBef>
                <a:spcPts val="390"/>
              </a:spcBef>
            </a:pPr>
            <a:r>
              <a:rPr lang="en-US" altLang="zh-TW" sz="900" spc="-25" dirty="0" smtClean="0">
                <a:latin typeface="Trebuchet MS"/>
                <a:cs typeface="Trebuchet MS"/>
              </a:rPr>
              <a:t>                             Similarity </a:t>
            </a:r>
            <a:r>
              <a:rPr lang="en-US" altLang="zh-TW" sz="900" spc="-25" dirty="0">
                <a:latin typeface="Trebuchet MS"/>
                <a:cs typeface="Trebuchet MS"/>
              </a:rPr>
              <a:t>Learning</a:t>
            </a:r>
          </a:p>
          <a:p>
            <a:pPr marL="396240">
              <a:spcBef>
                <a:spcPts val="390"/>
              </a:spcBef>
            </a:pPr>
            <a:r>
              <a:rPr lang="en-US" altLang="zh-TW" sz="900" spc="-25" dirty="0" smtClean="0">
                <a:latin typeface="Trebuchet MS"/>
                <a:cs typeface="Trebuchet MS"/>
              </a:rPr>
              <a:t>                             Semi-supervised </a:t>
            </a:r>
            <a:r>
              <a:rPr lang="en-US" altLang="zh-TW" sz="900" spc="-25" dirty="0">
                <a:latin typeface="Trebuchet MS"/>
                <a:cs typeface="Trebuchet MS"/>
              </a:rPr>
              <a:t>Learning</a:t>
            </a:r>
            <a:endParaRPr lang="en-US" altLang="zh-TW" sz="900" dirty="0">
              <a:latin typeface="Trebuchet MS"/>
              <a:cs typeface="Trebuchet MS"/>
            </a:endParaRPr>
          </a:p>
          <a:p>
            <a:pPr marL="396240">
              <a:lnSpc>
                <a:spcPct val="100000"/>
              </a:lnSpc>
              <a:spcBef>
                <a:spcPts val="390"/>
              </a:spcBef>
            </a:pPr>
            <a:r>
              <a:rPr lang="en-US" altLang="zh-TW" sz="900" spc="-20" dirty="0" smtClean="0">
                <a:latin typeface="Trebuchet MS"/>
                <a:cs typeface="Trebuchet MS"/>
              </a:rPr>
              <a:t>                             Online </a:t>
            </a:r>
            <a:r>
              <a:rPr lang="en-US" altLang="zh-TW" sz="900" spc="-20" dirty="0">
                <a:latin typeface="Trebuchet MS"/>
                <a:cs typeface="Trebuchet MS"/>
              </a:rPr>
              <a:t>Learning</a:t>
            </a:r>
            <a:endParaRPr lang="en-US" sz="900" spc="-25" dirty="0" smtClean="0">
              <a:latin typeface="Trebuchet MS"/>
              <a:cs typeface="Trebuchet MS"/>
            </a:endParaRPr>
          </a:p>
          <a:p>
            <a:pPr marL="396240">
              <a:lnSpc>
                <a:spcPct val="100000"/>
              </a:lnSpc>
              <a:spcBef>
                <a:spcPts val="390"/>
              </a:spcBef>
            </a:pPr>
            <a:r>
              <a:rPr lang="en-US" altLang="zh-TW" sz="900" spc="-35" dirty="0" smtClean="0">
                <a:latin typeface="Trebuchet MS"/>
                <a:cs typeface="Trebuchet MS"/>
              </a:rPr>
              <a:t>                               Multitask Learning</a:t>
            </a:r>
            <a:endParaRPr lang="en-US" sz="900" spc="-25" dirty="0">
              <a:latin typeface="Trebuchet MS"/>
              <a:cs typeface="Trebuchet MS"/>
            </a:endParaRPr>
          </a:p>
          <a:p>
            <a:pPr marL="396240" marR="63500">
              <a:lnSpc>
                <a:spcPct val="101499"/>
              </a:lnSpc>
              <a:spcBef>
                <a:spcPts val="295"/>
              </a:spcBef>
            </a:pPr>
            <a:r>
              <a:rPr lang="en-US" sz="900" spc="-20" dirty="0" smtClean="0">
                <a:latin typeface="Trebuchet MS"/>
                <a:cs typeface="Trebuchet MS"/>
              </a:rPr>
              <a:t>Recurrent </a:t>
            </a:r>
            <a:r>
              <a:rPr lang="en-US" sz="900" spc="-20" dirty="0" smtClean="0">
                <a:latin typeface="Trebuchet MS"/>
                <a:cs typeface="Trebuchet MS"/>
              </a:rPr>
              <a:t>Neural </a:t>
            </a:r>
            <a:r>
              <a:rPr lang="en-US" sz="900" spc="-20" dirty="0">
                <a:latin typeface="Trebuchet MS"/>
                <a:cs typeface="Trebuchet MS"/>
              </a:rPr>
              <a:t>N</a:t>
            </a:r>
            <a:r>
              <a:rPr lang="en-US" sz="900" spc="-20" dirty="0" smtClean="0">
                <a:latin typeface="Trebuchet MS"/>
                <a:cs typeface="Trebuchet MS"/>
              </a:rPr>
              <a:t>etwork       Auto-encoder</a:t>
            </a:r>
            <a:endParaRPr lang="en-US" sz="900" spc="-35" dirty="0" smtClean="0">
              <a:latin typeface="Trebuchet MS"/>
              <a:cs typeface="Trebuchet MS"/>
            </a:endParaRPr>
          </a:p>
          <a:p>
            <a:pPr marL="396240" marR="63500">
              <a:lnSpc>
                <a:spcPct val="101499"/>
              </a:lnSpc>
              <a:spcBef>
                <a:spcPts val="295"/>
              </a:spcBef>
            </a:pPr>
            <a:r>
              <a:rPr lang="en-US" altLang="zh-TW" sz="900" spc="-20" dirty="0" smtClean="0">
                <a:latin typeface="Trebuchet MS"/>
                <a:cs typeface="Trebuchet MS"/>
              </a:rPr>
              <a:t>                                              Deep Boltzmann Machine </a:t>
            </a:r>
            <a:endParaRPr sz="900" dirty="0">
              <a:latin typeface="Trebuchet MS"/>
              <a:cs typeface="Trebuchet M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0" y="3354197"/>
            <a:ext cx="461009" cy="102235"/>
          </a:xfrm>
          <a:custGeom>
            <a:avLst/>
            <a:gdLst/>
            <a:ahLst/>
            <a:cxnLst/>
            <a:rect l="l" t="t" r="r" b="b"/>
            <a:pathLst>
              <a:path w="461009" h="102235">
                <a:moveTo>
                  <a:pt x="0" y="101853"/>
                </a:moveTo>
                <a:lnTo>
                  <a:pt x="460883" y="101853"/>
                </a:lnTo>
                <a:lnTo>
                  <a:pt x="46088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>
            <a:spLocks noGrp="1"/>
          </p:cNvSpPr>
          <p:nvPr>
            <p:ph type="ftr" sz="quarter" idx="11"/>
          </p:nvPr>
        </p:nvSpPr>
        <p:spPr>
          <a:xfrm>
            <a:off x="1767839" y="3362000"/>
            <a:ext cx="4413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spc="-45" dirty="0" smtClean="0"/>
              <a:t>Cho-Ying Wu</a:t>
            </a:r>
            <a:endParaRPr spc="-40" dirty="0"/>
          </a:p>
        </p:txBody>
      </p:sp>
      <p:sp>
        <p:nvSpPr>
          <p:cNvPr id="23" name="object 23"/>
          <p:cNvSpPr txBox="1">
            <a:spLocks noGrp="1"/>
          </p:cNvSpPr>
          <p:nvPr>
            <p:ph type="dt" sz="half" idx="10"/>
          </p:nvPr>
        </p:nvSpPr>
        <p:spPr>
          <a:xfrm>
            <a:off x="2399283" y="3362000"/>
            <a:ext cx="37655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altLang="zh-TW" spc="-5" smtClean="0"/>
              <a:t>Disp Lab</a:t>
            </a:r>
            <a:endParaRPr spc="-55" dirty="0"/>
          </a:p>
        </p:txBody>
      </p:sp>
      <p:sp>
        <p:nvSpPr>
          <p:cNvPr id="15" name="object 21"/>
          <p:cNvSpPr txBox="1">
            <a:spLocks/>
          </p:cNvSpPr>
          <p:nvPr/>
        </p:nvSpPr>
        <p:spPr>
          <a:xfrm>
            <a:off x="105029" y="3362000"/>
            <a:ext cx="2508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590"/>
              </a:lnSpc>
            </a:pPr>
            <a:fld id="{81D60167-4931-47E6-BA6A-407CBD079E47}" type="slidenum">
              <a:rPr lang="en-US" altLang="zh-TW" spc="-55" smtClean="0"/>
              <a:pPr marL="25400">
                <a:lnSpc>
                  <a:spcPts val="590"/>
                </a:lnSpc>
              </a:pPr>
              <a:t>4</a:t>
            </a:fld>
            <a:r>
              <a:rPr lang="en-US" altLang="zh-TW" spc="-55" dirty="0" smtClean="0"/>
              <a:t> </a:t>
            </a:r>
            <a:r>
              <a:rPr lang="en-US" altLang="zh-TW" spc="35" dirty="0" smtClean="0"/>
              <a:t>/</a:t>
            </a:r>
            <a:r>
              <a:rPr lang="zh-TW" altLang="en-US" spc="-40" dirty="0" smtClean="0"/>
              <a:t> </a:t>
            </a:r>
            <a:r>
              <a:rPr lang="en-US" altLang="zh-TW" spc="-55" dirty="0" smtClean="0"/>
              <a:t>70</a:t>
            </a:r>
            <a:endParaRPr lang="en-US" altLang="zh-TW" spc="-55" dirty="0"/>
          </a:p>
        </p:txBody>
      </p:sp>
      <p:cxnSp>
        <p:nvCxnSpPr>
          <p:cNvPr id="9" name="直線單箭頭接點 8"/>
          <p:cNvCxnSpPr/>
          <p:nvPr/>
        </p:nvCxnSpPr>
        <p:spPr>
          <a:xfrm>
            <a:off x="1466850" y="663575"/>
            <a:ext cx="381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11"/>
          <p:cNvCxnSpPr/>
          <p:nvPr/>
        </p:nvCxnSpPr>
        <p:spPr>
          <a:xfrm>
            <a:off x="1466850" y="663575"/>
            <a:ext cx="419100" cy="762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單箭頭接點 23"/>
          <p:cNvCxnSpPr/>
          <p:nvPr/>
        </p:nvCxnSpPr>
        <p:spPr>
          <a:xfrm>
            <a:off x="2228850" y="663575"/>
            <a:ext cx="304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單箭頭接點 25"/>
          <p:cNvCxnSpPr/>
          <p:nvPr/>
        </p:nvCxnSpPr>
        <p:spPr>
          <a:xfrm>
            <a:off x="2228850" y="663575"/>
            <a:ext cx="3048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單箭頭接點 27"/>
          <p:cNvCxnSpPr/>
          <p:nvPr/>
        </p:nvCxnSpPr>
        <p:spPr>
          <a:xfrm>
            <a:off x="2228850" y="663575"/>
            <a:ext cx="3048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單箭頭接點 30"/>
          <p:cNvCxnSpPr/>
          <p:nvPr/>
        </p:nvCxnSpPr>
        <p:spPr>
          <a:xfrm>
            <a:off x="2533650" y="1425575"/>
            <a:ext cx="381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單箭頭接點 32"/>
          <p:cNvCxnSpPr/>
          <p:nvPr/>
        </p:nvCxnSpPr>
        <p:spPr>
          <a:xfrm>
            <a:off x="2533650" y="1425575"/>
            <a:ext cx="3810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左中括弧 68"/>
          <p:cNvSpPr/>
          <p:nvPr/>
        </p:nvSpPr>
        <p:spPr>
          <a:xfrm>
            <a:off x="1238250" y="2187575"/>
            <a:ext cx="45719" cy="762000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0" name="右中括弧 69"/>
          <p:cNvSpPr/>
          <p:nvPr/>
        </p:nvSpPr>
        <p:spPr>
          <a:xfrm>
            <a:off x="2609850" y="2187575"/>
            <a:ext cx="45719" cy="838200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1" name="左中括弧 70"/>
          <p:cNvSpPr/>
          <p:nvPr/>
        </p:nvSpPr>
        <p:spPr>
          <a:xfrm>
            <a:off x="1771650" y="3101975"/>
            <a:ext cx="45719" cy="228600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2" name="右中括弧 71"/>
          <p:cNvSpPr/>
          <p:nvPr/>
        </p:nvSpPr>
        <p:spPr>
          <a:xfrm>
            <a:off x="3219450" y="3101975"/>
            <a:ext cx="45719" cy="228600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76" name="直線單箭頭接點 75"/>
          <p:cNvCxnSpPr/>
          <p:nvPr/>
        </p:nvCxnSpPr>
        <p:spPr>
          <a:xfrm>
            <a:off x="933450" y="2035175"/>
            <a:ext cx="304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9438122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304033" y="0"/>
            <a:ext cx="2304415" cy="188595"/>
          </a:xfrm>
          <a:custGeom>
            <a:avLst/>
            <a:gdLst/>
            <a:ahLst/>
            <a:cxnLst/>
            <a:rect l="l" t="t" r="r" b="b"/>
            <a:pathLst>
              <a:path w="2304415" h="188595">
                <a:moveTo>
                  <a:pt x="0" y="188214"/>
                </a:moveTo>
                <a:lnTo>
                  <a:pt x="2304033" y="188214"/>
                </a:lnTo>
                <a:lnTo>
                  <a:pt x="2304033" y="0"/>
                </a:lnTo>
                <a:lnTo>
                  <a:pt x="0" y="0"/>
                </a:lnTo>
                <a:lnTo>
                  <a:pt x="0" y="188214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88214"/>
            <a:ext cx="4608195" cy="350520"/>
          </a:xfrm>
          <a:custGeom>
            <a:avLst/>
            <a:gdLst/>
            <a:ahLst/>
            <a:cxnLst/>
            <a:rect l="l" t="t" r="r" b="b"/>
            <a:pathLst>
              <a:path w="4608195" h="350520">
                <a:moveTo>
                  <a:pt x="0" y="350266"/>
                </a:moveTo>
                <a:lnTo>
                  <a:pt x="4607941" y="350266"/>
                </a:lnTo>
                <a:lnTo>
                  <a:pt x="4607941" y="0"/>
                </a:lnTo>
                <a:lnTo>
                  <a:pt x="0" y="0"/>
                </a:lnTo>
                <a:lnTo>
                  <a:pt x="0" y="350266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95250" y="265302"/>
            <a:ext cx="413766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400" spc="-55" dirty="0" smtClean="0">
                <a:solidFill>
                  <a:srgbClr val="FFFFFF"/>
                </a:solidFill>
                <a:latin typeface="Trebuchet MS"/>
                <a:cs typeface="Trebuchet MS"/>
              </a:rPr>
              <a:t>Bayesian </a:t>
            </a:r>
            <a:r>
              <a:rPr lang="en-US" altLang="zh-TW" sz="1400" spc="-55" dirty="0" smtClean="0">
                <a:solidFill>
                  <a:srgbClr val="FFFFFF"/>
                </a:solidFill>
                <a:latin typeface="Trebuchet MS"/>
                <a:cs typeface="Trebuchet MS"/>
              </a:rPr>
              <a:t>Nonparametric</a:t>
            </a:r>
            <a:r>
              <a:rPr lang="en-US" sz="1400" spc="-55" dirty="0" smtClean="0">
                <a:solidFill>
                  <a:srgbClr val="FFFFFF"/>
                </a:solidFill>
                <a:latin typeface="Trebuchet MS"/>
                <a:cs typeface="Trebuchet MS"/>
              </a:rPr>
              <a:t> model</a:t>
            </a:r>
            <a:endParaRPr sz="1400" dirty="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17022" y="1728142"/>
            <a:ext cx="3513890" cy="923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000" spc="-35" dirty="0" smtClean="0">
                <a:latin typeface="Trebuchet MS"/>
                <a:cs typeface="Trebuchet MS"/>
              </a:rPr>
              <a:t>Simply put, by </a:t>
            </a:r>
            <a:r>
              <a:rPr lang="en-US" sz="1000" b="1" i="1" spc="-35" dirty="0" smtClean="0">
                <a:latin typeface="Trebuchet MS"/>
                <a:cs typeface="Trebuchet MS"/>
              </a:rPr>
              <a:t>sampling</a:t>
            </a:r>
            <a:r>
              <a:rPr lang="en-US" sz="1000" spc="-35" dirty="0" smtClean="0">
                <a:latin typeface="Trebuchet MS"/>
                <a:cs typeface="Trebuchet MS"/>
              </a:rPr>
              <a:t> posterior from Chinese Restaurant Process or Indian Buffer Process, we can get how many cluster we need!</a:t>
            </a:r>
            <a:endParaRPr sz="1050" u="sng" spc="-195" baseline="39682" dirty="0" smtClean="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</a:pPr>
            <a:endParaRPr lang="en-US" sz="1000" dirty="0" smtClean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lang="en-US" sz="1000" dirty="0" smtClean="0">
                <a:latin typeface="Trebuchet MS"/>
                <a:cs typeface="Trebuchet MS"/>
              </a:rPr>
              <a:t>Remark: In cluster-based image segmentation, we can use CRP to decide how many super-pixel we should choose.</a:t>
            </a:r>
            <a:endParaRPr sz="1000" dirty="0">
              <a:latin typeface="Trebuchet MS"/>
              <a:cs typeface="Trebuchet M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0" y="3354197"/>
            <a:ext cx="461009" cy="102235"/>
          </a:xfrm>
          <a:custGeom>
            <a:avLst/>
            <a:gdLst/>
            <a:ahLst/>
            <a:cxnLst/>
            <a:rect l="l" t="t" r="r" b="b"/>
            <a:pathLst>
              <a:path w="461009" h="102235">
                <a:moveTo>
                  <a:pt x="0" y="101853"/>
                </a:moveTo>
                <a:lnTo>
                  <a:pt x="460883" y="101853"/>
                </a:lnTo>
                <a:lnTo>
                  <a:pt x="46088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>
            <a:spLocks noGrp="1"/>
          </p:cNvSpPr>
          <p:nvPr>
            <p:ph type="ftr" sz="quarter" idx="11"/>
          </p:nvPr>
        </p:nvSpPr>
        <p:spPr>
          <a:xfrm>
            <a:off x="1767839" y="3362000"/>
            <a:ext cx="44132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spc="-40" dirty="0"/>
          </a:p>
        </p:txBody>
      </p:sp>
      <p:sp>
        <p:nvSpPr>
          <p:cNvPr id="23" name="object 23"/>
          <p:cNvSpPr txBox="1">
            <a:spLocks noGrp="1"/>
          </p:cNvSpPr>
          <p:nvPr>
            <p:ph type="dt" sz="half" idx="10"/>
          </p:nvPr>
        </p:nvSpPr>
        <p:spPr>
          <a:xfrm>
            <a:off x="2399283" y="3362000"/>
            <a:ext cx="37655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altLang="zh-TW" spc="-5" smtClean="0"/>
              <a:t>Disp Lab</a:t>
            </a:r>
            <a:endParaRPr spc="-55" dirty="0"/>
          </a:p>
        </p:txBody>
      </p:sp>
      <p:sp>
        <p:nvSpPr>
          <p:cNvPr id="24" name="object 19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0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1"/>
          <p:cNvSpPr txBox="1">
            <a:spLocks/>
          </p:cNvSpPr>
          <p:nvPr/>
        </p:nvSpPr>
        <p:spPr>
          <a:xfrm>
            <a:off x="105029" y="3362000"/>
            <a:ext cx="2508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590"/>
              </a:lnSpc>
            </a:pPr>
            <a:fld id="{81D60167-4931-47E6-BA6A-407CBD079E47}" type="slidenum">
              <a:rPr lang="en-US" altLang="zh-TW" spc="-55" smtClean="0"/>
              <a:pPr marL="25400">
                <a:lnSpc>
                  <a:spcPts val="590"/>
                </a:lnSpc>
              </a:pPr>
              <a:t>40</a:t>
            </a:fld>
            <a:r>
              <a:rPr lang="en-US" altLang="zh-TW" spc="-55" dirty="0" smtClean="0"/>
              <a:t> </a:t>
            </a:r>
            <a:r>
              <a:rPr lang="en-US" altLang="zh-TW" spc="35" dirty="0" smtClean="0"/>
              <a:t>/</a:t>
            </a:r>
            <a:r>
              <a:rPr lang="zh-TW" altLang="en-US" spc="-40" dirty="0" smtClean="0"/>
              <a:t> </a:t>
            </a:r>
            <a:r>
              <a:rPr lang="en-US" altLang="zh-TW" spc="-55" dirty="0" smtClean="0"/>
              <a:t>70</a:t>
            </a:r>
            <a:endParaRPr lang="en-US" altLang="zh-TW" spc="-55" dirty="0"/>
          </a:p>
        </p:txBody>
      </p:sp>
      <p:sp>
        <p:nvSpPr>
          <p:cNvPr id="27" name="object 22"/>
          <p:cNvSpPr txBox="1">
            <a:spLocks/>
          </p:cNvSpPr>
          <p:nvPr/>
        </p:nvSpPr>
        <p:spPr>
          <a:xfrm>
            <a:off x="1767839" y="3362000"/>
            <a:ext cx="4413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lang="en-US" spc="-40" dirty="0"/>
          </a:p>
        </p:txBody>
      </p:sp>
      <p:sp>
        <p:nvSpPr>
          <p:cNvPr id="28" name="object 23"/>
          <p:cNvSpPr txBox="1">
            <a:spLocks/>
          </p:cNvSpPr>
          <p:nvPr/>
        </p:nvSpPr>
        <p:spPr>
          <a:xfrm>
            <a:off x="2399283" y="3362000"/>
            <a:ext cx="37655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5" dirty="0" err="1" smtClean="0"/>
              <a:t>Disp</a:t>
            </a:r>
            <a:r>
              <a:rPr lang="en-US" spc="-5" dirty="0" smtClean="0"/>
              <a:t> Lab</a:t>
            </a:r>
            <a:endParaRPr lang="en-US" spc="-55" dirty="0"/>
          </a:p>
        </p:txBody>
      </p:sp>
      <p:sp>
        <p:nvSpPr>
          <p:cNvPr id="29" name="object 17"/>
          <p:cNvSpPr txBox="1"/>
          <p:nvPr/>
        </p:nvSpPr>
        <p:spPr>
          <a:xfrm>
            <a:off x="317022" y="663574"/>
            <a:ext cx="3540125" cy="923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000" spc="-55" dirty="0" smtClean="0">
                <a:latin typeface="Trebuchet MS"/>
                <a:cs typeface="Trebuchet MS"/>
              </a:rPr>
              <a:t>Posterior inference : using </a:t>
            </a:r>
            <a:r>
              <a:rPr lang="en-US" sz="1000" b="1" i="1" spc="-55" dirty="0" smtClean="0">
                <a:latin typeface="Trebuchet MS"/>
                <a:cs typeface="Trebuchet MS"/>
              </a:rPr>
              <a:t>Markov Chain Monte Carlo </a:t>
            </a:r>
            <a:r>
              <a:rPr lang="en-US" sz="1000" spc="-55" dirty="0" smtClean="0">
                <a:latin typeface="Trebuchet MS"/>
                <a:cs typeface="Trebuchet MS"/>
              </a:rPr>
              <a:t>(</a:t>
            </a:r>
            <a:r>
              <a:rPr lang="en-US" sz="1000" b="1" i="1" spc="-55" dirty="0" smtClean="0">
                <a:latin typeface="Trebuchet MS"/>
                <a:cs typeface="Trebuchet MS"/>
              </a:rPr>
              <a:t>MCMC</a:t>
            </a:r>
            <a:r>
              <a:rPr lang="en-US" sz="1000" spc="-55" dirty="0" smtClean="0">
                <a:latin typeface="Trebuchet MS"/>
                <a:cs typeface="Trebuchet MS"/>
              </a:rPr>
              <a:t>)</a:t>
            </a:r>
          </a:p>
          <a:p>
            <a:pPr marL="12700">
              <a:lnSpc>
                <a:spcPct val="100000"/>
              </a:lnSpc>
            </a:pPr>
            <a:endParaRPr lang="en-US" sz="1000" spc="-55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lang="en-US" sz="1000" dirty="0" smtClean="0">
                <a:latin typeface="Trebuchet MS"/>
                <a:cs typeface="Trebuchet MS"/>
              </a:rPr>
              <a:t>Defining a Markov Chain on the latent variables, and using simply </a:t>
            </a:r>
            <a:r>
              <a:rPr lang="en-US" sz="1000" b="1" i="1" dirty="0" smtClean="0">
                <a:latin typeface="Trebuchet MS"/>
                <a:cs typeface="Trebuchet MS"/>
              </a:rPr>
              <a:t>Gibbs sampling </a:t>
            </a:r>
            <a:r>
              <a:rPr lang="en-US" sz="1000" dirty="0" smtClean="0">
                <a:latin typeface="Trebuchet MS"/>
                <a:cs typeface="Trebuchet MS"/>
              </a:rPr>
              <a:t>to approximate the posterior, </a:t>
            </a:r>
            <a:r>
              <a:rPr lang="en-US" sz="1000" b="1" i="1" dirty="0" smtClean="0">
                <a:latin typeface="Trebuchet MS"/>
                <a:cs typeface="Trebuchet MS"/>
              </a:rPr>
              <a:t>Monte Carlo </a:t>
            </a:r>
            <a:r>
              <a:rPr lang="en-US" sz="1000" dirty="0" smtClean="0">
                <a:latin typeface="Trebuchet MS"/>
                <a:cs typeface="Trebuchet MS"/>
              </a:rPr>
              <a:t>states that if sample times go to infinity, it will converge to posterior  </a:t>
            </a:r>
            <a:endParaRPr sz="10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984957771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304033" y="0"/>
            <a:ext cx="2304415" cy="188595"/>
          </a:xfrm>
          <a:custGeom>
            <a:avLst/>
            <a:gdLst/>
            <a:ahLst/>
            <a:cxnLst/>
            <a:rect l="l" t="t" r="r" b="b"/>
            <a:pathLst>
              <a:path w="2304415" h="188595">
                <a:moveTo>
                  <a:pt x="0" y="188214"/>
                </a:moveTo>
                <a:lnTo>
                  <a:pt x="2304033" y="188214"/>
                </a:lnTo>
                <a:lnTo>
                  <a:pt x="2304033" y="0"/>
                </a:lnTo>
                <a:lnTo>
                  <a:pt x="0" y="0"/>
                </a:lnTo>
                <a:lnTo>
                  <a:pt x="0" y="188214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88214"/>
            <a:ext cx="4608195" cy="350520"/>
          </a:xfrm>
          <a:custGeom>
            <a:avLst/>
            <a:gdLst/>
            <a:ahLst/>
            <a:cxnLst/>
            <a:rect l="l" t="t" r="r" b="b"/>
            <a:pathLst>
              <a:path w="4608195" h="350520">
                <a:moveTo>
                  <a:pt x="0" y="350266"/>
                </a:moveTo>
                <a:lnTo>
                  <a:pt x="4607941" y="350266"/>
                </a:lnTo>
                <a:lnTo>
                  <a:pt x="4607941" y="0"/>
                </a:lnTo>
                <a:lnTo>
                  <a:pt x="0" y="0"/>
                </a:lnTo>
                <a:lnTo>
                  <a:pt x="0" y="350266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95250" y="265302"/>
            <a:ext cx="413766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400" spc="-55" dirty="0" smtClean="0">
                <a:solidFill>
                  <a:srgbClr val="FFFFFF"/>
                </a:solidFill>
                <a:latin typeface="Trebuchet MS"/>
                <a:cs typeface="Trebuchet MS"/>
              </a:rPr>
              <a:t>Active Learning</a:t>
            </a:r>
            <a:endParaRPr sz="1400" dirty="0">
              <a:latin typeface="Trebuchet MS"/>
              <a:cs typeface="Trebuchet M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0" y="3354197"/>
            <a:ext cx="461009" cy="102235"/>
          </a:xfrm>
          <a:custGeom>
            <a:avLst/>
            <a:gdLst/>
            <a:ahLst/>
            <a:cxnLst/>
            <a:rect l="l" t="t" r="r" b="b"/>
            <a:pathLst>
              <a:path w="461009" h="102235">
                <a:moveTo>
                  <a:pt x="0" y="101853"/>
                </a:moveTo>
                <a:lnTo>
                  <a:pt x="460883" y="101853"/>
                </a:lnTo>
                <a:lnTo>
                  <a:pt x="46088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>
            <a:spLocks noGrp="1"/>
          </p:cNvSpPr>
          <p:nvPr>
            <p:ph type="ftr" sz="quarter" idx="11"/>
          </p:nvPr>
        </p:nvSpPr>
        <p:spPr>
          <a:xfrm>
            <a:off x="1767839" y="3362000"/>
            <a:ext cx="44132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spc="-40" dirty="0"/>
          </a:p>
        </p:txBody>
      </p:sp>
      <p:sp>
        <p:nvSpPr>
          <p:cNvPr id="23" name="object 23"/>
          <p:cNvSpPr txBox="1">
            <a:spLocks noGrp="1"/>
          </p:cNvSpPr>
          <p:nvPr>
            <p:ph type="dt" sz="half" idx="10"/>
          </p:nvPr>
        </p:nvSpPr>
        <p:spPr>
          <a:xfrm>
            <a:off x="2399283" y="3362000"/>
            <a:ext cx="37655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altLang="zh-TW" spc="-5" smtClean="0"/>
              <a:t>Disp Lab</a:t>
            </a:r>
            <a:endParaRPr spc="-55" dirty="0"/>
          </a:p>
        </p:txBody>
      </p:sp>
      <p:sp>
        <p:nvSpPr>
          <p:cNvPr id="24" name="object 19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0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1"/>
          <p:cNvSpPr txBox="1">
            <a:spLocks/>
          </p:cNvSpPr>
          <p:nvPr/>
        </p:nvSpPr>
        <p:spPr>
          <a:xfrm>
            <a:off x="105029" y="3362000"/>
            <a:ext cx="2508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590"/>
              </a:lnSpc>
            </a:pPr>
            <a:fld id="{81D60167-4931-47E6-BA6A-407CBD079E47}" type="slidenum">
              <a:rPr lang="en-US" altLang="zh-TW" spc="-55" smtClean="0"/>
              <a:pPr marL="25400">
                <a:lnSpc>
                  <a:spcPts val="590"/>
                </a:lnSpc>
              </a:pPr>
              <a:t>41</a:t>
            </a:fld>
            <a:r>
              <a:rPr lang="en-US" altLang="zh-TW" spc="-55" dirty="0" smtClean="0"/>
              <a:t> </a:t>
            </a:r>
            <a:r>
              <a:rPr lang="en-US" altLang="zh-TW" spc="35" dirty="0" smtClean="0"/>
              <a:t>/</a:t>
            </a:r>
            <a:r>
              <a:rPr lang="zh-TW" altLang="en-US" spc="-40" dirty="0" smtClean="0"/>
              <a:t> </a:t>
            </a:r>
            <a:r>
              <a:rPr lang="en-US" altLang="zh-TW" spc="-55" dirty="0" smtClean="0"/>
              <a:t>70</a:t>
            </a:r>
            <a:endParaRPr lang="en-US" altLang="zh-TW" spc="-55" dirty="0"/>
          </a:p>
        </p:txBody>
      </p:sp>
      <p:sp>
        <p:nvSpPr>
          <p:cNvPr id="27" name="object 22"/>
          <p:cNvSpPr txBox="1">
            <a:spLocks/>
          </p:cNvSpPr>
          <p:nvPr/>
        </p:nvSpPr>
        <p:spPr>
          <a:xfrm>
            <a:off x="1767839" y="3362000"/>
            <a:ext cx="4413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lang="en-US" spc="-40" dirty="0"/>
          </a:p>
        </p:txBody>
      </p:sp>
      <p:sp>
        <p:nvSpPr>
          <p:cNvPr id="28" name="object 23"/>
          <p:cNvSpPr txBox="1">
            <a:spLocks/>
          </p:cNvSpPr>
          <p:nvPr/>
        </p:nvSpPr>
        <p:spPr>
          <a:xfrm>
            <a:off x="2399283" y="3362000"/>
            <a:ext cx="37655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5" dirty="0" err="1" smtClean="0"/>
              <a:t>Disp</a:t>
            </a:r>
            <a:r>
              <a:rPr lang="en-US" spc="-5" dirty="0" smtClean="0"/>
              <a:t> Lab</a:t>
            </a:r>
            <a:endParaRPr lang="en-US" spc="-55" dirty="0"/>
          </a:p>
        </p:txBody>
      </p:sp>
      <p:sp>
        <p:nvSpPr>
          <p:cNvPr id="29" name="object 17"/>
          <p:cNvSpPr txBox="1"/>
          <p:nvPr/>
        </p:nvSpPr>
        <p:spPr>
          <a:xfrm>
            <a:off x="317022" y="663574"/>
            <a:ext cx="354012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000" dirty="0" smtClean="0">
                <a:latin typeface="Trebuchet MS"/>
                <a:cs typeface="Trebuchet MS"/>
              </a:rPr>
              <a:t>Usually, training sets are very </a:t>
            </a:r>
            <a:r>
              <a:rPr lang="en-US" sz="1000" b="1" i="1" dirty="0" smtClean="0">
                <a:latin typeface="Trebuchet MS"/>
                <a:cs typeface="Trebuchet MS"/>
              </a:rPr>
              <a:t>large</a:t>
            </a:r>
            <a:r>
              <a:rPr lang="en-US" sz="1000" dirty="0" smtClean="0">
                <a:latin typeface="Trebuchet MS"/>
                <a:cs typeface="Trebuchet MS"/>
              </a:rPr>
              <a:t> and </a:t>
            </a:r>
            <a:r>
              <a:rPr lang="en-US" sz="1000" b="1" i="1" dirty="0" smtClean="0">
                <a:latin typeface="Trebuchet MS"/>
                <a:cs typeface="Trebuchet MS"/>
              </a:rPr>
              <a:t>redundant</a:t>
            </a:r>
            <a:endParaRPr sz="1000" b="1" i="1" dirty="0">
              <a:latin typeface="Trebuchet MS"/>
              <a:cs typeface="Trebuchet MS"/>
            </a:endParaRPr>
          </a:p>
        </p:txBody>
      </p:sp>
      <p:sp>
        <p:nvSpPr>
          <p:cNvPr id="30" name="object 16"/>
          <p:cNvSpPr txBox="1"/>
          <p:nvPr/>
        </p:nvSpPr>
        <p:spPr>
          <a:xfrm>
            <a:off x="317022" y="968375"/>
            <a:ext cx="3513890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000" spc="-35" dirty="0" smtClean="0">
                <a:latin typeface="Trebuchet MS"/>
                <a:cs typeface="Trebuchet MS"/>
              </a:rPr>
              <a:t>Large : such as very high resolution images (</a:t>
            </a:r>
            <a:r>
              <a:rPr lang="en-US" sz="1000" b="1" i="1" spc="-35" dirty="0" smtClean="0">
                <a:latin typeface="Trebuchet MS"/>
                <a:cs typeface="Trebuchet MS"/>
              </a:rPr>
              <a:t>VHR</a:t>
            </a:r>
            <a:r>
              <a:rPr lang="en-US" sz="1000" spc="-35" dirty="0" smtClean="0">
                <a:latin typeface="Trebuchet MS"/>
                <a:cs typeface="Trebuchet MS"/>
              </a:rPr>
              <a:t>) in remote sensing problem</a:t>
            </a:r>
            <a:endParaRPr sz="1050" u="sng" spc="-195" baseline="39682" dirty="0" smtClean="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</a:pPr>
            <a:endParaRPr sz="1000" dirty="0">
              <a:latin typeface="Trebuchet MS"/>
              <a:cs typeface="Trebuchet MS"/>
            </a:endParaRPr>
          </a:p>
        </p:txBody>
      </p:sp>
      <p:sp>
        <p:nvSpPr>
          <p:cNvPr id="31" name="object 16"/>
          <p:cNvSpPr txBox="1"/>
          <p:nvPr/>
        </p:nvSpPr>
        <p:spPr>
          <a:xfrm>
            <a:off x="317022" y="1654175"/>
            <a:ext cx="3513890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000" spc="-35" dirty="0">
                <a:latin typeface="Trebuchet MS"/>
                <a:cs typeface="Trebuchet MS"/>
              </a:rPr>
              <a:t>R</a:t>
            </a:r>
            <a:r>
              <a:rPr lang="en-US" sz="1000" spc="-35" dirty="0" smtClean="0">
                <a:latin typeface="Trebuchet MS"/>
                <a:cs typeface="Trebuchet MS"/>
              </a:rPr>
              <a:t>edundant : usually classifiers focus on few data deciding margin</a:t>
            </a:r>
          </a:p>
          <a:p>
            <a:pPr marL="12700">
              <a:lnSpc>
                <a:spcPct val="100000"/>
              </a:lnSpc>
            </a:pPr>
            <a:endParaRPr lang="en-US" sz="1000" spc="-35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lang="en-US" sz="1000" spc="-35" dirty="0" smtClean="0">
                <a:latin typeface="Trebuchet MS"/>
                <a:cs typeface="Trebuchet MS"/>
              </a:rPr>
              <a:t>e.g.</a:t>
            </a:r>
            <a:endParaRPr sz="1000" dirty="0">
              <a:latin typeface="Trebuchet MS"/>
              <a:cs typeface="Trebuchet MS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94" y="1958975"/>
            <a:ext cx="149304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0580545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304033" y="0"/>
            <a:ext cx="2304415" cy="188595"/>
          </a:xfrm>
          <a:custGeom>
            <a:avLst/>
            <a:gdLst/>
            <a:ahLst/>
            <a:cxnLst/>
            <a:rect l="l" t="t" r="r" b="b"/>
            <a:pathLst>
              <a:path w="2304415" h="188595">
                <a:moveTo>
                  <a:pt x="0" y="188214"/>
                </a:moveTo>
                <a:lnTo>
                  <a:pt x="2304033" y="188214"/>
                </a:lnTo>
                <a:lnTo>
                  <a:pt x="2304033" y="0"/>
                </a:lnTo>
                <a:lnTo>
                  <a:pt x="0" y="0"/>
                </a:lnTo>
                <a:lnTo>
                  <a:pt x="0" y="188214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88214"/>
            <a:ext cx="4608195" cy="350520"/>
          </a:xfrm>
          <a:custGeom>
            <a:avLst/>
            <a:gdLst/>
            <a:ahLst/>
            <a:cxnLst/>
            <a:rect l="l" t="t" r="r" b="b"/>
            <a:pathLst>
              <a:path w="4608195" h="350520">
                <a:moveTo>
                  <a:pt x="0" y="350266"/>
                </a:moveTo>
                <a:lnTo>
                  <a:pt x="4607941" y="350266"/>
                </a:lnTo>
                <a:lnTo>
                  <a:pt x="4607941" y="0"/>
                </a:lnTo>
                <a:lnTo>
                  <a:pt x="0" y="0"/>
                </a:lnTo>
                <a:lnTo>
                  <a:pt x="0" y="350266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95250" y="265302"/>
            <a:ext cx="413766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400" spc="-55" dirty="0" smtClean="0">
                <a:solidFill>
                  <a:srgbClr val="FFFFFF"/>
                </a:solidFill>
                <a:latin typeface="Trebuchet MS"/>
                <a:cs typeface="Trebuchet MS"/>
              </a:rPr>
              <a:t>Active Learning</a:t>
            </a:r>
            <a:endParaRPr sz="1400" dirty="0">
              <a:latin typeface="Trebuchet MS"/>
              <a:cs typeface="Trebuchet M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0" y="3354197"/>
            <a:ext cx="461009" cy="102235"/>
          </a:xfrm>
          <a:custGeom>
            <a:avLst/>
            <a:gdLst/>
            <a:ahLst/>
            <a:cxnLst/>
            <a:rect l="l" t="t" r="r" b="b"/>
            <a:pathLst>
              <a:path w="461009" h="102235">
                <a:moveTo>
                  <a:pt x="0" y="101853"/>
                </a:moveTo>
                <a:lnTo>
                  <a:pt x="460883" y="101853"/>
                </a:lnTo>
                <a:lnTo>
                  <a:pt x="46088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>
            <a:spLocks noGrp="1"/>
          </p:cNvSpPr>
          <p:nvPr>
            <p:ph type="ftr" sz="quarter" idx="11"/>
          </p:nvPr>
        </p:nvSpPr>
        <p:spPr>
          <a:xfrm>
            <a:off x="1767839" y="3362000"/>
            <a:ext cx="44132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spc="-40" dirty="0"/>
          </a:p>
        </p:txBody>
      </p:sp>
      <p:sp>
        <p:nvSpPr>
          <p:cNvPr id="23" name="object 23"/>
          <p:cNvSpPr txBox="1">
            <a:spLocks noGrp="1"/>
          </p:cNvSpPr>
          <p:nvPr>
            <p:ph type="dt" sz="half" idx="10"/>
          </p:nvPr>
        </p:nvSpPr>
        <p:spPr>
          <a:xfrm>
            <a:off x="2399283" y="3362000"/>
            <a:ext cx="37655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altLang="zh-TW" spc="-5" smtClean="0"/>
              <a:t>Disp Lab</a:t>
            </a:r>
            <a:endParaRPr spc="-55" dirty="0"/>
          </a:p>
        </p:txBody>
      </p:sp>
      <p:sp>
        <p:nvSpPr>
          <p:cNvPr id="24" name="object 19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0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1"/>
          <p:cNvSpPr txBox="1">
            <a:spLocks/>
          </p:cNvSpPr>
          <p:nvPr/>
        </p:nvSpPr>
        <p:spPr>
          <a:xfrm>
            <a:off x="105029" y="3362000"/>
            <a:ext cx="2508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590"/>
              </a:lnSpc>
            </a:pPr>
            <a:fld id="{81D60167-4931-47E6-BA6A-407CBD079E47}" type="slidenum">
              <a:rPr lang="en-US" altLang="zh-TW" spc="-55" smtClean="0"/>
              <a:pPr marL="25400">
                <a:lnSpc>
                  <a:spcPts val="590"/>
                </a:lnSpc>
              </a:pPr>
              <a:t>42</a:t>
            </a:fld>
            <a:r>
              <a:rPr lang="en-US" altLang="zh-TW" spc="-55" dirty="0" smtClean="0"/>
              <a:t> </a:t>
            </a:r>
            <a:r>
              <a:rPr lang="en-US" altLang="zh-TW" spc="35" dirty="0" smtClean="0"/>
              <a:t>/</a:t>
            </a:r>
            <a:r>
              <a:rPr lang="zh-TW" altLang="en-US" spc="-40" dirty="0" smtClean="0"/>
              <a:t> </a:t>
            </a:r>
            <a:r>
              <a:rPr lang="en-US" altLang="zh-TW" spc="-55" dirty="0" smtClean="0"/>
              <a:t>70</a:t>
            </a:r>
            <a:endParaRPr lang="en-US" altLang="zh-TW" spc="-55" dirty="0"/>
          </a:p>
        </p:txBody>
      </p:sp>
      <p:sp>
        <p:nvSpPr>
          <p:cNvPr id="27" name="object 22"/>
          <p:cNvSpPr txBox="1">
            <a:spLocks/>
          </p:cNvSpPr>
          <p:nvPr/>
        </p:nvSpPr>
        <p:spPr>
          <a:xfrm>
            <a:off x="1767839" y="3362000"/>
            <a:ext cx="4413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lang="en-US" spc="-40" dirty="0"/>
          </a:p>
        </p:txBody>
      </p:sp>
      <p:sp>
        <p:nvSpPr>
          <p:cNvPr id="28" name="object 23"/>
          <p:cNvSpPr txBox="1">
            <a:spLocks/>
          </p:cNvSpPr>
          <p:nvPr/>
        </p:nvSpPr>
        <p:spPr>
          <a:xfrm>
            <a:off x="2399283" y="3362000"/>
            <a:ext cx="37655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5" dirty="0" err="1" smtClean="0"/>
              <a:t>Disp</a:t>
            </a:r>
            <a:r>
              <a:rPr lang="en-US" spc="-5" dirty="0" smtClean="0"/>
              <a:t> Lab</a:t>
            </a:r>
            <a:endParaRPr lang="en-US" spc="-55" dirty="0"/>
          </a:p>
        </p:txBody>
      </p:sp>
      <p:sp>
        <p:nvSpPr>
          <p:cNvPr id="29" name="object 17"/>
          <p:cNvSpPr txBox="1"/>
          <p:nvPr/>
        </p:nvSpPr>
        <p:spPr>
          <a:xfrm>
            <a:off x="317022" y="663574"/>
            <a:ext cx="3540125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000" dirty="0" smtClean="0">
                <a:latin typeface="Trebuchet MS"/>
                <a:cs typeface="Trebuchet MS"/>
              </a:rPr>
              <a:t>Initial training sets</a:t>
            </a:r>
          </a:p>
          <a:p>
            <a:pPr marL="12700">
              <a:lnSpc>
                <a:spcPct val="100000"/>
              </a:lnSpc>
            </a:pPr>
            <a:r>
              <a:rPr lang="en-US" sz="1000" dirty="0" smtClean="0">
                <a:latin typeface="Trebuchet MS"/>
                <a:cs typeface="Trebuchet MS"/>
              </a:rPr>
              <a:t>Pool of candidates </a:t>
            </a:r>
            <a:endParaRPr sz="1000" dirty="0">
              <a:latin typeface="Trebuchet MS"/>
              <a:cs typeface="Trebuchet MS"/>
            </a:endParaRPr>
          </a:p>
        </p:txBody>
      </p:sp>
      <p:sp>
        <p:nvSpPr>
          <p:cNvPr id="30" name="object 16"/>
          <p:cNvSpPr txBox="1"/>
          <p:nvPr/>
        </p:nvSpPr>
        <p:spPr>
          <a:xfrm>
            <a:off x="317022" y="1120775"/>
            <a:ext cx="3513890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000" dirty="0" smtClean="0">
                <a:latin typeface="Trebuchet MS"/>
                <a:cs typeface="Trebuchet MS"/>
              </a:rPr>
              <a:t>We want to take most informative samples from pool of candidates to join the training sets through </a:t>
            </a:r>
            <a:r>
              <a:rPr lang="en-US" sz="1000" b="1" i="1" dirty="0" smtClean="0">
                <a:latin typeface="Trebuchet MS"/>
                <a:cs typeface="Trebuchet MS"/>
              </a:rPr>
              <a:t>user-machine interactive</a:t>
            </a:r>
            <a:endParaRPr sz="1000" b="1" i="1" dirty="0">
              <a:latin typeface="Trebuchet MS"/>
              <a:cs typeface="Trebuchet MS"/>
            </a:endParaRPr>
          </a:p>
        </p:txBody>
      </p:sp>
      <p:graphicFrame>
        <p:nvGraphicFramePr>
          <p:cNvPr id="2" name="物件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4223739"/>
              </p:ext>
            </p:extLst>
          </p:nvPr>
        </p:nvGraphicFramePr>
        <p:xfrm>
          <a:off x="1453133" y="608268"/>
          <a:ext cx="8509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87" name="Equation" r:id="rId3" imgW="850680" imgH="241200" progId="">
                  <p:embed/>
                </p:oleObj>
              </mc:Choice>
              <mc:Fallback>
                <p:oleObj name="Equation" r:id="rId3" imgW="850680" imgH="241200" progId="">
                  <p:embed/>
                  <p:pic>
                    <p:nvPicPr>
                      <p:cNvPr id="0" name="Picture 6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3133" y="608268"/>
                        <a:ext cx="850900" cy="241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物件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8138826"/>
              </p:ext>
            </p:extLst>
          </p:nvPr>
        </p:nvGraphicFramePr>
        <p:xfrm>
          <a:off x="1459864" y="808563"/>
          <a:ext cx="7493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88" name="Equation" r:id="rId5" imgW="749160" imgH="241200" progId="">
                  <p:embed/>
                </p:oleObj>
              </mc:Choice>
              <mc:Fallback>
                <p:oleObj name="Equation" r:id="rId5" imgW="749160" imgH="241200" progId="">
                  <p:embed/>
                  <p:pic>
                    <p:nvPicPr>
                      <p:cNvPr id="0" name="Picture 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9864" y="808563"/>
                        <a:ext cx="749300" cy="241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圖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59" y="1745077"/>
            <a:ext cx="2381250" cy="1404451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686050" y="3041806"/>
            <a:ext cx="19050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800" dirty="0" smtClean="0"/>
              <a:t>[Joan </a:t>
            </a:r>
            <a:r>
              <a:rPr lang="en-US" altLang="zh-TW" sz="800" dirty="0" err="1" smtClean="0"/>
              <a:t>Fragaszy</a:t>
            </a:r>
            <a:r>
              <a:rPr lang="en-US" altLang="zh-TW" sz="800" dirty="0" smtClean="0"/>
              <a:t> </a:t>
            </a:r>
            <a:r>
              <a:rPr lang="en-US" altLang="zh-TW" sz="800" dirty="0" err="1" smtClean="0"/>
              <a:t>Troyano,Pressword.org</a:t>
            </a:r>
            <a:r>
              <a:rPr lang="en-US" altLang="zh-TW" sz="800" dirty="0" smtClean="0"/>
              <a:t>]</a:t>
            </a:r>
            <a:endParaRPr lang="zh-TW" altLang="en-US" sz="800" dirty="0"/>
          </a:p>
        </p:txBody>
      </p:sp>
    </p:spTree>
    <p:extLst>
      <p:ext uri="{BB962C8B-B14F-4D97-AF65-F5344CB8AC3E}">
        <p14:creationId xmlns:p14="http://schemas.microsoft.com/office/powerpoint/2010/main" val="420389931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304033" y="0"/>
            <a:ext cx="2304415" cy="188595"/>
          </a:xfrm>
          <a:custGeom>
            <a:avLst/>
            <a:gdLst/>
            <a:ahLst/>
            <a:cxnLst/>
            <a:rect l="l" t="t" r="r" b="b"/>
            <a:pathLst>
              <a:path w="2304415" h="188595">
                <a:moveTo>
                  <a:pt x="0" y="188214"/>
                </a:moveTo>
                <a:lnTo>
                  <a:pt x="2304033" y="188214"/>
                </a:lnTo>
                <a:lnTo>
                  <a:pt x="2304033" y="0"/>
                </a:lnTo>
                <a:lnTo>
                  <a:pt x="0" y="0"/>
                </a:lnTo>
                <a:lnTo>
                  <a:pt x="0" y="188214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88214"/>
            <a:ext cx="4608195" cy="350520"/>
          </a:xfrm>
          <a:custGeom>
            <a:avLst/>
            <a:gdLst/>
            <a:ahLst/>
            <a:cxnLst/>
            <a:rect l="l" t="t" r="r" b="b"/>
            <a:pathLst>
              <a:path w="4608195" h="350520">
                <a:moveTo>
                  <a:pt x="0" y="350266"/>
                </a:moveTo>
                <a:lnTo>
                  <a:pt x="4607941" y="350266"/>
                </a:lnTo>
                <a:lnTo>
                  <a:pt x="4607941" y="0"/>
                </a:lnTo>
                <a:lnTo>
                  <a:pt x="0" y="0"/>
                </a:lnTo>
                <a:lnTo>
                  <a:pt x="0" y="350266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95250" y="265302"/>
            <a:ext cx="413766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400" spc="-55" dirty="0" smtClean="0">
                <a:solidFill>
                  <a:srgbClr val="FFFFFF"/>
                </a:solidFill>
                <a:latin typeface="Trebuchet MS"/>
                <a:cs typeface="Trebuchet MS"/>
              </a:rPr>
              <a:t>Active Learning</a:t>
            </a:r>
            <a:endParaRPr sz="1400" dirty="0">
              <a:latin typeface="Trebuchet MS"/>
              <a:cs typeface="Trebuchet M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0" y="3354197"/>
            <a:ext cx="461009" cy="102235"/>
          </a:xfrm>
          <a:custGeom>
            <a:avLst/>
            <a:gdLst/>
            <a:ahLst/>
            <a:cxnLst/>
            <a:rect l="l" t="t" r="r" b="b"/>
            <a:pathLst>
              <a:path w="461009" h="102235">
                <a:moveTo>
                  <a:pt x="0" y="101853"/>
                </a:moveTo>
                <a:lnTo>
                  <a:pt x="460883" y="101853"/>
                </a:lnTo>
                <a:lnTo>
                  <a:pt x="46088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>
            <a:spLocks noGrp="1"/>
          </p:cNvSpPr>
          <p:nvPr>
            <p:ph type="ftr" sz="quarter" idx="11"/>
          </p:nvPr>
        </p:nvSpPr>
        <p:spPr>
          <a:xfrm>
            <a:off x="1767839" y="3362000"/>
            <a:ext cx="44132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spc="-40" dirty="0"/>
          </a:p>
        </p:txBody>
      </p:sp>
      <p:sp>
        <p:nvSpPr>
          <p:cNvPr id="23" name="object 23"/>
          <p:cNvSpPr txBox="1">
            <a:spLocks noGrp="1"/>
          </p:cNvSpPr>
          <p:nvPr>
            <p:ph type="dt" sz="half" idx="10"/>
          </p:nvPr>
        </p:nvSpPr>
        <p:spPr>
          <a:xfrm>
            <a:off x="2399283" y="3362000"/>
            <a:ext cx="37655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altLang="zh-TW" spc="-5" smtClean="0"/>
              <a:t>Disp Lab</a:t>
            </a:r>
            <a:endParaRPr spc="-55" dirty="0"/>
          </a:p>
        </p:txBody>
      </p:sp>
      <p:sp>
        <p:nvSpPr>
          <p:cNvPr id="24" name="object 19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0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1"/>
          <p:cNvSpPr txBox="1">
            <a:spLocks/>
          </p:cNvSpPr>
          <p:nvPr/>
        </p:nvSpPr>
        <p:spPr>
          <a:xfrm>
            <a:off x="105029" y="3362000"/>
            <a:ext cx="2508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590"/>
              </a:lnSpc>
            </a:pPr>
            <a:fld id="{81D60167-4931-47E6-BA6A-407CBD079E47}" type="slidenum">
              <a:rPr lang="en-US" altLang="zh-TW" spc="-55" smtClean="0"/>
              <a:pPr marL="25400">
                <a:lnSpc>
                  <a:spcPts val="590"/>
                </a:lnSpc>
              </a:pPr>
              <a:t>43</a:t>
            </a:fld>
            <a:r>
              <a:rPr lang="en-US" altLang="zh-TW" spc="-55" dirty="0" smtClean="0"/>
              <a:t> </a:t>
            </a:r>
            <a:r>
              <a:rPr lang="en-US" altLang="zh-TW" spc="35" dirty="0" smtClean="0"/>
              <a:t>/</a:t>
            </a:r>
            <a:r>
              <a:rPr lang="zh-TW" altLang="en-US" spc="-40" dirty="0" smtClean="0"/>
              <a:t> </a:t>
            </a:r>
            <a:r>
              <a:rPr lang="en-US" altLang="zh-TW" spc="-55" dirty="0" smtClean="0"/>
              <a:t>70</a:t>
            </a:r>
            <a:endParaRPr lang="en-US" altLang="zh-TW" spc="-55" dirty="0"/>
          </a:p>
        </p:txBody>
      </p:sp>
      <p:sp>
        <p:nvSpPr>
          <p:cNvPr id="27" name="object 22"/>
          <p:cNvSpPr txBox="1">
            <a:spLocks/>
          </p:cNvSpPr>
          <p:nvPr/>
        </p:nvSpPr>
        <p:spPr>
          <a:xfrm>
            <a:off x="1767839" y="3362000"/>
            <a:ext cx="4413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lang="en-US" spc="-40" dirty="0"/>
          </a:p>
        </p:txBody>
      </p:sp>
      <p:sp>
        <p:nvSpPr>
          <p:cNvPr id="28" name="object 23"/>
          <p:cNvSpPr txBox="1">
            <a:spLocks/>
          </p:cNvSpPr>
          <p:nvPr/>
        </p:nvSpPr>
        <p:spPr>
          <a:xfrm>
            <a:off x="2399283" y="3362000"/>
            <a:ext cx="37655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5" dirty="0" err="1" smtClean="0"/>
              <a:t>Disp</a:t>
            </a:r>
            <a:r>
              <a:rPr lang="en-US" spc="-5" dirty="0" smtClean="0"/>
              <a:t> Lab</a:t>
            </a:r>
            <a:endParaRPr lang="en-US" spc="-55" dirty="0"/>
          </a:p>
        </p:txBody>
      </p:sp>
      <p:sp>
        <p:nvSpPr>
          <p:cNvPr id="30" name="object 16"/>
          <p:cNvSpPr txBox="1"/>
          <p:nvPr/>
        </p:nvSpPr>
        <p:spPr>
          <a:xfrm>
            <a:off x="317022" y="1120775"/>
            <a:ext cx="3513890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4150" indent="-171450">
              <a:lnSpc>
                <a:spcPct val="100000"/>
              </a:lnSpc>
              <a:buFont typeface="Wingdings" pitchFamily="2" charset="2"/>
              <a:buChar char="l"/>
            </a:pPr>
            <a:r>
              <a:rPr lang="en-US" sz="1000" dirty="0" smtClean="0">
                <a:latin typeface="Trebuchet MS"/>
                <a:cs typeface="Trebuchet MS"/>
              </a:rPr>
              <a:t>Committee-Based heuristics [2]</a:t>
            </a:r>
          </a:p>
          <a:p>
            <a:pPr marL="184150" indent="-171450">
              <a:lnSpc>
                <a:spcPct val="100000"/>
              </a:lnSpc>
              <a:buFont typeface="Wingdings" pitchFamily="2" charset="2"/>
              <a:buChar char="l"/>
            </a:pPr>
            <a:r>
              <a:rPr lang="en-US" sz="1000" dirty="0" smtClean="0">
                <a:latin typeface="Trebuchet MS"/>
                <a:cs typeface="Trebuchet MS"/>
              </a:rPr>
              <a:t>Large-margin-based heuristics [2]</a:t>
            </a:r>
          </a:p>
          <a:p>
            <a:pPr marL="184150" indent="-171450">
              <a:lnSpc>
                <a:spcPct val="100000"/>
              </a:lnSpc>
              <a:buFont typeface="Wingdings" pitchFamily="2" charset="2"/>
              <a:buChar char="l"/>
            </a:pPr>
            <a:r>
              <a:rPr lang="en-US" sz="1000" dirty="0" smtClean="0">
                <a:latin typeface="Trebuchet MS"/>
                <a:cs typeface="Trebuchet MS"/>
              </a:rPr>
              <a:t>Posterior probability-based heuristics [2]</a:t>
            </a:r>
            <a:endParaRPr sz="1000" dirty="0">
              <a:latin typeface="Trebuchet MS"/>
              <a:cs typeface="Trebuchet MS"/>
            </a:endParaRPr>
          </a:p>
        </p:txBody>
      </p:sp>
      <p:sp>
        <p:nvSpPr>
          <p:cNvPr id="31" name="object 16"/>
          <p:cNvSpPr txBox="1"/>
          <p:nvPr/>
        </p:nvSpPr>
        <p:spPr>
          <a:xfrm>
            <a:off x="330138" y="739775"/>
            <a:ext cx="3727511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000" dirty="0" smtClean="0">
                <a:latin typeface="Trebuchet MS"/>
                <a:cs typeface="Trebuchet MS"/>
              </a:rPr>
              <a:t>How to rank the candidates? Heuristics to rank the uncertainty </a:t>
            </a:r>
            <a:endParaRPr sz="10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834171868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304033" y="0"/>
            <a:ext cx="2304415" cy="188595"/>
          </a:xfrm>
          <a:custGeom>
            <a:avLst/>
            <a:gdLst/>
            <a:ahLst/>
            <a:cxnLst/>
            <a:rect l="l" t="t" r="r" b="b"/>
            <a:pathLst>
              <a:path w="2304415" h="188595">
                <a:moveTo>
                  <a:pt x="0" y="188214"/>
                </a:moveTo>
                <a:lnTo>
                  <a:pt x="2304033" y="188214"/>
                </a:lnTo>
                <a:lnTo>
                  <a:pt x="2304033" y="0"/>
                </a:lnTo>
                <a:lnTo>
                  <a:pt x="0" y="0"/>
                </a:lnTo>
                <a:lnTo>
                  <a:pt x="0" y="188214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88214"/>
            <a:ext cx="4608195" cy="350520"/>
          </a:xfrm>
          <a:custGeom>
            <a:avLst/>
            <a:gdLst/>
            <a:ahLst/>
            <a:cxnLst/>
            <a:rect l="l" t="t" r="r" b="b"/>
            <a:pathLst>
              <a:path w="4608195" h="350520">
                <a:moveTo>
                  <a:pt x="0" y="350266"/>
                </a:moveTo>
                <a:lnTo>
                  <a:pt x="4607941" y="350266"/>
                </a:lnTo>
                <a:lnTo>
                  <a:pt x="4607941" y="0"/>
                </a:lnTo>
                <a:lnTo>
                  <a:pt x="0" y="0"/>
                </a:lnTo>
                <a:lnTo>
                  <a:pt x="0" y="350266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5250" y="265302"/>
            <a:ext cx="309372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400" spc="-50" dirty="0" smtClean="0">
                <a:solidFill>
                  <a:srgbClr val="FFFFFF"/>
                </a:solidFill>
                <a:latin typeface="Trebuchet MS"/>
                <a:cs typeface="Trebuchet MS"/>
              </a:rPr>
              <a:t>Active Learning</a:t>
            </a:r>
            <a:endParaRPr sz="1400" dirty="0">
              <a:latin typeface="Trebuchet MS"/>
              <a:cs typeface="Trebuchet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17881" y="730631"/>
            <a:ext cx="3972560" cy="210820"/>
          </a:xfrm>
          <a:custGeom>
            <a:avLst/>
            <a:gdLst/>
            <a:ahLst/>
            <a:cxnLst/>
            <a:rect l="l" t="t" r="r" b="b"/>
            <a:pathLst>
              <a:path w="3972560" h="210819">
                <a:moveTo>
                  <a:pt x="0" y="210819"/>
                </a:moveTo>
                <a:lnTo>
                  <a:pt x="3972305" y="210819"/>
                </a:lnTo>
                <a:lnTo>
                  <a:pt x="3972305" y="0"/>
                </a:lnTo>
                <a:lnTo>
                  <a:pt x="0" y="0"/>
                </a:lnTo>
                <a:lnTo>
                  <a:pt x="0" y="210819"/>
                </a:lnTo>
                <a:close/>
              </a:path>
            </a:pathLst>
          </a:custGeom>
          <a:solidFill>
            <a:srgbClr val="0029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17881" y="935227"/>
            <a:ext cx="3972560" cy="1861947"/>
          </a:xfrm>
          <a:custGeom>
            <a:avLst/>
            <a:gdLst/>
            <a:ahLst/>
            <a:cxnLst/>
            <a:rect l="l" t="t" r="r" b="b"/>
            <a:pathLst>
              <a:path w="3972560" h="635000">
                <a:moveTo>
                  <a:pt x="0" y="635000"/>
                </a:moveTo>
                <a:lnTo>
                  <a:pt x="3972305" y="635000"/>
                </a:lnTo>
                <a:lnTo>
                  <a:pt x="3972305" y="0"/>
                </a:lnTo>
                <a:lnTo>
                  <a:pt x="0" y="0"/>
                </a:lnTo>
                <a:lnTo>
                  <a:pt x="0" y="635000"/>
                </a:lnTo>
                <a:close/>
              </a:path>
            </a:pathLst>
          </a:custGeom>
          <a:solidFill>
            <a:srgbClr val="E5E9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47345" y="740664"/>
            <a:ext cx="3329304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000" spc="-45" dirty="0" smtClean="0">
                <a:solidFill>
                  <a:srgbClr val="FFFFFF"/>
                </a:solidFill>
                <a:latin typeface="Trebuchet MS"/>
                <a:cs typeface="Trebuchet MS"/>
              </a:rPr>
              <a:t>Definition</a:t>
            </a:r>
            <a:r>
              <a:rPr sz="1000" spc="-30" dirty="0" smtClean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00" spc="-35" dirty="0" smtClean="0">
                <a:solidFill>
                  <a:srgbClr val="FFFFFF"/>
                </a:solidFill>
                <a:latin typeface="Trebuchet MS"/>
                <a:cs typeface="Trebuchet MS"/>
              </a:rPr>
              <a:t>(</a:t>
            </a:r>
            <a:r>
              <a:rPr lang="en-US" sz="1000" spc="-35" dirty="0" smtClean="0">
                <a:solidFill>
                  <a:srgbClr val="FFFFFF"/>
                </a:solidFill>
                <a:latin typeface="Trebuchet MS"/>
                <a:cs typeface="Trebuchet MS"/>
              </a:rPr>
              <a:t>Committee-Based Heuristics</a:t>
            </a:r>
            <a:r>
              <a:rPr sz="1000" spc="-30" dirty="0" smtClean="0">
                <a:solidFill>
                  <a:srgbClr val="FFFFFF"/>
                </a:solidFill>
                <a:latin typeface="Trebuchet MS"/>
                <a:cs typeface="Trebuchet MS"/>
              </a:rPr>
              <a:t>)</a:t>
            </a:r>
            <a:endParaRPr sz="1000" dirty="0">
              <a:latin typeface="Trebuchet MS"/>
              <a:cs typeface="Trebuchet M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158360" y="2951226"/>
            <a:ext cx="0" cy="8572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85343"/>
                </a:moveTo>
                <a:lnTo>
                  <a:pt x="0" y="0"/>
                </a:lnTo>
              </a:path>
            </a:pathLst>
          </a:custGeom>
          <a:ln w="5054">
            <a:solidFill>
              <a:srgbClr val="00375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160901" y="2953766"/>
            <a:ext cx="76200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0" y="0"/>
                </a:moveTo>
                <a:lnTo>
                  <a:pt x="75819" y="0"/>
                </a:lnTo>
              </a:path>
            </a:pathLst>
          </a:custGeom>
          <a:ln w="5054">
            <a:solidFill>
              <a:srgbClr val="00375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239259" y="2951226"/>
            <a:ext cx="0" cy="8572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85343"/>
                </a:moveTo>
                <a:lnTo>
                  <a:pt x="0" y="0"/>
                </a:lnTo>
              </a:path>
            </a:pathLst>
          </a:custGeom>
          <a:ln w="5054">
            <a:solidFill>
              <a:srgbClr val="00375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3354197"/>
            <a:ext cx="461009" cy="102235"/>
          </a:xfrm>
          <a:custGeom>
            <a:avLst/>
            <a:gdLst/>
            <a:ahLst/>
            <a:cxnLst/>
            <a:rect l="l" t="t" r="r" b="b"/>
            <a:pathLst>
              <a:path w="461009" h="102235">
                <a:moveTo>
                  <a:pt x="0" y="101853"/>
                </a:moveTo>
                <a:lnTo>
                  <a:pt x="460883" y="101853"/>
                </a:lnTo>
                <a:lnTo>
                  <a:pt x="46088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>
            <a:spLocks noGrp="1"/>
          </p:cNvSpPr>
          <p:nvPr>
            <p:ph type="ftr" sz="quarter" idx="11"/>
          </p:nvPr>
        </p:nvSpPr>
        <p:spPr>
          <a:xfrm>
            <a:off x="1767839" y="3362000"/>
            <a:ext cx="44132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spc="-40" dirty="0"/>
          </a:p>
        </p:txBody>
      </p:sp>
      <p:sp>
        <p:nvSpPr>
          <p:cNvPr id="21" name="object 21"/>
          <p:cNvSpPr txBox="1">
            <a:spLocks noGrp="1"/>
          </p:cNvSpPr>
          <p:nvPr>
            <p:ph type="dt" sz="half" idx="10"/>
          </p:nvPr>
        </p:nvSpPr>
        <p:spPr>
          <a:xfrm>
            <a:off x="2399283" y="3362000"/>
            <a:ext cx="37655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altLang="zh-TW" spc="-5" smtClean="0"/>
              <a:t>Disp Lab</a:t>
            </a:r>
            <a:endParaRPr spc="-55" dirty="0"/>
          </a:p>
        </p:txBody>
      </p:sp>
      <p:sp>
        <p:nvSpPr>
          <p:cNvPr id="28" name="object 7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8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9"/>
          <p:cNvSpPr txBox="1">
            <a:spLocks/>
          </p:cNvSpPr>
          <p:nvPr/>
        </p:nvSpPr>
        <p:spPr>
          <a:xfrm>
            <a:off x="105029" y="3362000"/>
            <a:ext cx="2508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590"/>
              </a:lnSpc>
            </a:pPr>
            <a:fld id="{81D60167-4931-47E6-BA6A-407CBD079E47}" type="slidenum">
              <a:rPr lang="en-US" altLang="zh-TW" spc="-55" smtClean="0"/>
              <a:pPr marL="25400">
                <a:lnSpc>
                  <a:spcPts val="590"/>
                </a:lnSpc>
              </a:pPr>
              <a:t>44</a:t>
            </a:fld>
            <a:r>
              <a:rPr lang="en-US" altLang="zh-TW" spc="-55" dirty="0" smtClean="0"/>
              <a:t> </a:t>
            </a:r>
            <a:r>
              <a:rPr lang="en-US" altLang="zh-TW" spc="35" dirty="0" smtClean="0"/>
              <a:t>/</a:t>
            </a:r>
            <a:r>
              <a:rPr lang="zh-TW" altLang="en-US" spc="-40" dirty="0" smtClean="0"/>
              <a:t> </a:t>
            </a:r>
            <a:r>
              <a:rPr lang="en-US" altLang="zh-TW" spc="-55" dirty="0" smtClean="0"/>
              <a:t>70</a:t>
            </a:r>
            <a:endParaRPr lang="en-US" altLang="zh-TW" spc="-55" dirty="0"/>
          </a:p>
        </p:txBody>
      </p:sp>
      <p:sp>
        <p:nvSpPr>
          <p:cNvPr id="31" name="object 10"/>
          <p:cNvSpPr txBox="1">
            <a:spLocks/>
          </p:cNvSpPr>
          <p:nvPr/>
        </p:nvSpPr>
        <p:spPr>
          <a:xfrm>
            <a:off x="1767839" y="3362000"/>
            <a:ext cx="4413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lang="en-US" spc="-40" dirty="0"/>
          </a:p>
        </p:txBody>
      </p:sp>
      <p:sp>
        <p:nvSpPr>
          <p:cNvPr id="32" name="object 11"/>
          <p:cNvSpPr txBox="1">
            <a:spLocks/>
          </p:cNvSpPr>
          <p:nvPr/>
        </p:nvSpPr>
        <p:spPr>
          <a:xfrm>
            <a:off x="2399283" y="3362000"/>
            <a:ext cx="37655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5" smtClean="0"/>
              <a:t>Disp Lab</a:t>
            </a:r>
            <a:endParaRPr lang="en-US" spc="-55" dirty="0"/>
          </a:p>
        </p:txBody>
      </p:sp>
      <p:sp>
        <p:nvSpPr>
          <p:cNvPr id="33" name="object 16"/>
          <p:cNvSpPr txBox="1"/>
          <p:nvPr/>
        </p:nvSpPr>
        <p:spPr>
          <a:xfrm>
            <a:off x="347345" y="968375"/>
            <a:ext cx="3889756" cy="1231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000" dirty="0" smtClean="0">
                <a:latin typeface="Trebuchet MS"/>
                <a:cs typeface="Trebuchet MS"/>
              </a:rPr>
              <a:t>Quantify the uncertainty by the most </a:t>
            </a:r>
            <a:r>
              <a:rPr lang="en-US" sz="1000" b="1" i="1" dirty="0" smtClean="0">
                <a:latin typeface="Trebuchet MS"/>
                <a:cs typeface="Trebuchet MS"/>
              </a:rPr>
              <a:t>disagreement</a:t>
            </a:r>
            <a:r>
              <a:rPr lang="en-US" sz="1000" dirty="0" smtClean="0">
                <a:latin typeface="Trebuchet MS"/>
                <a:cs typeface="Trebuchet MS"/>
              </a:rPr>
              <a:t> of classifiers</a:t>
            </a:r>
          </a:p>
          <a:p>
            <a:pPr marL="12700">
              <a:lnSpc>
                <a:spcPct val="100000"/>
              </a:lnSpc>
            </a:pPr>
            <a:endParaRPr lang="en-US" sz="10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lang="en-US" sz="1000" dirty="0" smtClean="0">
                <a:latin typeface="Trebuchet MS"/>
                <a:cs typeface="Trebuchet MS"/>
              </a:rPr>
              <a:t>Disagreement : normalized entropy query-by-bagging</a:t>
            </a:r>
          </a:p>
          <a:p>
            <a:pPr marL="12700">
              <a:lnSpc>
                <a:spcPct val="100000"/>
              </a:lnSpc>
            </a:pPr>
            <a:endParaRPr lang="en-US" sz="10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endParaRPr lang="en-US" sz="1000" dirty="0" smtClean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endParaRPr lang="en-US" sz="10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lang="en-US" sz="1000" dirty="0" smtClean="0">
                <a:latin typeface="Trebuchet MS"/>
                <a:cs typeface="Trebuchet MS"/>
              </a:rPr>
              <a:t>           is the prediction of data x</a:t>
            </a:r>
          </a:p>
          <a:p>
            <a:pPr marL="12700">
              <a:lnSpc>
                <a:spcPct val="100000"/>
              </a:lnSpc>
            </a:pPr>
            <a:endParaRPr sz="1000" dirty="0">
              <a:latin typeface="Trebuchet MS"/>
              <a:cs typeface="Trebuchet MS"/>
            </a:endParaRPr>
          </a:p>
        </p:txBody>
      </p:sp>
      <p:graphicFrame>
        <p:nvGraphicFramePr>
          <p:cNvPr id="27" name="物件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9147858"/>
              </p:ext>
            </p:extLst>
          </p:nvPr>
        </p:nvGraphicFramePr>
        <p:xfrm>
          <a:off x="460883" y="1467955"/>
          <a:ext cx="33401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5" name="Equation" r:id="rId3" imgW="3340080" imgH="380880" progId="">
                  <p:embed/>
                </p:oleObj>
              </mc:Choice>
              <mc:Fallback>
                <p:oleObj name="Equation" r:id="rId3" imgW="3340080" imgH="380880" progId="">
                  <p:embed/>
                  <p:pic>
                    <p:nvPicPr>
                      <p:cNvPr id="0" name="Picture 9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883" y="1467955"/>
                        <a:ext cx="3340100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物件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9833901"/>
              </p:ext>
            </p:extLst>
          </p:nvPr>
        </p:nvGraphicFramePr>
        <p:xfrm>
          <a:off x="552450" y="1806575"/>
          <a:ext cx="1778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" name="Equation" r:id="rId5" imgW="177480" imgH="228600" progId="">
                  <p:embed/>
                </p:oleObj>
              </mc:Choice>
              <mc:Fallback>
                <p:oleObj name="Equation" r:id="rId5" imgW="177480" imgH="228600" progId="">
                  <p:embed/>
                  <p:pic>
                    <p:nvPicPr>
                      <p:cNvPr id="0" name="Picture 9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450" y="1806575"/>
                        <a:ext cx="177800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物件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4731213"/>
              </p:ext>
            </p:extLst>
          </p:nvPr>
        </p:nvGraphicFramePr>
        <p:xfrm>
          <a:off x="540130" y="2009774"/>
          <a:ext cx="22225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" name="Equation" r:id="rId7" imgW="2222280" imgH="787320" progId="">
                  <p:embed/>
                </p:oleObj>
              </mc:Choice>
              <mc:Fallback>
                <p:oleObj name="Equation" r:id="rId7" imgW="2222280" imgH="787320" progId="">
                  <p:embed/>
                  <p:pic>
                    <p:nvPicPr>
                      <p:cNvPr id="0" name="Picture 9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0130" y="2009774"/>
                        <a:ext cx="2222500" cy="78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304033" y="0"/>
            <a:ext cx="2304415" cy="188595"/>
          </a:xfrm>
          <a:custGeom>
            <a:avLst/>
            <a:gdLst/>
            <a:ahLst/>
            <a:cxnLst/>
            <a:rect l="l" t="t" r="r" b="b"/>
            <a:pathLst>
              <a:path w="2304415" h="188595">
                <a:moveTo>
                  <a:pt x="0" y="188214"/>
                </a:moveTo>
                <a:lnTo>
                  <a:pt x="2304033" y="188214"/>
                </a:lnTo>
                <a:lnTo>
                  <a:pt x="2304033" y="0"/>
                </a:lnTo>
                <a:lnTo>
                  <a:pt x="0" y="0"/>
                </a:lnTo>
                <a:lnTo>
                  <a:pt x="0" y="188214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88214"/>
            <a:ext cx="4608195" cy="350520"/>
          </a:xfrm>
          <a:custGeom>
            <a:avLst/>
            <a:gdLst/>
            <a:ahLst/>
            <a:cxnLst/>
            <a:rect l="l" t="t" r="r" b="b"/>
            <a:pathLst>
              <a:path w="4608195" h="350520">
                <a:moveTo>
                  <a:pt x="0" y="350266"/>
                </a:moveTo>
                <a:lnTo>
                  <a:pt x="4607941" y="350266"/>
                </a:lnTo>
                <a:lnTo>
                  <a:pt x="4607941" y="0"/>
                </a:lnTo>
                <a:lnTo>
                  <a:pt x="0" y="0"/>
                </a:lnTo>
                <a:lnTo>
                  <a:pt x="0" y="350266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5250" y="265302"/>
            <a:ext cx="309372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400" spc="-50" dirty="0" smtClean="0">
                <a:solidFill>
                  <a:srgbClr val="FFFFFF"/>
                </a:solidFill>
                <a:latin typeface="Trebuchet MS"/>
                <a:cs typeface="Trebuchet MS"/>
              </a:rPr>
              <a:t>Active Learning</a:t>
            </a:r>
            <a:endParaRPr sz="1400" dirty="0">
              <a:latin typeface="Trebuchet MS"/>
              <a:cs typeface="Trebuchet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17881" y="730631"/>
            <a:ext cx="3972560" cy="210820"/>
          </a:xfrm>
          <a:custGeom>
            <a:avLst/>
            <a:gdLst/>
            <a:ahLst/>
            <a:cxnLst/>
            <a:rect l="l" t="t" r="r" b="b"/>
            <a:pathLst>
              <a:path w="3972560" h="210819">
                <a:moveTo>
                  <a:pt x="0" y="210819"/>
                </a:moveTo>
                <a:lnTo>
                  <a:pt x="3972305" y="210819"/>
                </a:lnTo>
                <a:lnTo>
                  <a:pt x="3972305" y="0"/>
                </a:lnTo>
                <a:lnTo>
                  <a:pt x="0" y="0"/>
                </a:lnTo>
                <a:lnTo>
                  <a:pt x="0" y="210819"/>
                </a:lnTo>
                <a:close/>
              </a:path>
            </a:pathLst>
          </a:custGeom>
          <a:solidFill>
            <a:srgbClr val="0029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05943" y="929734"/>
            <a:ext cx="3972560" cy="1410242"/>
          </a:xfrm>
          <a:custGeom>
            <a:avLst/>
            <a:gdLst/>
            <a:ahLst/>
            <a:cxnLst/>
            <a:rect l="l" t="t" r="r" b="b"/>
            <a:pathLst>
              <a:path w="3972560" h="635000">
                <a:moveTo>
                  <a:pt x="0" y="635000"/>
                </a:moveTo>
                <a:lnTo>
                  <a:pt x="3972305" y="635000"/>
                </a:lnTo>
                <a:lnTo>
                  <a:pt x="3972305" y="0"/>
                </a:lnTo>
                <a:lnTo>
                  <a:pt x="0" y="0"/>
                </a:lnTo>
                <a:lnTo>
                  <a:pt x="0" y="635000"/>
                </a:lnTo>
                <a:close/>
              </a:path>
            </a:pathLst>
          </a:custGeom>
          <a:solidFill>
            <a:srgbClr val="E5E9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47345" y="740664"/>
            <a:ext cx="3329304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000" spc="-45" dirty="0" smtClean="0">
                <a:solidFill>
                  <a:srgbClr val="FFFFFF"/>
                </a:solidFill>
                <a:latin typeface="Trebuchet MS"/>
                <a:cs typeface="Trebuchet MS"/>
              </a:rPr>
              <a:t>Definition</a:t>
            </a:r>
            <a:r>
              <a:rPr sz="1000" spc="-30" dirty="0" smtClean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00" spc="-35" dirty="0" smtClean="0">
                <a:solidFill>
                  <a:srgbClr val="FFFFFF"/>
                </a:solidFill>
                <a:latin typeface="Trebuchet MS"/>
                <a:cs typeface="Trebuchet MS"/>
              </a:rPr>
              <a:t>(</a:t>
            </a:r>
            <a:r>
              <a:rPr lang="en-US" sz="1000" spc="-35" dirty="0" smtClean="0">
                <a:solidFill>
                  <a:srgbClr val="FFFFFF"/>
                </a:solidFill>
                <a:latin typeface="Trebuchet MS"/>
                <a:cs typeface="Trebuchet MS"/>
              </a:rPr>
              <a:t>Large-margin-Based Heuristics</a:t>
            </a:r>
            <a:r>
              <a:rPr sz="1000" spc="-30" dirty="0" smtClean="0">
                <a:solidFill>
                  <a:srgbClr val="FFFFFF"/>
                </a:solidFill>
                <a:latin typeface="Trebuchet MS"/>
                <a:cs typeface="Trebuchet MS"/>
              </a:rPr>
              <a:t>)</a:t>
            </a:r>
            <a:endParaRPr sz="1000" dirty="0">
              <a:latin typeface="Trebuchet MS"/>
              <a:cs typeface="Trebuchet M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0" y="3354197"/>
            <a:ext cx="461009" cy="102235"/>
          </a:xfrm>
          <a:custGeom>
            <a:avLst/>
            <a:gdLst/>
            <a:ahLst/>
            <a:cxnLst/>
            <a:rect l="l" t="t" r="r" b="b"/>
            <a:pathLst>
              <a:path w="461009" h="102235">
                <a:moveTo>
                  <a:pt x="0" y="101853"/>
                </a:moveTo>
                <a:lnTo>
                  <a:pt x="460883" y="101853"/>
                </a:lnTo>
                <a:lnTo>
                  <a:pt x="46088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>
            <a:spLocks noGrp="1"/>
          </p:cNvSpPr>
          <p:nvPr>
            <p:ph type="ftr" sz="quarter" idx="11"/>
          </p:nvPr>
        </p:nvSpPr>
        <p:spPr>
          <a:xfrm>
            <a:off x="1767839" y="3362000"/>
            <a:ext cx="44132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spc="-40" dirty="0"/>
          </a:p>
        </p:txBody>
      </p:sp>
      <p:sp>
        <p:nvSpPr>
          <p:cNvPr id="21" name="object 21"/>
          <p:cNvSpPr txBox="1">
            <a:spLocks noGrp="1"/>
          </p:cNvSpPr>
          <p:nvPr>
            <p:ph type="dt" sz="half" idx="10"/>
          </p:nvPr>
        </p:nvSpPr>
        <p:spPr>
          <a:xfrm>
            <a:off x="2399283" y="3362000"/>
            <a:ext cx="37655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altLang="zh-TW" spc="-5" smtClean="0"/>
              <a:t>Disp Lab</a:t>
            </a:r>
            <a:endParaRPr spc="-55" dirty="0"/>
          </a:p>
        </p:txBody>
      </p:sp>
      <p:sp>
        <p:nvSpPr>
          <p:cNvPr id="28" name="object 7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8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9"/>
          <p:cNvSpPr txBox="1">
            <a:spLocks/>
          </p:cNvSpPr>
          <p:nvPr/>
        </p:nvSpPr>
        <p:spPr>
          <a:xfrm>
            <a:off x="105029" y="3362000"/>
            <a:ext cx="2508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590"/>
              </a:lnSpc>
            </a:pPr>
            <a:fld id="{81D60167-4931-47E6-BA6A-407CBD079E47}" type="slidenum">
              <a:rPr lang="en-US" altLang="zh-TW" spc="-55" smtClean="0"/>
              <a:pPr marL="25400">
                <a:lnSpc>
                  <a:spcPts val="590"/>
                </a:lnSpc>
              </a:pPr>
              <a:t>45</a:t>
            </a:fld>
            <a:r>
              <a:rPr lang="en-US" altLang="zh-TW" spc="-55" dirty="0" smtClean="0"/>
              <a:t> </a:t>
            </a:r>
            <a:r>
              <a:rPr lang="en-US" altLang="zh-TW" spc="35" dirty="0" smtClean="0"/>
              <a:t>/</a:t>
            </a:r>
            <a:r>
              <a:rPr lang="zh-TW" altLang="en-US" spc="-40" dirty="0" smtClean="0"/>
              <a:t> </a:t>
            </a:r>
            <a:r>
              <a:rPr lang="en-US" altLang="zh-TW" spc="-55" dirty="0" smtClean="0"/>
              <a:t>70</a:t>
            </a:r>
            <a:endParaRPr lang="en-US" altLang="zh-TW" spc="-55" dirty="0"/>
          </a:p>
        </p:txBody>
      </p:sp>
      <p:sp>
        <p:nvSpPr>
          <p:cNvPr id="31" name="object 10"/>
          <p:cNvSpPr txBox="1">
            <a:spLocks/>
          </p:cNvSpPr>
          <p:nvPr/>
        </p:nvSpPr>
        <p:spPr>
          <a:xfrm>
            <a:off x="1767839" y="3362000"/>
            <a:ext cx="4413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lang="en-US" spc="-40" dirty="0"/>
          </a:p>
        </p:txBody>
      </p:sp>
      <p:sp>
        <p:nvSpPr>
          <p:cNvPr id="32" name="object 11"/>
          <p:cNvSpPr txBox="1">
            <a:spLocks/>
          </p:cNvSpPr>
          <p:nvPr/>
        </p:nvSpPr>
        <p:spPr>
          <a:xfrm>
            <a:off x="2399283" y="3362000"/>
            <a:ext cx="37655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5" smtClean="0"/>
              <a:t>Disp Lab</a:t>
            </a:r>
            <a:endParaRPr lang="en-US" spc="-55" dirty="0"/>
          </a:p>
        </p:txBody>
      </p:sp>
      <p:sp>
        <p:nvSpPr>
          <p:cNvPr id="33" name="object 16"/>
          <p:cNvSpPr txBox="1"/>
          <p:nvPr/>
        </p:nvSpPr>
        <p:spPr>
          <a:xfrm>
            <a:off x="347345" y="968375"/>
            <a:ext cx="3889756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000" dirty="0" smtClean="0">
                <a:latin typeface="Trebuchet MS"/>
                <a:cs typeface="Trebuchet MS"/>
              </a:rPr>
              <a:t>If we defined the i-</a:t>
            </a:r>
            <a:r>
              <a:rPr lang="en-US" sz="1000" dirty="0" err="1" smtClean="0">
                <a:latin typeface="Trebuchet MS"/>
                <a:cs typeface="Trebuchet MS"/>
              </a:rPr>
              <a:t>th</a:t>
            </a:r>
            <a:r>
              <a:rPr lang="en-US" sz="1000" dirty="0" smtClean="0">
                <a:latin typeface="Trebuchet MS"/>
                <a:cs typeface="Trebuchet MS"/>
              </a:rPr>
              <a:t> class boundary </a:t>
            </a:r>
            <a:r>
              <a:rPr lang="en-US" sz="1000" dirty="0" err="1" smtClean="0">
                <a:latin typeface="Trebuchet MS"/>
                <a:cs typeface="Trebuchet MS"/>
              </a:rPr>
              <a:t>hyperplane</a:t>
            </a:r>
            <a:r>
              <a:rPr lang="en-US" sz="1000" dirty="0" smtClean="0">
                <a:latin typeface="Trebuchet MS"/>
                <a:cs typeface="Trebuchet MS"/>
              </a:rPr>
              <a:t>, we can calculate distance, the sample the closet sample to the boundary </a:t>
            </a:r>
            <a:r>
              <a:rPr lang="en-US" sz="1000" dirty="0" err="1" smtClean="0">
                <a:latin typeface="Trebuchet MS"/>
                <a:cs typeface="Trebuchet MS"/>
              </a:rPr>
              <a:t>hyperplane</a:t>
            </a:r>
            <a:r>
              <a:rPr lang="en-US" sz="1000" dirty="0" smtClean="0">
                <a:latin typeface="Trebuchet MS"/>
                <a:cs typeface="Trebuchet MS"/>
              </a:rPr>
              <a:t> </a:t>
            </a:r>
          </a:p>
          <a:p>
            <a:pPr marL="12700">
              <a:lnSpc>
                <a:spcPct val="100000"/>
              </a:lnSpc>
            </a:pPr>
            <a:endParaRPr sz="1000" dirty="0">
              <a:latin typeface="Trebuchet MS"/>
              <a:cs typeface="Trebuchet MS"/>
            </a:endParaRPr>
          </a:p>
        </p:txBody>
      </p:sp>
      <p:graphicFrame>
        <p:nvGraphicFramePr>
          <p:cNvPr id="10" name="物件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641486"/>
              </p:ext>
            </p:extLst>
          </p:nvPr>
        </p:nvGraphicFramePr>
        <p:xfrm>
          <a:off x="1459483" y="1430040"/>
          <a:ext cx="16891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81" name="Equation" r:id="rId3" imgW="1688760" imgH="291960" progId="">
                  <p:embed/>
                </p:oleObj>
              </mc:Choice>
              <mc:Fallback>
                <p:oleObj name="Equation" r:id="rId3" imgW="1688760" imgH="291960" progId="">
                  <p:embed/>
                  <p:pic>
                    <p:nvPicPr>
                      <p:cNvPr id="0" name="Picture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9483" y="1430040"/>
                        <a:ext cx="1689100" cy="292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76" y="1394663"/>
            <a:ext cx="1247775" cy="94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81" y="2492375"/>
            <a:ext cx="1001969" cy="83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912" y="2384906"/>
            <a:ext cx="1285875" cy="917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315" y="2375353"/>
            <a:ext cx="1174405" cy="875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963849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304033" y="0"/>
            <a:ext cx="2304415" cy="188595"/>
          </a:xfrm>
          <a:custGeom>
            <a:avLst/>
            <a:gdLst/>
            <a:ahLst/>
            <a:cxnLst/>
            <a:rect l="l" t="t" r="r" b="b"/>
            <a:pathLst>
              <a:path w="2304415" h="188595">
                <a:moveTo>
                  <a:pt x="0" y="188214"/>
                </a:moveTo>
                <a:lnTo>
                  <a:pt x="2304033" y="188214"/>
                </a:lnTo>
                <a:lnTo>
                  <a:pt x="2304033" y="0"/>
                </a:lnTo>
                <a:lnTo>
                  <a:pt x="0" y="0"/>
                </a:lnTo>
                <a:lnTo>
                  <a:pt x="0" y="188214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88214"/>
            <a:ext cx="4608195" cy="350520"/>
          </a:xfrm>
          <a:custGeom>
            <a:avLst/>
            <a:gdLst/>
            <a:ahLst/>
            <a:cxnLst/>
            <a:rect l="l" t="t" r="r" b="b"/>
            <a:pathLst>
              <a:path w="4608195" h="350520">
                <a:moveTo>
                  <a:pt x="0" y="350266"/>
                </a:moveTo>
                <a:lnTo>
                  <a:pt x="4607941" y="350266"/>
                </a:lnTo>
                <a:lnTo>
                  <a:pt x="4607941" y="0"/>
                </a:lnTo>
                <a:lnTo>
                  <a:pt x="0" y="0"/>
                </a:lnTo>
                <a:lnTo>
                  <a:pt x="0" y="350266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5250" y="265302"/>
            <a:ext cx="309372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400" spc="-50" dirty="0" smtClean="0">
                <a:solidFill>
                  <a:srgbClr val="FFFFFF"/>
                </a:solidFill>
                <a:latin typeface="Trebuchet MS"/>
                <a:cs typeface="Trebuchet MS"/>
              </a:rPr>
              <a:t>Active Learning</a:t>
            </a:r>
            <a:endParaRPr sz="1400" dirty="0">
              <a:latin typeface="Trebuchet MS"/>
              <a:cs typeface="Trebuchet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17880" y="730631"/>
            <a:ext cx="4196969" cy="210820"/>
          </a:xfrm>
          <a:custGeom>
            <a:avLst/>
            <a:gdLst/>
            <a:ahLst/>
            <a:cxnLst/>
            <a:rect l="l" t="t" r="r" b="b"/>
            <a:pathLst>
              <a:path w="3972560" h="210819">
                <a:moveTo>
                  <a:pt x="0" y="210819"/>
                </a:moveTo>
                <a:lnTo>
                  <a:pt x="3972305" y="210819"/>
                </a:lnTo>
                <a:lnTo>
                  <a:pt x="3972305" y="0"/>
                </a:lnTo>
                <a:lnTo>
                  <a:pt x="0" y="0"/>
                </a:lnTo>
                <a:lnTo>
                  <a:pt x="0" y="210819"/>
                </a:lnTo>
                <a:close/>
              </a:path>
            </a:pathLst>
          </a:custGeom>
          <a:solidFill>
            <a:srgbClr val="0029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17881" y="935227"/>
            <a:ext cx="4196968" cy="1861947"/>
          </a:xfrm>
          <a:custGeom>
            <a:avLst/>
            <a:gdLst/>
            <a:ahLst/>
            <a:cxnLst/>
            <a:rect l="l" t="t" r="r" b="b"/>
            <a:pathLst>
              <a:path w="3972560" h="635000">
                <a:moveTo>
                  <a:pt x="0" y="635000"/>
                </a:moveTo>
                <a:lnTo>
                  <a:pt x="3972305" y="635000"/>
                </a:lnTo>
                <a:lnTo>
                  <a:pt x="3972305" y="0"/>
                </a:lnTo>
                <a:lnTo>
                  <a:pt x="0" y="0"/>
                </a:lnTo>
                <a:lnTo>
                  <a:pt x="0" y="635000"/>
                </a:lnTo>
                <a:close/>
              </a:path>
            </a:pathLst>
          </a:custGeom>
          <a:solidFill>
            <a:srgbClr val="E5E9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47345" y="740664"/>
            <a:ext cx="3329304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000" spc="-45" dirty="0" smtClean="0">
                <a:solidFill>
                  <a:srgbClr val="FFFFFF"/>
                </a:solidFill>
                <a:latin typeface="Trebuchet MS"/>
                <a:cs typeface="Trebuchet MS"/>
              </a:rPr>
              <a:t>Definition</a:t>
            </a:r>
            <a:r>
              <a:rPr sz="1000" spc="-30" dirty="0" smtClean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00" spc="-35" dirty="0" smtClean="0">
                <a:solidFill>
                  <a:srgbClr val="FFFFFF"/>
                </a:solidFill>
                <a:latin typeface="Trebuchet MS"/>
                <a:cs typeface="Trebuchet MS"/>
              </a:rPr>
              <a:t>(</a:t>
            </a:r>
            <a:r>
              <a:rPr lang="en-US" sz="1000" spc="-35" dirty="0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lang="en-US" sz="1000" spc="-35" dirty="0" smtClean="0">
                <a:solidFill>
                  <a:srgbClr val="FFFFFF"/>
                </a:solidFill>
                <a:latin typeface="Trebuchet MS"/>
                <a:cs typeface="Trebuchet MS"/>
              </a:rPr>
              <a:t>osterior Probability-Based Heuristics</a:t>
            </a:r>
            <a:r>
              <a:rPr sz="1000" spc="-30" dirty="0" smtClean="0">
                <a:solidFill>
                  <a:srgbClr val="FFFFFF"/>
                </a:solidFill>
                <a:latin typeface="Trebuchet MS"/>
                <a:cs typeface="Trebuchet MS"/>
              </a:rPr>
              <a:t>)</a:t>
            </a:r>
            <a:endParaRPr sz="1000" dirty="0">
              <a:latin typeface="Trebuchet MS"/>
              <a:cs typeface="Trebuchet M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158360" y="2951226"/>
            <a:ext cx="0" cy="8572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85343"/>
                </a:moveTo>
                <a:lnTo>
                  <a:pt x="0" y="0"/>
                </a:lnTo>
              </a:path>
            </a:pathLst>
          </a:custGeom>
          <a:ln w="5054">
            <a:solidFill>
              <a:srgbClr val="00375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160901" y="2953766"/>
            <a:ext cx="76200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0" y="0"/>
                </a:moveTo>
                <a:lnTo>
                  <a:pt x="75819" y="0"/>
                </a:lnTo>
              </a:path>
            </a:pathLst>
          </a:custGeom>
          <a:ln w="5054">
            <a:solidFill>
              <a:srgbClr val="00375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239259" y="2951226"/>
            <a:ext cx="0" cy="8572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85343"/>
                </a:moveTo>
                <a:lnTo>
                  <a:pt x="0" y="0"/>
                </a:lnTo>
              </a:path>
            </a:pathLst>
          </a:custGeom>
          <a:ln w="5054">
            <a:solidFill>
              <a:srgbClr val="00375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3354197"/>
            <a:ext cx="461009" cy="102235"/>
          </a:xfrm>
          <a:custGeom>
            <a:avLst/>
            <a:gdLst/>
            <a:ahLst/>
            <a:cxnLst/>
            <a:rect l="l" t="t" r="r" b="b"/>
            <a:pathLst>
              <a:path w="461009" h="102235">
                <a:moveTo>
                  <a:pt x="0" y="101853"/>
                </a:moveTo>
                <a:lnTo>
                  <a:pt x="460883" y="101853"/>
                </a:lnTo>
                <a:lnTo>
                  <a:pt x="46088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>
            <a:spLocks noGrp="1"/>
          </p:cNvSpPr>
          <p:nvPr>
            <p:ph type="ftr" sz="quarter" idx="11"/>
          </p:nvPr>
        </p:nvSpPr>
        <p:spPr>
          <a:xfrm>
            <a:off x="1767839" y="3362000"/>
            <a:ext cx="44132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spc="-40" dirty="0"/>
          </a:p>
        </p:txBody>
      </p:sp>
      <p:sp>
        <p:nvSpPr>
          <p:cNvPr id="21" name="object 21"/>
          <p:cNvSpPr txBox="1">
            <a:spLocks noGrp="1"/>
          </p:cNvSpPr>
          <p:nvPr>
            <p:ph type="dt" sz="half" idx="10"/>
          </p:nvPr>
        </p:nvSpPr>
        <p:spPr>
          <a:xfrm>
            <a:off x="2399283" y="3362000"/>
            <a:ext cx="37655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altLang="zh-TW" spc="-5" smtClean="0"/>
              <a:t>Disp Lab</a:t>
            </a:r>
            <a:endParaRPr spc="-55" dirty="0"/>
          </a:p>
        </p:txBody>
      </p:sp>
      <p:sp>
        <p:nvSpPr>
          <p:cNvPr id="28" name="object 7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8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9"/>
          <p:cNvSpPr txBox="1">
            <a:spLocks/>
          </p:cNvSpPr>
          <p:nvPr/>
        </p:nvSpPr>
        <p:spPr>
          <a:xfrm>
            <a:off x="105029" y="3362000"/>
            <a:ext cx="2508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590"/>
              </a:lnSpc>
            </a:pPr>
            <a:fld id="{81D60167-4931-47E6-BA6A-407CBD079E47}" type="slidenum">
              <a:rPr lang="en-US" altLang="zh-TW" spc="-55" smtClean="0"/>
              <a:pPr marL="25400">
                <a:lnSpc>
                  <a:spcPts val="590"/>
                </a:lnSpc>
              </a:pPr>
              <a:t>46</a:t>
            </a:fld>
            <a:r>
              <a:rPr lang="en-US" altLang="zh-TW" spc="-55" dirty="0" smtClean="0"/>
              <a:t> </a:t>
            </a:r>
            <a:r>
              <a:rPr lang="en-US" altLang="zh-TW" spc="35" dirty="0" smtClean="0"/>
              <a:t>/</a:t>
            </a:r>
            <a:r>
              <a:rPr lang="zh-TW" altLang="en-US" spc="-40" dirty="0" smtClean="0"/>
              <a:t> </a:t>
            </a:r>
            <a:r>
              <a:rPr lang="en-US" altLang="zh-TW" spc="-55" dirty="0" smtClean="0"/>
              <a:t>70</a:t>
            </a:r>
            <a:endParaRPr lang="en-US" altLang="zh-TW" spc="-55" dirty="0"/>
          </a:p>
        </p:txBody>
      </p:sp>
      <p:sp>
        <p:nvSpPr>
          <p:cNvPr id="31" name="object 10"/>
          <p:cNvSpPr txBox="1">
            <a:spLocks/>
          </p:cNvSpPr>
          <p:nvPr/>
        </p:nvSpPr>
        <p:spPr>
          <a:xfrm>
            <a:off x="1767839" y="3362000"/>
            <a:ext cx="4413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lang="en-US" spc="-40" dirty="0"/>
          </a:p>
        </p:txBody>
      </p:sp>
      <p:sp>
        <p:nvSpPr>
          <p:cNvPr id="32" name="object 11"/>
          <p:cNvSpPr txBox="1">
            <a:spLocks/>
          </p:cNvSpPr>
          <p:nvPr/>
        </p:nvSpPr>
        <p:spPr>
          <a:xfrm>
            <a:off x="2399283" y="3362000"/>
            <a:ext cx="37655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5" smtClean="0"/>
              <a:t>Disp Lab</a:t>
            </a:r>
            <a:endParaRPr lang="en-US" spc="-55" dirty="0"/>
          </a:p>
        </p:txBody>
      </p:sp>
      <p:sp>
        <p:nvSpPr>
          <p:cNvPr id="33" name="object 16"/>
          <p:cNvSpPr txBox="1"/>
          <p:nvPr/>
        </p:nvSpPr>
        <p:spPr>
          <a:xfrm>
            <a:off x="347345" y="968375"/>
            <a:ext cx="3889756" cy="18466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000" dirty="0" smtClean="0">
                <a:latin typeface="Trebuchet MS"/>
                <a:cs typeface="Trebuchet MS"/>
              </a:rPr>
              <a:t>Use the estimation of posterior probabilities of class (i.e. p(</a:t>
            </a:r>
            <a:r>
              <a:rPr lang="en-US" sz="1000" dirty="0" err="1" smtClean="0">
                <a:latin typeface="Trebuchet MS"/>
                <a:cs typeface="Trebuchet MS"/>
              </a:rPr>
              <a:t>y|x</a:t>
            </a:r>
            <a:r>
              <a:rPr lang="en-US" sz="1000" dirty="0" smtClean="0">
                <a:latin typeface="Trebuchet MS"/>
                <a:cs typeface="Trebuchet MS"/>
              </a:rPr>
              <a:t>) )</a:t>
            </a:r>
          </a:p>
          <a:p>
            <a:pPr marL="12700">
              <a:lnSpc>
                <a:spcPct val="100000"/>
              </a:lnSpc>
            </a:pPr>
            <a:endParaRPr lang="en-US" sz="10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lang="en-US" sz="1000" dirty="0" smtClean="0">
                <a:latin typeface="Trebuchet MS"/>
                <a:cs typeface="Trebuchet MS"/>
              </a:rPr>
              <a:t>Simply, use </a:t>
            </a:r>
            <a:r>
              <a:rPr lang="en-US" sz="1000" b="1" i="1" dirty="0" err="1" smtClean="0">
                <a:latin typeface="Trebuchet MS"/>
                <a:cs typeface="Trebuchet MS"/>
              </a:rPr>
              <a:t>Kullbach-Leiber</a:t>
            </a:r>
            <a:r>
              <a:rPr lang="en-US" sz="1000" b="1" i="1" dirty="0" smtClean="0">
                <a:latin typeface="Trebuchet MS"/>
                <a:cs typeface="Trebuchet MS"/>
              </a:rPr>
              <a:t> divergence </a:t>
            </a:r>
            <a:r>
              <a:rPr lang="en-US" sz="1000" dirty="0" smtClean="0">
                <a:latin typeface="Trebuchet MS"/>
                <a:cs typeface="Trebuchet MS"/>
              </a:rPr>
              <a:t>to compare the posterior distribution</a:t>
            </a:r>
            <a:endParaRPr lang="en-US" sz="1000" b="1" i="1" dirty="0" smtClean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endParaRPr lang="en-US" sz="1000" dirty="0" smtClean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endParaRPr lang="en-US" sz="10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endParaRPr lang="en-US" sz="1000" dirty="0" smtClean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endParaRPr lang="en-US" sz="10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lang="en-US" sz="1000" dirty="0" smtClean="0">
                <a:latin typeface="Trebuchet MS"/>
                <a:cs typeface="Trebuchet MS"/>
              </a:rPr>
              <a:t>Sample the data that maximize the divergence</a:t>
            </a:r>
            <a:endParaRPr lang="en-US" sz="10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endParaRPr lang="en-US" sz="1000" dirty="0" smtClean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endParaRPr lang="en-US" sz="10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lang="en-US" sz="1000" dirty="0" smtClean="0">
                <a:latin typeface="Trebuchet MS"/>
                <a:cs typeface="Trebuchet MS"/>
              </a:rPr>
              <a:t>           </a:t>
            </a:r>
            <a:endParaRPr sz="1000" dirty="0">
              <a:latin typeface="Trebuchet MS"/>
              <a:cs typeface="Trebuchet MS"/>
            </a:endParaRPr>
          </a:p>
        </p:txBody>
      </p:sp>
      <p:graphicFrame>
        <p:nvGraphicFramePr>
          <p:cNvPr id="10" name="物件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3936770"/>
              </p:ext>
            </p:extLst>
          </p:nvPr>
        </p:nvGraphicFramePr>
        <p:xfrm>
          <a:off x="355854" y="1656650"/>
          <a:ext cx="41783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00" name="Equation" r:id="rId3" imgW="4178160" imgH="419040" progId="">
                  <p:embed/>
                </p:oleObj>
              </mc:Choice>
              <mc:Fallback>
                <p:oleObj name="Equation" r:id="rId3" imgW="4178160" imgH="419040" progId="">
                  <p:embed/>
                  <p:pic>
                    <p:nvPicPr>
                      <p:cNvPr id="0" name="Picture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854" y="1656650"/>
                        <a:ext cx="4178300" cy="419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18614522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304033" y="0"/>
            <a:ext cx="2304415" cy="188595"/>
          </a:xfrm>
          <a:custGeom>
            <a:avLst/>
            <a:gdLst/>
            <a:ahLst/>
            <a:cxnLst/>
            <a:rect l="l" t="t" r="r" b="b"/>
            <a:pathLst>
              <a:path w="2304415" h="188595">
                <a:moveTo>
                  <a:pt x="0" y="188214"/>
                </a:moveTo>
                <a:lnTo>
                  <a:pt x="2304033" y="188214"/>
                </a:lnTo>
                <a:lnTo>
                  <a:pt x="2304033" y="0"/>
                </a:lnTo>
                <a:lnTo>
                  <a:pt x="0" y="0"/>
                </a:lnTo>
                <a:lnTo>
                  <a:pt x="0" y="188214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88214"/>
            <a:ext cx="4608195" cy="350520"/>
          </a:xfrm>
          <a:custGeom>
            <a:avLst/>
            <a:gdLst/>
            <a:ahLst/>
            <a:cxnLst/>
            <a:rect l="l" t="t" r="r" b="b"/>
            <a:pathLst>
              <a:path w="4608195" h="350520">
                <a:moveTo>
                  <a:pt x="0" y="350266"/>
                </a:moveTo>
                <a:lnTo>
                  <a:pt x="4607941" y="350266"/>
                </a:lnTo>
                <a:lnTo>
                  <a:pt x="4607941" y="0"/>
                </a:lnTo>
                <a:lnTo>
                  <a:pt x="0" y="0"/>
                </a:lnTo>
                <a:lnTo>
                  <a:pt x="0" y="350266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95250" y="265302"/>
            <a:ext cx="413766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400" spc="-55" dirty="0" smtClean="0">
                <a:solidFill>
                  <a:srgbClr val="FFFFFF"/>
                </a:solidFill>
                <a:latin typeface="Trebuchet MS"/>
                <a:cs typeface="Trebuchet MS"/>
              </a:rPr>
              <a:t>Active Learning</a:t>
            </a:r>
            <a:endParaRPr sz="1400" dirty="0">
              <a:latin typeface="Trebuchet MS"/>
              <a:cs typeface="Trebuchet M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0" y="3354197"/>
            <a:ext cx="461009" cy="102235"/>
          </a:xfrm>
          <a:custGeom>
            <a:avLst/>
            <a:gdLst/>
            <a:ahLst/>
            <a:cxnLst/>
            <a:rect l="l" t="t" r="r" b="b"/>
            <a:pathLst>
              <a:path w="461009" h="102235">
                <a:moveTo>
                  <a:pt x="0" y="101853"/>
                </a:moveTo>
                <a:lnTo>
                  <a:pt x="460883" y="101853"/>
                </a:lnTo>
                <a:lnTo>
                  <a:pt x="46088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>
            <a:spLocks noGrp="1"/>
          </p:cNvSpPr>
          <p:nvPr>
            <p:ph type="ftr" sz="quarter" idx="11"/>
          </p:nvPr>
        </p:nvSpPr>
        <p:spPr>
          <a:xfrm>
            <a:off x="1767839" y="3362000"/>
            <a:ext cx="44132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spc="-40" dirty="0"/>
          </a:p>
        </p:txBody>
      </p:sp>
      <p:sp>
        <p:nvSpPr>
          <p:cNvPr id="23" name="object 23"/>
          <p:cNvSpPr txBox="1">
            <a:spLocks noGrp="1"/>
          </p:cNvSpPr>
          <p:nvPr>
            <p:ph type="dt" sz="half" idx="10"/>
          </p:nvPr>
        </p:nvSpPr>
        <p:spPr>
          <a:xfrm>
            <a:off x="2399283" y="3362000"/>
            <a:ext cx="37655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altLang="zh-TW" spc="-5" smtClean="0"/>
              <a:t>Disp Lab</a:t>
            </a:r>
            <a:endParaRPr spc="-55" dirty="0"/>
          </a:p>
        </p:txBody>
      </p:sp>
      <p:sp>
        <p:nvSpPr>
          <p:cNvPr id="24" name="object 19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0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1"/>
          <p:cNvSpPr txBox="1">
            <a:spLocks/>
          </p:cNvSpPr>
          <p:nvPr/>
        </p:nvSpPr>
        <p:spPr>
          <a:xfrm>
            <a:off x="105029" y="3362000"/>
            <a:ext cx="2508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590"/>
              </a:lnSpc>
            </a:pPr>
            <a:fld id="{81D60167-4931-47E6-BA6A-407CBD079E47}" type="slidenum">
              <a:rPr lang="en-US" altLang="zh-TW" spc="-55" smtClean="0"/>
              <a:pPr marL="25400">
                <a:lnSpc>
                  <a:spcPts val="590"/>
                </a:lnSpc>
              </a:pPr>
              <a:t>47</a:t>
            </a:fld>
            <a:r>
              <a:rPr lang="en-US" altLang="zh-TW" spc="-55" dirty="0" smtClean="0"/>
              <a:t> </a:t>
            </a:r>
            <a:r>
              <a:rPr lang="en-US" altLang="zh-TW" spc="35" dirty="0" smtClean="0"/>
              <a:t>/</a:t>
            </a:r>
            <a:r>
              <a:rPr lang="zh-TW" altLang="en-US" spc="-40" dirty="0" smtClean="0"/>
              <a:t> </a:t>
            </a:r>
            <a:r>
              <a:rPr lang="en-US" altLang="zh-TW" spc="-55" dirty="0" smtClean="0"/>
              <a:t>70</a:t>
            </a:r>
            <a:endParaRPr lang="en-US" altLang="zh-TW" spc="-55" dirty="0"/>
          </a:p>
        </p:txBody>
      </p:sp>
      <p:sp>
        <p:nvSpPr>
          <p:cNvPr id="27" name="object 22"/>
          <p:cNvSpPr txBox="1">
            <a:spLocks/>
          </p:cNvSpPr>
          <p:nvPr/>
        </p:nvSpPr>
        <p:spPr>
          <a:xfrm>
            <a:off x="1767839" y="3362000"/>
            <a:ext cx="4413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lang="en-US" spc="-40" dirty="0"/>
          </a:p>
        </p:txBody>
      </p:sp>
      <p:sp>
        <p:nvSpPr>
          <p:cNvPr id="28" name="object 23"/>
          <p:cNvSpPr txBox="1">
            <a:spLocks/>
          </p:cNvSpPr>
          <p:nvPr/>
        </p:nvSpPr>
        <p:spPr>
          <a:xfrm>
            <a:off x="2399283" y="3362000"/>
            <a:ext cx="37655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5" dirty="0" err="1" smtClean="0"/>
              <a:t>Disp</a:t>
            </a:r>
            <a:r>
              <a:rPr lang="en-US" spc="-5" dirty="0" smtClean="0"/>
              <a:t> Lab</a:t>
            </a:r>
            <a:endParaRPr lang="en-US" spc="-55" dirty="0"/>
          </a:p>
        </p:txBody>
      </p:sp>
      <p:sp>
        <p:nvSpPr>
          <p:cNvPr id="29" name="object 17"/>
          <p:cNvSpPr txBox="1"/>
          <p:nvPr/>
        </p:nvSpPr>
        <p:spPr>
          <a:xfrm>
            <a:off x="317022" y="663574"/>
            <a:ext cx="3540125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000" dirty="0" err="1" smtClean="0">
                <a:latin typeface="Trebuchet MS"/>
                <a:cs typeface="Trebuchet MS"/>
              </a:rPr>
              <a:t>Hyperspectral</a:t>
            </a:r>
            <a:r>
              <a:rPr lang="en-US" sz="1000" dirty="0" smtClean="0">
                <a:latin typeface="Trebuchet MS"/>
                <a:cs typeface="Trebuchet MS"/>
              </a:rPr>
              <a:t> imaging problem : too much data to perform classification </a:t>
            </a:r>
            <a:endParaRPr sz="1000" dirty="0">
              <a:latin typeface="Trebuchet MS"/>
              <a:cs typeface="Trebuchet MS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751" y="1196974"/>
            <a:ext cx="2538826" cy="1804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矩形 29"/>
          <p:cNvSpPr/>
          <p:nvPr/>
        </p:nvSpPr>
        <p:spPr>
          <a:xfrm>
            <a:off x="3467100" y="2812985"/>
            <a:ext cx="11430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800" dirty="0" smtClean="0"/>
              <a:t>[10]</a:t>
            </a:r>
            <a:endParaRPr lang="zh-TW" altLang="en-US" sz="800" dirty="0"/>
          </a:p>
        </p:txBody>
      </p:sp>
    </p:spTree>
    <p:extLst>
      <p:ext uri="{BB962C8B-B14F-4D97-AF65-F5344CB8AC3E}">
        <p14:creationId xmlns:p14="http://schemas.microsoft.com/office/powerpoint/2010/main" val="1318165416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304033" y="0"/>
            <a:ext cx="2304415" cy="188595"/>
          </a:xfrm>
          <a:custGeom>
            <a:avLst/>
            <a:gdLst/>
            <a:ahLst/>
            <a:cxnLst/>
            <a:rect l="l" t="t" r="r" b="b"/>
            <a:pathLst>
              <a:path w="2304415" h="188595">
                <a:moveTo>
                  <a:pt x="0" y="188214"/>
                </a:moveTo>
                <a:lnTo>
                  <a:pt x="2304033" y="188214"/>
                </a:lnTo>
                <a:lnTo>
                  <a:pt x="2304033" y="0"/>
                </a:lnTo>
                <a:lnTo>
                  <a:pt x="0" y="0"/>
                </a:lnTo>
                <a:lnTo>
                  <a:pt x="0" y="188214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88214"/>
            <a:ext cx="4608195" cy="350520"/>
          </a:xfrm>
          <a:custGeom>
            <a:avLst/>
            <a:gdLst/>
            <a:ahLst/>
            <a:cxnLst/>
            <a:rect l="l" t="t" r="r" b="b"/>
            <a:pathLst>
              <a:path w="4608195" h="350520">
                <a:moveTo>
                  <a:pt x="0" y="350266"/>
                </a:moveTo>
                <a:lnTo>
                  <a:pt x="4607941" y="350266"/>
                </a:lnTo>
                <a:lnTo>
                  <a:pt x="4607941" y="0"/>
                </a:lnTo>
                <a:lnTo>
                  <a:pt x="0" y="0"/>
                </a:lnTo>
                <a:lnTo>
                  <a:pt x="0" y="350266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95250" y="265302"/>
            <a:ext cx="413766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400" spc="-55" dirty="0" smtClean="0">
                <a:solidFill>
                  <a:srgbClr val="FFFFFF"/>
                </a:solidFill>
                <a:latin typeface="Trebuchet MS"/>
                <a:cs typeface="Trebuchet MS"/>
              </a:rPr>
              <a:t>Online Learning</a:t>
            </a:r>
            <a:endParaRPr sz="1400" dirty="0">
              <a:latin typeface="Trebuchet MS"/>
              <a:cs typeface="Trebuchet M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0" y="3354197"/>
            <a:ext cx="461009" cy="102235"/>
          </a:xfrm>
          <a:custGeom>
            <a:avLst/>
            <a:gdLst/>
            <a:ahLst/>
            <a:cxnLst/>
            <a:rect l="l" t="t" r="r" b="b"/>
            <a:pathLst>
              <a:path w="461009" h="102235">
                <a:moveTo>
                  <a:pt x="0" y="101853"/>
                </a:moveTo>
                <a:lnTo>
                  <a:pt x="460883" y="101853"/>
                </a:lnTo>
                <a:lnTo>
                  <a:pt x="46088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>
            <a:spLocks noGrp="1"/>
          </p:cNvSpPr>
          <p:nvPr>
            <p:ph type="ftr" sz="quarter" idx="11"/>
          </p:nvPr>
        </p:nvSpPr>
        <p:spPr>
          <a:xfrm>
            <a:off x="1767839" y="3362000"/>
            <a:ext cx="44132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spc="-40" dirty="0"/>
          </a:p>
        </p:txBody>
      </p:sp>
      <p:sp>
        <p:nvSpPr>
          <p:cNvPr id="23" name="object 23"/>
          <p:cNvSpPr txBox="1">
            <a:spLocks noGrp="1"/>
          </p:cNvSpPr>
          <p:nvPr>
            <p:ph type="dt" sz="half" idx="10"/>
          </p:nvPr>
        </p:nvSpPr>
        <p:spPr>
          <a:xfrm>
            <a:off x="2399283" y="3362000"/>
            <a:ext cx="37655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altLang="zh-TW" spc="-5" smtClean="0"/>
              <a:t>Disp Lab</a:t>
            </a:r>
            <a:endParaRPr spc="-55" dirty="0"/>
          </a:p>
        </p:txBody>
      </p:sp>
      <p:sp>
        <p:nvSpPr>
          <p:cNvPr id="24" name="object 19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0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1"/>
          <p:cNvSpPr txBox="1">
            <a:spLocks/>
          </p:cNvSpPr>
          <p:nvPr/>
        </p:nvSpPr>
        <p:spPr>
          <a:xfrm>
            <a:off x="105029" y="3362000"/>
            <a:ext cx="2508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590"/>
              </a:lnSpc>
            </a:pPr>
            <a:fld id="{81D60167-4931-47E6-BA6A-407CBD079E47}" type="slidenum">
              <a:rPr lang="en-US" altLang="zh-TW" spc="-55" smtClean="0"/>
              <a:pPr marL="25400">
                <a:lnSpc>
                  <a:spcPts val="590"/>
                </a:lnSpc>
              </a:pPr>
              <a:t>48</a:t>
            </a:fld>
            <a:r>
              <a:rPr lang="en-US" altLang="zh-TW" spc="-55" dirty="0" smtClean="0"/>
              <a:t> </a:t>
            </a:r>
            <a:r>
              <a:rPr lang="en-US" altLang="zh-TW" spc="35" dirty="0" smtClean="0"/>
              <a:t>/</a:t>
            </a:r>
            <a:r>
              <a:rPr lang="zh-TW" altLang="en-US" spc="-40" dirty="0" smtClean="0"/>
              <a:t> </a:t>
            </a:r>
            <a:r>
              <a:rPr lang="en-US" altLang="zh-TW" spc="-55" dirty="0" smtClean="0"/>
              <a:t>70</a:t>
            </a:r>
            <a:endParaRPr lang="en-US" altLang="zh-TW" spc="-55" dirty="0"/>
          </a:p>
        </p:txBody>
      </p:sp>
      <p:sp>
        <p:nvSpPr>
          <p:cNvPr id="27" name="object 22"/>
          <p:cNvSpPr txBox="1">
            <a:spLocks/>
          </p:cNvSpPr>
          <p:nvPr/>
        </p:nvSpPr>
        <p:spPr>
          <a:xfrm>
            <a:off x="1767839" y="3362000"/>
            <a:ext cx="4413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lang="en-US" spc="-40" dirty="0"/>
          </a:p>
        </p:txBody>
      </p:sp>
      <p:sp>
        <p:nvSpPr>
          <p:cNvPr id="28" name="object 23"/>
          <p:cNvSpPr txBox="1">
            <a:spLocks/>
          </p:cNvSpPr>
          <p:nvPr/>
        </p:nvSpPr>
        <p:spPr>
          <a:xfrm>
            <a:off x="2399283" y="3362000"/>
            <a:ext cx="37655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5" dirty="0" err="1" smtClean="0"/>
              <a:t>Disp</a:t>
            </a:r>
            <a:r>
              <a:rPr lang="en-US" spc="-5" dirty="0" smtClean="0"/>
              <a:t> Lab</a:t>
            </a:r>
            <a:endParaRPr lang="en-US" spc="-55" dirty="0"/>
          </a:p>
        </p:txBody>
      </p:sp>
      <p:sp>
        <p:nvSpPr>
          <p:cNvPr id="29" name="object 17"/>
          <p:cNvSpPr txBox="1"/>
          <p:nvPr/>
        </p:nvSpPr>
        <p:spPr>
          <a:xfrm>
            <a:off x="300158" y="663573"/>
            <a:ext cx="4138491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000" b="1" i="1" dirty="0" smtClean="0">
                <a:latin typeface="Trebuchet MS"/>
                <a:cs typeface="Trebuchet MS"/>
              </a:rPr>
              <a:t>Online Learning </a:t>
            </a:r>
            <a:r>
              <a:rPr lang="en-US" sz="1000" dirty="0" smtClean="0">
                <a:latin typeface="Trebuchet MS"/>
                <a:cs typeface="Trebuchet MS"/>
              </a:rPr>
              <a:t>is contrast to offline learning (batch learning) whose data are used for training altogether ; however, online learning use training data </a:t>
            </a:r>
            <a:r>
              <a:rPr lang="en-US" sz="1000" i="1" dirty="0" smtClean="0">
                <a:latin typeface="Trebuchet MS"/>
                <a:cs typeface="Trebuchet MS"/>
              </a:rPr>
              <a:t>sequentially</a:t>
            </a:r>
            <a:r>
              <a:rPr lang="en-US" sz="1000" dirty="0" smtClean="0">
                <a:latin typeface="Trebuchet MS"/>
                <a:cs typeface="Trebuchet MS"/>
              </a:rPr>
              <a:t> , advantage is quick convergence</a:t>
            </a:r>
            <a:endParaRPr sz="1000" dirty="0">
              <a:latin typeface="Trebuchet MS"/>
              <a:cs typeface="Trebuchet MS"/>
            </a:endParaRPr>
          </a:p>
        </p:txBody>
      </p:sp>
      <p:sp>
        <p:nvSpPr>
          <p:cNvPr id="30" name="object 17"/>
          <p:cNvSpPr txBox="1"/>
          <p:nvPr/>
        </p:nvSpPr>
        <p:spPr>
          <a:xfrm>
            <a:off x="319419" y="1349375"/>
            <a:ext cx="3969228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000" dirty="0" smtClean="0">
                <a:latin typeface="Trebuchet MS"/>
                <a:cs typeface="Trebuchet MS"/>
              </a:rPr>
              <a:t>First, an observation     occurs, and classifier try to predict the label</a:t>
            </a:r>
          </a:p>
          <a:p>
            <a:pPr marL="12700">
              <a:lnSpc>
                <a:spcPct val="100000"/>
              </a:lnSpc>
            </a:pPr>
            <a:r>
              <a:rPr lang="en-US" sz="1000" dirty="0" smtClean="0">
                <a:latin typeface="Trebuchet MS"/>
                <a:cs typeface="Trebuchet MS"/>
              </a:rPr>
              <a:t>After making the prediction, the true label reveals, letting classifier correct its training algorithm.</a:t>
            </a:r>
            <a:endParaRPr sz="1000" dirty="0">
              <a:latin typeface="Trebuchet MS"/>
              <a:cs typeface="Trebuchet MS"/>
            </a:endParaRPr>
          </a:p>
        </p:txBody>
      </p:sp>
      <p:graphicFrame>
        <p:nvGraphicFramePr>
          <p:cNvPr id="2" name="物件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5434985"/>
              </p:ext>
            </p:extLst>
          </p:nvPr>
        </p:nvGraphicFramePr>
        <p:xfrm>
          <a:off x="1543050" y="1312019"/>
          <a:ext cx="1524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96" name="Equation" r:id="rId3" imgW="152280" imgH="228600" progId="">
                  <p:embed/>
                </p:oleObj>
              </mc:Choice>
              <mc:Fallback>
                <p:oleObj name="Equation" r:id="rId3" imgW="152280" imgH="228600" progId="">
                  <p:embed/>
                  <p:pic>
                    <p:nvPicPr>
                      <p:cNvPr id="0" name="Picture 18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3050" y="1312019"/>
                        <a:ext cx="152400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物件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6566287"/>
              </p:ext>
            </p:extLst>
          </p:nvPr>
        </p:nvGraphicFramePr>
        <p:xfrm>
          <a:off x="4280019" y="1322708"/>
          <a:ext cx="1651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97" name="Equation" r:id="rId5" imgW="164880" imgH="228600" progId="">
                  <p:embed/>
                </p:oleObj>
              </mc:Choice>
              <mc:Fallback>
                <p:oleObj name="Equation" r:id="rId5" imgW="164880" imgH="228600" progId="">
                  <p:embed/>
                  <p:pic>
                    <p:nvPicPr>
                      <p:cNvPr id="0" name="Picture 18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0019" y="1322708"/>
                        <a:ext cx="165100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矩形 5"/>
          <p:cNvSpPr/>
          <p:nvPr/>
        </p:nvSpPr>
        <p:spPr>
          <a:xfrm>
            <a:off x="476250" y="2111375"/>
            <a:ext cx="2286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1034609" y="2123987"/>
            <a:ext cx="2286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1386258" y="2111375"/>
            <a:ext cx="2286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10" name="物件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519244"/>
              </p:ext>
            </p:extLst>
          </p:nvPr>
        </p:nvGraphicFramePr>
        <p:xfrm>
          <a:off x="781050" y="2215680"/>
          <a:ext cx="139700" cy="7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98" name="Equation" r:id="rId7" imgW="139680" imgH="75960" progId="">
                  <p:embed/>
                </p:oleObj>
              </mc:Choice>
              <mc:Fallback>
                <p:oleObj name="Equation" r:id="rId7" imgW="139680" imgH="75960" progId="">
                  <p:embed/>
                  <p:pic>
                    <p:nvPicPr>
                      <p:cNvPr id="0" name="Picture 18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1050" y="2215680"/>
                        <a:ext cx="139700" cy="76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直線單箭頭接點 11"/>
          <p:cNvCxnSpPr/>
          <p:nvPr/>
        </p:nvCxnSpPr>
        <p:spPr>
          <a:xfrm>
            <a:off x="1767839" y="2225675"/>
            <a:ext cx="308611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橢圓 12"/>
          <p:cNvSpPr/>
          <p:nvPr/>
        </p:nvSpPr>
        <p:spPr>
          <a:xfrm>
            <a:off x="2284773" y="1958975"/>
            <a:ext cx="491065" cy="76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/>
          <p:cNvSpPr txBox="1"/>
          <p:nvPr/>
        </p:nvSpPr>
        <p:spPr>
          <a:xfrm>
            <a:off x="2206560" y="2201474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 smtClean="0"/>
              <a:t>classifier</a:t>
            </a:r>
            <a:endParaRPr lang="zh-TW" altLang="en-US" sz="1200" dirty="0"/>
          </a:p>
        </p:txBody>
      </p:sp>
      <p:cxnSp>
        <p:nvCxnSpPr>
          <p:cNvPr id="16390" name="直線單箭頭接點 16389"/>
          <p:cNvCxnSpPr/>
          <p:nvPr/>
        </p:nvCxnSpPr>
        <p:spPr>
          <a:xfrm flipV="1">
            <a:off x="2843115" y="2236593"/>
            <a:ext cx="25089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91" name="矩形 16390"/>
          <p:cNvSpPr/>
          <p:nvPr/>
        </p:nvSpPr>
        <p:spPr>
          <a:xfrm>
            <a:off x="3144008" y="2122293"/>
            <a:ext cx="2286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6393" name="直線單箭頭接點 16392"/>
          <p:cNvCxnSpPr/>
          <p:nvPr/>
        </p:nvCxnSpPr>
        <p:spPr>
          <a:xfrm flipV="1">
            <a:off x="3456240" y="2035175"/>
            <a:ext cx="220410" cy="1663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95" name="直線單箭頭接點 16394"/>
          <p:cNvCxnSpPr/>
          <p:nvPr/>
        </p:nvCxnSpPr>
        <p:spPr>
          <a:xfrm>
            <a:off x="3456240" y="2339973"/>
            <a:ext cx="72105" cy="22860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396" name="物件 1639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2791618"/>
              </p:ext>
            </p:extLst>
          </p:nvPr>
        </p:nvGraphicFramePr>
        <p:xfrm>
          <a:off x="1426152" y="2111373"/>
          <a:ext cx="1524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99" name="Equation" r:id="rId9" imgW="152280" imgH="228600" progId="">
                  <p:embed/>
                </p:oleObj>
              </mc:Choice>
              <mc:Fallback>
                <p:oleObj name="Equation" r:id="rId9" imgW="152280" imgH="228600" progId="">
                  <p:embed/>
                  <p:pic>
                    <p:nvPicPr>
                      <p:cNvPr id="0" name="Picture 18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6152" y="2111373"/>
                        <a:ext cx="152400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7" name="物件 1639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2776148"/>
              </p:ext>
            </p:extLst>
          </p:nvPr>
        </p:nvGraphicFramePr>
        <p:xfrm>
          <a:off x="1075813" y="2111375"/>
          <a:ext cx="1651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00" name="Equation" r:id="rId11" imgW="164880" imgH="228600" progId="">
                  <p:embed/>
                </p:oleObj>
              </mc:Choice>
              <mc:Fallback>
                <p:oleObj name="Equation" r:id="rId11" imgW="164880" imgH="228600" progId="">
                  <p:embed/>
                  <p:pic>
                    <p:nvPicPr>
                      <p:cNvPr id="0" name="Picture 18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813" y="2111375"/>
                        <a:ext cx="165100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8" name="物件 1639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7761209"/>
              </p:ext>
            </p:extLst>
          </p:nvPr>
        </p:nvGraphicFramePr>
        <p:xfrm>
          <a:off x="508000" y="2096508"/>
          <a:ext cx="1651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01" name="Equation" r:id="rId13" imgW="164880" imgH="228600" progId="">
                  <p:embed/>
                </p:oleObj>
              </mc:Choice>
              <mc:Fallback>
                <p:oleObj name="Equation" r:id="rId13" imgW="164880" imgH="228600" progId="">
                  <p:embed/>
                  <p:pic>
                    <p:nvPicPr>
                      <p:cNvPr id="0" name="Picture 19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000" y="2096508"/>
                        <a:ext cx="165100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9" name="物件 1639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5249728"/>
              </p:ext>
            </p:extLst>
          </p:nvPr>
        </p:nvGraphicFramePr>
        <p:xfrm>
          <a:off x="3175758" y="2111526"/>
          <a:ext cx="1651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02" name="Equation" r:id="rId15" imgW="164880" imgH="228600" progId="">
                  <p:embed/>
                </p:oleObj>
              </mc:Choice>
              <mc:Fallback>
                <p:oleObj name="Equation" r:id="rId15" imgW="164880" imgH="228600" progId="">
                  <p:embed/>
                  <p:pic>
                    <p:nvPicPr>
                      <p:cNvPr id="0" name="Picture 19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5758" y="2111526"/>
                        <a:ext cx="165100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400" name="文字方塊 16399"/>
          <p:cNvSpPr txBox="1"/>
          <p:nvPr/>
        </p:nvSpPr>
        <p:spPr>
          <a:xfrm>
            <a:off x="3600450" y="1806575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/>
              <a:t>C</a:t>
            </a:r>
            <a:r>
              <a:rPr lang="en-US" altLang="zh-TW" sz="1200" dirty="0" smtClean="0"/>
              <a:t>orrect</a:t>
            </a:r>
            <a:endParaRPr lang="zh-TW" altLang="en-US" sz="1200" dirty="0"/>
          </a:p>
        </p:txBody>
      </p:sp>
      <p:sp>
        <p:nvSpPr>
          <p:cNvPr id="16401" name="文字方塊 16400"/>
          <p:cNvSpPr txBox="1"/>
          <p:nvPr/>
        </p:nvSpPr>
        <p:spPr>
          <a:xfrm>
            <a:off x="2990850" y="2718569"/>
            <a:ext cx="1639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 smtClean="0"/>
              <a:t>Incorrect : correct the classifier instantly</a:t>
            </a:r>
            <a:endParaRPr lang="zh-TW" altLang="en-US" sz="1200" dirty="0"/>
          </a:p>
        </p:txBody>
      </p:sp>
      <p:cxnSp>
        <p:nvCxnSpPr>
          <p:cNvPr id="16405" name="肘形接點 16404"/>
          <p:cNvCxnSpPr/>
          <p:nvPr/>
        </p:nvCxnSpPr>
        <p:spPr>
          <a:xfrm rot="10800000">
            <a:off x="2668332" y="2797175"/>
            <a:ext cx="215012" cy="230833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014874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304033" y="0"/>
            <a:ext cx="2304415" cy="188595"/>
          </a:xfrm>
          <a:custGeom>
            <a:avLst/>
            <a:gdLst/>
            <a:ahLst/>
            <a:cxnLst/>
            <a:rect l="l" t="t" r="r" b="b"/>
            <a:pathLst>
              <a:path w="2304415" h="188595">
                <a:moveTo>
                  <a:pt x="0" y="188214"/>
                </a:moveTo>
                <a:lnTo>
                  <a:pt x="2304033" y="188214"/>
                </a:lnTo>
                <a:lnTo>
                  <a:pt x="2304033" y="0"/>
                </a:lnTo>
                <a:lnTo>
                  <a:pt x="0" y="0"/>
                </a:lnTo>
                <a:lnTo>
                  <a:pt x="0" y="188214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88214"/>
            <a:ext cx="4608195" cy="350520"/>
          </a:xfrm>
          <a:custGeom>
            <a:avLst/>
            <a:gdLst/>
            <a:ahLst/>
            <a:cxnLst/>
            <a:rect l="l" t="t" r="r" b="b"/>
            <a:pathLst>
              <a:path w="4608195" h="350520">
                <a:moveTo>
                  <a:pt x="0" y="350266"/>
                </a:moveTo>
                <a:lnTo>
                  <a:pt x="4607941" y="350266"/>
                </a:lnTo>
                <a:lnTo>
                  <a:pt x="4607941" y="0"/>
                </a:lnTo>
                <a:lnTo>
                  <a:pt x="0" y="0"/>
                </a:lnTo>
                <a:lnTo>
                  <a:pt x="0" y="350266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5250" y="265302"/>
            <a:ext cx="309372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400" spc="-50" dirty="0" smtClean="0">
                <a:solidFill>
                  <a:srgbClr val="FFFFFF"/>
                </a:solidFill>
                <a:latin typeface="Trebuchet MS"/>
                <a:cs typeface="Trebuchet MS"/>
              </a:rPr>
              <a:t>Online Learning</a:t>
            </a:r>
            <a:endParaRPr sz="1400" dirty="0">
              <a:latin typeface="Trebuchet MS"/>
              <a:cs typeface="Trebuchet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17753" y="960160"/>
            <a:ext cx="3972560" cy="210820"/>
          </a:xfrm>
          <a:custGeom>
            <a:avLst/>
            <a:gdLst/>
            <a:ahLst/>
            <a:cxnLst/>
            <a:rect l="l" t="t" r="r" b="b"/>
            <a:pathLst>
              <a:path w="3972560" h="210819">
                <a:moveTo>
                  <a:pt x="0" y="210819"/>
                </a:moveTo>
                <a:lnTo>
                  <a:pt x="3972305" y="210819"/>
                </a:lnTo>
                <a:lnTo>
                  <a:pt x="3972305" y="0"/>
                </a:lnTo>
                <a:lnTo>
                  <a:pt x="0" y="0"/>
                </a:lnTo>
                <a:lnTo>
                  <a:pt x="0" y="210819"/>
                </a:lnTo>
                <a:close/>
              </a:path>
            </a:pathLst>
          </a:custGeom>
          <a:solidFill>
            <a:srgbClr val="0029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17753" y="1164756"/>
            <a:ext cx="3972560" cy="1022819"/>
          </a:xfrm>
          <a:custGeom>
            <a:avLst/>
            <a:gdLst/>
            <a:ahLst/>
            <a:cxnLst/>
            <a:rect l="l" t="t" r="r" b="b"/>
            <a:pathLst>
              <a:path w="3972560" h="635000">
                <a:moveTo>
                  <a:pt x="0" y="635000"/>
                </a:moveTo>
                <a:lnTo>
                  <a:pt x="3972305" y="635000"/>
                </a:lnTo>
                <a:lnTo>
                  <a:pt x="3972305" y="0"/>
                </a:lnTo>
                <a:lnTo>
                  <a:pt x="0" y="0"/>
                </a:lnTo>
                <a:lnTo>
                  <a:pt x="0" y="635000"/>
                </a:lnTo>
                <a:close/>
              </a:path>
            </a:pathLst>
          </a:custGeom>
          <a:solidFill>
            <a:srgbClr val="E5E9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47217" y="970193"/>
            <a:ext cx="3329304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000" spc="-45" dirty="0" smtClean="0">
                <a:solidFill>
                  <a:srgbClr val="FFFFFF"/>
                </a:solidFill>
                <a:latin typeface="Trebuchet MS"/>
                <a:cs typeface="Trebuchet MS"/>
              </a:rPr>
              <a:t>Definition</a:t>
            </a:r>
            <a:r>
              <a:rPr sz="1000" spc="-30" dirty="0" smtClean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00" spc="-35" dirty="0" smtClean="0">
                <a:solidFill>
                  <a:srgbClr val="FFFFFF"/>
                </a:solidFill>
                <a:latin typeface="Trebuchet MS"/>
                <a:cs typeface="Trebuchet MS"/>
              </a:rPr>
              <a:t>(</a:t>
            </a:r>
            <a:r>
              <a:rPr lang="en-US" sz="1000" spc="-35" dirty="0" smtClean="0">
                <a:solidFill>
                  <a:srgbClr val="FFFFFF"/>
                </a:solidFill>
                <a:latin typeface="Trebuchet MS"/>
                <a:cs typeface="Trebuchet MS"/>
              </a:rPr>
              <a:t>Stochastic Gradient Descent, SGD</a:t>
            </a:r>
            <a:r>
              <a:rPr sz="1000" spc="-30" dirty="0" smtClean="0">
                <a:solidFill>
                  <a:srgbClr val="FFFFFF"/>
                </a:solidFill>
                <a:latin typeface="Trebuchet MS"/>
                <a:cs typeface="Trebuchet MS"/>
              </a:rPr>
              <a:t>)</a:t>
            </a:r>
            <a:endParaRPr sz="1000" dirty="0">
              <a:latin typeface="Trebuchet MS"/>
              <a:cs typeface="Trebuchet M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0" y="3354197"/>
            <a:ext cx="461009" cy="102235"/>
          </a:xfrm>
          <a:custGeom>
            <a:avLst/>
            <a:gdLst/>
            <a:ahLst/>
            <a:cxnLst/>
            <a:rect l="l" t="t" r="r" b="b"/>
            <a:pathLst>
              <a:path w="461009" h="102235">
                <a:moveTo>
                  <a:pt x="0" y="101853"/>
                </a:moveTo>
                <a:lnTo>
                  <a:pt x="460883" y="101853"/>
                </a:lnTo>
                <a:lnTo>
                  <a:pt x="46088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>
            <a:spLocks noGrp="1"/>
          </p:cNvSpPr>
          <p:nvPr>
            <p:ph type="ftr" sz="quarter" idx="11"/>
          </p:nvPr>
        </p:nvSpPr>
        <p:spPr>
          <a:xfrm>
            <a:off x="1767839" y="3362000"/>
            <a:ext cx="44132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spc="-40" dirty="0"/>
          </a:p>
        </p:txBody>
      </p:sp>
      <p:sp>
        <p:nvSpPr>
          <p:cNvPr id="21" name="object 21"/>
          <p:cNvSpPr txBox="1">
            <a:spLocks noGrp="1"/>
          </p:cNvSpPr>
          <p:nvPr>
            <p:ph type="dt" sz="half" idx="10"/>
          </p:nvPr>
        </p:nvSpPr>
        <p:spPr>
          <a:xfrm>
            <a:off x="2399283" y="3362000"/>
            <a:ext cx="37655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altLang="zh-TW" spc="-5" smtClean="0"/>
              <a:t>Disp Lab</a:t>
            </a:r>
            <a:endParaRPr spc="-55" dirty="0"/>
          </a:p>
        </p:txBody>
      </p:sp>
      <p:sp>
        <p:nvSpPr>
          <p:cNvPr id="28" name="object 7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8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9"/>
          <p:cNvSpPr txBox="1">
            <a:spLocks/>
          </p:cNvSpPr>
          <p:nvPr/>
        </p:nvSpPr>
        <p:spPr>
          <a:xfrm>
            <a:off x="105029" y="3362000"/>
            <a:ext cx="2508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590"/>
              </a:lnSpc>
            </a:pPr>
            <a:fld id="{81D60167-4931-47E6-BA6A-407CBD079E47}" type="slidenum">
              <a:rPr lang="en-US" altLang="zh-TW" spc="-55" smtClean="0"/>
              <a:pPr marL="25400">
                <a:lnSpc>
                  <a:spcPts val="590"/>
                </a:lnSpc>
              </a:pPr>
              <a:t>49</a:t>
            </a:fld>
            <a:r>
              <a:rPr lang="en-US" altLang="zh-TW" spc="-55" dirty="0" smtClean="0"/>
              <a:t> </a:t>
            </a:r>
            <a:r>
              <a:rPr lang="en-US" altLang="zh-TW" spc="35" dirty="0" smtClean="0"/>
              <a:t>/</a:t>
            </a:r>
            <a:r>
              <a:rPr lang="zh-TW" altLang="en-US" spc="-40" dirty="0" smtClean="0"/>
              <a:t> </a:t>
            </a:r>
            <a:r>
              <a:rPr lang="en-US" altLang="zh-TW" spc="-55" dirty="0" smtClean="0"/>
              <a:t>70</a:t>
            </a:r>
            <a:endParaRPr lang="en-US" altLang="zh-TW" spc="-55" dirty="0"/>
          </a:p>
        </p:txBody>
      </p:sp>
      <p:sp>
        <p:nvSpPr>
          <p:cNvPr id="31" name="object 10"/>
          <p:cNvSpPr txBox="1">
            <a:spLocks/>
          </p:cNvSpPr>
          <p:nvPr/>
        </p:nvSpPr>
        <p:spPr>
          <a:xfrm>
            <a:off x="1767839" y="3362000"/>
            <a:ext cx="4413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lang="en-US" spc="-40" dirty="0"/>
          </a:p>
        </p:txBody>
      </p:sp>
      <p:sp>
        <p:nvSpPr>
          <p:cNvPr id="32" name="object 11"/>
          <p:cNvSpPr txBox="1">
            <a:spLocks/>
          </p:cNvSpPr>
          <p:nvPr/>
        </p:nvSpPr>
        <p:spPr>
          <a:xfrm>
            <a:off x="2399283" y="3362000"/>
            <a:ext cx="37655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5" smtClean="0"/>
              <a:t>Disp Lab</a:t>
            </a:r>
            <a:endParaRPr lang="en-US" spc="-55" dirty="0"/>
          </a:p>
        </p:txBody>
      </p:sp>
      <p:sp>
        <p:nvSpPr>
          <p:cNvPr id="36" name="object 17"/>
          <p:cNvSpPr txBox="1"/>
          <p:nvPr/>
        </p:nvSpPr>
        <p:spPr>
          <a:xfrm>
            <a:off x="292040" y="663575"/>
            <a:ext cx="4138491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000" dirty="0" smtClean="0">
                <a:latin typeface="Trebuchet MS"/>
                <a:cs typeface="Trebuchet MS"/>
              </a:rPr>
              <a:t>Stochastic gradient descent (SGD) is the most common online algorithm</a:t>
            </a:r>
            <a:endParaRPr sz="1000" dirty="0">
              <a:latin typeface="Trebuchet MS"/>
              <a:cs typeface="Trebuchet MS"/>
            </a:endParaRPr>
          </a:p>
        </p:txBody>
      </p:sp>
      <p:pic>
        <p:nvPicPr>
          <p:cNvPr id="22536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121" y="1958975"/>
            <a:ext cx="1626617" cy="1029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object 16"/>
          <p:cNvSpPr txBox="1"/>
          <p:nvPr/>
        </p:nvSpPr>
        <p:spPr>
          <a:xfrm>
            <a:off x="317753" y="1196975"/>
            <a:ext cx="3889756" cy="923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000" dirty="0" smtClean="0">
                <a:latin typeface="Trebuchet MS"/>
                <a:cs typeface="Trebuchet MS"/>
              </a:rPr>
              <a:t>Defining f(.) is a loss function. </a:t>
            </a:r>
            <a:r>
              <a:rPr lang="el-GR" sz="1000" dirty="0" smtClean="0">
                <a:latin typeface="Trebuchet MS"/>
                <a:cs typeface="Trebuchet MS"/>
              </a:rPr>
              <a:t>θ</a:t>
            </a:r>
            <a:r>
              <a:rPr lang="en-US" sz="1000" dirty="0" smtClean="0">
                <a:latin typeface="Trebuchet MS"/>
                <a:cs typeface="Trebuchet MS"/>
              </a:rPr>
              <a:t> is the parameter estimate, </a:t>
            </a:r>
            <a:r>
              <a:rPr lang="el-GR" sz="1000" dirty="0" smtClean="0">
                <a:latin typeface="Trebuchet MS"/>
                <a:cs typeface="Trebuchet MS"/>
              </a:rPr>
              <a:t>η</a:t>
            </a:r>
            <a:r>
              <a:rPr lang="en-US" sz="1000" dirty="0" smtClean="0">
                <a:latin typeface="Trebuchet MS"/>
                <a:cs typeface="Trebuchet MS"/>
              </a:rPr>
              <a:t> is the learning rate, at each step we can write the update </a:t>
            </a:r>
            <a:r>
              <a:rPr lang="el-GR" altLang="zh-TW" sz="1000" dirty="0" smtClean="0">
                <a:latin typeface="Trebuchet MS"/>
                <a:cs typeface="Trebuchet MS"/>
              </a:rPr>
              <a:t>θ</a:t>
            </a:r>
            <a:r>
              <a:rPr lang="en-US" altLang="zh-TW" sz="1000" dirty="0" smtClean="0">
                <a:latin typeface="Trebuchet MS"/>
                <a:cs typeface="Trebuchet MS"/>
              </a:rPr>
              <a:t> as</a:t>
            </a:r>
            <a:r>
              <a:rPr lang="en-US" sz="1000" dirty="0" smtClean="0">
                <a:latin typeface="Trebuchet MS"/>
                <a:cs typeface="Trebuchet MS"/>
              </a:rPr>
              <a:t> </a:t>
            </a:r>
          </a:p>
          <a:p>
            <a:pPr marL="12700">
              <a:lnSpc>
                <a:spcPct val="100000"/>
              </a:lnSpc>
            </a:pPr>
            <a:endParaRPr lang="en-US" sz="10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endParaRPr lang="en-US" sz="1000" dirty="0" smtClean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lang="en-US" sz="1000" dirty="0" smtClean="0">
                <a:latin typeface="Trebuchet MS"/>
                <a:cs typeface="Trebuchet MS"/>
              </a:rPr>
              <a:t>(projection only needed when some constraints on parameter space </a:t>
            </a:r>
            <a:r>
              <a:rPr lang="el-GR" sz="1000" dirty="0" smtClean="0">
                <a:latin typeface="Trebuchet MS"/>
                <a:cs typeface="Trebuchet MS"/>
              </a:rPr>
              <a:t>Θ</a:t>
            </a:r>
            <a:r>
              <a:rPr lang="en-US" sz="1000" dirty="0" smtClean="0">
                <a:latin typeface="Trebuchet MS"/>
                <a:cs typeface="Trebuchet MS"/>
              </a:rPr>
              <a:t>)</a:t>
            </a:r>
            <a:endParaRPr sz="1000" dirty="0">
              <a:latin typeface="Trebuchet MS"/>
              <a:cs typeface="Trebuchet MS"/>
            </a:endParaRPr>
          </a:p>
        </p:txBody>
      </p:sp>
      <p:graphicFrame>
        <p:nvGraphicFramePr>
          <p:cNvPr id="11" name="物件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5952524"/>
              </p:ext>
            </p:extLst>
          </p:nvPr>
        </p:nvGraphicFramePr>
        <p:xfrm>
          <a:off x="1597843" y="1544340"/>
          <a:ext cx="13462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69" name="Equation" r:id="rId4" imgW="1346040" imgH="228600" progId="">
                  <p:embed/>
                </p:oleObj>
              </mc:Choice>
              <mc:Fallback>
                <p:oleObj name="Equation" r:id="rId4" imgW="1346040" imgH="228600" progId="">
                  <p:embed/>
                  <p:pic>
                    <p:nvPicPr>
                      <p:cNvPr id="0" name="Picture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7843" y="1544340"/>
                        <a:ext cx="1346200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object 16"/>
          <p:cNvSpPr txBox="1"/>
          <p:nvPr/>
        </p:nvSpPr>
        <p:spPr>
          <a:xfrm>
            <a:off x="317753" y="2240505"/>
            <a:ext cx="3889756" cy="76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000" dirty="0" smtClean="0">
                <a:latin typeface="Trebuchet MS"/>
                <a:cs typeface="Trebuchet MS"/>
              </a:rPr>
              <a:t>Remark I: Tuning </a:t>
            </a:r>
            <a:r>
              <a:rPr lang="el-GR" sz="1000" dirty="0" smtClean="0">
                <a:latin typeface="Trebuchet MS"/>
                <a:cs typeface="Trebuchet MS"/>
              </a:rPr>
              <a:t>η</a:t>
            </a:r>
            <a:r>
              <a:rPr lang="en-US" sz="1000" dirty="0" smtClean="0">
                <a:latin typeface="Trebuchet MS"/>
                <a:cs typeface="Trebuchet MS"/>
              </a:rPr>
              <a:t> is a drawback of SGD.</a:t>
            </a:r>
          </a:p>
          <a:p>
            <a:pPr marL="12700"/>
            <a:r>
              <a:rPr lang="en-US" altLang="zh-TW" sz="1000" dirty="0" smtClean="0">
                <a:latin typeface="Trebuchet MS"/>
                <a:cs typeface="Trebuchet MS"/>
              </a:rPr>
              <a:t>Remark II: SGD above set all the same step </a:t>
            </a:r>
          </a:p>
          <a:p>
            <a:pPr marL="12700"/>
            <a:r>
              <a:rPr lang="en-US" altLang="zh-TW" sz="1000" dirty="0" smtClean="0">
                <a:latin typeface="Trebuchet MS"/>
                <a:cs typeface="Trebuchet MS"/>
              </a:rPr>
              <a:t>size. We can adaptively set the step </a:t>
            </a:r>
          </a:p>
          <a:p>
            <a:pPr marL="12700"/>
            <a:r>
              <a:rPr lang="en-US" altLang="zh-TW" sz="1000" dirty="0" smtClean="0">
                <a:latin typeface="Trebuchet MS"/>
                <a:cs typeface="Trebuchet MS"/>
              </a:rPr>
              <a:t>size as </a:t>
            </a:r>
            <a:r>
              <a:rPr lang="en-US" altLang="zh-TW" sz="1000" b="1" i="1" dirty="0" err="1" smtClean="0">
                <a:latin typeface="Trebuchet MS"/>
                <a:cs typeface="Trebuchet MS"/>
              </a:rPr>
              <a:t>adagrad</a:t>
            </a:r>
            <a:endParaRPr lang="en-US" altLang="zh-TW" sz="1000" b="1" i="1" dirty="0" smtClean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lang="en-US" sz="1000" dirty="0" smtClean="0">
                <a:latin typeface="Trebuchet MS"/>
                <a:cs typeface="Trebuchet MS"/>
              </a:rPr>
              <a:t> </a:t>
            </a:r>
            <a:endParaRPr sz="10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010082666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304033" y="0"/>
            <a:ext cx="2304415" cy="188595"/>
          </a:xfrm>
          <a:custGeom>
            <a:avLst/>
            <a:gdLst/>
            <a:ahLst/>
            <a:cxnLst/>
            <a:rect l="l" t="t" r="r" b="b"/>
            <a:pathLst>
              <a:path w="2304415" h="188595">
                <a:moveTo>
                  <a:pt x="0" y="188214"/>
                </a:moveTo>
                <a:lnTo>
                  <a:pt x="2304033" y="188214"/>
                </a:lnTo>
                <a:lnTo>
                  <a:pt x="2304033" y="0"/>
                </a:lnTo>
                <a:lnTo>
                  <a:pt x="0" y="0"/>
                </a:lnTo>
                <a:lnTo>
                  <a:pt x="0" y="188214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44550" y="1130300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0" y="113792"/>
                </a:moveTo>
                <a:lnTo>
                  <a:pt x="113792" y="113792"/>
                </a:lnTo>
                <a:lnTo>
                  <a:pt x="113792" y="0"/>
                </a:lnTo>
                <a:lnTo>
                  <a:pt x="0" y="0"/>
                </a:lnTo>
                <a:lnTo>
                  <a:pt x="0" y="113792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59409" y="1096772"/>
            <a:ext cx="2078989" cy="8382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lvl="0"/>
            <a:r>
              <a:rPr lang="en-US" altLang="zh-TW" sz="700" spc="-75" dirty="0" smtClean="0">
                <a:solidFill>
                  <a:srgbClr val="FFFFFF"/>
                </a:solidFill>
                <a:latin typeface="Verdana"/>
                <a:cs typeface="Verdana"/>
              </a:rPr>
              <a:t>1    </a:t>
            </a:r>
            <a:r>
              <a:rPr lang="en-US" altLang="zh-TW" sz="1000" b="1" spc="-60" dirty="0" err="1">
                <a:solidFill>
                  <a:prstClr val="black"/>
                </a:solidFill>
                <a:latin typeface="Tahoma"/>
                <a:cs typeface="Tahoma"/>
              </a:rPr>
              <a:t>Sparsity</a:t>
            </a:r>
            <a:endParaRPr lang="en-US" altLang="zh-TW" sz="1000" dirty="0">
              <a:solidFill>
                <a:prstClr val="black"/>
              </a:solidFill>
              <a:latin typeface="Tahoma"/>
              <a:cs typeface="Tahoma"/>
            </a:endParaRPr>
          </a:p>
          <a:p>
            <a:pPr marL="396240" lvl="0">
              <a:spcBef>
                <a:spcPts val="395"/>
              </a:spcBef>
            </a:pPr>
            <a:r>
              <a:rPr lang="en-US" altLang="zh-TW" sz="900" spc="-35" dirty="0">
                <a:solidFill>
                  <a:prstClr val="black"/>
                </a:solidFill>
                <a:latin typeface="Trebuchet MS"/>
                <a:cs typeface="Trebuchet MS"/>
              </a:rPr>
              <a:t>Lasso problem and Lagrange theory</a:t>
            </a:r>
            <a:endParaRPr lang="en-US" altLang="zh-TW" sz="900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396240" marR="229235" lvl="0">
              <a:lnSpc>
                <a:spcPct val="101499"/>
              </a:lnSpc>
              <a:spcBef>
                <a:spcPts val="295"/>
              </a:spcBef>
            </a:pPr>
            <a:r>
              <a:rPr lang="en-US" altLang="zh-TW" sz="900" spc="-20" dirty="0">
                <a:solidFill>
                  <a:prstClr val="black"/>
                </a:solidFill>
                <a:latin typeface="Trebuchet MS"/>
                <a:cs typeface="Trebuchet MS"/>
              </a:rPr>
              <a:t>Basics of Optimization</a:t>
            </a:r>
            <a:endParaRPr lang="en-US" altLang="zh-TW" sz="900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396240" lvl="0">
              <a:spcBef>
                <a:spcPts val="310"/>
              </a:spcBef>
            </a:pPr>
            <a:r>
              <a:rPr lang="en-US" altLang="zh-TW" sz="900" spc="-10" dirty="0">
                <a:solidFill>
                  <a:prstClr val="black"/>
                </a:solidFill>
                <a:latin typeface="Trebuchet MS"/>
                <a:cs typeface="Trebuchet MS"/>
              </a:rPr>
              <a:t>Fast algorithms of Lasso problem</a:t>
            </a:r>
            <a:endParaRPr lang="en-US" altLang="zh-TW" sz="900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0" y="3354197"/>
            <a:ext cx="461009" cy="102235"/>
          </a:xfrm>
          <a:custGeom>
            <a:avLst/>
            <a:gdLst/>
            <a:ahLst/>
            <a:cxnLst/>
            <a:rect l="l" t="t" r="r" b="b"/>
            <a:pathLst>
              <a:path w="461009" h="102235">
                <a:moveTo>
                  <a:pt x="0" y="101853"/>
                </a:moveTo>
                <a:lnTo>
                  <a:pt x="460883" y="101853"/>
                </a:lnTo>
                <a:lnTo>
                  <a:pt x="46088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11"/>
          </p:nvPr>
        </p:nvSpPr>
        <p:spPr>
          <a:xfrm>
            <a:off x="1767839" y="3362000"/>
            <a:ext cx="44132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spc="-40" dirty="0"/>
          </a:p>
        </p:txBody>
      </p:sp>
      <p:sp>
        <p:nvSpPr>
          <p:cNvPr id="14" name="object 14"/>
          <p:cNvSpPr txBox="1">
            <a:spLocks noGrp="1"/>
          </p:cNvSpPr>
          <p:nvPr>
            <p:ph type="dt" sz="half" idx="10"/>
          </p:nvPr>
        </p:nvSpPr>
        <p:spPr>
          <a:xfrm>
            <a:off x="2399283" y="3362000"/>
            <a:ext cx="37655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altLang="zh-TW" spc="-5" smtClean="0"/>
              <a:t>Disp Lab</a:t>
            </a:r>
            <a:endParaRPr spc="-55" dirty="0"/>
          </a:p>
        </p:txBody>
      </p:sp>
      <p:sp>
        <p:nvSpPr>
          <p:cNvPr id="15" name="object 19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20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21"/>
          <p:cNvSpPr txBox="1">
            <a:spLocks/>
          </p:cNvSpPr>
          <p:nvPr/>
        </p:nvSpPr>
        <p:spPr>
          <a:xfrm>
            <a:off x="105029" y="3362000"/>
            <a:ext cx="2508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590"/>
              </a:lnSpc>
            </a:pPr>
            <a:fld id="{81D60167-4931-47E6-BA6A-407CBD079E47}" type="slidenum">
              <a:rPr lang="en-US" altLang="zh-TW" spc="-55" smtClean="0"/>
              <a:pPr marL="25400">
                <a:lnSpc>
                  <a:spcPts val="590"/>
                </a:lnSpc>
              </a:pPr>
              <a:t>5</a:t>
            </a:fld>
            <a:r>
              <a:rPr lang="en-US" altLang="zh-TW" spc="-55" dirty="0" smtClean="0"/>
              <a:t> </a:t>
            </a:r>
            <a:r>
              <a:rPr lang="en-US" altLang="zh-TW" spc="35" dirty="0" smtClean="0"/>
              <a:t>/</a:t>
            </a:r>
            <a:r>
              <a:rPr lang="zh-TW" altLang="en-US" spc="-40" dirty="0" smtClean="0"/>
              <a:t> </a:t>
            </a:r>
            <a:r>
              <a:rPr lang="en-US" altLang="zh-TW" spc="-55" dirty="0" smtClean="0"/>
              <a:t>70</a:t>
            </a:r>
            <a:endParaRPr lang="en-US" altLang="zh-TW" spc="-55" dirty="0"/>
          </a:p>
        </p:txBody>
      </p:sp>
      <p:sp>
        <p:nvSpPr>
          <p:cNvPr id="18" name="object 22"/>
          <p:cNvSpPr txBox="1">
            <a:spLocks/>
          </p:cNvSpPr>
          <p:nvPr/>
        </p:nvSpPr>
        <p:spPr>
          <a:xfrm>
            <a:off x="1767839" y="3362000"/>
            <a:ext cx="4413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lang="en-US" spc="-40" dirty="0"/>
          </a:p>
        </p:txBody>
      </p:sp>
      <p:sp>
        <p:nvSpPr>
          <p:cNvPr id="19" name="object 23"/>
          <p:cNvSpPr txBox="1">
            <a:spLocks/>
          </p:cNvSpPr>
          <p:nvPr/>
        </p:nvSpPr>
        <p:spPr>
          <a:xfrm>
            <a:off x="2399283" y="3362000"/>
            <a:ext cx="37655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5" dirty="0" err="1" smtClean="0"/>
              <a:t>Disp</a:t>
            </a:r>
            <a:r>
              <a:rPr lang="en-US" spc="-5" dirty="0" smtClean="0"/>
              <a:t> Lab</a:t>
            </a:r>
            <a:endParaRPr lang="en-US" spc="-55" dirty="0"/>
          </a:p>
        </p:txBody>
      </p:sp>
    </p:spTree>
    <p:extLst>
      <p:ext uri="{BB962C8B-B14F-4D97-AF65-F5344CB8AC3E}">
        <p14:creationId xmlns:p14="http://schemas.microsoft.com/office/powerpoint/2010/main" val="4028393506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304033" y="0"/>
            <a:ext cx="2304415" cy="188595"/>
          </a:xfrm>
          <a:custGeom>
            <a:avLst/>
            <a:gdLst/>
            <a:ahLst/>
            <a:cxnLst/>
            <a:rect l="l" t="t" r="r" b="b"/>
            <a:pathLst>
              <a:path w="2304415" h="188595">
                <a:moveTo>
                  <a:pt x="0" y="188214"/>
                </a:moveTo>
                <a:lnTo>
                  <a:pt x="2304033" y="188214"/>
                </a:lnTo>
                <a:lnTo>
                  <a:pt x="2304033" y="0"/>
                </a:lnTo>
                <a:lnTo>
                  <a:pt x="0" y="0"/>
                </a:lnTo>
                <a:lnTo>
                  <a:pt x="0" y="188214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88214"/>
            <a:ext cx="4608195" cy="350520"/>
          </a:xfrm>
          <a:custGeom>
            <a:avLst/>
            <a:gdLst/>
            <a:ahLst/>
            <a:cxnLst/>
            <a:rect l="l" t="t" r="r" b="b"/>
            <a:pathLst>
              <a:path w="4608195" h="350520">
                <a:moveTo>
                  <a:pt x="0" y="350266"/>
                </a:moveTo>
                <a:lnTo>
                  <a:pt x="4607941" y="350266"/>
                </a:lnTo>
                <a:lnTo>
                  <a:pt x="4607941" y="0"/>
                </a:lnTo>
                <a:lnTo>
                  <a:pt x="0" y="0"/>
                </a:lnTo>
                <a:lnTo>
                  <a:pt x="0" y="350266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5250" y="265302"/>
            <a:ext cx="309372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altLang="zh-TW" sz="1400" spc="-50" dirty="0" smtClean="0">
                <a:solidFill>
                  <a:srgbClr val="FFFFFF"/>
                </a:solidFill>
                <a:latin typeface="Trebuchet MS"/>
                <a:cs typeface="Trebuchet MS"/>
              </a:rPr>
              <a:t>Online Learning</a:t>
            </a:r>
            <a:endParaRPr lang="en-US" altLang="zh-TW" sz="1400" dirty="0">
              <a:latin typeface="Trebuchet MS"/>
              <a:cs typeface="Trebuchet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35377" y="1501775"/>
            <a:ext cx="3972560" cy="210820"/>
          </a:xfrm>
          <a:custGeom>
            <a:avLst/>
            <a:gdLst/>
            <a:ahLst/>
            <a:cxnLst/>
            <a:rect l="l" t="t" r="r" b="b"/>
            <a:pathLst>
              <a:path w="3972560" h="210819">
                <a:moveTo>
                  <a:pt x="0" y="210819"/>
                </a:moveTo>
                <a:lnTo>
                  <a:pt x="3972305" y="210819"/>
                </a:lnTo>
                <a:lnTo>
                  <a:pt x="3972305" y="0"/>
                </a:lnTo>
                <a:lnTo>
                  <a:pt x="0" y="0"/>
                </a:lnTo>
                <a:lnTo>
                  <a:pt x="0" y="210819"/>
                </a:lnTo>
                <a:close/>
              </a:path>
            </a:pathLst>
          </a:custGeom>
          <a:solidFill>
            <a:srgbClr val="0029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35377" y="1706371"/>
            <a:ext cx="3972560" cy="1395604"/>
          </a:xfrm>
          <a:custGeom>
            <a:avLst/>
            <a:gdLst/>
            <a:ahLst/>
            <a:cxnLst/>
            <a:rect l="l" t="t" r="r" b="b"/>
            <a:pathLst>
              <a:path w="3972560" h="635000">
                <a:moveTo>
                  <a:pt x="0" y="635000"/>
                </a:moveTo>
                <a:lnTo>
                  <a:pt x="3972305" y="635000"/>
                </a:lnTo>
                <a:lnTo>
                  <a:pt x="3972305" y="0"/>
                </a:lnTo>
                <a:lnTo>
                  <a:pt x="0" y="0"/>
                </a:lnTo>
                <a:lnTo>
                  <a:pt x="0" y="635000"/>
                </a:lnTo>
                <a:close/>
              </a:path>
            </a:pathLst>
          </a:custGeom>
          <a:solidFill>
            <a:srgbClr val="E5E9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64841" y="1511808"/>
            <a:ext cx="3329304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000" spc="-45" dirty="0" smtClean="0">
                <a:solidFill>
                  <a:srgbClr val="FFFFFF"/>
                </a:solidFill>
                <a:latin typeface="Trebuchet MS"/>
                <a:cs typeface="Trebuchet MS"/>
              </a:rPr>
              <a:t>Definition</a:t>
            </a:r>
            <a:r>
              <a:rPr sz="1000" spc="-30" dirty="0" smtClean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00" spc="-35" dirty="0" smtClean="0">
                <a:solidFill>
                  <a:srgbClr val="FFFFFF"/>
                </a:solidFill>
                <a:latin typeface="Trebuchet MS"/>
                <a:cs typeface="Trebuchet MS"/>
              </a:rPr>
              <a:t>(</a:t>
            </a:r>
            <a:r>
              <a:rPr lang="en-US" sz="1000" spc="-35" dirty="0" smtClean="0">
                <a:solidFill>
                  <a:srgbClr val="FFFFFF"/>
                </a:solidFill>
                <a:latin typeface="Trebuchet MS"/>
                <a:cs typeface="Trebuchet MS"/>
              </a:rPr>
              <a:t>Passive-Aggressive </a:t>
            </a:r>
            <a:r>
              <a:rPr lang="en-US" sz="1000" spc="-35" dirty="0" err="1" smtClean="0">
                <a:solidFill>
                  <a:srgbClr val="FFFFFF"/>
                </a:solidFill>
                <a:latin typeface="Trebuchet MS"/>
                <a:cs typeface="Trebuchet MS"/>
              </a:rPr>
              <a:t>algorithm,PA</a:t>
            </a:r>
            <a:r>
              <a:rPr lang="en-US" sz="1000" spc="-35" dirty="0" smtClean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00" spc="-30" dirty="0" smtClean="0">
                <a:solidFill>
                  <a:srgbClr val="FFFFFF"/>
                </a:solidFill>
                <a:latin typeface="Trebuchet MS"/>
                <a:cs typeface="Trebuchet MS"/>
              </a:rPr>
              <a:t>)</a:t>
            </a:r>
            <a:endParaRPr sz="1000" dirty="0">
              <a:latin typeface="Trebuchet MS"/>
              <a:cs typeface="Trebuchet M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0" y="3354197"/>
            <a:ext cx="461009" cy="102235"/>
          </a:xfrm>
          <a:custGeom>
            <a:avLst/>
            <a:gdLst/>
            <a:ahLst/>
            <a:cxnLst/>
            <a:rect l="l" t="t" r="r" b="b"/>
            <a:pathLst>
              <a:path w="461009" h="102235">
                <a:moveTo>
                  <a:pt x="0" y="101853"/>
                </a:moveTo>
                <a:lnTo>
                  <a:pt x="460883" y="101853"/>
                </a:lnTo>
                <a:lnTo>
                  <a:pt x="46088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>
            <a:spLocks noGrp="1"/>
          </p:cNvSpPr>
          <p:nvPr>
            <p:ph type="ftr" sz="quarter" idx="11"/>
          </p:nvPr>
        </p:nvSpPr>
        <p:spPr>
          <a:xfrm>
            <a:off x="1767839" y="3362000"/>
            <a:ext cx="44132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spc="-40" dirty="0"/>
          </a:p>
        </p:txBody>
      </p:sp>
      <p:sp>
        <p:nvSpPr>
          <p:cNvPr id="21" name="object 21"/>
          <p:cNvSpPr txBox="1">
            <a:spLocks noGrp="1"/>
          </p:cNvSpPr>
          <p:nvPr>
            <p:ph type="dt" sz="half" idx="10"/>
          </p:nvPr>
        </p:nvSpPr>
        <p:spPr>
          <a:xfrm>
            <a:off x="2399283" y="3362000"/>
            <a:ext cx="37655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altLang="zh-TW" spc="-5" smtClean="0"/>
              <a:t>Disp Lab</a:t>
            </a:r>
            <a:endParaRPr spc="-55" dirty="0"/>
          </a:p>
        </p:txBody>
      </p:sp>
      <p:sp>
        <p:nvSpPr>
          <p:cNvPr id="28" name="object 7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8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9"/>
          <p:cNvSpPr txBox="1">
            <a:spLocks/>
          </p:cNvSpPr>
          <p:nvPr/>
        </p:nvSpPr>
        <p:spPr>
          <a:xfrm>
            <a:off x="105029" y="3362000"/>
            <a:ext cx="2508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590"/>
              </a:lnSpc>
            </a:pPr>
            <a:fld id="{81D60167-4931-47E6-BA6A-407CBD079E47}" type="slidenum">
              <a:rPr lang="en-US" altLang="zh-TW" spc="-55" smtClean="0"/>
              <a:pPr marL="25400">
                <a:lnSpc>
                  <a:spcPts val="590"/>
                </a:lnSpc>
              </a:pPr>
              <a:t>50</a:t>
            </a:fld>
            <a:r>
              <a:rPr lang="en-US" altLang="zh-TW" spc="-55" dirty="0" smtClean="0"/>
              <a:t> </a:t>
            </a:r>
            <a:r>
              <a:rPr lang="en-US" altLang="zh-TW" spc="35" dirty="0" smtClean="0"/>
              <a:t>/</a:t>
            </a:r>
            <a:r>
              <a:rPr lang="zh-TW" altLang="en-US" spc="-40" dirty="0" smtClean="0"/>
              <a:t> </a:t>
            </a:r>
            <a:r>
              <a:rPr lang="en-US" altLang="zh-TW" spc="-55" dirty="0" smtClean="0"/>
              <a:t>70</a:t>
            </a:r>
            <a:endParaRPr lang="en-US" altLang="zh-TW" spc="-55" dirty="0"/>
          </a:p>
        </p:txBody>
      </p:sp>
      <p:sp>
        <p:nvSpPr>
          <p:cNvPr id="31" name="object 10"/>
          <p:cNvSpPr txBox="1">
            <a:spLocks/>
          </p:cNvSpPr>
          <p:nvPr/>
        </p:nvSpPr>
        <p:spPr>
          <a:xfrm>
            <a:off x="1767839" y="3362000"/>
            <a:ext cx="4413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lang="en-US" spc="-40" dirty="0"/>
          </a:p>
        </p:txBody>
      </p:sp>
      <p:sp>
        <p:nvSpPr>
          <p:cNvPr id="32" name="object 11"/>
          <p:cNvSpPr txBox="1">
            <a:spLocks/>
          </p:cNvSpPr>
          <p:nvPr/>
        </p:nvSpPr>
        <p:spPr>
          <a:xfrm>
            <a:off x="2399283" y="3362000"/>
            <a:ext cx="37655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5" smtClean="0"/>
              <a:t>Disp Lab</a:t>
            </a:r>
            <a:endParaRPr lang="en-US" spc="-55" dirty="0"/>
          </a:p>
        </p:txBody>
      </p:sp>
      <p:sp>
        <p:nvSpPr>
          <p:cNvPr id="33" name="object 16"/>
          <p:cNvSpPr txBox="1"/>
          <p:nvPr/>
        </p:nvSpPr>
        <p:spPr>
          <a:xfrm>
            <a:off x="264841" y="1880398"/>
            <a:ext cx="3889756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000" dirty="0" smtClean="0">
                <a:latin typeface="Trebuchet MS"/>
                <a:cs typeface="Trebuchet MS"/>
              </a:rPr>
              <a:t>Hinge loss                                                                       </a:t>
            </a:r>
            <a:endParaRPr sz="1000" dirty="0">
              <a:latin typeface="Trebuchet MS"/>
              <a:cs typeface="Trebuchet MS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177101" y="485840"/>
            <a:ext cx="40069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 smtClean="0"/>
              <a:t>Simple online learning : margin-based binary classification</a:t>
            </a:r>
            <a:endParaRPr lang="zh-TW" altLang="en-US" sz="1200" dirty="0"/>
          </a:p>
        </p:txBody>
      </p:sp>
      <p:sp>
        <p:nvSpPr>
          <p:cNvPr id="36" name="文字方塊 35"/>
          <p:cNvSpPr txBox="1"/>
          <p:nvPr/>
        </p:nvSpPr>
        <p:spPr>
          <a:xfrm>
            <a:off x="230440" y="739774"/>
            <a:ext cx="4132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 smtClean="0"/>
              <a:t>Given the observation      , we want to find the boundary fitting the largest margin of       , but keeping          classification, or finding a </a:t>
            </a:r>
            <a:r>
              <a:rPr lang="en-US" altLang="zh-TW" sz="1200" b="1" i="1" dirty="0" smtClean="0"/>
              <a:t>support vector machine </a:t>
            </a:r>
            <a:r>
              <a:rPr lang="en-US" altLang="zh-TW" sz="1200" dirty="0" smtClean="0"/>
              <a:t>based on single observation.</a:t>
            </a:r>
            <a:endParaRPr lang="zh-TW" altLang="en-US" sz="1200" dirty="0"/>
          </a:p>
        </p:txBody>
      </p:sp>
      <p:graphicFrame>
        <p:nvGraphicFramePr>
          <p:cNvPr id="4" name="物件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3486187"/>
              </p:ext>
            </p:extLst>
          </p:nvPr>
        </p:nvGraphicFramePr>
        <p:xfrm>
          <a:off x="1695450" y="768303"/>
          <a:ext cx="1651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83" name="Equation" r:id="rId3" imgW="164880" imgH="228600" progId="">
                  <p:embed/>
                </p:oleObj>
              </mc:Choice>
              <mc:Fallback>
                <p:oleObj name="Equation" r:id="rId3" imgW="164880" imgH="228600" progId="">
                  <p:embed/>
                  <p:pic>
                    <p:nvPicPr>
                      <p:cNvPr id="0" name="Picture 1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5450" y="768303"/>
                        <a:ext cx="165100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物件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6525350"/>
              </p:ext>
            </p:extLst>
          </p:nvPr>
        </p:nvGraphicFramePr>
        <p:xfrm>
          <a:off x="1685289" y="951704"/>
          <a:ext cx="1651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84" name="Equation" r:id="rId5" imgW="164880" imgH="228600" progId="">
                  <p:embed/>
                </p:oleObj>
              </mc:Choice>
              <mc:Fallback>
                <p:oleObj name="Equation" r:id="rId5" imgW="164880" imgH="228600" progId="">
                  <p:embed/>
                  <p:pic>
                    <p:nvPicPr>
                      <p:cNvPr id="0" name="Picture 1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5289" y="951704"/>
                        <a:ext cx="165100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物件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4340769"/>
              </p:ext>
            </p:extLst>
          </p:nvPr>
        </p:nvGraphicFramePr>
        <p:xfrm>
          <a:off x="2686050" y="951704"/>
          <a:ext cx="3048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85" name="Equation" r:id="rId6" imgW="304560" imgH="228600" progId="">
                  <p:embed/>
                </p:oleObj>
              </mc:Choice>
              <mc:Fallback>
                <p:oleObj name="Equation" r:id="rId6" imgW="304560" imgH="228600" progId="">
                  <p:embed/>
                  <p:pic>
                    <p:nvPicPr>
                      <p:cNvPr id="0" name="Picture 1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6050" y="951704"/>
                        <a:ext cx="304800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物件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1663242"/>
              </p:ext>
            </p:extLst>
          </p:nvPr>
        </p:nvGraphicFramePr>
        <p:xfrm>
          <a:off x="938213" y="1728788"/>
          <a:ext cx="19812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86" name="Equation" r:id="rId8" imgW="1981080" imgH="457200" progId="">
                  <p:embed/>
                </p:oleObj>
              </mc:Choice>
              <mc:Fallback>
                <p:oleObj name="Equation" r:id="rId8" imgW="1981080" imgH="457200" progId="">
                  <p:embed/>
                  <p:pic>
                    <p:nvPicPr>
                      <p:cNvPr id="0" name="Picture 1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8213" y="1728788"/>
                        <a:ext cx="1981200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文字方塊 36"/>
          <p:cNvSpPr txBox="1"/>
          <p:nvPr/>
        </p:nvSpPr>
        <p:spPr>
          <a:xfrm>
            <a:off x="235377" y="2187574"/>
            <a:ext cx="4279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 smtClean="0"/>
              <a:t>             is the signed margin comparing the prediction and the</a:t>
            </a:r>
          </a:p>
          <a:p>
            <a:r>
              <a:rPr lang="en-US" altLang="zh-TW" sz="1200" dirty="0" smtClean="0"/>
              <a:t> true label.</a:t>
            </a:r>
            <a:endParaRPr lang="zh-TW" altLang="en-US" sz="1200" dirty="0"/>
          </a:p>
        </p:txBody>
      </p:sp>
      <p:graphicFrame>
        <p:nvGraphicFramePr>
          <p:cNvPr id="22" name="物件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3512746"/>
              </p:ext>
            </p:extLst>
          </p:nvPr>
        </p:nvGraphicFramePr>
        <p:xfrm>
          <a:off x="275617" y="2230606"/>
          <a:ext cx="4826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87" name="Equation" r:id="rId10" imgW="482400" imgH="203040" progId="">
                  <p:embed/>
                </p:oleObj>
              </mc:Choice>
              <mc:Fallback>
                <p:oleObj name="Equation" r:id="rId10" imgW="482400" imgH="203040" progId="">
                  <p:embed/>
                  <p:pic>
                    <p:nvPicPr>
                      <p:cNvPr id="0" name="Picture 1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5617" y="2230606"/>
                        <a:ext cx="482600" cy="203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object 17"/>
          <p:cNvSpPr txBox="1"/>
          <p:nvPr/>
        </p:nvSpPr>
        <p:spPr>
          <a:xfrm>
            <a:off x="264841" y="2646452"/>
            <a:ext cx="4138491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000" dirty="0" smtClean="0">
                <a:latin typeface="Trebuchet MS"/>
                <a:cs typeface="Trebuchet MS"/>
              </a:rPr>
              <a:t>Here we set 1 as threshold, this algorithms try to let margin&gt; 1 as possible </a:t>
            </a:r>
            <a:endParaRPr sz="1000" dirty="0">
              <a:latin typeface="Trebuchet MS"/>
              <a:cs typeface="Trebuchet MS"/>
            </a:endParaRPr>
          </a:p>
        </p:txBody>
      </p:sp>
      <p:graphicFrame>
        <p:nvGraphicFramePr>
          <p:cNvPr id="23" name="物件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9883441"/>
              </p:ext>
            </p:extLst>
          </p:nvPr>
        </p:nvGraphicFramePr>
        <p:xfrm>
          <a:off x="3067050" y="1780286"/>
          <a:ext cx="6477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88" name="Equation" r:id="rId12" imgW="647640" imgH="253800" progId="">
                  <p:embed/>
                </p:oleObj>
              </mc:Choice>
              <mc:Fallback>
                <p:oleObj name="Equation" r:id="rId12" imgW="647640" imgH="253800" progId="">
                  <p:embed/>
                  <p:pic>
                    <p:nvPicPr>
                      <p:cNvPr id="0" name="Picture 1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67050" y="1780286"/>
                        <a:ext cx="647700" cy="25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42651486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304033" y="0"/>
            <a:ext cx="2304415" cy="188595"/>
          </a:xfrm>
          <a:custGeom>
            <a:avLst/>
            <a:gdLst/>
            <a:ahLst/>
            <a:cxnLst/>
            <a:rect l="l" t="t" r="r" b="b"/>
            <a:pathLst>
              <a:path w="2304415" h="188595">
                <a:moveTo>
                  <a:pt x="0" y="188214"/>
                </a:moveTo>
                <a:lnTo>
                  <a:pt x="2304033" y="188214"/>
                </a:lnTo>
                <a:lnTo>
                  <a:pt x="2304033" y="0"/>
                </a:lnTo>
                <a:lnTo>
                  <a:pt x="0" y="0"/>
                </a:lnTo>
                <a:lnTo>
                  <a:pt x="0" y="188214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88214"/>
            <a:ext cx="4608195" cy="350520"/>
          </a:xfrm>
          <a:custGeom>
            <a:avLst/>
            <a:gdLst/>
            <a:ahLst/>
            <a:cxnLst/>
            <a:rect l="l" t="t" r="r" b="b"/>
            <a:pathLst>
              <a:path w="4608195" h="350520">
                <a:moveTo>
                  <a:pt x="0" y="350266"/>
                </a:moveTo>
                <a:lnTo>
                  <a:pt x="4607941" y="350266"/>
                </a:lnTo>
                <a:lnTo>
                  <a:pt x="4607941" y="0"/>
                </a:lnTo>
                <a:lnTo>
                  <a:pt x="0" y="0"/>
                </a:lnTo>
                <a:lnTo>
                  <a:pt x="0" y="350266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5250" y="265302"/>
            <a:ext cx="309372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altLang="zh-TW" sz="1400" spc="-50" dirty="0" smtClean="0">
                <a:solidFill>
                  <a:srgbClr val="FFFFFF"/>
                </a:solidFill>
                <a:latin typeface="Trebuchet MS"/>
                <a:cs typeface="Trebuchet MS"/>
              </a:rPr>
              <a:t>Online Learning</a:t>
            </a:r>
            <a:endParaRPr lang="en-US" altLang="zh-TW" sz="1400" dirty="0">
              <a:latin typeface="Trebuchet MS"/>
              <a:cs typeface="Trebuchet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35377" y="729742"/>
            <a:ext cx="3972560" cy="210820"/>
          </a:xfrm>
          <a:custGeom>
            <a:avLst/>
            <a:gdLst/>
            <a:ahLst/>
            <a:cxnLst/>
            <a:rect l="l" t="t" r="r" b="b"/>
            <a:pathLst>
              <a:path w="3972560" h="210819">
                <a:moveTo>
                  <a:pt x="0" y="210819"/>
                </a:moveTo>
                <a:lnTo>
                  <a:pt x="3972305" y="210819"/>
                </a:lnTo>
                <a:lnTo>
                  <a:pt x="3972305" y="0"/>
                </a:lnTo>
                <a:lnTo>
                  <a:pt x="0" y="0"/>
                </a:lnTo>
                <a:lnTo>
                  <a:pt x="0" y="210819"/>
                </a:lnTo>
                <a:close/>
              </a:path>
            </a:pathLst>
          </a:custGeom>
          <a:solidFill>
            <a:srgbClr val="0029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35377" y="934338"/>
            <a:ext cx="3972560" cy="1177037"/>
          </a:xfrm>
          <a:custGeom>
            <a:avLst/>
            <a:gdLst/>
            <a:ahLst/>
            <a:cxnLst/>
            <a:rect l="l" t="t" r="r" b="b"/>
            <a:pathLst>
              <a:path w="3972560" h="635000">
                <a:moveTo>
                  <a:pt x="0" y="635000"/>
                </a:moveTo>
                <a:lnTo>
                  <a:pt x="3972305" y="635000"/>
                </a:lnTo>
                <a:lnTo>
                  <a:pt x="3972305" y="0"/>
                </a:lnTo>
                <a:lnTo>
                  <a:pt x="0" y="0"/>
                </a:lnTo>
                <a:lnTo>
                  <a:pt x="0" y="635000"/>
                </a:lnTo>
                <a:close/>
              </a:path>
            </a:pathLst>
          </a:custGeom>
          <a:solidFill>
            <a:srgbClr val="E5E9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64841" y="739775"/>
            <a:ext cx="3329304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000" spc="-45" dirty="0" smtClean="0">
                <a:solidFill>
                  <a:srgbClr val="FFFFFF"/>
                </a:solidFill>
                <a:latin typeface="Trebuchet MS"/>
                <a:cs typeface="Trebuchet MS"/>
              </a:rPr>
              <a:t>Definition</a:t>
            </a:r>
            <a:r>
              <a:rPr sz="1000" spc="-30" dirty="0" smtClean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00" spc="-35" dirty="0" smtClean="0">
                <a:solidFill>
                  <a:srgbClr val="FFFFFF"/>
                </a:solidFill>
                <a:latin typeface="Trebuchet MS"/>
                <a:cs typeface="Trebuchet MS"/>
              </a:rPr>
              <a:t>(</a:t>
            </a:r>
            <a:r>
              <a:rPr lang="en-US" sz="1000" spc="-35" dirty="0" smtClean="0">
                <a:solidFill>
                  <a:srgbClr val="FFFFFF"/>
                </a:solidFill>
                <a:latin typeface="Trebuchet MS"/>
                <a:cs typeface="Trebuchet MS"/>
              </a:rPr>
              <a:t>Passive-Aggressive </a:t>
            </a:r>
            <a:r>
              <a:rPr lang="en-US" sz="1000" spc="-35" dirty="0" err="1" smtClean="0">
                <a:solidFill>
                  <a:srgbClr val="FFFFFF"/>
                </a:solidFill>
                <a:latin typeface="Trebuchet MS"/>
                <a:cs typeface="Trebuchet MS"/>
              </a:rPr>
              <a:t>algorithm,PA</a:t>
            </a:r>
            <a:r>
              <a:rPr lang="en-US" sz="1000" spc="-35" dirty="0" smtClean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00" spc="-30" dirty="0" smtClean="0">
                <a:solidFill>
                  <a:srgbClr val="FFFFFF"/>
                </a:solidFill>
                <a:latin typeface="Trebuchet MS"/>
                <a:cs typeface="Trebuchet MS"/>
              </a:rPr>
              <a:t>)</a:t>
            </a:r>
            <a:endParaRPr sz="1000" dirty="0">
              <a:latin typeface="Trebuchet MS"/>
              <a:cs typeface="Trebuchet M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0" y="3354197"/>
            <a:ext cx="461009" cy="102235"/>
          </a:xfrm>
          <a:custGeom>
            <a:avLst/>
            <a:gdLst/>
            <a:ahLst/>
            <a:cxnLst/>
            <a:rect l="l" t="t" r="r" b="b"/>
            <a:pathLst>
              <a:path w="461009" h="102235">
                <a:moveTo>
                  <a:pt x="0" y="101853"/>
                </a:moveTo>
                <a:lnTo>
                  <a:pt x="460883" y="101853"/>
                </a:lnTo>
                <a:lnTo>
                  <a:pt x="46088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>
            <a:spLocks noGrp="1"/>
          </p:cNvSpPr>
          <p:nvPr>
            <p:ph type="ftr" sz="quarter" idx="11"/>
          </p:nvPr>
        </p:nvSpPr>
        <p:spPr>
          <a:xfrm>
            <a:off x="1767839" y="3362000"/>
            <a:ext cx="44132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spc="-40" dirty="0"/>
          </a:p>
        </p:txBody>
      </p:sp>
      <p:sp>
        <p:nvSpPr>
          <p:cNvPr id="21" name="object 21"/>
          <p:cNvSpPr txBox="1">
            <a:spLocks noGrp="1"/>
          </p:cNvSpPr>
          <p:nvPr>
            <p:ph type="dt" sz="half" idx="10"/>
          </p:nvPr>
        </p:nvSpPr>
        <p:spPr>
          <a:xfrm>
            <a:off x="2399283" y="3362000"/>
            <a:ext cx="37655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altLang="zh-TW" spc="-5" smtClean="0"/>
              <a:t>Disp Lab</a:t>
            </a:r>
            <a:endParaRPr spc="-55" dirty="0"/>
          </a:p>
        </p:txBody>
      </p:sp>
      <p:sp>
        <p:nvSpPr>
          <p:cNvPr id="28" name="object 7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8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9"/>
          <p:cNvSpPr txBox="1">
            <a:spLocks/>
          </p:cNvSpPr>
          <p:nvPr/>
        </p:nvSpPr>
        <p:spPr>
          <a:xfrm>
            <a:off x="105029" y="3362000"/>
            <a:ext cx="2508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590"/>
              </a:lnSpc>
            </a:pPr>
            <a:fld id="{81D60167-4931-47E6-BA6A-407CBD079E47}" type="slidenum">
              <a:rPr lang="en-US" altLang="zh-TW" spc="-55" smtClean="0"/>
              <a:pPr marL="25400">
                <a:lnSpc>
                  <a:spcPts val="590"/>
                </a:lnSpc>
              </a:pPr>
              <a:t>51</a:t>
            </a:fld>
            <a:r>
              <a:rPr lang="en-US" altLang="zh-TW" spc="-55" dirty="0" smtClean="0"/>
              <a:t> </a:t>
            </a:r>
            <a:r>
              <a:rPr lang="en-US" altLang="zh-TW" spc="35" dirty="0" smtClean="0"/>
              <a:t>/</a:t>
            </a:r>
            <a:r>
              <a:rPr lang="zh-TW" altLang="en-US" spc="-40" dirty="0" smtClean="0"/>
              <a:t> </a:t>
            </a:r>
            <a:r>
              <a:rPr lang="en-US" altLang="zh-TW" spc="-55" dirty="0" smtClean="0"/>
              <a:t>70</a:t>
            </a:r>
            <a:endParaRPr lang="en-US" altLang="zh-TW" spc="-55" dirty="0"/>
          </a:p>
        </p:txBody>
      </p:sp>
      <p:sp>
        <p:nvSpPr>
          <p:cNvPr id="31" name="object 10"/>
          <p:cNvSpPr txBox="1">
            <a:spLocks/>
          </p:cNvSpPr>
          <p:nvPr/>
        </p:nvSpPr>
        <p:spPr>
          <a:xfrm>
            <a:off x="1767839" y="3362000"/>
            <a:ext cx="4413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lang="en-US" spc="-40" dirty="0"/>
          </a:p>
        </p:txBody>
      </p:sp>
      <p:sp>
        <p:nvSpPr>
          <p:cNvPr id="32" name="object 11"/>
          <p:cNvSpPr txBox="1">
            <a:spLocks/>
          </p:cNvSpPr>
          <p:nvPr/>
        </p:nvSpPr>
        <p:spPr>
          <a:xfrm>
            <a:off x="2399283" y="3362000"/>
            <a:ext cx="37655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5" smtClean="0"/>
              <a:t>Disp Lab</a:t>
            </a:r>
            <a:endParaRPr lang="en-US" spc="-55" dirty="0"/>
          </a:p>
        </p:txBody>
      </p:sp>
      <p:sp>
        <p:nvSpPr>
          <p:cNvPr id="33" name="object 16"/>
          <p:cNvSpPr txBox="1"/>
          <p:nvPr/>
        </p:nvSpPr>
        <p:spPr>
          <a:xfrm>
            <a:off x="295508" y="1425575"/>
            <a:ext cx="3914541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000" dirty="0" smtClean="0">
                <a:latin typeface="Trebuchet MS"/>
                <a:cs typeface="Trebuchet MS"/>
              </a:rPr>
              <a:t>After defining the hinge loss, we can update the weight </a:t>
            </a:r>
            <a:r>
              <a:rPr lang="el-GR" sz="1000" dirty="0" smtClean="0">
                <a:latin typeface="Trebuchet MS"/>
                <a:cs typeface="Trebuchet MS"/>
              </a:rPr>
              <a:t>θ</a:t>
            </a:r>
            <a:r>
              <a:rPr lang="en-US" sz="1000" dirty="0" smtClean="0">
                <a:latin typeface="Trebuchet MS"/>
                <a:cs typeface="Trebuchet MS"/>
              </a:rPr>
              <a:t> as above.</a:t>
            </a:r>
          </a:p>
          <a:p>
            <a:pPr marL="12700">
              <a:lnSpc>
                <a:spcPct val="100000"/>
              </a:lnSpc>
            </a:pPr>
            <a:endParaRPr lang="en-US" sz="10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lang="en-US" sz="1000" dirty="0" smtClean="0">
                <a:latin typeface="Trebuchet MS"/>
                <a:cs typeface="Trebuchet MS"/>
              </a:rPr>
              <a:t>If the loss at iteration n is 0 then                  (i.e. passive) , otherwise it will force                      (i.e. aggressive)                                                </a:t>
            </a:r>
            <a:endParaRPr sz="1000" dirty="0">
              <a:latin typeface="Trebuchet MS"/>
              <a:cs typeface="Trebuchet MS"/>
            </a:endParaRPr>
          </a:p>
        </p:txBody>
      </p:sp>
      <p:graphicFrame>
        <p:nvGraphicFramePr>
          <p:cNvPr id="12" name="物件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7665943"/>
              </p:ext>
            </p:extLst>
          </p:nvPr>
        </p:nvGraphicFramePr>
        <p:xfrm>
          <a:off x="425944" y="968375"/>
          <a:ext cx="23368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47" name="Equation" r:id="rId3" imgW="2336760" imgH="393480" progId="">
                  <p:embed/>
                </p:oleObj>
              </mc:Choice>
              <mc:Fallback>
                <p:oleObj name="Equation" r:id="rId3" imgW="2336760" imgH="393480" progId="">
                  <p:embed/>
                  <p:pic>
                    <p:nvPicPr>
                      <p:cNvPr id="0" name="Picture 10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5944" y="968375"/>
                        <a:ext cx="2336800" cy="393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物件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8170616"/>
              </p:ext>
            </p:extLst>
          </p:nvPr>
        </p:nvGraphicFramePr>
        <p:xfrm>
          <a:off x="2304033" y="1668534"/>
          <a:ext cx="5461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48" name="Equation" r:id="rId5" imgW="545760" imgH="228600" progId="">
                  <p:embed/>
                </p:oleObj>
              </mc:Choice>
              <mc:Fallback>
                <p:oleObj name="Equation" r:id="rId5" imgW="545760" imgH="228600" progId="">
                  <p:embed/>
                  <p:pic>
                    <p:nvPicPr>
                      <p:cNvPr id="0" name="Picture 10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4033" y="1668534"/>
                        <a:ext cx="546100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物件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6164314"/>
              </p:ext>
            </p:extLst>
          </p:nvPr>
        </p:nvGraphicFramePr>
        <p:xfrm>
          <a:off x="1632901" y="1852927"/>
          <a:ext cx="7112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49" name="Equation" r:id="rId7" imgW="711000" imgH="228600" progId="">
                  <p:embed/>
                </p:oleObj>
              </mc:Choice>
              <mc:Fallback>
                <p:oleObj name="Equation" r:id="rId7" imgW="711000" imgH="228600" progId="">
                  <p:embed/>
                  <p:pic>
                    <p:nvPicPr>
                      <p:cNvPr id="0" name="Picture 10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2901" y="1852927"/>
                        <a:ext cx="711200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object 16"/>
          <p:cNvSpPr txBox="1"/>
          <p:nvPr/>
        </p:nvSpPr>
        <p:spPr>
          <a:xfrm>
            <a:off x="235377" y="2263775"/>
            <a:ext cx="3914541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000" dirty="0" smtClean="0">
                <a:latin typeface="Trebuchet MS"/>
                <a:cs typeface="Trebuchet MS"/>
              </a:rPr>
              <a:t>Remark: obviously the optimization above can be done by Lagrange theory</a:t>
            </a:r>
            <a:endParaRPr sz="1000" dirty="0">
              <a:latin typeface="Trebuchet MS"/>
              <a:cs typeface="Trebuchet MS"/>
            </a:endParaRPr>
          </a:p>
        </p:txBody>
      </p:sp>
      <p:graphicFrame>
        <p:nvGraphicFramePr>
          <p:cNvPr id="24" name="物件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4918933"/>
              </p:ext>
            </p:extLst>
          </p:nvPr>
        </p:nvGraphicFramePr>
        <p:xfrm>
          <a:off x="1085850" y="2492375"/>
          <a:ext cx="20447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50" name="Equation" r:id="rId9" imgW="2044440" imgH="241200" progId="">
                  <p:embed/>
                </p:oleObj>
              </mc:Choice>
              <mc:Fallback>
                <p:oleObj name="Equation" r:id="rId9" imgW="2044440" imgH="241200" progId="">
                  <p:embed/>
                  <p:pic>
                    <p:nvPicPr>
                      <p:cNvPr id="0" name="Picture 10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5850" y="2492375"/>
                        <a:ext cx="2044700" cy="241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28904922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304033" y="0"/>
            <a:ext cx="2304415" cy="188595"/>
          </a:xfrm>
          <a:custGeom>
            <a:avLst/>
            <a:gdLst/>
            <a:ahLst/>
            <a:cxnLst/>
            <a:rect l="l" t="t" r="r" b="b"/>
            <a:pathLst>
              <a:path w="2304415" h="188595">
                <a:moveTo>
                  <a:pt x="0" y="188214"/>
                </a:moveTo>
                <a:lnTo>
                  <a:pt x="2304033" y="188214"/>
                </a:lnTo>
                <a:lnTo>
                  <a:pt x="2304033" y="0"/>
                </a:lnTo>
                <a:lnTo>
                  <a:pt x="0" y="0"/>
                </a:lnTo>
                <a:lnTo>
                  <a:pt x="0" y="188214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88214"/>
            <a:ext cx="4608195" cy="350520"/>
          </a:xfrm>
          <a:custGeom>
            <a:avLst/>
            <a:gdLst/>
            <a:ahLst/>
            <a:cxnLst/>
            <a:rect l="l" t="t" r="r" b="b"/>
            <a:pathLst>
              <a:path w="4608195" h="350520">
                <a:moveTo>
                  <a:pt x="0" y="350266"/>
                </a:moveTo>
                <a:lnTo>
                  <a:pt x="4607941" y="350266"/>
                </a:lnTo>
                <a:lnTo>
                  <a:pt x="4607941" y="0"/>
                </a:lnTo>
                <a:lnTo>
                  <a:pt x="0" y="0"/>
                </a:lnTo>
                <a:lnTo>
                  <a:pt x="0" y="350266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5250" y="265302"/>
            <a:ext cx="309372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altLang="zh-TW" sz="1400" spc="-50" dirty="0" smtClean="0">
                <a:solidFill>
                  <a:srgbClr val="FFFFFF"/>
                </a:solidFill>
                <a:latin typeface="Trebuchet MS"/>
                <a:cs typeface="Trebuchet MS"/>
              </a:rPr>
              <a:t>Online Learning</a:t>
            </a:r>
            <a:endParaRPr lang="en-US" altLang="zh-TW" sz="1400" dirty="0">
              <a:latin typeface="Trebuchet MS"/>
              <a:cs typeface="Trebuchet M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0" y="3354197"/>
            <a:ext cx="461009" cy="102235"/>
          </a:xfrm>
          <a:custGeom>
            <a:avLst/>
            <a:gdLst/>
            <a:ahLst/>
            <a:cxnLst/>
            <a:rect l="l" t="t" r="r" b="b"/>
            <a:pathLst>
              <a:path w="461009" h="102235">
                <a:moveTo>
                  <a:pt x="0" y="101853"/>
                </a:moveTo>
                <a:lnTo>
                  <a:pt x="460883" y="101853"/>
                </a:lnTo>
                <a:lnTo>
                  <a:pt x="46088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>
            <a:spLocks noGrp="1"/>
          </p:cNvSpPr>
          <p:nvPr>
            <p:ph type="ftr" sz="quarter" idx="11"/>
          </p:nvPr>
        </p:nvSpPr>
        <p:spPr>
          <a:xfrm>
            <a:off x="1767839" y="3362000"/>
            <a:ext cx="44132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spc="-40" dirty="0"/>
          </a:p>
        </p:txBody>
      </p:sp>
      <p:sp>
        <p:nvSpPr>
          <p:cNvPr id="21" name="object 21"/>
          <p:cNvSpPr txBox="1">
            <a:spLocks noGrp="1"/>
          </p:cNvSpPr>
          <p:nvPr>
            <p:ph type="dt" sz="half" idx="10"/>
          </p:nvPr>
        </p:nvSpPr>
        <p:spPr>
          <a:xfrm>
            <a:off x="2399283" y="3362000"/>
            <a:ext cx="37655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altLang="zh-TW" spc="-5" smtClean="0"/>
              <a:t>Disp Lab</a:t>
            </a:r>
            <a:endParaRPr spc="-55" dirty="0"/>
          </a:p>
        </p:txBody>
      </p:sp>
      <p:sp>
        <p:nvSpPr>
          <p:cNvPr id="28" name="object 7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8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9"/>
          <p:cNvSpPr txBox="1">
            <a:spLocks/>
          </p:cNvSpPr>
          <p:nvPr/>
        </p:nvSpPr>
        <p:spPr>
          <a:xfrm>
            <a:off x="105029" y="3362000"/>
            <a:ext cx="2508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590"/>
              </a:lnSpc>
            </a:pPr>
            <a:fld id="{81D60167-4931-47E6-BA6A-407CBD079E47}" type="slidenum">
              <a:rPr lang="en-US" altLang="zh-TW" spc="-55" smtClean="0"/>
              <a:pPr marL="25400">
                <a:lnSpc>
                  <a:spcPts val="590"/>
                </a:lnSpc>
              </a:pPr>
              <a:t>52</a:t>
            </a:fld>
            <a:r>
              <a:rPr lang="en-US" altLang="zh-TW" spc="-55" dirty="0" smtClean="0"/>
              <a:t> </a:t>
            </a:r>
            <a:r>
              <a:rPr lang="en-US" altLang="zh-TW" spc="35" dirty="0" smtClean="0"/>
              <a:t>/</a:t>
            </a:r>
            <a:r>
              <a:rPr lang="zh-TW" altLang="en-US" spc="-40" dirty="0" smtClean="0"/>
              <a:t> </a:t>
            </a:r>
            <a:r>
              <a:rPr lang="en-US" altLang="zh-TW" spc="-55" dirty="0" smtClean="0"/>
              <a:t>70</a:t>
            </a:r>
            <a:endParaRPr lang="en-US" altLang="zh-TW" spc="-55" dirty="0"/>
          </a:p>
        </p:txBody>
      </p:sp>
      <p:sp>
        <p:nvSpPr>
          <p:cNvPr id="31" name="object 10"/>
          <p:cNvSpPr txBox="1">
            <a:spLocks/>
          </p:cNvSpPr>
          <p:nvPr/>
        </p:nvSpPr>
        <p:spPr>
          <a:xfrm>
            <a:off x="1767839" y="3362000"/>
            <a:ext cx="4413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lang="en-US" spc="-40" dirty="0"/>
          </a:p>
        </p:txBody>
      </p:sp>
      <p:sp>
        <p:nvSpPr>
          <p:cNvPr id="32" name="object 11"/>
          <p:cNvSpPr txBox="1">
            <a:spLocks/>
          </p:cNvSpPr>
          <p:nvPr/>
        </p:nvSpPr>
        <p:spPr>
          <a:xfrm>
            <a:off x="2399283" y="3362000"/>
            <a:ext cx="37655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5" smtClean="0"/>
              <a:t>Disp Lab</a:t>
            </a:r>
            <a:endParaRPr lang="en-US" spc="-55" dirty="0"/>
          </a:p>
        </p:txBody>
      </p:sp>
      <p:sp>
        <p:nvSpPr>
          <p:cNvPr id="34" name="object 16"/>
          <p:cNvSpPr txBox="1"/>
          <p:nvPr/>
        </p:nvSpPr>
        <p:spPr>
          <a:xfrm>
            <a:off x="230441" y="815975"/>
            <a:ext cx="3914541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000" dirty="0">
                <a:latin typeface="Trebuchet MS"/>
                <a:cs typeface="Trebuchet MS"/>
              </a:rPr>
              <a:t>A</a:t>
            </a:r>
            <a:r>
              <a:rPr lang="en-US" sz="1000" dirty="0" smtClean="0">
                <a:latin typeface="Trebuchet MS"/>
                <a:cs typeface="Trebuchet MS"/>
              </a:rPr>
              <a:t>pplication of online learning : [3]</a:t>
            </a:r>
          </a:p>
          <a:p>
            <a:pPr marL="12700">
              <a:lnSpc>
                <a:spcPct val="100000"/>
              </a:lnSpc>
            </a:pPr>
            <a:endParaRPr lang="en-US" sz="1000" dirty="0" smtClean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lang="en-US" sz="1000" dirty="0">
                <a:latin typeface="Trebuchet MS"/>
                <a:cs typeface="Trebuchet MS"/>
              </a:rPr>
              <a:t>L</a:t>
            </a:r>
            <a:r>
              <a:rPr lang="en-US" sz="1000" dirty="0" smtClean="0">
                <a:latin typeface="Trebuchet MS"/>
                <a:cs typeface="Trebuchet MS"/>
              </a:rPr>
              <a:t>arge datasets that are infeasible using batch learning</a:t>
            </a:r>
          </a:p>
          <a:p>
            <a:pPr marL="12700">
              <a:lnSpc>
                <a:spcPct val="100000"/>
              </a:lnSpc>
            </a:pPr>
            <a:r>
              <a:rPr lang="en-US" sz="1000" dirty="0" smtClean="0">
                <a:latin typeface="Trebuchet MS"/>
                <a:cs typeface="Trebuchet MS"/>
              </a:rPr>
              <a:t>Sequential data such as video tracking or background subtraction</a:t>
            </a:r>
            <a:endParaRPr sz="10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31628403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304033" y="0"/>
            <a:ext cx="2304415" cy="188595"/>
          </a:xfrm>
          <a:custGeom>
            <a:avLst/>
            <a:gdLst/>
            <a:ahLst/>
            <a:cxnLst/>
            <a:rect l="l" t="t" r="r" b="b"/>
            <a:pathLst>
              <a:path w="2304415" h="188595">
                <a:moveTo>
                  <a:pt x="0" y="188214"/>
                </a:moveTo>
                <a:lnTo>
                  <a:pt x="2304033" y="188214"/>
                </a:lnTo>
                <a:lnTo>
                  <a:pt x="2304033" y="0"/>
                </a:lnTo>
                <a:lnTo>
                  <a:pt x="0" y="0"/>
                </a:lnTo>
                <a:lnTo>
                  <a:pt x="0" y="188214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88214"/>
            <a:ext cx="4608195" cy="350520"/>
          </a:xfrm>
          <a:custGeom>
            <a:avLst/>
            <a:gdLst/>
            <a:ahLst/>
            <a:cxnLst/>
            <a:rect l="l" t="t" r="r" b="b"/>
            <a:pathLst>
              <a:path w="4608195" h="350520">
                <a:moveTo>
                  <a:pt x="0" y="350266"/>
                </a:moveTo>
                <a:lnTo>
                  <a:pt x="4607941" y="350266"/>
                </a:lnTo>
                <a:lnTo>
                  <a:pt x="4607941" y="0"/>
                </a:lnTo>
                <a:lnTo>
                  <a:pt x="0" y="0"/>
                </a:lnTo>
                <a:lnTo>
                  <a:pt x="0" y="350266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5250" y="265302"/>
            <a:ext cx="309372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altLang="zh-TW" sz="1400" spc="-50" dirty="0" smtClean="0">
                <a:solidFill>
                  <a:srgbClr val="FFFFFF"/>
                </a:solidFill>
                <a:latin typeface="Trebuchet MS"/>
                <a:cs typeface="Trebuchet MS"/>
              </a:rPr>
              <a:t>Multitask Learning</a:t>
            </a:r>
            <a:endParaRPr lang="en-US" altLang="zh-TW" sz="1400" dirty="0">
              <a:latin typeface="Trebuchet MS"/>
              <a:cs typeface="Trebuchet M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0" y="3354197"/>
            <a:ext cx="461009" cy="102235"/>
          </a:xfrm>
          <a:custGeom>
            <a:avLst/>
            <a:gdLst/>
            <a:ahLst/>
            <a:cxnLst/>
            <a:rect l="l" t="t" r="r" b="b"/>
            <a:pathLst>
              <a:path w="461009" h="102235">
                <a:moveTo>
                  <a:pt x="0" y="101853"/>
                </a:moveTo>
                <a:lnTo>
                  <a:pt x="460883" y="101853"/>
                </a:lnTo>
                <a:lnTo>
                  <a:pt x="46088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>
            <a:spLocks noGrp="1"/>
          </p:cNvSpPr>
          <p:nvPr>
            <p:ph type="ftr" sz="quarter" idx="11"/>
          </p:nvPr>
        </p:nvSpPr>
        <p:spPr>
          <a:xfrm>
            <a:off x="1767839" y="3362000"/>
            <a:ext cx="44132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spc="-40" dirty="0"/>
          </a:p>
        </p:txBody>
      </p:sp>
      <p:sp>
        <p:nvSpPr>
          <p:cNvPr id="21" name="object 21"/>
          <p:cNvSpPr txBox="1">
            <a:spLocks noGrp="1"/>
          </p:cNvSpPr>
          <p:nvPr>
            <p:ph type="dt" sz="half" idx="10"/>
          </p:nvPr>
        </p:nvSpPr>
        <p:spPr>
          <a:xfrm>
            <a:off x="2399283" y="3362000"/>
            <a:ext cx="37655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altLang="zh-TW" spc="-5" smtClean="0"/>
              <a:t>Disp Lab</a:t>
            </a:r>
            <a:endParaRPr spc="-55" dirty="0"/>
          </a:p>
        </p:txBody>
      </p:sp>
      <p:sp>
        <p:nvSpPr>
          <p:cNvPr id="28" name="object 7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8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9"/>
          <p:cNvSpPr txBox="1">
            <a:spLocks/>
          </p:cNvSpPr>
          <p:nvPr/>
        </p:nvSpPr>
        <p:spPr>
          <a:xfrm>
            <a:off x="105029" y="3362000"/>
            <a:ext cx="2508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590"/>
              </a:lnSpc>
            </a:pPr>
            <a:fld id="{81D60167-4931-47E6-BA6A-407CBD079E47}" type="slidenum">
              <a:rPr lang="en-US" altLang="zh-TW" spc="-55" smtClean="0"/>
              <a:pPr marL="25400">
                <a:lnSpc>
                  <a:spcPts val="590"/>
                </a:lnSpc>
              </a:pPr>
              <a:t>53</a:t>
            </a:fld>
            <a:r>
              <a:rPr lang="en-US" altLang="zh-TW" spc="-55" dirty="0" smtClean="0"/>
              <a:t> </a:t>
            </a:r>
            <a:r>
              <a:rPr lang="en-US" altLang="zh-TW" spc="35" dirty="0" smtClean="0"/>
              <a:t>/</a:t>
            </a:r>
            <a:r>
              <a:rPr lang="zh-TW" altLang="en-US" spc="-40" dirty="0" smtClean="0"/>
              <a:t> </a:t>
            </a:r>
            <a:r>
              <a:rPr lang="en-US" altLang="zh-TW" spc="-55" dirty="0" smtClean="0"/>
              <a:t>70</a:t>
            </a:r>
            <a:endParaRPr lang="en-US" altLang="zh-TW" spc="-55" dirty="0"/>
          </a:p>
        </p:txBody>
      </p:sp>
      <p:sp>
        <p:nvSpPr>
          <p:cNvPr id="31" name="object 10"/>
          <p:cNvSpPr txBox="1">
            <a:spLocks/>
          </p:cNvSpPr>
          <p:nvPr/>
        </p:nvSpPr>
        <p:spPr>
          <a:xfrm>
            <a:off x="1767839" y="3362000"/>
            <a:ext cx="4413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lang="en-US" spc="-40" dirty="0"/>
          </a:p>
        </p:txBody>
      </p:sp>
      <p:sp>
        <p:nvSpPr>
          <p:cNvPr id="32" name="object 11"/>
          <p:cNvSpPr txBox="1">
            <a:spLocks/>
          </p:cNvSpPr>
          <p:nvPr/>
        </p:nvSpPr>
        <p:spPr>
          <a:xfrm>
            <a:off x="2399283" y="3362000"/>
            <a:ext cx="37655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5" smtClean="0"/>
              <a:t>Disp Lab</a:t>
            </a:r>
            <a:endParaRPr lang="en-US" spc="-55" dirty="0"/>
          </a:p>
        </p:txBody>
      </p:sp>
      <p:sp>
        <p:nvSpPr>
          <p:cNvPr id="34" name="object 16"/>
          <p:cNvSpPr txBox="1"/>
          <p:nvPr/>
        </p:nvSpPr>
        <p:spPr>
          <a:xfrm>
            <a:off x="230441" y="815975"/>
            <a:ext cx="3914541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000" dirty="0" smtClean="0">
                <a:latin typeface="Trebuchet MS"/>
                <a:cs typeface="Trebuchet MS"/>
              </a:rPr>
              <a:t>Multitask Learning is an idea that use the shared representation within parallel training [7]</a:t>
            </a:r>
            <a:endParaRPr sz="1000" dirty="0">
              <a:latin typeface="Trebuchet MS"/>
              <a:cs typeface="Trebuchet M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650" y="1043536"/>
            <a:ext cx="1218009" cy="2165350"/>
          </a:xfrm>
          <a:prstGeom prst="rect">
            <a:avLst/>
          </a:prstGeom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29" y="1930948"/>
            <a:ext cx="1248704" cy="1277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79" y="1116069"/>
            <a:ext cx="2621557" cy="766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8940340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304033" y="0"/>
            <a:ext cx="2304415" cy="188595"/>
          </a:xfrm>
          <a:custGeom>
            <a:avLst/>
            <a:gdLst/>
            <a:ahLst/>
            <a:cxnLst/>
            <a:rect l="l" t="t" r="r" b="b"/>
            <a:pathLst>
              <a:path w="2304415" h="188595">
                <a:moveTo>
                  <a:pt x="0" y="188214"/>
                </a:moveTo>
                <a:lnTo>
                  <a:pt x="2304033" y="188214"/>
                </a:lnTo>
                <a:lnTo>
                  <a:pt x="2304033" y="0"/>
                </a:lnTo>
                <a:lnTo>
                  <a:pt x="0" y="0"/>
                </a:lnTo>
                <a:lnTo>
                  <a:pt x="0" y="188214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88214"/>
            <a:ext cx="4608195" cy="350520"/>
          </a:xfrm>
          <a:custGeom>
            <a:avLst/>
            <a:gdLst/>
            <a:ahLst/>
            <a:cxnLst/>
            <a:rect l="l" t="t" r="r" b="b"/>
            <a:pathLst>
              <a:path w="4608195" h="350520">
                <a:moveTo>
                  <a:pt x="0" y="350266"/>
                </a:moveTo>
                <a:lnTo>
                  <a:pt x="4607941" y="350266"/>
                </a:lnTo>
                <a:lnTo>
                  <a:pt x="4607941" y="0"/>
                </a:lnTo>
                <a:lnTo>
                  <a:pt x="0" y="0"/>
                </a:lnTo>
                <a:lnTo>
                  <a:pt x="0" y="350266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5250" y="265302"/>
            <a:ext cx="309372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altLang="zh-TW" sz="1400" spc="-50" dirty="0" smtClean="0">
                <a:solidFill>
                  <a:srgbClr val="FFFFFF"/>
                </a:solidFill>
                <a:latin typeface="Trebuchet MS"/>
                <a:cs typeface="Trebuchet MS"/>
              </a:rPr>
              <a:t>Multitask Learning</a:t>
            </a:r>
            <a:endParaRPr lang="en-US" altLang="zh-TW" sz="1400" dirty="0">
              <a:latin typeface="Trebuchet MS"/>
              <a:cs typeface="Trebuchet M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0" y="3354197"/>
            <a:ext cx="461009" cy="102235"/>
          </a:xfrm>
          <a:custGeom>
            <a:avLst/>
            <a:gdLst/>
            <a:ahLst/>
            <a:cxnLst/>
            <a:rect l="l" t="t" r="r" b="b"/>
            <a:pathLst>
              <a:path w="461009" h="102235">
                <a:moveTo>
                  <a:pt x="0" y="101853"/>
                </a:moveTo>
                <a:lnTo>
                  <a:pt x="460883" y="101853"/>
                </a:lnTo>
                <a:lnTo>
                  <a:pt x="46088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>
            <a:spLocks noGrp="1"/>
          </p:cNvSpPr>
          <p:nvPr>
            <p:ph type="ftr" sz="quarter" idx="11"/>
          </p:nvPr>
        </p:nvSpPr>
        <p:spPr>
          <a:xfrm>
            <a:off x="1767839" y="3362000"/>
            <a:ext cx="44132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spc="-40" dirty="0"/>
          </a:p>
        </p:txBody>
      </p:sp>
      <p:sp>
        <p:nvSpPr>
          <p:cNvPr id="21" name="object 21"/>
          <p:cNvSpPr txBox="1">
            <a:spLocks noGrp="1"/>
          </p:cNvSpPr>
          <p:nvPr>
            <p:ph type="dt" sz="half" idx="10"/>
          </p:nvPr>
        </p:nvSpPr>
        <p:spPr>
          <a:xfrm>
            <a:off x="2399283" y="3362000"/>
            <a:ext cx="37655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altLang="zh-TW" spc="-5" smtClean="0"/>
              <a:t>Disp Lab</a:t>
            </a:r>
            <a:endParaRPr spc="-55" dirty="0"/>
          </a:p>
        </p:txBody>
      </p:sp>
      <p:sp>
        <p:nvSpPr>
          <p:cNvPr id="28" name="object 7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8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9"/>
          <p:cNvSpPr txBox="1">
            <a:spLocks/>
          </p:cNvSpPr>
          <p:nvPr/>
        </p:nvSpPr>
        <p:spPr>
          <a:xfrm>
            <a:off x="105029" y="3362000"/>
            <a:ext cx="2508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590"/>
              </a:lnSpc>
            </a:pPr>
            <a:fld id="{81D60167-4931-47E6-BA6A-407CBD079E47}" type="slidenum">
              <a:rPr lang="en-US" altLang="zh-TW" spc="-55" smtClean="0"/>
              <a:pPr marL="25400">
                <a:lnSpc>
                  <a:spcPts val="590"/>
                </a:lnSpc>
              </a:pPr>
              <a:t>54</a:t>
            </a:fld>
            <a:r>
              <a:rPr lang="en-US" altLang="zh-TW" spc="-55" dirty="0" smtClean="0"/>
              <a:t> </a:t>
            </a:r>
            <a:r>
              <a:rPr lang="en-US" altLang="zh-TW" spc="35" dirty="0" smtClean="0"/>
              <a:t>/</a:t>
            </a:r>
            <a:r>
              <a:rPr lang="zh-TW" altLang="en-US" spc="-40" dirty="0" smtClean="0"/>
              <a:t> </a:t>
            </a:r>
            <a:r>
              <a:rPr lang="en-US" altLang="zh-TW" spc="-55" dirty="0" smtClean="0"/>
              <a:t>70</a:t>
            </a:r>
            <a:endParaRPr lang="en-US" altLang="zh-TW" spc="-55" dirty="0"/>
          </a:p>
        </p:txBody>
      </p:sp>
      <p:sp>
        <p:nvSpPr>
          <p:cNvPr id="31" name="object 10"/>
          <p:cNvSpPr txBox="1">
            <a:spLocks/>
          </p:cNvSpPr>
          <p:nvPr/>
        </p:nvSpPr>
        <p:spPr>
          <a:xfrm>
            <a:off x="1767839" y="3362000"/>
            <a:ext cx="4413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lang="en-US" spc="-40" dirty="0"/>
          </a:p>
        </p:txBody>
      </p:sp>
      <p:sp>
        <p:nvSpPr>
          <p:cNvPr id="32" name="object 11"/>
          <p:cNvSpPr txBox="1">
            <a:spLocks/>
          </p:cNvSpPr>
          <p:nvPr/>
        </p:nvSpPr>
        <p:spPr>
          <a:xfrm>
            <a:off x="2399283" y="3362000"/>
            <a:ext cx="37655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5" smtClean="0"/>
              <a:t>Disp Lab</a:t>
            </a:r>
            <a:endParaRPr lang="en-US" spc="-55" dirty="0"/>
          </a:p>
        </p:txBody>
      </p:sp>
      <p:sp>
        <p:nvSpPr>
          <p:cNvPr id="34" name="object 16"/>
          <p:cNvSpPr txBox="1"/>
          <p:nvPr/>
        </p:nvSpPr>
        <p:spPr>
          <a:xfrm>
            <a:off x="105029" y="815975"/>
            <a:ext cx="4486021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000" dirty="0">
                <a:latin typeface="Trebuchet MS"/>
                <a:cs typeface="Trebuchet MS"/>
              </a:rPr>
              <a:t>A</a:t>
            </a:r>
            <a:r>
              <a:rPr lang="en-US" sz="1000" dirty="0" smtClean="0">
                <a:latin typeface="Trebuchet MS"/>
                <a:cs typeface="Trebuchet MS"/>
              </a:rPr>
              <a:t>pplication of multitask learning : recently it apply to  robust visual tracking </a:t>
            </a:r>
          </a:p>
          <a:p>
            <a:pPr marL="12700">
              <a:lnSpc>
                <a:spcPct val="100000"/>
              </a:lnSpc>
            </a:pPr>
            <a:endParaRPr lang="en-US" sz="1000" dirty="0" smtClean="0">
              <a:latin typeface="Trebuchet MS"/>
              <a:cs typeface="Trebuchet MS"/>
            </a:endParaRPr>
          </a:p>
        </p:txBody>
      </p:sp>
      <p:sp>
        <p:nvSpPr>
          <p:cNvPr id="22" name="object 16"/>
          <p:cNvSpPr txBox="1"/>
          <p:nvPr/>
        </p:nvSpPr>
        <p:spPr>
          <a:xfrm>
            <a:off x="95250" y="1120774"/>
            <a:ext cx="4486021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000" dirty="0" smtClean="0">
                <a:latin typeface="Trebuchet MS"/>
                <a:cs typeface="Trebuchet MS"/>
              </a:rPr>
              <a:t>Each particle in video tracking can  be modeled as </a:t>
            </a:r>
            <a:r>
              <a:rPr lang="en-US" sz="1000" b="1" i="1" dirty="0" smtClean="0">
                <a:latin typeface="Trebuchet MS"/>
                <a:cs typeface="Trebuchet MS"/>
              </a:rPr>
              <a:t>sparse representation </a:t>
            </a:r>
            <a:r>
              <a:rPr lang="en-US" sz="1000" dirty="0" smtClean="0">
                <a:latin typeface="Trebuchet MS"/>
                <a:cs typeface="Trebuchet MS"/>
              </a:rPr>
              <a:t>of dictionary, we can solve each L</a:t>
            </a:r>
            <a:r>
              <a:rPr lang="en-US" sz="1000" baseline="-25000" dirty="0" smtClean="0">
                <a:latin typeface="Trebuchet MS"/>
                <a:cs typeface="Trebuchet MS"/>
              </a:rPr>
              <a:t>1</a:t>
            </a:r>
            <a:r>
              <a:rPr lang="en-US" sz="1000" dirty="0" smtClean="0">
                <a:latin typeface="Trebuchet MS"/>
                <a:cs typeface="Trebuchet MS"/>
              </a:rPr>
              <a:t> minimization problem using </a:t>
            </a:r>
            <a:r>
              <a:rPr lang="en-US" sz="1000" b="1" i="1" dirty="0" smtClean="0">
                <a:latin typeface="Trebuchet MS"/>
                <a:cs typeface="Trebuchet MS"/>
              </a:rPr>
              <a:t>multitask learning</a:t>
            </a:r>
            <a:r>
              <a:rPr lang="en-US" sz="1000" dirty="0" smtClean="0">
                <a:latin typeface="Trebuchet MS"/>
                <a:cs typeface="Trebuchet MS"/>
              </a:rPr>
              <a:t> for saving calculating time [4]</a:t>
            </a:r>
            <a:endParaRPr lang="en-US" sz="1000" baseline="-25000" dirty="0" smtClean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endParaRPr lang="en-US" sz="1000" dirty="0" smtClean="0">
              <a:latin typeface="Trebuchet MS"/>
              <a:cs typeface="Trebuchet MS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713980"/>
            <a:ext cx="2760663" cy="1440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565422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304033" y="0"/>
            <a:ext cx="2304415" cy="188595"/>
          </a:xfrm>
          <a:custGeom>
            <a:avLst/>
            <a:gdLst/>
            <a:ahLst/>
            <a:cxnLst/>
            <a:rect l="l" t="t" r="r" b="b"/>
            <a:pathLst>
              <a:path w="2304415" h="188595">
                <a:moveTo>
                  <a:pt x="0" y="188214"/>
                </a:moveTo>
                <a:lnTo>
                  <a:pt x="2304033" y="188214"/>
                </a:lnTo>
                <a:lnTo>
                  <a:pt x="2304033" y="0"/>
                </a:lnTo>
                <a:lnTo>
                  <a:pt x="0" y="0"/>
                </a:lnTo>
                <a:lnTo>
                  <a:pt x="0" y="188214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88214"/>
            <a:ext cx="4608195" cy="350520"/>
          </a:xfrm>
          <a:custGeom>
            <a:avLst/>
            <a:gdLst/>
            <a:ahLst/>
            <a:cxnLst/>
            <a:rect l="l" t="t" r="r" b="b"/>
            <a:pathLst>
              <a:path w="4608195" h="350520">
                <a:moveTo>
                  <a:pt x="0" y="350266"/>
                </a:moveTo>
                <a:lnTo>
                  <a:pt x="4607941" y="350266"/>
                </a:lnTo>
                <a:lnTo>
                  <a:pt x="4607941" y="0"/>
                </a:lnTo>
                <a:lnTo>
                  <a:pt x="0" y="0"/>
                </a:lnTo>
                <a:lnTo>
                  <a:pt x="0" y="350266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5250" y="265302"/>
            <a:ext cx="309372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altLang="zh-TW" sz="1400" spc="-50" dirty="0" smtClean="0">
                <a:solidFill>
                  <a:srgbClr val="FFFFFF"/>
                </a:solidFill>
                <a:latin typeface="Trebuchet MS"/>
                <a:cs typeface="Trebuchet MS"/>
              </a:rPr>
              <a:t>Similarity Learning</a:t>
            </a:r>
            <a:endParaRPr lang="en-US" altLang="zh-TW" sz="1400" dirty="0">
              <a:latin typeface="Trebuchet MS"/>
              <a:cs typeface="Trebuchet M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0" y="3354197"/>
            <a:ext cx="461009" cy="102235"/>
          </a:xfrm>
          <a:custGeom>
            <a:avLst/>
            <a:gdLst/>
            <a:ahLst/>
            <a:cxnLst/>
            <a:rect l="l" t="t" r="r" b="b"/>
            <a:pathLst>
              <a:path w="461009" h="102235">
                <a:moveTo>
                  <a:pt x="0" y="101853"/>
                </a:moveTo>
                <a:lnTo>
                  <a:pt x="460883" y="101853"/>
                </a:lnTo>
                <a:lnTo>
                  <a:pt x="46088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>
            <a:spLocks noGrp="1"/>
          </p:cNvSpPr>
          <p:nvPr>
            <p:ph type="ftr" sz="quarter" idx="11"/>
          </p:nvPr>
        </p:nvSpPr>
        <p:spPr>
          <a:xfrm>
            <a:off x="1767839" y="3362000"/>
            <a:ext cx="44132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spc="-40" dirty="0"/>
          </a:p>
        </p:txBody>
      </p:sp>
      <p:sp>
        <p:nvSpPr>
          <p:cNvPr id="21" name="object 21"/>
          <p:cNvSpPr txBox="1">
            <a:spLocks noGrp="1"/>
          </p:cNvSpPr>
          <p:nvPr>
            <p:ph type="dt" sz="half" idx="10"/>
          </p:nvPr>
        </p:nvSpPr>
        <p:spPr>
          <a:xfrm>
            <a:off x="2399283" y="3362000"/>
            <a:ext cx="37655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altLang="zh-TW" spc="-5" smtClean="0"/>
              <a:t>Disp Lab</a:t>
            </a:r>
            <a:endParaRPr spc="-55" dirty="0"/>
          </a:p>
        </p:txBody>
      </p:sp>
      <p:sp>
        <p:nvSpPr>
          <p:cNvPr id="28" name="object 7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8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9"/>
          <p:cNvSpPr txBox="1">
            <a:spLocks/>
          </p:cNvSpPr>
          <p:nvPr/>
        </p:nvSpPr>
        <p:spPr>
          <a:xfrm>
            <a:off x="105029" y="3362000"/>
            <a:ext cx="2508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590"/>
              </a:lnSpc>
            </a:pPr>
            <a:fld id="{81D60167-4931-47E6-BA6A-407CBD079E47}" type="slidenum">
              <a:rPr lang="en-US" altLang="zh-TW" spc="-55" smtClean="0"/>
              <a:pPr marL="25400">
                <a:lnSpc>
                  <a:spcPts val="590"/>
                </a:lnSpc>
              </a:pPr>
              <a:t>55</a:t>
            </a:fld>
            <a:r>
              <a:rPr lang="en-US" altLang="zh-TW" spc="-55" dirty="0" smtClean="0"/>
              <a:t> </a:t>
            </a:r>
            <a:r>
              <a:rPr lang="en-US" altLang="zh-TW" spc="35" dirty="0" smtClean="0"/>
              <a:t>/</a:t>
            </a:r>
            <a:r>
              <a:rPr lang="zh-TW" altLang="en-US" spc="-40" dirty="0" smtClean="0"/>
              <a:t> </a:t>
            </a:r>
            <a:r>
              <a:rPr lang="en-US" altLang="zh-TW" spc="-55" dirty="0" smtClean="0"/>
              <a:t>70</a:t>
            </a:r>
            <a:endParaRPr lang="en-US" altLang="zh-TW" spc="-55" dirty="0"/>
          </a:p>
        </p:txBody>
      </p:sp>
      <p:sp>
        <p:nvSpPr>
          <p:cNvPr id="31" name="object 10"/>
          <p:cNvSpPr txBox="1">
            <a:spLocks/>
          </p:cNvSpPr>
          <p:nvPr/>
        </p:nvSpPr>
        <p:spPr>
          <a:xfrm>
            <a:off x="1767839" y="3362000"/>
            <a:ext cx="4413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lang="en-US" spc="-40" dirty="0"/>
          </a:p>
        </p:txBody>
      </p:sp>
      <p:sp>
        <p:nvSpPr>
          <p:cNvPr id="32" name="object 11"/>
          <p:cNvSpPr txBox="1">
            <a:spLocks/>
          </p:cNvSpPr>
          <p:nvPr/>
        </p:nvSpPr>
        <p:spPr>
          <a:xfrm>
            <a:off x="2399283" y="3362000"/>
            <a:ext cx="37655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5" smtClean="0"/>
              <a:t>Disp Lab</a:t>
            </a:r>
            <a:endParaRPr lang="en-US" spc="-55" dirty="0"/>
          </a:p>
        </p:txBody>
      </p:sp>
      <p:sp>
        <p:nvSpPr>
          <p:cNvPr id="34" name="object 16"/>
          <p:cNvSpPr txBox="1"/>
          <p:nvPr/>
        </p:nvSpPr>
        <p:spPr>
          <a:xfrm>
            <a:off x="219309" y="739775"/>
            <a:ext cx="4143141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000" dirty="0" smtClean="0">
                <a:latin typeface="Trebuchet MS"/>
                <a:cs typeface="Trebuchet MS"/>
              </a:rPr>
              <a:t>Given two object         , we want to find a metric d(.) so that if       </a:t>
            </a:r>
          </a:p>
          <a:p>
            <a:pPr marL="12700">
              <a:lnSpc>
                <a:spcPct val="100000"/>
              </a:lnSpc>
            </a:pPr>
            <a:r>
              <a:rPr lang="en-US" sz="1000" dirty="0">
                <a:latin typeface="Trebuchet MS"/>
                <a:cs typeface="Trebuchet MS"/>
              </a:rPr>
              <a:t>a</a:t>
            </a:r>
            <a:r>
              <a:rPr lang="en-US" sz="1000" dirty="0" smtClean="0">
                <a:latin typeface="Trebuchet MS"/>
                <a:cs typeface="Trebuchet MS"/>
              </a:rPr>
              <a:t>re from the same class,                 is small; otherwise, this distance is large. This is called </a:t>
            </a:r>
            <a:r>
              <a:rPr lang="en-US" sz="1000" b="1" i="1" dirty="0" smtClean="0">
                <a:latin typeface="Trebuchet MS"/>
                <a:cs typeface="Trebuchet MS"/>
              </a:rPr>
              <a:t>similarity learning </a:t>
            </a:r>
            <a:r>
              <a:rPr lang="en-US" sz="1000" dirty="0" smtClean="0">
                <a:latin typeface="Trebuchet MS"/>
                <a:cs typeface="Trebuchet MS"/>
              </a:rPr>
              <a:t>or </a:t>
            </a:r>
            <a:r>
              <a:rPr lang="en-US" sz="1000" b="1" i="1" dirty="0" smtClean="0">
                <a:latin typeface="Trebuchet MS"/>
                <a:cs typeface="Trebuchet MS"/>
              </a:rPr>
              <a:t>metric learning</a:t>
            </a:r>
          </a:p>
          <a:p>
            <a:pPr marL="12700">
              <a:lnSpc>
                <a:spcPct val="100000"/>
              </a:lnSpc>
            </a:pPr>
            <a:endParaRPr lang="en-US" sz="1000" dirty="0" smtClean="0">
              <a:latin typeface="Trebuchet MS"/>
              <a:cs typeface="Trebuchet MS"/>
            </a:endParaRPr>
          </a:p>
        </p:txBody>
      </p:sp>
      <p:graphicFrame>
        <p:nvGraphicFramePr>
          <p:cNvPr id="2" name="物件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2084780"/>
              </p:ext>
            </p:extLst>
          </p:nvPr>
        </p:nvGraphicFramePr>
        <p:xfrm>
          <a:off x="1238250" y="663575"/>
          <a:ext cx="1524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04" name="Equation" r:id="rId3" imgW="152280" imgH="228600" progId="">
                  <p:embed/>
                </p:oleObj>
              </mc:Choice>
              <mc:Fallback>
                <p:oleObj name="Equation" r:id="rId3" imgW="152280" imgH="228600" progId="">
                  <p:embed/>
                  <p:pic>
                    <p:nvPicPr>
                      <p:cNvPr id="0" name="Picture 19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8250" y="663575"/>
                        <a:ext cx="152400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物件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1880687"/>
              </p:ext>
            </p:extLst>
          </p:nvPr>
        </p:nvGraphicFramePr>
        <p:xfrm>
          <a:off x="1390650" y="663575"/>
          <a:ext cx="1651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05" name="Equation" r:id="rId5" imgW="164880" imgH="228600" progId="">
                  <p:embed/>
                </p:oleObj>
              </mc:Choice>
              <mc:Fallback>
                <p:oleObj name="Equation" r:id="rId5" imgW="164880" imgH="228600" progId="">
                  <p:embed/>
                  <p:pic>
                    <p:nvPicPr>
                      <p:cNvPr id="0" name="Picture 19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0650" y="663575"/>
                        <a:ext cx="165100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物件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4931463"/>
              </p:ext>
            </p:extLst>
          </p:nvPr>
        </p:nvGraphicFramePr>
        <p:xfrm>
          <a:off x="3905250" y="663575"/>
          <a:ext cx="1524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06" name="Equation" r:id="rId7" imgW="152334" imgH="228501" progId="">
                  <p:embed/>
                </p:oleObj>
              </mc:Choice>
              <mc:Fallback>
                <p:oleObj name="Equation" r:id="rId7" imgW="152334" imgH="228501" progId="">
                  <p:embed/>
                  <p:pic>
                    <p:nvPicPr>
                      <p:cNvPr id="0" name="Picture 19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05250" y="663575"/>
                        <a:ext cx="152400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物件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7289781"/>
              </p:ext>
            </p:extLst>
          </p:nvPr>
        </p:nvGraphicFramePr>
        <p:xfrm>
          <a:off x="4133850" y="663575"/>
          <a:ext cx="1651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07" name="Equation" r:id="rId8" imgW="165028" imgH="228501" progId="">
                  <p:embed/>
                </p:oleObj>
              </mc:Choice>
              <mc:Fallback>
                <p:oleObj name="Equation" r:id="rId8" imgW="165028" imgH="228501" progId="">
                  <p:embed/>
                  <p:pic>
                    <p:nvPicPr>
                      <p:cNvPr id="0" name="Picture 20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3850" y="663575"/>
                        <a:ext cx="165100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物件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0555383"/>
              </p:ext>
            </p:extLst>
          </p:nvPr>
        </p:nvGraphicFramePr>
        <p:xfrm>
          <a:off x="1670050" y="892175"/>
          <a:ext cx="5588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08" name="Equation" r:id="rId9" imgW="558720" imgH="228600" progId="">
                  <p:embed/>
                </p:oleObj>
              </mc:Choice>
              <mc:Fallback>
                <p:oleObj name="Equation" r:id="rId9" imgW="558720" imgH="228600" progId="">
                  <p:embed/>
                  <p:pic>
                    <p:nvPicPr>
                      <p:cNvPr id="0" name="Picture 20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0050" y="892175"/>
                        <a:ext cx="558800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object 7"/>
          <p:cNvSpPr/>
          <p:nvPr/>
        </p:nvSpPr>
        <p:spPr>
          <a:xfrm>
            <a:off x="201040" y="1422666"/>
            <a:ext cx="3972560" cy="210820"/>
          </a:xfrm>
          <a:custGeom>
            <a:avLst/>
            <a:gdLst/>
            <a:ahLst/>
            <a:cxnLst/>
            <a:rect l="l" t="t" r="r" b="b"/>
            <a:pathLst>
              <a:path w="3972560" h="210819">
                <a:moveTo>
                  <a:pt x="0" y="210819"/>
                </a:moveTo>
                <a:lnTo>
                  <a:pt x="3972305" y="210819"/>
                </a:lnTo>
                <a:lnTo>
                  <a:pt x="3972305" y="0"/>
                </a:lnTo>
                <a:lnTo>
                  <a:pt x="0" y="0"/>
                </a:lnTo>
                <a:lnTo>
                  <a:pt x="0" y="210819"/>
                </a:lnTo>
                <a:close/>
              </a:path>
            </a:pathLst>
          </a:custGeom>
          <a:solidFill>
            <a:srgbClr val="0029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8"/>
          <p:cNvSpPr/>
          <p:nvPr/>
        </p:nvSpPr>
        <p:spPr>
          <a:xfrm>
            <a:off x="201040" y="1633486"/>
            <a:ext cx="3972560" cy="1392289"/>
          </a:xfrm>
          <a:custGeom>
            <a:avLst/>
            <a:gdLst/>
            <a:ahLst/>
            <a:cxnLst/>
            <a:rect l="l" t="t" r="r" b="b"/>
            <a:pathLst>
              <a:path w="3972560" h="635000">
                <a:moveTo>
                  <a:pt x="0" y="635000"/>
                </a:moveTo>
                <a:lnTo>
                  <a:pt x="3972305" y="635000"/>
                </a:lnTo>
                <a:lnTo>
                  <a:pt x="3972305" y="0"/>
                </a:lnTo>
                <a:lnTo>
                  <a:pt x="0" y="0"/>
                </a:lnTo>
                <a:lnTo>
                  <a:pt x="0" y="635000"/>
                </a:lnTo>
                <a:close/>
              </a:path>
            </a:pathLst>
          </a:custGeom>
          <a:solidFill>
            <a:srgbClr val="E5E9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9"/>
          <p:cNvSpPr txBox="1"/>
          <p:nvPr/>
        </p:nvSpPr>
        <p:spPr>
          <a:xfrm>
            <a:off x="230504" y="1432699"/>
            <a:ext cx="3329304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000" spc="-45" dirty="0" smtClean="0">
                <a:solidFill>
                  <a:srgbClr val="FFFFFF"/>
                </a:solidFill>
                <a:latin typeface="Trebuchet MS"/>
                <a:cs typeface="Trebuchet MS"/>
              </a:rPr>
              <a:t>Definition</a:t>
            </a:r>
            <a:r>
              <a:rPr sz="1000" spc="-30" dirty="0" smtClean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00" spc="-35" dirty="0" smtClean="0">
                <a:solidFill>
                  <a:srgbClr val="FFFFFF"/>
                </a:solidFill>
                <a:latin typeface="Trebuchet MS"/>
                <a:cs typeface="Trebuchet MS"/>
              </a:rPr>
              <a:t>(</a:t>
            </a:r>
            <a:r>
              <a:rPr lang="en-US" sz="1000" spc="-35" dirty="0" err="1" smtClean="0">
                <a:solidFill>
                  <a:srgbClr val="FFFFFF"/>
                </a:solidFill>
                <a:latin typeface="Trebuchet MS"/>
                <a:cs typeface="Trebuchet MS"/>
              </a:rPr>
              <a:t>Mahalanobis</a:t>
            </a:r>
            <a:r>
              <a:rPr lang="en-US" sz="1000" spc="-35" dirty="0" smtClean="0">
                <a:solidFill>
                  <a:srgbClr val="FFFFFF"/>
                </a:solidFill>
                <a:latin typeface="Trebuchet MS"/>
                <a:cs typeface="Trebuchet MS"/>
              </a:rPr>
              <a:t> distance</a:t>
            </a:r>
            <a:r>
              <a:rPr sz="1000" spc="-30" dirty="0" smtClean="0">
                <a:solidFill>
                  <a:srgbClr val="FFFFFF"/>
                </a:solidFill>
                <a:latin typeface="Trebuchet MS"/>
                <a:cs typeface="Trebuchet MS"/>
              </a:rPr>
              <a:t>)</a:t>
            </a:r>
            <a:endParaRPr sz="1000" dirty="0">
              <a:latin typeface="Trebuchet MS"/>
              <a:cs typeface="Trebuchet MS"/>
            </a:endParaRPr>
          </a:p>
        </p:txBody>
      </p:sp>
      <p:sp>
        <p:nvSpPr>
          <p:cNvPr id="26" name="object 16"/>
          <p:cNvSpPr txBox="1"/>
          <p:nvPr/>
        </p:nvSpPr>
        <p:spPr>
          <a:xfrm>
            <a:off x="261171" y="2118499"/>
            <a:ext cx="3914541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000" dirty="0" smtClean="0">
                <a:latin typeface="Trebuchet MS"/>
                <a:cs typeface="Trebuchet MS"/>
              </a:rPr>
              <a:t>Consider the generalized distance metric as above, M is a positive-definite matrix. If M=I , it’s Euclidean distance.</a:t>
            </a:r>
          </a:p>
          <a:p>
            <a:pPr marL="12700">
              <a:lnSpc>
                <a:spcPct val="100000"/>
              </a:lnSpc>
            </a:pPr>
            <a:r>
              <a:rPr lang="en-US" sz="1000" dirty="0" smtClean="0">
                <a:latin typeface="Trebuchet MS"/>
                <a:cs typeface="Trebuchet MS"/>
              </a:rPr>
              <a:t>If we use eigenvalue decomposition on M = AA</a:t>
            </a:r>
            <a:r>
              <a:rPr lang="en-US" sz="1000" baseline="30000" dirty="0" smtClean="0">
                <a:latin typeface="Trebuchet MS"/>
                <a:cs typeface="Trebuchet MS"/>
              </a:rPr>
              <a:t>T</a:t>
            </a:r>
            <a:r>
              <a:rPr lang="en-US" sz="1000" dirty="0" smtClean="0">
                <a:latin typeface="Trebuchet MS"/>
                <a:cs typeface="Trebuchet MS"/>
              </a:rPr>
              <a:t> </a:t>
            </a:r>
            <a:endParaRPr sz="1000" dirty="0">
              <a:latin typeface="Trebuchet MS"/>
              <a:cs typeface="Trebuchet MS"/>
            </a:endParaRPr>
          </a:p>
        </p:txBody>
      </p:sp>
      <p:graphicFrame>
        <p:nvGraphicFramePr>
          <p:cNvPr id="10" name="物件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2025553"/>
              </p:ext>
            </p:extLst>
          </p:nvPr>
        </p:nvGraphicFramePr>
        <p:xfrm>
          <a:off x="326389" y="1730375"/>
          <a:ext cx="28829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09" name="Equation" r:id="rId11" imgW="2882880" imgH="304560" progId="">
                  <p:embed/>
                </p:oleObj>
              </mc:Choice>
              <mc:Fallback>
                <p:oleObj name="Equation" r:id="rId11" imgW="2882880" imgH="304560" progId="">
                  <p:embed/>
                  <p:pic>
                    <p:nvPicPr>
                      <p:cNvPr id="0" name="Picture 20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6389" y="1730375"/>
                        <a:ext cx="2882900" cy="304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物件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2086986"/>
              </p:ext>
            </p:extLst>
          </p:nvPr>
        </p:nvGraphicFramePr>
        <p:xfrm>
          <a:off x="323850" y="2644775"/>
          <a:ext cx="26035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10" name="Equation" r:id="rId13" imgW="2603160" imgH="304560" progId="">
                  <p:embed/>
                </p:oleObj>
              </mc:Choice>
              <mc:Fallback>
                <p:oleObj name="Equation" r:id="rId13" imgW="2603160" imgH="304560" progId="">
                  <p:embed/>
                  <p:pic>
                    <p:nvPicPr>
                      <p:cNvPr id="0" name="Picture 20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2644775"/>
                        <a:ext cx="2603500" cy="304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72919977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304033" y="0"/>
            <a:ext cx="2304415" cy="188595"/>
          </a:xfrm>
          <a:custGeom>
            <a:avLst/>
            <a:gdLst/>
            <a:ahLst/>
            <a:cxnLst/>
            <a:rect l="l" t="t" r="r" b="b"/>
            <a:pathLst>
              <a:path w="2304415" h="188595">
                <a:moveTo>
                  <a:pt x="0" y="188214"/>
                </a:moveTo>
                <a:lnTo>
                  <a:pt x="2304033" y="188214"/>
                </a:lnTo>
                <a:lnTo>
                  <a:pt x="2304033" y="0"/>
                </a:lnTo>
                <a:lnTo>
                  <a:pt x="0" y="0"/>
                </a:lnTo>
                <a:lnTo>
                  <a:pt x="0" y="188214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88214"/>
            <a:ext cx="4608195" cy="350520"/>
          </a:xfrm>
          <a:custGeom>
            <a:avLst/>
            <a:gdLst/>
            <a:ahLst/>
            <a:cxnLst/>
            <a:rect l="l" t="t" r="r" b="b"/>
            <a:pathLst>
              <a:path w="4608195" h="350520">
                <a:moveTo>
                  <a:pt x="0" y="350266"/>
                </a:moveTo>
                <a:lnTo>
                  <a:pt x="4607941" y="350266"/>
                </a:lnTo>
                <a:lnTo>
                  <a:pt x="4607941" y="0"/>
                </a:lnTo>
                <a:lnTo>
                  <a:pt x="0" y="0"/>
                </a:lnTo>
                <a:lnTo>
                  <a:pt x="0" y="350266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5250" y="265302"/>
            <a:ext cx="309372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altLang="zh-TW" sz="1400" spc="-50" dirty="0" smtClean="0">
                <a:solidFill>
                  <a:srgbClr val="FFFFFF"/>
                </a:solidFill>
                <a:latin typeface="Trebuchet MS"/>
                <a:cs typeface="Trebuchet MS"/>
              </a:rPr>
              <a:t>Similarity Learning</a:t>
            </a:r>
            <a:endParaRPr lang="en-US" altLang="zh-TW" sz="1400" dirty="0">
              <a:latin typeface="Trebuchet MS"/>
              <a:cs typeface="Trebuchet M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0" y="3354197"/>
            <a:ext cx="461009" cy="102235"/>
          </a:xfrm>
          <a:custGeom>
            <a:avLst/>
            <a:gdLst/>
            <a:ahLst/>
            <a:cxnLst/>
            <a:rect l="l" t="t" r="r" b="b"/>
            <a:pathLst>
              <a:path w="461009" h="102235">
                <a:moveTo>
                  <a:pt x="0" y="101853"/>
                </a:moveTo>
                <a:lnTo>
                  <a:pt x="460883" y="101853"/>
                </a:lnTo>
                <a:lnTo>
                  <a:pt x="46088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>
            <a:spLocks noGrp="1"/>
          </p:cNvSpPr>
          <p:nvPr>
            <p:ph type="ftr" sz="quarter" idx="11"/>
          </p:nvPr>
        </p:nvSpPr>
        <p:spPr>
          <a:xfrm>
            <a:off x="1767839" y="3362000"/>
            <a:ext cx="44132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spc="-40" dirty="0"/>
          </a:p>
        </p:txBody>
      </p:sp>
      <p:sp>
        <p:nvSpPr>
          <p:cNvPr id="21" name="object 21"/>
          <p:cNvSpPr txBox="1">
            <a:spLocks noGrp="1"/>
          </p:cNvSpPr>
          <p:nvPr>
            <p:ph type="dt" sz="half" idx="10"/>
          </p:nvPr>
        </p:nvSpPr>
        <p:spPr>
          <a:xfrm>
            <a:off x="2399283" y="3362000"/>
            <a:ext cx="37655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altLang="zh-TW" spc="-5" smtClean="0"/>
              <a:t>Disp Lab</a:t>
            </a:r>
            <a:endParaRPr spc="-55" dirty="0"/>
          </a:p>
        </p:txBody>
      </p:sp>
      <p:sp>
        <p:nvSpPr>
          <p:cNvPr id="28" name="object 7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8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9"/>
          <p:cNvSpPr txBox="1">
            <a:spLocks/>
          </p:cNvSpPr>
          <p:nvPr/>
        </p:nvSpPr>
        <p:spPr>
          <a:xfrm>
            <a:off x="105029" y="3362000"/>
            <a:ext cx="2508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590"/>
              </a:lnSpc>
            </a:pPr>
            <a:fld id="{81D60167-4931-47E6-BA6A-407CBD079E47}" type="slidenum">
              <a:rPr lang="en-US" altLang="zh-TW" spc="-55" smtClean="0"/>
              <a:pPr marL="25400">
                <a:lnSpc>
                  <a:spcPts val="590"/>
                </a:lnSpc>
              </a:pPr>
              <a:t>56</a:t>
            </a:fld>
            <a:r>
              <a:rPr lang="en-US" altLang="zh-TW" spc="-55" dirty="0" smtClean="0"/>
              <a:t> </a:t>
            </a:r>
            <a:r>
              <a:rPr lang="en-US" altLang="zh-TW" spc="35" dirty="0" smtClean="0"/>
              <a:t>/</a:t>
            </a:r>
            <a:r>
              <a:rPr lang="zh-TW" altLang="en-US" spc="-40" dirty="0" smtClean="0"/>
              <a:t> </a:t>
            </a:r>
            <a:r>
              <a:rPr lang="en-US" altLang="zh-TW" spc="-55" dirty="0" smtClean="0"/>
              <a:t>70</a:t>
            </a:r>
            <a:endParaRPr lang="en-US" altLang="zh-TW" spc="-55" dirty="0"/>
          </a:p>
        </p:txBody>
      </p:sp>
      <p:sp>
        <p:nvSpPr>
          <p:cNvPr id="31" name="object 10"/>
          <p:cNvSpPr txBox="1">
            <a:spLocks/>
          </p:cNvSpPr>
          <p:nvPr/>
        </p:nvSpPr>
        <p:spPr>
          <a:xfrm>
            <a:off x="1767839" y="3362000"/>
            <a:ext cx="4413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lang="en-US" spc="-40" dirty="0"/>
          </a:p>
        </p:txBody>
      </p:sp>
      <p:sp>
        <p:nvSpPr>
          <p:cNvPr id="32" name="object 11"/>
          <p:cNvSpPr txBox="1">
            <a:spLocks/>
          </p:cNvSpPr>
          <p:nvPr/>
        </p:nvSpPr>
        <p:spPr>
          <a:xfrm>
            <a:off x="2399283" y="3362000"/>
            <a:ext cx="37655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5" smtClean="0"/>
              <a:t>Disp Lab</a:t>
            </a:r>
            <a:endParaRPr lang="en-US" spc="-55" dirty="0"/>
          </a:p>
        </p:txBody>
      </p:sp>
      <p:sp>
        <p:nvSpPr>
          <p:cNvPr id="22" name="object 16"/>
          <p:cNvSpPr txBox="1"/>
          <p:nvPr/>
        </p:nvSpPr>
        <p:spPr>
          <a:xfrm>
            <a:off x="219309" y="739775"/>
            <a:ext cx="4219341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000" dirty="0" smtClean="0">
                <a:latin typeface="Trebuchet MS"/>
                <a:cs typeface="Trebuchet MS"/>
              </a:rPr>
              <a:t>A simple way of similarity learning  is neighborhood component analysis</a:t>
            </a:r>
          </a:p>
          <a:p>
            <a:pPr marL="12700">
              <a:lnSpc>
                <a:spcPct val="100000"/>
              </a:lnSpc>
            </a:pPr>
            <a:endParaRPr lang="en-US" sz="1000" b="1" i="1" dirty="0" smtClean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endParaRPr lang="en-US" sz="1000" dirty="0" smtClean="0">
              <a:latin typeface="Trebuchet MS"/>
              <a:cs typeface="Trebuchet MS"/>
            </a:endParaRPr>
          </a:p>
        </p:txBody>
      </p:sp>
      <p:sp>
        <p:nvSpPr>
          <p:cNvPr id="23" name="object 7"/>
          <p:cNvSpPr/>
          <p:nvPr/>
        </p:nvSpPr>
        <p:spPr>
          <a:xfrm>
            <a:off x="211285" y="960574"/>
            <a:ext cx="3972560" cy="210820"/>
          </a:xfrm>
          <a:custGeom>
            <a:avLst/>
            <a:gdLst/>
            <a:ahLst/>
            <a:cxnLst/>
            <a:rect l="l" t="t" r="r" b="b"/>
            <a:pathLst>
              <a:path w="3972560" h="210819">
                <a:moveTo>
                  <a:pt x="0" y="210819"/>
                </a:moveTo>
                <a:lnTo>
                  <a:pt x="3972305" y="210819"/>
                </a:lnTo>
                <a:lnTo>
                  <a:pt x="3972305" y="0"/>
                </a:lnTo>
                <a:lnTo>
                  <a:pt x="0" y="0"/>
                </a:lnTo>
                <a:lnTo>
                  <a:pt x="0" y="210819"/>
                </a:lnTo>
                <a:close/>
              </a:path>
            </a:pathLst>
          </a:custGeom>
          <a:solidFill>
            <a:srgbClr val="0029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8"/>
          <p:cNvSpPr/>
          <p:nvPr/>
        </p:nvSpPr>
        <p:spPr>
          <a:xfrm>
            <a:off x="211285" y="1165170"/>
            <a:ext cx="3972560" cy="2089205"/>
          </a:xfrm>
          <a:custGeom>
            <a:avLst/>
            <a:gdLst/>
            <a:ahLst/>
            <a:cxnLst/>
            <a:rect l="l" t="t" r="r" b="b"/>
            <a:pathLst>
              <a:path w="3972560" h="635000">
                <a:moveTo>
                  <a:pt x="0" y="635000"/>
                </a:moveTo>
                <a:lnTo>
                  <a:pt x="3972305" y="635000"/>
                </a:lnTo>
                <a:lnTo>
                  <a:pt x="3972305" y="0"/>
                </a:lnTo>
                <a:lnTo>
                  <a:pt x="0" y="0"/>
                </a:lnTo>
                <a:lnTo>
                  <a:pt x="0" y="635000"/>
                </a:lnTo>
                <a:close/>
              </a:path>
            </a:pathLst>
          </a:custGeom>
          <a:solidFill>
            <a:srgbClr val="E5E9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9"/>
          <p:cNvSpPr txBox="1"/>
          <p:nvPr/>
        </p:nvSpPr>
        <p:spPr>
          <a:xfrm>
            <a:off x="240749" y="970607"/>
            <a:ext cx="3329304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000" spc="-45" dirty="0" smtClean="0">
                <a:solidFill>
                  <a:srgbClr val="FFFFFF"/>
                </a:solidFill>
                <a:latin typeface="Trebuchet MS"/>
                <a:cs typeface="Trebuchet MS"/>
              </a:rPr>
              <a:t>Definition</a:t>
            </a:r>
            <a:r>
              <a:rPr sz="1000" spc="-30" dirty="0" smtClean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00" spc="-35" dirty="0" smtClean="0">
                <a:solidFill>
                  <a:srgbClr val="FFFFFF"/>
                </a:solidFill>
                <a:latin typeface="Trebuchet MS"/>
                <a:cs typeface="Trebuchet MS"/>
              </a:rPr>
              <a:t>(</a:t>
            </a:r>
            <a:r>
              <a:rPr lang="en-US" sz="1000" spc="-35" dirty="0" smtClean="0">
                <a:solidFill>
                  <a:srgbClr val="FFFFFF"/>
                </a:solidFill>
                <a:latin typeface="Trebuchet MS"/>
                <a:cs typeface="Trebuchet MS"/>
              </a:rPr>
              <a:t>Neighborhood Component </a:t>
            </a:r>
            <a:r>
              <a:rPr lang="en-US" sz="1000" spc="-3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lang="en-US" sz="1000" spc="-35" dirty="0" smtClean="0">
                <a:solidFill>
                  <a:srgbClr val="FFFFFF"/>
                </a:solidFill>
                <a:latin typeface="Trebuchet MS"/>
                <a:cs typeface="Trebuchet MS"/>
              </a:rPr>
              <a:t>nalysis, NCA </a:t>
            </a:r>
            <a:r>
              <a:rPr sz="1000" spc="-30" dirty="0" smtClean="0">
                <a:solidFill>
                  <a:srgbClr val="FFFFFF"/>
                </a:solidFill>
                <a:latin typeface="Trebuchet MS"/>
                <a:cs typeface="Trebuchet MS"/>
              </a:rPr>
              <a:t>)</a:t>
            </a:r>
            <a:endParaRPr sz="1000" dirty="0">
              <a:latin typeface="Trebuchet MS"/>
              <a:cs typeface="Trebuchet MS"/>
            </a:endParaRPr>
          </a:p>
        </p:txBody>
      </p:sp>
      <p:sp>
        <p:nvSpPr>
          <p:cNvPr id="26" name="object 16"/>
          <p:cNvSpPr txBox="1"/>
          <p:nvPr/>
        </p:nvSpPr>
        <p:spPr>
          <a:xfrm>
            <a:off x="234777" y="1201440"/>
            <a:ext cx="4014834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000" dirty="0" smtClean="0">
                <a:latin typeface="Trebuchet MS"/>
                <a:cs typeface="Trebuchet MS"/>
              </a:rPr>
              <a:t>We can simply consider any pairs of object </a:t>
            </a:r>
            <a:r>
              <a:rPr lang="en-US" sz="1000" dirty="0" err="1" smtClean="0">
                <a:latin typeface="Trebuchet MS"/>
                <a:cs typeface="Trebuchet MS"/>
              </a:rPr>
              <a:t>i,j</a:t>
            </a:r>
            <a:r>
              <a:rPr lang="en-US" sz="1000" dirty="0" smtClean="0">
                <a:latin typeface="Trebuchet MS"/>
                <a:cs typeface="Trebuchet MS"/>
              </a:rPr>
              <a:t>.       </a:t>
            </a:r>
            <a:r>
              <a:rPr lang="en-US" sz="1000" dirty="0">
                <a:latin typeface="Trebuchet MS"/>
                <a:cs typeface="Trebuchet MS"/>
              </a:rPr>
              <a:t>i</a:t>
            </a:r>
            <a:r>
              <a:rPr lang="en-US" sz="1000" dirty="0" smtClean="0">
                <a:latin typeface="Trebuchet MS"/>
                <a:cs typeface="Trebuchet MS"/>
              </a:rPr>
              <a:t>s the probability</a:t>
            </a:r>
          </a:p>
          <a:p>
            <a:pPr marL="12700">
              <a:lnSpc>
                <a:spcPct val="100000"/>
              </a:lnSpc>
            </a:pPr>
            <a:r>
              <a:rPr lang="en-US" sz="1000" dirty="0" smtClean="0">
                <a:latin typeface="Trebuchet MS"/>
                <a:cs typeface="Trebuchet MS"/>
              </a:rPr>
              <a:t>that </a:t>
            </a:r>
            <a:r>
              <a:rPr lang="en-US" sz="1000" dirty="0" err="1" smtClean="0">
                <a:latin typeface="Trebuchet MS"/>
                <a:cs typeface="Trebuchet MS"/>
              </a:rPr>
              <a:t>i,j</a:t>
            </a:r>
            <a:r>
              <a:rPr lang="en-US" sz="1000" dirty="0" smtClean="0">
                <a:latin typeface="Trebuchet MS"/>
                <a:cs typeface="Trebuchet MS"/>
              </a:rPr>
              <a:t> are actually in the same class by </a:t>
            </a:r>
            <a:r>
              <a:rPr lang="en-US" sz="1000" dirty="0" err="1" smtClean="0">
                <a:latin typeface="Trebuchet MS"/>
                <a:cs typeface="Trebuchet MS"/>
              </a:rPr>
              <a:t>softmax</a:t>
            </a:r>
            <a:r>
              <a:rPr lang="en-US" sz="1000" dirty="0" smtClean="0">
                <a:latin typeface="Trebuchet MS"/>
                <a:cs typeface="Trebuchet MS"/>
              </a:rPr>
              <a:t>                                             </a:t>
            </a:r>
            <a:endParaRPr sz="1000" dirty="0">
              <a:latin typeface="Trebuchet MS"/>
              <a:cs typeface="Trebuchet MS"/>
            </a:endParaRPr>
          </a:p>
        </p:txBody>
      </p:sp>
      <p:graphicFrame>
        <p:nvGraphicFramePr>
          <p:cNvPr id="2" name="物件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4918196"/>
              </p:ext>
            </p:extLst>
          </p:nvPr>
        </p:nvGraphicFramePr>
        <p:xfrm>
          <a:off x="2914650" y="1156978"/>
          <a:ext cx="1905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01" name="Equation" r:id="rId3" imgW="190440" imgH="241200" progId="">
                  <p:embed/>
                </p:oleObj>
              </mc:Choice>
              <mc:Fallback>
                <p:oleObj name="Equation" r:id="rId3" imgW="190440" imgH="241200" progId="">
                  <p:embed/>
                  <p:pic>
                    <p:nvPicPr>
                      <p:cNvPr id="0" name="Picture 1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4650" y="1156978"/>
                        <a:ext cx="190500" cy="241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物件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2738073"/>
              </p:ext>
            </p:extLst>
          </p:nvPr>
        </p:nvGraphicFramePr>
        <p:xfrm>
          <a:off x="1459864" y="1479133"/>
          <a:ext cx="14986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02" name="Equation" r:id="rId5" imgW="1498320" imgH="571320" progId="">
                  <p:embed/>
                </p:oleObj>
              </mc:Choice>
              <mc:Fallback>
                <p:oleObj name="Equation" r:id="rId5" imgW="1498320" imgH="571320" progId="">
                  <p:embed/>
                  <p:pic>
                    <p:nvPicPr>
                      <p:cNvPr id="0" name="Picture 1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9864" y="1479133"/>
                        <a:ext cx="1498600" cy="571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物件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6973963"/>
              </p:ext>
            </p:extLst>
          </p:nvPr>
        </p:nvGraphicFramePr>
        <p:xfrm>
          <a:off x="1085850" y="1654175"/>
          <a:ext cx="1905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03" name="Equation" r:id="rId7" imgW="190417" imgH="241195" progId="">
                  <p:embed/>
                </p:oleObj>
              </mc:Choice>
              <mc:Fallback>
                <p:oleObj name="Equation" r:id="rId7" imgW="190417" imgH="241195" progId="">
                  <p:embed/>
                  <p:pic>
                    <p:nvPicPr>
                      <p:cNvPr id="0" name="Picture 1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5850" y="1654175"/>
                        <a:ext cx="190500" cy="241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物件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0114022"/>
              </p:ext>
            </p:extLst>
          </p:nvPr>
        </p:nvGraphicFramePr>
        <p:xfrm>
          <a:off x="1319085" y="1730375"/>
          <a:ext cx="127000" cy="114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04" name="Equation" r:id="rId8" imgW="126720" imgH="114120" progId="">
                  <p:embed/>
                </p:oleObj>
              </mc:Choice>
              <mc:Fallback>
                <p:oleObj name="Equation" r:id="rId8" imgW="126720" imgH="114120" progId="">
                  <p:embed/>
                  <p:pic>
                    <p:nvPicPr>
                      <p:cNvPr id="0" name="Picture 1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9085" y="1730375"/>
                        <a:ext cx="127000" cy="114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object 16"/>
          <p:cNvSpPr txBox="1"/>
          <p:nvPr/>
        </p:nvSpPr>
        <p:spPr>
          <a:xfrm>
            <a:off x="296616" y="2133572"/>
            <a:ext cx="4014834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000" dirty="0" smtClean="0">
                <a:latin typeface="Trebuchet MS"/>
                <a:cs typeface="Trebuchet MS"/>
              </a:rPr>
              <a:t>Adding all the j in the same class with i                    we can have </a:t>
            </a:r>
          </a:p>
          <a:p>
            <a:pPr marL="12700">
              <a:lnSpc>
                <a:spcPct val="100000"/>
              </a:lnSpc>
            </a:pPr>
            <a:r>
              <a:rPr lang="en-US" sz="1000" dirty="0">
                <a:latin typeface="Trebuchet MS"/>
                <a:cs typeface="Trebuchet MS"/>
              </a:rPr>
              <a:t>t</a:t>
            </a:r>
            <a:r>
              <a:rPr lang="en-US" sz="1000" dirty="0" smtClean="0">
                <a:latin typeface="Trebuchet MS"/>
                <a:cs typeface="Trebuchet MS"/>
              </a:rPr>
              <a:t>he objective function as the expected number of correct classification</a:t>
            </a:r>
            <a:endParaRPr sz="1000" dirty="0">
              <a:latin typeface="Trebuchet MS"/>
              <a:cs typeface="Trebuchet MS"/>
            </a:endParaRPr>
          </a:p>
        </p:txBody>
      </p:sp>
      <p:graphicFrame>
        <p:nvGraphicFramePr>
          <p:cNvPr id="9" name="物件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0138926"/>
              </p:ext>
            </p:extLst>
          </p:nvPr>
        </p:nvGraphicFramePr>
        <p:xfrm>
          <a:off x="2587560" y="1996104"/>
          <a:ext cx="7112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05" name="Equation" r:id="rId10" imgW="711000" imgH="368280" progId="">
                  <p:embed/>
                </p:oleObj>
              </mc:Choice>
              <mc:Fallback>
                <p:oleObj name="Equation" r:id="rId10" imgW="711000" imgH="368280" progId="">
                  <p:embed/>
                  <p:pic>
                    <p:nvPicPr>
                      <p:cNvPr id="0" name="Picture 1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7560" y="1996104"/>
                        <a:ext cx="711200" cy="368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物件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0994393"/>
              </p:ext>
            </p:extLst>
          </p:nvPr>
        </p:nvGraphicFramePr>
        <p:xfrm>
          <a:off x="1314450" y="2492375"/>
          <a:ext cx="15367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06" name="Equation" r:id="rId12" imgW="1536480" imgH="368280" progId="">
                  <p:embed/>
                </p:oleObj>
              </mc:Choice>
              <mc:Fallback>
                <p:oleObj name="Equation" r:id="rId12" imgW="1536480" imgH="368280" progId="">
                  <p:embed/>
                  <p:pic>
                    <p:nvPicPr>
                      <p:cNvPr id="0" name="Picture 1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4450" y="2492375"/>
                        <a:ext cx="1536700" cy="368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object 16"/>
          <p:cNvSpPr txBox="1"/>
          <p:nvPr/>
        </p:nvSpPr>
        <p:spPr>
          <a:xfrm>
            <a:off x="240749" y="2824862"/>
            <a:ext cx="4014834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000" dirty="0" smtClean="0">
                <a:latin typeface="Trebuchet MS"/>
                <a:cs typeface="Trebuchet MS"/>
              </a:rPr>
              <a:t>Simply differentiate the f(A) we can solve matrix </a:t>
            </a:r>
            <a:r>
              <a:rPr lang="en-US" altLang="zh-TW" sz="1000" dirty="0" smtClean="0">
                <a:latin typeface="Trebuchet MS"/>
                <a:cs typeface="Trebuchet MS"/>
              </a:rPr>
              <a:t>A</a:t>
            </a:r>
            <a:endParaRPr sz="10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32525494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304033" y="0"/>
            <a:ext cx="2304415" cy="188595"/>
          </a:xfrm>
          <a:custGeom>
            <a:avLst/>
            <a:gdLst/>
            <a:ahLst/>
            <a:cxnLst/>
            <a:rect l="l" t="t" r="r" b="b"/>
            <a:pathLst>
              <a:path w="2304415" h="188595">
                <a:moveTo>
                  <a:pt x="0" y="188214"/>
                </a:moveTo>
                <a:lnTo>
                  <a:pt x="2304033" y="188214"/>
                </a:lnTo>
                <a:lnTo>
                  <a:pt x="2304033" y="0"/>
                </a:lnTo>
                <a:lnTo>
                  <a:pt x="0" y="0"/>
                </a:lnTo>
                <a:lnTo>
                  <a:pt x="0" y="188214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88214"/>
            <a:ext cx="4608195" cy="350520"/>
          </a:xfrm>
          <a:custGeom>
            <a:avLst/>
            <a:gdLst/>
            <a:ahLst/>
            <a:cxnLst/>
            <a:rect l="l" t="t" r="r" b="b"/>
            <a:pathLst>
              <a:path w="4608195" h="350520">
                <a:moveTo>
                  <a:pt x="0" y="350266"/>
                </a:moveTo>
                <a:lnTo>
                  <a:pt x="4607941" y="350266"/>
                </a:lnTo>
                <a:lnTo>
                  <a:pt x="4607941" y="0"/>
                </a:lnTo>
                <a:lnTo>
                  <a:pt x="0" y="0"/>
                </a:lnTo>
                <a:lnTo>
                  <a:pt x="0" y="350266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5250" y="265302"/>
            <a:ext cx="309372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altLang="zh-TW" sz="1400" spc="-50" dirty="0" smtClean="0">
                <a:solidFill>
                  <a:srgbClr val="FFFFFF"/>
                </a:solidFill>
                <a:latin typeface="Trebuchet MS"/>
                <a:cs typeface="Trebuchet MS"/>
              </a:rPr>
              <a:t>Similarity Learning</a:t>
            </a:r>
            <a:endParaRPr lang="en-US" altLang="zh-TW" sz="1400" dirty="0">
              <a:latin typeface="Trebuchet MS"/>
              <a:cs typeface="Trebuchet M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0" y="3354197"/>
            <a:ext cx="461009" cy="102235"/>
          </a:xfrm>
          <a:custGeom>
            <a:avLst/>
            <a:gdLst/>
            <a:ahLst/>
            <a:cxnLst/>
            <a:rect l="l" t="t" r="r" b="b"/>
            <a:pathLst>
              <a:path w="461009" h="102235">
                <a:moveTo>
                  <a:pt x="0" y="101853"/>
                </a:moveTo>
                <a:lnTo>
                  <a:pt x="460883" y="101853"/>
                </a:lnTo>
                <a:lnTo>
                  <a:pt x="46088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>
            <a:spLocks noGrp="1"/>
          </p:cNvSpPr>
          <p:nvPr>
            <p:ph type="ftr" sz="quarter" idx="11"/>
          </p:nvPr>
        </p:nvSpPr>
        <p:spPr>
          <a:xfrm>
            <a:off x="1767839" y="3362000"/>
            <a:ext cx="44132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spc="-40" dirty="0"/>
          </a:p>
        </p:txBody>
      </p:sp>
      <p:sp>
        <p:nvSpPr>
          <p:cNvPr id="21" name="object 21"/>
          <p:cNvSpPr txBox="1">
            <a:spLocks noGrp="1"/>
          </p:cNvSpPr>
          <p:nvPr>
            <p:ph type="dt" sz="half" idx="10"/>
          </p:nvPr>
        </p:nvSpPr>
        <p:spPr>
          <a:xfrm>
            <a:off x="2399283" y="3362000"/>
            <a:ext cx="37655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altLang="zh-TW" spc="-5" smtClean="0"/>
              <a:t>Disp Lab</a:t>
            </a:r>
            <a:endParaRPr spc="-55" dirty="0"/>
          </a:p>
        </p:txBody>
      </p:sp>
      <p:sp>
        <p:nvSpPr>
          <p:cNvPr id="28" name="object 7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8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9"/>
          <p:cNvSpPr txBox="1">
            <a:spLocks/>
          </p:cNvSpPr>
          <p:nvPr/>
        </p:nvSpPr>
        <p:spPr>
          <a:xfrm>
            <a:off x="105029" y="3362000"/>
            <a:ext cx="2508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590"/>
              </a:lnSpc>
            </a:pPr>
            <a:fld id="{81D60167-4931-47E6-BA6A-407CBD079E47}" type="slidenum">
              <a:rPr lang="en-US" altLang="zh-TW" spc="-55" smtClean="0"/>
              <a:pPr marL="25400">
                <a:lnSpc>
                  <a:spcPts val="590"/>
                </a:lnSpc>
              </a:pPr>
              <a:t>57</a:t>
            </a:fld>
            <a:r>
              <a:rPr lang="en-US" altLang="zh-TW" spc="-55" dirty="0" smtClean="0"/>
              <a:t> </a:t>
            </a:r>
            <a:r>
              <a:rPr lang="en-US" altLang="zh-TW" spc="35" dirty="0" smtClean="0"/>
              <a:t>/</a:t>
            </a:r>
            <a:r>
              <a:rPr lang="zh-TW" altLang="en-US" spc="-40" dirty="0" smtClean="0"/>
              <a:t> </a:t>
            </a:r>
            <a:r>
              <a:rPr lang="en-US" altLang="zh-TW" spc="-55" dirty="0" smtClean="0"/>
              <a:t>70</a:t>
            </a:r>
            <a:endParaRPr lang="en-US" altLang="zh-TW" spc="-55" dirty="0"/>
          </a:p>
        </p:txBody>
      </p:sp>
      <p:sp>
        <p:nvSpPr>
          <p:cNvPr id="31" name="object 10"/>
          <p:cNvSpPr txBox="1">
            <a:spLocks/>
          </p:cNvSpPr>
          <p:nvPr/>
        </p:nvSpPr>
        <p:spPr>
          <a:xfrm>
            <a:off x="1767839" y="3362000"/>
            <a:ext cx="4413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lang="en-US" spc="-40" dirty="0"/>
          </a:p>
        </p:txBody>
      </p:sp>
      <p:sp>
        <p:nvSpPr>
          <p:cNvPr id="32" name="object 11"/>
          <p:cNvSpPr txBox="1">
            <a:spLocks/>
          </p:cNvSpPr>
          <p:nvPr/>
        </p:nvSpPr>
        <p:spPr>
          <a:xfrm>
            <a:off x="2399283" y="3362000"/>
            <a:ext cx="37655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5" smtClean="0"/>
              <a:t>Disp Lab</a:t>
            </a:r>
            <a:endParaRPr lang="en-US" spc="-55" dirty="0"/>
          </a:p>
        </p:txBody>
      </p:sp>
      <p:sp>
        <p:nvSpPr>
          <p:cNvPr id="34" name="object 16"/>
          <p:cNvSpPr txBox="1"/>
          <p:nvPr/>
        </p:nvSpPr>
        <p:spPr>
          <a:xfrm>
            <a:off x="230504" y="662087"/>
            <a:ext cx="3914541" cy="20005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000" b="1" i="1" dirty="0" smtClean="0">
                <a:latin typeface="Trebuchet MS"/>
                <a:cs typeface="Trebuchet MS"/>
              </a:rPr>
              <a:t>OASIS</a:t>
            </a:r>
            <a:r>
              <a:rPr lang="en-US" sz="1000" dirty="0" smtClean="0">
                <a:latin typeface="Trebuchet MS"/>
                <a:cs typeface="Trebuchet MS"/>
              </a:rPr>
              <a:t> is the most efficient algorithm in online learning fashion.</a:t>
            </a:r>
          </a:p>
          <a:p>
            <a:pPr marL="12700">
              <a:lnSpc>
                <a:spcPct val="100000"/>
              </a:lnSpc>
            </a:pPr>
            <a:endParaRPr lang="en-US" sz="10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lang="en-US" sz="1000" dirty="0" smtClean="0">
                <a:latin typeface="Trebuchet MS"/>
                <a:cs typeface="Trebuchet MS"/>
              </a:rPr>
              <a:t>The similarity function                                 . OASIS learns the matrix W by large margin-based online learning</a:t>
            </a:r>
          </a:p>
          <a:p>
            <a:pPr marL="12700">
              <a:lnSpc>
                <a:spcPct val="100000"/>
              </a:lnSpc>
            </a:pPr>
            <a:endParaRPr lang="en-US" sz="10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lang="en-US" sz="1000" dirty="0" smtClean="0">
                <a:latin typeface="Trebuchet MS"/>
                <a:cs typeface="Trebuchet MS"/>
              </a:rPr>
              <a:t>Loss function</a:t>
            </a:r>
          </a:p>
          <a:p>
            <a:pPr marL="12700">
              <a:lnSpc>
                <a:spcPct val="100000"/>
              </a:lnSpc>
            </a:pPr>
            <a:endParaRPr lang="en-US" sz="10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lang="en-US" sz="1000" dirty="0" smtClean="0">
                <a:latin typeface="Trebuchet MS"/>
                <a:cs typeface="Trebuchet MS"/>
              </a:rPr>
              <a:t>At each step: </a:t>
            </a:r>
          </a:p>
          <a:p>
            <a:pPr marL="12700">
              <a:lnSpc>
                <a:spcPct val="100000"/>
              </a:lnSpc>
            </a:pPr>
            <a:endParaRPr lang="en-US" sz="10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endParaRPr lang="en-US" sz="1000" dirty="0" smtClean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endParaRPr lang="en-US" sz="10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lang="en-US" sz="1000" dirty="0" smtClean="0">
                <a:latin typeface="Trebuchet MS"/>
                <a:cs typeface="Trebuchet MS"/>
              </a:rPr>
              <a:t>Forming the constraint with Lagrange multiplier, and then differentiate it we can get updated W  </a:t>
            </a:r>
            <a:endParaRPr sz="1000" dirty="0">
              <a:latin typeface="Trebuchet MS"/>
              <a:cs typeface="Trebuchet MS"/>
            </a:endParaRPr>
          </a:p>
        </p:txBody>
      </p:sp>
      <p:graphicFrame>
        <p:nvGraphicFramePr>
          <p:cNvPr id="2" name="物件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7380608"/>
              </p:ext>
            </p:extLst>
          </p:nvPr>
        </p:nvGraphicFramePr>
        <p:xfrm>
          <a:off x="1597224" y="892919"/>
          <a:ext cx="11811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98" name="Equation" r:id="rId3" imgW="1180800" imgH="253800" progId="">
                  <p:embed/>
                </p:oleObj>
              </mc:Choice>
              <mc:Fallback>
                <p:oleObj name="Equation" r:id="rId3" imgW="1180800" imgH="253800" progId="">
                  <p:embed/>
                  <p:pic>
                    <p:nvPicPr>
                      <p:cNvPr id="0" name="Picture 8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7224" y="892919"/>
                        <a:ext cx="1181100" cy="25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物件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4833954"/>
              </p:ext>
            </p:extLst>
          </p:nvPr>
        </p:nvGraphicFramePr>
        <p:xfrm>
          <a:off x="1052513" y="1349375"/>
          <a:ext cx="31242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99" name="Equation" r:id="rId5" imgW="3124080" imgH="241200" progId="">
                  <p:embed/>
                </p:oleObj>
              </mc:Choice>
              <mc:Fallback>
                <p:oleObj name="Equation" r:id="rId5" imgW="3124080" imgH="241200" progId="">
                  <p:embed/>
                  <p:pic>
                    <p:nvPicPr>
                      <p:cNvPr id="0" name="Picture 8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2513" y="1349375"/>
                        <a:ext cx="3124200" cy="241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物件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8291068"/>
              </p:ext>
            </p:extLst>
          </p:nvPr>
        </p:nvGraphicFramePr>
        <p:xfrm>
          <a:off x="1155064" y="1577975"/>
          <a:ext cx="2108200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00" name="Equation" r:id="rId7" imgW="2108160" imgH="634680" progId="">
                  <p:embed/>
                </p:oleObj>
              </mc:Choice>
              <mc:Fallback>
                <p:oleObj name="Equation" r:id="rId7" imgW="2108160" imgH="634680" progId="">
                  <p:embed/>
                  <p:pic>
                    <p:nvPicPr>
                      <p:cNvPr id="0" name="Picture 8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5064" y="1577975"/>
                        <a:ext cx="2108200" cy="635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706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285" y="1577976"/>
            <a:ext cx="3418155" cy="1687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3467022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304033" y="0"/>
            <a:ext cx="2304415" cy="188595"/>
          </a:xfrm>
          <a:custGeom>
            <a:avLst/>
            <a:gdLst/>
            <a:ahLst/>
            <a:cxnLst/>
            <a:rect l="l" t="t" r="r" b="b"/>
            <a:pathLst>
              <a:path w="2304415" h="188595">
                <a:moveTo>
                  <a:pt x="0" y="188214"/>
                </a:moveTo>
                <a:lnTo>
                  <a:pt x="2304033" y="188214"/>
                </a:lnTo>
                <a:lnTo>
                  <a:pt x="2304033" y="0"/>
                </a:lnTo>
                <a:lnTo>
                  <a:pt x="0" y="0"/>
                </a:lnTo>
                <a:lnTo>
                  <a:pt x="0" y="188214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88214"/>
            <a:ext cx="4608195" cy="350520"/>
          </a:xfrm>
          <a:custGeom>
            <a:avLst/>
            <a:gdLst/>
            <a:ahLst/>
            <a:cxnLst/>
            <a:rect l="l" t="t" r="r" b="b"/>
            <a:pathLst>
              <a:path w="4608195" h="350520">
                <a:moveTo>
                  <a:pt x="0" y="350266"/>
                </a:moveTo>
                <a:lnTo>
                  <a:pt x="4607941" y="350266"/>
                </a:lnTo>
                <a:lnTo>
                  <a:pt x="4607941" y="0"/>
                </a:lnTo>
                <a:lnTo>
                  <a:pt x="0" y="0"/>
                </a:lnTo>
                <a:lnTo>
                  <a:pt x="0" y="350266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5250" y="265302"/>
            <a:ext cx="309372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altLang="zh-TW" sz="1400" spc="-50" dirty="0" smtClean="0">
                <a:solidFill>
                  <a:srgbClr val="FFFFFF"/>
                </a:solidFill>
                <a:latin typeface="Trebuchet MS"/>
                <a:cs typeface="Trebuchet MS"/>
              </a:rPr>
              <a:t>Similarity Learning</a:t>
            </a:r>
            <a:endParaRPr lang="en-US" altLang="zh-TW" sz="1400" dirty="0">
              <a:latin typeface="Trebuchet MS"/>
              <a:cs typeface="Trebuchet M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0" y="3354197"/>
            <a:ext cx="461009" cy="102235"/>
          </a:xfrm>
          <a:custGeom>
            <a:avLst/>
            <a:gdLst/>
            <a:ahLst/>
            <a:cxnLst/>
            <a:rect l="l" t="t" r="r" b="b"/>
            <a:pathLst>
              <a:path w="461009" h="102235">
                <a:moveTo>
                  <a:pt x="0" y="101853"/>
                </a:moveTo>
                <a:lnTo>
                  <a:pt x="460883" y="101853"/>
                </a:lnTo>
                <a:lnTo>
                  <a:pt x="46088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>
            <a:spLocks noGrp="1"/>
          </p:cNvSpPr>
          <p:nvPr>
            <p:ph type="ftr" sz="quarter" idx="11"/>
          </p:nvPr>
        </p:nvSpPr>
        <p:spPr>
          <a:xfrm>
            <a:off x="1767839" y="3362000"/>
            <a:ext cx="44132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spc="-40" dirty="0"/>
          </a:p>
        </p:txBody>
      </p:sp>
      <p:sp>
        <p:nvSpPr>
          <p:cNvPr id="21" name="object 21"/>
          <p:cNvSpPr txBox="1">
            <a:spLocks noGrp="1"/>
          </p:cNvSpPr>
          <p:nvPr>
            <p:ph type="dt" sz="half" idx="10"/>
          </p:nvPr>
        </p:nvSpPr>
        <p:spPr>
          <a:xfrm>
            <a:off x="2399283" y="3362000"/>
            <a:ext cx="37655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altLang="zh-TW" spc="-5" smtClean="0"/>
              <a:t>Disp Lab</a:t>
            </a:r>
            <a:endParaRPr spc="-55" dirty="0"/>
          </a:p>
        </p:txBody>
      </p:sp>
      <p:sp>
        <p:nvSpPr>
          <p:cNvPr id="28" name="object 7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8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9"/>
          <p:cNvSpPr txBox="1">
            <a:spLocks/>
          </p:cNvSpPr>
          <p:nvPr/>
        </p:nvSpPr>
        <p:spPr>
          <a:xfrm>
            <a:off x="105029" y="3362000"/>
            <a:ext cx="2508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590"/>
              </a:lnSpc>
            </a:pPr>
            <a:fld id="{81D60167-4931-47E6-BA6A-407CBD079E47}" type="slidenum">
              <a:rPr lang="en-US" altLang="zh-TW" spc="-55" smtClean="0"/>
              <a:pPr marL="25400">
                <a:lnSpc>
                  <a:spcPts val="590"/>
                </a:lnSpc>
              </a:pPr>
              <a:t>58</a:t>
            </a:fld>
            <a:r>
              <a:rPr lang="en-US" altLang="zh-TW" spc="-55" dirty="0" smtClean="0"/>
              <a:t> </a:t>
            </a:r>
            <a:r>
              <a:rPr lang="en-US" altLang="zh-TW" spc="35" dirty="0" smtClean="0"/>
              <a:t>/</a:t>
            </a:r>
            <a:r>
              <a:rPr lang="zh-TW" altLang="en-US" spc="-40" dirty="0" smtClean="0"/>
              <a:t> </a:t>
            </a:r>
            <a:r>
              <a:rPr lang="en-US" altLang="zh-TW" spc="-55" dirty="0" smtClean="0"/>
              <a:t>70</a:t>
            </a:r>
            <a:endParaRPr lang="en-US" altLang="zh-TW" spc="-55" dirty="0"/>
          </a:p>
        </p:txBody>
      </p:sp>
      <p:sp>
        <p:nvSpPr>
          <p:cNvPr id="31" name="object 10"/>
          <p:cNvSpPr txBox="1">
            <a:spLocks/>
          </p:cNvSpPr>
          <p:nvPr/>
        </p:nvSpPr>
        <p:spPr>
          <a:xfrm>
            <a:off x="1767839" y="3362000"/>
            <a:ext cx="4413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lang="en-US" spc="-40" dirty="0"/>
          </a:p>
        </p:txBody>
      </p:sp>
      <p:sp>
        <p:nvSpPr>
          <p:cNvPr id="32" name="object 11"/>
          <p:cNvSpPr txBox="1">
            <a:spLocks/>
          </p:cNvSpPr>
          <p:nvPr/>
        </p:nvSpPr>
        <p:spPr>
          <a:xfrm>
            <a:off x="2399283" y="3362000"/>
            <a:ext cx="37655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5" smtClean="0"/>
              <a:t>Disp Lab</a:t>
            </a:r>
            <a:endParaRPr lang="en-US" spc="-55" dirty="0"/>
          </a:p>
        </p:txBody>
      </p:sp>
      <p:sp>
        <p:nvSpPr>
          <p:cNvPr id="34" name="object 16"/>
          <p:cNvSpPr txBox="1"/>
          <p:nvPr/>
        </p:nvSpPr>
        <p:spPr>
          <a:xfrm>
            <a:off x="230504" y="662087"/>
            <a:ext cx="3914541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000" dirty="0" smtClean="0">
                <a:latin typeface="Trebuchet MS"/>
                <a:cs typeface="Trebuchet MS"/>
              </a:rPr>
              <a:t>Application of similarity learning: image retrieval [6]</a:t>
            </a:r>
            <a:endParaRPr sz="1000" dirty="0">
              <a:latin typeface="Trebuchet MS"/>
              <a:cs typeface="Trebuchet MS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24" y="892175"/>
            <a:ext cx="2706381" cy="1096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050" y="1059389"/>
            <a:ext cx="1324545" cy="761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93" y="2000427"/>
            <a:ext cx="3716352" cy="1287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6919603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304033" y="0"/>
            <a:ext cx="2304415" cy="188595"/>
          </a:xfrm>
          <a:custGeom>
            <a:avLst/>
            <a:gdLst/>
            <a:ahLst/>
            <a:cxnLst/>
            <a:rect l="l" t="t" r="r" b="b"/>
            <a:pathLst>
              <a:path w="2304415" h="188595">
                <a:moveTo>
                  <a:pt x="0" y="188214"/>
                </a:moveTo>
                <a:lnTo>
                  <a:pt x="2304033" y="188214"/>
                </a:lnTo>
                <a:lnTo>
                  <a:pt x="2304033" y="0"/>
                </a:lnTo>
                <a:lnTo>
                  <a:pt x="0" y="0"/>
                </a:lnTo>
                <a:lnTo>
                  <a:pt x="0" y="188214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88214"/>
            <a:ext cx="4608195" cy="350520"/>
          </a:xfrm>
          <a:custGeom>
            <a:avLst/>
            <a:gdLst/>
            <a:ahLst/>
            <a:cxnLst/>
            <a:rect l="l" t="t" r="r" b="b"/>
            <a:pathLst>
              <a:path w="4608195" h="350520">
                <a:moveTo>
                  <a:pt x="0" y="350266"/>
                </a:moveTo>
                <a:lnTo>
                  <a:pt x="4607941" y="350266"/>
                </a:lnTo>
                <a:lnTo>
                  <a:pt x="4607941" y="0"/>
                </a:lnTo>
                <a:lnTo>
                  <a:pt x="0" y="0"/>
                </a:lnTo>
                <a:lnTo>
                  <a:pt x="0" y="350266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5250" y="265302"/>
            <a:ext cx="309372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altLang="zh-TW" sz="1400" spc="-50" dirty="0" smtClean="0">
                <a:solidFill>
                  <a:srgbClr val="FFFFFF"/>
                </a:solidFill>
                <a:latin typeface="Trebuchet MS"/>
                <a:cs typeface="Trebuchet MS"/>
              </a:rPr>
              <a:t>Semi-supervised Learning</a:t>
            </a:r>
            <a:endParaRPr lang="en-US" altLang="zh-TW" sz="1400" dirty="0">
              <a:latin typeface="Trebuchet MS"/>
              <a:cs typeface="Trebuchet M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0" y="3354197"/>
            <a:ext cx="461009" cy="102235"/>
          </a:xfrm>
          <a:custGeom>
            <a:avLst/>
            <a:gdLst/>
            <a:ahLst/>
            <a:cxnLst/>
            <a:rect l="l" t="t" r="r" b="b"/>
            <a:pathLst>
              <a:path w="461009" h="102235">
                <a:moveTo>
                  <a:pt x="0" y="101853"/>
                </a:moveTo>
                <a:lnTo>
                  <a:pt x="460883" y="101853"/>
                </a:lnTo>
                <a:lnTo>
                  <a:pt x="46088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>
            <a:spLocks noGrp="1"/>
          </p:cNvSpPr>
          <p:nvPr>
            <p:ph type="ftr" sz="quarter" idx="11"/>
          </p:nvPr>
        </p:nvSpPr>
        <p:spPr>
          <a:xfrm>
            <a:off x="1767839" y="3362000"/>
            <a:ext cx="44132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spc="-40" dirty="0"/>
          </a:p>
        </p:txBody>
      </p:sp>
      <p:sp>
        <p:nvSpPr>
          <p:cNvPr id="21" name="object 21"/>
          <p:cNvSpPr txBox="1">
            <a:spLocks noGrp="1"/>
          </p:cNvSpPr>
          <p:nvPr>
            <p:ph type="dt" sz="half" idx="10"/>
          </p:nvPr>
        </p:nvSpPr>
        <p:spPr>
          <a:xfrm>
            <a:off x="2399283" y="3362000"/>
            <a:ext cx="37655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altLang="zh-TW" spc="-5" smtClean="0"/>
              <a:t>Disp Lab</a:t>
            </a:r>
            <a:endParaRPr spc="-55" dirty="0"/>
          </a:p>
        </p:txBody>
      </p:sp>
      <p:sp>
        <p:nvSpPr>
          <p:cNvPr id="28" name="object 7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8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9"/>
          <p:cNvSpPr txBox="1">
            <a:spLocks/>
          </p:cNvSpPr>
          <p:nvPr/>
        </p:nvSpPr>
        <p:spPr>
          <a:xfrm>
            <a:off x="105029" y="3362000"/>
            <a:ext cx="2508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590"/>
              </a:lnSpc>
            </a:pPr>
            <a:fld id="{81D60167-4931-47E6-BA6A-407CBD079E47}" type="slidenum">
              <a:rPr lang="en-US" altLang="zh-TW" spc="-55" smtClean="0"/>
              <a:pPr marL="25400">
                <a:lnSpc>
                  <a:spcPts val="590"/>
                </a:lnSpc>
              </a:pPr>
              <a:t>59</a:t>
            </a:fld>
            <a:r>
              <a:rPr lang="en-US" altLang="zh-TW" spc="-55" dirty="0" smtClean="0"/>
              <a:t> </a:t>
            </a:r>
            <a:r>
              <a:rPr lang="en-US" altLang="zh-TW" spc="35" dirty="0" smtClean="0"/>
              <a:t>/</a:t>
            </a:r>
            <a:r>
              <a:rPr lang="zh-TW" altLang="en-US" spc="-40" dirty="0" smtClean="0"/>
              <a:t> </a:t>
            </a:r>
            <a:r>
              <a:rPr lang="en-US" altLang="zh-TW" spc="-55" dirty="0" smtClean="0"/>
              <a:t>70</a:t>
            </a:r>
            <a:endParaRPr lang="en-US" altLang="zh-TW" spc="-55" dirty="0"/>
          </a:p>
        </p:txBody>
      </p:sp>
      <p:sp>
        <p:nvSpPr>
          <p:cNvPr id="31" name="object 10"/>
          <p:cNvSpPr txBox="1">
            <a:spLocks/>
          </p:cNvSpPr>
          <p:nvPr/>
        </p:nvSpPr>
        <p:spPr>
          <a:xfrm>
            <a:off x="1767839" y="3362000"/>
            <a:ext cx="4413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lang="en-US" spc="-40" dirty="0"/>
          </a:p>
        </p:txBody>
      </p:sp>
      <p:sp>
        <p:nvSpPr>
          <p:cNvPr id="32" name="object 11"/>
          <p:cNvSpPr txBox="1">
            <a:spLocks/>
          </p:cNvSpPr>
          <p:nvPr/>
        </p:nvSpPr>
        <p:spPr>
          <a:xfrm>
            <a:off x="2399283" y="3362000"/>
            <a:ext cx="37655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5" smtClean="0"/>
              <a:t>Disp Lab</a:t>
            </a:r>
            <a:endParaRPr lang="en-US" spc="-55" dirty="0"/>
          </a:p>
        </p:txBody>
      </p:sp>
      <p:sp>
        <p:nvSpPr>
          <p:cNvPr id="34" name="object 16"/>
          <p:cNvSpPr txBox="1"/>
          <p:nvPr/>
        </p:nvSpPr>
        <p:spPr>
          <a:xfrm>
            <a:off x="171450" y="662087"/>
            <a:ext cx="4343400" cy="21544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000" dirty="0" smtClean="0">
                <a:latin typeface="Trebuchet MS"/>
                <a:cs typeface="Trebuchet MS"/>
              </a:rPr>
              <a:t>In training sets, some data are </a:t>
            </a:r>
            <a:r>
              <a:rPr lang="en-US" sz="1000" b="1" i="1" dirty="0" smtClean="0">
                <a:latin typeface="Trebuchet MS"/>
                <a:cs typeface="Trebuchet MS"/>
              </a:rPr>
              <a:t>labeled</a:t>
            </a:r>
            <a:r>
              <a:rPr lang="en-US" sz="1000" dirty="0" smtClean="0">
                <a:latin typeface="Trebuchet MS"/>
                <a:cs typeface="Trebuchet MS"/>
              </a:rPr>
              <a:t> and the others are </a:t>
            </a:r>
            <a:r>
              <a:rPr lang="en-US" sz="1000" b="1" i="1" dirty="0" smtClean="0">
                <a:latin typeface="Trebuchet MS"/>
                <a:cs typeface="Trebuchet MS"/>
              </a:rPr>
              <a:t>unlabeled</a:t>
            </a:r>
            <a:r>
              <a:rPr lang="en-US" sz="1000" dirty="0" smtClean="0">
                <a:latin typeface="Trebuchet MS"/>
                <a:cs typeface="Trebuchet MS"/>
              </a:rPr>
              <a:t>, due to the complexity of labeling.</a:t>
            </a:r>
          </a:p>
          <a:p>
            <a:pPr marL="12700">
              <a:lnSpc>
                <a:spcPct val="100000"/>
              </a:lnSpc>
            </a:pPr>
            <a:endParaRPr lang="en-US" sz="1000" b="1" i="1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lang="en-US" sz="1000" dirty="0" smtClean="0">
                <a:latin typeface="Trebuchet MS"/>
                <a:cs typeface="Trebuchet MS"/>
              </a:rPr>
              <a:t>Directly classify the unlabeled data to the nearest neighbor is in supervised way, but semi-supervised also consider the </a:t>
            </a:r>
            <a:r>
              <a:rPr lang="en-US" sz="1000" b="1" i="1" dirty="0" smtClean="0">
                <a:latin typeface="Trebuchet MS"/>
                <a:cs typeface="Trebuchet MS"/>
              </a:rPr>
              <a:t>density</a:t>
            </a:r>
            <a:r>
              <a:rPr lang="en-US" sz="1000" dirty="0" smtClean="0">
                <a:latin typeface="Trebuchet MS"/>
                <a:cs typeface="Trebuchet MS"/>
              </a:rPr>
              <a:t> of the unlabeled data</a:t>
            </a:r>
          </a:p>
          <a:p>
            <a:pPr marL="12700">
              <a:lnSpc>
                <a:spcPct val="100000"/>
              </a:lnSpc>
            </a:pPr>
            <a:endParaRPr lang="en-US" sz="10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lang="en-US" sz="1000" dirty="0" smtClean="0">
                <a:latin typeface="Trebuchet MS"/>
                <a:cs typeface="Trebuchet MS"/>
              </a:rPr>
              <a:t>Simple example: [5]</a:t>
            </a:r>
          </a:p>
          <a:p>
            <a:pPr marL="12700">
              <a:lnSpc>
                <a:spcPct val="100000"/>
              </a:lnSpc>
            </a:pPr>
            <a:endParaRPr lang="en-US" sz="10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endParaRPr lang="en-US" sz="1000" dirty="0" smtClean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endParaRPr lang="en-US" sz="10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endParaRPr lang="en-US" sz="1000" dirty="0" smtClean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endParaRPr lang="en-US" sz="10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endParaRPr lang="en-US" sz="1000" dirty="0" smtClean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lang="en-US" sz="1000" dirty="0" smtClean="0">
                <a:latin typeface="Trebuchet MS"/>
                <a:cs typeface="Trebuchet MS"/>
              </a:rPr>
              <a:t>Application of semi-supervised learning: Gigantic image classification</a:t>
            </a:r>
            <a:endParaRPr sz="1000" dirty="0">
              <a:latin typeface="Trebuchet MS"/>
              <a:cs typeface="Trebuchet MS"/>
            </a:endParaRP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395" y="1730375"/>
            <a:ext cx="2429155" cy="74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8021422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304033" y="0"/>
            <a:ext cx="2304415" cy="188595"/>
          </a:xfrm>
          <a:custGeom>
            <a:avLst/>
            <a:gdLst/>
            <a:ahLst/>
            <a:cxnLst/>
            <a:rect l="l" t="t" r="r" b="b"/>
            <a:pathLst>
              <a:path w="2304415" h="188595">
                <a:moveTo>
                  <a:pt x="0" y="188214"/>
                </a:moveTo>
                <a:lnTo>
                  <a:pt x="2304033" y="188214"/>
                </a:lnTo>
                <a:lnTo>
                  <a:pt x="2304033" y="0"/>
                </a:lnTo>
                <a:lnTo>
                  <a:pt x="0" y="0"/>
                </a:lnTo>
                <a:lnTo>
                  <a:pt x="0" y="188214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88214"/>
            <a:ext cx="4608195" cy="350520"/>
          </a:xfrm>
          <a:custGeom>
            <a:avLst/>
            <a:gdLst/>
            <a:ahLst/>
            <a:cxnLst/>
            <a:rect l="l" t="t" r="r" b="b"/>
            <a:pathLst>
              <a:path w="4608195" h="350520">
                <a:moveTo>
                  <a:pt x="0" y="350266"/>
                </a:moveTo>
                <a:lnTo>
                  <a:pt x="4607941" y="350266"/>
                </a:lnTo>
                <a:lnTo>
                  <a:pt x="4607941" y="0"/>
                </a:lnTo>
                <a:lnTo>
                  <a:pt x="0" y="0"/>
                </a:lnTo>
                <a:lnTo>
                  <a:pt x="0" y="350266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95250" y="265302"/>
            <a:ext cx="4165600" cy="2708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altLang="zh-TW" sz="1400" spc="-55" dirty="0" err="1" smtClean="0">
                <a:solidFill>
                  <a:srgbClr val="FFFFFF"/>
                </a:solidFill>
                <a:latin typeface="Trebuchet MS"/>
                <a:cs typeface="Trebuchet MS"/>
              </a:rPr>
              <a:t>Sparsity</a:t>
            </a:r>
            <a:r>
              <a:rPr lang="en-US" altLang="zh-TW" sz="1400" spc="-55" dirty="0" smtClean="0">
                <a:solidFill>
                  <a:srgbClr val="FFFFFF"/>
                </a:solidFill>
                <a:latin typeface="Trebuchet MS"/>
                <a:cs typeface="Trebuchet MS"/>
              </a:rPr>
              <a:t> Model</a:t>
            </a:r>
            <a:endParaRPr lang="en-US" altLang="zh-TW" sz="1400" dirty="0" smtClean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44"/>
              </a:spcBef>
            </a:pPr>
            <a:endParaRPr sz="1250" dirty="0">
              <a:latin typeface="Trebuchet MS" pitchFamily="34" charset="0"/>
              <a:cs typeface="Times New Roman"/>
            </a:endParaRPr>
          </a:p>
          <a:p>
            <a:pPr marL="264795">
              <a:lnSpc>
                <a:spcPct val="100000"/>
              </a:lnSpc>
            </a:pPr>
            <a:r>
              <a:rPr lang="en-US" sz="1000" dirty="0" smtClean="0">
                <a:latin typeface="Trebuchet MS" pitchFamily="34" charset="0"/>
                <a:ea typeface="Arial Unicode MS" pitchFamily="34" charset="-120"/>
                <a:cs typeface="Arial Unicode MS" pitchFamily="34" charset="-120"/>
              </a:rPr>
              <a:t>S</a:t>
            </a:r>
            <a:r>
              <a:rPr sz="1000" dirty="0" smtClean="0">
                <a:latin typeface="Trebuchet MS" pitchFamily="34" charset="0"/>
                <a:ea typeface="Arial Unicode MS" pitchFamily="34" charset="-120"/>
                <a:cs typeface="Arial Unicode MS" pitchFamily="34" charset="-120"/>
              </a:rPr>
              <a:t>impl</a:t>
            </a:r>
            <a:r>
              <a:rPr lang="en-US" altLang="zh-TW" sz="1000" dirty="0" smtClean="0">
                <a:latin typeface="Trebuchet MS" pitchFamily="34" charset="0"/>
                <a:ea typeface="Arial Unicode MS" pitchFamily="34" charset="-120"/>
                <a:cs typeface="Arial Unicode MS" pitchFamily="34" charset="-120"/>
              </a:rPr>
              <a:t>e</a:t>
            </a:r>
            <a:r>
              <a:rPr sz="1000" dirty="0" smtClean="0">
                <a:latin typeface="Trebuchet MS" pitchFamily="34" charset="0"/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US" sz="1000" dirty="0" smtClean="0">
                <a:latin typeface="Trebuchet MS" pitchFamily="34" charset="0"/>
                <a:ea typeface="Arial Unicode MS" pitchFamily="34" charset="-120"/>
                <a:cs typeface="Arial Unicode MS" pitchFamily="34" charset="-120"/>
              </a:rPr>
              <a:t>concept</a:t>
            </a:r>
            <a:r>
              <a:rPr sz="1000" dirty="0" smtClean="0">
                <a:latin typeface="Trebuchet MS" pitchFamily="34" charset="0"/>
                <a:ea typeface="Arial Unicode MS" pitchFamily="34" charset="-120"/>
                <a:cs typeface="Arial Unicode MS" pitchFamily="34" charset="-120"/>
              </a:rPr>
              <a:t> </a:t>
            </a:r>
            <a:r>
              <a:rPr sz="1000" dirty="0">
                <a:latin typeface="Trebuchet MS" pitchFamily="34" charset="0"/>
                <a:ea typeface="Arial Unicode MS" pitchFamily="34" charset="-120"/>
                <a:cs typeface="Arial Unicode MS" pitchFamily="34" charset="-120"/>
              </a:rPr>
              <a:t>– </a:t>
            </a:r>
            <a:r>
              <a:rPr lang="en-US" altLang="zh-TW" sz="1000" dirty="0" smtClean="0">
                <a:latin typeface="Trebuchet MS" pitchFamily="34" charset="0"/>
                <a:ea typeface="Arial Unicode MS" pitchFamily="34" charset="-120"/>
                <a:cs typeface="Arial Unicode MS" pitchFamily="34" charset="-120"/>
              </a:rPr>
              <a:t>if</a:t>
            </a:r>
            <a:r>
              <a:rPr lang="zh-TW" altLang="en-US" sz="1000" dirty="0" smtClean="0">
                <a:latin typeface="Trebuchet MS" pitchFamily="34" charset="0"/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US" altLang="zh-TW" sz="1000" dirty="0" smtClean="0">
                <a:latin typeface="Trebuchet MS" pitchFamily="34" charset="0"/>
                <a:ea typeface="Arial Unicode MS" pitchFamily="34" charset="-120"/>
                <a:cs typeface="Arial Unicode MS" pitchFamily="34" charset="-120"/>
              </a:rPr>
              <a:t>we</a:t>
            </a:r>
            <a:r>
              <a:rPr lang="zh-TW" altLang="en-US" sz="1000" dirty="0" smtClean="0">
                <a:latin typeface="Trebuchet MS" pitchFamily="34" charset="0"/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US" altLang="zh-TW" sz="1000" dirty="0" smtClean="0">
                <a:latin typeface="Trebuchet MS" pitchFamily="34" charset="0"/>
                <a:ea typeface="Arial Unicode MS" pitchFamily="34" charset="-120"/>
                <a:cs typeface="Arial Unicode MS" pitchFamily="34" charset="-120"/>
              </a:rPr>
              <a:t>can</a:t>
            </a:r>
            <a:r>
              <a:rPr lang="zh-TW" altLang="en-US" sz="1000" dirty="0" smtClean="0">
                <a:latin typeface="Trebuchet MS" pitchFamily="34" charset="0"/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US" altLang="zh-TW" sz="1000" dirty="0" smtClean="0">
                <a:latin typeface="Trebuchet MS" pitchFamily="34" charset="0"/>
                <a:ea typeface="Arial Unicode MS" pitchFamily="34" charset="-120"/>
                <a:cs typeface="Arial Unicode MS" pitchFamily="34" charset="-120"/>
              </a:rPr>
              <a:t>represent</a:t>
            </a:r>
            <a:r>
              <a:rPr lang="zh-TW" altLang="en-US" sz="1000" dirty="0" smtClean="0">
                <a:latin typeface="Trebuchet MS" pitchFamily="34" charset="0"/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US" altLang="zh-TW" sz="1000" dirty="0" smtClean="0">
                <a:latin typeface="Trebuchet MS" pitchFamily="34" charset="0"/>
                <a:ea typeface="Arial Unicode MS" pitchFamily="34" charset="-120"/>
                <a:cs typeface="Arial Unicode MS" pitchFamily="34" charset="-120"/>
              </a:rPr>
              <a:t>a</a:t>
            </a:r>
            <a:r>
              <a:rPr lang="zh-TW" altLang="en-US" sz="1000" dirty="0" smtClean="0">
                <a:latin typeface="Trebuchet MS" pitchFamily="34" charset="0"/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US" altLang="zh-TW" sz="1000" dirty="0" smtClean="0">
                <a:latin typeface="Trebuchet MS" pitchFamily="34" charset="0"/>
                <a:ea typeface="Arial Unicode MS" pitchFamily="34" charset="-120"/>
                <a:cs typeface="Arial Unicode MS" pitchFamily="34" charset="-120"/>
              </a:rPr>
              <a:t>high</a:t>
            </a:r>
            <a:r>
              <a:rPr lang="zh-TW" altLang="en-US" sz="1000" dirty="0" smtClean="0">
                <a:latin typeface="Trebuchet MS" pitchFamily="34" charset="0"/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US" altLang="zh-TW" sz="1000" dirty="0" smtClean="0">
                <a:latin typeface="Trebuchet MS" pitchFamily="34" charset="0"/>
                <a:ea typeface="Arial Unicode MS" pitchFamily="34" charset="-120"/>
                <a:cs typeface="Arial Unicode MS" pitchFamily="34" charset="-120"/>
              </a:rPr>
              <a:t>dimensional</a:t>
            </a:r>
            <a:r>
              <a:rPr lang="zh-TW" altLang="en-US" sz="1000" dirty="0" smtClean="0">
                <a:latin typeface="Trebuchet MS" pitchFamily="34" charset="0"/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US" altLang="zh-TW" sz="1000" dirty="0" smtClean="0">
                <a:latin typeface="Trebuchet MS" pitchFamily="34" charset="0"/>
                <a:ea typeface="Arial Unicode MS" pitchFamily="34" charset="-120"/>
                <a:cs typeface="Arial Unicode MS" pitchFamily="34" charset="-120"/>
              </a:rPr>
              <a:t>signal</a:t>
            </a:r>
            <a:r>
              <a:rPr lang="zh-TW" altLang="en-US" sz="1000" dirty="0" smtClean="0">
                <a:latin typeface="Trebuchet MS" pitchFamily="34" charset="0"/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US" altLang="zh-TW" sz="1000" dirty="0" smtClean="0">
                <a:latin typeface="Trebuchet MS" pitchFamily="34" charset="0"/>
                <a:ea typeface="Arial Unicode MS" pitchFamily="34" charset="-120"/>
                <a:cs typeface="Arial Unicode MS" pitchFamily="34" charset="-120"/>
              </a:rPr>
              <a:t>through</a:t>
            </a:r>
            <a:r>
              <a:rPr lang="zh-TW" altLang="en-US" sz="1000" dirty="0" smtClean="0">
                <a:latin typeface="Trebuchet MS" pitchFamily="34" charset="0"/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US" altLang="zh-TW" sz="1000" dirty="0" smtClean="0">
                <a:latin typeface="Trebuchet MS" pitchFamily="34" charset="0"/>
                <a:ea typeface="Arial Unicode MS" pitchFamily="34" charset="-120"/>
                <a:cs typeface="Arial Unicode MS" pitchFamily="34" charset="-120"/>
              </a:rPr>
              <a:t>transformation</a:t>
            </a:r>
            <a:r>
              <a:rPr lang="zh-TW" altLang="en-US" sz="1000" dirty="0" smtClean="0">
                <a:latin typeface="Trebuchet MS" pitchFamily="34" charset="0"/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US" altLang="zh-TW" sz="1000" dirty="0" smtClean="0">
                <a:latin typeface="Trebuchet MS" pitchFamily="34" charset="0"/>
                <a:ea typeface="Arial Unicode MS" pitchFamily="34" charset="-120"/>
                <a:cs typeface="Arial Unicode MS" pitchFamily="34" charset="-120"/>
              </a:rPr>
              <a:t>to</a:t>
            </a:r>
            <a:r>
              <a:rPr lang="zh-TW" altLang="en-US" sz="1000" dirty="0" smtClean="0">
                <a:latin typeface="Trebuchet MS" pitchFamily="34" charset="0"/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US" altLang="zh-TW" sz="1000" dirty="0" smtClean="0">
                <a:latin typeface="Trebuchet MS" pitchFamily="34" charset="0"/>
                <a:ea typeface="Arial Unicode MS" pitchFamily="34" charset="-120"/>
                <a:cs typeface="Arial Unicode MS" pitchFamily="34" charset="-120"/>
              </a:rPr>
              <a:t>a</a:t>
            </a:r>
            <a:r>
              <a:rPr lang="zh-TW" altLang="en-US" sz="1000" dirty="0" smtClean="0">
                <a:latin typeface="Trebuchet MS" pitchFamily="34" charset="0"/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US" altLang="zh-TW" sz="1000" dirty="0" smtClean="0">
                <a:latin typeface="Trebuchet MS" pitchFamily="34" charset="0"/>
                <a:ea typeface="Arial Unicode MS" pitchFamily="34" charset="-120"/>
                <a:cs typeface="Arial Unicode MS" pitchFamily="34" charset="-120"/>
              </a:rPr>
              <a:t>sparse</a:t>
            </a:r>
            <a:r>
              <a:rPr lang="zh-TW" altLang="en-US" sz="1000" dirty="0" smtClean="0">
                <a:latin typeface="Trebuchet MS" pitchFamily="34" charset="0"/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US" altLang="zh-TW" sz="1000" dirty="0" smtClean="0">
                <a:latin typeface="Trebuchet MS" pitchFamily="34" charset="0"/>
                <a:ea typeface="Arial Unicode MS" pitchFamily="34" charset="-120"/>
                <a:cs typeface="Arial Unicode MS" pitchFamily="34" charset="-120"/>
              </a:rPr>
              <a:t>matrix</a:t>
            </a:r>
            <a:r>
              <a:rPr lang="zh-TW" altLang="en-US" sz="1000" dirty="0" smtClean="0">
                <a:latin typeface="Trebuchet MS" pitchFamily="34" charset="0"/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US" altLang="zh-TW" sz="1000" dirty="0" smtClean="0">
                <a:latin typeface="Trebuchet MS" pitchFamily="34" charset="0"/>
                <a:ea typeface="Arial Unicode MS" pitchFamily="34" charset="-120"/>
                <a:cs typeface="Arial Unicode MS" pitchFamily="34" charset="-120"/>
              </a:rPr>
              <a:t>(i.e.</a:t>
            </a:r>
            <a:r>
              <a:rPr lang="zh-TW" altLang="en-US" sz="1000" dirty="0" smtClean="0">
                <a:latin typeface="Trebuchet MS" pitchFamily="34" charset="0"/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US" altLang="zh-TW" sz="1000" dirty="0" smtClean="0">
                <a:latin typeface="Trebuchet MS" pitchFamily="34" charset="0"/>
                <a:ea typeface="Arial Unicode MS" pitchFamily="34" charset="-120"/>
                <a:cs typeface="Arial Unicode MS" pitchFamily="34" charset="-120"/>
              </a:rPr>
              <a:t>only</a:t>
            </a:r>
            <a:r>
              <a:rPr lang="zh-TW" altLang="en-US" sz="1000" dirty="0" smtClean="0">
                <a:latin typeface="Trebuchet MS" pitchFamily="34" charset="0"/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US" altLang="zh-TW" sz="1000" dirty="0" smtClean="0">
                <a:latin typeface="Trebuchet MS" pitchFamily="34" charset="0"/>
                <a:ea typeface="Arial Unicode MS" pitchFamily="34" charset="-120"/>
                <a:cs typeface="Arial Unicode MS" pitchFamily="34" charset="-120"/>
              </a:rPr>
              <a:t>few</a:t>
            </a:r>
            <a:r>
              <a:rPr lang="zh-TW" altLang="en-US" sz="1000" dirty="0" smtClean="0">
                <a:latin typeface="Trebuchet MS" pitchFamily="34" charset="0"/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US" altLang="zh-TW" sz="1000" dirty="0" smtClean="0">
                <a:latin typeface="Trebuchet MS" pitchFamily="34" charset="0"/>
                <a:ea typeface="Arial Unicode MS" pitchFamily="34" charset="-120"/>
                <a:cs typeface="Arial Unicode MS" pitchFamily="34" charset="-120"/>
              </a:rPr>
              <a:t>entry</a:t>
            </a:r>
            <a:r>
              <a:rPr lang="zh-TW" altLang="en-US" sz="1000" dirty="0" smtClean="0">
                <a:latin typeface="Trebuchet MS" pitchFamily="34" charset="0"/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US" altLang="zh-TW" sz="1000" dirty="0" smtClean="0">
                <a:latin typeface="Trebuchet MS" pitchFamily="34" charset="0"/>
                <a:ea typeface="Arial Unicode MS" pitchFamily="34" charset="-120"/>
                <a:cs typeface="Arial Unicode MS" pitchFamily="34" charset="-120"/>
              </a:rPr>
              <a:t>is</a:t>
            </a:r>
            <a:r>
              <a:rPr lang="zh-TW" altLang="en-US" sz="1000" dirty="0" smtClean="0">
                <a:latin typeface="Trebuchet MS" pitchFamily="34" charset="0"/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US" altLang="zh-TW" sz="1000" dirty="0" smtClean="0">
                <a:latin typeface="Trebuchet MS" pitchFamily="34" charset="0"/>
                <a:ea typeface="Arial Unicode MS" pitchFamily="34" charset="-120"/>
                <a:cs typeface="Arial Unicode MS" pitchFamily="34" charset="-120"/>
              </a:rPr>
              <a:t>nonzero),</a:t>
            </a:r>
            <a:r>
              <a:rPr lang="zh-TW" altLang="en-US" sz="1000" dirty="0" smtClean="0">
                <a:latin typeface="Trebuchet MS" pitchFamily="34" charset="0"/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US" altLang="zh-TW" sz="1000" dirty="0" smtClean="0">
                <a:latin typeface="Trebuchet MS" pitchFamily="34" charset="0"/>
                <a:ea typeface="Arial Unicode MS" pitchFamily="34" charset="-120"/>
                <a:cs typeface="Arial Unicode MS" pitchFamily="34" charset="-120"/>
              </a:rPr>
              <a:t>we</a:t>
            </a:r>
            <a:r>
              <a:rPr lang="zh-TW" altLang="en-US" sz="1000" dirty="0" smtClean="0">
                <a:latin typeface="Trebuchet MS" pitchFamily="34" charset="0"/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US" altLang="zh-TW" sz="1000" dirty="0" smtClean="0">
                <a:latin typeface="Trebuchet MS" pitchFamily="34" charset="0"/>
                <a:ea typeface="Arial Unicode MS" pitchFamily="34" charset="-120"/>
                <a:cs typeface="Arial Unicode MS" pitchFamily="34" charset="-120"/>
              </a:rPr>
              <a:t>can</a:t>
            </a:r>
            <a:r>
              <a:rPr lang="zh-TW" altLang="en-US" sz="1000" dirty="0" smtClean="0">
                <a:latin typeface="Trebuchet MS" pitchFamily="34" charset="0"/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US" altLang="zh-TW" sz="1000" dirty="0" smtClean="0">
                <a:latin typeface="Trebuchet MS" pitchFamily="34" charset="0"/>
                <a:ea typeface="Arial Unicode MS" pitchFamily="34" charset="-120"/>
                <a:cs typeface="Arial Unicode MS" pitchFamily="34" charset="-120"/>
              </a:rPr>
              <a:t>represent</a:t>
            </a:r>
            <a:r>
              <a:rPr lang="zh-TW" altLang="en-US" sz="1000" dirty="0" smtClean="0">
                <a:latin typeface="Trebuchet MS" pitchFamily="34" charset="0"/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US" altLang="zh-TW" sz="1000" dirty="0" smtClean="0">
                <a:latin typeface="Trebuchet MS" pitchFamily="34" charset="0"/>
                <a:ea typeface="Arial Unicode MS" pitchFamily="34" charset="-120"/>
                <a:cs typeface="Arial Unicode MS" pitchFamily="34" charset="-120"/>
              </a:rPr>
              <a:t>the</a:t>
            </a:r>
            <a:r>
              <a:rPr lang="zh-TW" altLang="en-US" sz="1000" dirty="0" smtClean="0">
                <a:latin typeface="Trebuchet MS" pitchFamily="34" charset="0"/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US" altLang="zh-TW" sz="1000" dirty="0" smtClean="0">
                <a:latin typeface="Trebuchet MS" pitchFamily="34" charset="0"/>
                <a:ea typeface="Arial Unicode MS" pitchFamily="34" charset="-120"/>
                <a:cs typeface="Arial Unicode MS" pitchFamily="34" charset="-120"/>
              </a:rPr>
              <a:t>signal</a:t>
            </a:r>
            <a:r>
              <a:rPr lang="zh-TW" altLang="en-US" sz="1000" dirty="0" smtClean="0">
                <a:latin typeface="Trebuchet MS" pitchFamily="34" charset="0"/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US" altLang="zh-TW" sz="1000" dirty="0" smtClean="0">
                <a:latin typeface="Trebuchet MS" pitchFamily="34" charset="0"/>
                <a:ea typeface="Arial Unicode MS" pitchFamily="34" charset="-120"/>
                <a:cs typeface="Arial Unicode MS" pitchFamily="34" charset="-120"/>
              </a:rPr>
              <a:t>in</a:t>
            </a:r>
            <a:r>
              <a:rPr lang="zh-TW" altLang="en-US" sz="1000" dirty="0" smtClean="0">
                <a:latin typeface="Trebuchet MS" pitchFamily="34" charset="0"/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US" altLang="zh-TW" sz="1000" dirty="0" smtClean="0">
                <a:latin typeface="Trebuchet MS" pitchFamily="34" charset="0"/>
                <a:ea typeface="Arial Unicode MS" pitchFamily="34" charset="-120"/>
                <a:cs typeface="Arial Unicode MS" pitchFamily="34" charset="-120"/>
              </a:rPr>
              <a:t>an</a:t>
            </a:r>
            <a:r>
              <a:rPr lang="zh-TW" altLang="en-US" sz="1000" dirty="0" smtClean="0">
                <a:latin typeface="Trebuchet MS" pitchFamily="34" charset="0"/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US" altLang="zh-TW" sz="1000" dirty="0" smtClean="0">
                <a:latin typeface="Trebuchet MS" pitchFamily="34" charset="0"/>
                <a:ea typeface="Arial Unicode MS" pitchFamily="34" charset="-120"/>
                <a:cs typeface="Arial Unicode MS" pitchFamily="34" charset="-120"/>
              </a:rPr>
              <a:t>effective</a:t>
            </a:r>
            <a:r>
              <a:rPr lang="zh-TW" altLang="en-US" sz="1000" dirty="0" smtClean="0">
                <a:latin typeface="Trebuchet MS" pitchFamily="34" charset="0"/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US" altLang="zh-TW" sz="1000" dirty="0" smtClean="0">
                <a:latin typeface="Trebuchet MS" pitchFamily="34" charset="0"/>
                <a:ea typeface="Arial Unicode MS" pitchFamily="34" charset="-120"/>
                <a:cs typeface="Arial Unicode MS" pitchFamily="34" charset="-120"/>
              </a:rPr>
              <a:t>way.</a:t>
            </a:r>
            <a:endParaRPr lang="en-US" sz="1000" dirty="0" smtClean="0">
              <a:latin typeface="Trebuchet MS" pitchFamily="34" charset="0"/>
              <a:ea typeface="Arial Unicode MS" pitchFamily="34" charset="-120"/>
              <a:cs typeface="Arial Unicode MS" pitchFamily="34" charset="-120"/>
            </a:endParaRPr>
          </a:p>
          <a:p>
            <a:pPr marL="264795">
              <a:lnSpc>
                <a:spcPct val="100000"/>
              </a:lnSpc>
            </a:pPr>
            <a:endParaRPr lang="en-US" sz="1000" spc="-50" dirty="0" smtClean="0">
              <a:latin typeface="Trebuchet MS"/>
              <a:cs typeface="Trebuchet MS"/>
            </a:endParaRPr>
          </a:p>
          <a:p>
            <a:pPr marL="264795">
              <a:lnSpc>
                <a:spcPct val="100000"/>
              </a:lnSpc>
            </a:pPr>
            <a:r>
              <a:rPr lang="en-US" altLang="zh-TW" sz="1000" spc="-50" dirty="0" smtClean="0">
                <a:latin typeface="Trebuchet MS"/>
                <a:cs typeface="Trebuchet MS"/>
              </a:rPr>
              <a:t>                Example:</a:t>
            </a:r>
            <a:r>
              <a:rPr lang="zh-TW" altLang="en-US" sz="1000" spc="-50" dirty="0" smtClean="0">
                <a:latin typeface="Trebuchet MS"/>
                <a:cs typeface="Trebuchet MS"/>
              </a:rPr>
              <a:t>    </a:t>
            </a:r>
            <a:r>
              <a:rPr lang="en-US" altLang="zh-TW" sz="1000" spc="-50" dirty="0" smtClean="0">
                <a:latin typeface="Trebuchet MS"/>
                <a:cs typeface="Trebuchet MS"/>
              </a:rPr>
              <a:t>Vocabulary</a:t>
            </a:r>
            <a:r>
              <a:rPr lang="zh-TW" altLang="en-US" sz="1000" spc="-50" dirty="0" smtClean="0">
                <a:latin typeface="Trebuchet MS"/>
                <a:cs typeface="Trebuchet MS"/>
              </a:rPr>
              <a:t> </a:t>
            </a:r>
            <a:r>
              <a:rPr lang="en-US" altLang="zh-TW" sz="1000" spc="-50" dirty="0" smtClean="0">
                <a:solidFill>
                  <a:srgbClr val="0000FF"/>
                </a:solidFill>
                <a:latin typeface="Trebuchet MS"/>
                <a:cs typeface="Trebuchet MS"/>
              </a:rPr>
              <a:t>abandon</a:t>
            </a:r>
          </a:p>
          <a:p>
            <a:pPr marL="264795">
              <a:lnSpc>
                <a:spcPct val="100000"/>
              </a:lnSpc>
            </a:pPr>
            <a:endParaRPr lang="en-US" sz="1000" spc="-50" dirty="0">
              <a:solidFill>
                <a:srgbClr val="0000FF"/>
              </a:solidFill>
              <a:latin typeface="Trebuchet MS"/>
              <a:cs typeface="Trebuchet MS"/>
            </a:endParaRPr>
          </a:p>
          <a:p>
            <a:pPr marL="264795">
              <a:lnSpc>
                <a:spcPct val="100000"/>
              </a:lnSpc>
            </a:pPr>
            <a:r>
              <a:rPr lang="zh-TW" altLang="en-US" sz="1000" spc="-50" dirty="0" smtClean="0">
                <a:solidFill>
                  <a:srgbClr val="0000FF"/>
                </a:solidFill>
                <a:latin typeface="Trebuchet MS"/>
                <a:cs typeface="Trebuchet MS"/>
              </a:rPr>
              <a:t>                         </a:t>
            </a:r>
            <a:r>
              <a:rPr lang="zh-TW" altLang="zh-TW" sz="1000" spc="-50" dirty="0" smtClean="0">
                <a:latin typeface="Trebuchet MS"/>
                <a:cs typeface="Trebuchet MS"/>
              </a:rPr>
              <a:t> </a:t>
            </a:r>
            <a:r>
              <a:rPr lang="en-US" altLang="zh-TW" sz="1000" spc="-50" dirty="0" smtClean="0">
                <a:latin typeface="Trebuchet MS"/>
                <a:cs typeface="Trebuchet MS"/>
              </a:rPr>
              <a:t>          Decompose</a:t>
            </a:r>
            <a:r>
              <a:rPr lang="zh-TW" altLang="en-US" sz="1000" spc="-50" dirty="0" smtClean="0">
                <a:latin typeface="Trebuchet MS"/>
                <a:cs typeface="Trebuchet MS"/>
              </a:rPr>
              <a:t> </a:t>
            </a:r>
            <a:r>
              <a:rPr lang="en-US" altLang="zh-TW" sz="1000" spc="-50" dirty="0" smtClean="0">
                <a:latin typeface="Trebuchet MS"/>
                <a:cs typeface="Trebuchet MS"/>
              </a:rPr>
              <a:t>in</a:t>
            </a:r>
            <a:r>
              <a:rPr lang="zh-TW" altLang="en-US" sz="1000" spc="-50" dirty="0" smtClean="0">
                <a:latin typeface="Trebuchet MS"/>
                <a:cs typeface="Trebuchet MS"/>
              </a:rPr>
              <a:t> </a:t>
            </a:r>
            <a:r>
              <a:rPr lang="en-US" altLang="zh-TW" sz="1000" spc="-50" dirty="0" smtClean="0">
                <a:latin typeface="Trebuchet MS"/>
                <a:cs typeface="Trebuchet MS"/>
              </a:rPr>
              <a:t>alphabets:</a:t>
            </a:r>
          </a:p>
          <a:p>
            <a:pPr marL="264795">
              <a:lnSpc>
                <a:spcPct val="100000"/>
              </a:lnSpc>
            </a:pPr>
            <a:r>
              <a:rPr lang="zh-TW" altLang="zh-TW" sz="1000" spc="-50" dirty="0">
                <a:latin typeface="Trebuchet MS"/>
                <a:cs typeface="Trebuchet MS"/>
              </a:rPr>
              <a:t> </a:t>
            </a:r>
            <a:r>
              <a:rPr lang="zh-TW" altLang="en-US" sz="1000" spc="-50" dirty="0" smtClean="0">
                <a:latin typeface="Trebuchet MS"/>
                <a:cs typeface="Trebuchet MS"/>
              </a:rPr>
              <a:t>                                           </a:t>
            </a:r>
            <a:r>
              <a:rPr lang="en-US" altLang="zh-TW" sz="1000" spc="-50" dirty="0" smtClean="0">
                <a:latin typeface="Trebuchet MS"/>
                <a:cs typeface="Trebuchet MS"/>
              </a:rPr>
              <a:t>a:</a:t>
            </a:r>
            <a:r>
              <a:rPr lang="zh-TW" altLang="en-US" sz="1000" spc="-50" dirty="0" smtClean="0">
                <a:latin typeface="Trebuchet MS"/>
                <a:cs typeface="Trebuchet MS"/>
              </a:rPr>
              <a:t> </a:t>
            </a:r>
            <a:r>
              <a:rPr lang="en-US" altLang="zh-TW" sz="1000" spc="-50" dirty="0" smtClean="0">
                <a:latin typeface="Trebuchet MS"/>
                <a:cs typeface="Trebuchet MS"/>
              </a:rPr>
              <a:t>2</a:t>
            </a:r>
            <a:r>
              <a:rPr lang="zh-TW" altLang="en-US" sz="1000" spc="-50" dirty="0" smtClean="0">
                <a:latin typeface="Trebuchet MS"/>
                <a:cs typeface="Trebuchet MS"/>
              </a:rPr>
              <a:t>  </a:t>
            </a:r>
            <a:r>
              <a:rPr lang="en-US" altLang="zh-TW" sz="1000" spc="-50" dirty="0" smtClean="0">
                <a:latin typeface="Trebuchet MS"/>
                <a:cs typeface="Trebuchet MS"/>
              </a:rPr>
              <a:t>b:1</a:t>
            </a:r>
            <a:r>
              <a:rPr lang="zh-TW" altLang="en-US" sz="1000" spc="-50" dirty="0" smtClean="0">
                <a:latin typeface="Trebuchet MS"/>
                <a:cs typeface="Trebuchet MS"/>
              </a:rPr>
              <a:t>  </a:t>
            </a:r>
            <a:r>
              <a:rPr lang="en-US" altLang="zh-TW" sz="1000" spc="-50" dirty="0" smtClean="0">
                <a:latin typeface="Trebuchet MS"/>
                <a:cs typeface="Trebuchet MS"/>
              </a:rPr>
              <a:t>n:2</a:t>
            </a:r>
            <a:r>
              <a:rPr lang="zh-TW" altLang="en-US" sz="1000" spc="-50" dirty="0" smtClean="0">
                <a:latin typeface="Trebuchet MS"/>
                <a:cs typeface="Trebuchet MS"/>
              </a:rPr>
              <a:t>  </a:t>
            </a:r>
            <a:r>
              <a:rPr lang="en-US" altLang="zh-TW" sz="1000" spc="-50" dirty="0" smtClean="0">
                <a:latin typeface="Trebuchet MS"/>
                <a:cs typeface="Trebuchet MS"/>
              </a:rPr>
              <a:t>d:1</a:t>
            </a:r>
            <a:r>
              <a:rPr lang="zh-TW" altLang="en-US" sz="1000" spc="-50" dirty="0" smtClean="0">
                <a:latin typeface="Trebuchet MS"/>
                <a:cs typeface="Trebuchet MS"/>
              </a:rPr>
              <a:t> </a:t>
            </a:r>
            <a:r>
              <a:rPr lang="zh-TW" altLang="zh-TW" sz="1000" spc="-50" dirty="0" smtClean="0">
                <a:latin typeface="Trebuchet MS"/>
                <a:cs typeface="Trebuchet MS"/>
              </a:rPr>
              <a:t> </a:t>
            </a:r>
            <a:r>
              <a:rPr lang="en-US" altLang="zh-TW" sz="1000" spc="-50" dirty="0" smtClean="0">
                <a:latin typeface="Trebuchet MS"/>
                <a:cs typeface="Trebuchet MS"/>
              </a:rPr>
              <a:t>o:1</a:t>
            </a:r>
          </a:p>
          <a:p>
            <a:pPr marL="264795">
              <a:lnSpc>
                <a:spcPct val="100000"/>
              </a:lnSpc>
            </a:pPr>
            <a:endParaRPr lang="en-US" altLang="zh-TW" sz="1000" spc="-50" dirty="0">
              <a:latin typeface="Trebuchet MS"/>
              <a:cs typeface="Trebuchet MS"/>
            </a:endParaRPr>
          </a:p>
          <a:p>
            <a:pPr marL="264795">
              <a:lnSpc>
                <a:spcPct val="100000"/>
              </a:lnSpc>
            </a:pPr>
            <a:r>
              <a:rPr lang="zh-TW" altLang="zh-TW" sz="1000" spc="-50" dirty="0" smtClean="0">
                <a:latin typeface="Trebuchet MS"/>
                <a:cs typeface="Trebuchet MS"/>
              </a:rPr>
              <a:t> </a:t>
            </a:r>
            <a:r>
              <a:rPr lang="zh-TW" altLang="en-US" sz="1000" spc="-50" dirty="0" smtClean="0">
                <a:latin typeface="Trebuchet MS"/>
                <a:cs typeface="Trebuchet MS"/>
              </a:rPr>
              <a:t>                                  </a:t>
            </a:r>
            <a:r>
              <a:rPr lang="en-US" altLang="zh-TW" sz="1000" spc="-50" dirty="0" smtClean="0">
                <a:latin typeface="Trebuchet MS"/>
                <a:cs typeface="Trebuchet MS"/>
              </a:rPr>
              <a:t>Or</a:t>
            </a:r>
            <a:r>
              <a:rPr lang="zh-TW" altLang="en-US" sz="1000" spc="-50" dirty="0" smtClean="0">
                <a:latin typeface="Trebuchet MS"/>
                <a:cs typeface="Trebuchet MS"/>
              </a:rPr>
              <a:t> </a:t>
            </a:r>
            <a:r>
              <a:rPr lang="en-US" altLang="zh-TW" sz="1000" spc="-50" dirty="0" smtClean="0">
                <a:latin typeface="Trebuchet MS"/>
                <a:cs typeface="Trebuchet MS"/>
              </a:rPr>
              <a:t>we</a:t>
            </a:r>
            <a:r>
              <a:rPr lang="zh-TW" altLang="en-US" sz="1000" spc="-50" dirty="0" smtClean="0">
                <a:latin typeface="Trebuchet MS"/>
                <a:cs typeface="Trebuchet MS"/>
              </a:rPr>
              <a:t> </a:t>
            </a:r>
            <a:r>
              <a:rPr lang="en-US" altLang="zh-TW" sz="1000" spc="-50" dirty="0" smtClean="0">
                <a:latin typeface="Trebuchet MS"/>
                <a:cs typeface="Trebuchet MS"/>
              </a:rPr>
              <a:t>have</a:t>
            </a:r>
            <a:r>
              <a:rPr lang="zh-TW" altLang="en-US" sz="1000" spc="-50" dirty="0" smtClean="0">
                <a:latin typeface="Trebuchet MS"/>
                <a:cs typeface="Trebuchet MS"/>
              </a:rPr>
              <a:t> </a:t>
            </a:r>
            <a:r>
              <a:rPr lang="en-US" altLang="zh-TW" sz="1000" spc="-50" dirty="0" smtClean="0">
                <a:latin typeface="Trebuchet MS"/>
                <a:cs typeface="Trebuchet MS"/>
              </a:rPr>
              <a:t>a</a:t>
            </a:r>
            <a:r>
              <a:rPr lang="zh-TW" altLang="en-US" sz="1000" spc="-50" dirty="0" smtClean="0">
                <a:latin typeface="Trebuchet MS"/>
                <a:cs typeface="Trebuchet MS"/>
              </a:rPr>
              <a:t> </a:t>
            </a:r>
            <a:r>
              <a:rPr lang="en-US" altLang="zh-TW" sz="1000" spc="-50" dirty="0" smtClean="0">
                <a:latin typeface="Trebuchet MS"/>
                <a:cs typeface="Trebuchet MS"/>
              </a:rPr>
              <a:t>dictionary</a:t>
            </a:r>
            <a:r>
              <a:rPr lang="zh-TW" altLang="en-US" sz="1000" spc="-50" dirty="0" smtClean="0">
                <a:latin typeface="Trebuchet MS"/>
                <a:cs typeface="Trebuchet MS"/>
              </a:rPr>
              <a:t> </a:t>
            </a:r>
            <a:endParaRPr lang="en-US" altLang="zh-TW" sz="1000" spc="-50" dirty="0" smtClean="0">
              <a:latin typeface="Trebuchet MS"/>
              <a:cs typeface="Trebuchet MS"/>
            </a:endParaRPr>
          </a:p>
          <a:p>
            <a:pPr marL="264795">
              <a:lnSpc>
                <a:spcPct val="100000"/>
              </a:lnSpc>
            </a:pPr>
            <a:r>
              <a:rPr lang="zh-TW" altLang="zh-TW" sz="1000" spc="-50" dirty="0">
                <a:latin typeface="Trebuchet MS"/>
                <a:cs typeface="Trebuchet MS"/>
              </a:rPr>
              <a:t> </a:t>
            </a:r>
            <a:r>
              <a:rPr lang="zh-TW" altLang="en-US" sz="1000" spc="-50" dirty="0" smtClean="0">
                <a:latin typeface="Trebuchet MS"/>
                <a:cs typeface="Trebuchet MS"/>
              </a:rPr>
              <a:t>                                          </a:t>
            </a:r>
            <a:r>
              <a:rPr lang="en-US" altLang="zh-TW" sz="1000" spc="-50" dirty="0" smtClean="0">
                <a:latin typeface="Trebuchet MS"/>
                <a:cs typeface="Trebuchet MS"/>
              </a:rPr>
              <a:t>at</a:t>
            </a:r>
            <a:r>
              <a:rPr lang="zh-TW" altLang="en-US" sz="1000" spc="-50" dirty="0" smtClean="0">
                <a:latin typeface="Trebuchet MS"/>
                <a:cs typeface="Trebuchet MS"/>
              </a:rPr>
              <a:t> </a:t>
            </a:r>
            <a:r>
              <a:rPr lang="en-US" altLang="zh-TW" sz="1000" spc="-50" dirty="0" smtClean="0">
                <a:solidFill>
                  <a:srgbClr val="3366FF"/>
                </a:solidFill>
                <a:latin typeface="Trebuchet MS"/>
                <a:cs typeface="Trebuchet MS"/>
              </a:rPr>
              <a:t>abandon</a:t>
            </a:r>
            <a:r>
              <a:rPr lang="zh-TW" altLang="en-US" sz="1000" spc="-50" dirty="0" smtClean="0">
                <a:latin typeface="Trebuchet MS"/>
                <a:cs typeface="Trebuchet MS"/>
              </a:rPr>
              <a:t> </a:t>
            </a:r>
            <a:r>
              <a:rPr lang="en-US" altLang="zh-TW" sz="1000" spc="-50" dirty="0" smtClean="0">
                <a:latin typeface="Trebuchet MS"/>
                <a:cs typeface="Trebuchet MS"/>
              </a:rPr>
              <a:t>entry</a:t>
            </a:r>
            <a:r>
              <a:rPr lang="zh-TW" altLang="en-US" sz="1000" spc="-50" dirty="0" smtClean="0">
                <a:latin typeface="Trebuchet MS"/>
                <a:cs typeface="Trebuchet MS"/>
              </a:rPr>
              <a:t> </a:t>
            </a:r>
            <a:r>
              <a:rPr lang="en-US" altLang="zh-TW" sz="1000" spc="-50" dirty="0" smtClean="0">
                <a:latin typeface="Trebuchet MS"/>
                <a:cs typeface="Trebuchet MS"/>
              </a:rPr>
              <a:t>:</a:t>
            </a:r>
            <a:r>
              <a:rPr lang="zh-TW" altLang="en-US" sz="1000" spc="-50" dirty="0" smtClean="0">
                <a:latin typeface="Trebuchet MS"/>
                <a:cs typeface="Trebuchet MS"/>
              </a:rPr>
              <a:t> </a:t>
            </a:r>
            <a:r>
              <a:rPr lang="en-US" altLang="zh-TW" sz="1000" spc="-50" dirty="0" smtClean="0">
                <a:latin typeface="Trebuchet MS"/>
                <a:cs typeface="Trebuchet MS"/>
              </a:rPr>
              <a:t>1</a:t>
            </a:r>
          </a:p>
          <a:p>
            <a:pPr marL="264795">
              <a:lnSpc>
                <a:spcPct val="100000"/>
              </a:lnSpc>
            </a:pPr>
            <a:endParaRPr lang="en-US" altLang="zh-TW" sz="1000" spc="-50" dirty="0">
              <a:latin typeface="Trebuchet MS"/>
              <a:cs typeface="Trebuchet MS"/>
            </a:endParaRPr>
          </a:p>
          <a:p>
            <a:pPr marL="264795">
              <a:lnSpc>
                <a:spcPct val="100000"/>
              </a:lnSpc>
            </a:pPr>
            <a:r>
              <a:rPr lang="zh-TW" altLang="zh-TW" sz="1000" spc="-50" dirty="0" smtClean="0">
                <a:latin typeface="Trebuchet MS"/>
                <a:cs typeface="Trebuchet MS"/>
              </a:rPr>
              <a:t> </a:t>
            </a:r>
            <a:r>
              <a:rPr lang="zh-TW" altLang="en-US" sz="1000" spc="-50" dirty="0" smtClean="0">
                <a:latin typeface="Trebuchet MS"/>
                <a:cs typeface="Trebuchet MS"/>
              </a:rPr>
              <a:t>                                  </a:t>
            </a:r>
            <a:r>
              <a:rPr lang="en-US" altLang="zh-TW" sz="1000" spc="-50" dirty="0" smtClean="0">
                <a:latin typeface="Trebuchet MS"/>
                <a:cs typeface="Trebuchet MS"/>
              </a:rPr>
              <a:t>Sentence:</a:t>
            </a:r>
            <a:r>
              <a:rPr lang="zh-TW" altLang="en-US" sz="1000" spc="-50" dirty="0" smtClean="0">
                <a:latin typeface="Trebuchet MS"/>
                <a:cs typeface="Trebuchet MS"/>
              </a:rPr>
              <a:t> </a:t>
            </a:r>
            <a:r>
              <a:rPr lang="en-US" altLang="zh-TW" sz="1000" spc="-50" dirty="0" smtClean="0">
                <a:latin typeface="Trebuchet MS"/>
                <a:cs typeface="Trebuchet MS"/>
              </a:rPr>
              <a:t>Easy</a:t>
            </a:r>
            <a:r>
              <a:rPr lang="zh-TW" altLang="en-US" sz="1000" spc="-50" dirty="0" smtClean="0">
                <a:latin typeface="Trebuchet MS"/>
                <a:cs typeface="Trebuchet MS"/>
              </a:rPr>
              <a:t> </a:t>
            </a:r>
            <a:r>
              <a:rPr lang="en-US" altLang="zh-TW" sz="1000" spc="-50" dirty="0" smtClean="0">
                <a:latin typeface="Trebuchet MS"/>
                <a:cs typeface="Trebuchet MS"/>
              </a:rPr>
              <a:t>come</a:t>
            </a:r>
            <a:r>
              <a:rPr lang="zh-TW" altLang="en-US" sz="1000" spc="-50" dirty="0" smtClean="0">
                <a:latin typeface="Trebuchet MS"/>
                <a:cs typeface="Trebuchet MS"/>
              </a:rPr>
              <a:t> </a:t>
            </a:r>
            <a:r>
              <a:rPr lang="en-US" altLang="zh-TW" sz="1000" spc="-50" dirty="0" smtClean="0">
                <a:latin typeface="Trebuchet MS"/>
                <a:cs typeface="Trebuchet MS"/>
              </a:rPr>
              <a:t>easy</a:t>
            </a:r>
            <a:r>
              <a:rPr lang="zh-TW" altLang="en-US" sz="1000" spc="-50" dirty="0" smtClean="0">
                <a:latin typeface="Trebuchet MS"/>
                <a:cs typeface="Trebuchet MS"/>
              </a:rPr>
              <a:t> </a:t>
            </a:r>
            <a:r>
              <a:rPr lang="en-US" altLang="zh-TW" sz="1000" spc="-50" dirty="0" smtClean="0">
                <a:latin typeface="Trebuchet MS"/>
                <a:cs typeface="Trebuchet MS"/>
              </a:rPr>
              <a:t>go</a:t>
            </a:r>
          </a:p>
          <a:p>
            <a:pPr marL="264795">
              <a:lnSpc>
                <a:spcPct val="100000"/>
              </a:lnSpc>
            </a:pPr>
            <a:r>
              <a:rPr lang="zh-TW" altLang="zh-TW" sz="1000" spc="-50" dirty="0">
                <a:solidFill>
                  <a:srgbClr val="0000FF"/>
                </a:solidFill>
                <a:latin typeface="Trebuchet MS"/>
                <a:cs typeface="Trebuchet MS"/>
              </a:rPr>
              <a:t> </a:t>
            </a:r>
            <a:r>
              <a:rPr lang="zh-TW" altLang="en-US" sz="1000" spc="-50" dirty="0" smtClean="0">
                <a:solidFill>
                  <a:srgbClr val="0000FF"/>
                </a:solidFill>
                <a:latin typeface="Trebuchet MS"/>
                <a:cs typeface="Trebuchet MS"/>
              </a:rPr>
              <a:t>                                        </a:t>
            </a:r>
            <a:r>
              <a:rPr lang="en-US" altLang="zh-TW" sz="1000" spc="-50" dirty="0" smtClean="0">
                <a:solidFill>
                  <a:srgbClr val="000000"/>
                </a:solidFill>
                <a:latin typeface="Trebuchet MS"/>
                <a:cs typeface="Trebuchet MS"/>
              </a:rPr>
              <a:t>Easy:2</a:t>
            </a:r>
            <a:r>
              <a:rPr lang="zh-TW" altLang="en-US" sz="1000" spc="-50" dirty="0" smtClean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lang="en-US" altLang="zh-TW" sz="1000" spc="-50" dirty="0" smtClean="0">
                <a:solidFill>
                  <a:srgbClr val="000000"/>
                </a:solidFill>
                <a:latin typeface="Trebuchet MS"/>
                <a:cs typeface="Trebuchet MS"/>
              </a:rPr>
              <a:t>come:1</a:t>
            </a:r>
            <a:r>
              <a:rPr lang="zh-TW" altLang="en-US" sz="1000" spc="-50" dirty="0" smtClean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lang="en-US" altLang="zh-TW" sz="1000" spc="-50" dirty="0" smtClean="0">
                <a:solidFill>
                  <a:srgbClr val="000000"/>
                </a:solidFill>
                <a:latin typeface="Trebuchet MS"/>
                <a:cs typeface="Trebuchet MS"/>
              </a:rPr>
              <a:t>go:1</a:t>
            </a:r>
            <a:endParaRPr sz="1000" dirty="0" smtClean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marL="386715">
              <a:lnSpc>
                <a:spcPct val="100000"/>
              </a:lnSpc>
              <a:spcBef>
                <a:spcPts val="315"/>
              </a:spcBef>
            </a:pPr>
            <a:r>
              <a:rPr sz="700" spc="-75" dirty="0" smtClean="0">
                <a:solidFill>
                  <a:srgbClr val="FFFFFF"/>
                </a:solidFill>
                <a:latin typeface="Verdana"/>
                <a:cs typeface="Verdana"/>
              </a:rPr>
              <a:t>1</a:t>
            </a:r>
            <a:endParaRPr sz="1000" dirty="0">
              <a:latin typeface="Trebuchet MS"/>
              <a:cs typeface="Trebuchet M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0" y="3354197"/>
            <a:ext cx="461009" cy="102235"/>
          </a:xfrm>
          <a:custGeom>
            <a:avLst/>
            <a:gdLst/>
            <a:ahLst/>
            <a:cxnLst/>
            <a:rect l="l" t="t" r="r" b="b"/>
            <a:pathLst>
              <a:path w="461009" h="102235">
                <a:moveTo>
                  <a:pt x="0" y="101853"/>
                </a:moveTo>
                <a:lnTo>
                  <a:pt x="460883" y="101853"/>
                </a:lnTo>
                <a:lnTo>
                  <a:pt x="46088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>
            <a:spLocks noGrp="1"/>
          </p:cNvSpPr>
          <p:nvPr>
            <p:ph type="ftr" sz="quarter" idx="11"/>
          </p:nvPr>
        </p:nvSpPr>
        <p:spPr>
          <a:xfrm>
            <a:off x="1767839" y="3362000"/>
            <a:ext cx="44132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spc="-40" dirty="0"/>
          </a:p>
        </p:txBody>
      </p:sp>
      <p:sp>
        <p:nvSpPr>
          <p:cNvPr id="19" name="object 19"/>
          <p:cNvSpPr txBox="1">
            <a:spLocks noGrp="1"/>
          </p:cNvSpPr>
          <p:nvPr>
            <p:ph type="dt" sz="half" idx="10"/>
          </p:nvPr>
        </p:nvSpPr>
        <p:spPr>
          <a:xfrm>
            <a:off x="2399283" y="3362000"/>
            <a:ext cx="37655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altLang="zh-TW" spc="-5" smtClean="0"/>
              <a:t>Disp Lab</a:t>
            </a:r>
            <a:endParaRPr spc="-55" dirty="0"/>
          </a:p>
        </p:txBody>
      </p:sp>
      <p:sp>
        <p:nvSpPr>
          <p:cNvPr id="20" name="object 19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0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1"/>
          <p:cNvSpPr txBox="1">
            <a:spLocks/>
          </p:cNvSpPr>
          <p:nvPr/>
        </p:nvSpPr>
        <p:spPr>
          <a:xfrm>
            <a:off x="105029" y="3362000"/>
            <a:ext cx="2508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590"/>
              </a:lnSpc>
            </a:pPr>
            <a:fld id="{81D60167-4931-47E6-BA6A-407CBD079E47}" type="slidenum">
              <a:rPr lang="en-US" altLang="zh-TW" spc="-55" smtClean="0"/>
              <a:pPr marL="25400">
                <a:lnSpc>
                  <a:spcPts val="590"/>
                </a:lnSpc>
              </a:pPr>
              <a:t>6</a:t>
            </a:fld>
            <a:r>
              <a:rPr lang="en-US" altLang="zh-TW" spc="-55" dirty="0" smtClean="0"/>
              <a:t> </a:t>
            </a:r>
            <a:r>
              <a:rPr lang="en-US" altLang="zh-TW" spc="35" dirty="0" smtClean="0"/>
              <a:t>/</a:t>
            </a:r>
            <a:r>
              <a:rPr lang="zh-TW" altLang="en-US" spc="-40" dirty="0" smtClean="0"/>
              <a:t> </a:t>
            </a:r>
            <a:r>
              <a:rPr lang="en-US" altLang="zh-TW" spc="-55" dirty="0" smtClean="0"/>
              <a:t>70</a:t>
            </a:r>
            <a:endParaRPr lang="en-US" altLang="zh-TW" spc="-55" dirty="0"/>
          </a:p>
        </p:txBody>
      </p:sp>
      <p:sp>
        <p:nvSpPr>
          <p:cNvPr id="23" name="object 22"/>
          <p:cNvSpPr txBox="1">
            <a:spLocks/>
          </p:cNvSpPr>
          <p:nvPr/>
        </p:nvSpPr>
        <p:spPr>
          <a:xfrm>
            <a:off x="1767839" y="3362000"/>
            <a:ext cx="4413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lang="en-US" spc="-40" dirty="0"/>
          </a:p>
        </p:txBody>
      </p:sp>
      <p:sp>
        <p:nvSpPr>
          <p:cNvPr id="24" name="object 23"/>
          <p:cNvSpPr txBox="1">
            <a:spLocks/>
          </p:cNvSpPr>
          <p:nvPr/>
        </p:nvSpPr>
        <p:spPr>
          <a:xfrm>
            <a:off x="2399283" y="3362000"/>
            <a:ext cx="37655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5" dirty="0" err="1" smtClean="0"/>
              <a:t>Disp</a:t>
            </a:r>
            <a:r>
              <a:rPr lang="en-US" spc="-5" dirty="0" smtClean="0"/>
              <a:t> Lab</a:t>
            </a:r>
            <a:endParaRPr lang="en-US" spc="-55" dirty="0"/>
          </a:p>
        </p:txBody>
      </p:sp>
      <p:pic>
        <p:nvPicPr>
          <p:cNvPr id="4" name="圖片 3" descr="螢幕快照 2015-12-22 下午3.52.59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95" y="1562975"/>
            <a:ext cx="1235990" cy="170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307379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304033" y="0"/>
            <a:ext cx="2304415" cy="188595"/>
          </a:xfrm>
          <a:custGeom>
            <a:avLst/>
            <a:gdLst/>
            <a:ahLst/>
            <a:cxnLst/>
            <a:rect l="l" t="t" r="r" b="b"/>
            <a:pathLst>
              <a:path w="2304415" h="188595">
                <a:moveTo>
                  <a:pt x="0" y="188214"/>
                </a:moveTo>
                <a:lnTo>
                  <a:pt x="2304033" y="188214"/>
                </a:lnTo>
                <a:lnTo>
                  <a:pt x="2304033" y="0"/>
                </a:lnTo>
                <a:lnTo>
                  <a:pt x="0" y="0"/>
                </a:lnTo>
                <a:lnTo>
                  <a:pt x="0" y="188214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88214"/>
            <a:ext cx="4608195" cy="350520"/>
          </a:xfrm>
          <a:custGeom>
            <a:avLst/>
            <a:gdLst/>
            <a:ahLst/>
            <a:cxnLst/>
            <a:rect l="l" t="t" r="r" b="b"/>
            <a:pathLst>
              <a:path w="4608195" h="350520">
                <a:moveTo>
                  <a:pt x="0" y="350266"/>
                </a:moveTo>
                <a:lnTo>
                  <a:pt x="4607941" y="350266"/>
                </a:lnTo>
                <a:lnTo>
                  <a:pt x="4607941" y="0"/>
                </a:lnTo>
                <a:lnTo>
                  <a:pt x="0" y="0"/>
                </a:lnTo>
                <a:lnTo>
                  <a:pt x="0" y="350266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0" y="3354197"/>
            <a:ext cx="461009" cy="102235"/>
          </a:xfrm>
          <a:custGeom>
            <a:avLst/>
            <a:gdLst/>
            <a:ahLst/>
            <a:cxnLst/>
            <a:rect l="l" t="t" r="r" b="b"/>
            <a:pathLst>
              <a:path w="461009" h="102235">
                <a:moveTo>
                  <a:pt x="0" y="101853"/>
                </a:moveTo>
                <a:lnTo>
                  <a:pt x="460883" y="101853"/>
                </a:lnTo>
                <a:lnTo>
                  <a:pt x="46088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>
            <a:spLocks noGrp="1"/>
          </p:cNvSpPr>
          <p:nvPr>
            <p:ph type="ftr" sz="quarter" idx="11"/>
          </p:nvPr>
        </p:nvSpPr>
        <p:spPr>
          <a:xfrm>
            <a:off x="1767839" y="3362000"/>
            <a:ext cx="44132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spc="-40" dirty="0"/>
          </a:p>
        </p:txBody>
      </p:sp>
      <p:sp>
        <p:nvSpPr>
          <p:cNvPr id="23" name="object 23"/>
          <p:cNvSpPr txBox="1">
            <a:spLocks noGrp="1"/>
          </p:cNvSpPr>
          <p:nvPr>
            <p:ph type="dt" sz="half" idx="10"/>
          </p:nvPr>
        </p:nvSpPr>
        <p:spPr>
          <a:xfrm>
            <a:off x="2399283" y="3362000"/>
            <a:ext cx="37655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altLang="zh-TW" spc="-5" smtClean="0"/>
              <a:t>Disp Lab</a:t>
            </a:r>
            <a:endParaRPr spc="-55" dirty="0"/>
          </a:p>
        </p:txBody>
      </p:sp>
      <p:sp>
        <p:nvSpPr>
          <p:cNvPr id="24" name="object 19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0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1"/>
          <p:cNvSpPr txBox="1">
            <a:spLocks/>
          </p:cNvSpPr>
          <p:nvPr/>
        </p:nvSpPr>
        <p:spPr>
          <a:xfrm>
            <a:off x="105029" y="3362000"/>
            <a:ext cx="2508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590"/>
              </a:lnSpc>
            </a:pPr>
            <a:fld id="{81D60167-4931-47E6-BA6A-407CBD079E47}" type="slidenum">
              <a:rPr lang="en-US" altLang="zh-TW" spc="-55" smtClean="0"/>
              <a:pPr marL="25400">
                <a:lnSpc>
                  <a:spcPts val="590"/>
                </a:lnSpc>
              </a:pPr>
              <a:t>60</a:t>
            </a:fld>
            <a:r>
              <a:rPr lang="en-US" altLang="zh-TW" spc="-55" dirty="0" smtClean="0"/>
              <a:t> </a:t>
            </a:r>
            <a:r>
              <a:rPr lang="en-US" altLang="zh-TW" spc="35" dirty="0" smtClean="0"/>
              <a:t>/</a:t>
            </a:r>
            <a:r>
              <a:rPr lang="zh-TW" altLang="en-US" spc="-40" dirty="0" smtClean="0"/>
              <a:t> </a:t>
            </a:r>
            <a:r>
              <a:rPr lang="en-US" altLang="zh-TW" spc="-55" dirty="0" smtClean="0"/>
              <a:t>70</a:t>
            </a:r>
            <a:endParaRPr lang="en-US" altLang="zh-TW" spc="-55" dirty="0"/>
          </a:p>
        </p:txBody>
      </p:sp>
      <p:sp>
        <p:nvSpPr>
          <p:cNvPr id="27" name="object 22"/>
          <p:cNvSpPr txBox="1">
            <a:spLocks/>
          </p:cNvSpPr>
          <p:nvPr/>
        </p:nvSpPr>
        <p:spPr>
          <a:xfrm>
            <a:off x="1767839" y="3362000"/>
            <a:ext cx="4413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lang="en-US" spc="-40" dirty="0"/>
          </a:p>
        </p:txBody>
      </p:sp>
      <p:sp>
        <p:nvSpPr>
          <p:cNvPr id="28" name="object 23"/>
          <p:cNvSpPr txBox="1">
            <a:spLocks/>
          </p:cNvSpPr>
          <p:nvPr/>
        </p:nvSpPr>
        <p:spPr>
          <a:xfrm>
            <a:off x="2399283" y="3362000"/>
            <a:ext cx="37655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5" dirty="0" err="1" smtClean="0"/>
              <a:t>Disp</a:t>
            </a:r>
            <a:r>
              <a:rPr lang="en-US" spc="-5" dirty="0" smtClean="0"/>
              <a:t> Lab</a:t>
            </a:r>
            <a:endParaRPr lang="en-US" spc="-55" dirty="0"/>
          </a:p>
        </p:txBody>
      </p:sp>
      <p:sp>
        <p:nvSpPr>
          <p:cNvPr id="29" name="object 17"/>
          <p:cNvSpPr txBox="1"/>
          <p:nvPr/>
        </p:nvSpPr>
        <p:spPr>
          <a:xfrm>
            <a:off x="292596" y="1806575"/>
            <a:ext cx="4197828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000" dirty="0" smtClean="0">
                <a:latin typeface="Trebuchet MS"/>
                <a:cs typeface="Trebuchet MS"/>
              </a:rPr>
              <a:t>From now on, we will go through Neural Network associated methods, especially recurrent neural network (RNN)</a:t>
            </a:r>
            <a:endParaRPr sz="10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48938777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304033" y="0"/>
            <a:ext cx="2304415" cy="188595"/>
          </a:xfrm>
          <a:custGeom>
            <a:avLst/>
            <a:gdLst/>
            <a:ahLst/>
            <a:cxnLst/>
            <a:rect l="l" t="t" r="r" b="b"/>
            <a:pathLst>
              <a:path w="2304415" h="188595">
                <a:moveTo>
                  <a:pt x="0" y="188214"/>
                </a:moveTo>
                <a:lnTo>
                  <a:pt x="2304033" y="188214"/>
                </a:lnTo>
                <a:lnTo>
                  <a:pt x="2304033" y="0"/>
                </a:lnTo>
                <a:lnTo>
                  <a:pt x="0" y="0"/>
                </a:lnTo>
                <a:lnTo>
                  <a:pt x="0" y="188214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88214"/>
            <a:ext cx="4608195" cy="350520"/>
          </a:xfrm>
          <a:custGeom>
            <a:avLst/>
            <a:gdLst/>
            <a:ahLst/>
            <a:cxnLst/>
            <a:rect l="l" t="t" r="r" b="b"/>
            <a:pathLst>
              <a:path w="4608195" h="350520">
                <a:moveTo>
                  <a:pt x="0" y="350266"/>
                </a:moveTo>
                <a:lnTo>
                  <a:pt x="4607941" y="350266"/>
                </a:lnTo>
                <a:lnTo>
                  <a:pt x="4607941" y="0"/>
                </a:lnTo>
                <a:lnTo>
                  <a:pt x="0" y="0"/>
                </a:lnTo>
                <a:lnTo>
                  <a:pt x="0" y="350266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95250" y="265302"/>
            <a:ext cx="413766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400" spc="-55" dirty="0" smtClean="0">
                <a:solidFill>
                  <a:srgbClr val="FFFFFF"/>
                </a:solidFill>
                <a:latin typeface="Trebuchet MS"/>
                <a:cs typeface="Trebuchet MS"/>
              </a:rPr>
              <a:t>Hopfield network</a:t>
            </a:r>
            <a:endParaRPr sz="1400" dirty="0">
              <a:latin typeface="Trebuchet MS"/>
              <a:cs typeface="Trebuchet M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0" y="3354197"/>
            <a:ext cx="461009" cy="102235"/>
          </a:xfrm>
          <a:custGeom>
            <a:avLst/>
            <a:gdLst/>
            <a:ahLst/>
            <a:cxnLst/>
            <a:rect l="l" t="t" r="r" b="b"/>
            <a:pathLst>
              <a:path w="461009" h="102235">
                <a:moveTo>
                  <a:pt x="0" y="101853"/>
                </a:moveTo>
                <a:lnTo>
                  <a:pt x="460883" y="101853"/>
                </a:lnTo>
                <a:lnTo>
                  <a:pt x="46088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>
            <a:spLocks noGrp="1"/>
          </p:cNvSpPr>
          <p:nvPr>
            <p:ph type="ftr" sz="quarter" idx="11"/>
          </p:nvPr>
        </p:nvSpPr>
        <p:spPr>
          <a:xfrm>
            <a:off x="1767839" y="3362000"/>
            <a:ext cx="44132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spc="-40" dirty="0"/>
          </a:p>
        </p:txBody>
      </p:sp>
      <p:sp>
        <p:nvSpPr>
          <p:cNvPr id="23" name="object 23"/>
          <p:cNvSpPr txBox="1">
            <a:spLocks noGrp="1"/>
          </p:cNvSpPr>
          <p:nvPr>
            <p:ph type="dt" sz="half" idx="10"/>
          </p:nvPr>
        </p:nvSpPr>
        <p:spPr>
          <a:xfrm>
            <a:off x="2399283" y="3362000"/>
            <a:ext cx="37655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altLang="zh-TW" spc="-5" smtClean="0"/>
              <a:t>Disp Lab</a:t>
            </a:r>
            <a:endParaRPr spc="-55" dirty="0"/>
          </a:p>
        </p:txBody>
      </p:sp>
      <p:sp>
        <p:nvSpPr>
          <p:cNvPr id="24" name="object 19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0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1"/>
          <p:cNvSpPr txBox="1">
            <a:spLocks/>
          </p:cNvSpPr>
          <p:nvPr/>
        </p:nvSpPr>
        <p:spPr>
          <a:xfrm>
            <a:off x="105029" y="3362000"/>
            <a:ext cx="2508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590"/>
              </a:lnSpc>
            </a:pPr>
            <a:fld id="{81D60167-4931-47E6-BA6A-407CBD079E47}" type="slidenum">
              <a:rPr lang="en-US" altLang="zh-TW" spc="-55" smtClean="0"/>
              <a:pPr marL="25400">
                <a:lnSpc>
                  <a:spcPts val="590"/>
                </a:lnSpc>
              </a:pPr>
              <a:t>61</a:t>
            </a:fld>
            <a:r>
              <a:rPr lang="en-US" altLang="zh-TW" spc="-55" dirty="0" smtClean="0"/>
              <a:t> </a:t>
            </a:r>
            <a:r>
              <a:rPr lang="en-US" altLang="zh-TW" spc="35" dirty="0" smtClean="0"/>
              <a:t>/</a:t>
            </a:r>
            <a:r>
              <a:rPr lang="zh-TW" altLang="en-US" spc="-40" dirty="0" smtClean="0"/>
              <a:t> </a:t>
            </a:r>
            <a:r>
              <a:rPr lang="en-US" altLang="zh-TW" spc="-55" dirty="0" smtClean="0"/>
              <a:t>70</a:t>
            </a:r>
            <a:endParaRPr lang="en-US" altLang="zh-TW" spc="-55" dirty="0"/>
          </a:p>
        </p:txBody>
      </p:sp>
      <p:sp>
        <p:nvSpPr>
          <p:cNvPr id="27" name="object 22"/>
          <p:cNvSpPr txBox="1">
            <a:spLocks/>
          </p:cNvSpPr>
          <p:nvPr/>
        </p:nvSpPr>
        <p:spPr>
          <a:xfrm>
            <a:off x="1767839" y="3362000"/>
            <a:ext cx="4413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lang="en-US" spc="-40" dirty="0"/>
          </a:p>
        </p:txBody>
      </p:sp>
      <p:sp>
        <p:nvSpPr>
          <p:cNvPr id="28" name="object 23"/>
          <p:cNvSpPr txBox="1">
            <a:spLocks/>
          </p:cNvSpPr>
          <p:nvPr/>
        </p:nvSpPr>
        <p:spPr>
          <a:xfrm>
            <a:off x="2399283" y="3362000"/>
            <a:ext cx="37655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5" dirty="0" err="1" smtClean="0"/>
              <a:t>Disp</a:t>
            </a:r>
            <a:r>
              <a:rPr lang="en-US" spc="-5" dirty="0" smtClean="0"/>
              <a:t> Lab</a:t>
            </a:r>
            <a:endParaRPr lang="en-US" spc="-55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79" y="1196975"/>
            <a:ext cx="1497003" cy="1559685"/>
          </a:xfrm>
          <a:prstGeom prst="rect">
            <a:avLst/>
          </a:prstGeom>
        </p:spPr>
      </p:pic>
      <p:sp>
        <p:nvSpPr>
          <p:cNvPr id="30" name="object 17"/>
          <p:cNvSpPr txBox="1"/>
          <p:nvPr/>
        </p:nvSpPr>
        <p:spPr>
          <a:xfrm>
            <a:off x="230504" y="815975"/>
            <a:ext cx="4197828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000" dirty="0" smtClean="0">
                <a:latin typeface="Trebuchet MS"/>
                <a:cs typeface="Trebuchet MS"/>
              </a:rPr>
              <a:t>Hopfield is the simplest RNN, depositing </a:t>
            </a:r>
            <a:r>
              <a:rPr lang="en-US" sz="1000" b="1" i="1" dirty="0" smtClean="0">
                <a:latin typeface="Trebuchet MS"/>
                <a:cs typeface="Trebuchet MS"/>
              </a:rPr>
              <a:t>associative memory</a:t>
            </a:r>
            <a:endParaRPr sz="1000" b="1" i="1" dirty="0">
              <a:latin typeface="Trebuchet MS"/>
              <a:cs typeface="Trebuchet MS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836" y="1273175"/>
            <a:ext cx="1524001" cy="1014413"/>
          </a:xfrm>
          <a:prstGeom prst="rect">
            <a:avLst/>
          </a:prstGeom>
        </p:spPr>
      </p:pic>
      <p:pic>
        <p:nvPicPr>
          <p:cNvPr id="9113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250" y="1120775"/>
            <a:ext cx="3671596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94900910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1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304033" y="0"/>
            <a:ext cx="2304415" cy="188595"/>
          </a:xfrm>
          <a:custGeom>
            <a:avLst/>
            <a:gdLst/>
            <a:ahLst/>
            <a:cxnLst/>
            <a:rect l="l" t="t" r="r" b="b"/>
            <a:pathLst>
              <a:path w="2304415" h="188595">
                <a:moveTo>
                  <a:pt x="0" y="188214"/>
                </a:moveTo>
                <a:lnTo>
                  <a:pt x="2304033" y="188214"/>
                </a:lnTo>
                <a:lnTo>
                  <a:pt x="2304033" y="0"/>
                </a:lnTo>
                <a:lnTo>
                  <a:pt x="0" y="0"/>
                </a:lnTo>
                <a:lnTo>
                  <a:pt x="0" y="188214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88214"/>
            <a:ext cx="4608195" cy="350520"/>
          </a:xfrm>
          <a:custGeom>
            <a:avLst/>
            <a:gdLst/>
            <a:ahLst/>
            <a:cxnLst/>
            <a:rect l="l" t="t" r="r" b="b"/>
            <a:pathLst>
              <a:path w="4608195" h="350520">
                <a:moveTo>
                  <a:pt x="0" y="350266"/>
                </a:moveTo>
                <a:lnTo>
                  <a:pt x="4607941" y="350266"/>
                </a:lnTo>
                <a:lnTo>
                  <a:pt x="4607941" y="0"/>
                </a:lnTo>
                <a:lnTo>
                  <a:pt x="0" y="0"/>
                </a:lnTo>
                <a:lnTo>
                  <a:pt x="0" y="350266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5250" y="265302"/>
            <a:ext cx="309372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400" spc="-50" dirty="0" smtClean="0">
                <a:solidFill>
                  <a:srgbClr val="FFFFFF"/>
                </a:solidFill>
                <a:latin typeface="Trebuchet MS"/>
                <a:cs typeface="Trebuchet MS"/>
              </a:rPr>
              <a:t>Boltzmann machine</a:t>
            </a:r>
            <a:endParaRPr sz="1400" dirty="0">
              <a:latin typeface="Trebuchet MS"/>
              <a:cs typeface="Trebuchet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17881" y="730631"/>
            <a:ext cx="3972560" cy="210820"/>
          </a:xfrm>
          <a:custGeom>
            <a:avLst/>
            <a:gdLst/>
            <a:ahLst/>
            <a:cxnLst/>
            <a:rect l="l" t="t" r="r" b="b"/>
            <a:pathLst>
              <a:path w="3972560" h="210819">
                <a:moveTo>
                  <a:pt x="0" y="210819"/>
                </a:moveTo>
                <a:lnTo>
                  <a:pt x="3972305" y="210819"/>
                </a:lnTo>
                <a:lnTo>
                  <a:pt x="3972305" y="0"/>
                </a:lnTo>
                <a:lnTo>
                  <a:pt x="0" y="0"/>
                </a:lnTo>
                <a:lnTo>
                  <a:pt x="0" y="210819"/>
                </a:lnTo>
                <a:close/>
              </a:path>
            </a:pathLst>
          </a:custGeom>
          <a:solidFill>
            <a:srgbClr val="0029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17881" y="935227"/>
            <a:ext cx="3972560" cy="1938148"/>
          </a:xfrm>
          <a:custGeom>
            <a:avLst/>
            <a:gdLst/>
            <a:ahLst/>
            <a:cxnLst/>
            <a:rect l="l" t="t" r="r" b="b"/>
            <a:pathLst>
              <a:path w="3972560" h="635000">
                <a:moveTo>
                  <a:pt x="0" y="635000"/>
                </a:moveTo>
                <a:lnTo>
                  <a:pt x="3972305" y="635000"/>
                </a:lnTo>
                <a:lnTo>
                  <a:pt x="3972305" y="0"/>
                </a:lnTo>
                <a:lnTo>
                  <a:pt x="0" y="0"/>
                </a:lnTo>
                <a:lnTo>
                  <a:pt x="0" y="635000"/>
                </a:lnTo>
                <a:close/>
              </a:path>
            </a:pathLst>
          </a:custGeom>
          <a:solidFill>
            <a:srgbClr val="E5E9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47345" y="740664"/>
            <a:ext cx="3329304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000" spc="-45" dirty="0" smtClean="0">
                <a:solidFill>
                  <a:srgbClr val="FFFFFF"/>
                </a:solidFill>
                <a:latin typeface="Trebuchet MS"/>
                <a:cs typeface="Trebuchet MS"/>
              </a:rPr>
              <a:t>Definition</a:t>
            </a:r>
            <a:r>
              <a:rPr sz="1000" spc="-30" dirty="0" smtClean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00" spc="-35" dirty="0" smtClean="0">
                <a:solidFill>
                  <a:srgbClr val="FFFFFF"/>
                </a:solidFill>
                <a:latin typeface="Trebuchet MS"/>
                <a:cs typeface="Trebuchet MS"/>
              </a:rPr>
              <a:t>(</a:t>
            </a:r>
            <a:r>
              <a:rPr lang="en-US" sz="1000" spc="-35" dirty="0" smtClean="0">
                <a:solidFill>
                  <a:srgbClr val="FFFFFF"/>
                </a:solidFill>
                <a:latin typeface="Trebuchet MS"/>
                <a:cs typeface="Trebuchet MS"/>
              </a:rPr>
              <a:t>Boltzmann Machine</a:t>
            </a:r>
            <a:r>
              <a:rPr sz="1000" spc="-30" dirty="0" smtClean="0">
                <a:solidFill>
                  <a:srgbClr val="FFFFFF"/>
                </a:solidFill>
                <a:latin typeface="Trebuchet MS"/>
                <a:cs typeface="Trebuchet MS"/>
              </a:rPr>
              <a:t>)</a:t>
            </a:r>
            <a:endParaRPr sz="1000" dirty="0">
              <a:latin typeface="Trebuchet MS"/>
              <a:cs typeface="Trebuchet M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158360" y="2951226"/>
            <a:ext cx="0" cy="8572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85343"/>
                </a:moveTo>
                <a:lnTo>
                  <a:pt x="0" y="0"/>
                </a:lnTo>
              </a:path>
            </a:pathLst>
          </a:custGeom>
          <a:ln w="5054">
            <a:solidFill>
              <a:srgbClr val="00375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160901" y="2953766"/>
            <a:ext cx="76200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0" y="0"/>
                </a:moveTo>
                <a:lnTo>
                  <a:pt x="75819" y="0"/>
                </a:lnTo>
              </a:path>
            </a:pathLst>
          </a:custGeom>
          <a:ln w="5054">
            <a:solidFill>
              <a:srgbClr val="00375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239259" y="2951226"/>
            <a:ext cx="0" cy="8572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85343"/>
                </a:moveTo>
                <a:lnTo>
                  <a:pt x="0" y="0"/>
                </a:lnTo>
              </a:path>
            </a:pathLst>
          </a:custGeom>
          <a:ln w="5054">
            <a:solidFill>
              <a:srgbClr val="00375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3354197"/>
            <a:ext cx="461009" cy="102235"/>
          </a:xfrm>
          <a:custGeom>
            <a:avLst/>
            <a:gdLst/>
            <a:ahLst/>
            <a:cxnLst/>
            <a:rect l="l" t="t" r="r" b="b"/>
            <a:pathLst>
              <a:path w="461009" h="102235">
                <a:moveTo>
                  <a:pt x="0" y="101853"/>
                </a:moveTo>
                <a:lnTo>
                  <a:pt x="460883" y="101853"/>
                </a:lnTo>
                <a:lnTo>
                  <a:pt x="46088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>
            <a:spLocks noGrp="1"/>
          </p:cNvSpPr>
          <p:nvPr>
            <p:ph type="ftr" sz="quarter" idx="11"/>
          </p:nvPr>
        </p:nvSpPr>
        <p:spPr>
          <a:xfrm>
            <a:off x="1767839" y="3362000"/>
            <a:ext cx="44132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spc="-40" dirty="0"/>
          </a:p>
        </p:txBody>
      </p:sp>
      <p:sp>
        <p:nvSpPr>
          <p:cNvPr id="21" name="object 21"/>
          <p:cNvSpPr txBox="1">
            <a:spLocks noGrp="1"/>
          </p:cNvSpPr>
          <p:nvPr>
            <p:ph type="dt" sz="half" idx="10"/>
          </p:nvPr>
        </p:nvSpPr>
        <p:spPr>
          <a:xfrm>
            <a:off x="2399283" y="3362000"/>
            <a:ext cx="37655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altLang="zh-TW" spc="-5" smtClean="0"/>
              <a:t>Disp Lab</a:t>
            </a:r>
            <a:endParaRPr spc="-55" dirty="0"/>
          </a:p>
        </p:txBody>
      </p:sp>
      <p:sp>
        <p:nvSpPr>
          <p:cNvPr id="28" name="object 7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8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9"/>
          <p:cNvSpPr txBox="1">
            <a:spLocks/>
          </p:cNvSpPr>
          <p:nvPr/>
        </p:nvSpPr>
        <p:spPr>
          <a:xfrm>
            <a:off x="105029" y="3362000"/>
            <a:ext cx="2508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590"/>
              </a:lnSpc>
            </a:pPr>
            <a:fld id="{81D60167-4931-47E6-BA6A-407CBD079E47}" type="slidenum">
              <a:rPr lang="en-US" altLang="zh-TW" spc="-55" smtClean="0"/>
              <a:pPr marL="25400">
                <a:lnSpc>
                  <a:spcPts val="590"/>
                </a:lnSpc>
              </a:pPr>
              <a:t>62</a:t>
            </a:fld>
            <a:r>
              <a:rPr lang="en-US" altLang="zh-TW" spc="-55" dirty="0" smtClean="0"/>
              <a:t> </a:t>
            </a:r>
            <a:r>
              <a:rPr lang="en-US" altLang="zh-TW" spc="35" dirty="0" smtClean="0"/>
              <a:t>/</a:t>
            </a:r>
            <a:r>
              <a:rPr lang="zh-TW" altLang="en-US" spc="-40" dirty="0" smtClean="0"/>
              <a:t> </a:t>
            </a:r>
            <a:r>
              <a:rPr lang="en-US" altLang="zh-TW" spc="-55" dirty="0" smtClean="0"/>
              <a:t>70</a:t>
            </a:r>
            <a:endParaRPr lang="en-US" altLang="zh-TW" spc="-55" dirty="0"/>
          </a:p>
        </p:txBody>
      </p:sp>
      <p:sp>
        <p:nvSpPr>
          <p:cNvPr id="31" name="object 10"/>
          <p:cNvSpPr txBox="1">
            <a:spLocks/>
          </p:cNvSpPr>
          <p:nvPr/>
        </p:nvSpPr>
        <p:spPr>
          <a:xfrm>
            <a:off x="1767839" y="3362000"/>
            <a:ext cx="4413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lang="en-US" spc="-40" dirty="0"/>
          </a:p>
        </p:txBody>
      </p:sp>
      <p:sp>
        <p:nvSpPr>
          <p:cNvPr id="32" name="object 11"/>
          <p:cNvSpPr txBox="1">
            <a:spLocks/>
          </p:cNvSpPr>
          <p:nvPr/>
        </p:nvSpPr>
        <p:spPr>
          <a:xfrm>
            <a:off x="2399283" y="3362000"/>
            <a:ext cx="37655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5" smtClean="0"/>
              <a:t>Disp Lab</a:t>
            </a:r>
            <a:endParaRPr lang="en-US" spc="-55" dirty="0"/>
          </a:p>
        </p:txBody>
      </p:sp>
      <p:sp>
        <p:nvSpPr>
          <p:cNvPr id="33" name="object 16"/>
          <p:cNvSpPr txBox="1"/>
          <p:nvPr/>
        </p:nvSpPr>
        <p:spPr>
          <a:xfrm>
            <a:off x="347345" y="968375"/>
            <a:ext cx="3889756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000" dirty="0" smtClean="0">
                <a:latin typeface="Trebuchet MS"/>
                <a:cs typeface="Trebuchet MS"/>
              </a:rPr>
              <a:t>Boltzmann machine is a pairwise </a:t>
            </a:r>
            <a:r>
              <a:rPr lang="en-US" sz="1000" b="1" i="1" dirty="0" smtClean="0">
                <a:latin typeface="Trebuchet MS"/>
                <a:cs typeface="Trebuchet MS"/>
              </a:rPr>
              <a:t>Markov Random Field </a:t>
            </a:r>
            <a:r>
              <a:rPr lang="en-US" sz="1000" dirty="0" smtClean="0">
                <a:latin typeface="Trebuchet MS"/>
                <a:cs typeface="Trebuchet MS"/>
              </a:rPr>
              <a:t>(undirected graph) with hidden node </a:t>
            </a:r>
            <a:r>
              <a:rPr lang="en-US" sz="1000" b="1" i="1" dirty="0" smtClean="0">
                <a:latin typeface="Trebuchet MS"/>
                <a:cs typeface="Trebuchet MS"/>
              </a:rPr>
              <a:t>h</a:t>
            </a:r>
            <a:r>
              <a:rPr lang="en-US" sz="1000" dirty="0" smtClean="0">
                <a:latin typeface="Trebuchet MS"/>
                <a:cs typeface="Trebuchet MS"/>
              </a:rPr>
              <a:t>, visible node </a:t>
            </a:r>
            <a:r>
              <a:rPr lang="en-US" sz="1000" b="1" i="1" dirty="0" smtClean="0">
                <a:latin typeface="Trebuchet MS"/>
                <a:cs typeface="Trebuchet MS"/>
              </a:rPr>
              <a:t>v</a:t>
            </a:r>
            <a:endParaRPr sz="1000" b="1" i="1" dirty="0">
              <a:latin typeface="Trebuchet MS"/>
              <a:cs typeface="Trebuchet MS"/>
            </a:endParaRPr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35" y="1276152"/>
            <a:ext cx="1905800" cy="1538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object 16"/>
          <p:cNvSpPr txBox="1"/>
          <p:nvPr/>
        </p:nvSpPr>
        <p:spPr>
          <a:xfrm>
            <a:off x="317881" y="2951226"/>
            <a:ext cx="3889756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000" dirty="0" smtClean="0">
                <a:latin typeface="Trebuchet MS"/>
                <a:cs typeface="Trebuchet MS"/>
              </a:rPr>
              <a:t>Remark: problem is </a:t>
            </a:r>
            <a:r>
              <a:rPr lang="en-US" sz="1000" dirty="0">
                <a:latin typeface="Trebuchet MS"/>
                <a:cs typeface="Trebuchet MS"/>
              </a:rPr>
              <a:t>t</a:t>
            </a:r>
            <a:r>
              <a:rPr lang="en-US" sz="1000" dirty="0" smtClean="0">
                <a:latin typeface="Trebuchet MS"/>
                <a:cs typeface="Trebuchet MS"/>
              </a:rPr>
              <a:t>he exact inference is intractable and sampling is also slow </a:t>
            </a:r>
            <a:endParaRPr sz="1000" b="1" i="1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588898430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304033" y="0"/>
            <a:ext cx="2304415" cy="188595"/>
          </a:xfrm>
          <a:custGeom>
            <a:avLst/>
            <a:gdLst/>
            <a:ahLst/>
            <a:cxnLst/>
            <a:rect l="l" t="t" r="r" b="b"/>
            <a:pathLst>
              <a:path w="2304415" h="188595">
                <a:moveTo>
                  <a:pt x="0" y="188214"/>
                </a:moveTo>
                <a:lnTo>
                  <a:pt x="2304033" y="188214"/>
                </a:lnTo>
                <a:lnTo>
                  <a:pt x="2304033" y="0"/>
                </a:lnTo>
                <a:lnTo>
                  <a:pt x="0" y="0"/>
                </a:lnTo>
                <a:lnTo>
                  <a:pt x="0" y="188214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88214"/>
            <a:ext cx="4608195" cy="350520"/>
          </a:xfrm>
          <a:custGeom>
            <a:avLst/>
            <a:gdLst/>
            <a:ahLst/>
            <a:cxnLst/>
            <a:rect l="l" t="t" r="r" b="b"/>
            <a:pathLst>
              <a:path w="4608195" h="350520">
                <a:moveTo>
                  <a:pt x="0" y="350266"/>
                </a:moveTo>
                <a:lnTo>
                  <a:pt x="4607941" y="350266"/>
                </a:lnTo>
                <a:lnTo>
                  <a:pt x="4607941" y="0"/>
                </a:lnTo>
                <a:lnTo>
                  <a:pt x="0" y="0"/>
                </a:lnTo>
                <a:lnTo>
                  <a:pt x="0" y="350266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5250" y="265302"/>
            <a:ext cx="309372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400" spc="-50" dirty="0" smtClean="0">
                <a:solidFill>
                  <a:srgbClr val="FFFFFF"/>
                </a:solidFill>
                <a:latin typeface="Trebuchet MS"/>
                <a:cs typeface="Trebuchet MS"/>
              </a:rPr>
              <a:t>Restricted Boltzmann machine</a:t>
            </a:r>
            <a:endParaRPr sz="1400" dirty="0">
              <a:latin typeface="Trebuchet MS"/>
              <a:cs typeface="Trebuchet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17881" y="730631"/>
            <a:ext cx="3972560" cy="210820"/>
          </a:xfrm>
          <a:custGeom>
            <a:avLst/>
            <a:gdLst/>
            <a:ahLst/>
            <a:cxnLst/>
            <a:rect l="l" t="t" r="r" b="b"/>
            <a:pathLst>
              <a:path w="3972560" h="210819">
                <a:moveTo>
                  <a:pt x="0" y="210819"/>
                </a:moveTo>
                <a:lnTo>
                  <a:pt x="3972305" y="210819"/>
                </a:lnTo>
                <a:lnTo>
                  <a:pt x="3972305" y="0"/>
                </a:lnTo>
                <a:lnTo>
                  <a:pt x="0" y="0"/>
                </a:lnTo>
                <a:lnTo>
                  <a:pt x="0" y="210819"/>
                </a:lnTo>
                <a:close/>
              </a:path>
            </a:pathLst>
          </a:custGeom>
          <a:solidFill>
            <a:srgbClr val="0029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17881" y="935227"/>
            <a:ext cx="3972560" cy="1938148"/>
          </a:xfrm>
          <a:custGeom>
            <a:avLst/>
            <a:gdLst/>
            <a:ahLst/>
            <a:cxnLst/>
            <a:rect l="l" t="t" r="r" b="b"/>
            <a:pathLst>
              <a:path w="3972560" h="635000">
                <a:moveTo>
                  <a:pt x="0" y="635000"/>
                </a:moveTo>
                <a:lnTo>
                  <a:pt x="3972305" y="635000"/>
                </a:lnTo>
                <a:lnTo>
                  <a:pt x="3972305" y="0"/>
                </a:lnTo>
                <a:lnTo>
                  <a:pt x="0" y="0"/>
                </a:lnTo>
                <a:lnTo>
                  <a:pt x="0" y="635000"/>
                </a:lnTo>
                <a:close/>
              </a:path>
            </a:pathLst>
          </a:custGeom>
          <a:solidFill>
            <a:srgbClr val="E5E9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47345" y="740664"/>
            <a:ext cx="3329304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000" spc="-45" dirty="0" smtClean="0">
                <a:solidFill>
                  <a:srgbClr val="FFFFFF"/>
                </a:solidFill>
                <a:latin typeface="Trebuchet MS"/>
                <a:cs typeface="Trebuchet MS"/>
              </a:rPr>
              <a:t>Definition</a:t>
            </a:r>
            <a:r>
              <a:rPr sz="1000" spc="-30" dirty="0" smtClean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00" spc="-35" dirty="0" smtClean="0">
                <a:solidFill>
                  <a:srgbClr val="FFFFFF"/>
                </a:solidFill>
                <a:latin typeface="Trebuchet MS"/>
                <a:cs typeface="Trebuchet MS"/>
              </a:rPr>
              <a:t>(</a:t>
            </a:r>
            <a:r>
              <a:rPr lang="en-US" sz="1000" spc="-35" dirty="0" smtClean="0">
                <a:solidFill>
                  <a:srgbClr val="FFFFFF"/>
                </a:solidFill>
                <a:latin typeface="Trebuchet MS"/>
                <a:cs typeface="Trebuchet MS"/>
              </a:rPr>
              <a:t>Restricted Boltzmann machine, RBM</a:t>
            </a:r>
            <a:r>
              <a:rPr sz="1000" spc="-30" dirty="0" smtClean="0">
                <a:solidFill>
                  <a:srgbClr val="FFFFFF"/>
                </a:solidFill>
                <a:latin typeface="Trebuchet MS"/>
                <a:cs typeface="Trebuchet MS"/>
              </a:rPr>
              <a:t>)</a:t>
            </a:r>
            <a:endParaRPr sz="1000" dirty="0">
              <a:latin typeface="Trebuchet MS"/>
              <a:cs typeface="Trebuchet M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158360" y="2951226"/>
            <a:ext cx="0" cy="8572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85343"/>
                </a:moveTo>
                <a:lnTo>
                  <a:pt x="0" y="0"/>
                </a:lnTo>
              </a:path>
            </a:pathLst>
          </a:custGeom>
          <a:ln w="5054">
            <a:solidFill>
              <a:srgbClr val="00375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160901" y="2953766"/>
            <a:ext cx="76200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0" y="0"/>
                </a:moveTo>
                <a:lnTo>
                  <a:pt x="75819" y="0"/>
                </a:lnTo>
              </a:path>
            </a:pathLst>
          </a:custGeom>
          <a:ln w="5054">
            <a:solidFill>
              <a:srgbClr val="00375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239259" y="2951226"/>
            <a:ext cx="0" cy="8572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85343"/>
                </a:moveTo>
                <a:lnTo>
                  <a:pt x="0" y="0"/>
                </a:lnTo>
              </a:path>
            </a:pathLst>
          </a:custGeom>
          <a:ln w="5054">
            <a:solidFill>
              <a:srgbClr val="00375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3354197"/>
            <a:ext cx="461009" cy="102235"/>
          </a:xfrm>
          <a:custGeom>
            <a:avLst/>
            <a:gdLst/>
            <a:ahLst/>
            <a:cxnLst/>
            <a:rect l="l" t="t" r="r" b="b"/>
            <a:pathLst>
              <a:path w="461009" h="102235">
                <a:moveTo>
                  <a:pt x="0" y="101853"/>
                </a:moveTo>
                <a:lnTo>
                  <a:pt x="460883" y="101853"/>
                </a:lnTo>
                <a:lnTo>
                  <a:pt x="46088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>
            <a:spLocks noGrp="1"/>
          </p:cNvSpPr>
          <p:nvPr>
            <p:ph type="ftr" sz="quarter" idx="11"/>
          </p:nvPr>
        </p:nvSpPr>
        <p:spPr>
          <a:xfrm>
            <a:off x="1767839" y="3362000"/>
            <a:ext cx="44132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spc="-40" dirty="0"/>
          </a:p>
        </p:txBody>
      </p:sp>
      <p:sp>
        <p:nvSpPr>
          <p:cNvPr id="21" name="object 21"/>
          <p:cNvSpPr txBox="1">
            <a:spLocks noGrp="1"/>
          </p:cNvSpPr>
          <p:nvPr>
            <p:ph type="dt" sz="half" idx="10"/>
          </p:nvPr>
        </p:nvSpPr>
        <p:spPr>
          <a:xfrm>
            <a:off x="2399283" y="3362000"/>
            <a:ext cx="37655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altLang="zh-TW" spc="-5" smtClean="0"/>
              <a:t>Disp Lab</a:t>
            </a:r>
            <a:endParaRPr spc="-55" dirty="0"/>
          </a:p>
        </p:txBody>
      </p:sp>
      <p:sp>
        <p:nvSpPr>
          <p:cNvPr id="28" name="object 7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8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9"/>
          <p:cNvSpPr txBox="1">
            <a:spLocks/>
          </p:cNvSpPr>
          <p:nvPr/>
        </p:nvSpPr>
        <p:spPr>
          <a:xfrm>
            <a:off x="105029" y="3362000"/>
            <a:ext cx="2508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590"/>
              </a:lnSpc>
            </a:pPr>
            <a:fld id="{81D60167-4931-47E6-BA6A-407CBD079E47}" type="slidenum">
              <a:rPr lang="en-US" altLang="zh-TW" spc="-55" smtClean="0"/>
              <a:pPr marL="25400">
                <a:lnSpc>
                  <a:spcPts val="590"/>
                </a:lnSpc>
              </a:pPr>
              <a:t>63</a:t>
            </a:fld>
            <a:r>
              <a:rPr lang="en-US" altLang="zh-TW" spc="-55" dirty="0" smtClean="0"/>
              <a:t> </a:t>
            </a:r>
            <a:r>
              <a:rPr lang="en-US" altLang="zh-TW" spc="35" dirty="0" smtClean="0"/>
              <a:t>/</a:t>
            </a:r>
            <a:r>
              <a:rPr lang="zh-TW" altLang="en-US" spc="-40" dirty="0" smtClean="0"/>
              <a:t> </a:t>
            </a:r>
            <a:r>
              <a:rPr lang="en-US" altLang="zh-TW" spc="-55" dirty="0" smtClean="0"/>
              <a:t>70</a:t>
            </a:r>
            <a:endParaRPr lang="en-US" altLang="zh-TW" spc="-55" dirty="0"/>
          </a:p>
        </p:txBody>
      </p:sp>
      <p:sp>
        <p:nvSpPr>
          <p:cNvPr id="31" name="object 10"/>
          <p:cNvSpPr txBox="1">
            <a:spLocks/>
          </p:cNvSpPr>
          <p:nvPr/>
        </p:nvSpPr>
        <p:spPr>
          <a:xfrm>
            <a:off x="1767839" y="3362000"/>
            <a:ext cx="4413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lang="en-US" spc="-40" dirty="0"/>
          </a:p>
        </p:txBody>
      </p:sp>
      <p:sp>
        <p:nvSpPr>
          <p:cNvPr id="32" name="object 11"/>
          <p:cNvSpPr txBox="1">
            <a:spLocks/>
          </p:cNvSpPr>
          <p:nvPr/>
        </p:nvSpPr>
        <p:spPr>
          <a:xfrm>
            <a:off x="2399283" y="3362000"/>
            <a:ext cx="37655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5" smtClean="0"/>
              <a:t>Disp Lab</a:t>
            </a:r>
            <a:endParaRPr lang="en-US" spc="-55" dirty="0"/>
          </a:p>
        </p:txBody>
      </p:sp>
      <p:sp>
        <p:nvSpPr>
          <p:cNvPr id="33" name="object 16"/>
          <p:cNvSpPr txBox="1"/>
          <p:nvPr/>
        </p:nvSpPr>
        <p:spPr>
          <a:xfrm>
            <a:off x="347345" y="968375"/>
            <a:ext cx="3889756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000" dirty="0" smtClean="0">
                <a:latin typeface="Trebuchet MS"/>
                <a:cs typeface="Trebuchet MS"/>
              </a:rPr>
              <a:t>Restricted Boltzmann machine, nodes are arranged in layers without connection</a:t>
            </a:r>
            <a:endParaRPr sz="1000" b="1" i="1" dirty="0">
              <a:latin typeface="Trebuchet MS"/>
              <a:cs typeface="Trebuchet MS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765" y="1311773"/>
            <a:ext cx="2185987" cy="947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object 16"/>
          <p:cNvSpPr txBox="1"/>
          <p:nvPr/>
        </p:nvSpPr>
        <p:spPr>
          <a:xfrm>
            <a:off x="317880" y="2948136"/>
            <a:ext cx="3889756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000" dirty="0" smtClean="0">
                <a:latin typeface="Trebuchet MS"/>
                <a:cs typeface="Trebuchet MS"/>
              </a:rPr>
              <a:t>Remark: If we assume hidden nodes with binary distribution, each node is “on” or “off” representing the feature. (</a:t>
            </a:r>
            <a:r>
              <a:rPr lang="en-US" sz="1000" b="1" i="1" dirty="0" smtClean="0">
                <a:latin typeface="Trebuchet MS"/>
                <a:cs typeface="Trebuchet MS"/>
              </a:rPr>
              <a:t>coding</a:t>
            </a:r>
            <a:r>
              <a:rPr lang="en-US" sz="1000" dirty="0" smtClean="0">
                <a:latin typeface="Trebuchet MS"/>
                <a:cs typeface="Trebuchet MS"/>
              </a:rPr>
              <a:t> methods)</a:t>
            </a:r>
            <a:endParaRPr sz="1000" b="1" i="1" dirty="0">
              <a:latin typeface="Trebuchet MS"/>
              <a:cs typeface="Trebuchet MS"/>
            </a:endParaRPr>
          </a:p>
        </p:txBody>
      </p:sp>
      <p:sp>
        <p:nvSpPr>
          <p:cNvPr id="27" name="object 16"/>
          <p:cNvSpPr txBox="1"/>
          <p:nvPr/>
        </p:nvSpPr>
        <p:spPr>
          <a:xfrm>
            <a:off x="363012" y="2416175"/>
            <a:ext cx="3889756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000" dirty="0" smtClean="0">
                <a:latin typeface="Trebuchet MS"/>
                <a:cs typeface="Trebuchet MS"/>
              </a:rPr>
              <a:t>Hidden nodes are </a:t>
            </a:r>
            <a:r>
              <a:rPr lang="en-US" sz="1000" b="1" i="1" dirty="0" smtClean="0">
                <a:latin typeface="Trebuchet MS"/>
                <a:cs typeface="Trebuchet MS"/>
              </a:rPr>
              <a:t>conditionally independent</a:t>
            </a:r>
            <a:r>
              <a:rPr lang="en-US" sz="1000" dirty="0" smtClean="0">
                <a:latin typeface="Trebuchet MS"/>
                <a:cs typeface="Trebuchet MS"/>
              </a:rPr>
              <a:t> if visible nodes are specified </a:t>
            </a:r>
            <a:endParaRPr sz="1000" b="1" i="1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904304111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304033" y="0"/>
            <a:ext cx="2304415" cy="188595"/>
          </a:xfrm>
          <a:custGeom>
            <a:avLst/>
            <a:gdLst/>
            <a:ahLst/>
            <a:cxnLst/>
            <a:rect l="l" t="t" r="r" b="b"/>
            <a:pathLst>
              <a:path w="2304415" h="188595">
                <a:moveTo>
                  <a:pt x="0" y="188214"/>
                </a:moveTo>
                <a:lnTo>
                  <a:pt x="2304033" y="188214"/>
                </a:lnTo>
                <a:lnTo>
                  <a:pt x="2304033" y="0"/>
                </a:lnTo>
                <a:lnTo>
                  <a:pt x="0" y="0"/>
                </a:lnTo>
                <a:lnTo>
                  <a:pt x="0" y="188214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88214"/>
            <a:ext cx="4608195" cy="350520"/>
          </a:xfrm>
          <a:custGeom>
            <a:avLst/>
            <a:gdLst/>
            <a:ahLst/>
            <a:cxnLst/>
            <a:rect l="l" t="t" r="r" b="b"/>
            <a:pathLst>
              <a:path w="4608195" h="350520">
                <a:moveTo>
                  <a:pt x="0" y="350266"/>
                </a:moveTo>
                <a:lnTo>
                  <a:pt x="4607941" y="350266"/>
                </a:lnTo>
                <a:lnTo>
                  <a:pt x="4607941" y="0"/>
                </a:lnTo>
                <a:lnTo>
                  <a:pt x="0" y="0"/>
                </a:lnTo>
                <a:lnTo>
                  <a:pt x="0" y="350266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5250" y="265302"/>
            <a:ext cx="309372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400" spc="-50" dirty="0" smtClean="0">
                <a:solidFill>
                  <a:srgbClr val="FFFFFF"/>
                </a:solidFill>
                <a:latin typeface="Trebuchet MS"/>
                <a:cs typeface="Trebuchet MS"/>
              </a:rPr>
              <a:t>Restricted Boltzmann machine</a:t>
            </a:r>
            <a:endParaRPr sz="1400" dirty="0">
              <a:latin typeface="Trebuchet MS"/>
              <a:cs typeface="Trebuchet M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158360" y="2951226"/>
            <a:ext cx="0" cy="8572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85343"/>
                </a:moveTo>
                <a:lnTo>
                  <a:pt x="0" y="0"/>
                </a:lnTo>
              </a:path>
            </a:pathLst>
          </a:custGeom>
          <a:ln w="5054">
            <a:solidFill>
              <a:srgbClr val="00375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239259" y="2951226"/>
            <a:ext cx="0" cy="8572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85343"/>
                </a:moveTo>
                <a:lnTo>
                  <a:pt x="0" y="0"/>
                </a:lnTo>
              </a:path>
            </a:pathLst>
          </a:custGeom>
          <a:ln w="5054">
            <a:solidFill>
              <a:srgbClr val="00375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3354197"/>
            <a:ext cx="461009" cy="102235"/>
          </a:xfrm>
          <a:custGeom>
            <a:avLst/>
            <a:gdLst/>
            <a:ahLst/>
            <a:cxnLst/>
            <a:rect l="l" t="t" r="r" b="b"/>
            <a:pathLst>
              <a:path w="461009" h="102235">
                <a:moveTo>
                  <a:pt x="0" y="101853"/>
                </a:moveTo>
                <a:lnTo>
                  <a:pt x="460883" y="101853"/>
                </a:lnTo>
                <a:lnTo>
                  <a:pt x="46088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>
            <a:spLocks noGrp="1"/>
          </p:cNvSpPr>
          <p:nvPr>
            <p:ph type="ftr" sz="quarter" idx="11"/>
          </p:nvPr>
        </p:nvSpPr>
        <p:spPr>
          <a:xfrm>
            <a:off x="1767839" y="3362000"/>
            <a:ext cx="44132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spc="-40" dirty="0"/>
          </a:p>
        </p:txBody>
      </p:sp>
      <p:sp>
        <p:nvSpPr>
          <p:cNvPr id="21" name="object 21"/>
          <p:cNvSpPr txBox="1">
            <a:spLocks noGrp="1"/>
          </p:cNvSpPr>
          <p:nvPr>
            <p:ph type="dt" sz="half" idx="10"/>
          </p:nvPr>
        </p:nvSpPr>
        <p:spPr>
          <a:xfrm>
            <a:off x="2399283" y="3362000"/>
            <a:ext cx="37655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altLang="zh-TW" spc="-5" smtClean="0"/>
              <a:t>Disp Lab</a:t>
            </a:r>
            <a:endParaRPr spc="-55" dirty="0"/>
          </a:p>
        </p:txBody>
      </p:sp>
      <p:sp>
        <p:nvSpPr>
          <p:cNvPr id="28" name="object 7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8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9"/>
          <p:cNvSpPr txBox="1">
            <a:spLocks/>
          </p:cNvSpPr>
          <p:nvPr/>
        </p:nvSpPr>
        <p:spPr>
          <a:xfrm>
            <a:off x="105029" y="3362000"/>
            <a:ext cx="2508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590"/>
              </a:lnSpc>
            </a:pPr>
            <a:fld id="{81D60167-4931-47E6-BA6A-407CBD079E47}" type="slidenum">
              <a:rPr lang="en-US" altLang="zh-TW" spc="-55" smtClean="0"/>
              <a:pPr marL="25400">
                <a:lnSpc>
                  <a:spcPts val="590"/>
                </a:lnSpc>
              </a:pPr>
              <a:t>64</a:t>
            </a:fld>
            <a:r>
              <a:rPr lang="en-US" altLang="zh-TW" spc="-55" dirty="0" smtClean="0"/>
              <a:t> </a:t>
            </a:r>
            <a:r>
              <a:rPr lang="en-US" altLang="zh-TW" spc="35" dirty="0" smtClean="0"/>
              <a:t>/</a:t>
            </a:r>
            <a:r>
              <a:rPr lang="zh-TW" altLang="en-US" spc="-40" dirty="0" smtClean="0"/>
              <a:t> </a:t>
            </a:r>
            <a:r>
              <a:rPr lang="en-US" altLang="zh-TW" spc="-55" dirty="0" smtClean="0"/>
              <a:t>70</a:t>
            </a:r>
            <a:endParaRPr lang="en-US" altLang="zh-TW" spc="-55" dirty="0"/>
          </a:p>
        </p:txBody>
      </p:sp>
      <p:sp>
        <p:nvSpPr>
          <p:cNvPr id="31" name="object 10"/>
          <p:cNvSpPr txBox="1">
            <a:spLocks/>
          </p:cNvSpPr>
          <p:nvPr/>
        </p:nvSpPr>
        <p:spPr>
          <a:xfrm>
            <a:off x="1767839" y="3362000"/>
            <a:ext cx="4413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lang="en-US" spc="-40" dirty="0"/>
          </a:p>
        </p:txBody>
      </p:sp>
      <p:sp>
        <p:nvSpPr>
          <p:cNvPr id="32" name="object 11"/>
          <p:cNvSpPr txBox="1">
            <a:spLocks/>
          </p:cNvSpPr>
          <p:nvPr/>
        </p:nvSpPr>
        <p:spPr>
          <a:xfrm>
            <a:off x="2399283" y="3362000"/>
            <a:ext cx="37655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5" smtClean="0"/>
              <a:t>Disp Lab</a:t>
            </a:r>
            <a:endParaRPr lang="en-US" spc="-55" dirty="0"/>
          </a:p>
        </p:txBody>
      </p:sp>
      <p:sp>
        <p:nvSpPr>
          <p:cNvPr id="26" name="object 16"/>
          <p:cNvSpPr txBox="1"/>
          <p:nvPr/>
        </p:nvSpPr>
        <p:spPr>
          <a:xfrm>
            <a:off x="268604" y="1882775"/>
            <a:ext cx="3889756" cy="76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000" dirty="0" smtClean="0">
                <a:latin typeface="Trebuchet MS"/>
                <a:cs typeface="Trebuchet MS"/>
              </a:rPr>
              <a:t>Conventional optimizer: stochastic </a:t>
            </a:r>
            <a:r>
              <a:rPr lang="en-US" sz="1000" dirty="0">
                <a:latin typeface="Trebuchet MS"/>
                <a:cs typeface="Trebuchet MS"/>
              </a:rPr>
              <a:t>g</a:t>
            </a:r>
            <a:r>
              <a:rPr lang="en-US" sz="1000" dirty="0" smtClean="0">
                <a:latin typeface="Trebuchet MS"/>
                <a:cs typeface="Trebuchet MS"/>
              </a:rPr>
              <a:t>radient descent</a:t>
            </a:r>
          </a:p>
          <a:p>
            <a:pPr marL="12700">
              <a:lnSpc>
                <a:spcPct val="100000"/>
              </a:lnSpc>
            </a:pPr>
            <a:r>
              <a:rPr lang="en-US" sz="1000" dirty="0" smtClean="0">
                <a:latin typeface="Trebuchet MS"/>
                <a:cs typeface="Trebuchet MS"/>
              </a:rPr>
              <a:t>Faster one : Contrastive divergence (CD), difference of two KL-divergence</a:t>
            </a:r>
          </a:p>
          <a:p>
            <a:pPr marL="12700">
              <a:lnSpc>
                <a:spcPct val="100000"/>
              </a:lnSpc>
            </a:pPr>
            <a:endParaRPr lang="en-US" sz="10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lang="en-US" sz="1000" dirty="0" smtClean="0">
                <a:latin typeface="Trebuchet MS"/>
                <a:cs typeface="Trebuchet MS"/>
              </a:rPr>
              <a:t>Application : Language modeling, document retrieva</a:t>
            </a:r>
            <a:r>
              <a:rPr lang="en-US" sz="1000" dirty="0">
                <a:latin typeface="Trebuchet MS"/>
                <a:cs typeface="Trebuchet MS"/>
              </a:rPr>
              <a:t>l</a:t>
            </a:r>
            <a:endParaRPr sz="1000" dirty="0">
              <a:latin typeface="Trebuchet MS"/>
              <a:cs typeface="Trebuchet MS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41" y="739775"/>
            <a:ext cx="4207636" cy="867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7512496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304033" y="0"/>
            <a:ext cx="2304415" cy="188595"/>
          </a:xfrm>
          <a:custGeom>
            <a:avLst/>
            <a:gdLst/>
            <a:ahLst/>
            <a:cxnLst/>
            <a:rect l="l" t="t" r="r" b="b"/>
            <a:pathLst>
              <a:path w="2304415" h="188595">
                <a:moveTo>
                  <a:pt x="0" y="188214"/>
                </a:moveTo>
                <a:lnTo>
                  <a:pt x="2304033" y="188214"/>
                </a:lnTo>
                <a:lnTo>
                  <a:pt x="2304033" y="0"/>
                </a:lnTo>
                <a:lnTo>
                  <a:pt x="0" y="0"/>
                </a:lnTo>
                <a:lnTo>
                  <a:pt x="0" y="188214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88214"/>
            <a:ext cx="4608195" cy="350520"/>
          </a:xfrm>
          <a:custGeom>
            <a:avLst/>
            <a:gdLst/>
            <a:ahLst/>
            <a:cxnLst/>
            <a:rect l="l" t="t" r="r" b="b"/>
            <a:pathLst>
              <a:path w="4608195" h="350520">
                <a:moveTo>
                  <a:pt x="0" y="350266"/>
                </a:moveTo>
                <a:lnTo>
                  <a:pt x="4607941" y="350266"/>
                </a:lnTo>
                <a:lnTo>
                  <a:pt x="4607941" y="0"/>
                </a:lnTo>
                <a:lnTo>
                  <a:pt x="0" y="0"/>
                </a:lnTo>
                <a:lnTo>
                  <a:pt x="0" y="350266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5250" y="265302"/>
            <a:ext cx="309372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400" spc="-50" dirty="0" smtClean="0">
                <a:solidFill>
                  <a:srgbClr val="FFFFFF"/>
                </a:solidFill>
                <a:latin typeface="Trebuchet MS"/>
                <a:cs typeface="Trebuchet MS"/>
              </a:rPr>
              <a:t>Deep Boltzmann machine</a:t>
            </a:r>
            <a:endParaRPr sz="1400" dirty="0">
              <a:latin typeface="Trebuchet MS"/>
              <a:cs typeface="Trebuchet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17880" y="730631"/>
            <a:ext cx="4120769" cy="210820"/>
          </a:xfrm>
          <a:custGeom>
            <a:avLst/>
            <a:gdLst/>
            <a:ahLst/>
            <a:cxnLst/>
            <a:rect l="l" t="t" r="r" b="b"/>
            <a:pathLst>
              <a:path w="3972560" h="210819">
                <a:moveTo>
                  <a:pt x="0" y="210819"/>
                </a:moveTo>
                <a:lnTo>
                  <a:pt x="3972305" y="210819"/>
                </a:lnTo>
                <a:lnTo>
                  <a:pt x="3972305" y="0"/>
                </a:lnTo>
                <a:lnTo>
                  <a:pt x="0" y="0"/>
                </a:lnTo>
                <a:lnTo>
                  <a:pt x="0" y="210819"/>
                </a:lnTo>
                <a:close/>
              </a:path>
            </a:pathLst>
          </a:custGeom>
          <a:solidFill>
            <a:srgbClr val="0029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17880" y="935227"/>
            <a:ext cx="4120769" cy="1480948"/>
          </a:xfrm>
          <a:custGeom>
            <a:avLst/>
            <a:gdLst/>
            <a:ahLst/>
            <a:cxnLst/>
            <a:rect l="l" t="t" r="r" b="b"/>
            <a:pathLst>
              <a:path w="3972560" h="635000">
                <a:moveTo>
                  <a:pt x="0" y="635000"/>
                </a:moveTo>
                <a:lnTo>
                  <a:pt x="3972305" y="635000"/>
                </a:lnTo>
                <a:lnTo>
                  <a:pt x="3972305" y="0"/>
                </a:lnTo>
                <a:lnTo>
                  <a:pt x="0" y="0"/>
                </a:lnTo>
                <a:lnTo>
                  <a:pt x="0" y="635000"/>
                </a:lnTo>
                <a:close/>
              </a:path>
            </a:pathLst>
          </a:custGeom>
          <a:solidFill>
            <a:srgbClr val="E5E9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47345" y="740664"/>
            <a:ext cx="3329304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000" spc="-45" dirty="0" smtClean="0">
                <a:solidFill>
                  <a:srgbClr val="FFFFFF"/>
                </a:solidFill>
                <a:latin typeface="Trebuchet MS"/>
                <a:cs typeface="Trebuchet MS"/>
              </a:rPr>
              <a:t>Definition</a:t>
            </a:r>
            <a:r>
              <a:rPr sz="1000" spc="-30" dirty="0" smtClean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00" spc="-35" dirty="0" smtClean="0">
                <a:solidFill>
                  <a:srgbClr val="FFFFFF"/>
                </a:solidFill>
                <a:latin typeface="Trebuchet MS"/>
                <a:cs typeface="Trebuchet MS"/>
              </a:rPr>
              <a:t>(</a:t>
            </a:r>
            <a:r>
              <a:rPr lang="en-US" sz="1000" spc="-35" dirty="0" smtClean="0">
                <a:solidFill>
                  <a:srgbClr val="FFFFFF"/>
                </a:solidFill>
                <a:latin typeface="Trebuchet MS"/>
                <a:cs typeface="Trebuchet MS"/>
              </a:rPr>
              <a:t>Deep Boltzmann machine, DBM</a:t>
            </a:r>
            <a:r>
              <a:rPr sz="1000" spc="-30" dirty="0" smtClean="0">
                <a:solidFill>
                  <a:srgbClr val="FFFFFF"/>
                </a:solidFill>
                <a:latin typeface="Trebuchet MS"/>
                <a:cs typeface="Trebuchet MS"/>
              </a:rPr>
              <a:t>)</a:t>
            </a:r>
            <a:endParaRPr sz="1000" dirty="0">
              <a:latin typeface="Trebuchet MS"/>
              <a:cs typeface="Trebuchet M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158360" y="2951226"/>
            <a:ext cx="0" cy="8572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85343"/>
                </a:moveTo>
                <a:lnTo>
                  <a:pt x="0" y="0"/>
                </a:lnTo>
              </a:path>
            </a:pathLst>
          </a:custGeom>
          <a:ln w="5054">
            <a:solidFill>
              <a:srgbClr val="00375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160901" y="2953766"/>
            <a:ext cx="76200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0" y="0"/>
                </a:moveTo>
                <a:lnTo>
                  <a:pt x="75819" y="0"/>
                </a:lnTo>
              </a:path>
            </a:pathLst>
          </a:custGeom>
          <a:ln w="5054">
            <a:solidFill>
              <a:srgbClr val="00375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239259" y="2951226"/>
            <a:ext cx="0" cy="8572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85343"/>
                </a:moveTo>
                <a:lnTo>
                  <a:pt x="0" y="0"/>
                </a:lnTo>
              </a:path>
            </a:pathLst>
          </a:custGeom>
          <a:ln w="5054">
            <a:solidFill>
              <a:srgbClr val="00375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3354197"/>
            <a:ext cx="461009" cy="102235"/>
          </a:xfrm>
          <a:custGeom>
            <a:avLst/>
            <a:gdLst/>
            <a:ahLst/>
            <a:cxnLst/>
            <a:rect l="l" t="t" r="r" b="b"/>
            <a:pathLst>
              <a:path w="461009" h="102235">
                <a:moveTo>
                  <a:pt x="0" y="101853"/>
                </a:moveTo>
                <a:lnTo>
                  <a:pt x="460883" y="101853"/>
                </a:lnTo>
                <a:lnTo>
                  <a:pt x="46088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>
            <a:spLocks noGrp="1"/>
          </p:cNvSpPr>
          <p:nvPr>
            <p:ph type="ftr" sz="quarter" idx="11"/>
          </p:nvPr>
        </p:nvSpPr>
        <p:spPr>
          <a:xfrm>
            <a:off x="1767839" y="3362000"/>
            <a:ext cx="44132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spc="-40" dirty="0"/>
          </a:p>
        </p:txBody>
      </p:sp>
      <p:sp>
        <p:nvSpPr>
          <p:cNvPr id="21" name="object 21"/>
          <p:cNvSpPr txBox="1">
            <a:spLocks noGrp="1"/>
          </p:cNvSpPr>
          <p:nvPr>
            <p:ph type="dt" sz="half" idx="10"/>
          </p:nvPr>
        </p:nvSpPr>
        <p:spPr>
          <a:xfrm>
            <a:off x="2399283" y="3362000"/>
            <a:ext cx="37655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altLang="zh-TW" spc="-5" smtClean="0"/>
              <a:t>Disp Lab</a:t>
            </a:r>
            <a:endParaRPr spc="-55" dirty="0"/>
          </a:p>
        </p:txBody>
      </p:sp>
      <p:sp>
        <p:nvSpPr>
          <p:cNvPr id="28" name="object 7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8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9"/>
          <p:cNvSpPr txBox="1">
            <a:spLocks/>
          </p:cNvSpPr>
          <p:nvPr/>
        </p:nvSpPr>
        <p:spPr>
          <a:xfrm>
            <a:off x="105029" y="3362000"/>
            <a:ext cx="2508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590"/>
              </a:lnSpc>
            </a:pPr>
            <a:fld id="{81D60167-4931-47E6-BA6A-407CBD079E47}" type="slidenum">
              <a:rPr lang="en-US" altLang="zh-TW" spc="-55" smtClean="0"/>
              <a:pPr marL="25400">
                <a:lnSpc>
                  <a:spcPts val="590"/>
                </a:lnSpc>
              </a:pPr>
              <a:t>65</a:t>
            </a:fld>
            <a:r>
              <a:rPr lang="en-US" altLang="zh-TW" spc="-55" dirty="0" smtClean="0"/>
              <a:t> </a:t>
            </a:r>
            <a:r>
              <a:rPr lang="en-US" altLang="zh-TW" spc="35" dirty="0" smtClean="0"/>
              <a:t>/</a:t>
            </a:r>
            <a:r>
              <a:rPr lang="zh-TW" altLang="en-US" spc="-40" dirty="0" smtClean="0"/>
              <a:t> </a:t>
            </a:r>
            <a:r>
              <a:rPr lang="en-US" altLang="zh-TW" spc="-55" dirty="0" smtClean="0"/>
              <a:t>70</a:t>
            </a:r>
            <a:endParaRPr lang="en-US" altLang="zh-TW" spc="-55" dirty="0"/>
          </a:p>
        </p:txBody>
      </p:sp>
      <p:sp>
        <p:nvSpPr>
          <p:cNvPr id="31" name="object 10"/>
          <p:cNvSpPr txBox="1">
            <a:spLocks/>
          </p:cNvSpPr>
          <p:nvPr/>
        </p:nvSpPr>
        <p:spPr>
          <a:xfrm>
            <a:off x="1767839" y="3362000"/>
            <a:ext cx="4413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lang="en-US" spc="-40" dirty="0"/>
          </a:p>
        </p:txBody>
      </p:sp>
      <p:sp>
        <p:nvSpPr>
          <p:cNvPr id="32" name="object 11"/>
          <p:cNvSpPr txBox="1">
            <a:spLocks/>
          </p:cNvSpPr>
          <p:nvPr/>
        </p:nvSpPr>
        <p:spPr>
          <a:xfrm>
            <a:off x="2399283" y="3362000"/>
            <a:ext cx="37655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5" smtClean="0"/>
              <a:t>Disp Lab</a:t>
            </a:r>
            <a:endParaRPr lang="en-US" spc="-55" dirty="0"/>
          </a:p>
        </p:txBody>
      </p:sp>
      <p:sp>
        <p:nvSpPr>
          <p:cNvPr id="33" name="object 16"/>
          <p:cNvSpPr txBox="1"/>
          <p:nvPr/>
        </p:nvSpPr>
        <p:spPr>
          <a:xfrm>
            <a:off x="347345" y="968375"/>
            <a:ext cx="3889756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000" dirty="0" smtClean="0">
                <a:latin typeface="Trebuchet MS"/>
                <a:cs typeface="Trebuchet MS"/>
              </a:rPr>
              <a:t>It’s the stacked RBMs.</a:t>
            </a:r>
          </a:p>
          <a:p>
            <a:pPr marL="12700">
              <a:lnSpc>
                <a:spcPct val="100000"/>
              </a:lnSpc>
            </a:pPr>
            <a:r>
              <a:rPr lang="en-US" sz="1000" dirty="0" smtClean="0">
                <a:latin typeface="Trebuchet MS"/>
                <a:cs typeface="Trebuchet MS"/>
              </a:rPr>
              <a:t>If we have 3 hidden layers, the model can be written</a:t>
            </a:r>
            <a:endParaRPr sz="1000" b="1" i="1" dirty="0">
              <a:latin typeface="Trebuchet MS"/>
              <a:cs typeface="Trebuchet MS"/>
            </a:endParaRPr>
          </a:p>
        </p:txBody>
      </p:sp>
      <p:sp>
        <p:nvSpPr>
          <p:cNvPr id="27" name="object 16"/>
          <p:cNvSpPr txBox="1"/>
          <p:nvPr/>
        </p:nvSpPr>
        <p:spPr>
          <a:xfrm>
            <a:off x="363012" y="2035175"/>
            <a:ext cx="3889756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000" dirty="0" smtClean="0">
                <a:latin typeface="Trebuchet MS"/>
                <a:cs typeface="Trebuchet MS"/>
              </a:rPr>
              <a:t>Hidden nodes are also </a:t>
            </a:r>
            <a:r>
              <a:rPr lang="en-US" sz="1000" b="1" i="1" dirty="0" smtClean="0">
                <a:latin typeface="Trebuchet MS"/>
                <a:cs typeface="Trebuchet MS"/>
              </a:rPr>
              <a:t>conditionally independent</a:t>
            </a:r>
            <a:r>
              <a:rPr lang="en-US" sz="1000" dirty="0" smtClean="0">
                <a:latin typeface="Trebuchet MS"/>
                <a:cs typeface="Trebuchet MS"/>
              </a:rPr>
              <a:t> if visible nodes are specified -&gt; simplify the weights</a:t>
            </a:r>
            <a:endParaRPr sz="1000" b="1" i="1" dirty="0">
              <a:latin typeface="Trebuchet MS"/>
              <a:cs typeface="Trebuchet MS"/>
            </a:endParaRPr>
          </a:p>
        </p:txBody>
      </p:sp>
      <p:graphicFrame>
        <p:nvGraphicFramePr>
          <p:cNvPr id="2" name="物件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4018139"/>
              </p:ext>
            </p:extLst>
          </p:nvPr>
        </p:nvGraphicFramePr>
        <p:xfrm>
          <a:off x="323682" y="1425575"/>
          <a:ext cx="40640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93" name="Equation" r:id="rId3" imgW="4063680" imgH="419040" progId="">
                  <p:embed/>
                </p:oleObj>
              </mc:Choice>
              <mc:Fallback>
                <p:oleObj name="Equation" r:id="rId3" imgW="4063680" imgH="419040" progId="">
                  <p:embed/>
                  <p:pic>
                    <p:nvPicPr>
                      <p:cNvPr id="0" name="Picture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682" y="1425575"/>
                        <a:ext cx="4064000" cy="419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4042168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304033" y="0"/>
            <a:ext cx="2304415" cy="188595"/>
          </a:xfrm>
          <a:custGeom>
            <a:avLst/>
            <a:gdLst/>
            <a:ahLst/>
            <a:cxnLst/>
            <a:rect l="l" t="t" r="r" b="b"/>
            <a:pathLst>
              <a:path w="2304415" h="188595">
                <a:moveTo>
                  <a:pt x="0" y="188214"/>
                </a:moveTo>
                <a:lnTo>
                  <a:pt x="2304033" y="188214"/>
                </a:lnTo>
                <a:lnTo>
                  <a:pt x="2304033" y="0"/>
                </a:lnTo>
                <a:lnTo>
                  <a:pt x="0" y="0"/>
                </a:lnTo>
                <a:lnTo>
                  <a:pt x="0" y="188214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88214"/>
            <a:ext cx="4608195" cy="350520"/>
          </a:xfrm>
          <a:custGeom>
            <a:avLst/>
            <a:gdLst/>
            <a:ahLst/>
            <a:cxnLst/>
            <a:rect l="l" t="t" r="r" b="b"/>
            <a:pathLst>
              <a:path w="4608195" h="350520">
                <a:moveTo>
                  <a:pt x="0" y="350266"/>
                </a:moveTo>
                <a:lnTo>
                  <a:pt x="4607941" y="350266"/>
                </a:lnTo>
                <a:lnTo>
                  <a:pt x="4607941" y="0"/>
                </a:lnTo>
                <a:lnTo>
                  <a:pt x="0" y="0"/>
                </a:lnTo>
                <a:lnTo>
                  <a:pt x="0" y="350266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95250" y="265302"/>
            <a:ext cx="413766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400" spc="-55" dirty="0" smtClean="0">
                <a:solidFill>
                  <a:srgbClr val="FFFFFF"/>
                </a:solidFill>
                <a:latin typeface="Trebuchet MS"/>
                <a:cs typeface="Trebuchet MS"/>
              </a:rPr>
              <a:t>Auto-encoder</a:t>
            </a:r>
            <a:endParaRPr sz="1400" dirty="0">
              <a:latin typeface="Trebuchet MS"/>
              <a:cs typeface="Trebuchet M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0" y="3354197"/>
            <a:ext cx="461009" cy="102235"/>
          </a:xfrm>
          <a:custGeom>
            <a:avLst/>
            <a:gdLst/>
            <a:ahLst/>
            <a:cxnLst/>
            <a:rect l="l" t="t" r="r" b="b"/>
            <a:pathLst>
              <a:path w="461009" h="102235">
                <a:moveTo>
                  <a:pt x="0" y="101853"/>
                </a:moveTo>
                <a:lnTo>
                  <a:pt x="460883" y="101853"/>
                </a:lnTo>
                <a:lnTo>
                  <a:pt x="46088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>
            <a:spLocks noGrp="1"/>
          </p:cNvSpPr>
          <p:nvPr>
            <p:ph type="ftr" sz="quarter" idx="11"/>
          </p:nvPr>
        </p:nvSpPr>
        <p:spPr>
          <a:xfrm>
            <a:off x="1767839" y="3362000"/>
            <a:ext cx="44132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spc="-40" dirty="0"/>
          </a:p>
        </p:txBody>
      </p:sp>
      <p:sp>
        <p:nvSpPr>
          <p:cNvPr id="23" name="object 23"/>
          <p:cNvSpPr txBox="1">
            <a:spLocks noGrp="1"/>
          </p:cNvSpPr>
          <p:nvPr>
            <p:ph type="dt" sz="half" idx="10"/>
          </p:nvPr>
        </p:nvSpPr>
        <p:spPr>
          <a:xfrm>
            <a:off x="2399283" y="3362000"/>
            <a:ext cx="37655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altLang="zh-TW" spc="-5" smtClean="0"/>
              <a:t>Disp Lab</a:t>
            </a:r>
            <a:endParaRPr spc="-55" dirty="0"/>
          </a:p>
        </p:txBody>
      </p:sp>
      <p:sp>
        <p:nvSpPr>
          <p:cNvPr id="24" name="object 19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0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1"/>
          <p:cNvSpPr txBox="1">
            <a:spLocks/>
          </p:cNvSpPr>
          <p:nvPr/>
        </p:nvSpPr>
        <p:spPr>
          <a:xfrm>
            <a:off x="105029" y="3362000"/>
            <a:ext cx="2508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590"/>
              </a:lnSpc>
            </a:pPr>
            <a:fld id="{81D60167-4931-47E6-BA6A-407CBD079E47}" type="slidenum">
              <a:rPr lang="en-US" altLang="zh-TW" spc="-55" smtClean="0"/>
              <a:pPr marL="25400">
                <a:lnSpc>
                  <a:spcPts val="590"/>
                </a:lnSpc>
              </a:pPr>
              <a:t>66</a:t>
            </a:fld>
            <a:r>
              <a:rPr lang="en-US" altLang="zh-TW" spc="-55" dirty="0" smtClean="0"/>
              <a:t> </a:t>
            </a:r>
            <a:r>
              <a:rPr lang="en-US" altLang="zh-TW" spc="35" dirty="0" smtClean="0"/>
              <a:t>/</a:t>
            </a:r>
            <a:r>
              <a:rPr lang="zh-TW" altLang="en-US" spc="-40" dirty="0" smtClean="0"/>
              <a:t> </a:t>
            </a:r>
            <a:r>
              <a:rPr lang="en-US" altLang="zh-TW" spc="-55" dirty="0" smtClean="0"/>
              <a:t>70</a:t>
            </a:r>
            <a:endParaRPr lang="en-US" altLang="zh-TW" spc="-55" dirty="0"/>
          </a:p>
        </p:txBody>
      </p:sp>
      <p:sp>
        <p:nvSpPr>
          <p:cNvPr id="27" name="object 22"/>
          <p:cNvSpPr txBox="1">
            <a:spLocks/>
          </p:cNvSpPr>
          <p:nvPr/>
        </p:nvSpPr>
        <p:spPr>
          <a:xfrm>
            <a:off x="1767839" y="3362000"/>
            <a:ext cx="4413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lang="en-US" spc="-40" dirty="0"/>
          </a:p>
        </p:txBody>
      </p:sp>
      <p:sp>
        <p:nvSpPr>
          <p:cNvPr id="28" name="object 23"/>
          <p:cNvSpPr txBox="1">
            <a:spLocks/>
          </p:cNvSpPr>
          <p:nvPr/>
        </p:nvSpPr>
        <p:spPr>
          <a:xfrm>
            <a:off x="2399283" y="3362000"/>
            <a:ext cx="37655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5" dirty="0" err="1" smtClean="0"/>
              <a:t>Disp</a:t>
            </a:r>
            <a:r>
              <a:rPr lang="en-US" spc="-5" dirty="0" smtClean="0"/>
              <a:t> Lab</a:t>
            </a:r>
            <a:endParaRPr lang="en-US" spc="-55" dirty="0"/>
          </a:p>
        </p:txBody>
      </p:sp>
      <p:sp>
        <p:nvSpPr>
          <p:cNvPr id="29" name="object 17"/>
          <p:cNvSpPr txBox="1"/>
          <p:nvPr/>
        </p:nvSpPr>
        <p:spPr>
          <a:xfrm>
            <a:off x="317022" y="663574"/>
            <a:ext cx="3915888" cy="10772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000" dirty="0" smtClean="0">
                <a:latin typeface="Trebuchet MS"/>
                <a:cs typeface="Trebuchet MS"/>
              </a:rPr>
              <a:t>Auto-encoder is an unsupervised neural networks learning the low dimensional signal representation</a:t>
            </a:r>
          </a:p>
          <a:p>
            <a:pPr marL="12700">
              <a:lnSpc>
                <a:spcPct val="100000"/>
              </a:lnSpc>
            </a:pPr>
            <a:endParaRPr lang="en-US" sz="10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lang="en-US" sz="1000" dirty="0" smtClean="0">
                <a:latin typeface="Trebuchet MS"/>
                <a:cs typeface="Trebuchet MS"/>
              </a:rPr>
              <a:t>Simple auto-encoder. </a:t>
            </a:r>
            <a:r>
              <a:rPr lang="en-US" sz="1000" dirty="0">
                <a:latin typeface="Trebuchet MS"/>
                <a:cs typeface="Trebuchet MS"/>
              </a:rPr>
              <a:t>I</a:t>
            </a:r>
            <a:r>
              <a:rPr lang="en-US" sz="1000" dirty="0" smtClean="0">
                <a:latin typeface="Trebuchet MS"/>
                <a:cs typeface="Trebuchet MS"/>
              </a:rPr>
              <a:t>t tries to learn a identity function with hidden layers small than dimension of signals.</a:t>
            </a:r>
          </a:p>
          <a:p>
            <a:pPr marL="12700">
              <a:lnSpc>
                <a:spcPct val="100000"/>
              </a:lnSpc>
            </a:pPr>
            <a:endParaRPr lang="en-US" sz="10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lang="en-US" sz="1000" dirty="0" smtClean="0">
                <a:latin typeface="Trebuchet MS"/>
                <a:cs typeface="Trebuchet MS"/>
              </a:rPr>
              <a:t>It’s proven that linear activation function is the same with PCA </a:t>
            </a:r>
            <a:endParaRPr sz="1000" dirty="0">
              <a:latin typeface="Trebuchet MS"/>
              <a:cs typeface="Trebuchet MS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655" y="1740792"/>
            <a:ext cx="1298183" cy="1605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物件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2630325"/>
              </p:ext>
            </p:extLst>
          </p:nvPr>
        </p:nvGraphicFramePr>
        <p:xfrm>
          <a:off x="3883660" y="1044575"/>
          <a:ext cx="6985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46" name="Equation" r:id="rId4" imgW="698400" imgH="241200" progId="">
                  <p:embed/>
                </p:oleObj>
              </mc:Choice>
              <mc:Fallback>
                <p:oleObj name="Equation" r:id="rId4" imgW="698400" imgH="241200" progId="">
                  <p:embed/>
                  <p:pic>
                    <p:nvPicPr>
                      <p:cNvPr id="0" name="Picture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3660" y="1044575"/>
                        <a:ext cx="698500" cy="241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object 16"/>
          <p:cNvSpPr txBox="1"/>
          <p:nvPr/>
        </p:nvSpPr>
        <p:spPr>
          <a:xfrm>
            <a:off x="2914650" y="3025775"/>
            <a:ext cx="456626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000" dirty="0" smtClean="0">
                <a:latin typeface="Trebuchet MS"/>
                <a:cs typeface="Trebuchet MS"/>
              </a:rPr>
              <a:t>[11]</a:t>
            </a:r>
            <a:endParaRPr sz="10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46515442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304033" y="0"/>
            <a:ext cx="2304415" cy="188595"/>
          </a:xfrm>
          <a:custGeom>
            <a:avLst/>
            <a:gdLst/>
            <a:ahLst/>
            <a:cxnLst/>
            <a:rect l="l" t="t" r="r" b="b"/>
            <a:pathLst>
              <a:path w="2304415" h="188595">
                <a:moveTo>
                  <a:pt x="0" y="188214"/>
                </a:moveTo>
                <a:lnTo>
                  <a:pt x="2304033" y="188214"/>
                </a:lnTo>
                <a:lnTo>
                  <a:pt x="2304033" y="0"/>
                </a:lnTo>
                <a:lnTo>
                  <a:pt x="0" y="0"/>
                </a:lnTo>
                <a:lnTo>
                  <a:pt x="0" y="188214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88214"/>
            <a:ext cx="4608195" cy="350520"/>
          </a:xfrm>
          <a:custGeom>
            <a:avLst/>
            <a:gdLst/>
            <a:ahLst/>
            <a:cxnLst/>
            <a:rect l="l" t="t" r="r" b="b"/>
            <a:pathLst>
              <a:path w="4608195" h="350520">
                <a:moveTo>
                  <a:pt x="0" y="350266"/>
                </a:moveTo>
                <a:lnTo>
                  <a:pt x="4607941" y="350266"/>
                </a:lnTo>
                <a:lnTo>
                  <a:pt x="4607941" y="0"/>
                </a:lnTo>
                <a:lnTo>
                  <a:pt x="0" y="0"/>
                </a:lnTo>
                <a:lnTo>
                  <a:pt x="0" y="350266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95250" y="265302"/>
            <a:ext cx="413766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400" spc="-55" dirty="0" smtClean="0">
                <a:solidFill>
                  <a:srgbClr val="FFFFFF"/>
                </a:solidFill>
                <a:latin typeface="Trebuchet MS"/>
                <a:cs typeface="Trebuchet MS"/>
              </a:rPr>
              <a:t>Auto-encoder</a:t>
            </a:r>
            <a:endParaRPr sz="1400" dirty="0">
              <a:latin typeface="Trebuchet MS"/>
              <a:cs typeface="Trebuchet M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0" y="3354197"/>
            <a:ext cx="461009" cy="102235"/>
          </a:xfrm>
          <a:custGeom>
            <a:avLst/>
            <a:gdLst/>
            <a:ahLst/>
            <a:cxnLst/>
            <a:rect l="l" t="t" r="r" b="b"/>
            <a:pathLst>
              <a:path w="461009" h="102235">
                <a:moveTo>
                  <a:pt x="0" y="101853"/>
                </a:moveTo>
                <a:lnTo>
                  <a:pt x="460883" y="101853"/>
                </a:lnTo>
                <a:lnTo>
                  <a:pt x="46088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>
            <a:spLocks noGrp="1"/>
          </p:cNvSpPr>
          <p:nvPr>
            <p:ph type="ftr" sz="quarter" idx="11"/>
          </p:nvPr>
        </p:nvSpPr>
        <p:spPr>
          <a:xfrm>
            <a:off x="1767839" y="3362000"/>
            <a:ext cx="44132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spc="-40" dirty="0"/>
          </a:p>
        </p:txBody>
      </p:sp>
      <p:sp>
        <p:nvSpPr>
          <p:cNvPr id="23" name="object 23"/>
          <p:cNvSpPr txBox="1">
            <a:spLocks noGrp="1"/>
          </p:cNvSpPr>
          <p:nvPr>
            <p:ph type="dt" sz="half" idx="10"/>
          </p:nvPr>
        </p:nvSpPr>
        <p:spPr>
          <a:xfrm>
            <a:off x="2399283" y="3362000"/>
            <a:ext cx="37655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altLang="zh-TW" spc="-5" smtClean="0"/>
              <a:t>Disp Lab</a:t>
            </a:r>
            <a:endParaRPr spc="-55" dirty="0"/>
          </a:p>
        </p:txBody>
      </p:sp>
      <p:sp>
        <p:nvSpPr>
          <p:cNvPr id="24" name="object 19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0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1"/>
          <p:cNvSpPr txBox="1">
            <a:spLocks/>
          </p:cNvSpPr>
          <p:nvPr/>
        </p:nvSpPr>
        <p:spPr>
          <a:xfrm>
            <a:off x="105029" y="3362000"/>
            <a:ext cx="2508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590"/>
              </a:lnSpc>
            </a:pPr>
            <a:fld id="{81D60167-4931-47E6-BA6A-407CBD079E47}" type="slidenum">
              <a:rPr lang="en-US" altLang="zh-TW" spc="-55" smtClean="0"/>
              <a:pPr marL="25400">
                <a:lnSpc>
                  <a:spcPts val="590"/>
                </a:lnSpc>
              </a:pPr>
              <a:t>67</a:t>
            </a:fld>
            <a:r>
              <a:rPr lang="en-US" altLang="zh-TW" spc="-55" dirty="0" smtClean="0"/>
              <a:t> </a:t>
            </a:r>
            <a:r>
              <a:rPr lang="en-US" altLang="zh-TW" spc="35" dirty="0" smtClean="0"/>
              <a:t>/</a:t>
            </a:r>
            <a:r>
              <a:rPr lang="zh-TW" altLang="en-US" spc="-40" dirty="0" smtClean="0"/>
              <a:t> </a:t>
            </a:r>
            <a:r>
              <a:rPr lang="en-US" altLang="zh-TW" spc="-55" dirty="0" smtClean="0"/>
              <a:t>70</a:t>
            </a:r>
            <a:endParaRPr lang="en-US" altLang="zh-TW" spc="-55" dirty="0"/>
          </a:p>
        </p:txBody>
      </p:sp>
      <p:sp>
        <p:nvSpPr>
          <p:cNvPr id="27" name="object 22"/>
          <p:cNvSpPr txBox="1">
            <a:spLocks/>
          </p:cNvSpPr>
          <p:nvPr/>
        </p:nvSpPr>
        <p:spPr>
          <a:xfrm>
            <a:off x="1767839" y="3362000"/>
            <a:ext cx="4413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lang="en-US" spc="-40" dirty="0"/>
          </a:p>
        </p:txBody>
      </p:sp>
      <p:sp>
        <p:nvSpPr>
          <p:cNvPr id="28" name="object 23"/>
          <p:cNvSpPr txBox="1">
            <a:spLocks/>
          </p:cNvSpPr>
          <p:nvPr/>
        </p:nvSpPr>
        <p:spPr>
          <a:xfrm>
            <a:off x="2399283" y="3362000"/>
            <a:ext cx="37655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5" dirty="0" err="1" smtClean="0"/>
              <a:t>Disp</a:t>
            </a:r>
            <a:r>
              <a:rPr lang="en-US" spc="-5" dirty="0" smtClean="0"/>
              <a:t> Lab</a:t>
            </a:r>
            <a:endParaRPr lang="en-US" spc="-55" dirty="0"/>
          </a:p>
        </p:txBody>
      </p:sp>
      <p:sp>
        <p:nvSpPr>
          <p:cNvPr id="29" name="object 17"/>
          <p:cNvSpPr txBox="1"/>
          <p:nvPr/>
        </p:nvSpPr>
        <p:spPr>
          <a:xfrm>
            <a:off x="317022" y="663574"/>
            <a:ext cx="4274028" cy="1384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000" dirty="0" smtClean="0">
                <a:latin typeface="Trebuchet MS"/>
                <a:cs typeface="Trebuchet MS"/>
              </a:rPr>
              <a:t>It’s straightforward to let hidden layers’ units small (good compression)</a:t>
            </a:r>
          </a:p>
          <a:p>
            <a:pPr marL="12700">
              <a:lnSpc>
                <a:spcPct val="100000"/>
              </a:lnSpc>
            </a:pPr>
            <a:endParaRPr lang="en-US" sz="10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lang="en-US" sz="1000" dirty="0" smtClean="0">
                <a:latin typeface="Trebuchet MS"/>
                <a:cs typeface="Trebuchet MS"/>
              </a:rPr>
              <a:t>However, we can use large hidden layers, imposing </a:t>
            </a:r>
            <a:r>
              <a:rPr lang="en-US" sz="1000" dirty="0" err="1" smtClean="0">
                <a:latin typeface="Trebuchet MS"/>
                <a:cs typeface="Trebuchet MS"/>
              </a:rPr>
              <a:t>sparsity</a:t>
            </a:r>
            <a:r>
              <a:rPr lang="en-US" sz="1000" dirty="0" smtClean="0">
                <a:latin typeface="Trebuchet MS"/>
                <a:cs typeface="Trebuchet MS"/>
              </a:rPr>
              <a:t> constraint !</a:t>
            </a:r>
          </a:p>
          <a:p>
            <a:pPr marL="12700">
              <a:lnSpc>
                <a:spcPct val="100000"/>
              </a:lnSpc>
            </a:pPr>
            <a:r>
              <a:rPr lang="en-US" sz="1000" dirty="0" smtClean="0">
                <a:latin typeface="Trebuchet MS"/>
                <a:cs typeface="Trebuchet MS"/>
              </a:rPr>
              <a:t>It causes sparse representation of input signal</a:t>
            </a:r>
          </a:p>
          <a:p>
            <a:pPr marL="12700">
              <a:lnSpc>
                <a:spcPct val="100000"/>
              </a:lnSpc>
            </a:pPr>
            <a:endParaRPr lang="en-US" sz="10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lang="en-US" sz="1000" dirty="0" smtClean="0">
                <a:latin typeface="Trebuchet MS"/>
                <a:cs typeface="Trebuchet MS"/>
              </a:rPr>
              <a:t>Another method is to add noise to the inputs, causing a </a:t>
            </a:r>
            <a:r>
              <a:rPr lang="en-US" sz="1000" b="1" i="1" dirty="0" err="1" smtClean="0">
                <a:latin typeface="Trebuchet MS"/>
                <a:cs typeface="Trebuchet MS"/>
              </a:rPr>
              <a:t>denoising</a:t>
            </a:r>
            <a:r>
              <a:rPr lang="en-US" sz="1000" b="1" i="1" dirty="0" smtClean="0">
                <a:latin typeface="Trebuchet MS"/>
                <a:cs typeface="Trebuchet MS"/>
              </a:rPr>
              <a:t> auto-encoder </a:t>
            </a:r>
            <a:r>
              <a:rPr lang="en-US" sz="1000" dirty="0" smtClean="0">
                <a:latin typeface="Trebuchet MS"/>
                <a:cs typeface="Trebuchet MS"/>
              </a:rPr>
              <a:t>that trying to learn the missing data.</a:t>
            </a:r>
          </a:p>
          <a:p>
            <a:pPr marL="12700">
              <a:lnSpc>
                <a:spcPct val="100000"/>
              </a:lnSpc>
            </a:pPr>
            <a:endParaRPr lang="en-US" sz="1000" b="1" i="1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lang="en-US" sz="1000" b="1" i="1" dirty="0" smtClean="0">
                <a:latin typeface="Trebuchet MS"/>
                <a:cs typeface="Trebuchet MS"/>
              </a:rPr>
              <a:t>Deep Auto-encoder </a:t>
            </a:r>
            <a:r>
              <a:rPr lang="en-US" sz="1000" dirty="0" smtClean="0">
                <a:latin typeface="Trebuchet MS"/>
                <a:cs typeface="Trebuchet MS"/>
              </a:rPr>
              <a:t>can be constructed initializing with RBMs</a:t>
            </a:r>
            <a:endParaRPr sz="1000" dirty="0">
              <a:latin typeface="Trebuchet MS"/>
              <a:cs typeface="Trebuchet MS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44" y="2145687"/>
            <a:ext cx="1532190" cy="1165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2065609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304033" y="0"/>
            <a:ext cx="2304415" cy="188595"/>
          </a:xfrm>
          <a:custGeom>
            <a:avLst/>
            <a:gdLst/>
            <a:ahLst/>
            <a:cxnLst/>
            <a:rect l="l" t="t" r="r" b="b"/>
            <a:pathLst>
              <a:path w="2304415" h="188595">
                <a:moveTo>
                  <a:pt x="0" y="188214"/>
                </a:moveTo>
                <a:lnTo>
                  <a:pt x="2304033" y="188214"/>
                </a:lnTo>
                <a:lnTo>
                  <a:pt x="2304033" y="0"/>
                </a:lnTo>
                <a:lnTo>
                  <a:pt x="0" y="0"/>
                </a:lnTo>
                <a:lnTo>
                  <a:pt x="0" y="188214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88214"/>
            <a:ext cx="4608195" cy="350520"/>
          </a:xfrm>
          <a:custGeom>
            <a:avLst/>
            <a:gdLst/>
            <a:ahLst/>
            <a:cxnLst/>
            <a:rect l="l" t="t" r="r" b="b"/>
            <a:pathLst>
              <a:path w="4608195" h="350520">
                <a:moveTo>
                  <a:pt x="0" y="350266"/>
                </a:moveTo>
                <a:lnTo>
                  <a:pt x="4607941" y="350266"/>
                </a:lnTo>
                <a:lnTo>
                  <a:pt x="4607941" y="0"/>
                </a:lnTo>
                <a:lnTo>
                  <a:pt x="0" y="0"/>
                </a:lnTo>
                <a:lnTo>
                  <a:pt x="0" y="350266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95250" y="265302"/>
            <a:ext cx="413766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400" spc="-55" dirty="0" smtClean="0">
                <a:solidFill>
                  <a:srgbClr val="FFFFFF"/>
                </a:solidFill>
                <a:latin typeface="Trebuchet MS"/>
                <a:cs typeface="Trebuchet MS"/>
              </a:rPr>
              <a:t>Deep Auto-encoder</a:t>
            </a:r>
            <a:endParaRPr sz="1400" dirty="0">
              <a:latin typeface="Trebuchet MS"/>
              <a:cs typeface="Trebuchet M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0" y="3354197"/>
            <a:ext cx="461009" cy="102235"/>
          </a:xfrm>
          <a:custGeom>
            <a:avLst/>
            <a:gdLst/>
            <a:ahLst/>
            <a:cxnLst/>
            <a:rect l="l" t="t" r="r" b="b"/>
            <a:pathLst>
              <a:path w="461009" h="102235">
                <a:moveTo>
                  <a:pt x="0" y="101853"/>
                </a:moveTo>
                <a:lnTo>
                  <a:pt x="460883" y="101853"/>
                </a:lnTo>
                <a:lnTo>
                  <a:pt x="46088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>
            <a:spLocks noGrp="1"/>
          </p:cNvSpPr>
          <p:nvPr>
            <p:ph type="ftr" sz="quarter" idx="11"/>
          </p:nvPr>
        </p:nvSpPr>
        <p:spPr>
          <a:xfrm>
            <a:off x="1767839" y="3362000"/>
            <a:ext cx="44132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spc="-40" dirty="0"/>
          </a:p>
        </p:txBody>
      </p:sp>
      <p:sp>
        <p:nvSpPr>
          <p:cNvPr id="23" name="object 23"/>
          <p:cNvSpPr txBox="1">
            <a:spLocks noGrp="1"/>
          </p:cNvSpPr>
          <p:nvPr>
            <p:ph type="dt" sz="half" idx="10"/>
          </p:nvPr>
        </p:nvSpPr>
        <p:spPr>
          <a:xfrm>
            <a:off x="2399283" y="3362000"/>
            <a:ext cx="37655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altLang="zh-TW" spc="-5" smtClean="0"/>
              <a:t>Disp Lab</a:t>
            </a:r>
            <a:endParaRPr spc="-55" dirty="0"/>
          </a:p>
        </p:txBody>
      </p:sp>
      <p:sp>
        <p:nvSpPr>
          <p:cNvPr id="24" name="object 19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0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1"/>
          <p:cNvSpPr txBox="1">
            <a:spLocks/>
          </p:cNvSpPr>
          <p:nvPr/>
        </p:nvSpPr>
        <p:spPr>
          <a:xfrm>
            <a:off x="105029" y="3362000"/>
            <a:ext cx="2508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590"/>
              </a:lnSpc>
            </a:pPr>
            <a:fld id="{81D60167-4931-47E6-BA6A-407CBD079E47}" type="slidenum">
              <a:rPr lang="en-US" altLang="zh-TW" spc="-55" smtClean="0"/>
              <a:pPr marL="25400">
                <a:lnSpc>
                  <a:spcPts val="590"/>
                </a:lnSpc>
              </a:pPr>
              <a:t>68</a:t>
            </a:fld>
            <a:r>
              <a:rPr lang="en-US" altLang="zh-TW" spc="-55" dirty="0" smtClean="0"/>
              <a:t> </a:t>
            </a:r>
            <a:r>
              <a:rPr lang="en-US" altLang="zh-TW" spc="35" dirty="0" smtClean="0"/>
              <a:t>/</a:t>
            </a:r>
            <a:r>
              <a:rPr lang="zh-TW" altLang="en-US" spc="-40" dirty="0" smtClean="0"/>
              <a:t> </a:t>
            </a:r>
            <a:r>
              <a:rPr lang="en-US" altLang="zh-TW" spc="-55" dirty="0" smtClean="0"/>
              <a:t>70</a:t>
            </a:r>
            <a:endParaRPr lang="en-US" altLang="zh-TW" spc="-55" dirty="0"/>
          </a:p>
        </p:txBody>
      </p:sp>
      <p:sp>
        <p:nvSpPr>
          <p:cNvPr id="27" name="object 22"/>
          <p:cNvSpPr txBox="1">
            <a:spLocks/>
          </p:cNvSpPr>
          <p:nvPr/>
        </p:nvSpPr>
        <p:spPr>
          <a:xfrm>
            <a:off x="1767839" y="3362000"/>
            <a:ext cx="4413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lang="en-US" spc="-40" dirty="0"/>
          </a:p>
        </p:txBody>
      </p:sp>
      <p:sp>
        <p:nvSpPr>
          <p:cNvPr id="28" name="object 23"/>
          <p:cNvSpPr txBox="1">
            <a:spLocks/>
          </p:cNvSpPr>
          <p:nvPr/>
        </p:nvSpPr>
        <p:spPr>
          <a:xfrm>
            <a:off x="2399283" y="3362000"/>
            <a:ext cx="37655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5" dirty="0" err="1" smtClean="0"/>
              <a:t>Disp</a:t>
            </a:r>
            <a:r>
              <a:rPr lang="en-US" spc="-5" dirty="0" smtClean="0"/>
              <a:t> Lab</a:t>
            </a:r>
            <a:endParaRPr lang="en-US" spc="-55" dirty="0"/>
          </a:p>
        </p:txBody>
      </p:sp>
      <p:sp>
        <p:nvSpPr>
          <p:cNvPr id="30" name="object 17"/>
          <p:cNvSpPr txBox="1"/>
          <p:nvPr/>
        </p:nvSpPr>
        <p:spPr>
          <a:xfrm>
            <a:off x="167274" y="815975"/>
            <a:ext cx="4274028" cy="15388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000" dirty="0" smtClean="0">
                <a:latin typeface="Trebuchet MS"/>
                <a:cs typeface="Trebuchet MS"/>
              </a:rPr>
              <a:t>Application of deep auto-encoder : image retrieval (</a:t>
            </a:r>
            <a:r>
              <a:rPr lang="en-US" sz="1000" b="1" i="1" dirty="0" smtClean="0">
                <a:latin typeface="Trebuchet MS"/>
                <a:cs typeface="Trebuchet MS"/>
              </a:rPr>
              <a:t>semantic hashing</a:t>
            </a:r>
            <a:r>
              <a:rPr lang="en-US" sz="1000" dirty="0" smtClean="0">
                <a:latin typeface="Trebuchet MS"/>
                <a:cs typeface="Trebuchet MS"/>
              </a:rPr>
              <a:t>)</a:t>
            </a:r>
          </a:p>
          <a:p>
            <a:pPr marL="12700">
              <a:lnSpc>
                <a:spcPct val="100000"/>
              </a:lnSpc>
            </a:pPr>
            <a:endParaRPr lang="en-US" sz="1000" dirty="0" smtClean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endParaRPr lang="en-US" sz="10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endParaRPr lang="en-US" sz="1000" dirty="0">
              <a:latin typeface="Trebuchet MS"/>
              <a:cs typeface="Trebuchet MS"/>
            </a:endParaRPr>
          </a:p>
          <a:p>
            <a:r>
              <a:rPr lang="en-US" altLang="zh-TW" sz="1000" dirty="0">
                <a:latin typeface="Trebuchet MS" pitchFamily="34" charset="0"/>
              </a:rPr>
              <a:t>For example, if we use a 20-bit code, </a:t>
            </a:r>
            <a:r>
              <a:rPr lang="en-US" altLang="zh-TW" sz="1000" dirty="0" smtClean="0">
                <a:latin typeface="Trebuchet MS" pitchFamily="34" charset="0"/>
              </a:rPr>
              <a:t>we can </a:t>
            </a:r>
            <a:r>
              <a:rPr lang="en-US" altLang="zh-TW" sz="1000" dirty="0" err="1">
                <a:latin typeface="Trebuchet MS" pitchFamily="34" charset="0"/>
              </a:rPr>
              <a:t>precompute</a:t>
            </a:r>
            <a:r>
              <a:rPr lang="en-US" altLang="zh-TW" sz="1000" dirty="0">
                <a:latin typeface="Trebuchet MS" pitchFamily="34" charset="0"/>
              </a:rPr>
              <a:t> the binary representation for all the </a:t>
            </a:r>
            <a:r>
              <a:rPr lang="en-US" altLang="zh-TW" sz="1000" dirty="0" smtClean="0">
                <a:latin typeface="Trebuchet MS" pitchFamily="34" charset="0"/>
              </a:rPr>
              <a:t>images, creating </a:t>
            </a:r>
            <a:r>
              <a:rPr lang="en-US" altLang="zh-TW" sz="1000" dirty="0">
                <a:latin typeface="Trebuchet MS" pitchFamily="34" charset="0"/>
              </a:rPr>
              <a:t>a </a:t>
            </a:r>
            <a:r>
              <a:rPr lang="en-US" altLang="zh-TW" sz="1000" dirty="0" smtClean="0">
                <a:latin typeface="Trebuchet MS" pitchFamily="34" charset="0"/>
              </a:rPr>
              <a:t>hash-table mapping </a:t>
            </a:r>
            <a:r>
              <a:rPr lang="en-US" altLang="zh-TW" sz="1000" dirty="0" err="1">
                <a:latin typeface="Trebuchet MS" pitchFamily="34" charset="0"/>
              </a:rPr>
              <a:t>codewords</a:t>
            </a:r>
            <a:r>
              <a:rPr lang="en-US" altLang="zh-TW" sz="1000" dirty="0">
                <a:latin typeface="Trebuchet MS" pitchFamily="34" charset="0"/>
              </a:rPr>
              <a:t> to </a:t>
            </a:r>
            <a:r>
              <a:rPr lang="en-US" altLang="zh-TW" sz="1000" dirty="0" smtClean="0">
                <a:latin typeface="Trebuchet MS" pitchFamily="34" charset="0"/>
              </a:rPr>
              <a:t>documents. </a:t>
            </a:r>
          </a:p>
          <a:p>
            <a:endParaRPr lang="en-US" altLang="zh-TW" sz="1000" dirty="0">
              <a:latin typeface="Trebuchet MS" pitchFamily="34" charset="0"/>
            </a:endParaRPr>
          </a:p>
          <a:p>
            <a:r>
              <a:rPr lang="en-US" altLang="zh-TW" sz="1000" dirty="0">
                <a:latin typeface="Trebuchet MS" pitchFamily="34" charset="0"/>
              </a:rPr>
              <a:t>T</a:t>
            </a:r>
            <a:r>
              <a:rPr lang="en-US" altLang="zh-TW" sz="1000" dirty="0" smtClean="0">
                <a:latin typeface="Trebuchet MS" pitchFamily="34" charset="0"/>
              </a:rPr>
              <a:t>he binary </a:t>
            </a:r>
            <a:r>
              <a:rPr lang="en-US" altLang="zh-TW" sz="1000" dirty="0">
                <a:latin typeface="Trebuchet MS" pitchFamily="34" charset="0"/>
              </a:rPr>
              <a:t>representation of semantically similar documents will be close in </a:t>
            </a:r>
            <a:r>
              <a:rPr lang="en-US" altLang="zh-TW" sz="1000" b="1" i="1" dirty="0">
                <a:latin typeface="Trebuchet MS" pitchFamily="34" charset="0"/>
              </a:rPr>
              <a:t>Hamming distance</a:t>
            </a:r>
            <a:r>
              <a:rPr lang="en-US" altLang="zh-TW" sz="1000" dirty="0">
                <a:latin typeface="Trebuchet MS" pitchFamily="34" charset="0"/>
              </a:rPr>
              <a:t>.</a:t>
            </a:r>
            <a:endParaRPr sz="1000" dirty="0">
              <a:latin typeface="Trebuchet MS" pitchFamily="34" charset="0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283927553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304033" y="0"/>
            <a:ext cx="2304415" cy="188595"/>
          </a:xfrm>
          <a:custGeom>
            <a:avLst/>
            <a:gdLst/>
            <a:ahLst/>
            <a:cxnLst/>
            <a:rect l="l" t="t" r="r" b="b"/>
            <a:pathLst>
              <a:path w="2304415" h="188595">
                <a:moveTo>
                  <a:pt x="0" y="188214"/>
                </a:moveTo>
                <a:lnTo>
                  <a:pt x="2304033" y="188214"/>
                </a:lnTo>
                <a:lnTo>
                  <a:pt x="2304033" y="0"/>
                </a:lnTo>
                <a:lnTo>
                  <a:pt x="0" y="0"/>
                </a:lnTo>
                <a:lnTo>
                  <a:pt x="0" y="188214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88214"/>
            <a:ext cx="4608195" cy="350520"/>
          </a:xfrm>
          <a:custGeom>
            <a:avLst/>
            <a:gdLst/>
            <a:ahLst/>
            <a:cxnLst/>
            <a:rect l="l" t="t" r="r" b="b"/>
            <a:pathLst>
              <a:path w="4608195" h="350520">
                <a:moveTo>
                  <a:pt x="0" y="350266"/>
                </a:moveTo>
                <a:lnTo>
                  <a:pt x="4607941" y="350266"/>
                </a:lnTo>
                <a:lnTo>
                  <a:pt x="4607941" y="0"/>
                </a:lnTo>
                <a:lnTo>
                  <a:pt x="0" y="0"/>
                </a:lnTo>
                <a:lnTo>
                  <a:pt x="0" y="350266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95250" y="265302"/>
            <a:ext cx="413766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400" spc="-55" dirty="0" smtClean="0">
                <a:solidFill>
                  <a:srgbClr val="FFFFFF"/>
                </a:solidFill>
                <a:latin typeface="Trebuchet MS"/>
                <a:cs typeface="Trebuchet MS"/>
              </a:rPr>
              <a:t>Statistical Machine Learning</a:t>
            </a:r>
            <a:endParaRPr sz="1400" dirty="0">
              <a:latin typeface="Trebuchet MS"/>
              <a:cs typeface="Trebuchet M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0" y="3354197"/>
            <a:ext cx="461009" cy="102235"/>
          </a:xfrm>
          <a:custGeom>
            <a:avLst/>
            <a:gdLst/>
            <a:ahLst/>
            <a:cxnLst/>
            <a:rect l="l" t="t" r="r" b="b"/>
            <a:pathLst>
              <a:path w="461009" h="102235">
                <a:moveTo>
                  <a:pt x="0" y="101853"/>
                </a:moveTo>
                <a:lnTo>
                  <a:pt x="460883" y="101853"/>
                </a:lnTo>
                <a:lnTo>
                  <a:pt x="46088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>
            <a:spLocks noGrp="1"/>
          </p:cNvSpPr>
          <p:nvPr>
            <p:ph type="ftr" sz="quarter" idx="11"/>
          </p:nvPr>
        </p:nvSpPr>
        <p:spPr>
          <a:xfrm>
            <a:off x="1767839" y="3362000"/>
            <a:ext cx="44132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spc="-40" dirty="0"/>
          </a:p>
        </p:txBody>
      </p:sp>
      <p:sp>
        <p:nvSpPr>
          <p:cNvPr id="23" name="object 23"/>
          <p:cNvSpPr txBox="1">
            <a:spLocks noGrp="1"/>
          </p:cNvSpPr>
          <p:nvPr>
            <p:ph type="dt" sz="half" idx="10"/>
          </p:nvPr>
        </p:nvSpPr>
        <p:spPr>
          <a:xfrm>
            <a:off x="2399283" y="3362000"/>
            <a:ext cx="37655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altLang="zh-TW" spc="-5" smtClean="0"/>
              <a:t>Disp Lab</a:t>
            </a:r>
            <a:endParaRPr spc="-55" dirty="0"/>
          </a:p>
        </p:txBody>
      </p:sp>
      <p:sp>
        <p:nvSpPr>
          <p:cNvPr id="24" name="object 19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0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1"/>
          <p:cNvSpPr txBox="1">
            <a:spLocks/>
          </p:cNvSpPr>
          <p:nvPr/>
        </p:nvSpPr>
        <p:spPr>
          <a:xfrm>
            <a:off x="105029" y="3362000"/>
            <a:ext cx="2508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590"/>
              </a:lnSpc>
            </a:pPr>
            <a:fld id="{81D60167-4931-47E6-BA6A-407CBD079E47}" type="slidenum">
              <a:rPr lang="en-US" altLang="zh-TW" spc="-55" smtClean="0"/>
              <a:pPr marL="25400">
                <a:lnSpc>
                  <a:spcPts val="590"/>
                </a:lnSpc>
              </a:pPr>
              <a:t>69</a:t>
            </a:fld>
            <a:r>
              <a:rPr lang="en-US" altLang="zh-TW" spc="-55" dirty="0" smtClean="0"/>
              <a:t> </a:t>
            </a:r>
            <a:r>
              <a:rPr lang="en-US" altLang="zh-TW" spc="35" dirty="0" smtClean="0"/>
              <a:t>/</a:t>
            </a:r>
            <a:r>
              <a:rPr lang="zh-TW" altLang="en-US" spc="-40" dirty="0" smtClean="0"/>
              <a:t> </a:t>
            </a:r>
            <a:r>
              <a:rPr lang="en-US" altLang="zh-TW" spc="-55" dirty="0" smtClean="0"/>
              <a:t>70</a:t>
            </a:r>
            <a:endParaRPr lang="en-US" altLang="zh-TW" spc="-55" dirty="0"/>
          </a:p>
        </p:txBody>
      </p:sp>
      <p:sp>
        <p:nvSpPr>
          <p:cNvPr id="27" name="object 22"/>
          <p:cNvSpPr txBox="1">
            <a:spLocks/>
          </p:cNvSpPr>
          <p:nvPr/>
        </p:nvSpPr>
        <p:spPr>
          <a:xfrm>
            <a:off x="1767839" y="3362000"/>
            <a:ext cx="4413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lang="en-US" spc="-40" dirty="0"/>
          </a:p>
        </p:txBody>
      </p:sp>
      <p:sp>
        <p:nvSpPr>
          <p:cNvPr id="28" name="object 23"/>
          <p:cNvSpPr txBox="1">
            <a:spLocks/>
          </p:cNvSpPr>
          <p:nvPr/>
        </p:nvSpPr>
        <p:spPr>
          <a:xfrm>
            <a:off x="2399283" y="3362000"/>
            <a:ext cx="37655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5" dirty="0" err="1" smtClean="0"/>
              <a:t>Disp</a:t>
            </a:r>
            <a:r>
              <a:rPr lang="en-US" spc="-5" dirty="0" smtClean="0"/>
              <a:t> Lab</a:t>
            </a:r>
            <a:endParaRPr lang="en-US" spc="-55" dirty="0"/>
          </a:p>
        </p:txBody>
      </p:sp>
      <p:sp>
        <p:nvSpPr>
          <p:cNvPr id="30" name="object 17"/>
          <p:cNvSpPr txBox="1"/>
          <p:nvPr/>
        </p:nvSpPr>
        <p:spPr>
          <a:xfrm>
            <a:off x="167274" y="815975"/>
            <a:ext cx="4274028" cy="1231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buAutoNum type="arabicPeriod"/>
            </a:pPr>
            <a:r>
              <a:rPr lang="en-US" sz="1000" dirty="0" smtClean="0">
                <a:latin typeface="Trebuchet MS"/>
                <a:cs typeface="Trebuchet MS"/>
              </a:rPr>
              <a:t>Famous </a:t>
            </a:r>
            <a:r>
              <a:rPr lang="en-US" sz="1000" dirty="0">
                <a:latin typeface="Trebuchet MS"/>
                <a:cs typeface="Trebuchet MS"/>
              </a:rPr>
              <a:t>online </a:t>
            </a:r>
            <a:r>
              <a:rPr lang="en-US" sz="1000" dirty="0" smtClean="0">
                <a:latin typeface="Trebuchet MS"/>
                <a:cs typeface="Trebuchet MS"/>
              </a:rPr>
              <a:t>course:  Andrew </a:t>
            </a:r>
            <a:r>
              <a:rPr lang="en-US" sz="1000" dirty="0">
                <a:latin typeface="Trebuchet MS"/>
                <a:cs typeface="Trebuchet MS"/>
              </a:rPr>
              <a:t>Ng, Machine Learning, Stanford </a:t>
            </a:r>
            <a:r>
              <a:rPr lang="en-US" sz="1000" dirty="0" err="1">
                <a:latin typeface="Trebuchet MS"/>
                <a:cs typeface="Trebuchet MS"/>
              </a:rPr>
              <a:t>Cousera</a:t>
            </a:r>
            <a:r>
              <a:rPr lang="en-US" sz="1000" dirty="0">
                <a:latin typeface="Trebuchet MS"/>
                <a:cs typeface="Trebuchet MS"/>
              </a:rPr>
              <a:t>, available </a:t>
            </a:r>
            <a:r>
              <a:rPr lang="en-US" sz="1000" dirty="0" smtClean="0">
                <a:latin typeface="Trebuchet MS"/>
                <a:cs typeface="Trebuchet MS"/>
              </a:rPr>
              <a:t>from </a:t>
            </a:r>
            <a:r>
              <a:rPr lang="en-US" sz="1000" dirty="0" err="1" smtClean="0">
                <a:latin typeface="Trebuchet MS"/>
                <a:cs typeface="Trebuchet MS"/>
              </a:rPr>
              <a:t>Coursera</a:t>
            </a:r>
            <a:r>
              <a:rPr lang="en-US" sz="1000" dirty="0" smtClean="0">
                <a:latin typeface="Trebuchet MS"/>
                <a:cs typeface="Trebuchet MS"/>
              </a:rPr>
              <a:t>.   (Not recommend......)</a:t>
            </a:r>
          </a:p>
          <a:p>
            <a:pPr marL="241300" indent="-228600">
              <a:lnSpc>
                <a:spcPct val="100000"/>
              </a:lnSpc>
              <a:buAutoNum type="arabicPeriod"/>
            </a:pPr>
            <a:r>
              <a:rPr lang="en-US" altLang="zh-TW" sz="1000" dirty="0" smtClean="0">
                <a:latin typeface="Trebuchet MS"/>
                <a:cs typeface="Trebuchet MS"/>
              </a:rPr>
              <a:t>Full context </a:t>
            </a:r>
            <a:r>
              <a:rPr lang="en-US" altLang="zh-TW" sz="1000" dirty="0">
                <a:latin typeface="Trebuchet MS"/>
                <a:cs typeface="Trebuchet MS"/>
              </a:rPr>
              <a:t>of Andrew Ng, Machine Learning, Stanford </a:t>
            </a:r>
            <a:r>
              <a:rPr lang="en-US" sz="1000" dirty="0" smtClean="0">
                <a:latin typeface="Trebuchet MS"/>
                <a:cs typeface="Trebuchet MS"/>
                <a:hlinkClick r:id="rId2"/>
              </a:rPr>
              <a:t>http</a:t>
            </a:r>
            <a:r>
              <a:rPr lang="en-US" sz="1000" dirty="0">
                <a:latin typeface="Trebuchet MS"/>
                <a:cs typeface="Trebuchet MS"/>
                <a:hlinkClick r:id="rId2"/>
              </a:rPr>
              <a:t>://</a:t>
            </a:r>
            <a:r>
              <a:rPr lang="en-US" sz="1000" dirty="0" smtClean="0">
                <a:latin typeface="Trebuchet MS"/>
                <a:cs typeface="Trebuchet MS"/>
                <a:hlinkClick r:id="rId2"/>
              </a:rPr>
              <a:t>cs229.stanford.edu/materials.html</a:t>
            </a:r>
            <a:r>
              <a:rPr lang="en-US" sz="1000" dirty="0" smtClean="0">
                <a:latin typeface="Trebuchet MS"/>
                <a:cs typeface="Trebuchet MS"/>
              </a:rPr>
              <a:t> </a:t>
            </a:r>
          </a:p>
          <a:p>
            <a:pPr marL="12700">
              <a:lnSpc>
                <a:spcPct val="100000"/>
              </a:lnSpc>
            </a:pPr>
            <a:r>
              <a:rPr lang="en-US" sz="1000" dirty="0">
                <a:latin typeface="Trebuchet MS"/>
                <a:cs typeface="Trebuchet MS"/>
              </a:rPr>
              <a:t> </a:t>
            </a:r>
            <a:r>
              <a:rPr lang="en-US" sz="1000" dirty="0" smtClean="0">
                <a:latin typeface="Trebuchet MS"/>
                <a:cs typeface="Trebuchet MS"/>
              </a:rPr>
              <a:t>     (More suitable for introduction to researchers)</a:t>
            </a:r>
          </a:p>
          <a:p>
            <a:pPr marL="12700">
              <a:lnSpc>
                <a:spcPct val="100000"/>
              </a:lnSpc>
            </a:pPr>
            <a:r>
              <a:rPr lang="en-US" sz="1000" dirty="0">
                <a:latin typeface="Trebuchet MS" pitchFamily="34" charset="0"/>
                <a:cs typeface="Trebuchet MS"/>
              </a:rPr>
              <a:t>3. </a:t>
            </a:r>
            <a:r>
              <a:rPr lang="en-US" sz="1000" dirty="0" smtClean="0">
                <a:latin typeface="Trebuchet MS" pitchFamily="34" charset="0"/>
                <a:cs typeface="Trebuchet MS"/>
              </a:rPr>
              <a:t>  Larry </a:t>
            </a:r>
            <a:r>
              <a:rPr lang="en-US" sz="1000" dirty="0" err="1" smtClean="0">
                <a:latin typeface="Trebuchet MS" pitchFamily="34" charset="0"/>
                <a:cs typeface="Trebuchet MS"/>
              </a:rPr>
              <a:t>Wasserman,Statistical</a:t>
            </a:r>
            <a:r>
              <a:rPr lang="en-US" sz="1000" dirty="0" smtClean="0">
                <a:latin typeface="Trebuchet MS" pitchFamily="34" charset="0"/>
                <a:cs typeface="Trebuchet MS"/>
              </a:rPr>
              <a:t> Machine Learning (Advanced class) </a:t>
            </a:r>
            <a:endParaRPr lang="en-US" sz="1000" dirty="0">
              <a:latin typeface="Trebuchet MS" pitchFamily="34" charset="0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lang="en-US" sz="1000" dirty="0" smtClean="0">
                <a:latin typeface="Trebuchet MS" pitchFamily="34" charset="0"/>
                <a:cs typeface="Trebuchet MS"/>
              </a:rPr>
              <a:t>      </a:t>
            </a:r>
            <a:r>
              <a:rPr lang="en-US" sz="1000" dirty="0" smtClean="0">
                <a:latin typeface="Trebuchet MS" pitchFamily="34" charset="0"/>
                <a:cs typeface="Trebuchet MS"/>
                <a:hlinkClick r:id="rId3"/>
              </a:rPr>
              <a:t>http</a:t>
            </a:r>
            <a:r>
              <a:rPr lang="en-US" sz="1000" dirty="0">
                <a:latin typeface="Trebuchet MS" pitchFamily="34" charset="0"/>
                <a:cs typeface="Trebuchet MS"/>
                <a:hlinkClick r:id="rId3"/>
              </a:rPr>
              <a:t>://www.stat.cmu.edu/~larry/=sml</a:t>
            </a:r>
            <a:r>
              <a:rPr lang="en-US" sz="1000" dirty="0" smtClean="0">
                <a:latin typeface="Trebuchet MS" pitchFamily="34" charset="0"/>
                <a:cs typeface="Trebuchet MS"/>
                <a:hlinkClick r:id="rId3"/>
              </a:rPr>
              <a:t>/</a:t>
            </a:r>
            <a:endParaRPr lang="en-US" sz="1000" dirty="0" smtClean="0">
              <a:latin typeface="Trebuchet MS" pitchFamily="34" charset="0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lang="en-US" sz="1000" dirty="0" smtClean="0">
                <a:latin typeface="Trebuchet MS" pitchFamily="34" charset="0"/>
                <a:cs typeface="Trebuchet MS"/>
              </a:rPr>
              <a:t>4. </a:t>
            </a:r>
            <a:r>
              <a:rPr lang="zh-TW" altLang="en-US" sz="1000" dirty="0" smtClean="0">
                <a:latin typeface="Trebuchet MS" pitchFamily="34" charset="0"/>
                <a:cs typeface="Trebuchet MS"/>
              </a:rPr>
              <a:t> </a:t>
            </a:r>
            <a:r>
              <a:rPr lang="zh-TW" altLang="en-US" sz="1000" dirty="0">
                <a:latin typeface="Trebuchet MS" pitchFamily="34" charset="0"/>
                <a:cs typeface="Trebuchet MS"/>
              </a:rPr>
              <a:t> </a:t>
            </a:r>
            <a:r>
              <a:rPr lang="en-US" altLang="zh-TW" sz="1000" dirty="0" smtClean="0">
                <a:latin typeface="Trebuchet MS" pitchFamily="34" charset="0"/>
                <a:cs typeface="Trebuchet MS"/>
              </a:rPr>
              <a:t>In NTU, </a:t>
            </a:r>
            <a:r>
              <a:rPr lang="zh-TW" altLang="en-US" sz="1000" dirty="0" smtClean="0">
                <a:latin typeface="Trebuchet MS" pitchFamily="34" charset="0"/>
                <a:cs typeface="Trebuchet MS"/>
              </a:rPr>
              <a:t>機器學習</a:t>
            </a:r>
            <a:r>
              <a:rPr lang="en-US" altLang="zh-TW" sz="1000" dirty="0" smtClean="0">
                <a:latin typeface="Trebuchet MS" pitchFamily="34" charset="0"/>
                <a:cs typeface="Trebuchet MS"/>
              </a:rPr>
              <a:t>(</a:t>
            </a:r>
            <a:r>
              <a:rPr lang="zh-TW" altLang="en-US" sz="1000" dirty="0" smtClean="0">
                <a:latin typeface="Trebuchet MS" pitchFamily="34" charset="0"/>
                <a:cs typeface="Trebuchet MS"/>
              </a:rPr>
              <a:t>資工系</a:t>
            </a:r>
            <a:r>
              <a:rPr lang="en-US" altLang="zh-TW" sz="1000" dirty="0" smtClean="0">
                <a:latin typeface="Trebuchet MS" pitchFamily="34" charset="0"/>
                <a:cs typeface="Trebuchet MS"/>
              </a:rPr>
              <a:t>),</a:t>
            </a:r>
            <a:r>
              <a:rPr lang="zh-TW" altLang="en-US" sz="1000" dirty="0" smtClean="0">
                <a:latin typeface="Trebuchet MS" pitchFamily="34" charset="0"/>
                <a:cs typeface="Trebuchet MS"/>
              </a:rPr>
              <a:t>機器學習深層及結構化</a:t>
            </a:r>
            <a:r>
              <a:rPr lang="en-US" altLang="zh-TW" sz="1000" dirty="0" smtClean="0">
                <a:latin typeface="Trebuchet MS" pitchFamily="34" charset="0"/>
                <a:cs typeface="Trebuchet MS"/>
              </a:rPr>
              <a:t>(</a:t>
            </a:r>
            <a:r>
              <a:rPr lang="zh-TW" altLang="en-US" sz="1000" dirty="0" smtClean="0">
                <a:latin typeface="Trebuchet MS" pitchFamily="34" charset="0"/>
                <a:cs typeface="Trebuchet MS"/>
              </a:rPr>
              <a:t>電信所</a:t>
            </a:r>
            <a:r>
              <a:rPr lang="en-US" altLang="zh-TW" sz="1000" dirty="0" smtClean="0">
                <a:latin typeface="Trebuchet MS" pitchFamily="34" charset="0"/>
                <a:cs typeface="Trebuchet MS"/>
              </a:rPr>
              <a:t>)</a:t>
            </a:r>
            <a:endParaRPr sz="1000" dirty="0">
              <a:latin typeface="Trebuchet MS" pitchFamily="34" charset="0"/>
              <a:cs typeface="Trebuchet MS"/>
            </a:endParaRPr>
          </a:p>
        </p:txBody>
      </p:sp>
      <p:sp>
        <p:nvSpPr>
          <p:cNvPr id="17" name="object 16"/>
          <p:cNvSpPr txBox="1"/>
          <p:nvPr/>
        </p:nvSpPr>
        <p:spPr>
          <a:xfrm>
            <a:off x="167274" y="587375"/>
            <a:ext cx="4143141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000" dirty="0" smtClean="0">
                <a:latin typeface="Trebuchet MS"/>
                <a:cs typeface="Trebuchet MS"/>
              </a:rPr>
              <a:t>Courses for Machine Learning</a:t>
            </a:r>
            <a:endParaRPr lang="en-US" sz="1000" b="1" i="1" dirty="0" smtClean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endParaRPr lang="en-US" sz="1000" dirty="0" smtClean="0">
              <a:latin typeface="Trebuchet MS"/>
              <a:cs typeface="Trebuchet MS"/>
            </a:endParaRPr>
          </a:p>
        </p:txBody>
      </p:sp>
      <p:sp>
        <p:nvSpPr>
          <p:cNvPr id="29" name="object 16"/>
          <p:cNvSpPr txBox="1"/>
          <p:nvPr/>
        </p:nvSpPr>
        <p:spPr>
          <a:xfrm>
            <a:off x="167274" y="2047081"/>
            <a:ext cx="4143141" cy="1231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000" dirty="0" smtClean="0">
                <a:latin typeface="Trebuchet MS"/>
                <a:cs typeface="Trebuchet MS"/>
              </a:rPr>
              <a:t>Textbooks:</a:t>
            </a:r>
          </a:p>
          <a:p>
            <a:pPr marL="12700">
              <a:lnSpc>
                <a:spcPct val="100000"/>
              </a:lnSpc>
            </a:pPr>
            <a:r>
              <a:rPr lang="en-US" sz="1000" dirty="0" smtClean="0">
                <a:latin typeface="Trebuchet MS"/>
                <a:cs typeface="Trebuchet MS"/>
              </a:rPr>
              <a:t>1.Christopher </a:t>
            </a:r>
            <a:r>
              <a:rPr lang="en-US" sz="1000" dirty="0">
                <a:latin typeface="Trebuchet MS"/>
                <a:cs typeface="Trebuchet MS"/>
              </a:rPr>
              <a:t>M. </a:t>
            </a:r>
            <a:r>
              <a:rPr lang="en-US" sz="1000" dirty="0" smtClean="0">
                <a:latin typeface="Trebuchet MS"/>
                <a:cs typeface="Trebuchet MS"/>
              </a:rPr>
              <a:t>Bishop, Pattern Recognition and </a:t>
            </a:r>
            <a:r>
              <a:rPr lang="en-US" sz="1000" dirty="0">
                <a:latin typeface="Trebuchet MS"/>
                <a:cs typeface="Trebuchet MS"/>
              </a:rPr>
              <a:t>Machine Learning, Springer-</a:t>
            </a:r>
            <a:r>
              <a:rPr lang="en-US" sz="1000" dirty="0" err="1">
                <a:latin typeface="Trebuchet MS"/>
                <a:cs typeface="Trebuchet MS"/>
              </a:rPr>
              <a:t>Verlag</a:t>
            </a:r>
            <a:r>
              <a:rPr lang="en-US" sz="1000" dirty="0">
                <a:latin typeface="Trebuchet MS"/>
                <a:cs typeface="Trebuchet MS"/>
              </a:rPr>
              <a:t> New York, </a:t>
            </a:r>
            <a:r>
              <a:rPr lang="en-US" sz="1000" dirty="0" smtClean="0">
                <a:latin typeface="Trebuchet MS"/>
                <a:cs typeface="Trebuchet MS"/>
              </a:rPr>
              <a:t>2006 (very classical book)</a:t>
            </a:r>
          </a:p>
          <a:p>
            <a:pPr marL="12700">
              <a:lnSpc>
                <a:spcPct val="100000"/>
              </a:lnSpc>
            </a:pPr>
            <a:r>
              <a:rPr lang="en-US" sz="1000" dirty="0" smtClean="0">
                <a:latin typeface="Trebuchet MS"/>
                <a:cs typeface="Trebuchet MS"/>
              </a:rPr>
              <a:t>2.Kevin </a:t>
            </a:r>
            <a:r>
              <a:rPr lang="en-US" sz="1000" dirty="0">
                <a:latin typeface="Trebuchet MS"/>
                <a:cs typeface="Trebuchet MS"/>
              </a:rPr>
              <a:t>P. Murphy, Machine Learning: A Probabilistic </a:t>
            </a:r>
            <a:r>
              <a:rPr lang="en-US" sz="1000" dirty="0" err="1">
                <a:latin typeface="Trebuchet MS"/>
                <a:cs typeface="Trebuchet MS"/>
              </a:rPr>
              <a:t>Perspective,MIT</a:t>
            </a:r>
            <a:r>
              <a:rPr lang="en-US" sz="1000" dirty="0">
                <a:latin typeface="Trebuchet MS"/>
                <a:cs typeface="Trebuchet MS"/>
              </a:rPr>
              <a:t> Press, 2012</a:t>
            </a:r>
            <a:r>
              <a:rPr lang="en-US" sz="1000" dirty="0" smtClean="0">
                <a:latin typeface="Trebuchet MS"/>
                <a:cs typeface="Trebuchet MS"/>
              </a:rPr>
              <a:t>.</a:t>
            </a:r>
          </a:p>
          <a:p>
            <a:pPr marL="12700">
              <a:lnSpc>
                <a:spcPct val="100000"/>
              </a:lnSpc>
            </a:pPr>
            <a:r>
              <a:rPr lang="en-US" sz="1000" dirty="0" smtClean="0">
                <a:latin typeface="Trebuchet MS"/>
                <a:cs typeface="Trebuchet MS"/>
              </a:rPr>
              <a:t>(Miscellaneous topics, beneficial for research)</a:t>
            </a:r>
          </a:p>
          <a:p>
            <a:pPr marL="12700">
              <a:lnSpc>
                <a:spcPct val="100000"/>
              </a:lnSpc>
            </a:pPr>
            <a:endParaRPr lang="en-US" sz="1000" dirty="0" smtClean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endParaRPr lang="en-US" sz="1000" dirty="0" smtClean="0">
              <a:latin typeface="Trebuchet MS"/>
              <a:cs typeface="Trebuchet MS"/>
            </a:endParaRPr>
          </a:p>
        </p:txBody>
      </p:sp>
      <p:pic>
        <p:nvPicPr>
          <p:cNvPr id="31" name="圖片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702" y="2642862"/>
            <a:ext cx="609600" cy="71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197821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304033" y="0"/>
            <a:ext cx="2304415" cy="188595"/>
          </a:xfrm>
          <a:custGeom>
            <a:avLst/>
            <a:gdLst/>
            <a:ahLst/>
            <a:cxnLst/>
            <a:rect l="l" t="t" r="r" b="b"/>
            <a:pathLst>
              <a:path w="2304415" h="188595">
                <a:moveTo>
                  <a:pt x="0" y="188214"/>
                </a:moveTo>
                <a:lnTo>
                  <a:pt x="2304033" y="188214"/>
                </a:lnTo>
                <a:lnTo>
                  <a:pt x="2304033" y="0"/>
                </a:lnTo>
                <a:lnTo>
                  <a:pt x="0" y="0"/>
                </a:lnTo>
                <a:lnTo>
                  <a:pt x="0" y="188214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88214"/>
            <a:ext cx="4608195" cy="350520"/>
          </a:xfrm>
          <a:custGeom>
            <a:avLst/>
            <a:gdLst/>
            <a:ahLst/>
            <a:cxnLst/>
            <a:rect l="l" t="t" r="r" b="b"/>
            <a:pathLst>
              <a:path w="4608195" h="350520">
                <a:moveTo>
                  <a:pt x="0" y="350266"/>
                </a:moveTo>
                <a:lnTo>
                  <a:pt x="4607941" y="350266"/>
                </a:lnTo>
                <a:lnTo>
                  <a:pt x="4607941" y="0"/>
                </a:lnTo>
                <a:lnTo>
                  <a:pt x="0" y="0"/>
                </a:lnTo>
                <a:lnTo>
                  <a:pt x="0" y="350266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95250" y="265302"/>
            <a:ext cx="4165600" cy="2562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altLang="zh-TW" sz="1400" spc="-55" dirty="0" err="1" smtClean="0">
                <a:solidFill>
                  <a:srgbClr val="FFFFFF"/>
                </a:solidFill>
                <a:latin typeface="Trebuchet MS"/>
                <a:cs typeface="Trebuchet MS"/>
              </a:rPr>
              <a:t>Sparsity</a:t>
            </a:r>
            <a:r>
              <a:rPr lang="en-US" altLang="zh-TW" sz="1400" spc="-55" dirty="0" smtClean="0">
                <a:solidFill>
                  <a:srgbClr val="FFFFFF"/>
                </a:solidFill>
                <a:latin typeface="Trebuchet MS"/>
                <a:cs typeface="Trebuchet MS"/>
              </a:rPr>
              <a:t> Model</a:t>
            </a:r>
            <a:endParaRPr lang="en-US" altLang="zh-TW" sz="1400" dirty="0" smtClean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44"/>
              </a:spcBef>
            </a:pPr>
            <a:endParaRPr sz="1250" dirty="0">
              <a:latin typeface="Times New Roman"/>
              <a:cs typeface="Times New Roman"/>
            </a:endParaRPr>
          </a:p>
          <a:p>
            <a:pPr marL="264795">
              <a:lnSpc>
                <a:spcPct val="100000"/>
              </a:lnSpc>
            </a:pPr>
            <a:r>
              <a:rPr lang="en-US" sz="1000" spc="-50" dirty="0" smtClean="0">
                <a:latin typeface="Trebuchet MS"/>
                <a:cs typeface="Trebuchet MS"/>
              </a:rPr>
              <a:t>S</a:t>
            </a:r>
            <a:r>
              <a:rPr sz="1000" spc="-50" dirty="0" smtClean="0">
                <a:latin typeface="Trebuchet MS"/>
                <a:cs typeface="Trebuchet MS"/>
              </a:rPr>
              <a:t>impl</a:t>
            </a:r>
            <a:r>
              <a:rPr lang="en-US" altLang="zh-TW" sz="1000" spc="-50" dirty="0" smtClean="0">
                <a:latin typeface="Trebuchet MS"/>
                <a:cs typeface="Trebuchet MS"/>
              </a:rPr>
              <a:t>e</a:t>
            </a:r>
            <a:r>
              <a:rPr sz="1000" spc="-50" dirty="0" smtClean="0">
                <a:latin typeface="Trebuchet MS"/>
                <a:cs typeface="Trebuchet MS"/>
              </a:rPr>
              <a:t> </a:t>
            </a:r>
            <a:r>
              <a:rPr lang="en-US" altLang="zh-TW" sz="1000" spc="-50" dirty="0" smtClean="0">
                <a:latin typeface="Trebuchet MS"/>
                <a:cs typeface="Trebuchet MS"/>
              </a:rPr>
              <a:t>linear</a:t>
            </a:r>
            <a:r>
              <a:rPr lang="zh-TW" altLang="en-US" sz="1000" spc="-50" dirty="0" smtClean="0">
                <a:latin typeface="Trebuchet MS"/>
                <a:cs typeface="Trebuchet MS"/>
              </a:rPr>
              <a:t> </a:t>
            </a:r>
            <a:r>
              <a:rPr lang="en-US" altLang="zh-TW" sz="1000" spc="-50" dirty="0" smtClean="0">
                <a:latin typeface="Trebuchet MS"/>
                <a:cs typeface="Trebuchet MS"/>
              </a:rPr>
              <a:t>transform</a:t>
            </a:r>
            <a:r>
              <a:rPr lang="zh-TW" altLang="en-US" sz="1000" spc="-50" dirty="0" smtClean="0">
                <a:latin typeface="Trebuchet MS"/>
                <a:cs typeface="Trebuchet MS"/>
              </a:rPr>
              <a:t> </a:t>
            </a:r>
            <a:r>
              <a:rPr lang="en-US" altLang="zh-TW" sz="1000" spc="-50" dirty="0" smtClean="0">
                <a:latin typeface="Trebuchet MS"/>
                <a:cs typeface="Trebuchet MS"/>
              </a:rPr>
              <a:t>model</a:t>
            </a:r>
            <a:r>
              <a:rPr lang="zh-TW" altLang="zh-TW" sz="1000" spc="130" dirty="0" smtClean="0">
                <a:latin typeface="Trebuchet MS"/>
                <a:cs typeface="Trebuchet MS"/>
              </a:rPr>
              <a:t> </a:t>
            </a:r>
            <a:r>
              <a:rPr lang="en-US" altLang="zh-TW" sz="1000" spc="130" dirty="0" smtClean="0">
                <a:latin typeface="Trebuchet MS"/>
                <a:cs typeface="Trebuchet MS"/>
              </a:rPr>
              <a:t>:</a:t>
            </a:r>
          </a:p>
          <a:p>
            <a:pPr marL="264795">
              <a:lnSpc>
                <a:spcPct val="100000"/>
              </a:lnSpc>
            </a:pPr>
            <a:endParaRPr lang="en-US" sz="1000" spc="130" dirty="0" smtClean="0">
              <a:latin typeface="Trebuchet MS"/>
              <a:cs typeface="Trebuchet MS"/>
            </a:endParaRPr>
          </a:p>
          <a:p>
            <a:pPr marL="264795">
              <a:lnSpc>
                <a:spcPct val="100000"/>
              </a:lnSpc>
            </a:pPr>
            <a:r>
              <a:rPr lang="en-US" altLang="zh-TW" sz="1000" b="1" i="1" dirty="0" smtClean="0">
                <a:latin typeface="Trebuchet MS" pitchFamily="34" charset="0"/>
                <a:ea typeface="Adobe Gothic Std B" pitchFamily="34" charset="-128"/>
                <a:cs typeface="Trebuchet MS"/>
              </a:rPr>
              <a:t>Dictionary</a:t>
            </a:r>
            <a:r>
              <a:rPr lang="zh-TW" altLang="en-US" sz="1000" dirty="0" smtClean="0">
                <a:latin typeface="Trebuchet MS" pitchFamily="34" charset="0"/>
                <a:cs typeface="Trebuchet MS"/>
              </a:rPr>
              <a:t> </a:t>
            </a:r>
            <a:r>
              <a:rPr lang="en-US" altLang="zh-TW" sz="1000" dirty="0" smtClean="0">
                <a:latin typeface="Trebuchet MS" pitchFamily="34" charset="0"/>
                <a:ea typeface="Adobe Gothic Std B" pitchFamily="34" charset="-128"/>
                <a:cs typeface="Trebuchet MS"/>
              </a:rPr>
              <a:t>is</a:t>
            </a:r>
            <a:r>
              <a:rPr lang="zh-TW" altLang="en-US" sz="1000" dirty="0" smtClean="0">
                <a:latin typeface="Trebuchet MS" pitchFamily="34" charset="0"/>
                <a:cs typeface="Trebuchet MS"/>
              </a:rPr>
              <a:t> </a:t>
            </a:r>
            <a:r>
              <a:rPr lang="en-US" altLang="zh-TW" sz="1000" dirty="0" smtClean="0">
                <a:latin typeface="Trebuchet MS" pitchFamily="34" charset="0"/>
                <a:ea typeface="Adobe Gothic Std B" pitchFamily="34" charset="-128"/>
                <a:cs typeface="Trebuchet MS"/>
              </a:rPr>
              <a:t>denoted</a:t>
            </a:r>
            <a:r>
              <a:rPr lang="zh-TW" altLang="en-US" sz="1000" dirty="0" smtClean="0">
                <a:latin typeface="Trebuchet MS" pitchFamily="34" charset="0"/>
                <a:cs typeface="Trebuchet MS"/>
              </a:rPr>
              <a:t> </a:t>
            </a:r>
            <a:r>
              <a:rPr lang="en-US" altLang="zh-TW" sz="1000" dirty="0" smtClean="0">
                <a:latin typeface="Trebuchet MS" pitchFamily="34" charset="0"/>
                <a:ea typeface="Adobe Gothic Std B" pitchFamily="34" charset="-128"/>
                <a:cs typeface="Trebuchet MS"/>
              </a:rPr>
              <a:t>as</a:t>
            </a:r>
            <a:r>
              <a:rPr lang="zh-TW" altLang="en-US" sz="1000" dirty="0" smtClean="0">
                <a:latin typeface="Trebuchet MS" pitchFamily="34" charset="0"/>
                <a:cs typeface="Trebuchet MS"/>
              </a:rPr>
              <a:t> </a:t>
            </a:r>
            <a:r>
              <a:rPr lang="en-US" altLang="zh-TW" sz="1000" dirty="0" smtClean="0">
                <a:latin typeface="Trebuchet MS" pitchFamily="34" charset="0"/>
                <a:ea typeface="Adobe Gothic Std B" pitchFamily="34" charset="-128"/>
                <a:cs typeface="Trebuchet MS"/>
              </a:rPr>
              <a:t>A,</a:t>
            </a:r>
            <a:r>
              <a:rPr lang="zh-TW" altLang="en-US" sz="1000" dirty="0" smtClean="0">
                <a:latin typeface="Trebuchet MS" pitchFamily="34" charset="0"/>
                <a:cs typeface="Trebuchet MS"/>
              </a:rPr>
              <a:t> </a:t>
            </a:r>
            <a:r>
              <a:rPr lang="en-US" altLang="zh-TW" sz="1000" dirty="0" smtClean="0">
                <a:latin typeface="Trebuchet MS" pitchFamily="34" charset="0"/>
                <a:ea typeface="Adobe Gothic Std B" pitchFamily="34" charset="-128"/>
                <a:cs typeface="Trebuchet MS"/>
              </a:rPr>
              <a:t>vocabulary</a:t>
            </a:r>
            <a:r>
              <a:rPr lang="zh-TW" altLang="en-US" sz="1000" dirty="0" smtClean="0">
                <a:latin typeface="Trebuchet MS" pitchFamily="34" charset="0"/>
                <a:cs typeface="Trebuchet MS"/>
              </a:rPr>
              <a:t> </a:t>
            </a:r>
            <a:r>
              <a:rPr lang="en-US" altLang="zh-TW" sz="1000" dirty="0" smtClean="0">
                <a:latin typeface="Trebuchet MS" pitchFamily="34" charset="0"/>
                <a:ea typeface="Adobe Gothic Std B" pitchFamily="34" charset="-128"/>
                <a:cs typeface="Trebuchet MS"/>
              </a:rPr>
              <a:t>entries</a:t>
            </a:r>
            <a:r>
              <a:rPr lang="zh-TW" altLang="en-US" sz="1000" dirty="0" smtClean="0">
                <a:latin typeface="Trebuchet MS" pitchFamily="34" charset="0"/>
                <a:cs typeface="Trebuchet MS"/>
              </a:rPr>
              <a:t> </a:t>
            </a:r>
            <a:r>
              <a:rPr lang="en-US" altLang="zh-TW" sz="1000" dirty="0" smtClean="0">
                <a:latin typeface="Trebuchet MS" pitchFamily="34" charset="0"/>
                <a:ea typeface="Adobe Gothic Std B" pitchFamily="34" charset="-128"/>
                <a:cs typeface="Trebuchet MS"/>
              </a:rPr>
              <a:t>in</a:t>
            </a:r>
            <a:r>
              <a:rPr lang="zh-TW" altLang="en-US" sz="1000" dirty="0" smtClean="0">
                <a:latin typeface="Trebuchet MS" pitchFamily="34" charset="0"/>
                <a:cs typeface="Trebuchet MS"/>
              </a:rPr>
              <a:t> </a:t>
            </a:r>
            <a:r>
              <a:rPr lang="en-US" altLang="zh-TW" sz="1000" dirty="0" smtClean="0">
                <a:latin typeface="Trebuchet MS" pitchFamily="34" charset="0"/>
                <a:ea typeface="Adobe Gothic Std B" pitchFamily="34" charset="-128"/>
                <a:cs typeface="Trebuchet MS"/>
              </a:rPr>
              <a:t>dictionary</a:t>
            </a:r>
            <a:r>
              <a:rPr lang="zh-TW" altLang="en-US" sz="1000" dirty="0" smtClean="0">
                <a:latin typeface="Trebuchet MS" pitchFamily="34" charset="0"/>
                <a:cs typeface="Trebuchet MS"/>
              </a:rPr>
              <a:t> </a:t>
            </a:r>
            <a:r>
              <a:rPr lang="en-US" altLang="zh-TW" sz="1000" dirty="0" smtClean="0">
                <a:latin typeface="Trebuchet MS" pitchFamily="34" charset="0"/>
                <a:ea typeface="Adobe Gothic Std B" pitchFamily="34" charset="-128"/>
                <a:cs typeface="Trebuchet MS"/>
              </a:rPr>
              <a:t>are</a:t>
            </a:r>
            <a:r>
              <a:rPr lang="zh-TW" altLang="en-US" sz="1000" dirty="0" smtClean="0">
                <a:latin typeface="Trebuchet MS" pitchFamily="34" charset="0"/>
                <a:cs typeface="Trebuchet MS"/>
              </a:rPr>
              <a:t> </a:t>
            </a:r>
            <a:r>
              <a:rPr lang="en-US" altLang="zh-TW" sz="1000" b="1" i="1" dirty="0" smtClean="0">
                <a:latin typeface="Trebuchet MS" pitchFamily="34" charset="0"/>
                <a:ea typeface="Adobe Gothic Std B" pitchFamily="34" charset="-128"/>
                <a:cs typeface="Trebuchet MS"/>
              </a:rPr>
              <a:t>basis</a:t>
            </a:r>
            <a:r>
              <a:rPr lang="zh-TW" altLang="en-US" sz="1000" b="1" i="1" dirty="0" smtClean="0">
                <a:latin typeface="Trebuchet MS" pitchFamily="34" charset="0"/>
                <a:cs typeface="Trebuchet MS"/>
              </a:rPr>
              <a:t> </a:t>
            </a:r>
            <a:r>
              <a:rPr lang="en-US" altLang="zh-TW" sz="1000" dirty="0" err="1" smtClean="0">
                <a:latin typeface="Trebuchet MS" pitchFamily="34" charset="0"/>
                <a:ea typeface="Adobe Gothic Std B" pitchFamily="34" charset="-128"/>
                <a:cs typeface="Trebuchet MS"/>
              </a:rPr>
              <a:t>a</a:t>
            </a:r>
            <a:r>
              <a:rPr lang="en-US" altLang="zh-TW" sz="1000" baseline="-25000" dirty="0" err="1" smtClean="0">
                <a:latin typeface="Trebuchet MS" pitchFamily="34" charset="0"/>
                <a:ea typeface="Adobe Gothic Std B" pitchFamily="34" charset="-128"/>
                <a:cs typeface="Trebuchet MS"/>
              </a:rPr>
              <a:t>i</a:t>
            </a:r>
            <a:r>
              <a:rPr lang="zh-TW" altLang="en-US" sz="1000" baseline="-25000" dirty="0" smtClean="0">
                <a:latin typeface="Trebuchet MS" pitchFamily="34" charset="0"/>
                <a:cs typeface="Trebuchet MS"/>
              </a:rPr>
              <a:t> </a:t>
            </a:r>
            <a:r>
              <a:rPr lang="en-US" altLang="zh-TW" sz="1000" dirty="0" smtClean="0">
                <a:latin typeface="Trebuchet MS" pitchFamily="34" charset="0"/>
                <a:ea typeface="Adobe Gothic Std B" pitchFamily="34" charset="-128"/>
                <a:cs typeface="Trebuchet MS"/>
              </a:rPr>
              <a:t>,</a:t>
            </a:r>
            <a:r>
              <a:rPr lang="zh-TW" altLang="en-US" sz="1000" dirty="0" smtClean="0">
                <a:latin typeface="Trebuchet MS" pitchFamily="34" charset="0"/>
                <a:cs typeface="Trebuchet MS"/>
              </a:rPr>
              <a:t> </a:t>
            </a:r>
            <a:r>
              <a:rPr lang="en-US" altLang="zh-TW" sz="1000" dirty="0" smtClean="0">
                <a:latin typeface="Trebuchet MS" pitchFamily="34" charset="0"/>
                <a:ea typeface="Adobe Gothic Std B" pitchFamily="34" charset="-128"/>
                <a:cs typeface="Trebuchet MS"/>
              </a:rPr>
              <a:t>column</a:t>
            </a:r>
            <a:r>
              <a:rPr lang="zh-TW" altLang="en-US" sz="1000" dirty="0" smtClean="0">
                <a:latin typeface="Trebuchet MS" pitchFamily="34" charset="0"/>
                <a:cs typeface="Trebuchet MS"/>
              </a:rPr>
              <a:t> </a:t>
            </a:r>
            <a:r>
              <a:rPr lang="en-US" altLang="zh-TW" sz="1000" dirty="0" smtClean="0">
                <a:latin typeface="Trebuchet MS" pitchFamily="34" charset="0"/>
                <a:ea typeface="Adobe Gothic Std B" pitchFamily="34" charset="-128"/>
                <a:cs typeface="Trebuchet MS"/>
              </a:rPr>
              <a:t>vectors</a:t>
            </a:r>
            <a:r>
              <a:rPr lang="zh-TW" altLang="en-US" sz="1000" dirty="0" smtClean="0">
                <a:latin typeface="Trebuchet MS" pitchFamily="34" charset="0"/>
                <a:cs typeface="Trebuchet MS"/>
              </a:rPr>
              <a:t> </a:t>
            </a:r>
            <a:r>
              <a:rPr lang="en-US" altLang="zh-TW" sz="1000" dirty="0" smtClean="0">
                <a:latin typeface="Trebuchet MS" pitchFamily="34" charset="0"/>
                <a:ea typeface="Adobe Gothic Std B" pitchFamily="34" charset="-128"/>
                <a:cs typeface="Trebuchet MS"/>
              </a:rPr>
              <a:t>of</a:t>
            </a:r>
            <a:r>
              <a:rPr lang="zh-TW" altLang="en-US" sz="1000" dirty="0" smtClean="0">
                <a:latin typeface="Trebuchet MS" pitchFamily="34" charset="0"/>
                <a:cs typeface="Trebuchet MS"/>
              </a:rPr>
              <a:t> </a:t>
            </a:r>
            <a:r>
              <a:rPr lang="en-US" altLang="zh-TW" sz="1000" dirty="0" smtClean="0">
                <a:latin typeface="Trebuchet MS" pitchFamily="34" charset="0"/>
                <a:ea typeface="Adobe Gothic Std B" pitchFamily="34" charset="-128"/>
                <a:cs typeface="Trebuchet MS"/>
              </a:rPr>
              <a:t>A.</a:t>
            </a:r>
          </a:p>
          <a:p>
            <a:pPr marL="264795">
              <a:lnSpc>
                <a:spcPct val="100000"/>
              </a:lnSpc>
            </a:pPr>
            <a:endParaRPr lang="en-US" altLang="zh-TW" sz="1000" dirty="0">
              <a:latin typeface="Trebuchet MS" pitchFamily="34" charset="0"/>
              <a:ea typeface="Adobe Gothic Std B" pitchFamily="34" charset="-128"/>
              <a:cs typeface="Trebuchet MS"/>
            </a:endParaRPr>
          </a:p>
          <a:p>
            <a:pPr marL="264795">
              <a:lnSpc>
                <a:spcPct val="100000"/>
              </a:lnSpc>
            </a:pPr>
            <a:r>
              <a:rPr lang="zh-TW" altLang="en-US" sz="1000" dirty="0" smtClean="0">
                <a:latin typeface="Trebuchet MS" pitchFamily="34" charset="0"/>
                <a:cs typeface="Trebuchet MS"/>
              </a:rPr>
              <a:t> </a:t>
            </a:r>
            <a:r>
              <a:rPr lang="zh-TW" altLang="en-US" sz="1000" b="1" i="1" dirty="0" smtClean="0">
                <a:latin typeface="Trebuchet MS" pitchFamily="34" charset="0"/>
                <a:cs typeface="Trebuchet MS"/>
              </a:rPr>
              <a:t> </a:t>
            </a:r>
            <a:endParaRPr lang="en-US" sz="1000" b="1" i="1" dirty="0">
              <a:latin typeface="Trebuchet MS" pitchFamily="34" charset="0"/>
              <a:ea typeface="Adobe Gothic Std B" pitchFamily="34" charset="-128"/>
              <a:cs typeface="Trebuchet MS"/>
            </a:endParaRPr>
          </a:p>
          <a:p>
            <a:pPr marL="264795">
              <a:lnSpc>
                <a:spcPct val="100000"/>
              </a:lnSpc>
            </a:pPr>
            <a:endParaRPr lang="en-US" altLang="zh-TW" sz="1000" dirty="0" smtClean="0">
              <a:latin typeface="Trebuchet MS" pitchFamily="34" charset="0"/>
              <a:ea typeface="Adobe Gothic Std B" pitchFamily="34" charset="-128"/>
              <a:cs typeface="Trebuchet MS"/>
            </a:endParaRPr>
          </a:p>
          <a:p>
            <a:pPr marL="264795">
              <a:lnSpc>
                <a:spcPct val="100000"/>
              </a:lnSpc>
            </a:pPr>
            <a:r>
              <a:rPr lang="en-US" altLang="zh-TW" sz="1000" dirty="0" smtClean="0">
                <a:latin typeface="Trebuchet MS" pitchFamily="34" charset="0"/>
                <a:ea typeface="Adobe Gothic Std B" pitchFamily="34" charset="-128"/>
                <a:cs typeface="Trebuchet MS"/>
              </a:rPr>
              <a:t>Now</a:t>
            </a:r>
            <a:r>
              <a:rPr lang="zh-TW" altLang="en-US" sz="1000" dirty="0" smtClean="0">
                <a:latin typeface="Trebuchet MS" pitchFamily="34" charset="0"/>
                <a:cs typeface="Trebuchet MS"/>
              </a:rPr>
              <a:t> </a:t>
            </a:r>
            <a:r>
              <a:rPr lang="en-US" altLang="zh-TW" sz="1000" dirty="0" smtClean="0">
                <a:latin typeface="Trebuchet MS" pitchFamily="34" charset="0"/>
                <a:ea typeface="Adobe Gothic Std B" pitchFamily="34" charset="-128"/>
                <a:cs typeface="Trebuchet MS"/>
              </a:rPr>
              <a:t>signal</a:t>
            </a:r>
            <a:r>
              <a:rPr lang="zh-TW" altLang="en-US" sz="1000" dirty="0" smtClean="0">
                <a:latin typeface="Trebuchet MS" pitchFamily="34" charset="0"/>
                <a:cs typeface="Trebuchet MS"/>
              </a:rPr>
              <a:t> </a:t>
            </a:r>
            <a:r>
              <a:rPr lang="en-US" altLang="zh-TW" sz="1000" dirty="0" smtClean="0">
                <a:latin typeface="Trebuchet MS" pitchFamily="34" charset="0"/>
                <a:ea typeface="Adobe Gothic Std B" pitchFamily="34" charset="-128"/>
                <a:cs typeface="Trebuchet MS"/>
              </a:rPr>
              <a:t>y</a:t>
            </a:r>
            <a:r>
              <a:rPr lang="zh-TW" altLang="en-US" sz="1000" dirty="0" smtClean="0">
                <a:latin typeface="Trebuchet MS" pitchFamily="34" charset="0"/>
                <a:cs typeface="Trebuchet MS"/>
              </a:rPr>
              <a:t> </a:t>
            </a:r>
            <a:r>
              <a:rPr lang="en-US" altLang="zh-TW" sz="1000" dirty="0" smtClean="0">
                <a:latin typeface="Trebuchet MS" pitchFamily="34" charset="0"/>
                <a:ea typeface="Adobe Gothic Std B" pitchFamily="34" charset="-128"/>
                <a:cs typeface="Trebuchet MS"/>
              </a:rPr>
              <a:t>can</a:t>
            </a:r>
            <a:r>
              <a:rPr lang="zh-TW" altLang="en-US" sz="1000" dirty="0" smtClean="0">
                <a:latin typeface="Trebuchet MS" pitchFamily="34" charset="0"/>
                <a:cs typeface="Trebuchet MS"/>
              </a:rPr>
              <a:t> </a:t>
            </a:r>
            <a:r>
              <a:rPr lang="en-US" altLang="zh-TW" sz="1000" dirty="0" smtClean="0">
                <a:latin typeface="Trebuchet MS" pitchFamily="34" charset="0"/>
                <a:ea typeface="Adobe Gothic Std B" pitchFamily="34" charset="-128"/>
                <a:cs typeface="Trebuchet MS"/>
              </a:rPr>
              <a:t>be</a:t>
            </a:r>
            <a:r>
              <a:rPr lang="zh-TW" altLang="en-US" sz="1000" dirty="0" smtClean="0">
                <a:latin typeface="Trebuchet MS" pitchFamily="34" charset="0"/>
                <a:cs typeface="Trebuchet MS"/>
              </a:rPr>
              <a:t> </a:t>
            </a:r>
            <a:r>
              <a:rPr lang="en-US" altLang="zh-TW" sz="1000" dirty="0" smtClean="0">
                <a:latin typeface="Trebuchet MS" pitchFamily="34" charset="0"/>
                <a:ea typeface="Adobe Gothic Std B" pitchFamily="34" charset="-128"/>
                <a:cs typeface="Trebuchet MS"/>
              </a:rPr>
              <a:t>construct</a:t>
            </a:r>
            <a:r>
              <a:rPr lang="zh-TW" altLang="en-US" sz="1000" dirty="0" smtClean="0">
                <a:latin typeface="Trebuchet MS" pitchFamily="34" charset="0"/>
                <a:cs typeface="Trebuchet MS"/>
              </a:rPr>
              <a:t> </a:t>
            </a:r>
            <a:r>
              <a:rPr lang="en-US" altLang="zh-TW" sz="1000" dirty="0" smtClean="0">
                <a:latin typeface="Trebuchet MS" pitchFamily="34" charset="0"/>
                <a:ea typeface="Adobe Gothic Std B" pitchFamily="34" charset="-128"/>
                <a:cs typeface="Trebuchet MS"/>
              </a:rPr>
              <a:t>as</a:t>
            </a:r>
            <a:r>
              <a:rPr lang="zh-TW" altLang="en-US" sz="1000" dirty="0" smtClean="0">
                <a:latin typeface="Trebuchet MS" pitchFamily="34" charset="0"/>
                <a:cs typeface="Trebuchet MS"/>
              </a:rPr>
              <a:t> </a:t>
            </a:r>
            <a:r>
              <a:rPr lang="en-US" altLang="zh-TW" sz="1000" dirty="0" smtClean="0">
                <a:latin typeface="Trebuchet MS" pitchFamily="34" charset="0"/>
                <a:ea typeface="Adobe Gothic Std B" pitchFamily="34" charset="-128"/>
                <a:cs typeface="Trebuchet MS"/>
              </a:rPr>
              <a:t>linear</a:t>
            </a:r>
            <a:r>
              <a:rPr lang="zh-TW" altLang="en-US" sz="1000" dirty="0" smtClean="0">
                <a:latin typeface="Trebuchet MS" pitchFamily="34" charset="0"/>
                <a:cs typeface="Trebuchet MS"/>
              </a:rPr>
              <a:t> </a:t>
            </a:r>
            <a:r>
              <a:rPr lang="en-US" altLang="zh-TW" sz="1000" dirty="0" smtClean="0">
                <a:latin typeface="Trebuchet MS" pitchFamily="34" charset="0"/>
                <a:ea typeface="Adobe Gothic Std B" pitchFamily="34" charset="-128"/>
                <a:cs typeface="Trebuchet MS"/>
              </a:rPr>
              <a:t>combination</a:t>
            </a:r>
            <a:r>
              <a:rPr lang="zh-TW" altLang="en-US" sz="1000" dirty="0" smtClean="0">
                <a:latin typeface="Trebuchet MS" pitchFamily="34" charset="0"/>
                <a:cs typeface="Trebuchet MS"/>
              </a:rPr>
              <a:t> </a:t>
            </a:r>
            <a:r>
              <a:rPr lang="en-US" altLang="zh-TW" sz="1000" dirty="0" smtClean="0">
                <a:latin typeface="Trebuchet MS" pitchFamily="34" charset="0"/>
                <a:ea typeface="Adobe Gothic Std B" pitchFamily="34" charset="-128"/>
                <a:cs typeface="Trebuchet MS"/>
              </a:rPr>
              <a:t>of</a:t>
            </a:r>
            <a:r>
              <a:rPr lang="zh-TW" altLang="en-US" sz="1000" dirty="0" smtClean="0">
                <a:latin typeface="Trebuchet MS" pitchFamily="34" charset="0"/>
                <a:cs typeface="Trebuchet MS"/>
              </a:rPr>
              <a:t> </a:t>
            </a:r>
            <a:r>
              <a:rPr lang="en-US" altLang="zh-TW" sz="1000" dirty="0" smtClean="0">
                <a:latin typeface="Trebuchet MS" pitchFamily="34" charset="0"/>
                <a:ea typeface="Adobe Gothic Std B" pitchFamily="34" charset="-128"/>
                <a:cs typeface="Trebuchet MS"/>
              </a:rPr>
              <a:t>dictionary</a:t>
            </a:r>
            <a:r>
              <a:rPr lang="zh-TW" altLang="en-US" sz="1000" dirty="0" smtClean="0">
                <a:latin typeface="Trebuchet MS" pitchFamily="34" charset="0"/>
                <a:cs typeface="Trebuchet MS"/>
              </a:rPr>
              <a:t> </a:t>
            </a:r>
            <a:r>
              <a:rPr lang="en-US" altLang="zh-TW" sz="1000" dirty="0" smtClean="0">
                <a:latin typeface="Trebuchet MS" pitchFamily="34" charset="0"/>
                <a:ea typeface="Adobe Gothic Std B" pitchFamily="34" charset="-128"/>
                <a:cs typeface="Trebuchet MS"/>
              </a:rPr>
              <a:t>basis</a:t>
            </a:r>
            <a:endParaRPr lang="en-US" sz="1000" dirty="0">
              <a:latin typeface="Trebuchet MS" pitchFamily="34" charset="0"/>
              <a:ea typeface="Adobe Gothic Std B" pitchFamily="34" charset="-128"/>
              <a:cs typeface="Trebuchet MS"/>
            </a:endParaRPr>
          </a:p>
          <a:p>
            <a:pPr marL="264795">
              <a:lnSpc>
                <a:spcPct val="100000"/>
              </a:lnSpc>
            </a:pPr>
            <a:endParaRPr lang="en-US" altLang="zh-TW" sz="1000" dirty="0" smtClean="0">
              <a:latin typeface="Trebuchet MS" pitchFamily="34" charset="0"/>
              <a:ea typeface="Adobe Gothic Std B" pitchFamily="34" charset="-128"/>
              <a:cs typeface="Trebuchet MS"/>
            </a:endParaRPr>
          </a:p>
          <a:p>
            <a:pPr marL="264795">
              <a:lnSpc>
                <a:spcPct val="100000"/>
              </a:lnSpc>
            </a:pPr>
            <a:r>
              <a:rPr lang="en-US" altLang="zh-TW" sz="1000" dirty="0" smtClean="0">
                <a:latin typeface="Trebuchet MS" pitchFamily="34" charset="0"/>
                <a:ea typeface="Adobe Gothic Std B" pitchFamily="34" charset="-128"/>
                <a:cs typeface="Trebuchet MS"/>
              </a:rPr>
              <a:t>Add</a:t>
            </a:r>
            <a:r>
              <a:rPr lang="zh-TW" altLang="en-US" sz="1000" dirty="0" smtClean="0">
                <a:latin typeface="Trebuchet MS" pitchFamily="34" charset="0"/>
                <a:cs typeface="Trebuchet MS"/>
              </a:rPr>
              <a:t> </a:t>
            </a:r>
            <a:r>
              <a:rPr lang="en-US" altLang="zh-TW" sz="1000" dirty="0" err="1" smtClean="0">
                <a:latin typeface="Trebuchet MS" pitchFamily="34" charset="0"/>
                <a:ea typeface="Adobe Gothic Std B" pitchFamily="34" charset="-128"/>
                <a:cs typeface="Trebuchet MS"/>
              </a:rPr>
              <a:t>sparsity</a:t>
            </a:r>
            <a:r>
              <a:rPr lang="zh-TW" altLang="en-US" sz="1000" dirty="0" smtClean="0">
                <a:latin typeface="Trebuchet MS" pitchFamily="34" charset="0"/>
                <a:cs typeface="Trebuchet MS"/>
              </a:rPr>
              <a:t> </a:t>
            </a:r>
            <a:r>
              <a:rPr lang="en-US" altLang="zh-TW" sz="1000" dirty="0" smtClean="0">
                <a:latin typeface="Trebuchet MS" pitchFamily="34" charset="0"/>
                <a:ea typeface="Adobe Gothic Std B" pitchFamily="34" charset="-128"/>
                <a:cs typeface="Trebuchet MS"/>
              </a:rPr>
              <a:t>constraint:</a:t>
            </a:r>
            <a:r>
              <a:rPr lang="zh-TW" altLang="en-US" sz="1000" dirty="0" smtClean="0">
                <a:latin typeface="Trebuchet MS" pitchFamily="34" charset="0"/>
                <a:cs typeface="Trebuchet MS"/>
              </a:rPr>
              <a:t> </a:t>
            </a:r>
            <a:endParaRPr lang="en-US" sz="1000" dirty="0" smtClean="0">
              <a:latin typeface="Trebuchet MS" pitchFamily="34" charset="0"/>
              <a:ea typeface="Adobe Gothic Std B" pitchFamily="34" charset="-128"/>
              <a:cs typeface="Trebuchet MS"/>
            </a:endParaRPr>
          </a:p>
          <a:p>
            <a:pPr marL="264795">
              <a:lnSpc>
                <a:spcPct val="100000"/>
              </a:lnSpc>
            </a:pPr>
            <a:endParaRPr lang="en-US" sz="1000" dirty="0" smtClean="0">
              <a:latin typeface="Trebuchet MS"/>
              <a:cs typeface="Trebuchet MS"/>
            </a:endParaRPr>
          </a:p>
          <a:p>
            <a:pPr marL="264795">
              <a:lnSpc>
                <a:spcPct val="100000"/>
              </a:lnSpc>
            </a:pPr>
            <a:r>
              <a:rPr lang="en-US" altLang="zh-TW" sz="1000" dirty="0" smtClean="0">
                <a:latin typeface="Trebuchet MS"/>
                <a:cs typeface="Trebuchet MS"/>
              </a:rPr>
              <a:t>So</a:t>
            </a:r>
            <a:r>
              <a:rPr lang="zh-TW" altLang="en-US" sz="1000" dirty="0" smtClean="0">
                <a:latin typeface="Trebuchet MS"/>
                <a:cs typeface="Trebuchet MS"/>
              </a:rPr>
              <a:t> </a:t>
            </a:r>
            <a:r>
              <a:rPr lang="en-US" altLang="zh-TW" sz="1000" dirty="0" smtClean="0">
                <a:latin typeface="Trebuchet MS"/>
                <a:cs typeface="Trebuchet MS"/>
              </a:rPr>
              <a:t>we</a:t>
            </a:r>
            <a:r>
              <a:rPr lang="zh-TW" altLang="en-US" sz="1000" dirty="0" smtClean="0">
                <a:latin typeface="Trebuchet MS"/>
                <a:cs typeface="Trebuchet MS"/>
              </a:rPr>
              <a:t> </a:t>
            </a:r>
            <a:r>
              <a:rPr lang="en-US" altLang="zh-TW" sz="1000" dirty="0" smtClean="0">
                <a:latin typeface="Trebuchet MS"/>
                <a:cs typeface="Trebuchet MS"/>
              </a:rPr>
              <a:t>can</a:t>
            </a:r>
            <a:r>
              <a:rPr lang="zh-TW" altLang="en-US" sz="1000" dirty="0" smtClean="0">
                <a:latin typeface="Trebuchet MS"/>
                <a:cs typeface="Trebuchet MS"/>
              </a:rPr>
              <a:t> </a:t>
            </a:r>
            <a:r>
              <a:rPr lang="en-US" altLang="zh-TW" sz="1000" dirty="0" smtClean="0">
                <a:latin typeface="Trebuchet MS"/>
                <a:cs typeface="Trebuchet MS"/>
              </a:rPr>
              <a:t>get</a:t>
            </a:r>
            <a:r>
              <a:rPr lang="zh-TW" altLang="en-US" sz="1000" dirty="0" smtClean="0">
                <a:latin typeface="Trebuchet MS"/>
                <a:cs typeface="Trebuchet MS"/>
              </a:rPr>
              <a:t> </a:t>
            </a:r>
            <a:r>
              <a:rPr lang="en-US" altLang="zh-TW" sz="1000" dirty="0" smtClean="0">
                <a:latin typeface="Trebuchet MS"/>
                <a:cs typeface="Trebuchet MS"/>
              </a:rPr>
              <a:t>a</a:t>
            </a:r>
            <a:r>
              <a:rPr lang="zh-TW" altLang="en-US" sz="1000" dirty="0" smtClean="0">
                <a:latin typeface="Trebuchet MS"/>
                <a:cs typeface="Trebuchet MS"/>
              </a:rPr>
              <a:t> </a:t>
            </a:r>
            <a:r>
              <a:rPr lang="en-US" altLang="zh-TW" sz="1000" dirty="0" smtClean="0">
                <a:latin typeface="Trebuchet MS"/>
                <a:cs typeface="Trebuchet MS"/>
              </a:rPr>
              <a:t>sparse</a:t>
            </a:r>
            <a:r>
              <a:rPr lang="zh-TW" altLang="en-US" sz="1000" dirty="0" smtClean="0">
                <a:latin typeface="Trebuchet MS"/>
                <a:cs typeface="Trebuchet MS"/>
              </a:rPr>
              <a:t> </a:t>
            </a:r>
            <a:r>
              <a:rPr lang="en-US" altLang="zh-TW" sz="1000" dirty="0" smtClean="0">
                <a:latin typeface="Trebuchet MS"/>
                <a:cs typeface="Trebuchet MS"/>
              </a:rPr>
              <a:t>vector</a:t>
            </a:r>
            <a:r>
              <a:rPr lang="zh-TW" altLang="en-US" sz="1000" dirty="0" smtClean="0">
                <a:latin typeface="Trebuchet MS"/>
                <a:cs typeface="Trebuchet MS"/>
              </a:rPr>
              <a:t> </a:t>
            </a:r>
            <a:r>
              <a:rPr lang="en-US" altLang="zh-TW" sz="1000" dirty="0" smtClean="0">
                <a:latin typeface="Trebuchet MS"/>
                <a:cs typeface="Trebuchet MS"/>
              </a:rPr>
              <a:t>x</a:t>
            </a:r>
            <a:r>
              <a:rPr lang="zh-TW" altLang="en-US" sz="1000" dirty="0" smtClean="0">
                <a:latin typeface="Trebuchet MS"/>
                <a:cs typeface="Trebuchet MS"/>
              </a:rPr>
              <a:t> </a:t>
            </a:r>
            <a:r>
              <a:rPr lang="en-US" altLang="zh-TW" sz="1000" dirty="0" smtClean="0">
                <a:latin typeface="Trebuchet MS"/>
                <a:cs typeface="Trebuchet MS"/>
              </a:rPr>
              <a:t>to</a:t>
            </a:r>
            <a:r>
              <a:rPr lang="zh-TW" altLang="en-US" sz="1000" dirty="0" smtClean="0">
                <a:latin typeface="Trebuchet MS"/>
                <a:cs typeface="Trebuchet MS"/>
              </a:rPr>
              <a:t> </a:t>
            </a:r>
            <a:r>
              <a:rPr lang="en-US" altLang="zh-TW" sz="1000" dirty="0" smtClean="0">
                <a:latin typeface="Trebuchet MS"/>
                <a:cs typeface="Trebuchet MS"/>
              </a:rPr>
              <a:t>represent</a:t>
            </a:r>
            <a:r>
              <a:rPr lang="zh-TW" altLang="en-US" sz="1000" dirty="0" smtClean="0">
                <a:latin typeface="Trebuchet MS"/>
                <a:cs typeface="Trebuchet MS"/>
              </a:rPr>
              <a:t> </a:t>
            </a:r>
            <a:r>
              <a:rPr lang="en-US" altLang="zh-TW" sz="1000" dirty="0" smtClean="0">
                <a:latin typeface="Trebuchet MS"/>
                <a:cs typeface="Trebuchet MS"/>
              </a:rPr>
              <a:t>y</a:t>
            </a:r>
            <a:endParaRPr lang="en-US" sz="1000" dirty="0" smtClean="0">
              <a:latin typeface="Trebuchet MS"/>
              <a:cs typeface="Trebuchet MS"/>
            </a:endParaRPr>
          </a:p>
          <a:p>
            <a:pPr marL="386715">
              <a:lnSpc>
                <a:spcPct val="100000"/>
              </a:lnSpc>
              <a:spcBef>
                <a:spcPts val="315"/>
              </a:spcBef>
            </a:pPr>
            <a:r>
              <a:rPr sz="700" spc="-75" dirty="0" smtClean="0">
                <a:solidFill>
                  <a:srgbClr val="FFFFFF"/>
                </a:solidFill>
                <a:latin typeface="Verdana"/>
                <a:cs typeface="Verdana"/>
              </a:rPr>
              <a:t>1</a:t>
            </a:r>
            <a:endParaRPr sz="1000" dirty="0">
              <a:latin typeface="Trebuchet MS"/>
              <a:cs typeface="Trebuchet M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0" y="3354197"/>
            <a:ext cx="461009" cy="102235"/>
          </a:xfrm>
          <a:custGeom>
            <a:avLst/>
            <a:gdLst/>
            <a:ahLst/>
            <a:cxnLst/>
            <a:rect l="l" t="t" r="r" b="b"/>
            <a:pathLst>
              <a:path w="461009" h="102235">
                <a:moveTo>
                  <a:pt x="0" y="101853"/>
                </a:moveTo>
                <a:lnTo>
                  <a:pt x="460883" y="101853"/>
                </a:lnTo>
                <a:lnTo>
                  <a:pt x="46088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>
            <a:spLocks noGrp="1"/>
          </p:cNvSpPr>
          <p:nvPr>
            <p:ph type="ftr" sz="quarter" idx="11"/>
          </p:nvPr>
        </p:nvSpPr>
        <p:spPr>
          <a:xfrm>
            <a:off x="1767839" y="3362000"/>
            <a:ext cx="44132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spc="-40" dirty="0"/>
          </a:p>
        </p:txBody>
      </p:sp>
      <p:sp>
        <p:nvSpPr>
          <p:cNvPr id="19" name="object 19"/>
          <p:cNvSpPr txBox="1">
            <a:spLocks noGrp="1"/>
          </p:cNvSpPr>
          <p:nvPr>
            <p:ph type="dt" sz="half" idx="10"/>
          </p:nvPr>
        </p:nvSpPr>
        <p:spPr>
          <a:xfrm>
            <a:off x="2399283" y="3362000"/>
            <a:ext cx="37655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altLang="zh-TW" spc="-5" smtClean="0"/>
              <a:t>Disp Lab</a:t>
            </a:r>
            <a:endParaRPr spc="-55" dirty="0"/>
          </a:p>
        </p:txBody>
      </p:sp>
      <p:sp>
        <p:nvSpPr>
          <p:cNvPr id="20" name="object 19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0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1"/>
          <p:cNvSpPr txBox="1">
            <a:spLocks/>
          </p:cNvSpPr>
          <p:nvPr/>
        </p:nvSpPr>
        <p:spPr>
          <a:xfrm>
            <a:off x="105029" y="3362000"/>
            <a:ext cx="2508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590"/>
              </a:lnSpc>
            </a:pPr>
            <a:fld id="{81D60167-4931-47E6-BA6A-407CBD079E47}" type="slidenum">
              <a:rPr lang="en-US" altLang="zh-TW" spc="-55" smtClean="0"/>
              <a:pPr marL="25400">
                <a:lnSpc>
                  <a:spcPts val="590"/>
                </a:lnSpc>
              </a:pPr>
              <a:t>7</a:t>
            </a:fld>
            <a:r>
              <a:rPr lang="en-US" altLang="zh-TW" spc="-55" dirty="0" smtClean="0"/>
              <a:t> </a:t>
            </a:r>
            <a:r>
              <a:rPr lang="en-US" altLang="zh-TW" spc="35" dirty="0" smtClean="0"/>
              <a:t>/</a:t>
            </a:r>
            <a:r>
              <a:rPr lang="zh-TW" altLang="en-US" spc="-40" dirty="0" smtClean="0"/>
              <a:t> </a:t>
            </a:r>
            <a:r>
              <a:rPr lang="en-US" altLang="zh-TW" spc="-55" dirty="0" smtClean="0"/>
              <a:t>70</a:t>
            </a:r>
            <a:endParaRPr lang="en-US" altLang="zh-TW" spc="-55" dirty="0"/>
          </a:p>
        </p:txBody>
      </p:sp>
      <p:sp>
        <p:nvSpPr>
          <p:cNvPr id="23" name="object 22"/>
          <p:cNvSpPr txBox="1">
            <a:spLocks/>
          </p:cNvSpPr>
          <p:nvPr/>
        </p:nvSpPr>
        <p:spPr>
          <a:xfrm>
            <a:off x="1767839" y="3362000"/>
            <a:ext cx="4413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lang="en-US" spc="-40" dirty="0"/>
          </a:p>
        </p:txBody>
      </p:sp>
      <p:sp>
        <p:nvSpPr>
          <p:cNvPr id="24" name="object 23"/>
          <p:cNvSpPr txBox="1">
            <a:spLocks/>
          </p:cNvSpPr>
          <p:nvPr/>
        </p:nvSpPr>
        <p:spPr>
          <a:xfrm>
            <a:off x="2399283" y="3362000"/>
            <a:ext cx="37655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5" dirty="0" err="1" smtClean="0"/>
              <a:t>Disp</a:t>
            </a:r>
            <a:r>
              <a:rPr lang="en-US" spc="-5" dirty="0" smtClean="0"/>
              <a:t> Lab</a:t>
            </a:r>
            <a:endParaRPr lang="en-US" spc="-55" dirty="0"/>
          </a:p>
        </p:txBody>
      </p:sp>
      <p:graphicFrame>
        <p:nvGraphicFramePr>
          <p:cNvPr id="2" name="物件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9373941"/>
              </p:ext>
            </p:extLst>
          </p:nvPr>
        </p:nvGraphicFramePr>
        <p:xfrm>
          <a:off x="2228850" y="663575"/>
          <a:ext cx="4445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92" name="方程式" r:id="rId3" imgW="429480" imgH="182520" progId="Equation.3">
                  <p:embed/>
                </p:oleObj>
              </mc:Choice>
              <mc:Fallback>
                <p:oleObj name="方程式" r:id="rId3" imgW="429480" imgH="182520" progId="Equation.3">
                  <p:embed/>
                  <p:pic>
                    <p:nvPicPr>
                      <p:cNvPr id="0" name="Picture 6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28850" y="663575"/>
                        <a:ext cx="444500" cy="190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物件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987396"/>
              </p:ext>
            </p:extLst>
          </p:nvPr>
        </p:nvGraphicFramePr>
        <p:xfrm>
          <a:off x="1751666" y="1438407"/>
          <a:ext cx="9906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93" name="方程式" r:id="rId5" imgW="978120" imgH="200880" progId="Equation.3">
                  <p:embed/>
                </p:oleObj>
              </mc:Choice>
              <mc:Fallback>
                <p:oleObj name="方程式" r:id="rId5" imgW="978120" imgH="200880" progId="Equation.3">
                  <p:embed/>
                  <p:pic>
                    <p:nvPicPr>
                      <p:cNvPr id="0" name="Picture 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1666" y="1438407"/>
                        <a:ext cx="9906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物件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5703289"/>
              </p:ext>
            </p:extLst>
          </p:nvPr>
        </p:nvGraphicFramePr>
        <p:xfrm>
          <a:off x="1827783" y="2187575"/>
          <a:ext cx="5715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94" name="方程式" r:id="rId7" imgW="557640" imgH="200880" progId="Equation.3">
                  <p:embed/>
                </p:oleObj>
              </mc:Choice>
              <mc:Fallback>
                <p:oleObj name="方程式" r:id="rId7" imgW="557640" imgH="200880" progId="Equation.3">
                  <p:embed/>
                  <p:pic>
                    <p:nvPicPr>
                      <p:cNvPr id="0" name="Picture 6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7783" y="2187575"/>
                        <a:ext cx="5715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55828263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304033" y="0"/>
            <a:ext cx="2304415" cy="188595"/>
          </a:xfrm>
          <a:custGeom>
            <a:avLst/>
            <a:gdLst/>
            <a:ahLst/>
            <a:cxnLst/>
            <a:rect l="l" t="t" r="r" b="b"/>
            <a:pathLst>
              <a:path w="2304415" h="188595">
                <a:moveTo>
                  <a:pt x="0" y="188214"/>
                </a:moveTo>
                <a:lnTo>
                  <a:pt x="2304033" y="188214"/>
                </a:lnTo>
                <a:lnTo>
                  <a:pt x="2304033" y="0"/>
                </a:lnTo>
                <a:lnTo>
                  <a:pt x="0" y="0"/>
                </a:lnTo>
                <a:lnTo>
                  <a:pt x="0" y="188214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88214"/>
            <a:ext cx="4608195" cy="350520"/>
          </a:xfrm>
          <a:custGeom>
            <a:avLst/>
            <a:gdLst/>
            <a:ahLst/>
            <a:cxnLst/>
            <a:rect l="l" t="t" r="r" b="b"/>
            <a:pathLst>
              <a:path w="4608195" h="350520">
                <a:moveTo>
                  <a:pt x="0" y="350266"/>
                </a:moveTo>
                <a:lnTo>
                  <a:pt x="4607941" y="350266"/>
                </a:lnTo>
                <a:lnTo>
                  <a:pt x="4607941" y="0"/>
                </a:lnTo>
                <a:lnTo>
                  <a:pt x="0" y="0"/>
                </a:lnTo>
                <a:lnTo>
                  <a:pt x="0" y="350266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95250" y="265302"/>
            <a:ext cx="413766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400" spc="-55" dirty="0" smtClean="0">
                <a:solidFill>
                  <a:srgbClr val="FFFFFF"/>
                </a:solidFill>
                <a:latin typeface="Trebuchet MS"/>
                <a:cs typeface="Trebuchet MS"/>
              </a:rPr>
              <a:t>Statistical Machine Learning</a:t>
            </a:r>
            <a:endParaRPr sz="1400" dirty="0">
              <a:latin typeface="Trebuchet MS"/>
              <a:cs typeface="Trebuchet M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0" y="3354197"/>
            <a:ext cx="461009" cy="102235"/>
          </a:xfrm>
          <a:custGeom>
            <a:avLst/>
            <a:gdLst/>
            <a:ahLst/>
            <a:cxnLst/>
            <a:rect l="l" t="t" r="r" b="b"/>
            <a:pathLst>
              <a:path w="461009" h="102235">
                <a:moveTo>
                  <a:pt x="0" y="101853"/>
                </a:moveTo>
                <a:lnTo>
                  <a:pt x="460883" y="101853"/>
                </a:lnTo>
                <a:lnTo>
                  <a:pt x="46088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>
            <a:spLocks noGrp="1"/>
          </p:cNvSpPr>
          <p:nvPr>
            <p:ph type="ftr" sz="quarter" idx="11"/>
          </p:nvPr>
        </p:nvSpPr>
        <p:spPr>
          <a:xfrm>
            <a:off x="1767839" y="3362000"/>
            <a:ext cx="44132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spc="-40" dirty="0"/>
          </a:p>
        </p:txBody>
      </p:sp>
      <p:sp>
        <p:nvSpPr>
          <p:cNvPr id="23" name="object 23"/>
          <p:cNvSpPr txBox="1">
            <a:spLocks noGrp="1"/>
          </p:cNvSpPr>
          <p:nvPr>
            <p:ph type="dt" sz="half" idx="10"/>
          </p:nvPr>
        </p:nvSpPr>
        <p:spPr>
          <a:xfrm>
            <a:off x="2399283" y="3362000"/>
            <a:ext cx="37655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altLang="zh-TW" spc="-5" smtClean="0"/>
              <a:t>Disp Lab</a:t>
            </a:r>
            <a:endParaRPr spc="-55" dirty="0"/>
          </a:p>
        </p:txBody>
      </p:sp>
      <p:sp>
        <p:nvSpPr>
          <p:cNvPr id="24" name="object 19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0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1"/>
          <p:cNvSpPr txBox="1">
            <a:spLocks/>
          </p:cNvSpPr>
          <p:nvPr/>
        </p:nvSpPr>
        <p:spPr>
          <a:xfrm>
            <a:off x="105029" y="3362000"/>
            <a:ext cx="2508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590"/>
              </a:lnSpc>
            </a:pPr>
            <a:fld id="{81D60167-4931-47E6-BA6A-407CBD079E47}" type="slidenum">
              <a:rPr lang="en-US" altLang="zh-TW" spc="-55" smtClean="0"/>
              <a:pPr marL="25400">
                <a:lnSpc>
                  <a:spcPts val="590"/>
                </a:lnSpc>
              </a:pPr>
              <a:t>70</a:t>
            </a:fld>
            <a:r>
              <a:rPr lang="en-US" altLang="zh-TW" spc="-55" dirty="0" smtClean="0"/>
              <a:t> </a:t>
            </a:r>
            <a:r>
              <a:rPr lang="en-US" altLang="zh-TW" spc="35" dirty="0" smtClean="0"/>
              <a:t>/</a:t>
            </a:r>
            <a:r>
              <a:rPr lang="zh-TW" altLang="en-US" spc="-40" dirty="0" smtClean="0"/>
              <a:t> </a:t>
            </a:r>
            <a:r>
              <a:rPr lang="en-US" altLang="zh-TW" spc="-55" dirty="0" smtClean="0"/>
              <a:t>70</a:t>
            </a:r>
            <a:endParaRPr lang="en-US" altLang="zh-TW" spc="-55" dirty="0"/>
          </a:p>
        </p:txBody>
      </p:sp>
      <p:sp>
        <p:nvSpPr>
          <p:cNvPr id="27" name="object 22"/>
          <p:cNvSpPr txBox="1">
            <a:spLocks/>
          </p:cNvSpPr>
          <p:nvPr/>
        </p:nvSpPr>
        <p:spPr>
          <a:xfrm>
            <a:off x="1767839" y="3362000"/>
            <a:ext cx="4413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lang="en-US" spc="-40" dirty="0"/>
          </a:p>
        </p:txBody>
      </p:sp>
      <p:sp>
        <p:nvSpPr>
          <p:cNvPr id="28" name="object 23"/>
          <p:cNvSpPr txBox="1">
            <a:spLocks/>
          </p:cNvSpPr>
          <p:nvPr/>
        </p:nvSpPr>
        <p:spPr>
          <a:xfrm>
            <a:off x="2399283" y="3362000"/>
            <a:ext cx="37655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5" dirty="0" err="1" smtClean="0"/>
              <a:t>Disp</a:t>
            </a:r>
            <a:r>
              <a:rPr lang="en-US" spc="-5" dirty="0" smtClean="0"/>
              <a:t> Lab</a:t>
            </a:r>
            <a:endParaRPr lang="en-US" spc="-55" dirty="0"/>
          </a:p>
        </p:txBody>
      </p:sp>
      <p:sp>
        <p:nvSpPr>
          <p:cNvPr id="17" name="object 16"/>
          <p:cNvSpPr txBox="1"/>
          <p:nvPr/>
        </p:nvSpPr>
        <p:spPr>
          <a:xfrm>
            <a:off x="167274" y="587375"/>
            <a:ext cx="4143141" cy="27699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000" dirty="0" smtClean="0">
                <a:latin typeface="Trebuchet MS"/>
                <a:cs typeface="Trebuchet MS"/>
              </a:rPr>
              <a:t>Reference:</a:t>
            </a:r>
            <a:endParaRPr lang="en-US" sz="1000" b="1" i="1" dirty="0" smtClean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lang="en-US" sz="1000" dirty="0" smtClean="0">
                <a:latin typeface="Trebuchet MS"/>
                <a:cs typeface="Trebuchet MS"/>
              </a:rPr>
              <a:t>[</a:t>
            </a:r>
            <a:r>
              <a:rPr lang="en-US" sz="1000" dirty="0">
                <a:latin typeface="Trebuchet MS"/>
                <a:cs typeface="Trebuchet MS"/>
              </a:rPr>
              <a:t>1] </a:t>
            </a:r>
            <a:r>
              <a:rPr lang="en-US" sz="1000" dirty="0" smtClean="0">
                <a:latin typeface="Trebuchet MS"/>
                <a:cs typeface="Trebuchet MS"/>
              </a:rPr>
              <a:t>S</a:t>
            </a:r>
            <a:r>
              <a:rPr lang="en-US" sz="1000" dirty="0">
                <a:latin typeface="Trebuchet MS"/>
                <a:cs typeface="Trebuchet MS"/>
              </a:rPr>
              <a:t>. </a:t>
            </a:r>
            <a:r>
              <a:rPr lang="en-US" sz="1000" dirty="0" err="1">
                <a:latin typeface="Trebuchet MS"/>
                <a:cs typeface="Trebuchet MS"/>
              </a:rPr>
              <a:t>Gershman</a:t>
            </a:r>
            <a:r>
              <a:rPr lang="en-US" sz="1000" dirty="0">
                <a:latin typeface="Trebuchet MS"/>
                <a:cs typeface="Trebuchet MS"/>
              </a:rPr>
              <a:t> and D. </a:t>
            </a:r>
            <a:r>
              <a:rPr lang="en-US" sz="1000" dirty="0" err="1">
                <a:latin typeface="Trebuchet MS"/>
                <a:cs typeface="Trebuchet MS"/>
              </a:rPr>
              <a:t>Blei</a:t>
            </a:r>
            <a:r>
              <a:rPr lang="en-US" sz="1000" dirty="0">
                <a:latin typeface="Trebuchet MS"/>
                <a:cs typeface="Trebuchet MS"/>
              </a:rPr>
              <a:t>. A tutorial on Bayesian nonparametric models. Journal of Mathematical Psychology, 56:1-12, 2012</a:t>
            </a:r>
            <a:r>
              <a:rPr lang="en-US" sz="1000" dirty="0" smtClean="0">
                <a:latin typeface="Trebuchet MS"/>
                <a:cs typeface="Trebuchet MS"/>
              </a:rPr>
              <a:t>.</a:t>
            </a:r>
          </a:p>
          <a:p>
            <a:pPr marL="12700">
              <a:lnSpc>
                <a:spcPct val="100000"/>
              </a:lnSpc>
            </a:pPr>
            <a:r>
              <a:rPr lang="en-US" sz="1000" dirty="0">
                <a:latin typeface="Trebuchet MS"/>
                <a:cs typeface="Trebuchet MS"/>
              </a:rPr>
              <a:t>[2] D. </a:t>
            </a:r>
            <a:r>
              <a:rPr lang="en-US" sz="1000" dirty="0" err="1">
                <a:latin typeface="Trebuchet MS"/>
                <a:cs typeface="Trebuchet MS"/>
              </a:rPr>
              <a:t>Tuia</a:t>
            </a:r>
            <a:r>
              <a:rPr lang="en-US" sz="1000" dirty="0">
                <a:latin typeface="Trebuchet MS"/>
                <a:cs typeface="Trebuchet MS"/>
              </a:rPr>
              <a:t> , M. </a:t>
            </a:r>
            <a:r>
              <a:rPr lang="en-US" sz="1000" dirty="0" err="1">
                <a:latin typeface="Trebuchet MS"/>
                <a:cs typeface="Trebuchet MS"/>
              </a:rPr>
              <a:t>Volpi</a:t>
            </a:r>
            <a:r>
              <a:rPr lang="en-US" sz="1000" dirty="0">
                <a:latin typeface="Trebuchet MS"/>
                <a:cs typeface="Trebuchet MS"/>
              </a:rPr>
              <a:t> , L. Copa , M. </a:t>
            </a:r>
            <a:r>
              <a:rPr lang="en-US" sz="1000" dirty="0" err="1">
                <a:latin typeface="Trebuchet MS"/>
                <a:cs typeface="Trebuchet MS"/>
              </a:rPr>
              <a:t>Kanevski</a:t>
            </a:r>
            <a:r>
              <a:rPr lang="en-US" sz="1000" dirty="0">
                <a:latin typeface="Trebuchet MS"/>
                <a:cs typeface="Trebuchet MS"/>
              </a:rPr>
              <a:t> and J. Munoz-Mari , "A survey of active learning algorithms for supervised remote sensing image classification" ,  IEEE J. Sel. Topics Signal Process. , vol. 5 , no. 3 , pp.606 -617 , 2011 </a:t>
            </a:r>
            <a:endParaRPr lang="en-US" sz="1000" dirty="0" smtClean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lang="en-US" sz="1000" dirty="0">
                <a:latin typeface="Trebuchet MS"/>
                <a:cs typeface="Trebuchet MS"/>
              </a:rPr>
              <a:t>[3] G. </a:t>
            </a:r>
            <a:r>
              <a:rPr lang="en-US" sz="1000" dirty="0" err="1">
                <a:latin typeface="Trebuchet MS"/>
                <a:cs typeface="Trebuchet MS"/>
              </a:rPr>
              <a:t>Chechik</a:t>
            </a:r>
            <a:r>
              <a:rPr lang="en-US" sz="1000" dirty="0">
                <a:latin typeface="Trebuchet MS"/>
                <a:cs typeface="Trebuchet MS"/>
              </a:rPr>
              <a:t>, V. Sharma, U. </a:t>
            </a:r>
            <a:r>
              <a:rPr lang="en-US" sz="1000" dirty="0" err="1">
                <a:latin typeface="Trebuchet MS"/>
                <a:cs typeface="Trebuchet MS"/>
              </a:rPr>
              <a:t>Shalit</a:t>
            </a:r>
            <a:r>
              <a:rPr lang="en-US" sz="1000" dirty="0">
                <a:latin typeface="Trebuchet MS"/>
                <a:cs typeface="Trebuchet MS"/>
              </a:rPr>
              <a:t>, and S. </a:t>
            </a:r>
            <a:r>
              <a:rPr lang="en-US" sz="1000" dirty="0" err="1">
                <a:latin typeface="Trebuchet MS"/>
                <a:cs typeface="Trebuchet MS"/>
              </a:rPr>
              <a:t>Bengio</a:t>
            </a:r>
            <a:r>
              <a:rPr lang="en-US" sz="1000" dirty="0">
                <a:latin typeface="Trebuchet MS"/>
                <a:cs typeface="Trebuchet MS"/>
              </a:rPr>
              <a:t>. Large scale online learning of image similarity through ranking. Pattern Recognition and Image Analysis, </a:t>
            </a:r>
            <a:r>
              <a:rPr lang="en-US" sz="1000" dirty="0" smtClean="0">
                <a:latin typeface="Trebuchet MS"/>
                <a:cs typeface="Trebuchet MS"/>
              </a:rPr>
              <a:t>2009</a:t>
            </a:r>
          </a:p>
          <a:p>
            <a:pPr marL="12700">
              <a:lnSpc>
                <a:spcPct val="100000"/>
              </a:lnSpc>
            </a:pPr>
            <a:r>
              <a:rPr lang="en-US" sz="1000" dirty="0">
                <a:latin typeface="Trebuchet MS"/>
                <a:cs typeface="Trebuchet MS"/>
              </a:rPr>
              <a:t>[4] </a:t>
            </a:r>
            <a:r>
              <a:rPr lang="en-US" sz="1000" dirty="0" err="1">
                <a:latin typeface="Trebuchet MS"/>
                <a:cs typeface="Trebuchet MS"/>
              </a:rPr>
              <a:t>Narendra</a:t>
            </a:r>
            <a:r>
              <a:rPr lang="en-US" sz="1000" dirty="0">
                <a:latin typeface="Trebuchet MS"/>
                <a:cs typeface="Trebuchet MS"/>
              </a:rPr>
              <a:t> </a:t>
            </a:r>
            <a:r>
              <a:rPr lang="en-US" sz="1000" dirty="0" err="1">
                <a:latin typeface="Trebuchet MS"/>
                <a:cs typeface="Trebuchet MS"/>
              </a:rPr>
              <a:t>Ahuja</a:t>
            </a:r>
            <a:r>
              <a:rPr lang="en-US" sz="1000" dirty="0">
                <a:latin typeface="Trebuchet MS"/>
                <a:cs typeface="Trebuchet MS"/>
              </a:rPr>
              <a:t>, Robust visual tracking via multi-task sparse learning, Proceedings of the 2012 IEEE Conference on Computer Vision and Pattern Recognition (CVPR</a:t>
            </a:r>
            <a:r>
              <a:rPr lang="en-US" sz="1000" dirty="0" smtClean="0">
                <a:latin typeface="Trebuchet MS"/>
                <a:cs typeface="Trebuchet MS"/>
              </a:rPr>
              <a:t>), 2012</a:t>
            </a:r>
          </a:p>
          <a:p>
            <a:pPr marL="12700">
              <a:lnSpc>
                <a:spcPct val="100000"/>
              </a:lnSpc>
            </a:pPr>
            <a:r>
              <a:rPr lang="en-US" sz="1000" dirty="0">
                <a:latin typeface="Trebuchet MS"/>
                <a:cs typeface="Trebuchet MS"/>
              </a:rPr>
              <a:t>[5] R. Fergus, Y. Weiss, and A. </a:t>
            </a:r>
            <a:r>
              <a:rPr lang="en-US" sz="1000" dirty="0" err="1">
                <a:latin typeface="Trebuchet MS"/>
                <a:cs typeface="Trebuchet MS"/>
              </a:rPr>
              <a:t>Torralba</a:t>
            </a:r>
            <a:r>
              <a:rPr lang="en-US" sz="1000" dirty="0">
                <a:latin typeface="Trebuchet MS"/>
                <a:cs typeface="Trebuchet MS"/>
              </a:rPr>
              <a:t>. Semi-supervised learning in gigantic image collections. In NIPS, 2009. </a:t>
            </a:r>
            <a:endParaRPr lang="en-US" sz="1000" dirty="0" smtClean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lang="en-US" sz="1000" dirty="0">
                <a:latin typeface="Trebuchet MS"/>
                <a:cs typeface="Trebuchet MS"/>
              </a:rPr>
              <a:t>[6] </a:t>
            </a:r>
            <a:r>
              <a:rPr lang="en-US" sz="1000" dirty="0" err="1">
                <a:latin typeface="Trebuchet MS"/>
                <a:cs typeface="Trebuchet MS"/>
              </a:rPr>
              <a:t>Ji</a:t>
            </a:r>
            <a:r>
              <a:rPr lang="en-US" sz="1000" dirty="0">
                <a:latin typeface="Trebuchet MS"/>
                <a:cs typeface="Trebuchet MS"/>
              </a:rPr>
              <a:t> Wan , </a:t>
            </a:r>
            <a:r>
              <a:rPr lang="en-US" sz="1000" dirty="0" err="1">
                <a:latin typeface="Trebuchet MS"/>
                <a:cs typeface="Trebuchet MS"/>
              </a:rPr>
              <a:t>Dayong</a:t>
            </a:r>
            <a:r>
              <a:rPr lang="en-US" sz="1000" dirty="0">
                <a:latin typeface="Trebuchet MS"/>
                <a:cs typeface="Trebuchet MS"/>
              </a:rPr>
              <a:t> Wang , Steven Chu Hong Hoi , </a:t>
            </a:r>
            <a:r>
              <a:rPr lang="en-US" sz="1000" dirty="0" err="1">
                <a:latin typeface="Trebuchet MS"/>
                <a:cs typeface="Trebuchet MS"/>
              </a:rPr>
              <a:t>Pengcheng</a:t>
            </a:r>
            <a:r>
              <a:rPr lang="en-US" sz="1000" dirty="0">
                <a:latin typeface="Trebuchet MS"/>
                <a:cs typeface="Trebuchet MS"/>
              </a:rPr>
              <a:t> Wu , </a:t>
            </a:r>
            <a:r>
              <a:rPr lang="en-US" sz="1000" dirty="0" err="1">
                <a:latin typeface="Trebuchet MS"/>
                <a:cs typeface="Trebuchet MS"/>
              </a:rPr>
              <a:t>Jianke</a:t>
            </a:r>
            <a:r>
              <a:rPr lang="en-US" sz="1000" dirty="0">
                <a:latin typeface="Trebuchet MS"/>
                <a:cs typeface="Trebuchet MS"/>
              </a:rPr>
              <a:t> Zhu , </a:t>
            </a:r>
            <a:r>
              <a:rPr lang="en-US" sz="1000" dirty="0" err="1">
                <a:latin typeface="Trebuchet MS"/>
                <a:cs typeface="Trebuchet MS"/>
              </a:rPr>
              <a:t>Yongdong</a:t>
            </a:r>
            <a:r>
              <a:rPr lang="en-US" sz="1000" dirty="0">
                <a:latin typeface="Trebuchet MS"/>
                <a:cs typeface="Trebuchet MS"/>
              </a:rPr>
              <a:t> Zhang , Jintao Li, Deep Learning for Content-Based Image Retrieval: A Comprehensive Study, </a:t>
            </a:r>
            <a:r>
              <a:rPr lang="en-US" sz="1000" dirty="0" smtClean="0">
                <a:latin typeface="Trebuchet MS"/>
                <a:cs typeface="Trebuchet MS"/>
              </a:rPr>
              <a:t>2014</a:t>
            </a:r>
          </a:p>
        </p:txBody>
      </p:sp>
    </p:spTree>
    <p:extLst>
      <p:ext uri="{BB962C8B-B14F-4D97-AF65-F5344CB8AC3E}">
        <p14:creationId xmlns:p14="http://schemas.microsoft.com/office/powerpoint/2010/main" val="629930431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304033" y="0"/>
            <a:ext cx="2304415" cy="188595"/>
          </a:xfrm>
          <a:custGeom>
            <a:avLst/>
            <a:gdLst/>
            <a:ahLst/>
            <a:cxnLst/>
            <a:rect l="l" t="t" r="r" b="b"/>
            <a:pathLst>
              <a:path w="2304415" h="188595">
                <a:moveTo>
                  <a:pt x="0" y="188214"/>
                </a:moveTo>
                <a:lnTo>
                  <a:pt x="2304033" y="188214"/>
                </a:lnTo>
                <a:lnTo>
                  <a:pt x="2304033" y="0"/>
                </a:lnTo>
                <a:lnTo>
                  <a:pt x="0" y="0"/>
                </a:lnTo>
                <a:lnTo>
                  <a:pt x="0" y="188214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88214"/>
            <a:ext cx="4608195" cy="350520"/>
          </a:xfrm>
          <a:custGeom>
            <a:avLst/>
            <a:gdLst/>
            <a:ahLst/>
            <a:cxnLst/>
            <a:rect l="l" t="t" r="r" b="b"/>
            <a:pathLst>
              <a:path w="4608195" h="350520">
                <a:moveTo>
                  <a:pt x="0" y="350266"/>
                </a:moveTo>
                <a:lnTo>
                  <a:pt x="4607941" y="350266"/>
                </a:lnTo>
                <a:lnTo>
                  <a:pt x="4607941" y="0"/>
                </a:lnTo>
                <a:lnTo>
                  <a:pt x="0" y="0"/>
                </a:lnTo>
                <a:lnTo>
                  <a:pt x="0" y="350266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95250" y="265302"/>
            <a:ext cx="413766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400" spc="-55" dirty="0" smtClean="0">
                <a:solidFill>
                  <a:srgbClr val="FFFFFF"/>
                </a:solidFill>
                <a:latin typeface="Trebuchet MS"/>
                <a:cs typeface="Trebuchet MS"/>
              </a:rPr>
              <a:t>Statistical Machine Learning</a:t>
            </a:r>
            <a:endParaRPr sz="1400" dirty="0">
              <a:latin typeface="Trebuchet MS"/>
              <a:cs typeface="Trebuchet M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0" y="3354197"/>
            <a:ext cx="461009" cy="102235"/>
          </a:xfrm>
          <a:custGeom>
            <a:avLst/>
            <a:gdLst/>
            <a:ahLst/>
            <a:cxnLst/>
            <a:rect l="l" t="t" r="r" b="b"/>
            <a:pathLst>
              <a:path w="461009" h="102235">
                <a:moveTo>
                  <a:pt x="0" y="101853"/>
                </a:moveTo>
                <a:lnTo>
                  <a:pt x="460883" y="101853"/>
                </a:lnTo>
                <a:lnTo>
                  <a:pt x="46088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>
            <a:spLocks noGrp="1"/>
          </p:cNvSpPr>
          <p:nvPr>
            <p:ph type="ftr" sz="quarter" idx="11"/>
          </p:nvPr>
        </p:nvSpPr>
        <p:spPr>
          <a:xfrm>
            <a:off x="1767839" y="3362000"/>
            <a:ext cx="44132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spc="-40" dirty="0"/>
          </a:p>
        </p:txBody>
      </p:sp>
      <p:sp>
        <p:nvSpPr>
          <p:cNvPr id="23" name="object 23"/>
          <p:cNvSpPr txBox="1">
            <a:spLocks noGrp="1"/>
          </p:cNvSpPr>
          <p:nvPr>
            <p:ph type="dt" sz="half" idx="10"/>
          </p:nvPr>
        </p:nvSpPr>
        <p:spPr>
          <a:xfrm>
            <a:off x="2399283" y="3362000"/>
            <a:ext cx="37655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altLang="zh-TW" spc="-5" smtClean="0"/>
              <a:t>Disp Lab</a:t>
            </a:r>
            <a:endParaRPr spc="-55" dirty="0"/>
          </a:p>
        </p:txBody>
      </p:sp>
      <p:sp>
        <p:nvSpPr>
          <p:cNvPr id="24" name="object 19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0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1"/>
          <p:cNvSpPr txBox="1">
            <a:spLocks/>
          </p:cNvSpPr>
          <p:nvPr/>
        </p:nvSpPr>
        <p:spPr>
          <a:xfrm>
            <a:off x="105029" y="3362000"/>
            <a:ext cx="2508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590"/>
              </a:lnSpc>
            </a:pPr>
            <a:fld id="{81D60167-4931-47E6-BA6A-407CBD079E47}" type="slidenum">
              <a:rPr lang="en-US" altLang="zh-TW" spc="-55" smtClean="0"/>
              <a:pPr marL="25400">
                <a:lnSpc>
                  <a:spcPts val="590"/>
                </a:lnSpc>
              </a:pPr>
              <a:t>71</a:t>
            </a:fld>
            <a:r>
              <a:rPr lang="en-US" altLang="zh-TW" spc="-55" dirty="0" smtClean="0"/>
              <a:t> </a:t>
            </a:r>
            <a:r>
              <a:rPr lang="en-US" altLang="zh-TW" spc="35" dirty="0" smtClean="0"/>
              <a:t>/</a:t>
            </a:r>
            <a:r>
              <a:rPr lang="zh-TW" altLang="en-US" spc="-40" dirty="0" smtClean="0"/>
              <a:t> </a:t>
            </a:r>
            <a:r>
              <a:rPr lang="en-US" altLang="zh-TW" spc="-55" dirty="0" smtClean="0"/>
              <a:t>70</a:t>
            </a:r>
            <a:endParaRPr lang="en-US" altLang="zh-TW" spc="-55" dirty="0"/>
          </a:p>
        </p:txBody>
      </p:sp>
      <p:sp>
        <p:nvSpPr>
          <p:cNvPr id="27" name="object 22"/>
          <p:cNvSpPr txBox="1">
            <a:spLocks/>
          </p:cNvSpPr>
          <p:nvPr/>
        </p:nvSpPr>
        <p:spPr>
          <a:xfrm>
            <a:off x="1767839" y="3362000"/>
            <a:ext cx="4413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lang="en-US" spc="-40" dirty="0"/>
          </a:p>
        </p:txBody>
      </p:sp>
      <p:sp>
        <p:nvSpPr>
          <p:cNvPr id="28" name="object 23"/>
          <p:cNvSpPr txBox="1">
            <a:spLocks/>
          </p:cNvSpPr>
          <p:nvPr/>
        </p:nvSpPr>
        <p:spPr>
          <a:xfrm>
            <a:off x="2399283" y="3362000"/>
            <a:ext cx="37655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5" dirty="0" err="1" smtClean="0"/>
              <a:t>Disp</a:t>
            </a:r>
            <a:r>
              <a:rPr lang="en-US" spc="-5" dirty="0" smtClean="0"/>
              <a:t> Lab</a:t>
            </a:r>
            <a:endParaRPr lang="en-US" spc="-55" dirty="0"/>
          </a:p>
        </p:txBody>
      </p:sp>
      <p:sp>
        <p:nvSpPr>
          <p:cNvPr id="17" name="object 16"/>
          <p:cNvSpPr txBox="1"/>
          <p:nvPr/>
        </p:nvSpPr>
        <p:spPr>
          <a:xfrm>
            <a:off x="167274" y="587375"/>
            <a:ext cx="4143141" cy="20005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000" dirty="0" smtClean="0">
                <a:latin typeface="Trebuchet MS"/>
                <a:cs typeface="Trebuchet MS"/>
              </a:rPr>
              <a:t>Reference:</a:t>
            </a:r>
            <a:endParaRPr lang="en-US" sz="1000" b="1" i="1" dirty="0" smtClean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lang="en-US" sz="1000" dirty="0" smtClean="0">
                <a:latin typeface="Trebuchet MS"/>
                <a:cs typeface="Trebuchet MS"/>
              </a:rPr>
              <a:t>[7</a:t>
            </a:r>
            <a:r>
              <a:rPr lang="en-US" sz="1000" dirty="0">
                <a:latin typeface="Trebuchet MS"/>
                <a:cs typeface="Trebuchet MS"/>
              </a:rPr>
              <a:t>] R. </a:t>
            </a:r>
            <a:r>
              <a:rPr lang="en-US" sz="1000" dirty="0" err="1">
                <a:latin typeface="Trebuchet MS"/>
                <a:cs typeface="Trebuchet MS"/>
              </a:rPr>
              <a:t>Caruana</a:t>
            </a:r>
            <a:r>
              <a:rPr lang="en-US" sz="1000" dirty="0">
                <a:latin typeface="Trebuchet MS"/>
                <a:cs typeface="Trebuchet MS"/>
              </a:rPr>
              <a:t>, </a:t>
            </a:r>
            <a:r>
              <a:rPr lang="en-US" sz="1000" dirty="0" smtClean="0">
                <a:latin typeface="Trebuchet MS"/>
                <a:cs typeface="Trebuchet MS"/>
              </a:rPr>
              <a:t>Multitask Learning. Machine </a:t>
            </a:r>
            <a:r>
              <a:rPr lang="en-US" sz="1000" dirty="0">
                <a:latin typeface="Trebuchet MS"/>
                <a:cs typeface="Trebuchet MS"/>
              </a:rPr>
              <a:t>Learning, vol. 28, no. 1, pp. 41-75, 1997. </a:t>
            </a:r>
            <a:endParaRPr lang="en-US" sz="1000" dirty="0" smtClean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lang="en-US" sz="1000" dirty="0" smtClean="0">
                <a:latin typeface="Trebuchet MS"/>
                <a:cs typeface="Trebuchet MS"/>
              </a:rPr>
              <a:t>[8] </a:t>
            </a:r>
            <a:r>
              <a:rPr lang="en-US" sz="1000" dirty="0">
                <a:latin typeface="Trebuchet MS"/>
                <a:cs typeface="Trebuchet MS"/>
              </a:rPr>
              <a:t>J. Goldberger , S. </a:t>
            </a:r>
            <a:r>
              <a:rPr lang="en-US" sz="1000" dirty="0" err="1">
                <a:latin typeface="Trebuchet MS"/>
                <a:cs typeface="Trebuchet MS"/>
              </a:rPr>
              <a:t>Roweis</a:t>
            </a:r>
            <a:r>
              <a:rPr lang="en-US" sz="1000" dirty="0">
                <a:latin typeface="Trebuchet MS"/>
                <a:cs typeface="Trebuchet MS"/>
              </a:rPr>
              <a:t> , G. Hinton and R. </a:t>
            </a:r>
            <a:r>
              <a:rPr lang="en-US" sz="1000" dirty="0" err="1">
                <a:latin typeface="Trebuchet MS"/>
                <a:cs typeface="Trebuchet MS"/>
              </a:rPr>
              <a:t>Salakhutdinov</a:t>
            </a:r>
            <a:r>
              <a:rPr lang="en-US" sz="1000" dirty="0">
                <a:latin typeface="Trebuchet MS"/>
                <a:cs typeface="Trebuchet MS"/>
              </a:rPr>
              <a:t> , </a:t>
            </a:r>
            <a:r>
              <a:rPr lang="en-US" sz="1000" dirty="0" smtClean="0">
                <a:latin typeface="Trebuchet MS"/>
                <a:cs typeface="Trebuchet MS"/>
              </a:rPr>
              <a:t>Neighborhood </a:t>
            </a:r>
            <a:r>
              <a:rPr lang="en-US" sz="1000" dirty="0">
                <a:latin typeface="Trebuchet MS"/>
                <a:cs typeface="Trebuchet MS"/>
              </a:rPr>
              <a:t>component </a:t>
            </a:r>
            <a:r>
              <a:rPr lang="en-US" sz="1000" dirty="0" smtClean="0">
                <a:latin typeface="Trebuchet MS"/>
                <a:cs typeface="Trebuchet MS"/>
              </a:rPr>
              <a:t>analysis </a:t>
            </a:r>
            <a:r>
              <a:rPr lang="en-US" sz="1000" dirty="0">
                <a:latin typeface="Trebuchet MS"/>
                <a:cs typeface="Trebuchet MS"/>
              </a:rPr>
              <a:t>,  Proc. Advances Neural Inform. Process. , pp.571 -577 , </a:t>
            </a:r>
            <a:r>
              <a:rPr lang="en-US" sz="1000" dirty="0" smtClean="0">
                <a:latin typeface="Trebuchet MS"/>
                <a:cs typeface="Trebuchet MS"/>
              </a:rPr>
              <a:t>2005</a:t>
            </a:r>
          </a:p>
          <a:p>
            <a:pPr marL="12700">
              <a:lnSpc>
                <a:spcPct val="100000"/>
              </a:lnSpc>
            </a:pPr>
            <a:r>
              <a:rPr lang="en-US" sz="1000" dirty="0" smtClean="0">
                <a:latin typeface="Trebuchet MS"/>
                <a:cs typeface="Trebuchet MS"/>
              </a:rPr>
              <a:t>[9] </a:t>
            </a:r>
            <a:r>
              <a:rPr lang="en-US" sz="1000" dirty="0">
                <a:latin typeface="Trebuchet MS"/>
                <a:cs typeface="Trebuchet MS"/>
              </a:rPr>
              <a:t>K. Crammer, O. </a:t>
            </a:r>
            <a:r>
              <a:rPr lang="en-US" sz="1000" dirty="0" err="1">
                <a:latin typeface="Trebuchet MS"/>
                <a:cs typeface="Trebuchet MS"/>
              </a:rPr>
              <a:t>Dekel</a:t>
            </a:r>
            <a:r>
              <a:rPr lang="en-US" sz="1000" dirty="0">
                <a:latin typeface="Trebuchet MS"/>
                <a:cs typeface="Trebuchet MS"/>
              </a:rPr>
              <a:t>, S. </a:t>
            </a:r>
            <a:r>
              <a:rPr lang="en-US" sz="1000" dirty="0" err="1">
                <a:latin typeface="Trebuchet MS"/>
                <a:cs typeface="Trebuchet MS"/>
              </a:rPr>
              <a:t>Shalev-Shwartz</a:t>
            </a:r>
            <a:r>
              <a:rPr lang="en-US" sz="1000" dirty="0">
                <a:latin typeface="Trebuchet MS"/>
                <a:cs typeface="Trebuchet MS"/>
              </a:rPr>
              <a:t>, and Y. </a:t>
            </a:r>
            <a:r>
              <a:rPr lang="en-US" sz="1000" dirty="0" smtClean="0">
                <a:latin typeface="Trebuchet MS"/>
                <a:cs typeface="Trebuchet MS"/>
              </a:rPr>
              <a:t>Singer, Online </a:t>
            </a:r>
            <a:r>
              <a:rPr lang="en-US" sz="1000" dirty="0">
                <a:latin typeface="Trebuchet MS"/>
                <a:cs typeface="Trebuchet MS"/>
              </a:rPr>
              <a:t>passive aggressive algorithms. In Proc. NIPS</a:t>
            </a:r>
            <a:r>
              <a:rPr lang="en-US" sz="1000" dirty="0" smtClean="0">
                <a:latin typeface="Trebuchet MS"/>
                <a:cs typeface="Trebuchet MS"/>
              </a:rPr>
              <a:t>., 2003.</a:t>
            </a:r>
          </a:p>
          <a:p>
            <a:pPr marL="12700">
              <a:lnSpc>
                <a:spcPct val="100000"/>
              </a:lnSpc>
            </a:pPr>
            <a:r>
              <a:rPr lang="en-US" sz="1000" dirty="0" smtClean="0">
                <a:latin typeface="Trebuchet MS"/>
                <a:cs typeface="Trebuchet MS"/>
              </a:rPr>
              <a:t>[10] Introduction to </a:t>
            </a:r>
            <a:r>
              <a:rPr lang="en-US" sz="1000" dirty="0" err="1" smtClean="0">
                <a:latin typeface="Trebuchet MS"/>
                <a:cs typeface="Trebuchet MS"/>
              </a:rPr>
              <a:t>hyperspectral</a:t>
            </a:r>
            <a:r>
              <a:rPr lang="en-US" sz="1000" dirty="0" smtClean="0">
                <a:latin typeface="Trebuchet MS"/>
                <a:cs typeface="Trebuchet MS"/>
              </a:rPr>
              <a:t> imaging, </a:t>
            </a:r>
            <a:r>
              <a:rPr lang="en-US" sz="1000" dirty="0" err="1" smtClean="0">
                <a:latin typeface="Trebuchet MS"/>
                <a:cs typeface="Trebuchet MS"/>
              </a:rPr>
              <a:t>MicroImages</a:t>
            </a:r>
            <a:r>
              <a:rPr lang="en-US" sz="1000" dirty="0" smtClean="0">
                <a:latin typeface="Trebuchet MS"/>
                <a:cs typeface="Trebuchet MS"/>
              </a:rPr>
              <a:t>, Inc., 2012.</a:t>
            </a:r>
          </a:p>
          <a:p>
            <a:pPr marL="12700">
              <a:lnSpc>
                <a:spcPct val="100000"/>
              </a:lnSpc>
            </a:pPr>
            <a:r>
              <a:rPr lang="en-US" sz="1000" dirty="0" smtClean="0">
                <a:latin typeface="Trebuchet MS"/>
                <a:cs typeface="Trebuchet MS"/>
              </a:rPr>
              <a:t>[11]</a:t>
            </a:r>
            <a:r>
              <a:rPr lang="en-US" altLang="zh-TW" sz="1000" b="1" dirty="0"/>
              <a:t> </a:t>
            </a:r>
            <a:r>
              <a:rPr lang="en-US" altLang="zh-TW" sz="1000" dirty="0">
                <a:latin typeface="Trebuchet MS" pitchFamily="34" charset="0"/>
              </a:rPr>
              <a:t> </a:t>
            </a:r>
            <a:r>
              <a:rPr lang="en-US" altLang="zh-TW" sz="1000" dirty="0" smtClean="0">
                <a:latin typeface="Trebuchet MS" pitchFamily="34" charset="0"/>
              </a:rPr>
              <a:t>Andrew Ng,CS294A/CS294W Deep </a:t>
            </a:r>
            <a:r>
              <a:rPr lang="en-US" altLang="zh-TW" sz="1000" dirty="0">
                <a:latin typeface="Trebuchet MS" pitchFamily="34" charset="0"/>
              </a:rPr>
              <a:t>Learning and Unsupervised Feature </a:t>
            </a:r>
            <a:r>
              <a:rPr lang="en-US" altLang="zh-TW" sz="1000" dirty="0" smtClean="0">
                <a:latin typeface="Trebuchet MS" pitchFamily="34" charset="0"/>
              </a:rPr>
              <a:t>Learning lecture notes, 2011.</a:t>
            </a:r>
            <a:r>
              <a:rPr lang="en-US" altLang="zh-TW" sz="1000" dirty="0">
                <a:latin typeface="Trebuchet MS" pitchFamily="34" charset="0"/>
              </a:rPr>
              <a:t> </a:t>
            </a:r>
            <a:endParaRPr lang="en-US" sz="1000" dirty="0" smtClean="0">
              <a:latin typeface="Trebuchet MS" pitchFamily="34" charset="0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lang="en-US" sz="1000" dirty="0" smtClean="0">
                <a:latin typeface="Trebuchet MS"/>
                <a:cs typeface="Trebuchet MS"/>
              </a:rPr>
              <a:t>[12] </a:t>
            </a:r>
            <a:r>
              <a:rPr lang="en-US" sz="1000" dirty="0">
                <a:latin typeface="Trebuchet MS"/>
                <a:cs typeface="Trebuchet MS"/>
              </a:rPr>
              <a:t>Kevin P. Murphy, Machine Learning: A Probabilistic </a:t>
            </a:r>
            <a:r>
              <a:rPr lang="en-US" sz="1000" dirty="0" err="1">
                <a:latin typeface="Trebuchet MS"/>
                <a:cs typeface="Trebuchet MS"/>
              </a:rPr>
              <a:t>Perspective,MIT</a:t>
            </a:r>
            <a:r>
              <a:rPr lang="en-US" sz="1000" dirty="0">
                <a:latin typeface="Trebuchet MS"/>
                <a:cs typeface="Trebuchet MS"/>
              </a:rPr>
              <a:t> Press, 2012</a:t>
            </a:r>
            <a:r>
              <a:rPr lang="en-US" sz="1000" dirty="0" smtClean="0">
                <a:latin typeface="Trebuchet MS"/>
                <a:cs typeface="Trebuchet M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50166928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304033" y="0"/>
            <a:ext cx="2304415" cy="188595"/>
          </a:xfrm>
          <a:custGeom>
            <a:avLst/>
            <a:gdLst/>
            <a:ahLst/>
            <a:cxnLst/>
            <a:rect l="l" t="t" r="r" b="b"/>
            <a:pathLst>
              <a:path w="2304415" h="188595">
                <a:moveTo>
                  <a:pt x="0" y="188214"/>
                </a:moveTo>
                <a:lnTo>
                  <a:pt x="2304033" y="188214"/>
                </a:lnTo>
                <a:lnTo>
                  <a:pt x="2304033" y="0"/>
                </a:lnTo>
                <a:lnTo>
                  <a:pt x="0" y="0"/>
                </a:lnTo>
                <a:lnTo>
                  <a:pt x="0" y="188214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88214"/>
            <a:ext cx="4608195" cy="350520"/>
          </a:xfrm>
          <a:custGeom>
            <a:avLst/>
            <a:gdLst/>
            <a:ahLst/>
            <a:cxnLst/>
            <a:rect l="l" t="t" r="r" b="b"/>
            <a:pathLst>
              <a:path w="4608195" h="350520">
                <a:moveTo>
                  <a:pt x="0" y="350266"/>
                </a:moveTo>
                <a:lnTo>
                  <a:pt x="4607941" y="350266"/>
                </a:lnTo>
                <a:lnTo>
                  <a:pt x="4607941" y="0"/>
                </a:lnTo>
                <a:lnTo>
                  <a:pt x="0" y="0"/>
                </a:lnTo>
                <a:lnTo>
                  <a:pt x="0" y="350266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95250" y="265302"/>
            <a:ext cx="4165600" cy="2716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altLang="zh-TW" sz="1400" spc="-55" dirty="0" err="1" smtClean="0">
                <a:solidFill>
                  <a:srgbClr val="FFFFFF"/>
                </a:solidFill>
                <a:latin typeface="Trebuchet MS"/>
                <a:cs typeface="Trebuchet MS"/>
              </a:rPr>
              <a:t>Sparsity</a:t>
            </a:r>
            <a:r>
              <a:rPr lang="en-US" altLang="zh-TW" sz="1400" spc="-55" dirty="0" smtClean="0">
                <a:solidFill>
                  <a:srgbClr val="FFFFFF"/>
                </a:solidFill>
                <a:latin typeface="Trebuchet MS"/>
                <a:cs typeface="Trebuchet MS"/>
              </a:rPr>
              <a:t> Model</a:t>
            </a:r>
            <a:endParaRPr lang="en-US" altLang="zh-TW" sz="1400" dirty="0" smtClean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44"/>
              </a:spcBef>
            </a:pPr>
            <a:endParaRPr sz="1250" dirty="0" smtClean="0">
              <a:latin typeface="Times New Roman"/>
              <a:cs typeface="Times New Roman"/>
            </a:endParaRPr>
          </a:p>
          <a:p>
            <a:pPr marL="264795">
              <a:lnSpc>
                <a:spcPct val="100000"/>
              </a:lnSpc>
            </a:pPr>
            <a:r>
              <a:rPr lang="en-US" altLang="zh-TW" sz="1000" dirty="0" smtClean="0">
                <a:latin typeface="Trebuchet MS"/>
                <a:cs typeface="Trebuchet MS"/>
              </a:rPr>
              <a:t>Forming</a:t>
            </a:r>
            <a:r>
              <a:rPr lang="zh-TW" altLang="en-US" sz="1000" dirty="0" smtClean="0">
                <a:latin typeface="Trebuchet MS"/>
                <a:cs typeface="Trebuchet MS"/>
              </a:rPr>
              <a:t> </a:t>
            </a:r>
            <a:r>
              <a:rPr lang="en-US" altLang="zh-TW" sz="1000" dirty="0" smtClean="0">
                <a:latin typeface="Trebuchet MS"/>
                <a:cs typeface="Trebuchet MS"/>
              </a:rPr>
              <a:t>objective</a:t>
            </a:r>
            <a:r>
              <a:rPr lang="zh-TW" altLang="en-US" sz="1000" dirty="0" smtClean="0">
                <a:latin typeface="Trebuchet MS"/>
                <a:cs typeface="Trebuchet MS"/>
              </a:rPr>
              <a:t> </a:t>
            </a:r>
            <a:r>
              <a:rPr lang="en-US" altLang="zh-TW" sz="1000" dirty="0" smtClean="0">
                <a:latin typeface="Trebuchet MS"/>
                <a:cs typeface="Trebuchet MS"/>
              </a:rPr>
              <a:t>function:</a:t>
            </a:r>
          </a:p>
          <a:p>
            <a:pPr marL="264795">
              <a:lnSpc>
                <a:spcPct val="100000"/>
              </a:lnSpc>
            </a:pPr>
            <a:endParaRPr lang="en-US" altLang="zh-TW" sz="1000" dirty="0">
              <a:latin typeface="Trebuchet MS"/>
              <a:cs typeface="Trebuchet MS"/>
            </a:endParaRPr>
          </a:p>
          <a:p>
            <a:pPr marL="264795">
              <a:lnSpc>
                <a:spcPct val="100000"/>
              </a:lnSpc>
            </a:pPr>
            <a:r>
              <a:rPr lang="en-US" altLang="zh-TW" sz="1000" dirty="0" smtClean="0">
                <a:latin typeface="Trebuchet MS"/>
                <a:cs typeface="Trebuchet MS"/>
              </a:rPr>
              <a:t>We</a:t>
            </a:r>
            <a:r>
              <a:rPr lang="zh-TW" altLang="en-US" sz="1000" dirty="0" smtClean="0">
                <a:latin typeface="Trebuchet MS"/>
                <a:cs typeface="Trebuchet MS"/>
              </a:rPr>
              <a:t> </a:t>
            </a:r>
            <a:r>
              <a:rPr lang="en-US" altLang="zh-TW" sz="1000" dirty="0" smtClean="0">
                <a:latin typeface="Trebuchet MS"/>
                <a:cs typeface="Trebuchet MS"/>
              </a:rPr>
              <a:t>can</a:t>
            </a:r>
            <a:r>
              <a:rPr lang="zh-TW" altLang="en-US" sz="1000" dirty="0" smtClean="0">
                <a:latin typeface="Trebuchet MS"/>
                <a:cs typeface="Trebuchet MS"/>
              </a:rPr>
              <a:t> </a:t>
            </a:r>
            <a:r>
              <a:rPr lang="en-US" altLang="zh-TW" sz="1000" dirty="0" smtClean="0">
                <a:latin typeface="Trebuchet MS"/>
                <a:cs typeface="Trebuchet MS"/>
              </a:rPr>
              <a:t>introduce</a:t>
            </a:r>
            <a:r>
              <a:rPr lang="zh-TW" altLang="en-US" sz="1000" dirty="0" smtClean="0">
                <a:latin typeface="Trebuchet MS"/>
                <a:cs typeface="Trebuchet MS"/>
              </a:rPr>
              <a:t> </a:t>
            </a:r>
            <a:r>
              <a:rPr lang="en-US" altLang="zh-TW" sz="1000" dirty="0" smtClean="0">
                <a:latin typeface="Trebuchet MS"/>
                <a:cs typeface="Trebuchet MS"/>
              </a:rPr>
              <a:t>a</a:t>
            </a:r>
            <a:r>
              <a:rPr lang="zh-TW" altLang="en-US" sz="1000" dirty="0" smtClean="0">
                <a:latin typeface="Trebuchet MS"/>
                <a:cs typeface="Trebuchet MS"/>
              </a:rPr>
              <a:t> </a:t>
            </a:r>
            <a:r>
              <a:rPr lang="en-US" altLang="zh-TW" sz="1000" dirty="0" smtClean="0">
                <a:latin typeface="Trebuchet MS"/>
                <a:cs typeface="Trebuchet MS"/>
              </a:rPr>
              <a:t>coefficient</a:t>
            </a:r>
            <a:r>
              <a:rPr lang="zh-TW" altLang="en-US" sz="1000" dirty="0" smtClean="0">
                <a:latin typeface="Trebuchet MS"/>
                <a:cs typeface="Trebuchet MS"/>
              </a:rPr>
              <a:t> </a:t>
            </a:r>
            <a:r>
              <a:rPr lang="en-US" altLang="zh-TW" sz="1000" dirty="0" smtClean="0">
                <a:latin typeface="Trebuchet MS"/>
                <a:cs typeface="Trebuchet MS"/>
              </a:rPr>
              <a:t>connecting</a:t>
            </a:r>
            <a:r>
              <a:rPr lang="zh-TW" altLang="en-US" sz="1000" dirty="0" smtClean="0">
                <a:latin typeface="Trebuchet MS"/>
                <a:cs typeface="Trebuchet MS"/>
              </a:rPr>
              <a:t> </a:t>
            </a:r>
            <a:r>
              <a:rPr lang="en-US" altLang="zh-TW" sz="1000" dirty="0" smtClean="0">
                <a:latin typeface="Trebuchet MS"/>
                <a:cs typeface="Trebuchet MS"/>
              </a:rPr>
              <a:t>model</a:t>
            </a:r>
            <a:r>
              <a:rPr lang="zh-TW" altLang="en-US" sz="1000" dirty="0" smtClean="0">
                <a:latin typeface="Trebuchet MS"/>
                <a:cs typeface="Trebuchet MS"/>
              </a:rPr>
              <a:t> </a:t>
            </a:r>
            <a:r>
              <a:rPr lang="en-US" altLang="zh-TW" sz="1000" dirty="0" smtClean="0">
                <a:latin typeface="Trebuchet MS"/>
                <a:cs typeface="Trebuchet MS"/>
              </a:rPr>
              <a:t>and</a:t>
            </a:r>
            <a:r>
              <a:rPr lang="zh-TW" altLang="en-US" sz="1000" dirty="0" smtClean="0">
                <a:latin typeface="Trebuchet MS"/>
                <a:cs typeface="Trebuchet MS"/>
              </a:rPr>
              <a:t> </a:t>
            </a:r>
            <a:r>
              <a:rPr lang="en-US" altLang="zh-TW" sz="1000" dirty="0" smtClean="0">
                <a:latin typeface="Trebuchet MS"/>
                <a:cs typeface="Trebuchet MS"/>
              </a:rPr>
              <a:t>constraint</a:t>
            </a:r>
          </a:p>
          <a:p>
            <a:pPr marL="264795">
              <a:lnSpc>
                <a:spcPct val="100000"/>
              </a:lnSpc>
            </a:pPr>
            <a:endParaRPr lang="en-US" altLang="zh-TW" sz="1000" dirty="0">
              <a:latin typeface="Trebuchet MS"/>
              <a:cs typeface="Trebuchet MS"/>
            </a:endParaRPr>
          </a:p>
          <a:p>
            <a:pPr marL="264795">
              <a:lnSpc>
                <a:spcPct val="100000"/>
              </a:lnSpc>
            </a:pPr>
            <a:endParaRPr lang="en-US" altLang="zh-TW" sz="1000" dirty="0" smtClean="0">
              <a:latin typeface="Trebuchet MS"/>
              <a:cs typeface="Trebuchet MS"/>
            </a:endParaRPr>
          </a:p>
          <a:p>
            <a:pPr marL="264795">
              <a:lnSpc>
                <a:spcPct val="100000"/>
              </a:lnSpc>
            </a:pPr>
            <a:endParaRPr lang="en-US" altLang="zh-TW" sz="1000" dirty="0">
              <a:latin typeface="Trebuchet MS"/>
              <a:cs typeface="Trebuchet MS"/>
            </a:endParaRPr>
          </a:p>
          <a:p>
            <a:pPr marL="264795">
              <a:lnSpc>
                <a:spcPct val="100000"/>
              </a:lnSpc>
            </a:pPr>
            <a:r>
              <a:rPr lang="en-US" altLang="zh-TW" sz="1000" dirty="0" smtClean="0">
                <a:latin typeface="Trebuchet MS"/>
                <a:cs typeface="Trebuchet MS"/>
              </a:rPr>
              <a:t>The</a:t>
            </a:r>
            <a:r>
              <a:rPr lang="zh-TW" altLang="en-US" sz="1000" dirty="0" smtClean="0">
                <a:latin typeface="Trebuchet MS"/>
                <a:cs typeface="Trebuchet MS"/>
              </a:rPr>
              <a:t> </a:t>
            </a:r>
            <a:r>
              <a:rPr lang="en-US" altLang="zh-TW" sz="1000" dirty="0" smtClean="0">
                <a:latin typeface="Trebuchet MS"/>
                <a:cs typeface="Trebuchet MS"/>
              </a:rPr>
              <a:t>first</a:t>
            </a:r>
            <a:r>
              <a:rPr lang="zh-TW" altLang="en-US" sz="1000" dirty="0" smtClean="0">
                <a:latin typeface="Trebuchet MS"/>
                <a:cs typeface="Trebuchet MS"/>
              </a:rPr>
              <a:t> </a:t>
            </a:r>
            <a:r>
              <a:rPr lang="en-US" altLang="zh-TW" sz="1000" dirty="0" smtClean="0">
                <a:latin typeface="Trebuchet MS"/>
                <a:cs typeface="Trebuchet MS"/>
              </a:rPr>
              <a:t>term</a:t>
            </a:r>
            <a:r>
              <a:rPr lang="zh-TW" altLang="en-US" sz="1000" dirty="0" smtClean="0">
                <a:latin typeface="Trebuchet MS"/>
                <a:cs typeface="Trebuchet MS"/>
              </a:rPr>
              <a:t> </a:t>
            </a:r>
            <a:r>
              <a:rPr lang="en-US" altLang="zh-TW" sz="1000" dirty="0" smtClean="0">
                <a:latin typeface="Trebuchet MS"/>
                <a:cs typeface="Trebuchet MS"/>
              </a:rPr>
              <a:t>is</a:t>
            </a:r>
            <a:r>
              <a:rPr lang="zh-TW" altLang="en-US" sz="1000" dirty="0" smtClean="0">
                <a:latin typeface="Trebuchet MS"/>
                <a:cs typeface="Trebuchet MS"/>
              </a:rPr>
              <a:t> </a:t>
            </a:r>
            <a:r>
              <a:rPr lang="en-US" altLang="zh-TW" sz="1000" dirty="0" smtClean="0">
                <a:latin typeface="Trebuchet MS"/>
                <a:cs typeface="Trebuchet MS"/>
              </a:rPr>
              <a:t>estimate</a:t>
            </a:r>
            <a:r>
              <a:rPr lang="zh-TW" altLang="en-US" sz="1000" dirty="0" smtClean="0">
                <a:latin typeface="Trebuchet MS"/>
                <a:cs typeface="Trebuchet MS"/>
              </a:rPr>
              <a:t> </a:t>
            </a:r>
            <a:r>
              <a:rPr lang="en-US" altLang="zh-TW" sz="1000" dirty="0" smtClean="0">
                <a:latin typeface="Trebuchet MS"/>
                <a:cs typeface="Trebuchet MS"/>
              </a:rPr>
              <a:t>how</a:t>
            </a:r>
            <a:r>
              <a:rPr lang="zh-TW" altLang="en-US" sz="1000" dirty="0" smtClean="0">
                <a:latin typeface="Trebuchet MS"/>
                <a:cs typeface="Trebuchet MS"/>
              </a:rPr>
              <a:t> </a:t>
            </a:r>
            <a:r>
              <a:rPr lang="en-US" altLang="zh-TW" sz="1000" dirty="0" smtClean="0">
                <a:latin typeface="Trebuchet MS"/>
                <a:cs typeface="Trebuchet MS"/>
              </a:rPr>
              <a:t>reconstructed</a:t>
            </a:r>
            <a:r>
              <a:rPr lang="zh-TW" altLang="en-US" sz="1000" dirty="0" smtClean="0">
                <a:latin typeface="Trebuchet MS"/>
                <a:cs typeface="Trebuchet MS"/>
              </a:rPr>
              <a:t> </a:t>
            </a:r>
            <a:r>
              <a:rPr lang="en-US" altLang="zh-TW" sz="1000" dirty="0" smtClean="0">
                <a:latin typeface="Trebuchet MS"/>
                <a:cs typeface="Trebuchet MS"/>
              </a:rPr>
              <a:t>signal</a:t>
            </a:r>
            <a:r>
              <a:rPr lang="zh-TW" altLang="en-US" sz="1000" dirty="0" smtClean="0">
                <a:latin typeface="Trebuchet MS"/>
                <a:cs typeface="Trebuchet MS"/>
              </a:rPr>
              <a:t>       </a:t>
            </a:r>
            <a:r>
              <a:rPr lang="en-US" altLang="zh-TW" sz="1000" dirty="0" smtClean="0">
                <a:latin typeface="Trebuchet MS"/>
                <a:cs typeface="Trebuchet MS"/>
              </a:rPr>
              <a:t>is</a:t>
            </a:r>
            <a:r>
              <a:rPr lang="zh-TW" altLang="en-US" sz="1000" dirty="0" smtClean="0">
                <a:latin typeface="Trebuchet MS"/>
                <a:cs typeface="Trebuchet MS"/>
              </a:rPr>
              <a:t> </a:t>
            </a:r>
            <a:r>
              <a:rPr lang="en-US" altLang="zh-TW" sz="1000" dirty="0" smtClean="0">
                <a:latin typeface="Trebuchet MS"/>
                <a:cs typeface="Trebuchet MS"/>
              </a:rPr>
              <a:t>closed</a:t>
            </a:r>
            <a:r>
              <a:rPr lang="zh-TW" altLang="en-US" sz="1000" dirty="0" smtClean="0">
                <a:latin typeface="Trebuchet MS"/>
                <a:cs typeface="Trebuchet MS"/>
              </a:rPr>
              <a:t> </a:t>
            </a:r>
            <a:r>
              <a:rPr lang="en-US" altLang="zh-TW" sz="1000" dirty="0" smtClean="0">
                <a:latin typeface="Trebuchet MS"/>
                <a:cs typeface="Trebuchet MS"/>
              </a:rPr>
              <a:t>to</a:t>
            </a:r>
            <a:r>
              <a:rPr lang="zh-TW" altLang="en-US" sz="1000" dirty="0" smtClean="0">
                <a:latin typeface="Trebuchet MS"/>
                <a:cs typeface="Trebuchet MS"/>
              </a:rPr>
              <a:t> </a:t>
            </a:r>
            <a:r>
              <a:rPr lang="en-US" altLang="zh-TW" sz="1000" dirty="0" smtClean="0">
                <a:latin typeface="Trebuchet MS"/>
                <a:cs typeface="Trebuchet MS"/>
              </a:rPr>
              <a:t>reference</a:t>
            </a:r>
            <a:r>
              <a:rPr lang="zh-TW" altLang="en-US" sz="1000" dirty="0" smtClean="0">
                <a:latin typeface="Trebuchet MS"/>
                <a:cs typeface="Trebuchet MS"/>
              </a:rPr>
              <a:t> </a:t>
            </a:r>
            <a:r>
              <a:rPr lang="en-US" altLang="zh-TW" sz="1000" dirty="0" smtClean="0">
                <a:latin typeface="Trebuchet MS"/>
                <a:cs typeface="Trebuchet MS"/>
              </a:rPr>
              <a:t>signal</a:t>
            </a:r>
            <a:r>
              <a:rPr lang="zh-TW" altLang="en-US" sz="1000" dirty="0" smtClean="0">
                <a:latin typeface="Trebuchet MS"/>
                <a:cs typeface="Trebuchet MS"/>
              </a:rPr>
              <a:t> </a:t>
            </a:r>
            <a:r>
              <a:rPr lang="en-US" altLang="zh-TW" sz="1000" dirty="0" smtClean="0">
                <a:latin typeface="Trebuchet MS"/>
                <a:cs typeface="Trebuchet MS"/>
              </a:rPr>
              <a:t>y,</a:t>
            </a:r>
            <a:r>
              <a:rPr lang="zh-TW" altLang="en-US" sz="1000" dirty="0" smtClean="0">
                <a:latin typeface="Trebuchet MS"/>
                <a:cs typeface="Trebuchet MS"/>
              </a:rPr>
              <a:t> </a:t>
            </a:r>
            <a:r>
              <a:rPr lang="en-US" altLang="zh-TW" sz="1000" dirty="0" smtClean="0">
                <a:latin typeface="Trebuchet MS"/>
                <a:cs typeface="Trebuchet MS"/>
              </a:rPr>
              <a:t>the</a:t>
            </a:r>
            <a:r>
              <a:rPr lang="zh-TW" altLang="en-US" sz="1000" dirty="0" smtClean="0">
                <a:latin typeface="Trebuchet MS"/>
                <a:cs typeface="Trebuchet MS"/>
              </a:rPr>
              <a:t> </a:t>
            </a:r>
            <a:r>
              <a:rPr lang="en-US" altLang="zh-TW" sz="1000" dirty="0" smtClean="0">
                <a:latin typeface="Trebuchet MS"/>
                <a:cs typeface="Trebuchet MS"/>
              </a:rPr>
              <a:t>fidelity</a:t>
            </a:r>
            <a:r>
              <a:rPr lang="zh-TW" altLang="en-US" sz="1000" dirty="0" smtClean="0">
                <a:latin typeface="Trebuchet MS"/>
                <a:cs typeface="Trebuchet MS"/>
              </a:rPr>
              <a:t> </a:t>
            </a:r>
            <a:r>
              <a:rPr lang="en-US" altLang="zh-TW" sz="1000" dirty="0" smtClean="0">
                <a:latin typeface="Trebuchet MS"/>
                <a:cs typeface="Trebuchet MS"/>
              </a:rPr>
              <a:t>term</a:t>
            </a:r>
          </a:p>
          <a:p>
            <a:pPr marL="264795">
              <a:lnSpc>
                <a:spcPct val="100000"/>
              </a:lnSpc>
            </a:pPr>
            <a:endParaRPr lang="en-US" altLang="zh-TW" sz="1000" dirty="0" smtClean="0">
              <a:latin typeface="Trebuchet MS"/>
              <a:cs typeface="Trebuchet MS"/>
            </a:endParaRPr>
          </a:p>
          <a:p>
            <a:pPr marL="264795">
              <a:lnSpc>
                <a:spcPct val="100000"/>
              </a:lnSpc>
            </a:pPr>
            <a:r>
              <a:rPr lang="en-US" altLang="zh-TW" sz="1000" dirty="0" smtClean="0">
                <a:latin typeface="Trebuchet MS"/>
                <a:cs typeface="Trebuchet MS"/>
              </a:rPr>
              <a:t>The</a:t>
            </a:r>
            <a:r>
              <a:rPr lang="zh-TW" altLang="en-US" sz="1000" dirty="0" smtClean="0">
                <a:latin typeface="Trebuchet MS"/>
                <a:cs typeface="Trebuchet MS"/>
              </a:rPr>
              <a:t> </a:t>
            </a:r>
            <a:r>
              <a:rPr lang="en-US" altLang="zh-TW" sz="1000" dirty="0" smtClean="0">
                <a:latin typeface="Trebuchet MS"/>
                <a:cs typeface="Trebuchet MS"/>
              </a:rPr>
              <a:t>second</a:t>
            </a:r>
            <a:r>
              <a:rPr lang="zh-TW" altLang="en-US" sz="1000" dirty="0" smtClean="0">
                <a:latin typeface="Trebuchet MS"/>
                <a:cs typeface="Trebuchet MS"/>
              </a:rPr>
              <a:t> </a:t>
            </a:r>
            <a:r>
              <a:rPr lang="en-US" altLang="zh-TW" sz="1000" dirty="0" smtClean="0">
                <a:latin typeface="Trebuchet MS"/>
                <a:cs typeface="Trebuchet MS"/>
              </a:rPr>
              <a:t>term</a:t>
            </a:r>
            <a:r>
              <a:rPr lang="zh-TW" altLang="en-US" sz="1000" dirty="0" smtClean="0">
                <a:latin typeface="Trebuchet MS"/>
                <a:cs typeface="Trebuchet MS"/>
              </a:rPr>
              <a:t> </a:t>
            </a:r>
            <a:r>
              <a:rPr lang="en-US" altLang="zh-TW" sz="1000" dirty="0" smtClean="0">
                <a:latin typeface="Trebuchet MS"/>
                <a:cs typeface="Trebuchet MS"/>
              </a:rPr>
              <a:t>is</a:t>
            </a:r>
            <a:r>
              <a:rPr lang="zh-TW" altLang="en-US" sz="1000" dirty="0" smtClean="0">
                <a:latin typeface="Trebuchet MS"/>
                <a:cs typeface="Trebuchet MS"/>
              </a:rPr>
              <a:t> </a:t>
            </a:r>
            <a:r>
              <a:rPr lang="en-US" altLang="zh-TW" sz="1000" dirty="0" smtClean="0">
                <a:latin typeface="Trebuchet MS"/>
                <a:cs typeface="Trebuchet MS"/>
              </a:rPr>
              <a:t>how</a:t>
            </a:r>
            <a:r>
              <a:rPr lang="zh-TW" altLang="en-US" sz="1000" dirty="0" smtClean="0">
                <a:latin typeface="Trebuchet MS"/>
                <a:cs typeface="Trebuchet MS"/>
              </a:rPr>
              <a:t> </a:t>
            </a:r>
            <a:r>
              <a:rPr lang="en-US" altLang="zh-TW" sz="1000" dirty="0" smtClean="0">
                <a:latin typeface="Trebuchet MS"/>
                <a:cs typeface="Trebuchet MS"/>
              </a:rPr>
              <a:t>sparse</a:t>
            </a:r>
            <a:r>
              <a:rPr lang="zh-TW" altLang="en-US" sz="1000" dirty="0" smtClean="0">
                <a:latin typeface="Trebuchet MS"/>
                <a:cs typeface="Trebuchet MS"/>
              </a:rPr>
              <a:t> </a:t>
            </a:r>
            <a:r>
              <a:rPr lang="en-US" altLang="zh-TW" sz="1000" dirty="0" smtClean="0">
                <a:latin typeface="Trebuchet MS"/>
                <a:cs typeface="Trebuchet MS"/>
              </a:rPr>
              <a:t>x</a:t>
            </a:r>
            <a:r>
              <a:rPr lang="zh-TW" altLang="en-US" sz="1000" dirty="0" smtClean="0">
                <a:latin typeface="Trebuchet MS"/>
                <a:cs typeface="Trebuchet MS"/>
              </a:rPr>
              <a:t> </a:t>
            </a:r>
            <a:r>
              <a:rPr lang="en-US" altLang="zh-TW" sz="1000" dirty="0" smtClean="0">
                <a:latin typeface="Trebuchet MS"/>
                <a:cs typeface="Trebuchet MS"/>
              </a:rPr>
              <a:t>is,</a:t>
            </a:r>
            <a:r>
              <a:rPr lang="zh-TW" altLang="en-US" sz="1000" dirty="0" smtClean="0">
                <a:latin typeface="Trebuchet MS"/>
                <a:cs typeface="Trebuchet MS"/>
              </a:rPr>
              <a:t> </a:t>
            </a:r>
            <a:r>
              <a:rPr lang="en-US" altLang="zh-TW" sz="1000" dirty="0" err="1" smtClean="0">
                <a:latin typeface="Trebuchet MS"/>
                <a:cs typeface="Trebuchet MS"/>
              </a:rPr>
              <a:t>sparsity</a:t>
            </a:r>
            <a:r>
              <a:rPr lang="zh-TW" altLang="en-US" sz="1000" dirty="0" smtClean="0">
                <a:latin typeface="Trebuchet MS"/>
                <a:cs typeface="Trebuchet MS"/>
              </a:rPr>
              <a:t> </a:t>
            </a:r>
            <a:r>
              <a:rPr lang="en-US" altLang="zh-TW" sz="1000" dirty="0" smtClean="0">
                <a:latin typeface="Trebuchet MS"/>
                <a:cs typeface="Trebuchet MS"/>
              </a:rPr>
              <a:t>term</a:t>
            </a:r>
          </a:p>
          <a:p>
            <a:pPr marL="264795">
              <a:lnSpc>
                <a:spcPct val="100000"/>
              </a:lnSpc>
            </a:pPr>
            <a:endParaRPr lang="en-US" altLang="zh-TW" sz="1000" dirty="0">
              <a:latin typeface="Trebuchet MS"/>
              <a:cs typeface="Trebuchet MS"/>
            </a:endParaRPr>
          </a:p>
          <a:p>
            <a:pPr marL="264795">
              <a:lnSpc>
                <a:spcPct val="100000"/>
              </a:lnSpc>
            </a:pPr>
            <a:r>
              <a:rPr lang="zh-TW" altLang="en-US" sz="1000" dirty="0" smtClean="0">
                <a:latin typeface="Trebuchet MS"/>
                <a:cs typeface="Trebuchet MS"/>
              </a:rPr>
              <a:t>   </a:t>
            </a:r>
            <a:r>
              <a:rPr lang="en-US" altLang="zh-TW" sz="1000" dirty="0" smtClean="0">
                <a:latin typeface="Trebuchet MS"/>
                <a:cs typeface="Trebuchet MS"/>
              </a:rPr>
              <a:t>is</a:t>
            </a:r>
            <a:r>
              <a:rPr lang="zh-TW" altLang="en-US" sz="1000" dirty="0" smtClean="0">
                <a:latin typeface="Trebuchet MS"/>
                <a:cs typeface="Trebuchet MS"/>
              </a:rPr>
              <a:t> </a:t>
            </a:r>
            <a:r>
              <a:rPr lang="en-US" altLang="zh-TW" sz="1000" dirty="0" smtClean="0">
                <a:latin typeface="Trebuchet MS"/>
                <a:cs typeface="Trebuchet MS"/>
              </a:rPr>
              <a:t>called</a:t>
            </a:r>
            <a:r>
              <a:rPr lang="zh-TW" altLang="en-US" sz="1000" dirty="0" smtClean="0">
                <a:latin typeface="Trebuchet MS"/>
                <a:cs typeface="Trebuchet MS"/>
              </a:rPr>
              <a:t> </a:t>
            </a:r>
            <a:r>
              <a:rPr lang="en-US" altLang="zh-TW" sz="1000" b="1" i="1" dirty="0" smtClean="0">
                <a:latin typeface="Trebuchet MS"/>
                <a:cs typeface="Trebuchet MS"/>
              </a:rPr>
              <a:t>Lagrange</a:t>
            </a:r>
            <a:r>
              <a:rPr lang="zh-TW" altLang="en-US" sz="1000" b="1" i="1" dirty="0" smtClean="0">
                <a:latin typeface="Trebuchet MS"/>
                <a:cs typeface="Trebuchet MS"/>
              </a:rPr>
              <a:t> </a:t>
            </a:r>
            <a:r>
              <a:rPr lang="en-US" altLang="zh-TW" sz="1000" b="1" i="1" dirty="0" smtClean="0">
                <a:latin typeface="Trebuchet MS"/>
                <a:cs typeface="Trebuchet MS"/>
              </a:rPr>
              <a:t>multiplier</a:t>
            </a:r>
          </a:p>
          <a:p>
            <a:pPr marL="264795">
              <a:lnSpc>
                <a:spcPct val="100000"/>
              </a:lnSpc>
            </a:pPr>
            <a:endParaRPr lang="en-US" altLang="zh-TW" sz="1000" spc="130" dirty="0">
              <a:latin typeface="Trebuchet MS"/>
              <a:cs typeface="Trebuchet MS"/>
            </a:endParaRPr>
          </a:p>
          <a:p>
            <a:pPr marL="264795">
              <a:lnSpc>
                <a:spcPct val="100000"/>
              </a:lnSpc>
            </a:pPr>
            <a:endParaRPr lang="en-US" altLang="zh-TW" sz="1000" spc="130" dirty="0" smtClean="0">
              <a:latin typeface="Trebuchet MS"/>
              <a:cs typeface="Trebuchet MS"/>
            </a:endParaRPr>
          </a:p>
          <a:p>
            <a:pPr marL="386715">
              <a:lnSpc>
                <a:spcPct val="100000"/>
              </a:lnSpc>
              <a:spcBef>
                <a:spcPts val="315"/>
              </a:spcBef>
            </a:pPr>
            <a:r>
              <a:rPr sz="700" spc="-75" dirty="0" smtClean="0">
                <a:solidFill>
                  <a:srgbClr val="FFFFFF"/>
                </a:solidFill>
                <a:latin typeface="Verdana"/>
                <a:cs typeface="Verdana"/>
              </a:rPr>
              <a:t>1</a:t>
            </a:r>
            <a:endParaRPr sz="1000" dirty="0">
              <a:latin typeface="Trebuchet MS"/>
              <a:cs typeface="Trebuchet M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0" y="3354197"/>
            <a:ext cx="461009" cy="102235"/>
          </a:xfrm>
          <a:custGeom>
            <a:avLst/>
            <a:gdLst/>
            <a:ahLst/>
            <a:cxnLst/>
            <a:rect l="l" t="t" r="r" b="b"/>
            <a:pathLst>
              <a:path w="461009" h="102235">
                <a:moveTo>
                  <a:pt x="0" y="101853"/>
                </a:moveTo>
                <a:lnTo>
                  <a:pt x="460883" y="101853"/>
                </a:lnTo>
                <a:lnTo>
                  <a:pt x="46088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>
            <a:spLocks noGrp="1"/>
          </p:cNvSpPr>
          <p:nvPr>
            <p:ph type="ftr" sz="quarter" idx="11"/>
          </p:nvPr>
        </p:nvSpPr>
        <p:spPr>
          <a:xfrm>
            <a:off x="1767839" y="3362000"/>
            <a:ext cx="44132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spc="-40" dirty="0"/>
          </a:p>
        </p:txBody>
      </p:sp>
      <p:sp>
        <p:nvSpPr>
          <p:cNvPr id="19" name="object 19"/>
          <p:cNvSpPr txBox="1">
            <a:spLocks noGrp="1"/>
          </p:cNvSpPr>
          <p:nvPr>
            <p:ph type="dt" sz="half" idx="10"/>
          </p:nvPr>
        </p:nvSpPr>
        <p:spPr>
          <a:xfrm>
            <a:off x="2399283" y="3362000"/>
            <a:ext cx="37655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altLang="zh-TW" spc="-5" smtClean="0"/>
              <a:t>Disp Lab</a:t>
            </a:r>
            <a:endParaRPr spc="-55" dirty="0"/>
          </a:p>
        </p:txBody>
      </p:sp>
      <p:sp>
        <p:nvSpPr>
          <p:cNvPr id="20" name="object 19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0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1"/>
          <p:cNvSpPr txBox="1">
            <a:spLocks/>
          </p:cNvSpPr>
          <p:nvPr/>
        </p:nvSpPr>
        <p:spPr>
          <a:xfrm>
            <a:off x="105029" y="3362000"/>
            <a:ext cx="2508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590"/>
              </a:lnSpc>
            </a:pPr>
            <a:fld id="{81D60167-4931-47E6-BA6A-407CBD079E47}" type="slidenum">
              <a:rPr lang="en-US" altLang="zh-TW" spc="-55" smtClean="0"/>
              <a:pPr marL="25400">
                <a:lnSpc>
                  <a:spcPts val="590"/>
                </a:lnSpc>
              </a:pPr>
              <a:t>8</a:t>
            </a:fld>
            <a:r>
              <a:rPr lang="en-US" altLang="zh-TW" spc="-55" dirty="0" smtClean="0"/>
              <a:t> </a:t>
            </a:r>
            <a:r>
              <a:rPr lang="en-US" altLang="zh-TW" spc="35" dirty="0" smtClean="0"/>
              <a:t>/</a:t>
            </a:r>
            <a:r>
              <a:rPr lang="zh-TW" altLang="en-US" spc="-40" dirty="0" smtClean="0"/>
              <a:t> </a:t>
            </a:r>
            <a:r>
              <a:rPr lang="en-US" altLang="zh-TW" spc="-55" dirty="0" smtClean="0"/>
              <a:t>70</a:t>
            </a:r>
            <a:endParaRPr lang="en-US" altLang="zh-TW" spc="-55" dirty="0"/>
          </a:p>
        </p:txBody>
      </p:sp>
      <p:sp>
        <p:nvSpPr>
          <p:cNvPr id="23" name="object 22"/>
          <p:cNvSpPr txBox="1">
            <a:spLocks/>
          </p:cNvSpPr>
          <p:nvPr/>
        </p:nvSpPr>
        <p:spPr>
          <a:xfrm>
            <a:off x="1767839" y="3362000"/>
            <a:ext cx="4413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lang="en-US" spc="-40" dirty="0"/>
          </a:p>
        </p:txBody>
      </p:sp>
      <p:sp>
        <p:nvSpPr>
          <p:cNvPr id="24" name="object 23"/>
          <p:cNvSpPr txBox="1">
            <a:spLocks/>
          </p:cNvSpPr>
          <p:nvPr/>
        </p:nvSpPr>
        <p:spPr>
          <a:xfrm>
            <a:off x="2399283" y="3362000"/>
            <a:ext cx="37655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5" dirty="0" err="1" smtClean="0"/>
              <a:t>Disp</a:t>
            </a:r>
            <a:r>
              <a:rPr lang="en-US" spc="-5" dirty="0" smtClean="0"/>
              <a:t> Lab</a:t>
            </a:r>
            <a:endParaRPr lang="en-US" spc="-55" dirty="0"/>
          </a:p>
        </p:txBody>
      </p:sp>
      <p:graphicFrame>
        <p:nvGraphicFramePr>
          <p:cNvPr id="2" name="物件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9885256"/>
              </p:ext>
            </p:extLst>
          </p:nvPr>
        </p:nvGraphicFramePr>
        <p:xfrm>
          <a:off x="1517014" y="1273175"/>
          <a:ext cx="138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21" name="方程式" r:id="rId3" imgW="1371240" imgH="200880" progId="Equation.3">
                  <p:embed/>
                </p:oleObj>
              </mc:Choice>
              <mc:Fallback>
                <p:oleObj name="方程式" r:id="rId3" imgW="1371240" imgH="200880" progId="Equation.3">
                  <p:embed/>
                  <p:pic>
                    <p:nvPicPr>
                      <p:cNvPr id="0" name="Picture 7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7014" y="1273175"/>
                        <a:ext cx="138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物件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2628655"/>
              </p:ext>
            </p:extLst>
          </p:nvPr>
        </p:nvGraphicFramePr>
        <p:xfrm>
          <a:off x="3295650" y="1577975"/>
          <a:ext cx="2159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22" name="方程式" r:id="rId5" imgW="200880" imgH="155160" progId="Equation.3">
                  <p:embed/>
                </p:oleObj>
              </mc:Choice>
              <mc:Fallback>
                <p:oleObj name="方程式" r:id="rId5" imgW="200880" imgH="155160" progId="Equation.3">
                  <p:embed/>
                  <p:pic>
                    <p:nvPicPr>
                      <p:cNvPr id="0" name="Picture 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95650" y="1577975"/>
                        <a:ext cx="215900" cy="165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物件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9429896"/>
              </p:ext>
            </p:extLst>
          </p:nvPr>
        </p:nvGraphicFramePr>
        <p:xfrm>
          <a:off x="336550" y="2339975"/>
          <a:ext cx="1397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23" name="方程式" r:id="rId7" imgW="127800" imgH="164520" progId="Equation.3">
                  <p:embed/>
                </p:oleObj>
              </mc:Choice>
              <mc:Fallback>
                <p:oleObj name="方程式" r:id="rId7" imgW="127800" imgH="164520" progId="Equation.3">
                  <p:embed/>
                  <p:pic>
                    <p:nvPicPr>
                      <p:cNvPr id="0" name="Picture 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550" y="2339975"/>
                        <a:ext cx="1397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5495716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304033" y="0"/>
            <a:ext cx="2304415" cy="188595"/>
          </a:xfrm>
          <a:custGeom>
            <a:avLst/>
            <a:gdLst/>
            <a:ahLst/>
            <a:cxnLst/>
            <a:rect l="l" t="t" r="r" b="b"/>
            <a:pathLst>
              <a:path w="2304415" h="188595">
                <a:moveTo>
                  <a:pt x="0" y="188214"/>
                </a:moveTo>
                <a:lnTo>
                  <a:pt x="2304033" y="188214"/>
                </a:lnTo>
                <a:lnTo>
                  <a:pt x="2304033" y="0"/>
                </a:lnTo>
                <a:lnTo>
                  <a:pt x="0" y="0"/>
                </a:lnTo>
                <a:lnTo>
                  <a:pt x="0" y="188214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88214"/>
            <a:ext cx="4608195" cy="350520"/>
          </a:xfrm>
          <a:custGeom>
            <a:avLst/>
            <a:gdLst/>
            <a:ahLst/>
            <a:cxnLst/>
            <a:rect l="l" t="t" r="r" b="b"/>
            <a:pathLst>
              <a:path w="4608195" h="350520">
                <a:moveTo>
                  <a:pt x="0" y="350266"/>
                </a:moveTo>
                <a:lnTo>
                  <a:pt x="4607941" y="350266"/>
                </a:lnTo>
                <a:lnTo>
                  <a:pt x="4607941" y="0"/>
                </a:lnTo>
                <a:lnTo>
                  <a:pt x="0" y="0"/>
                </a:lnTo>
                <a:lnTo>
                  <a:pt x="0" y="350266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95250" y="265302"/>
            <a:ext cx="4165600" cy="209288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altLang="zh-TW" sz="1400" spc="-55" dirty="0" err="1" smtClean="0">
                <a:solidFill>
                  <a:srgbClr val="FFFFFF"/>
                </a:solidFill>
                <a:latin typeface="Trebuchet MS"/>
                <a:cs typeface="Trebuchet MS"/>
              </a:rPr>
              <a:t>Sparsity</a:t>
            </a:r>
            <a:r>
              <a:rPr lang="en-US" altLang="zh-TW" sz="1400" spc="-55" dirty="0" smtClean="0">
                <a:solidFill>
                  <a:srgbClr val="FFFFFF"/>
                </a:solidFill>
                <a:latin typeface="Trebuchet MS"/>
                <a:cs typeface="Trebuchet MS"/>
              </a:rPr>
              <a:t> Model</a:t>
            </a:r>
            <a:endParaRPr lang="en-US" altLang="zh-TW" sz="1400" dirty="0" smtClean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44"/>
              </a:spcBef>
            </a:pPr>
            <a:endParaRPr sz="1250" dirty="0" smtClean="0">
              <a:latin typeface="Times New Roman"/>
              <a:cs typeface="Times New Roman"/>
            </a:endParaRPr>
          </a:p>
          <a:p>
            <a:pPr marL="264795">
              <a:lnSpc>
                <a:spcPct val="100000"/>
              </a:lnSpc>
            </a:pPr>
            <a:endParaRPr lang="en-US" altLang="zh-TW" sz="1000" spc="130" dirty="0" smtClean="0">
              <a:latin typeface="Trebuchet MS"/>
              <a:cs typeface="Trebuchet MS"/>
            </a:endParaRPr>
          </a:p>
          <a:p>
            <a:pPr marL="264795">
              <a:lnSpc>
                <a:spcPct val="100000"/>
              </a:lnSpc>
            </a:pPr>
            <a:endParaRPr lang="en-US" altLang="zh-TW" sz="1000" spc="130" dirty="0">
              <a:latin typeface="Trebuchet MS"/>
              <a:cs typeface="Trebuchet MS"/>
            </a:endParaRPr>
          </a:p>
          <a:p>
            <a:pPr marL="264795">
              <a:lnSpc>
                <a:spcPct val="100000"/>
              </a:lnSpc>
            </a:pPr>
            <a:r>
              <a:rPr lang="en-US" altLang="zh-TW" sz="1000" dirty="0" smtClean="0">
                <a:latin typeface="Trebuchet MS"/>
                <a:cs typeface="Trebuchet MS"/>
              </a:rPr>
              <a:t>However</a:t>
            </a:r>
            <a:r>
              <a:rPr lang="zh-TW" altLang="en-US" sz="1000" dirty="0" smtClean="0">
                <a:latin typeface="Trebuchet MS"/>
                <a:cs typeface="Trebuchet MS"/>
              </a:rPr>
              <a:t> </a:t>
            </a:r>
            <a:r>
              <a:rPr lang="en-US" altLang="zh-TW" sz="1000" dirty="0" smtClean="0">
                <a:latin typeface="Trebuchet MS"/>
                <a:cs typeface="Trebuchet MS"/>
              </a:rPr>
              <a:t>optimizing</a:t>
            </a:r>
            <a:r>
              <a:rPr lang="zh-TW" altLang="en-US" sz="1000" dirty="0" smtClean="0">
                <a:latin typeface="Trebuchet MS"/>
                <a:cs typeface="Trebuchet MS"/>
              </a:rPr>
              <a:t> </a:t>
            </a:r>
            <a:r>
              <a:rPr lang="zh-TW" altLang="zh-TW" sz="1000" dirty="0" smtClean="0">
                <a:latin typeface="Trebuchet MS"/>
                <a:cs typeface="Trebuchet MS"/>
              </a:rPr>
              <a:t>L</a:t>
            </a:r>
            <a:r>
              <a:rPr lang="en-US" altLang="zh-TW" sz="1000" baseline="-25000" dirty="0" smtClean="0">
                <a:latin typeface="Trebuchet MS"/>
                <a:cs typeface="Trebuchet MS"/>
              </a:rPr>
              <a:t>0</a:t>
            </a:r>
            <a:r>
              <a:rPr lang="zh-TW" altLang="en-US" sz="1000" dirty="0" smtClean="0">
                <a:latin typeface="Trebuchet MS"/>
                <a:cs typeface="Trebuchet MS"/>
              </a:rPr>
              <a:t> </a:t>
            </a:r>
            <a:r>
              <a:rPr lang="en-US" altLang="zh-TW" sz="1000" dirty="0" smtClean="0">
                <a:latin typeface="Trebuchet MS"/>
                <a:cs typeface="Trebuchet MS"/>
              </a:rPr>
              <a:t>norm</a:t>
            </a:r>
            <a:r>
              <a:rPr lang="zh-TW" altLang="en-US" sz="1000" dirty="0" smtClean="0">
                <a:latin typeface="Trebuchet MS"/>
                <a:cs typeface="Trebuchet MS"/>
              </a:rPr>
              <a:t> </a:t>
            </a:r>
            <a:r>
              <a:rPr lang="en-US" altLang="zh-TW" sz="1000" dirty="0" smtClean="0">
                <a:latin typeface="Trebuchet MS"/>
                <a:cs typeface="Trebuchet MS"/>
              </a:rPr>
              <a:t>is</a:t>
            </a:r>
            <a:r>
              <a:rPr lang="zh-TW" altLang="en-US" sz="1000" dirty="0" smtClean="0">
                <a:latin typeface="Trebuchet MS"/>
                <a:cs typeface="Trebuchet MS"/>
              </a:rPr>
              <a:t> </a:t>
            </a:r>
            <a:r>
              <a:rPr lang="en-US" altLang="zh-TW" sz="1000" dirty="0" smtClean="0">
                <a:latin typeface="Trebuchet MS"/>
                <a:cs typeface="Trebuchet MS"/>
              </a:rPr>
              <a:t>a</a:t>
            </a:r>
            <a:r>
              <a:rPr lang="zh-TW" altLang="en-US" sz="1000" dirty="0" smtClean="0">
                <a:latin typeface="Trebuchet MS"/>
                <a:cs typeface="Trebuchet MS"/>
              </a:rPr>
              <a:t> </a:t>
            </a:r>
            <a:r>
              <a:rPr lang="en-US" altLang="zh-TW" sz="1000" dirty="0" smtClean="0">
                <a:latin typeface="Trebuchet MS"/>
                <a:cs typeface="Trebuchet MS"/>
              </a:rPr>
              <a:t>NP-hard</a:t>
            </a:r>
            <a:r>
              <a:rPr lang="zh-TW" altLang="en-US" sz="1000" dirty="0" smtClean="0">
                <a:latin typeface="Trebuchet MS"/>
                <a:cs typeface="Trebuchet MS"/>
              </a:rPr>
              <a:t> </a:t>
            </a:r>
            <a:r>
              <a:rPr lang="en-US" altLang="zh-TW" sz="1000" dirty="0" smtClean="0">
                <a:latin typeface="Trebuchet MS"/>
                <a:cs typeface="Trebuchet MS"/>
              </a:rPr>
              <a:t>counting</a:t>
            </a:r>
            <a:r>
              <a:rPr lang="zh-TW" altLang="en-US" sz="1000" dirty="0" smtClean="0">
                <a:latin typeface="Trebuchet MS"/>
                <a:cs typeface="Trebuchet MS"/>
              </a:rPr>
              <a:t> </a:t>
            </a:r>
            <a:r>
              <a:rPr lang="en-US" altLang="zh-TW" sz="1000" dirty="0" smtClean="0">
                <a:latin typeface="Trebuchet MS"/>
                <a:cs typeface="Trebuchet MS"/>
              </a:rPr>
              <a:t>problem</a:t>
            </a:r>
          </a:p>
          <a:p>
            <a:pPr marL="264795">
              <a:lnSpc>
                <a:spcPct val="100000"/>
              </a:lnSpc>
            </a:pPr>
            <a:endParaRPr lang="en-US" altLang="zh-TW" sz="1000" dirty="0">
              <a:latin typeface="Trebuchet MS"/>
              <a:cs typeface="Trebuchet MS"/>
            </a:endParaRPr>
          </a:p>
          <a:p>
            <a:pPr marL="264795">
              <a:lnSpc>
                <a:spcPct val="100000"/>
              </a:lnSpc>
            </a:pPr>
            <a:r>
              <a:rPr lang="en-US" altLang="zh-TW" sz="1000" dirty="0" smtClean="0">
                <a:latin typeface="Trebuchet MS"/>
                <a:cs typeface="Trebuchet MS"/>
              </a:rPr>
              <a:t>It’s</a:t>
            </a:r>
            <a:r>
              <a:rPr lang="zh-TW" altLang="en-US" sz="1000" dirty="0" smtClean="0">
                <a:latin typeface="Trebuchet MS"/>
                <a:cs typeface="Trebuchet MS"/>
              </a:rPr>
              <a:t> </a:t>
            </a:r>
            <a:r>
              <a:rPr lang="en-US" altLang="zh-TW" sz="1000" dirty="0" smtClean="0">
                <a:latin typeface="Trebuchet MS"/>
                <a:cs typeface="Trebuchet MS"/>
              </a:rPr>
              <a:t>been</a:t>
            </a:r>
            <a:r>
              <a:rPr lang="zh-TW" altLang="en-US" sz="1000" dirty="0" smtClean="0">
                <a:latin typeface="Trebuchet MS"/>
                <a:cs typeface="Trebuchet MS"/>
              </a:rPr>
              <a:t> </a:t>
            </a:r>
            <a:r>
              <a:rPr lang="en-US" altLang="zh-TW" sz="1000" dirty="0" smtClean="0">
                <a:latin typeface="Trebuchet MS"/>
                <a:cs typeface="Trebuchet MS"/>
              </a:rPr>
              <a:t>proven</a:t>
            </a:r>
            <a:r>
              <a:rPr lang="zh-TW" altLang="en-US" sz="1000" dirty="0" smtClean="0">
                <a:latin typeface="Trebuchet MS"/>
                <a:cs typeface="Trebuchet MS"/>
              </a:rPr>
              <a:t> </a:t>
            </a:r>
            <a:r>
              <a:rPr lang="en-US" altLang="zh-TW" sz="1000" dirty="0" smtClean="0">
                <a:latin typeface="Trebuchet MS"/>
                <a:cs typeface="Trebuchet MS"/>
              </a:rPr>
              <a:t>L</a:t>
            </a:r>
            <a:r>
              <a:rPr lang="en-US" altLang="zh-TW" sz="1000" baseline="-25000" dirty="0" smtClean="0">
                <a:latin typeface="Trebuchet MS"/>
                <a:cs typeface="Trebuchet MS"/>
              </a:rPr>
              <a:t>1</a:t>
            </a:r>
            <a:r>
              <a:rPr lang="zh-TW" altLang="en-US" sz="1000" dirty="0" smtClean="0">
                <a:latin typeface="Trebuchet MS"/>
                <a:cs typeface="Trebuchet MS"/>
              </a:rPr>
              <a:t> </a:t>
            </a:r>
            <a:r>
              <a:rPr lang="en-US" altLang="zh-TW" sz="1000" dirty="0" smtClean="0">
                <a:latin typeface="Trebuchet MS"/>
                <a:cs typeface="Trebuchet MS"/>
              </a:rPr>
              <a:t>norm</a:t>
            </a:r>
            <a:r>
              <a:rPr lang="zh-TW" altLang="en-US" sz="1000" dirty="0" smtClean="0">
                <a:latin typeface="Trebuchet MS"/>
                <a:cs typeface="Trebuchet MS"/>
              </a:rPr>
              <a:t> </a:t>
            </a:r>
            <a:r>
              <a:rPr lang="en-US" altLang="zh-TW" sz="1000" dirty="0" smtClean="0">
                <a:latin typeface="Trebuchet MS"/>
                <a:cs typeface="Trebuchet MS"/>
              </a:rPr>
              <a:t>can</a:t>
            </a:r>
            <a:r>
              <a:rPr lang="zh-TW" altLang="en-US" sz="1000" dirty="0" smtClean="0">
                <a:latin typeface="Trebuchet MS"/>
                <a:cs typeface="Trebuchet MS"/>
              </a:rPr>
              <a:t> </a:t>
            </a:r>
            <a:r>
              <a:rPr lang="en-US" altLang="zh-TW" sz="1000" dirty="0" smtClean="0">
                <a:latin typeface="Trebuchet MS"/>
                <a:cs typeface="Trebuchet MS"/>
              </a:rPr>
              <a:t>replace</a:t>
            </a:r>
            <a:r>
              <a:rPr lang="zh-TW" altLang="en-US" sz="1000" dirty="0" smtClean="0">
                <a:latin typeface="Trebuchet MS"/>
                <a:cs typeface="Trebuchet MS"/>
              </a:rPr>
              <a:t> </a:t>
            </a:r>
            <a:r>
              <a:rPr lang="en-US" altLang="zh-TW" sz="1000" dirty="0" smtClean="0">
                <a:latin typeface="Trebuchet MS"/>
                <a:cs typeface="Trebuchet MS"/>
              </a:rPr>
              <a:t>L</a:t>
            </a:r>
            <a:r>
              <a:rPr lang="en-US" altLang="zh-TW" sz="1000" baseline="-25000" dirty="0" smtClean="0">
                <a:latin typeface="Trebuchet MS"/>
                <a:cs typeface="Trebuchet MS"/>
              </a:rPr>
              <a:t>0</a:t>
            </a:r>
            <a:r>
              <a:rPr lang="zh-TW" altLang="en-US" sz="1000" dirty="0" smtClean="0">
                <a:latin typeface="Trebuchet MS"/>
                <a:cs typeface="Trebuchet MS"/>
              </a:rPr>
              <a:t> </a:t>
            </a:r>
            <a:r>
              <a:rPr lang="en-US" altLang="zh-TW" sz="1000" dirty="0" smtClean="0">
                <a:latin typeface="Trebuchet MS"/>
                <a:cs typeface="Trebuchet MS"/>
              </a:rPr>
              <a:t>norm</a:t>
            </a:r>
            <a:r>
              <a:rPr lang="zh-TW" altLang="en-US" sz="1000" dirty="0" smtClean="0">
                <a:latin typeface="Trebuchet MS"/>
                <a:cs typeface="Trebuchet MS"/>
              </a:rPr>
              <a:t> </a:t>
            </a:r>
            <a:r>
              <a:rPr lang="en-US" altLang="zh-TW" sz="1000" dirty="0" smtClean="0">
                <a:latin typeface="Trebuchet MS"/>
                <a:cs typeface="Trebuchet MS"/>
              </a:rPr>
              <a:t>resulting</a:t>
            </a:r>
            <a:r>
              <a:rPr lang="zh-TW" altLang="en-US" sz="1000" dirty="0" smtClean="0">
                <a:latin typeface="Trebuchet MS"/>
                <a:cs typeface="Trebuchet MS"/>
              </a:rPr>
              <a:t> </a:t>
            </a:r>
            <a:r>
              <a:rPr lang="en-US" altLang="zh-TW" sz="1000" dirty="0" smtClean="0">
                <a:latin typeface="Trebuchet MS"/>
                <a:cs typeface="Trebuchet MS"/>
              </a:rPr>
              <a:t>good</a:t>
            </a:r>
            <a:r>
              <a:rPr lang="zh-TW" altLang="en-US" sz="1000" dirty="0" smtClean="0">
                <a:latin typeface="Trebuchet MS"/>
                <a:cs typeface="Trebuchet MS"/>
              </a:rPr>
              <a:t> </a:t>
            </a:r>
            <a:r>
              <a:rPr lang="en-US" altLang="zh-TW" sz="1000" dirty="0" err="1" smtClean="0">
                <a:latin typeface="Trebuchet MS"/>
                <a:cs typeface="Trebuchet MS"/>
              </a:rPr>
              <a:t>sparsity</a:t>
            </a:r>
            <a:endParaRPr lang="en-US" altLang="zh-TW" sz="1000" spc="130" dirty="0">
              <a:latin typeface="Trebuchet MS"/>
              <a:cs typeface="Trebuchet MS"/>
            </a:endParaRPr>
          </a:p>
          <a:p>
            <a:pPr marL="264795">
              <a:lnSpc>
                <a:spcPct val="100000"/>
              </a:lnSpc>
            </a:pPr>
            <a:endParaRPr lang="en-US" altLang="zh-TW" sz="1000" spc="130" dirty="0" smtClean="0">
              <a:latin typeface="Trebuchet MS"/>
              <a:cs typeface="Trebuchet MS"/>
            </a:endParaRPr>
          </a:p>
          <a:p>
            <a:pPr marL="264795">
              <a:lnSpc>
                <a:spcPct val="100000"/>
              </a:lnSpc>
            </a:pPr>
            <a:r>
              <a:rPr lang="en-US" altLang="zh-TW" sz="1000" spc="130" dirty="0" smtClean="0">
                <a:latin typeface="Trebuchet MS"/>
                <a:cs typeface="Trebuchet MS"/>
              </a:rPr>
              <a:t>Ex.</a:t>
            </a:r>
            <a:r>
              <a:rPr lang="zh-TW" altLang="en-US" sz="1000" spc="130" dirty="0" smtClean="0">
                <a:latin typeface="Trebuchet MS"/>
                <a:cs typeface="Trebuchet MS"/>
              </a:rPr>
              <a:t>                    </a:t>
            </a:r>
            <a:r>
              <a:rPr lang="en-US" altLang="zh-TW" sz="1000" spc="130" dirty="0" smtClean="0">
                <a:latin typeface="Trebuchet MS"/>
                <a:cs typeface="Trebuchet MS"/>
              </a:rPr>
              <a:t>L</a:t>
            </a:r>
            <a:r>
              <a:rPr lang="en-US" altLang="zh-TW" sz="1000" spc="130" baseline="-25000" dirty="0" smtClean="0">
                <a:latin typeface="Trebuchet MS"/>
                <a:cs typeface="Trebuchet MS"/>
              </a:rPr>
              <a:t>1</a:t>
            </a:r>
            <a:r>
              <a:rPr lang="zh-TW" altLang="en-US" sz="1000" spc="130" baseline="-25000" dirty="0" smtClean="0">
                <a:latin typeface="Trebuchet MS"/>
                <a:cs typeface="Trebuchet MS"/>
              </a:rPr>
              <a:t> </a:t>
            </a:r>
            <a:r>
              <a:rPr lang="en-US" altLang="zh-TW" sz="1000" spc="130" dirty="0" smtClean="0">
                <a:latin typeface="Trebuchet MS"/>
                <a:cs typeface="Trebuchet MS"/>
              </a:rPr>
              <a:t>norm</a:t>
            </a:r>
            <a:r>
              <a:rPr lang="zh-TW" altLang="en-US" sz="1000" spc="130" dirty="0" smtClean="0">
                <a:latin typeface="Trebuchet MS"/>
                <a:cs typeface="Trebuchet MS"/>
              </a:rPr>
              <a:t>  </a:t>
            </a:r>
            <a:r>
              <a:rPr lang="en-US" altLang="zh-TW" sz="1000" spc="130" dirty="0" smtClean="0">
                <a:latin typeface="Trebuchet MS"/>
                <a:cs typeface="Trebuchet MS"/>
              </a:rPr>
              <a:t>v.s.L</a:t>
            </a:r>
            <a:r>
              <a:rPr lang="en-US" altLang="zh-TW" sz="1000" spc="130" baseline="-25000" dirty="0" smtClean="0">
                <a:latin typeface="Trebuchet MS"/>
                <a:cs typeface="Trebuchet MS"/>
              </a:rPr>
              <a:t>2</a:t>
            </a:r>
            <a:r>
              <a:rPr lang="zh-TW" altLang="en-US" sz="1000" spc="130" dirty="0" smtClean="0">
                <a:latin typeface="Trebuchet MS"/>
                <a:cs typeface="Trebuchet MS"/>
              </a:rPr>
              <a:t> </a:t>
            </a:r>
            <a:r>
              <a:rPr lang="en-US" altLang="zh-TW" sz="1000" spc="130" dirty="0" smtClean="0">
                <a:latin typeface="Trebuchet MS"/>
                <a:cs typeface="Trebuchet MS"/>
              </a:rPr>
              <a:t>norm</a:t>
            </a:r>
          </a:p>
          <a:p>
            <a:pPr marL="264795">
              <a:lnSpc>
                <a:spcPct val="100000"/>
              </a:lnSpc>
            </a:pPr>
            <a:endParaRPr lang="en-US" altLang="zh-TW" sz="1000" spc="130" dirty="0">
              <a:latin typeface="Trebuchet MS"/>
              <a:cs typeface="Trebuchet MS"/>
            </a:endParaRPr>
          </a:p>
          <a:p>
            <a:pPr marL="264795">
              <a:lnSpc>
                <a:spcPct val="100000"/>
              </a:lnSpc>
            </a:pPr>
            <a:endParaRPr lang="en-US" altLang="zh-TW" sz="1000" spc="130" dirty="0" smtClean="0">
              <a:latin typeface="Trebuchet MS"/>
              <a:cs typeface="Trebuchet MS"/>
            </a:endParaRPr>
          </a:p>
          <a:p>
            <a:pPr marL="386715">
              <a:lnSpc>
                <a:spcPct val="100000"/>
              </a:lnSpc>
              <a:spcBef>
                <a:spcPts val="315"/>
              </a:spcBef>
            </a:pPr>
            <a:r>
              <a:rPr sz="700" spc="-75" dirty="0" smtClean="0">
                <a:solidFill>
                  <a:srgbClr val="FFFFFF"/>
                </a:solidFill>
                <a:latin typeface="Verdana"/>
                <a:cs typeface="Verdana"/>
              </a:rPr>
              <a:t>1</a:t>
            </a:r>
            <a:endParaRPr sz="1000" dirty="0">
              <a:latin typeface="Trebuchet MS"/>
              <a:cs typeface="Trebuchet M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0" y="3354197"/>
            <a:ext cx="461009" cy="102235"/>
          </a:xfrm>
          <a:custGeom>
            <a:avLst/>
            <a:gdLst/>
            <a:ahLst/>
            <a:cxnLst/>
            <a:rect l="l" t="t" r="r" b="b"/>
            <a:pathLst>
              <a:path w="461009" h="102235">
                <a:moveTo>
                  <a:pt x="0" y="101853"/>
                </a:moveTo>
                <a:lnTo>
                  <a:pt x="460883" y="101853"/>
                </a:lnTo>
                <a:lnTo>
                  <a:pt x="46088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>
            <a:spLocks noGrp="1"/>
          </p:cNvSpPr>
          <p:nvPr>
            <p:ph type="ftr" sz="quarter" idx="11"/>
          </p:nvPr>
        </p:nvSpPr>
        <p:spPr>
          <a:xfrm>
            <a:off x="1767839" y="3362000"/>
            <a:ext cx="44132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spc="-40" dirty="0"/>
          </a:p>
        </p:txBody>
      </p:sp>
      <p:sp>
        <p:nvSpPr>
          <p:cNvPr id="19" name="object 19"/>
          <p:cNvSpPr txBox="1">
            <a:spLocks noGrp="1"/>
          </p:cNvSpPr>
          <p:nvPr>
            <p:ph type="dt" sz="half" idx="10"/>
          </p:nvPr>
        </p:nvSpPr>
        <p:spPr>
          <a:xfrm>
            <a:off x="2399283" y="3362000"/>
            <a:ext cx="37655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90"/>
              </a:lnSpc>
            </a:pPr>
            <a:r>
              <a:rPr lang="en-US" altLang="zh-TW" spc="-5" smtClean="0"/>
              <a:t>Disp Lab</a:t>
            </a:r>
            <a:endParaRPr spc="-55" dirty="0"/>
          </a:p>
        </p:txBody>
      </p:sp>
      <p:sp>
        <p:nvSpPr>
          <p:cNvPr id="20" name="object 19"/>
          <p:cNvSpPr/>
          <p:nvPr/>
        </p:nvSpPr>
        <p:spPr>
          <a:xfrm>
            <a:off x="460883" y="3354197"/>
            <a:ext cx="1843405" cy="102235"/>
          </a:xfrm>
          <a:custGeom>
            <a:avLst/>
            <a:gdLst/>
            <a:ahLst/>
            <a:cxnLst/>
            <a:rect l="l" t="t" r="r" b="b"/>
            <a:pathLst>
              <a:path w="1843405" h="102235">
                <a:moveTo>
                  <a:pt x="0" y="101853"/>
                </a:moveTo>
                <a:lnTo>
                  <a:pt x="1843151" y="101853"/>
                </a:lnTo>
                <a:lnTo>
                  <a:pt x="1843151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0"/>
          <p:cNvSpPr/>
          <p:nvPr/>
        </p:nvSpPr>
        <p:spPr>
          <a:xfrm>
            <a:off x="2304033" y="3354197"/>
            <a:ext cx="2304415" cy="102235"/>
          </a:xfrm>
          <a:custGeom>
            <a:avLst/>
            <a:gdLst/>
            <a:ahLst/>
            <a:cxnLst/>
            <a:rect l="l" t="t" r="r" b="b"/>
            <a:pathLst>
              <a:path w="2304415" h="102235">
                <a:moveTo>
                  <a:pt x="0" y="101853"/>
                </a:moveTo>
                <a:lnTo>
                  <a:pt x="2304033" y="101853"/>
                </a:lnTo>
                <a:lnTo>
                  <a:pt x="2304033" y="0"/>
                </a:lnTo>
                <a:lnTo>
                  <a:pt x="0" y="0"/>
                </a:lnTo>
                <a:lnTo>
                  <a:pt x="0" y="101853"/>
                </a:lnTo>
                <a:close/>
              </a:path>
            </a:pathLst>
          </a:custGeom>
          <a:solidFill>
            <a:srgbClr val="0037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1"/>
          <p:cNvSpPr txBox="1">
            <a:spLocks/>
          </p:cNvSpPr>
          <p:nvPr/>
        </p:nvSpPr>
        <p:spPr>
          <a:xfrm>
            <a:off x="105029" y="3362000"/>
            <a:ext cx="2508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590"/>
              </a:lnSpc>
            </a:pPr>
            <a:fld id="{81D60167-4931-47E6-BA6A-407CBD079E47}" type="slidenum">
              <a:rPr lang="en-US" altLang="zh-TW" spc="-55" smtClean="0"/>
              <a:pPr marL="25400">
                <a:lnSpc>
                  <a:spcPts val="590"/>
                </a:lnSpc>
              </a:pPr>
              <a:t>9</a:t>
            </a:fld>
            <a:r>
              <a:rPr lang="en-US" altLang="zh-TW" spc="-55" dirty="0" smtClean="0"/>
              <a:t> </a:t>
            </a:r>
            <a:r>
              <a:rPr lang="en-US" altLang="zh-TW" spc="35" dirty="0" smtClean="0"/>
              <a:t>/</a:t>
            </a:r>
            <a:r>
              <a:rPr lang="zh-TW" altLang="en-US" spc="-40" dirty="0" smtClean="0"/>
              <a:t> </a:t>
            </a:r>
            <a:r>
              <a:rPr lang="en-US" altLang="zh-TW" spc="-55" dirty="0" smtClean="0"/>
              <a:t>70</a:t>
            </a:r>
            <a:endParaRPr lang="en-US" altLang="zh-TW" spc="-55" dirty="0"/>
          </a:p>
        </p:txBody>
      </p:sp>
      <p:sp>
        <p:nvSpPr>
          <p:cNvPr id="23" name="object 22"/>
          <p:cNvSpPr txBox="1">
            <a:spLocks/>
          </p:cNvSpPr>
          <p:nvPr/>
        </p:nvSpPr>
        <p:spPr>
          <a:xfrm>
            <a:off x="1767839" y="3362000"/>
            <a:ext cx="4413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45" smtClean="0"/>
              <a:t>Cho-Ying Wu</a:t>
            </a:r>
            <a:endParaRPr lang="en-US" spc="-40" dirty="0"/>
          </a:p>
        </p:txBody>
      </p:sp>
      <p:sp>
        <p:nvSpPr>
          <p:cNvPr id="24" name="object 23"/>
          <p:cNvSpPr txBox="1">
            <a:spLocks/>
          </p:cNvSpPr>
          <p:nvPr/>
        </p:nvSpPr>
        <p:spPr>
          <a:xfrm>
            <a:off x="2399283" y="3362000"/>
            <a:ext cx="37655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5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90"/>
              </a:lnSpc>
            </a:pPr>
            <a:r>
              <a:rPr lang="en-US" spc="-5" dirty="0" err="1" smtClean="0"/>
              <a:t>Disp</a:t>
            </a:r>
            <a:r>
              <a:rPr lang="en-US" spc="-5" dirty="0" smtClean="0"/>
              <a:t> Lab</a:t>
            </a:r>
            <a:endParaRPr lang="en-US" spc="-55" dirty="0"/>
          </a:p>
        </p:txBody>
      </p:sp>
      <p:graphicFrame>
        <p:nvGraphicFramePr>
          <p:cNvPr id="2" name="物件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9939972"/>
              </p:ext>
            </p:extLst>
          </p:nvPr>
        </p:nvGraphicFramePr>
        <p:xfrm>
          <a:off x="1466850" y="663575"/>
          <a:ext cx="138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7" name="方程式" r:id="rId3" imgW="1371240" imgH="200880" progId="Equation.3">
                  <p:embed/>
                </p:oleObj>
              </mc:Choice>
              <mc:Fallback>
                <p:oleObj name="方程式" r:id="rId3" imgW="1371240" imgH="200880" progId="Equation.3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6850" y="663575"/>
                        <a:ext cx="138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圖片 3" descr="螢幕快照 2015-12-22 下午4.49.46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0" y="1958975"/>
            <a:ext cx="2762250" cy="1139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229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18946</TotalTime>
  <Words>4712</Words>
  <Application>Microsoft Office PowerPoint</Application>
  <PresentationFormat>自訂</PresentationFormat>
  <Paragraphs>928</Paragraphs>
  <Slides>71</Slides>
  <Notes>4</Notes>
  <HiddenSlides>0</HiddenSlides>
  <MMClips>0</MMClips>
  <ScaleCrop>false</ScaleCrop>
  <HeadingPairs>
    <vt:vector size="6" baseType="variant">
      <vt:variant>
        <vt:lpstr>佈景主題</vt:lpstr>
      </vt:variant>
      <vt:variant>
        <vt:i4>1</vt:i4>
      </vt:variant>
      <vt:variant>
        <vt:lpstr>內嵌 OLE 伺服程式</vt:lpstr>
      </vt:variant>
      <vt:variant>
        <vt:i4>2</vt:i4>
      </vt:variant>
      <vt:variant>
        <vt:lpstr>投影片標題</vt:lpstr>
      </vt:variant>
      <vt:variant>
        <vt:i4>71</vt:i4>
      </vt:variant>
    </vt:vector>
  </HeadingPairs>
  <TitlesOfParts>
    <vt:vector size="74" baseType="lpstr">
      <vt:lpstr>Office Theme</vt:lpstr>
      <vt:lpstr>方程式</vt:lpstr>
      <vt:lpstr>Equation</vt:lpstr>
      <vt:lpstr>Presentation: Recent developments of signal and image processing – on Sparsity and Statistical Machine Learning</vt:lpstr>
      <vt:lpstr>So far, signal processing is a old but lifelong research field that is vital and strong connected to other fields</vt:lpstr>
      <vt:lpstr>Roadmap</vt:lpstr>
      <vt:lpstr>Roadmap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1230</dc:title>
  <dc:creator>Wu Cho Ying</dc:creator>
  <cp:lastModifiedBy>wu</cp:lastModifiedBy>
  <cp:revision>147</cp:revision>
  <dcterms:created xsi:type="dcterms:W3CDTF">2015-12-09T15:26:56Z</dcterms:created>
  <dcterms:modified xsi:type="dcterms:W3CDTF">2015-12-30T16:09:31Z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2015-12-08T00:00:00Z</vt:filetime>
  </property>
  <property fmtid="{D5CDD505-2E9C-101B-9397-08002B2CF9AE}" pid="3" name="Creator">
    <vt:lpwstr>LaTeX with Beamer class version 3.26</vt:lpwstr>
  </property>
  <property fmtid="{D5CDD505-2E9C-101B-9397-08002B2CF9AE}" pid="4" name="LastSaved">
    <vt:filetime>2015-12-09T00:00:00Z</vt:filetime>
  </property>
</Properties>
</file>