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notesMasterIdLst>
    <p:notesMasterId r:id="rId14"/>
  </p:notesMasterIdLst>
  <p:handoutMasterIdLst>
    <p:handoutMasterId r:id="rId15"/>
  </p:handoutMasterIdLst>
  <p:sldIdLst>
    <p:sldId id="721" r:id="rId2"/>
    <p:sldId id="723" r:id="rId3"/>
    <p:sldId id="724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29" r:id="rId12"/>
    <p:sldId id="728" r:id="rId13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  <a:srgbClr val="FF8601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4444" autoAdjust="0"/>
  </p:normalViewPr>
  <p:slideViewPr>
    <p:cSldViewPr snapToGrid="0">
      <p:cViewPr varScale="1">
        <p:scale>
          <a:sx n="120" d="100"/>
          <a:sy n="120" d="100"/>
        </p:scale>
        <p:origin x="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F92CC43-4807-4FDE-AAD1-264B0094B124}" type="datetimeFigureOut">
              <a:rPr lang="zh-TW" altLang="en-US" smtClean="0"/>
              <a:pPr/>
              <a:t>2024/9/24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28DA5D-E023-4681-94E2-9E14AEA671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1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8AEC18-3AF6-4BDE-8132-E1F50750B75C}" type="datetimeFigureOut">
              <a:rPr lang="zh-TW" altLang="en-US" smtClean="0"/>
              <a:pPr/>
              <a:t>2024/9/24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6D273B-746D-404E-B476-669F0056B4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8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2"/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dirty="0"/>
              <a:t>按一下以編輯母片標題樣式</a:t>
            </a:r>
            <a:endParaRPr lang="en-US" altLang="zh-TW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476250"/>
            <a:ext cx="2057400" cy="59769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476250"/>
            <a:ext cx="6019800" cy="59769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2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400" y="1196975"/>
            <a:ext cx="8229600" cy="4525963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72161FA-5D6D-4E75-9D7B-2A8D071D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75200"/>
            <a:ext cx="8229600" cy="637200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864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B3E8B61-F0F9-442C-904C-6421CF5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746E51B1-D61E-4266-A6E7-3E0F309F2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95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E493C192-ADE8-4843-AA82-2A478B5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93525D-0F3D-4430-9B28-960010BD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89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AC8BC5-CE63-4AFF-8FF7-05522F5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33DD6882-E66C-4E97-97DE-28B1F8C9C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9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57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20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7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042988" y="265497"/>
            <a:ext cx="7705725" cy="27863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tint val="0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71551" y="188914"/>
            <a:ext cx="30155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 b="1" dirty="0">
                <a:solidFill>
                  <a:srgbClr val="B2B2B2"/>
                </a:solidFill>
              </a:rPr>
              <a:t>Graduate Institute of Communication Engineering , NTU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76252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196977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42" name="Picture 18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5"/>
            <a:ext cx="792162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95288" y="6566285"/>
            <a:ext cx="8353425" cy="278635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 i="0">
                <a:latin typeface="+mn-lt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52" r:id="rId12"/>
    <p:sldLayoutId id="2147484555" r:id="rId13"/>
    <p:sldLayoutId id="2147484556" r:id="rId14"/>
    <p:sldLayoutId id="214748456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son-chen-1992.weebly.com/home/siamese-network" TargetMode="External"/><Relationship Id="rId2" Type="http://schemas.openxmlformats.org/officeDocument/2006/relationships/hyperlink" Target="https://blog.csdn.net/qq_35586657/article/details/968435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2FF1C45-59F7-4F2F-AFB8-5C9C593D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27264"/>
            <a:ext cx="7772400" cy="149339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Group Meeting</a:t>
            </a:r>
            <a:b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Stereo Matching</a:t>
            </a:r>
            <a:endParaRPr lang="zh-TW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E168A47-D2A5-4E62-AE30-B7983ADA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667" y="3941772"/>
            <a:ext cx="6488666" cy="204145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endParaRPr lang="en-US" altLang="zh-TW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Advisor : Jian-</a:t>
            </a:r>
            <a:r>
              <a:rPr lang="en-US" altLang="zh-TW" sz="2400" b="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Jiun</a:t>
            </a: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Ding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Student : Chang-Fu Hong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2024.09.24</a:t>
            </a:r>
          </a:p>
          <a:p>
            <a:pPr algn="ctr"/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F984B4-84E2-2472-1B1D-3B1722499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D77-F9D5-49FE-9A05-A86C31BCCA2D}" type="slidenum">
              <a:rPr lang="en-US" smtClean="0"/>
              <a:t>1</a:t>
            </a:fld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24A968-4D73-26C1-DD53-09E291C4C7D4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Survey(4/4)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PSM-Net</a:t>
            </a:r>
          </a:p>
          <a:p>
            <a:pPr lvl="1"/>
            <a:r>
              <a:rPr lang="en-US" altLang="zh-TW" sz="1600" dirty="0"/>
              <a:t>3D CNN</a:t>
            </a:r>
          </a:p>
          <a:p>
            <a:pPr lvl="2"/>
            <a:r>
              <a:rPr lang="en-US" altLang="zh-TW" sz="1600" dirty="0"/>
              <a:t>The 3D CNN learns to regularize cost volume using stacked multiple hourglass networks in conjunction with intermediate supervision, this method repeatedly processes the cost volume in a top-down/bottom-up manner to further improve the utilization of global context information.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C8B75A73-A237-480F-7AE3-01A08B008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4" y="5561094"/>
            <a:ext cx="5043155" cy="921195"/>
          </a:xfrm>
          <a:prstGeom prst="rect">
            <a:avLst/>
          </a:prstGeom>
        </p:spPr>
      </p:pic>
      <p:pic>
        <p:nvPicPr>
          <p:cNvPr id="13" name="圖片 12" descr="一張含有 寫生, 圖表, 工程製圖, 行 的圖片&#10;&#10;自動產生的描述">
            <a:extLst>
              <a:ext uri="{FF2B5EF4-FFF2-40B4-BE49-F238E27FC236}">
                <a16:creationId xmlns:a16="http://schemas.microsoft.com/office/drawing/2014/main" id="{2C59C199-B2E3-9959-02F8-426A20F2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52" y="3790440"/>
            <a:ext cx="3408178" cy="15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21" y="2583711"/>
            <a:ext cx="4638460" cy="3306725"/>
          </a:xfrm>
        </p:spPr>
        <p:txBody>
          <a:bodyPr/>
          <a:lstStyle/>
          <a:p>
            <a:pPr lvl="1">
              <a:buFont typeface="Wingdings" pitchFamily="2" charset="2"/>
              <a:buChar char="l"/>
            </a:pPr>
            <a:endParaRPr lang="en-US" altLang="zh-TW" sz="1600" dirty="0"/>
          </a:p>
          <a:p>
            <a:pPr marL="685800" lvl="2" indent="0" algn="just">
              <a:buNone/>
            </a:pPr>
            <a:r>
              <a:rPr lang="en-US" altLang="zh-TW" sz="2800" b="1" dirty="0"/>
              <a:t>Thanks for Listening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Reference(1/1)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45058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 err="1"/>
              <a:t>Scharstein</a:t>
            </a:r>
            <a:r>
              <a:rPr lang="en-US" altLang="zh-TW" sz="1600" dirty="0"/>
              <a:t>, Daniel, and Richard </a:t>
            </a:r>
            <a:r>
              <a:rPr lang="en-US" altLang="zh-TW" sz="1600" dirty="0" err="1"/>
              <a:t>Szeliski</a:t>
            </a:r>
            <a:r>
              <a:rPr lang="en-US" altLang="zh-TW" sz="1600" dirty="0"/>
              <a:t>. "A taxonomy and evaluation of dense two-frame stereo correspondence algorithms." International journal of computer vision 47 (2002): 7-42.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/>
              <a:t>Liu, Ce, et al. "Stereo risk: A continuous modeling approach to stereo matching." </a:t>
            </a:r>
            <a:r>
              <a:rPr lang="en-US" altLang="zh-TW" sz="1600" dirty="0" err="1"/>
              <a:t>arXiv</a:t>
            </a:r>
            <a:r>
              <a:rPr lang="en-US" altLang="zh-TW" sz="1600" dirty="0"/>
              <a:t> preprint arXiv:2407.03152 (2024).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/>
              <a:t>Hamzah, </a:t>
            </a:r>
            <a:r>
              <a:rPr lang="en-US" altLang="zh-TW" sz="1600" dirty="0" err="1"/>
              <a:t>Rostam</a:t>
            </a:r>
            <a:r>
              <a:rPr lang="en-US" altLang="zh-TW" sz="1600" dirty="0"/>
              <a:t> </a:t>
            </a:r>
            <a:r>
              <a:rPr lang="en-US" altLang="zh-TW" sz="1600" dirty="0" err="1"/>
              <a:t>Affendi</a:t>
            </a:r>
            <a:r>
              <a:rPr lang="en-US" altLang="zh-TW" sz="1600" dirty="0"/>
              <a:t>, and </a:t>
            </a:r>
            <a:r>
              <a:rPr lang="en-US" altLang="zh-TW" sz="1600" dirty="0" err="1"/>
              <a:t>Haidi</a:t>
            </a:r>
            <a:r>
              <a:rPr lang="en-US" altLang="zh-TW" sz="1600" dirty="0"/>
              <a:t> Ibrahim. "Literature survey on stereo vision disparity map algorithms." Journal of Sensors 2016.1 (2016): 8742920.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/>
              <a:t>Chang, Jia-Ren, and Yong-Sheng Chen. "Pyramid stereo matching network." Proceedings of the IEEE conference on computer vision and pattern recognition. 2018.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>
                <a:hlinkClick r:id="rId2"/>
              </a:rPr>
              <a:t>https://blog.csdn.net/qq_35586657/article/details/96843565</a:t>
            </a:r>
            <a:endParaRPr lang="en-US" altLang="zh-TW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>
                <a:hlinkClick r:id="rId3"/>
              </a:rPr>
              <a:t>https://jason-chen-1992.weebly.com/home/siamese-network</a:t>
            </a:r>
            <a:endParaRPr lang="en-US" altLang="zh-TW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/>
              <a:t>https://</a:t>
            </a:r>
            <a:r>
              <a:rPr lang="en-US" altLang="zh-TW" sz="1600" dirty="0" err="1"/>
              <a:t>blog.csdn.net</a:t>
            </a:r>
            <a:r>
              <a:rPr lang="en-US" altLang="zh-TW" sz="1600" dirty="0"/>
              <a:t>/yanghao201607030101/article/details/109203705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Outline(1/1)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Introduction</a:t>
            </a:r>
          </a:p>
          <a:p>
            <a:pPr lvl="1"/>
            <a:r>
              <a:rPr lang="en-US" altLang="zh-TW" sz="1600" dirty="0"/>
              <a:t>What is Stereo Matching</a:t>
            </a:r>
          </a:p>
          <a:p>
            <a:pPr lvl="1"/>
            <a:r>
              <a:rPr lang="en-US" altLang="zh-TW" sz="1600" dirty="0"/>
              <a:t>What is Disparity</a:t>
            </a:r>
          </a:p>
          <a:p>
            <a:pPr lvl="1"/>
            <a:r>
              <a:rPr lang="en-US" altLang="zh-TW" sz="1600" dirty="0"/>
              <a:t>Stereo Matching Algorithm</a:t>
            </a:r>
          </a:p>
          <a:p>
            <a:r>
              <a:rPr lang="en-US" altLang="zh-TW" sz="2000" dirty="0"/>
              <a:t>Paper Survey</a:t>
            </a:r>
          </a:p>
          <a:p>
            <a:pPr lvl="1"/>
            <a:r>
              <a:rPr lang="en-US" altLang="zh-TW" sz="1600" dirty="0"/>
              <a:t>Pyramid Stereo Matching Network</a:t>
            </a:r>
          </a:p>
          <a:p>
            <a:r>
              <a:rPr lang="en-US" altLang="zh-TW" sz="2000" dirty="0"/>
              <a:t>Reference</a:t>
            </a:r>
            <a:endParaRPr lang="en-US" altLang="zh-TW" sz="18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Introduction(1/4)</a:t>
            </a:r>
            <a:endParaRPr kumimoji="1"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C9ABC4A-0545-37E4-2E65-D9E76337E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550" y="1125535"/>
                <a:ext cx="8229600" cy="5256213"/>
              </a:xfrm>
            </p:spPr>
            <p:txBody>
              <a:bodyPr/>
              <a:lstStyle/>
              <a:p>
                <a:r>
                  <a:rPr lang="en-US" altLang="zh-TW" sz="2000" dirty="0"/>
                  <a:t>What is Stereo Matching</a:t>
                </a:r>
              </a:p>
              <a:p>
                <a:pPr lvl="1"/>
                <a:r>
                  <a:rPr lang="en-US" altLang="zh-TW" sz="1800" dirty="0"/>
                  <a:t> Is the reconstruction of the three-dimensional coordinates of points for depth estimation.</a:t>
                </a:r>
              </a:p>
              <a:p>
                <a:pPr lvl="1"/>
                <a:r>
                  <a:rPr lang="en-US" altLang="zh-TW" sz="1800" dirty="0"/>
                  <a:t>The two images captured simultaneously by these cameras are then processed for the recovery of visual depth information.</a:t>
                </a:r>
              </a:p>
              <a:p>
                <a:pPr lvl="1"/>
                <a:r>
                  <a:rPr lang="en-US" altLang="zh-TW" sz="1800" dirty="0"/>
                  <a:t>The goal of depth estimation is to compute the disparity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1800" dirty="0"/>
                  <a:t> for each pixel in the reference image.</a:t>
                </a:r>
              </a:p>
              <a:p>
                <a:pPr lvl="1"/>
                <a:endParaRPr lang="en-US" altLang="zh-TW" sz="1800" dirty="0"/>
              </a:p>
              <a:p>
                <a:pPr lvl="2">
                  <a:buFont typeface="Wingdings" pitchFamily="2" charset="2"/>
                  <a:buChar char="l"/>
                </a:pPr>
                <a:endParaRPr lang="en-US" altLang="zh-TW" sz="1500" dirty="0"/>
              </a:p>
              <a:p>
                <a:pPr lvl="1"/>
                <a:endParaRPr lang="en-US" altLang="zh-TW" sz="1800" dirty="0"/>
              </a:p>
              <a:p>
                <a:pPr lvl="1"/>
                <a:endParaRPr lang="en-US" altLang="zh-TW" sz="1800" dirty="0"/>
              </a:p>
              <a:p>
                <a:pPr lvl="1"/>
                <a:endParaRPr kumimoji="1" lang="zh-TW" altLang="en-US" sz="18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C9ABC4A-0545-37E4-2E65-D9E76337E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125535"/>
                <a:ext cx="8229600" cy="5256213"/>
              </a:xfrm>
              <a:blipFill>
                <a:blip r:embed="rId2"/>
                <a:stretch>
                  <a:fillRect l="-616" r="-6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圖片 18" descr="一張含有 螢幕擷取畫面 的圖片&#10;&#10;自動產生的描述">
            <a:extLst>
              <a:ext uri="{FF2B5EF4-FFF2-40B4-BE49-F238E27FC236}">
                <a16:creationId xmlns:a16="http://schemas.microsoft.com/office/drawing/2014/main" id="{14C7986C-7CBA-94E0-E3EF-ED27C5784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1" y="4358424"/>
            <a:ext cx="7209317" cy="19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Introduction(2/4)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What is disparity</a:t>
            </a:r>
          </a:p>
          <a:p>
            <a:pPr lvl="1"/>
            <a:r>
              <a:rPr lang="en-US" altLang="zh-TW" sz="1800" dirty="0"/>
              <a:t> Disparity refers to the horizontal displacement between a pair of corresponding pixels on the left and right images.</a:t>
            </a:r>
          </a:p>
          <a:p>
            <a:pPr lvl="1"/>
            <a:r>
              <a:rPr lang="en-US" altLang="zh-TW" sz="1800" dirty="0"/>
              <a:t>The matching points must lie on </a:t>
            </a:r>
            <a:r>
              <a:rPr lang="en-US" altLang="zh-TW" sz="1800" dirty="0" err="1"/>
              <a:t>Epipolar</a:t>
            </a:r>
            <a:r>
              <a:rPr lang="en-US" altLang="zh-TW" sz="1800" dirty="0"/>
              <a:t> Line, this matching can be performed via a 1D horizontal search if the stereo pairs are accurately calibrated.</a:t>
            </a:r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B05D4C-E173-6D23-3AF9-9BB2EB35B756}"/>
                  </a:ext>
                </a:extLst>
              </p:cNvPr>
              <p:cNvSpPr txBox="1"/>
              <p:nvPr/>
            </p:nvSpPr>
            <p:spPr>
              <a:xfrm>
                <a:off x="5859907" y="4492080"/>
                <a:ext cx="3152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𝐷𝑖𝑠𝑝𝑎𝑟𝑖𝑡𝑦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𝑥𝑙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TW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zh-TW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𝑥𝑟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B05D4C-E173-6D23-3AF9-9BB2EB35B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907" y="4492080"/>
                <a:ext cx="3152273" cy="246221"/>
              </a:xfrm>
              <a:prstGeom prst="rect">
                <a:avLst/>
              </a:prstGeom>
              <a:blipFill>
                <a:blip r:embed="rId2"/>
                <a:stretch>
                  <a:fillRect l="-1606" t="-10000" b="-4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9025226-2270-3F7D-4038-A096F98553D5}"/>
                  </a:ext>
                </a:extLst>
              </p:cNvPr>
              <p:cNvSpPr txBox="1"/>
              <p:nvPr/>
            </p:nvSpPr>
            <p:spPr>
              <a:xfrm>
                <a:off x="6440536" y="5304922"/>
                <a:ext cx="1981119" cy="510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𝐷𝑒𝑝𝑡h</m:t>
                      </m:r>
                      <m:r>
                        <a:rPr kumimoji="1" lang="en-US" altLang="zh-TW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𝐵𝑎𝑠𝑒𝑙𝑖𝑛𝑒</m:t>
                          </m:r>
                        </m:num>
                        <m:den>
                          <m:r>
                            <a:rPr kumimoji="1" lang="en-US" altLang="zh-TW" sz="1600" b="0" i="1" smtClean="0">
                              <a:latin typeface="Cambria Math" panose="02040503050406030204" pitchFamily="18" charset="0"/>
                            </a:rPr>
                            <m:t>𝐷𝑖𝑠𝑝𝑎𝑟𝑖𝑡𝑦</m:t>
                          </m:r>
                        </m:den>
                      </m:f>
                    </m:oMath>
                  </m:oMathPara>
                </a14:m>
                <a:endParaRPr kumimoji="1" lang="zh-TW" altLang="en-US" sz="16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9025226-2270-3F7D-4038-A096F9855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536" y="5304922"/>
                <a:ext cx="1981119" cy="510204"/>
              </a:xfrm>
              <a:prstGeom prst="rect">
                <a:avLst/>
              </a:prstGeom>
              <a:blipFill>
                <a:blip r:embed="rId3"/>
                <a:stretch>
                  <a:fillRect l="-3185" t="-2439" r="-1274" b="-19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8CE45E98-7641-9155-F2D9-1AD1BDE5D241}"/>
              </a:ext>
            </a:extLst>
          </p:cNvPr>
          <p:cNvGrpSpPr/>
          <p:nvPr/>
        </p:nvGrpSpPr>
        <p:grpSpPr>
          <a:xfrm>
            <a:off x="3250002" y="3844735"/>
            <a:ext cx="2609905" cy="2357840"/>
            <a:chOff x="884703" y="3753641"/>
            <a:chExt cx="3601948" cy="2376920"/>
          </a:xfrm>
        </p:grpSpPr>
        <p:pic>
          <p:nvPicPr>
            <p:cNvPr id="10" name="圖片 9" descr="一張含有 行, 圖表, 繪圖 的圖片&#10;&#10;自動產生的描述">
              <a:extLst>
                <a:ext uri="{FF2B5EF4-FFF2-40B4-BE49-F238E27FC236}">
                  <a16:creationId xmlns:a16="http://schemas.microsoft.com/office/drawing/2014/main" id="{1FDA15E4-2B97-B1A9-E889-AA2750A1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3" y="3753641"/>
              <a:ext cx="3601948" cy="237692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02F2EE3-259B-5CF3-7BDC-D482A2050360}"/>
                </a:ext>
              </a:extLst>
            </p:cNvPr>
            <p:cNvSpPr/>
            <p:nvPr/>
          </p:nvSpPr>
          <p:spPr bwMode="auto">
            <a:xfrm>
              <a:off x="3625702" y="4549376"/>
              <a:ext cx="860949" cy="2459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  <p:pic>
        <p:nvPicPr>
          <p:cNvPr id="13" name="圖片 12" descr="一張含有 行, 圖表 的圖片&#10;&#10;自動產生的描述">
            <a:extLst>
              <a:ext uri="{FF2B5EF4-FFF2-40B4-BE49-F238E27FC236}">
                <a16:creationId xmlns:a16="http://schemas.microsoft.com/office/drawing/2014/main" id="{E2DCCD7B-DB2C-A88E-EDB0-345163C0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022261"/>
            <a:ext cx="2268346" cy="2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Introduction(3/4)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Stereo Matching Algorithm</a:t>
            </a:r>
          </a:p>
          <a:p>
            <a:pPr lvl="1"/>
            <a:r>
              <a:rPr lang="en-US" altLang="zh-TW" sz="1600" dirty="0"/>
              <a:t>In general stereo vision disparity map algorithms can be classified into :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/>
              <a:t>Local Method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zh-TW" sz="1600" dirty="0"/>
              <a:t>The disparity computation at a given point depends only on the intensity values within a predefined support window.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/>
              <a:t>Global Method (include Semi-Global Method)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zh-TW" sz="1600" dirty="0"/>
              <a:t>Treats disparity assignment as a problem of minimizing a global energy function for all disparity values.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zh-TW" sz="1600" dirty="0"/>
              <a:t>Skip Step 2.</a:t>
            </a:r>
          </a:p>
          <a:p>
            <a:pPr lvl="1"/>
            <a:r>
              <a:rPr lang="en-US" altLang="zh-TW" sz="1600" dirty="0"/>
              <a:t>A framework of a stereo vision algorithm :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745C287-178D-B711-7CAA-0D20FF97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07" y="5281901"/>
            <a:ext cx="5302285" cy="11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2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Introduction(4/4)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zh-TW" sz="1600" dirty="0"/>
              <a:t>Step1. Matching Cost Computation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1600" dirty="0"/>
              <a:t>The matching cost computation is the stage in which whether the values of two pixels correspond to the same point in a scene is determined.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1600" dirty="0"/>
              <a:t>Like SSD, SAD, NCC…</a:t>
            </a:r>
          </a:p>
          <a:p>
            <a:pPr marL="342900" lvl="1" indent="0">
              <a:buNone/>
            </a:pPr>
            <a:r>
              <a:rPr lang="en-US" altLang="zh-TW" sz="1600" dirty="0"/>
              <a:t>Step2. Cost Aggregation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altLang="zh-TW" sz="1600" dirty="0"/>
              <a:t>Cost aggregation is the most important stage for stereo vision, the purpose is to minimize matching uncertainties, that because matching cost from single pixel is not sufficient for precise matching.</a:t>
            </a:r>
          </a:p>
          <a:p>
            <a:pPr marL="342900" lvl="1" indent="0">
              <a:buNone/>
            </a:pPr>
            <a:r>
              <a:rPr lang="en-US" altLang="zh-TW" sz="1600" dirty="0"/>
              <a:t>Step3. Disparity Selection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1600" dirty="0"/>
              <a:t>Like WTA…</a:t>
            </a:r>
          </a:p>
          <a:p>
            <a:pPr marL="342900" lvl="1" indent="0">
              <a:buNone/>
            </a:pPr>
            <a:r>
              <a:rPr lang="en-US" altLang="zh-TW" sz="1600" dirty="0"/>
              <a:t>Step4. Disparity Refinement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1600" dirty="0"/>
              <a:t>The purpose is to reduce noise and improve the disparity maps.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7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Survey(1/4)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Learning Based Stereo</a:t>
            </a:r>
          </a:p>
          <a:p>
            <a:pPr lvl="1"/>
            <a:r>
              <a:rPr lang="en-US" altLang="zh-TW" sz="1600" dirty="0"/>
              <a:t>Depth estimation from a stereo pair of images can be formulated as a supervised learning task to be resolved with CNN, and current architectures rely on patch-based Siamese networks.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r>
              <a:rPr lang="en-US" altLang="zh-TW" sz="1600" dirty="0"/>
              <a:t>Compare with conventional method, CNN has good accuracy and speed, but in inherently ill-posed regions (occlusion areas, repeated patterns, </a:t>
            </a:r>
            <a:r>
              <a:rPr lang="en-US" altLang="zh-TW" sz="1600" dirty="0" err="1"/>
              <a:t>textureless</a:t>
            </a:r>
            <a:r>
              <a:rPr lang="en-US" altLang="zh-TW" sz="1600" dirty="0"/>
              <a:t> regions, reflective surfaces) CNN still difficult to find accurate corresponding points, so regional support from global context information must be incorporated into stereo matching.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39E64FD-8903-BBE6-89F0-B3DE0D072657}"/>
              </a:ext>
            </a:extLst>
          </p:cNvPr>
          <p:cNvGrpSpPr/>
          <p:nvPr/>
        </p:nvGrpSpPr>
        <p:grpSpPr>
          <a:xfrm>
            <a:off x="1395961" y="2908871"/>
            <a:ext cx="4188680" cy="1902192"/>
            <a:chOff x="2533761" y="2882800"/>
            <a:chExt cx="4343178" cy="1741681"/>
          </a:xfrm>
        </p:grpSpPr>
        <p:pic>
          <p:nvPicPr>
            <p:cNvPr id="7" name="圖片 6" descr="一張含有 文字, 字型, 行, 螢幕擷取畫面 的圖片&#10;&#10;自動產生的描述">
              <a:extLst>
                <a:ext uri="{FF2B5EF4-FFF2-40B4-BE49-F238E27FC236}">
                  <a16:creationId xmlns:a16="http://schemas.microsoft.com/office/drawing/2014/main" id="{92F73327-3B5C-D948-F5B0-E7E49567A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761" y="2882800"/>
              <a:ext cx="4343178" cy="174168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0F63E50-9E42-54CF-E48B-425E43FA0E64}"/>
                </a:ext>
              </a:extLst>
            </p:cNvPr>
            <p:cNvSpPr/>
            <p:nvPr/>
          </p:nvSpPr>
          <p:spPr bwMode="auto">
            <a:xfrm>
              <a:off x="5922335" y="4338084"/>
              <a:ext cx="925032" cy="2020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5558275-C23E-AA79-8D49-EF3BF930AF6C}"/>
              </a:ext>
            </a:extLst>
          </p:cNvPr>
          <p:cNvSpPr txBox="1"/>
          <p:nvPr/>
        </p:nvSpPr>
        <p:spPr>
          <a:xfrm>
            <a:off x="5786776" y="3266709"/>
            <a:ext cx="323550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en" altLang="zh-TW" dirty="0"/>
              <a:t>Lacking the context information for finding correspondence in ill-posed regions.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79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Survey(2/4)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PSM-Net</a:t>
            </a:r>
          </a:p>
          <a:p>
            <a:pPr lvl="1"/>
            <a:r>
              <a:rPr lang="en-US" altLang="zh-TW" sz="1600" dirty="0"/>
              <a:t>PSM-Net is a pyramid stereo matching network consisting of two main modules :</a:t>
            </a:r>
          </a:p>
          <a:p>
            <a:pPr lvl="2"/>
            <a:r>
              <a:rPr lang="en-US" altLang="zh-TW" sz="1600" dirty="0"/>
              <a:t>Spatial pyramid pooling </a:t>
            </a:r>
          </a:p>
          <a:p>
            <a:pPr lvl="2"/>
            <a:r>
              <a:rPr lang="en-US" altLang="zh-TW" sz="1600" dirty="0"/>
              <a:t>3D CNN.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BB4513-00F0-7595-4EA2-136B4B137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06" y="2829282"/>
            <a:ext cx="5269627" cy="35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Survey(3/4)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PSM-Net</a:t>
            </a:r>
          </a:p>
          <a:p>
            <a:pPr lvl="1"/>
            <a:r>
              <a:rPr lang="en-US" altLang="zh-TW" sz="1600" dirty="0"/>
              <a:t>Spatial Pyramid Pooling Module</a:t>
            </a:r>
          </a:p>
          <a:p>
            <a:pPr lvl="2"/>
            <a:r>
              <a:rPr lang="en-US" altLang="zh-TW" sz="1600" dirty="0"/>
              <a:t>The spatial pyramid pooling module takes advantage of the capacity of global context information by aggregating context in different scales and locations to form a cost volume.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5D557FA-EA81-D823-086E-72F311A6FA3B}"/>
              </a:ext>
            </a:extLst>
          </p:cNvPr>
          <p:cNvGrpSpPr/>
          <p:nvPr/>
        </p:nvGrpSpPr>
        <p:grpSpPr>
          <a:xfrm>
            <a:off x="1737969" y="3429000"/>
            <a:ext cx="3322981" cy="2656440"/>
            <a:chOff x="2248789" y="2405590"/>
            <a:chExt cx="4913122" cy="3707870"/>
          </a:xfrm>
        </p:grpSpPr>
        <p:pic>
          <p:nvPicPr>
            <p:cNvPr id="8" name="圖片 7" descr="一張含有 文字, 螢幕擷取畫面, 軟體, 設計 的圖片&#10;&#10;自動產生的描述">
              <a:extLst>
                <a:ext uri="{FF2B5EF4-FFF2-40B4-BE49-F238E27FC236}">
                  <a16:creationId xmlns:a16="http://schemas.microsoft.com/office/drawing/2014/main" id="{9A11E632-DC1E-0074-1AA8-69E6680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789" y="2405590"/>
              <a:ext cx="4913122" cy="353324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BFBC692-E004-137E-682D-525D6D37A5DD}"/>
                </a:ext>
              </a:extLst>
            </p:cNvPr>
            <p:cNvSpPr/>
            <p:nvPr/>
          </p:nvSpPr>
          <p:spPr bwMode="auto">
            <a:xfrm>
              <a:off x="5099293" y="5732465"/>
              <a:ext cx="2062617" cy="3809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  <p:pic>
        <p:nvPicPr>
          <p:cNvPr id="12" name="圖片 11" descr="一張含有 文字, 圖表, 螢幕擷取畫面, Rectangle 的圖片&#10;&#10;自動產生的描述">
            <a:extLst>
              <a:ext uri="{FF2B5EF4-FFF2-40B4-BE49-F238E27FC236}">
                <a16:creationId xmlns:a16="http://schemas.microsoft.com/office/drawing/2014/main" id="{058B3F7A-488F-1E68-22F5-350B7076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82" y="3690194"/>
            <a:ext cx="1955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9894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F9FBBD8D-FC32-4556-9E09-D5902253995A}" vid="{32CD43F0-94F0-4E92-856F-E0D861BD6F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wifi7PA </Template>
  <TotalTime>81681</TotalTime>
  <Words>799</Words>
  <Application>Microsoft Macintosh PowerPoint</Application>
  <PresentationFormat>如螢幕大小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佈景主題1</vt:lpstr>
      <vt:lpstr>Group Meeting Stereo Matching</vt:lpstr>
      <vt:lpstr>Outline(1/1)</vt:lpstr>
      <vt:lpstr>Introduction(1/4)</vt:lpstr>
      <vt:lpstr>Introduction(2/4)</vt:lpstr>
      <vt:lpstr>Introduction(3/4)</vt:lpstr>
      <vt:lpstr>Introduction(4/4)</vt:lpstr>
      <vt:lpstr>Paper Survey(1/4)</vt:lpstr>
      <vt:lpstr>Paper Survey(2/4)</vt:lpstr>
      <vt:lpstr>Paper Survey(3/4)</vt:lpstr>
      <vt:lpstr>Paper Survey(4/4)</vt:lpstr>
      <vt:lpstr>PowerPoint 簡報</vt:lpstr>
      <vt:lpstr>Reference(1/1)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Frank</dc:creator>
  <cp:lastModifiedBy>昌甫 洪</cp:lastModifiedBy>
  <cp:revision>1688</cp:revision>
  <dcterms:created xsi:type="dcterms:W3CDTF">2017-10-13T15:12:17Z</dcterms:created>
  <dcterms:modified xsi:type="dcterms:W3CDTF">2024-09-24T02:53:47Z</dcterms:modified>
</cp:coreProperties>
</file>