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8" r:id="rId4"/>
    <p:sldId id="267" r:id="rId5"/>
    <p:sldId id="270" r:id="rId6"/>
    <p:sldId id="260" r:id="rId7"/>
    <p:sldId id="269" r:id="rId8"/>
    <p:sldId id="261" r:id="rId9"/>
    <p:sldId id="265" r:id="rId10"/>
    <p:sldId id="262" r:id="rId11"/>
    <p:sldId id="266" r:id="rId12"/>
    <p:sldId id="271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27" autoAdjust="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C2BF7-2E41-4515-82C8-91A1040968F8}" type="datetimeFigureOut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A2847-24B2-403A-8EAD-02CDC1C8EB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895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A2847-24B2-403A-8EAD-02CDC1C8EBB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3496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A2847-24B2-403A-8EAD-02CDC1C8EBB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9518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A2847-24B2-403A-8EAD-02CDC1C8EBB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3669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A2847-24B2-403A-8EAD-02CDC1C8EBB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3429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A2847-24B2-403A-8EAD-02CDC1C8EBB1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3429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A2847-24B2-403A-8EAD-02CDC1C8EBB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834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A2847-24B2-403A-8EAD-02CDC1C8EBB1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3019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145C27C-2580-4AC2-98CC-4697D8B3B7EE}" type="datetime1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2B85FD4-4490-4886-86BA-E1C592F999F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D085-4BCC-4CCA-98F0-6C0D8FFABC03}" type="datetime1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FD4-4490-4886-86BA-E1C592F999F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6FE3-0020-4DE4-838E-25A0ECC92769}" type="datetime1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FD4-4490-4886-86BA-E1C592F999F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977-02A1-4FFC-A9B9-DBC65C7F448D}" type="datetime1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FD4-4490-4886-86BA-E1C592F999F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471E-641C-4AB6-9C57-E7E6BB789D8B}" type="datetime1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FD4-4490-4886-86BA-E1C592F999F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0677B-410A-4CCE-98C1-45C42C776993}" type="datetime1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FD4-4490-4886-86BA-E1C592F999F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8E9630-3962-4A80-9899-8789D74CF4AF}" type="datetime1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B85FD4-4490-4886-86BA-E1C592F999F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3C1CBD6-DC6E-429E-906B-106F977E35BC}" type="datetime1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2B85FD4-4490-4886-86BA-E1C592F999F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27DE-8F11-4656-A5BF-19EF4EA41EA9}" type="datetime1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FD4-4490-4886-86BA-E1C592F999F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EC80-1B6D-41D0-8235-9EF2CD5EC0ED}" type="datetime1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FD4-4490-4886-86BA-E1C592F999F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A80EA-609E-4114-B92E-D3A634865CEE}" type="datetime1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FD4-4490-4886-86BA-E1C592F999F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8F0451C-A0B8-4646-A9AC-6B231AAEB314}" type="datetime1">
              <a:rPr lang="zh-TW" altLang="en-US" smtClean="0"/>
              <a:t>2019/2/15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2B85FD4-4490-4886-86BA-E1C592F999F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Recent Developments on</a:t>
            </a:r>
            <a:br>
              <a:rPr lang="en-US" altLang="zh-TW" dirty="0" smtClean="0"/>
            </a:br>
            <a:r>
              <a:rPr lang="en-US" altLang="zh-TW" dirty="0" smtClean="0"/>
              <a:t>Super-Resolution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Yi-Wen Chen</a:t>
            </a:r>
          </a:p>
          <a:p>
            <a:r>
              <a:rPr lang="en-US" altLang="zh-TW" dirty="0" smtClean="0"/>
              <a:t>2018.12.28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478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en-US" altLang="zh-TW" dirty="0"/>
              <a:t>FSRCNN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" y="2132856"/>
            <a:ext cx="9000000" cy="3381403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FD4-4490-4886-86BA-E1C592F999FE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C. Dong, C. C. Loy, and X. Tang. Accelerating the </a:t>
            </a:r>
            <a:r>
              <a:rPr lang="en-US" altLang="zh-TW" sz="1400" dirty="0" smtClean="0"/>
              <a:t>super-resolution </a:t>
            </a:r>
            <a:r>
              <a:rPr lang="en-US" altLang="zh-TW" sz="1400" dirty="0"/>
              <a:t>convolutional neural network. In </a:t>
            </a:r>
            <a:r>
              <a:rPr lang="en-US" altLang="zh-TW" sz="1400" i="1" dirty="0"/>
              <a:t>ECCV</a:t>
            </a:r>
            <a:r>
              <a:rPr lang="en-US" altLang="zh-TW" sz="1400" dirty="0"/>
              <a:t>, 2016. </a:t>
            </a:r>
          </a:p>
        </p:txBody>
      </p:sp>
    </p:spTree>
    <p:extLst>
      <p:ext uri="{BB962C8B-B14F-4D97-AF65-F5344CB8AC3E}">
        <p14:creationId xmlns:p14="http://schemas.microsoft.com/office/powerpoint/2010/main" val="107413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en-US" altLang="zh-TW" dirty="0"/>
              <a:t>FSRCNN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811" y="2181784"/>
            <a:ext cx="6830378" cy="336279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FD4-4490-4886-86BA-E1C592F999FE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C. Dong, C. C. Loy, and X. Tang. Accelerating the </a:t>
            </a:r>
            <a:r>
              <a:rPr lang="en-US" altLang="zh-TW" sz="1400" dirty="0" smtClean="0"/>
              <a:t>super-resolution </a:t>
            </a:r>
            <a:r>
              <a:rPr lang="en-US" altLang="zh-TW" sz="1400" dirty="0"/>
              <a:t>convolutional neural network. In </a:t>
            </a:r>
            <a:r>
              <a:rPr lang="en-US" altLang="zh-TW" sz="1400" i="1" dirty="0"/>
              <a:t>ECCV</a:t>
            </a:r>
            <a:r>
              <a:rPr lang="en-US" altLang="zh-TW" sz="1400" dirty="0"/>
              <a:t>, 2016. </a:t>
            </a:r>
          </a:p>
        </p:txBody>
      </p:sp>
    </p:spTree>
    <p:extLst>
      <p:ext uri="{BB962C8B-B14F-4D97-AF65-F5344CB8AC3E}">
        <p14:creationId xmlns:p14="http://schemas.microsoft.com/office/powerpoint/2010/main" val="107413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C. Dong, C. C. Loy, K. He, and X. Tang. Learning a deep convolutional network for image super-resolution. In </a:t>
            </a:r>
            <a:r>
              <a:rPr lang="en-US" altLang="zh-TW" sz="2400" i="1" dirty="0"/>
              <a:t>ECCV</a:t>
            </a:r>
            <a:r>
              <a:rPr lang="en-US" altLang="zh-TW" sz="2400" dirty="0"/>
              <a:t>, 2014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/>
              <a:t>J. Kim, J. K. Lee, and K. M. Lee. Accurate image super-resolution using very deep convolutional networks. In </a:t>
            </a:r>
            <a:r>
              <a:rPr lang="en-US" altLang="zh-TW" sz="2400" i="1" dirty="0"/>
              <a:t>CVPR</a:t>
            </a:r>
            <a:r>
              <a:rPr lang="en-US" altLang="zh-TW" sz="2400" dirty="0"/>
              <a:t>, 2016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/>
              <a:t>W. Shi, J. Caballero, F. </a:t>
            </a:r>
            <a:r>
              <a:rPr lang="en-US" altLang="zh-TW" sz="2400" dirty="0" err="1"/>
              <a:t>Huszar</a:t>
            </a:r>
            <a:r>
              <a:rPr lang="en-US" altLang="zh-TW" sz="2400" dirty="0"/>
              <a:t>, J. </a:t>
            </a:r>
            <a:r>
              <a:rPr lang="en-US" altLang="zh-TW" sz="2400" dirty="0" err="1"/>
              <a:t>Totz</a:t>
            </a:r>
            <a:r>
              <a:rPr lang="en-US" altLang="zh-TW" sz="2400" dirty="0"/>
              <a:t>, A. Aitken, R. Bishop, D. </a:t>
            </a:r>
            <a:r>
              <a:rPr lang="en-US" altLang="zh-TW" sz="2400" dirty="0" err="1"/>
              <a:t>Rueckert</a:t>
            </a:r>
            <a:r>
              <a:rPr lang="en-US" altLang="zh-TW" sz="2400" dirty="0"/>
              <a:t>, and Z. Wang. Real-time single image and video super-resolution using an efficient sub-pixel convolutional neural network. In </a:t>
            </a:r>
            <a:r>
              <a:rPr lang="en-US" altLang="zh-TW" sz="2400" i="1" dirty="0"/>
              <a:t>CVPR</a:t>
            </a:r>
            <a:r>
              <a:rPr lang="en-US" altLang="zh-TW" sz="2400" dirty="0"/>
              <a:t>, 2016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/>
              <a:t>C. Dong, C. C. Loy, and X. Tang. Accelerating the super-resolution convolutional neural network. In </a:t>
            </a:r>
            <a:r>
              <a:rPr lang="en-US" altLang="zh-TW" sz="2400" i="1" dirty="0"/>
              <a:t>ECCV</a:t>
            </a:r>
            <a:r>
              <a:rPr lang="en-US" altLang="zh-TW" sz="2400" dirty="0"/>
              <a:t>, 2016</a:t>
            </a:r>
            <a:r>
              <a:rPr lang="en-US" altLang="zh-TW" sz="2400" dirty="0" smtClean="0"/>
              <a:t>.</a:t>
            </a:r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FD4-4490-4886-86BA-E1C592F999FE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189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Super-Resolution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/>
          <a:lstStyle/>
          <a:p>
            <a:r>
              <a:rPr lang="en-US" altLang="zh-TW" dirty="0" smtClean="0"/>
              <a:t>Goal</a:t>
            </a:r>
          </a:p>
          <a:p>
            <a:pPr lvl="1"/>
            <a:r>
              <a:rPr lang="en-US" altLang="zh-TW" dirty="0" smtClean="0"/>
              <a:t>Reconstruct a </a:t>
            </a:r>
            <a:r>
              <a:rPr lang="en-US" altLang="zh-TW" dirty="0"/>
              <a:t>high-resolution (HR) image from </a:t>
            </a:r>
            <a:r>
              <a:rPr lang="en-US" altLang="zh-TW" dirty="0" smtClean="0"/>
              <a:t>a low-resolution (LR</a:t>
            </a:r>
            <a:r>
              <a:rPr lang="en-US" altLang="zh-TW" dirty="0"/>
              <a:t>) input image</a:t>
            </a:r>
            <a:endParaRPr lang="en-US" altLang="zh-TW" dirty="0" smtClean="0"/>
          </a:p>
          <a:p>
            <a:r>
              <a:rPr lang="en-US" altLang="zh-TW" dirty="0" smtClean="0"/>
              <a:t>Application</a:t>
            </a:r>
          </a:p>
          <a:p>
            <a:pPr lvl="1"/>
            <a:r>
              <a:rPr lang="en-US" altLang="zh-TW" dirty="0" smtClean="0"/>
              <a:t>Video surveillance</a:t>
            </a:r>
          </a:p>
          <a:p>
            <a:pPr lvl="1"/>
            <a:r>
              <a:rPr lang="en-US" altLang="zh-TW" dirty="0" smtClean="0"/>
              <a:t>Medical diagnosis</a:t>
            </a:r>
          </a:p>
          <a:p>
            <a:pPr lvl="1"/>
            <a:r>
              <a:rPr lang="en-US" altLang="zh-TW" dirty="0" smtClean="0"/>
              <a:t>Remote sensing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FD4-4490-4886-86BA-E1C592F999FE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34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CNN-based SR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rmAutofit/>
          </a:bodyPr>
          <a:lstStyle/>
          <a:p>
            <a:r>
              <a:rPr lang="en-US" altLang="zh-TW" dirty="0"/>
              <a:t>SRCNN [Dong et al. ECCV’14</a:t>
            </a:r>
            <a:r>
              <a:rPr lang="en-US" altLang="zh-TW" dirty="0" smtClean="0"/>
              <a:t>]</a:t>
            </a:r>
          </a:p>
          <a:p>
            <a:pPr lvl="1"/>
            <a:r>
              <a:rPr lang="en-US" altLang="zh-TW" dirty="0"/>
              <a:t>first CNN-based </a:t>
            </a:r>
            <a:r>
              <a:rPr lang="en-US" altLang="zh-TW" dirty="0" smtClean="0"/>
              <a:t>SR</a:t>
            </a:r>
          </a:p>
          <a:p>
            <a:r>
              <a:rPr lang="da-DK" altLang="zh-TW" dirty="0" smtClean="0"/>
              <a:t>VDSR </a:t>
            </a:r>
            <a:r>
              <a:rPr lang="da-DK" altLang="zh-TW" dirty="0"/>
              <a:t>[Kim et al. CVPR’16</a:t>
            </a:r>
            <a:r>
              <a:rPr lang="da-DK" altLang="zh-TW" dirty="0" smtClean="0"/>
              <a:t>]</a:t>
            </a:r>
          </a:p>
          <a:p>
            <a:pPr lvl="1"/>
            <a:r>
              <a:rPr lang="da-DK" altLang="zh-TW" dirty="0" smtClean="0"/>
              <a:t>increase </a:t>
            </a:r>
            <a:r>
              <a:rPr lang="da-DK" altLang="zh-TW" dirty="0"/>
              <a:t>the network depth</a:t>
            </a:r>
            <a:endParaRPr lang="da-DK" altLang="zh-TW" dirty="0" smtClean="0"/>
          </a:p>
          <a:p>
            <a:r>
              <a:rPr lang="en-US" altLang="zh-TW" dirty="0"/>
              <a:t>ESPCN</a:t>
            </a:r>
            <a:r>
              <a:rPr lang="da-DK" altLang="zh-TW" dirty="0" smtClean="0"/>
              <a:t> [Shi et al. CVPR’16] </a:t>
            </a:r>
          </a:p>
          <a:p>
            <a:pPr lvl="1"/>
            <a:r>
              <a:rPr lang="da-DK" altLang="zh-TW" dirty="0"/>
              <a:t>bicubic </a:t>
            </a:r>
            <a:r>
              <a:rPr lang="da-DK" altLang="zh-TW" dirty="0" smtClean="0"/>
              <a:t>upsampling </a:t>
            </a:r>
            <a:r>
              <a:rPr lang="en-US" altLang="zh-TW" dirty="0" smtClean="0">
                <a:ea typeface="標楷體"/>
              </a:rPr>
              <a:t>→ </a:t>
            </a:r>
            <a:r>
              <a:rPr lang="da-DK" altLang="zh-TW" dirty="0" smtClean="0"/>
              <a:t>sub-pixel </a:t>
            </a:r>
            <a:r>
              <a:rPr lang="da-DK" altLang="zh-TW" dirty="0"/>
              <a:t>convolution</a:t>
            </a:r>
            <a:endParaRPr lang="da-DK" altLang="zh-TW" dirty="0" smtClean="0"/>
          </a:p>
          <a:p>
            <a:r>
              <a:rPr lang="en-US" altLang="zh-TW" dirty="0" smtClean="0"/>
              <a:t>FSRCNN </a:t>
            </a:r>
            <a:r>
              <a:rPr lang="en-US" altLang="zh-TW" dirty="0"/>
              <a:t>[Dong et al. ECCV’16</a:t>
            </a:r>
            <a:r>
              <a:rPr lang="en-US" altLang="zh-TW" dirty="0" smtClean="0"/>
              <a:t>]</a:t>
            </a:r>
          </a:p>
          <a:p>
            <a:pPr lvl="1"/>
            <a:r>
              <a:rPr lang="da-DK" altLang="zh-TW" dirty="0"/>
              <a:t>bicubic </a:t>
            </a:r>
            <a:r>
              <a:rPr lang="da-DK" altLang="zh-TW" dirty="0" smtClean="0"/>
              <a:t>upsampling </a:t>
            </a:r>
            <a:r>
              <a:rPr lang="en-US" altLang="zh-TW" dirty="0" smtClean="0">
                <a:ea typeface="標楷體"/>
              </a:rPr>
              <a:t>→ </a:t>
            </a:r>
            <a:r>
              <a:rPr lang="en-US" altLang="zh-TW" dirty="0" smtClean="0"/>
              <a:t>transposed convolution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FD4-4490-4886-86BA-E1C592F999FE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780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en-US" altLang="zh-TW" dirty="0"/>
              <a:t>SRCNN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019" y="2132856"/>
            <a:ext cx="7200000" cy="337877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FD4-4490-4886-86BA-E1C592F999FE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87" y="3511150"/>
            <a:ext cx="313729" cy="8093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直線單箭頭接點 7"/>
          <p:cNvCxnSpPr/>
          <p:nvPr/>
        </p:nvCxnSpPr>
        <p:spPr>
          <a:xfrm>
            <a:off x="911643" y="3915814"/>
            <a:ext cx="576064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597818" y="2849005"/>
            <a:ext cx="12037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Bicubic interpolation</a:t>
            </a:r>
            <a:endParaRPr lang="zh-TW" alt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3131840" y="5517232"/>
            <a:ext cx="3888432" cy="648072"/>
            <a:chOff x="3131840" y="5602638"/>
            <a:chExt cx="3888432" cy="648072"/>
          </a:xfrm>
        </p:grpSpPr>
        <p:cxnSp>
          <p:nvCxnSpPr>
            <p:cNvPr id="12" name="直線單箭頭接點 11"/>
            <p:cNvCxnSpPr/>
            <p:nvPr/>
          </p:nvCxnSpPr>
          <p:spPr>
            <a:xfrm>
              <a:off x="5004048" y="5602638"/>
              <a:ext cx="0" cy="288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/>
            <p:nvPr/>
          </p:nvCxnSpPr>
          <p:spPr>
            <a:xfrm>
              <a:off x="3131840" y="5602638"/>
              <a:ext cx="792088" cy="288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文字方塊 17"/>
            <p:cNvSpPr txBox="1"/>
            <p:nvPr/>
          </p:nvSpPr>
          <p:spPr>
            <a:xfrm>
              <a:off x="4103948" y="5927545"/>
              <a:ext cx="18002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5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Convolutional layer</a:t>
              </a:r>
              <a:endParaRPr lang="zh-TW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直線單箭頭接點 20"/>
            <p:cNvCxnSpPr/>
            <p:nvPr/>
          </p:nvCxnSpPr>
          <p:spPr>
            <a:xfrm flipH="1">
              <a:off x="6228184" y="5602638"/>
              <a:ext cx="792088" cy="288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群組 32"/>
          <p:cNvGrpSpPr/>
          <p:nvPr/>
        </p:nvGrpSpPr>
        <p:grpSpPr>
          <a:xfrm>
            <a:off x="5276952" y="565279"/>
            <a:ext cx="3486637" cy="1450007"/>
            <a:chOff x="5276952" y="565279"/>
            <a:chExt cx="3486637" cy="1450007"/>
          </a:xfrm>
        </p:grpSpPr>
        <p:pic>
          <p:nvPicPr>
            <p:cNvPr id="23" name="圖片 2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76952" y="918141"/>
              <a:ext cx="3486637" cy="809738"/>
            </a:xfrm>
            <a:prstGeom prst="rect">
              <a:avLst/>
            </a:prstGeom>
          </p:spPr>
        </p:pic>
        <p:sp>
          <p:nvSpPr>
            <p:cNvPr id="24" name="圓角矩形 23"/>
            <p:cNvSpPr/>
            <p:nvPr/>
          </p:nvSpPr>
          <p:spPr>
            <a:xfrm>
              <a:off x="6948264" y="1119277"/>
              <a:ext cx="972000" cy="360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5" name="直線單箭頭接點 24"/>
            <p:cNvCxnSpPr/>
            <p:nvPr/>
          </p:nvCxnSpPr>
          <p:spPr>
            <a:xfrm>
              <a:off x="7434264" y="1574367"/>
              <a:ext cx="511002" cy="44091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圓角矩形 30"/>
            <p:cNvSpPr/>
            <p:nvPr/>
          </p:nvSpPr>
          <p:spPr>
            <a:xfrm>
              <a:off x="8172440" y="1143010"/>
              <a:ext cx="360000" cy="360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7961511" y="565279"/>
              <a:ext cx="78185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5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Ground Truth</a:t>
              </a:r>
              <a:endParaRPr lang="zh-TW" altLang="en-US" sz="15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文字方塊 33"/>
          <p:cNvSpPr txBox="1"/>
          <p:nvPr/>
        </p:nvSpPr>
        <p:spPr>
          <a:xfrm>
            <a:off x="0" y="633105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C. Dong, C. C. Loy, K. He, and X. </a:t>
            </a:r>
            <a:r>
              <a:rPr lang="en-US" altLang="zh-TW" sz="1400" dirty="0" smtClean="0"/>
              <a:t>Tang. Learning </a:t>
            </a:r>
            <a:r>
              <a:rPr lang="en-US" altLang="zh-TW" sz="1400" dirty="0"/>
              <a:t>a deep convolutional network for image </a:t>
            </a:r>
            <a:r>
              <a:rPr lang="en-US" altLang="zh-TW" sz="1400" dirty="0" smtClean="0"/>
              <a:t>super-resolution. In </a:t>
            </a:r>
            <a:r>
              <a:rPr lang="en-US" altLang="zh-TW" sz="1400" i="1" dirty="0" smtClean="0"/>
              <a:t>ECCV</a:t>
            </a:r>
            <a:r>
              <a:rPr lang="en-US" altLang="zh-TW" sz="1400" dirty="0" smtClean="0"/>
              <a:t>, </a:t>
            </a:r>
            <a:r>
              <a:rPr lang="en-US" altLang="zh-TW" sz="1400" dirty="0"/>
              <a:t>2014.</a:t>
            </a:r>
          </a:p>
        </p:txBody>
      </p:sp>
      <p:sp>
        <p:nvSpPr>
          <p:cNvPr id="35" name="圓角矩形 34"/>
          <p:cNvSpPr/>
          <p:nvPr/>
        </p:nvSpPr>
        <p:spPr>
          <a:xfrm>
            <a:off x="2267744" y="5013176"/>
            <a:ext cx="1656184" cy="432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圓角矩形 35"/>
          <p:cNvSpPr/>
          <p:nvPr/>
        </p:nvSpPr>
        <p:spPr>
          <a:xfrm>
            <a:off x="4111338" y="5013176"/>
            <a:ext cx="1792809" cy="36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圓角矩形 36"/>
          <p:cNvSpPr/>
          <p:nvPr/>
        </p:nvSpPr>
        <p:spPr>
          <a:xfrm>
            <a:off x="6372200" y="5013176"/>
            <a:ext cx="1317565" cy="36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120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SRCNN → </a:t>
            </a:r>
            <a:r>
              <a:rPr lang="da-DK" altLang="zh-TW" dirty="0" smtClean="0"/>
              <a:t>VDSR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FD4-4490-4886-86BA-E1C592F999FE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>
            <a:normAutofit/>
          </a:bodyPr>
          <a:lstStyle/>
          <a:p>
            <a:r>
              <a:rPr lang="en-US" altLang="zh-TW" dirty="0"/>
              <a:t>Context</a:t>
            </a:r>
          </a:p>
          <a:p>
            <a:pPr lvl="1"/>
            <a:r>
              <a:rPr lang="en-US" altLang="zh-TW" dirty="0">
                <a:solidFill>
                  <a:srgbClr val="FF0000"/>
                </a:solidFill>
              </a:rPr>
              <a:t>deeper network </a:t>
            </a:r>
            <a:r>
              <a:rPr lang="en-US" altLang="zh-TW" dirty="0"/>
              <a:t>(3 layers → 20 layers</a:t>
            </a:r>
            <a:r>
              <a:rPr lang="en-US" altLang="zh-TW" dirty="0" smtClean="0"/>
              <a:t>) → </a:t>
            </a:r>
            <a:r>
              <a:rPr lang="en-US" altLang="zh-TW" dirty="0"/>
              <a:t>larger receptive field</a:t>
            </a:r>
          </a:p>
          <a:p>
            <a:r>
              <a:rPr lang="en-US" altLang="zh-TW" dirty="0"/>
              <a:t>Convergence</a:t>
            </a:r>
          </a:p>
          <a:p>
            <a:pPr lvl="1"/>
            <a:r>
              <a:rPr lang="en-US" altLang="zh-TW" dirty="0"/>
              <a:t>higher learning rate enabled by </a:t>
            </a:r>
            <a:r>
              <a:rPr lang="en-US" altLang="zh-TW" dirty="0">
                <a:solidFill>
                  <a:srgbClr val="FF0000"/>
                </a:solidFill>
              </a:rPr>
              <a:t>residual-learning</a:t>
            </a:r>
            <a:r>
              <a:rPr lang="en-US" altLang="zh-TW" dirty="0"/>
              <a:t> and </a:t>
            </a:r>
            <a:r>
              <a:rPr lang="en-US" altLang="zh-TW" dirty="0">
                <a:solidFill>
                  <a:srgbClr val="FF0000"/>
                </a:solidFill>
              </a:rPr>
              <a:t>gradient </a:t>
            </a:r>
            <a:r>
              <a:rPr lang="en-US" altLang="zh-TW" dirty="0" smtClean="0">
                <a:solidFill>
                  <a:srgbClr val="FF0000"/>
                </a:solidFill>
              </a:rPr>
              <a:t>clipping</a:t>
            </a:r>
            <a:r>
              <a:rPr lang="en-US" altLang="zh-TW" dirty="0" smtClean="0"/>
              <a:t> (training </a:t>
            </a:r>
            <a:r>
              <a:rPr lang="en-US" altLang="zh-TW" dirty="0"/>
              <a:t>time: </a:t>
            </a:r>
            <a:r>
              <a:rPr lang="en-US" altLang="zh-TW" dirty="0" smtClean="0"/>
              <a:t>3 days → 4 hours)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/>
              <a:t>Scale Factor</a:t>
            </a:r>
          </a:p>
          <a:p>
            <a:pPr lvl="1"/>
            <a:r>
              <a:rPr lang="en-US" altLang="zh-TW" dirty="0"/>
              <a:t>cope with multiscale SR problem in a single </a:t>
            </a:r>
            <a:r>
              <a:rPr lang="en-US" altLang="zh-TW" dirty="0" smtClean="0"/>
              <a:t>network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4814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da-DK" altLang="zh-TW" dirty="0"/>
              <a:t>VDSR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233" y="1844824"/>
            <a:ext cx="7920000" cy="361500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FD4-4490-4886-86BA-E1C592F999FE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7" y="4160047"/>
            <a:ext cx="313729" cy="8093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直線單箭頭接點 6"/>
          <p:cNvCxnSpPr/>
          <p:nvPr/>
        </p:nvCxnSpPr>
        <p:spPr>
          <a:xfrm>
            <a:off x="513759" y="4564711"/>
            <a:ext cx="576064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199934" y="3497902"/>
            <a:ext cx="12037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Bicubic interpolation</a:t>
            </a:r>
            <a:endParaRPr lang="zh-TW" alt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0" y="633105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J. Kim, J. K. Lee, and K. M. Lee. Accurate image </a:t>
            </a:r>
            <a:r>
              <a:rPr lang="en-US" altLang="zh-TW" sz="1400" dirty="0" smtClean="0"/>
              <a:t>super-resolution </a:t>
            </a:r>
            <a:r>
              <a:rPr lang="en-US" altLang="zh-TW" sz="1400" dirty="0"/>
              <a:t>using very deep convolutional networks. In </a:t>
            </a:r>
            <a:r>
              <a:rPr lang="en-US" altLang="zh-TW" sz="1400" i="1" dirty="0" smtClean="0"/>
              <a:t>CVPR</a:t>
            </a:r>
            <a:r>
              <a:rPr lang="en-US" altLang="zh-TW" sz="1400" dirty="0" smtClean="0"/>
              <a:t>, 2016</a:t>
            </a:r>
            <a:r>
              <a:rPr lang="en-US" altLang="zh-TW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6070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da-DK" altLang="zh-TW" dirty="0"/>
              <a:t>VDSR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FD4-4490-4886-86BA-E1C592F999FE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12" name="內容版面配置區 1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614" y="1700213"/>
            <a:ext cx="6006771" cy="4325937"/>
          </a:xfrm>
        </p:spPr>
      </p:pic>
      <p:sp>
        <p:nvSpPr>
          <p:cNvPr id="13" name="文字方塊 12"/>
          <p:cNvSpPr txBox="1"/>
          <p:nvPr/>
        </p:nvSpPr>
        <p:spPr>
          <a:xfrm>
            <a:off x="0" y="633105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J. Kim, J. K. Lee, and K. M. Lee. Accurate image </a:t>
            </a:r>
            <a:r>
              <a:rPr lang="en-US" altLang="zh-TW" sz="1400" dirty="0" smtClean="0"/>
              <a:t>super-resolution </a:t>
            </a:r>
            <a:r>
              <a:rPr lang="en-US" altLang="zh-TW" sz="1400" dirty="0"/>
              <a:t>using very deep convolutional networks. In </a:t>
            </a:r>
            <a:r>
              <a:rPr lang="en-US" altLang="zh-TW" sz="1400" i="1" dirty="0" smtClean="0"/>
              <a:t>CVPR</a:t>
            </a:r>
            <a:r>
              <a:rPr lang="en-US" altLang="zh-TW" sz="1400" dirty="0" smtClean="0"/>
              <a:t>, 2016</a:t>
            </a:r>
            <a:r>
              <a:rPr lang="en-US" altLang="zh-TW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102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en-US" altLang="zh-TW" dirty="0"/>
              <a:t>ESPCN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6" y="2636912"/>
            <a:ext cx="9000000" cy="2280943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FD4-4490-4886-86BA-E1C592F999FE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0" y="633105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W. Shi, J. Caballero, F. </a:t>
            </a:r>
            <a:r>
              <a:rPr lang="en-US" altLang="zh-TW" sz="1400" dirty="0" err="1"/>
              <a:t>Huszar</a:t>
            </a:r>
            <a:r>
              <a:rPr lang="en-US" altLang="zh-TW" sz="1400" dirty="0"/>
              <a:t>, J. </a:t>
            </a:r>
            <a:r>
              <a:rPr lang="en-US" altLang="zh-TW" sz="1400" dirty="0" err="1"/>
              <a:t>Totz</a:t>
            </a:r>
            <a:r>
              <a:rPr lang="en-US" altLang="zh-TW" sz="1400" dirty="0"/>
              <a:t>, A. Aitken, R. </a:t>
            </a:r>
            <a:r>
              <a:rPr lang="en-US" altLang="zh-TW" sz="1400" dirty="0" smtClean="0"/>
              <a:t>Bishop, D</a:t>
            </a:r>
            <a:r>
              <a:rPr lang="en-US" altLang="zh-TW" sz="1400" dirty="0"/>
              <a:t>. </a:t>
            </a:r>
            <a:r>
              <a:rPr lang="en-US" altLang="zh-TW" sz="1400" dirty="0" err="1"/>
              <a:t>Rueckert</a:t>
            </a:r>
            <a:r>
              <a:rPr lang="en-US" altLang="zh-TW" sz="1400" dirty="0"/>
              <a:t>, and Z. Wang. Real-time single image and </a:t>
            </a:r>
            <a:r>
              <a:rPr lang="en-US" altLang="zh-TW" sz="1400" dirty="0" smtClean="0"/>
              <a:t>video super-resolution </a:t>
            </a:r>
            <a:r>
              <a:rPr lang="en-US" altLang="zh-TW" sz="1400" dirty="0"/>
              <a:t>using an efficient sub-pixel </a:t>
            </a:r>
            <a:r>
              <a:rPr lang="en-US" altLang="zh-TW" sz="1400" dirty="0" smtClean="0"/>
              <a:t>convolutional neural </a:t>
            </a:r>
            <a:r>
              <a:rPr lang="en-US" altLang="zh-TW" sz="1400" dirty="0"/>
              <a:t>network. In </a:t>
            </a:r>
            <a:r>
              <a:rPr lang="en-US" altLang="zh-TW" sz="1400" i="1" dirty="0"/>
              <a:t>CVPR</a:t>
            </a:r>
            <a:r>
              <a:rPr lang="en-US" altLang="zh-TW" sz="1400" dirty="0"/>
              <a:t>, 2016.</a:t>
            </a:r>
          </a:p>
        </p:txBody>
      </p:sp>
    </p:spTree>
    <p:extLst>
      <p:ext uri="{BB962C8B-B14F-4D97-AF65-F5344CB8AC3E}">
        <p14:creationId xmlns:p14="http://schemas.microsoft.com/office/powerpoint/2010/main" val="107413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en-US" altLang="zh-TW" dirty="0"/>
              <a:t>ESPCN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380" y="1700213"/>
            <a:ext cx="7255240" cy="4325937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5FD4-4490-4886-86BA-E1C592F999FE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0" y="633105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W. Shi, J. Caballero, F. </a:t>
            </a:r>
            <a:r>
              <a:rPr lang="en-US" altLang="zh-TW" sz="1400" dirty="0" err="1"/>
              <a:t>Huszar</a:t>
            </a:r>
            <a:r>
              <a:rPr lang="en-US" altLang="zh-TW" sz="1400" dirty="0"/>
              <a:t>, J. </a:t>
            </a:r>
            <a:r>
              <a:rPr lang="en-US" altLang="zh-TW" sz="1400" dirty="0" err="1"/>
              <a:t>Totz</a:t>
            </a:r>
            <a:r>
              <a:rPr lang="en-US" altLang="zh-TW" sz="1400" dirty="0"/>
              <a:t>, A. Aitken, R. </a:t>
            </a:r>
            <a:r>
              <a:rPr lang="en-US" altLang="zh-TW" sz="1400" dirty="0" smtClean="0"/>
              <a:t>Bishop, D</a:t>
            </a:r>
            <a:r>
              <a:rPr lang="en-US" altLang="zh-TW" sz="1400" dirty="0"/>
              <a:t>. </a:t>
            </a:r>
            <a:r>
              <a:rPr lang="en-US" altLang="zh-TW" sz="1400" dirty="0" err="1"/>
              <a:t>Rueckert</a:t>
            </a:r>
            <a:r>
              <a:rPr lang="en-US" altLang="zh-TW" sz="1400" dirty="0"/>
              <a:t>, and Z. Wang. Real-time single image and </a:t>
            </a:r>
            <a:r>
              <a:rPr lang="en-US" altLang="zh-TW" sz="1400" dirty="0" smtClean="0"/>
              <a:t>video super-resolution </a:t>
            </a:r>
            <a:r>
              <a:rPr lang="en-US" altLang="zh-TW" sz="1400" dirty="0"/>
              <a:t>using an efficient sub-pixel </a:t>
            </a:r>
            <a:r>
              <a:rPr lang="en-US" altLang="zh-TW" sz="1400" dirty="0" smtClean="0"/>
              <a:t>convolutional neural </a:t>
            </a:r>
            <a:r>
              <a:rPr lang="en-US" altLang="zh-TW" sz="1400" dirty="0"/>
              <a:t>network. In </a:t>
            </a:r>
            <a:r>
              <a:rPr lang="en-US" altLang="zh-TW" sz="1400" i="1" dirty="0"/>
              <a:t>CVPR</a:t>
            </a:r>
            <a:r>
              <a:rPr lang="en-US" altLang="zh-TW" sz="1400" dirty="0"/>
              <a:t>, 2016.</a:t>
            </a:r>
          </a:p>
        </p:txBody>
      </p:sp>
    </p:spTree>
    <p:extLst>
      <p:ext uri="{BB962C8B-B14F-4D97-AF65-F5344CB8AC3E}">
        <p14:creationId xmlns:p14="http://schemas.microsoft.com/office/powerpoint/2010/main" val="107413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會">
  <a:themeElements>
    <a:clrScheme name="都會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會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841</TotalTime>
  <Words>559</Words>
  <Application>Microsoft Office PowerPoint</Application>
  <PresentationFormat>如螢幕大小 (4:3)</PresentationFormat>
  <Paragraphs>68</Paragraphs>
  <Slides>12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都會</vt:lpstr>
      <vt:lpstr>Recent Developments on Super-Resolution</vt:lpstr>
      <vt:lpstr>Super-Resolution</vt:lpstr>
      <vt:lpstr>CNN-based SR</vt:lpstr>
      <vt:lpstr>SRCNN</vt:lpstr>
      <vt:lpstr>SRCNN → VDSR</vt:lpstr>
      <vt:lpstr>VDSR</vt:lpstr>
      <vt:lpstr>VDSR</vt:lpstr>
      <vt:lpstr>ESPCN</vt:lpstr>
      <vt:lpstr>ESPCN</vt:lpstr>
      <vt:lpstr>FSRCNN</vt:lpstr>
      <vt:lpstr>FSRCNN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Work on Super-resolution</dc:title>
  <dc:creator>admin</dc:creator>
  <cp:lastModifiedBy>admin</cp:lastModifiedBy>
  <cp:revision>34</cp:revision>
  <dcterms:created xsi:type="dcterms:W3CDTF">2018-12-27T14:52:39Z</dcterms:created>
  <dcterms:modified xsi:type="dcterms:W3CDTF">2019-02-15T02:31:42Z</dcterms:modified>
</cp:coreProperties>
</file>